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4"/>
  </p:notesMasterIdLst>
  <p:handoutMasterIdLst>
    <p:handoutMasterId r:id="rId55"/>
  </p:handoutMasterIdLst>
  <p:sldIdLst>
    <p:sldId id="256" r:id="rId2"/>
    <p:sldId id="257" r:id="rId3"/>
    <p:sldId id="262" r:id="rId4"/>
    <p:sldId id="264" r:id="rId5"/>
    <p:sldId id="265" r:id="rId6"/>
    <p:sldId id="266" r:id="rId7"/>
    <p:sldId id="267" r:id="rId8"/>
    <p:sldId id="268" r:id="rId9"/>
    <p:sldId id="278" r:id="rId10"/>
    <p:sldId id="269" r:id="rId11"/>
    <p:sldId id="301" r:id="rId12"/>
    <p:sldId id="302" r:id="rId13"/>
    <p:sldId id="303" r:id="rId14"/>
    <p:sldId id="304" r:id="rId15"/>
    <p:sldId id="305" r:id="rId16"/>
    <p:sldId id="306" r:id="rId17"/>
    <p:sldId id="307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81" r:id="rId27"/>
    <p:sldId id="282" r:id="rId28"/>
    <p:sldId id="279" r:id="rId29"/>
    <p:sldId id="280" r:id="rId30"/>
    <p:sldId id="309" r:id="rId31"/>
    <p:sldId id="310" r:id="rId32"/>
    <p:sldId id="311" r:id="rId33"/>
    <p:sldId id="312" r:id="rId34"/>
    <p:sldId id="313" r:id="rId35"/>
    <p:sldId id="283" r:id="rId36"/>
    <p:sldId id="308" r:id="rId37"/>
    <p:sldId id="284" r:id="rId38"/>
    <p:sldId id="286" r:id="rId39"/>
    <p:sldId id="285" r:id="rId40"/>
    <p:sldId id="287" r:id="rId41"/>
    <p:sldId id="288" r:id="rId42"/>
    <p:sldId id="289" r:id="rId43"/>
    <p:sldId id="290" r:id="rId44"/>
    <p:sldId id="292" r:id="rId45"/>
    <p:sldId id="291" r:id="rId46"/>
    <p:sldId id="293" r:id="rId47"/>
    <p:sldId id="295" r:id="rId48"/>
    <p:sldId id="296" r:id="rId49"/>
    <p:sldId id="294" r:id="rId50"/>
    <p:sldId id="298" r:id="rId51"/>
    <p:sldId id="299" r:id="rId52"/>
    <p:sldId id="300" r:id="rId5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78D5354-3105-9D4F-A23F-4ADBF076E8E0}">
          <p14:sldIdLst>
            <p14:sldId id="256"/>
            <p14:sldId id="257"/>
            <p14:sldId id="262"/>
            <p14:sldId id="264"/>
            <p14:sldId id="265"/>
            <p14:sldId id="266"/>
            <p14:sldId id="267"/>
            <p14:sldId id="268"/>
            <p14:sldId id="278"/>
            <p14:sldId id="269"/>
            <p14:sldId id="301"/>
            <p14:sldId id="302"/>
            <p14:sldId id="303"/>
            <p14:sldId id="304"/>
            <p14:sldId id="305"/>
            <p14:sldId id="306"/>
            <p14:sldId id="307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81"/>
            <p14:sldId id="282"/>
            <p14:sldId id="279"/>
            <p14:sldId id="280"/>
            <p14:sldId id="309"/>
            <p14:sldId id="310"/>
            <p14:sldId id="311"/>
            <p14:sldId id="312"/>
            <p14:sldId id="313"/>
            <p14:sldId id="283"/>
            <p14:sldId id="308"/>
            <p14:sldId id="284"/>
            <p14:sldId id="286"/>
            <p14:sldId id="285"/>
            <p14:sldId id="287"/>
            <p14:sldId id="288"/>
            <p14:sldId id="289"/>
            <p14:sldId id="290"/>
            <p14:sldId id="292"/>
            <p14:sldId id="291"/>
            <p14:sldId id="293"/>
            <p14:sldId id="295"/>
            <p14:sldId id="296"/>
            <p14:sldId id="294"/>
            <p14:sldId id="298"/>
            <p14:sldId id="299"/>
            <p14:sldId id="30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715" autoAdjust="0"/>
  </p:normalViewPr>
  <p:slideViewPr>
    <p:cSldViewPr snapToGrid="0" snapToObjects="1">
      <p:cViewPr>
        <p:scale>
          <a:sx n="75" d="100"/>
          <a:sy n="75" d="100"/>
        </p:scale>
        <p:origin x="-235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notesMaster" Target="notesMasters/notesMaster1.xml"/><Relationship Id="rId55" Type="http://schemas.openxmlformats.org/officeDocument/2006/relationships/handoutMaster" Target="handoutMasters/handoutMaster1.xml"/><Relationship Id="rId56" Type="http://schemas.openxmlformats.org/officeDocument/2006/relationships/printerSettings" Target="printerSettings/printerSettings1.bin"/><Relationship Id="rId57" Type="http://schemas.openxmlformats.org/officeDocument/2006/relationships/presProps" Target="presProps.xml"/><Relationship Id="rId58" Type="http://schemas.openxmlformats.org/officeDocument/2006/relationships/viewProps" Target="viewProps.xml"/><Relationship Id="rId59" Type="http://schemas.openxmlformats.org/officeDocument/2006/relationships/theme" Target="theme/theme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673161-EB5A-FC47-B03F-28415EB850E1}" type="datetimeFigureOut">
              <a:rPr lang="en-US" smtClean="0"/>
              <a:t>9/10/14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C30298-43E9-594A-9A4C-0EFF76B7C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2043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3B0F1-826B-4748-96A1-93EEFED4C9FF}" type="datetimeFigureOut">
              <a:rPr lang="en-US" smtClean="0"/>
              <a:t>9/10/14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02E4A-A8D8-0549-9943-0A13D6A9C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2697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5578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dirty="0" smtClean="0"/>
          </a:p>
          <a:p>
            <a:pPr marL="171450" indent="-171450">
              <a:buFont typeface="Arial"/>
              <a:buChar char="•"/>
            </a:pPr>
            <a:r>
              <a:rPr lang="en-US" dirty="0" err="1" smtClean="0"/>
              <a:t>WriteProcessMemory</a:t>
            </a:r>
            <a:r>
              <a:rPr lang="en-US" dirty="0" smtClean="0"/>
              <a:t> function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http://</a:t>
            </a:r>
            <a:r>
              <a:rPr lang="en-US" altLang="ko-KR" dirty="0" err="1" smtClean="0"/>
              <a:t>msdn.microsoft.com</a:t>
            </a:r>
            <a:r>
              <a:rPr lang="en-US" altLang="ko-KR" dirty="0" smtClean="0"/>
              <a:t>/en-us/library/windows/desktop/ms681674(v=vs.85).</a:t>
            </a:r>
            <a:r>
              <a:rPr lang="en-US" altLang="ko-KR" dirty="0" err="1" smtClean="0"/>
              <a:t>aspx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116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dirty="0" smtClean="0"/>
          </a:p>
          <a:p>
            <a:pPr marL="171450" indent="-171450">
              <a:buFont typeface="Arial"/>
              <a:buChar char="•"/>
            </a:pPr>
            <a:r>
              <a:rPr lang="en-US" dirty="0" err="1" smtClean="0"/>
              <a:t>GetModuleHandle</a:t>
            </a:r>
            <a:r>
              <a:rPr lang="en-US" dirty="0" smtClean="0"/>
              <a:t> function, http://</a:t>
            </a:r>
            <a:r>
              <a:rPr lang="en-US" dirty="0" err="1" smtClean="0"/>
              <a:t>msdn.microsoft.com</a:t>
            </a:r>
            <a:r>
              <a:rPr lang="en-US" dirty="0" smtClean="0"/>
              <a:t>/en-us/library/windows/desktop/ms683199(v=vs.85).</a:t>
            </a:r>
            <a:r>
              <a:rPr lang="en-US" dirty="0" err="1" smtClean="0"/>
              <a:t>aspx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1161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dirty="0" smtClean="0"/>
          </a:p>
          <a:p>
            <a:pPr marL="171450" indent="-171450">
              <a:buFont typeface="Arial"/>
              <a:buChar char="•"/>
            </a:pPr>
            <a:r>
              <a:rPr lang="en-US" dirty="0" err="1" smtClean="0"/>
              <a:t>GetProcAddress</a:t>
            </a:r>
            <a:r>
              <a:rPr lang="en-US" dirty="0" smtClean="0"/>
              <a:t> function, http://</a:t>
            </a:r>
            <a:r>
              <a:rPr lang="en-US" dirty="0" err="1" smtClean="0"/>
              <a:t>msdn.microsoft.com</a:t>
            </a:r>
            <a:r>
              <a:rPr lang="en-US" dirty="0" smtClean="0"/>
              <a:t>/en-us/library/windows/desktop/ms683212(v=vs.85).</a:t>
            </a:r>
            <a:r>
              <a:rPr lang="en-US" dirty="0" err="1" smtClean="0"/>
              <a:t>aspx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1161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dirty="0" smtClean="0"/>
          </a:p>
          <a:p>
            <a:pPr marL="171450" indent="-171450">
              <a:buFont typeface="Arial"/>
              <a:buChar char="•"/>
            </a:pPr>
            <a:r>
              <a:rPr lang="en-US" dirty="0" err="1" smtClean="0"/>
              <a:t>CreateRemoteThread</a:t>
            </a:r>
            <a:r>
              <a:rPr lang="en-US" dirty="0" smtClean="0"/>
              <a:t> function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http://</a:t>
            </a:r>
            <a:r>
              <a:rPr lang="en-US" altLang="ko-KR" dirty="0" err="1" smtClean="0"/>
              <a:t>msdn.microsoft.com</a:t>
            </a:r>
            <a:r>
              <a:rPr lang="en-US" altLang="ko-KR" dirty="0" smtClean="0"/>
              <a:t>/en-us/library/windows/desktop/ms682437(v=vs.85).</a:t>
            </a:r>
            <a:r>
              <a:rPr lang="en-US" altLang="ko-KR" dirty="0" err="1" smtClean="0"/>
              <a:t>aspx</a:t>
            </a:r>
            <a:endParaRPr lang="en-US" altLang="ko-KR" dirty="0" smtClean="0"/>
          </a:p>
          <a:p>
            <a:pPr marL="171450" indent="-171450">
              <a:buFont typeface="Arial"/>
              <a:buChar char="•"/>
            </a:pPr>
            <a:r>
              <a:rPr lang="en-US" dirty="0" smtClean="0"/>
              <a:t>LPTHREAD_START_ROUTINE Function Pointer, http://</a:t>
            </a:r>
            <a:r>
              <a:rPr lang="en-US" dirty="0" err="1" smtClean="0"/>
              <a:t>msdn.microsoft.com</a:t>
            </a:r>
            <a:r>
              <a:rPr lang="en-US" dirty="0" smtClean="0"/>
              <a:t>/en-us/library/aa964928(v=vs.110).</a:t>
            </a:r>
            <a:r>
              <a:rPr lang="en-US" dirty="0" err="1" smtClean="0"/>
              <a:t>aspx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1161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513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Silberscharz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Galvin, Chapter 5 Threads, Operating System Concepts 5</a:t>
            </a:r>
            <a:r>
              <a:rPr lang="en-US" sz="1200" b="0" i="0" u="none" strike="noStrike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Edition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[Image Sources]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www.cs.cf.ac.uk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/Dave/C/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mthread.gif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2029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Michael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Sikorski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et al., Chapter 12. Covert Malware Launching, Practical Malware Analysis</a:t>
            </a: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SetWindowsHookEx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function,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msdn.microsoft.com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/en-us/library/windows/desktop/ms644990(v=vs.85).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aspx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4281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4281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Darawk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DLL Injection,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www.blizzhackers.cc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viewtopic.php?p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=2483118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9673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Dynamic-Link Library Search Order (Windows),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msdn.microsoft.com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/en-us/library/windows/desktop/ms682586(v=vs.85).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aspx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86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2145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Nick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Harbour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Malware Persistence without the Windows Registry, https://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www.mandiant.com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/blog/malware-persistence-windows-registry/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5117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Microsoft Digital Crimes Unit, Operation b70,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blogs.technet.com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cfs-file.ashx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/__key/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communityserver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-blogs-components-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weblogfiles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/00-00-00-80-54/3755.Microsoft-Study-into-b70.pdf</a:t>
            </a: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Rex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Plantado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MSRT October '12 -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Nitol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Counterfeit code isn't such a great deal after all,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blogs.technet.com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/b/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mmpc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/archive/2012/10/15/msrt-october-12-nitol-counterfeit-code-isn-t-such-a-great-deal-after-all.aspx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4744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Michael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Sikorski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et al., Chapter 12. Covert Malware Launching, Practical Malware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5211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Xeno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Kovah,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Rookits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What they are, and how to find them,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opensecuritytraining.info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Rootkits.html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5098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hotpatch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(Create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Hotpatchable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Image),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msdn.microsoft.com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/en-us/library/ms173507.aspx</a:t>
            </a: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Greg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Hoglund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et al., Chapter 4. The Age-Old Art of Hooking, Rootkits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5654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417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Michael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Ligh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et al., Chapter 9. Dynamic Analysis, Malware Analyst's Cookbook and DVD</a:t>
            </a: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AppInit_DLLs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Windows 7 and Windows Server 2008 R2,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msdn.microsoft.com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/en-us/library/windows/desktop/dd744762(v=vs.85).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aspx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9122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dirty="0" smtClean="0"/>
              <a:t>Application programming interface, http://</a:t>
            </a:r>
            <a:r>
              <a:rPr lang="en-US" dirty="0" err="1" smtClean="0"/>
              <a:t>en.wikipedia.org</a:t>
            </a:r>
            <a:r>
              <a:rPr lang="en-US" dirty="0" smtClean="0"/>
              <a:t>/wiki/</a:t>
            </a:r>
            <a:r>
              <a:rPr lang="en-US" dirty="0" err="1" smtClean="0"/>
              <a:t>Application_programming_interface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3280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dirty="0" smtClean="0"/>
          </a:p>
          <a:p>
            <a:pPr marL="171450" indent="-171450">
              <a:buFont typeface="Arial"/>
              <a:buChar char="•"/>
            </a:pPr>
            <a:r>
              <a:rPr lang="en-US" dirty="0" smtClean="0"/>
              <a:t>Application programming interface, http://</a:t>
            </a:r>
            <a:r>
              <a:rPr lang="en-US" dirty="0" err="1" smtClean="0"/>
              <a:t>en.wikipedia.org</a:t>
            </a:r>
            <a:r>
              <a:rPr lang="en-US" dirty="0" smtClean="0"/>
              <a:t>/wiki/</a:t>
            </a:r>
            <a:r>
              <a:rPr lang="en-US" dirty="0" err="1" smtClean="0"/>
              <a:t>Application_programming_interface</a:t>
            </a:r>
            <a:endParaRPr lang="en-US" dirty="0" smtClean="0"/>
          </a:p>
          <a:p>
            <a:pPr marL="171450" indent="-171450">
              <a:buFont typeface="Arial"/>
              <a:buChar char="•"/>
            </a:pPr>
            <a:r>
              <a:rPr lang="en-US" dirty="0" err="1" smtClean="0"/>
              <a:t>strcpy</a:t>
            </a:r>
            <a:r>
              <a:rPr lang="en-US" dirty="0" smtClean="0"/>
              <a:t>(3) - Linux man page, http://</a:t>
            </a:r>
            <a:r>
              <a:rPr lang="en-US" dirty="0" err="1" smtClean="0"/>
              <a:t>linux.die.net</a:t>
            </a:r>
            <a:r>
              <a:rPr lang="en-US" dirty="0" smtClean="0"/>
              <a:t>/man/3/</a:t>
            </a:r>
            <a:r>
              <a:rPr lang="en-US" dirty="0" err="1" smtClean="0"/>
              <a:t>strcpy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8761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Michael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Sikorski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et al., Chapter 12. Covert Malware Launching, Practical Malware Analysis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725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dirty="0" smtClean="0"/>
          </a:p>
          <a:p>
            <a:pPr marL="171450" indent="-171450">
              <a:buFont typeface="Arial"/>
              <a:buChar char="•"/>
            </a:pPr>
            <a:r>
              <a:rPr lang="en-US" dirty="0" err="1" smtClean="0"/>
              <a:t>OpenProcess</a:t>
            </a:r>
            <a:r>
              <a:rPr lang="en-US" dirty="0" smtClean="0"/>
              <a:t> function, http://</a:t>
            </a:r>
            <a:r>
              <a:rPr lang="en-US" dirty="0" err="1" smtClean="0"/>
              <a:t>msdn.microsoft.com</a:t>
            </a:r>
            <a:r>
              <a:rPr lang="en-US" dirty="0" smtClean="0"/>
              <a:t>/en-us/library/windows/desktop/ms684320(v=vs.85).</a:t>
            </a:r>
            <a:r>
              <a:rPr lang="en-US" dirty="0" err="1" smtClean="0"/>
              <a:t>aspx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1161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dirty="0" smtClean="0"/>
          </a:p>
          <a:p>
            <a:pPr marL="171450" indent="-171450">
              <a:buFont typeface="Arial"/>
              <a:buChar char="•"/>
            </a:pPr>
            <a:r>
              <a:rPr lang="en-US" dirty="0" err="1" smtClean="0"/>
              <a:t>VirtualAllocEx</a:t>
            </a:r>
            <a:r>
              <a:rPr lang="en-US" dirty="0" smtClean="0"/>
              <a:t> function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en-US" altLang="ko-KR" dirty="0" smtClean="0"/>
              <a:t>http://</a:t>
            </a:r>
            <a:r>
              <a:rPr lang="en-US" altLang="ko-KR" dirty="0" err="1" smtClean="0"/>
              <a:t>msdn.microsoft.com</a:t>
            </a:r>
            <a:r>
              <a:rPr lang="en-US" altLang="ko-KR" dirty="0" smtClean="0"/>
              <a:t>/en-us/library/windows/desktop/aa366890(v=vs.85).</a:t>
            </a:r>
            <a:r>
              <a:rPr lang="en-US" altLang="ko-KR" dirty="0" err="1" smtClean="0"/>
              <a:t>aspx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116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432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224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720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713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923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226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643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934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789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1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131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208" y="274638"/>
            <a:ext cx="873662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64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Malware Dynamic </a:t>
            </a:r>
            <a:r>
              <a:rPr lang="en-US" dirty="0" smtClean="0"/>
              <a:t>Analysis</a:t>
            </a:r>
            <a:br>
              <a:rPr lang="en-US" dirty="0" smtClean="0"/>
            </a:br>
            <a:r>
              <a:rPr lang="en-US" dirty="0" smtClean="0"/>
              <a:t>Part </a:t>
            </a:r>
            <a:r>
              <a:rPr lang="en-US" altLang="ko-KR" dirty="0" smtClean="0"/>
              <a:t>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Veronica Kovah</a:t>
            </a:r>
          </a:p>
          <a:p>
            <a:r>
              <a:rPr lang="en-US" dirty="0" err="1"/>
              <a:t>vkovah.ost</a:t>
            </a:r>
            <a:r>
              <a:rPr lang="en-US" dirty="0"/>
              <a:t> at </a:t>
            </a:r>
            <a:r>
              <a:rPr lang="en-US" dirty="0" err="1"/>
              <a:t>gmail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5392578"/>
            <a:ext cx="91440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600" dirty="0"/>
              <a:t>http://</a:t>
            </a:r>
            <a:r>
              <a:rPr lang="en-US" sz="2600" dirty="0" err="1"/>
              <a:t>opensecuritytraining.info</a:t>
            </a:r>
            <a:r>
              <a:rPr lang="en-US" sz="2600" dirty="0"/>
              <a:t>/</a:t>
            </a:r>
            <a:r>
              <a:rPr lang="en-US" sz="2600" dirty="0" err="1"/>
              <a:t>MalwareDynamicAnalysis.html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733830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DLL Injection Methods (2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CreateRemoteThread</a:t>
            </a:r>
            <a:r>
              <a:rPr lang="en-US" dirty="0" smtClean="0"/>
              <a:t> </a:t>
            </a:r>
            <a:r>
              <a:rPr lang="en-US" dirty="0"/>
              <a:t>Windows </a:t>
            </a:r>
            <a:r>
              <a:rPr lang="en-US" dirty="0" smtClean="0"/>
              <a:t>API</a:t>
            </a:r>
            <a:endParaRPr lang="en-US" dirty="0"/>
          </a:p>
          <a:p>
            <a:pPr lvl="1"/>
            <a:r>
              <a:rPr lang="en-US" dirty="0"/>
              <a:t>Manipulate a victim process to call </a:t>
            </a:r>
            <a:r>
              <a:rPr lang="en-US" dirty="0" err="1"/>
              <a:t>LoadLibrary</a:t>
            </a:r>
            <a:r>
              <a:rPr lang="en-US" dirty="0"/>
              <a:t> with the malicious DLL name</a:t>
            </a:r>
          </a:p>
          <a:p>
            <a:pPr lvl="1"/>
            <a:r>
              <a:rPr lang="en-US" dirty="0"/>
              <a:t>Malicious code is located in </a:t>
            </a:r>
            <a:r>
              <a:rPr lang="en-US" dirty="0" err="1"/>
              <a:t>DllMain</a:t>
            </a:r>
            <a:r>
              <a:rPr lang="en-US" dirty="0"/>
              <a:t>, which is called once a DLL is loaded into memory</a:t>
            </a:r>
          </a:p>
          <a:p>
            <a:pPr lvl="1"/>
            <a:r>
              <a:rPr lang="en-US" dirty="0"/>
              <a:t>A common API call pattern:</a:t>
            </a:r>
          </a:p>
          <a:p>
            <a:pPr lvl="2"/>
            <a:r>
              <a:rPr lang="en-US" dirty="0" err="1"/>
              <a:t>OpenProcess→VirtualAllocEx</a:t>
            </a:r>
            <a:r>
              <a:rPr lang="en-US" dirty="0"/>
              <a:t>→ </a:t>
            </a:r>
            <a:r>
              <a:rPr lang="en-US" dirty="0" err="1"/>
              <a:t>WriteProcessMemory→GetModuleHandle</a:t>
            </a:r>
            <a:r>
              <a:rPr lang="en-US" dirty="0"/>
              <a:t>→ </a:t>
            </a:r>
            <a:r>
              <a:rPr lang="en-US" dirty="0" err="1"/>
              <a:t>GetProcAddress→</a:t>
            </a:r>
            <a:r>
              <a:rPr lang="en-US" dirty="0" err="1" smtClean="0"/>
              <a:t>CreateRemoteThread</a:t>
            </a:r>
            <a:endParaRPr lang="en-US" dirty="0" smtClean="0"/>
          </a:p>
          <a:p>
            <a:r>
              <a:rPr lang="en-US" dirty="0"/>
              <a:t>Also, a </a:t>
            </a:r>
            <a:r>
              <a:rPr lang="en-US" dirty="0">
                <a:solidFill>
                  <a:srgbClr val="FF0000"/>
                </a:solidFill>
              </a:rPr>
              <a:t>direct code injection </a:t>
            </a:r>
            <a:r>
              <a:rPr lang="en-US" dirty="0"/>
              <a:t>method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323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13466" y="1016002"/>
            <a:ext cx="5621867" cy="26585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HANDLE</a:t>
            </a:r>
            <a:r>
              <a:rPr lang="en-US" dirty="0"/>
              <a:t> WINAPI </a:t>
            </a:r>
            <a:r>
              <a:rPr lang="en-US" dirty="0" err="1">
                <a:solidFill>
                  <a:srgbClr val="000000"/>
                </a:solidFill>
              </a:rPr>
              <a:t>OpenProcess</a:t>
            </a:r>
            <a:r>
              <a:rPr lang="en-US" dirty="0"/>
              <a:t>(</a:t>
            </a:r>
          </a:p>
          <a:p>
            <a:pPr marL="0" indent="0">
              <a:buNone/>
            </a:pPr>
            <a:r>
              <a:rPr lang="en-US" dirty="0"/>
              <a:t>  _In_  DWORD </a:t>
            </a:r>
            <a:r>
              <a:rPr lang="en-US" dirty="0" err="1"/>
              <a:t>dwDesiredAccess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/>
              <a:t>  _In_  BOOL </a:t>
            </a:r>
            <a:r>
              <a:rPr lang="en-US" dirty="0" err="1"/>
              <a:t>bInheritHandle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>
                <a:solidFill>
                  <a:srgbClr val="0000FF"/>
                </a:solidFill>
              </a:rPr>
              <a:t>_In_  DWORD </a:t>
            </a:r>
            <a:r>
              <a:rPr lang="en-US" dirty="0" err="1">
                <a:solidFill>
                  <a:srgbClr val="0000FF"/>
                </a:solidFill>
              </a:rPr>
              <a:t>dwProcessId</a:t>
            </a:r>
            <a:endParaRPr lang="en-US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dirty="0"/>
              <a:t>)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" y="3674534"/>
            <a:ext cx="8229600" cy="2451630"/>
          </a:xfrm>
        </p:spPr>
        <p:txBody>
          <a:bodyPr>
            <a:normAutofit/>
          </a:bodyPr>
          <a:lstStyle/>
          <a:p>
            <a:r>
              <a:rPr lang="en-US" dirty="0" err="1"/>
              <a:t>dwProcessId</a:t>
            </a:r>
            <a:r>
              <a:rPr lang="en-US" dirty="0"/>
              <a:t> [in]</a:t>
            </a:r>
          </a:p>
          <a:p>
            <a:pPr lvl="1"/>
            <a:r>
              <a:rPr lang="en-US" dirty="0"/>
              <a:t>The identifier of the local process to be </a:t>
            </a:r>
            <a:r>
              <a:rPr lang="en-US" dirty="0" smtClean="0"/>
              <a:t>opened...</a:t>
            </a:r>
          </a:p>
          <a:p>
            <a:r>
              <a:rPr lang="en-US" dirty="0"/>
              <a:t>Return </a:t>
            </a:r>
            <a:r>
              <a:rPr lang="en-US" dirty="0" smtClean="0"/>
              <a:t>value</a:t>
            </a:r>
            <a:endParaRPr lang="en-US" dirty="0"/>
          </a:p>
          <a:p>
            <a:pPr lvl="1"/>
            <a:r>
              <a:rPr lang="en-US" dirty="0"/>
              <a:t>If the function succeeds, the return value is an open handle to the specified </a:t>
            </a:r>
            <a:r>
              <a:rPr lang="en-US" dirty="0" smtClean="0"/>
              <a:t>process…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11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57200" y="0"/>
            <a:ext cx="7958667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</a:rPr>
              <a:t>OpenProcess</a:t>
            </a:r>
            <a:r>
              <a:rPr lang="en-US" sz="2400" dirty="0" err="1"/>
              <a:t>→VirtualAllocEx</a:t>
            </a:r>
            <a:r>
              <a:rPr lang="en-US" sz="2400" dirty="0"/>
              <a:t>→ </a:t>
            </a:r>
            <a:r>
              <a:rPr lang="en-US" sz="2400" dirty="0" err="1"/>
              <a:t>WriteProcessMemory</a:t>
            </a:r>
            <a:r>
              <a:rPr lang="en-US" sz="2400" dirty="0" smtClean="0"/>
              <a:t>→</a:t>
            </a:r>
            <a:br>
              <a:rPr lang="en-US" sz="2400" dirty="0" smtClean="0"/>
            </a:br>
            <a:r>
              <a:rPr lang="en-US" sz="2400" dirty="0" err="1" smtClean="0"/>
              <a:t>GetModuleHandle</a:t>
            </a:r>
            <a:r>
              <a:rPr lang="en-US" sz="2400" dirty="0"/>
              <a:t>→ </a:t>
            </a:r>
            <a:r>
              <a:rPr lang="en-US" sz="2400" dirty="0" err="1"/>
              <a:t>GetProcAddress→CreateRemoteThread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69055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13466" y="1101925"/>
            <a:ext cx="5621867" cy="265853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LPVOID</a:t>
            </a:r>
            <a:r>
              <a:rPr lang="en-US" dirty="0"/>
              <a:t> WINAPI </a:t>
            </a:r>
            <a:r>
              <a:rPr lang="en-US" dirty="0" err="1">
                <a:solidFill>
                  <a:srgbClr val="000000"/>
                </a:solidFill>
              </a:rPr>
              <a:t>VirtualAllocEx</a:t>
            </a:r>
            <a:r>
              <a:rPr lang="en-US" dirty="0"/>
              <a:t>(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>
                <a:solidFill>
                  <a:srgbClr val="0000FF"/>
                </a:solidFill>
              </a:rPr>
              <a:t>_In_    </a:t>
            </a:r>
            <a:r>
              <a:rPr lang="en-US" dirty="0" smtClean="0">
                <a:solidFill>
                  <a:srgbClr val="0000FF"/>
                </a:solidFill>
              </a:rPr>
              <a:t>      </a:t>
            </a:r>
            <a:r>
              <a:rPr lang="en-US" dirty="0">
                <a:solidFill>
                  <a:srgbClr val="0000FF"/>
                </a:solidFill>
              </a:rPr>
              <a:t>HANDLE </a:t>
            </a:r>
            <a:r>
              <a:rPr lang="en-US" dirty="0" err="1">
                <a:solidFill>
                  <a:srgbClr val="0000FF"/>
                </a:solidFill>
              </a:rPr>
              <a:t>hProcess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/>
              <a:t>  _</a:t>
            </a:r>
            <a:r>
              <a:rPr lang="en-US" dirty="0" err="1"/>
              <a:t>In_opt</a:t>
            </a:r>
            <a:r>
              <a:rPr lang="en-US" dirty="0"/>
              <a:t>_  LPVOID </a:t>
            </a:r>
            <a:r>
              <a:rPr lang="en-US" dirty="0" err="1"/>
              <a:t>lpAddress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>
                <a:solidFill>
                  <a:srgbClr val="0000FF"/>
                </a:solidFill>
              </a:rPr>
              <a:t>_In_    </a:t>
            </a:r>
            <a:r>
              <a:rPr lang="en-US" dirty="0" smtClean="0">
                <a:solidFill>
                  <a:srgbClr val="0000FF"/>
                </a:solidFill>
              </a:rPr>
              <a:t>      </a:t>
            </a:r>
            <a:r>
              <a:rPr lang="en-US" dirty="0">
                <a:solidFill>
                  <a:srgbClr val="0000FF"/>
                </a:solidFill>
              </a:rPr>
              <a:t>SIZE_T </a:t>
            </a:r>
            <a:r>
              <a:rPr lang="en-US" dirty="0" err="1">
                <a:solidFill>
                  <a:srgbClr val="0000FF"/>
                </a:solidFill>
              </a:rPr>
              <a:t>dwSize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/>
              <a:t>  _In_   </a:t>
            </a:r>
            <a:r>
              <a:rPr lang="en-US" dirty="0" smtClean="0"/>
              <a:t>       </a:t>
            </a:r>
            <a:r>
              <a:rPr lang="en-US" dirty="0"/>
              <a:t>DWORD </a:t>
            </a:r>
            <a:r>
              <a:rPr lang="en-US" dirty="0" err="1"/>
              <a:t>flAllocationType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/>
              <a:t>  _In_  </a:t>
            </a:r>
            <a:r>
              <a:rPr lang="en-US" dirty="0" smtClean="0"/>
              <a:t>        </a:t>
            </a:r>
            <a:r>
              <a:rPr lang="en-US" dirty="0"/>
              <a:t>DWORD </a:t>
            </a:r>
            <a:r>
              <a:rPr lang="en-US" dirty="0" err="1"/>
              <a:t>flProtect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);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" y="3302000"/>
            <a:ext cx="8229600" cy="2824164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r>
              <a:rPr lang="en-US" dirty="0" err="1" smtClean="0"/>
              <a:t>hProcess</a:t>
            </a:r>
            <a:r>
              <a:rPr lang="en-US" dirty="0" smtClean="0"/>
              <a:t> </a:t>
            </a:r>
            <a:r>
              <a:rPr lang="en-US" dirty="0"/>
              <a:t>[in]</a:t>
            </a:r>
          </a:p>
          <a:p>
            <a:pPr lvl="1"/>
            <a:r>
              <a:rPr lang="en-US" dirty="0"/>
              <a:t>The handle to a process. The function allocates memory within the virtual address space of this </a:t>
            </a:r>
            <a:r>
              <a:rPr lang="en-US" dirty="0" smtClean="0"/>
              <a:t>process...</a:t>
            </a:r>
          </a:p>
          <a:p>
            <a:r>
              <a:rPr lang="en-US" dirty="0" err="1"/>
              <a:t>dwSize</a:t>
            </a:r>
            <a:r>
              <a:rPr lang="en-US" dirty="0"/>
              <a:t> [in]</a:t>
            </a:r>
          </a:p>
          <a:p>
            <a:pPr lvl="1"/>
            <a:r>
              <a:rPr lang="en-US" dirty="0"/>
              <a:t>The size of the region of memory to allocate, in </a:t>
            </a:r>
            <a:r>
              <a:rPr lang="en-US" dirty="0" smtClean="0"/>
              <a:t>bytes...</a:t>
            </a:r>
          </a:p>
          <a:p>
            <a:r>
              <a:rPr lang="en-US" dirty="0"/>
              <a:t>Return </a:t>
            </a:r>
            <a:r>
              <a:rPr lang="en-US" dirty="0" smtClean="0"/>
              <a:t>value</a:t>
            </a:r>
            <a:endParaRPr lang="en-US" dirty="0"/>
          </a:p>
          <a:p>
            <a:pPr lvl="1"/>
            <a:r>
              <a:rPr lang="en-US" dirty="0"/>
              <a:t>If the function succeeds, the return value is the base address of the allocated region of </a:t>
            </a:r>
            <a:r>
              <a:rPr lang="en-US" dirty="0" smtClean="0"/>
              <a:t>pages...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12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0" y="0"/>
            <a:ext cx="7958667" cy="830997"/>
          </a:xfrm>
          <a:prstGeom prst="rect">
            <a:avLst/>
          </a:prstGeom>
          <a:solidFill>
            <a:srgbClr val="B9CDE5"/>
          </a:solidFill>
        </p:spPr>
        <p:txBody>
          <a:bodyPr wrap="square">
            <a:spAutoFit/>
          </a:bodyPr>
          <a:lstStyle/>
          <a:p>
            <a:r>
              <a:rPr lang="en-US" sz="2400" dirty="0" err="1"/>
              <a:t>OpenProcess→</a:t>
            </a:r>
            <a:r>
              <a:rPr lang="en-US" sz="2400" dirty="0" err="1">
                <a:solidFill>
                  <a:srgbClr val="FF0000"/>
                </a:solidFill>
              </a:rPr>
              <a:t>VirtualAllocEx</a:t>
            </a:r>
            <a:r>
              <a:rPr lang="en-US" sz="2400" dirty="0"/>
              <a:t>→ </a:t>
            </a:r>
            <a:r>
              <a:rPr lang="en-US" sz="2400" dirty="0" err="1"/>
              <a:t>WriteProcessMemory</a:t>
            </a:r>
            <a:r>
              <a:rPr lang="en-US" sz="2400" dirty="0" smtClean="0"/>
              <a:t>→</a:t>
            </a:r>
            <a:br>
              <a:rPr lang="en-US" sz="2400" dirty="0" smtClean="0"/>
            </a:br>
            <a:r>
              <a:rPr lang="en-US" sz="2400" dirty="0" err="1" smtClean="0"/>
              <a:t>GetModuleHandle</a:t>
            </a:r>
            <a:r>
              <a:rPr lang="en-US" sz="2400" dirty="0"/>
              <a:t>→ </a:t>
            </a:r>
            <a:r>
              <a:rPr lang="en-US" sz="2400" dirty="0" err="1"/>
              <a:t>GetProcAddress→CreateRemoteThread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8234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0800" y="830997"/>
            <a:ext cx="5621867" cy="265853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BOOL WINAPI </a:t>
            </a:r>
            <a:r>
              <a:rPr lang="en-US" dirty="0" err="1"/>
              <a:t>WriteProcessMemory</a:t>
            </a:r>
            <a:r>
              <a:rPr lang="en-US" dirty="0"/>
              <a:t>(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>
                <a:solidFill>
                  <a:srgbClr val="0000FF"/>
                </a:solidFill>
              </a:rPr>
              <a:t>_In_   HANDLE </a:t>
            </a:r>
            <a:r>
              <a:rPr lang="en-US" dirty="0" err="1">
                <a:solidFill>
                  <a:srgbClr val="0000FF"/>
                </a:solidFill>
              </a:rPr>
              <a:t>hProcess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>
                <a:solidFill>
                  <a:srgbClr val="0000FF"/>
                </a:solidFill>
              </a:rPr>
              <a:t> _In_   LPVOID </a:t>
            </a:r>
            <a:r>
              <a:rPr lang="en-US" dirty="0" err="1">
                <a:solidFill>
                  <a:srgbClr val="0000FF"/>
                </a:solidFill>
              </a:rPr>
              <a:t>lpBaseAddress</a:t>
            </a:r>
            <a:r>
              <a:rPr lang="en-US" dirty="0">
                <a:solidFill>
                  <a:srgbClr val="0000FF"/>
                </a:solidFill>
              </a:rPr>
              <a:t>,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  _In_   LPCVOID </a:t>
            </a:r>
            <a:r>
              <a:rPr lang="en-US" dirty="0" err="1">
                <a:solidFill>
                  <a:srgbClr val="0000FF"/>
                </a:solidFill>
              </a:rPr>
              <a:t>lpBuffer</a:t>
            </a:r>
            <a:r>
              <a:rPr lang="en-US" dirty="0">
                <a:solidFill>
                  <a:srgbClr val="0000FF"/>
                </a:solidFill>
              </a:rPr>
              <a:t>,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  _In_   SIZE_T </a:t>
            </a:r>
            <a:r>
              <a:rPr lang="en-US" dirty="0" err="1">
                <a:solidFill>
                  <a:srgbClr val="0000FF"/>
                </a:solidFill>
              </a:rPr>
              <a:t>nSize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/>
              <a:t>  _Out_  SIZE_T *</a:t>
            </a:r>
            <a:r>
              <a:rPr lang="en-US" dirty="0" err="1"/>
              <a:t>lpNumberOfBytesWritten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);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" y="3098800"/>
            <a:ext cx="8229600" cy="3027364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/>
              <a:t>hProcess</a:t>
            </a:r>
            <a:r>
              <a:rPr lang="en-US" dirty="0"/>
              <a:t> [in]</a:t>
            </a:r>
          </a:p>
          <a:p>
            <a:pPr lvl="1"/>
            <a:r>
              <a:rPr lang="en-US" dirty="0"/>
              <a:t>A handle to the process memory to be </a:t>
            </a:r>
            <a:r>
              <a:rPr lang="en-US" dirty="0" smtClean="0"/>
              <a:t>modified…</a:t>
            </a:r>
          </a:p>
          <a:p>
            <a:r>
              <a:rPr lang="en-US" dirty="0" err="1"/>
              <a:t>lpBaseAddress</a:t>
            </a:r>
            <a:r>
              <a:rPr lang="en-US" dirty="0"/>
              <a:t> [in]</a:t>
            </a:r>
          </a:p>
          <a:p>
            <a:pPr lvl="1"/>
            <a:r>
              <a:rPr lang="en-US" dirty="0"/>
              <a:t>A pointer to the base address in the specified process to which data is </a:t>
            </a:r>
            <a:r>
              <a:rPr lang="en-US" dirty="0" smtClean="0"/>
              <a:t>written…</a:t>
            </a:r>
          </a:p>
          <a:p>
            <a:r>
              <a:rPr lang="en-US" dirty="0" err="1" smtClean="0"/>
              <a:t>lpBuffer</a:t>
            </a:r>
            <a:r>
              <a:rPr lang="en-US" dirty="0" smtClean="0"/>
              <a:t> </a:t>
            </a:r>
            <a:r>
              <a:rPr lang="en-US" dirty="0"/>
              <a:t>[in]</a:t>
            </a:r>
          </a:p>
          <a:p>
            <a:pPr lvl="1"/>
            <a:r>
              <a:rPr lang="en-US" dirty="0"/>
              <a:t>A pointer to the buffer that contains data to be written in the address space of the specified process.</a:t>
            </a:r>
            <a:endParaRPr lang="en-US" dirty="0" smtClean="0"/>
          </a:p>
          <a:p>
            <a:r>
              <a:rPr lang="en-US" dirty="0" err="1"/>
              <a:t>nSize</a:t>
            </a:r>
            <a:r>
              <a:rPr lang="en-US" dirty="0"/>
              <a:t> [in]</a:t>
            </a:r>
          </a:p>
          <a:p>
            <a:pPr lvl="1"/>
            <a:r>
              <a:rPr lang="en-US" dirty="0"/>
              <a:t>The number of bytes to be written to the specified process</a:t>
            </a:r>
            <a:r>
              <a:rPr lang="en-US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13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0" y="0"/>
            <a:ext cx="7958667" cy="830997"/>
          </a:xfrm>
          <a:prstGeom prst="rect">
            <a:avLst/>
          </a:prstGeom>
          <a:solidFill>
            <a:srgbClr val="B9CDE5"/>
          </a:solidFill>
        </p:spPr>
        <p:txBody>
          <a:bodyPr wrap="square">
            <a:spAutoFit/>
          </a:bodyPr>
          <a:lstStyle/>
          <a:p>
            <a:r>
              <a:rPr lang="en-US" sz="2400" dirty="0" err="1"/>
              <a:t>OpenProcess→VirtualAllocEx</a:t>
            </a:r>
            <a:r>
              <a:rPr lang="en-US" sz="2400" dirty="0"/>
              <a:t>→ </a:t>
            </a:r>
            <a:r>
              <a:rPr lang="en-US" sz="2400" dirty="0" err="1">
                <a:solidFill>
                  <a:srgbClr val="FF0000"/>
                </a:solidFill>
              </a:rPr>
              <a:t>WriteProcessMemory</a:t>
            </a:r>
            <a:r>
              <a:rPr lang="en-US" sz="2400" dirty="0" smtClean="0"/>
              <a:t>→</a:t>
            </a:r>
            <a:br>
              <a:rPr lang="en-US" sz="2400" dirty="0" smtClean="0"/>
            </a:br>
            <a:r>
              <a:rPr lang="en-US" sz="2400" dirty="0" err="1" smtClean="0"/>
              <a:t>GetModuleHandle</a:t>
            </a:r>
            <a:r>
              <a:rPr lang="en-US" sz="2400" dirty="0"/>
              <a:t>→ </a:t>
            </a:r>
            <a:r>
              <a:rPr lang="en-US" sz="2400" dirty="0" err="1"/>
              <a:t>GetProcAddress→CreateRemoteThread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92259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13466" y="1083726"/>
            <a:ext cx="5621867" cy="128693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HMODULE</a:t>
            </a:r>
            <a:r>
              <a:rPr lang="en-US" dirty="0"/>
              <a:t> WINAPI </a:t>
            </a:r>
            <a:r>
              <a:rPr lang="en-US" dirty="0" err="1"/>
              <a:t>GetModuleHandle</a:t>
            </a:r>
            <a:r>
              <a:rPr lang="en-US" dirty="0"/>
              <a:t>(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>
                <a:solidFill>
                  <a:srgbClr val="0000FF"/>
                </a:solidFill>
              </a:rPr>
              <a:t>_</a:t>
            </a:r>
            <a:r>
              <a:rPr lang="en-US" dirty="0" err="1">
                <a:solidFill>
                  <a:srgbClr val="0000FF"/>
                </a:solidFill>
              </a:rPr>
              <a:t>In_opt</a:t>
            </a:r>
            <a:r>
              <a:rPr lang="en-US" dirty="0">
                <a:solidFill>
                  <a:srgbClr val="0000FF"/>
                </a:solidFill>
              </a:rPr>
              <a:t>_  LPCTSTR </a:t>
            </a:r>
            <a:r>
              <a:rPr lang="en-US" dirty="0" err="1">
                <a:solidFill>
                  <a:srgbClr val="0000FF"/>
                </a:solidFill>
              </a:rPr>
              <a:t>lpModuleName</a:t>
            </a:r>
            <a:endParaRPr lang="en-US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dirty="0"/>
              <a:t>)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" y="3098800"/>
            <a:ext cx="8229600" cy="3027364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pModuleName</a:t>
            </a:r>
            <a:r>
              <a:rPr lang="en-US" dirty="0"/>
              <a:t> [in, optional]</a:t>
            </a:r>
          </a:p>
          <a:p>
            <a:pPr lvl="1"/>
            <a:r>
              <a:rPr lang="en-US" dirty="0"/>
              <a:t>The name of the loaded module (either a .</a:t>
            </a:r>
            <a:r>
              <a:rPr lang="en-US" dirty="0" err="1"/>
              <a:t>dll</a:t>
            </a:r>
            <a:r>
              <a:rPr lang="en-US" dirty="0"/>
              <a:t> or .exe file</a:t>
            </a:r>
            <a:r>
              <a:rPr lang="en-US" dirty="0" smtClean="0"/>
              <a:t>)…</a:t>
            </a:r>
          </a:p>
          <a:p>
            <a:r>
              <a:rPr lang="en-US" dirty="0"/>
              <a:t>Return </a:t>
            </a:r>
            <a:r>
              <a:rPr lang="en-US" dirty="0" smtClean="0"/>
              <a:t>value</a:t>
            </a:r>
            <a:endParaRPr lang="en-US" dirty="0"/>
          </a:p>
          <a:p>
            <a:pPr lvl="1"/>
            <a:r>
              <a:rPr lang="en-US" dirty="0"/>
              <a:t>If the function succeeds, the return value is a handle to the specified </a:t>
            </a:r>
            <a:r>
              <a:rPr lang="en-US" dirty="0" smtClean="0"/>
              <a:t>module…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0" y="0"/>
            <a:ext cx="7958667" cy="830997"/>
          </a:xfrm>
          <a:prstGeom prst="rect">
            <a:avLst/>
          </a:prstGeom>
          <a:solidFill>
            <a:srgbClr val="B9CDE5"/>
          </a:solidFill>
        </p:spPr>
        <p:txBody>
          <a:bodyPr wrap="square">
            <a:spAutoFit/>
          </a:bodyPr>
          <a:lstStyle/>
          <a:p>
            <a:r>
              <a:rPr lang="en-US" sz="2400" dirty="0" err="1"/>
              <a:t>OpenProcess→VirtualAllocEx</a:t>
            </a:r>
            <a:r>
              <a:rPr lang="en-US" sz="2400" dirty="0"/>
              <a:t>→ </a:t>
            </a:r>
            <a:r>
              <a:rPr lang="en-US" sz="2400" dirty="0" err="1"/>
              <a:t>WriteProcessMemory</a:t>
            </a:r>
            <a:r>
              <a:rPr lang="en-US" sz="2400" dirty="0" smtClean="0"/>
              <a:t>→</a:t>
            </a:r>
            <a:br>
              <a:rPr lang="en-US" sz="2400" dirty="0" smtClean="0"/>
            </a:br>
            <a:r>
              <a:rPr lang="en-US" sz="2400" dirty="0" err="1" smtClean="0">
                <a:solidFill>
                  <a:srgbClr val="FF0000"/>
                </a:solidFill>
              </a:rPr>
              <a:t>GetModuleHandle</a:t>
            </a:r>
            <a:r>
              <a:rPr lang="en-US" sz="2400" dirty="0"/>
              <a:t>→ </a:t>
            </a:r>
            <a:r>
              <a:rPr lang="en-US" sz="2400" dirty="0" err="1"/>
              <a:t>GetProcAddress→CreateRemoteThread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959621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13466" y="1049867"/>
            <a:ext cx="5621867" cy="181186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FARPROC</a:t>
            </a:r>
            <a:r>
              <a:rPr lang="en-US" dirty="0">
                <a:solidFill>
                  <a:srgbClr val="000000"/>
                </a:solidFill>
              </a:rPr>
              <a:t> WINAPI </a:t>
            </a:r>
            <a:r>
              <a:rPr lang="en-US" dirty="0" err="1">
                <a:solidFill>
                  <a:srgbClr val="000000"/>
                </a:solidFill>
              </a:rPr>
              <a:t>GetProcAddress</a:t>
            </a:r>
            <a:r>
              <a:rPr lang="en-US" dirty="0">
                <a:solidFill>
                  <a:srgbClr val="000000"/>
                </a:solidFill>
              </a:rPr>
              <a:t>(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  </a:t>
            </a:r>
            <a:r>
              <a:rPr lang="en-US" dirty="0">
                <a:solidFill>
                  <a:srgbClr val="0000FF"/>
                </a:solidFill>
              </a:rPr>
              <a:t>_In_  HMODULE </a:t>
            </a:r>
            <a:r>
              <a:rPr lang="en-US" dirty="0" err="1">
                <a:solidFill>
                  <a:srgbClr val="0000FF"/>
                </a:solidFill>
              </a:rPr>
              <a:t>hModule</a:t>
            </a:r>
            <a:r>
              <a:rPr lang="en-US" dirty="0">
                <a:solidFill>
                  <a:srgbClr val="000000"/>
                </a:solidFill>
              </a:rPr>
              <a:t>,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  _In_  LPCSTR </a:t>
            </a:r>
            <a:r>
              <a:rPr lang="en-US" dirty="0" err="1">
                <a:solidFill>
                  <a:srgbClr val="0000FF"/>
                </a:solidFill>
              </a:rPr>
              <a:t>lpProcName</a:t>
            </a:r>
            <a:endParaRPr lang="en-US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);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" y="3098800"/>
            <a:ext cx="8229600" cy="3027364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hModule</a:t>
            </a:r>
            <a:r>
              <a:rPr lang="en-US" dirty="0"/>
              <a:t> [in]</a:t>
            </a:r>
          </a:p>
          <a:p>
            <a:pPr lvl="1"/>
            <a:r>
              <a:rPr lang="en-US" dirty="0"/>
              <a:t>A handle to the DLL module that contains the function or </a:t>
            </a:r>
            <a:r>
              <a:rPr lang="en-US" dirty="0" smtClean="0"/>
              <a:t>variable…</a:t>
            </a:r>
            <a:endParaRPr lang="en-US" dirty="0"/>
          </a:p>
          <a:p>
            <a:r>
              <a:rPr lang="en-US" dirty="0" err="1" smtClean="0"/>
              <a:t>lpProcName</a:t>
            </a:r>
            <a:r>
              <a:rPr lang="en-US" dirty="0" smtClean="0"/>
              <a:t> </a:t>
            </a:r>
            <a:r>
              <a:rPr lang="en-US" dirty="0"/>
              <a:t>[in]</a:t>
            </a:r>
          </a:p>
          <a:p>
            <a:pPr lvl="1"/>
            <a:r>
              <a:rPr lang="en-US" dirty="0"/>
              <a:t>The function or variable name, or the function's ordinal </a:t>
            </a:r>
            <a:r>
              <a:rPr lang="en-US" dirty="0" smtClean="0"/>
              <a:t>value...</a:t>
            </a:r>
          </a:p>
          <a:p>
            <a:r>
              <a:rPr lang="en-US" dirty="0"/>
              <a:t>Return </a:t>
            </a:r>
            <a:r>
              <a:rPr lang="en-US" dirty="0" smtClean="0"/>
              <a:t>value</a:t>
            </a:r>
            <a:endParaRPr lang="en-US" dirty="0"/>
          </a:p>
          <a:p>
            <a:pPr lvl="1"/>
            <a:r>
              <a:rPr lang="en-US" dirty="0"/>
              <a:t>If the function succeeds, the return value is the address of the exported function or </a:t>
            </a:r>
            <a:r>
              <a:rPr lang="en-US" dirty="0" smtClean="0"/>
              <a:t>variable...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0" y="0"/>
            <a:ext cx="7958667" cy="830997"/>
          </a:xfrm>
          <a:prstGeom prst="rect">
            <a:avLst/>
          </a:prstGeom>
          <a:solidFill>
            <a:srgbClr val="B9CDE5"/>
          </a:solidFill>
        </p:spPr>
        <p:txBody>
          <a:bodyPr wrap="square">
            <a:spAutoFit/>
          </a:bodyPr>
          <a:lstStyle/>
          <a:p>
            <a:r>
              <a:rPr lang="en-US" sz="2400" dirty="0" err="1"/>
              <a:t>OpenProcess→VirtualAllocEx</a:t>
            </a:r>
            <a:r>
              <a:rPr lang="en-US" sz="2400" dirty="0"/>
              <a:t>→ </a:t>
            </a:r>
            <a:r>
              <a:rPr lang="en-US" sz="2400" dirty="0" err="1"/>
              <a:t>WriteProcessMemory</a:t>
            </a:r>
            <a:r>
              <a:rPr lang="en-US" sz="2400" dirty="0" smtClean="0"/>
              <a:t>→</a:t>
            </a:r>
            <a:br>
              <a:rPr lang="en-US" sz="2400" dirty="0" smtClean="0"/>
            </a:br>
            <a:r>
              <a:rPr lang="en-US" sz="2400" dirty="0" err="1" smtClean="0"/>
              <a:t>GetModuleHandle</a:t>
            </a:r>
            <a:r>
              <a:rPr lang="en-US" sz="2400" dirty="0"/>
              <a:t>→ </a:t>
            </a:r>
            <a:r>
              <a:rPr lang="en-US" sz="2400" dirty="0" err="1">
                <a:solidFill>
                  <a:srgbClr val="FF0000"/>
                </a:solidFill>
              </a:rPr>
              <a:t>GetProcAddress</a:t>
            </a:r>
            <a:r>
              <a:rPr lang="en-US" sz="2400" dirty="0" err="1"/>
              <a:t>→CreateRemoteThread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39041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94000" y="966463"/>
            <a:ext cx="5621867" cy="26585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HANDLE WINAPI </a:t>
            </a:r>
            <a:r>
              <a:rPr lang="en-US" sz="1800" dirty="0" err="1"/>
              <a:t>CreateRemoteThread</a:t>
            </a:r>
            <a:r>
              <a:rPr lang="en-US" sz="1800" dirty="0"/>
              <a:t>(</a:t>
            </a:r>
          </a:p>
          <a:p>
            <a:pPr marL="0" indent="0">
              <a:buNone/>
            </a:pPr>
            <a:r>
              <a:rPr lang="en-US" sz="1800" dirty="0"/>
              <a:t>  </a:t>
            </a:r>
            <a:r>
              <a:rPr lang="en-US" sz="1800" dirty="0">
                <a:solidFill>
                  <a:srgbClr val="0000FF"/>
                </a:solidFill>
              </a:rPr>
              <a:t>_In_   HANDLE </a:t>
            </a:r>
            <a:r>
              <a:rPr lang="en-US" sz="1800" dirty="0" err="1">
                <a:solidFill>
                  <a:srgbClr val="0000FF"/>
                </a:solidFill>
              </a:rPr>
              <a:t>hProcess</a:t>
            </a:r>
            <a:r>
              <a:rPr lang="en-US" sz="1800" dirty="0">
                <a:solidFill>
                  <a:srgbClr val="0000FF"/>
                </a:solidFill>
              </a:rPr>
              <a:t>,</a:t>
            </a:r>
          </a:p>
          <a:p>
            <a:pPr marL="0" indent="0">
              <a:buNone/>
            </a:pPr>
            <a:r>
              <a:rPr lang="en-US" sz="1800" dirty="0"/>
              <a:t>  _In_   LPSECURITY_ATTRIBUTES </a:t>
            </a:r>
            <a:r>
              <a:rPr lang="en-US" sz="1800" dirty="0" err="1"/>
              <a:t>lpThreadAttributes</a:t>
            </a:r>
            <a:r>
              <a:rPr lang="en-US" sz="1800" dirty="0"/>
              <a:t>,</a:t>
            </a:r>
          </a:p>
          <a:p>
            <a:pPr marL="0" indent="0">
              <a:buNone/>
            </a:pPr>
            <a:r>
              <a:rPr lang="en-US" sz="1800" dirty="0"/>
              <a:t>  _In_   SIZE_T </a:t>
            </a:r>
            <a:r>
              <a:rPr lang="en-US" sz="1800" dirty="0" err="1"/>
              <a:t>dwStackSize</a:t>
            </a:r>
            <a:r>
              <a:rPr lang="en-US" sz="1800" dirty="0"/>
              <a:t>,</a:t>
            </a:r>
          </a:p>
          <a:p>
            <a:pPr marL="0" indent="0">
              <a:buNone/>
            </a:pPr>
            <a:r>
              <a:rPr lang="en-US" sz="1800" dirty="0"/>
              <a:t>  </a:t>
            </a:r>
            <a:r>
              <a:rPr lang="en-US" sz="1800" dirty="0">
                <a:solidFill>
                  <a:srgbClr val="0000FF"/>
                </a:solidFill>
              </a:rPr>
              <a:t>_In_   LPTHREAD_START_ROUTINE </a:t>
            </a:r>
            <a:r>
              <a:rPr lang="en-US" sz="1800" dirty="0" err="1">
                <a:solidFill>
                  <a:srgbClr val="0000FF"/>
                </a:solidFill>
              </a:rPr>
              <a:t>lpStartAddress</a:t>
            </a:r>
            <a:r>
              <a:rPr lang="en-US" sz="1800" dirty="0">
                <a:solidFill>
                  <a:srgbClr val="0000FF"/>
                </a:solidFill>
              </a:rPr>
              <a:t>,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FF"/>
                </a:solidFill>
              </a:rPr>
              <a:t>  _In_   LPVOID </a:t>
            </a:r>
            <a:r>
              <a:rPr lang="en-US" sz="1800" dirty="0" err="1">
                <a:solidFill>
                  <a:srgbClr val="0000FF"/>
                </a:solidFill>
              </a:rPr>
              <a:t>lpParameter</a:t>
            </a:r>
            <a:r>
              <a:rPr lang="en-US" sz="1800" dirty="0">
                <a:solidFill>
                  <a:srgbClr val="0000FF"/>
                </a:solidFill>
              </a:rPr>
              <a:t>,</a:t>
            </a:r>
          </a:p>
          <a:p>
            <a:pPr marL="0" indent="0">
              <a:buNone/>
            </a:pPr>
            <a:r>
              <a:rPr lang="en-US" sz="1800" dirty="0"/>
              <a:t>  _In_   DWORD </a:t>
            </a:r>
            <a:r>
              <a:rPr lang="en-US" sz="1800" dirty="0" err="1"/>
              <a:t>dwCreationFlags</a:t>
            </a:r>
            <a:r>
              <a:rPr lang="en-US" sz="1800" dirty="0"/>
              <a:t>,</a:t>
            </a:r>
          </a:p>
          <a:p>
            <a:pPr marL="0" indent="0">
              <a:buNone/>
            </a:pPr>
            <a:r>
              <a:rPr lang="en-US" sz="1800" dirty="0"/>
              <a:t>  _Out_  LPDWORD </a:t>
            </a:r>
            <a:r>
              <a:rPr lang="en-US" sz="1800" dirty="0" err="1"/>
              <a:t>lpThreadId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);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" y="3454411"/>
            <a:ext cx="8229600" cy="2326217"/>
          </a:xfrm>
        </p:spPr>
        <p:txBody>
          <a:bodyPr>
            <a:noAutofit/>
          </a:bodyPr>
          <a:lstStyle/>
          <a:p>
            <a:r>
              <a:rPr lang="en-US" sz="2000" dirty="0" err="1"/>
              <a:t>hProcess</a:t>
            </a:r>
            <a:r>
              <a:rPr lang="en-US" sz="2000" dirty="0"/>
              <a:t> [in]</a:t>
            </a:r>
          </a:p>
          <a:p>
            <a:pPr lvl="1"/>
            <a:r>
              <a:rPr lang="en-US" sz="2000" dirty="0"/>
              <a:t>A handle to the process in which the thread is to be </a:t>
            </a:r>
            <a:r>
              <a:rPr lang="en-US" sz="2000" dirty="0" smtClean="0"/>
              <a:t>created...</a:t>
            </a:r>
          </a:p>
          <a:p>
            <a:r>
              <a:rPr lang="en-US" sz="2000" dirty="0" err="1"/>
              <a:t>lpStartAddress</a:t>
            </a:r>
            <a:r>
              <a:rPr lang="en-US" sz="2000" dirty="0"/>
              <a:t> [in]</a:t>
            </a:r>
          </a:p>
          <a:p>
            <a:pPr lvl="1"/>
            <a:r>
              <a:rPr lang="en-US" sz="2000" dirty="0"/>
              <a:t>A pointer to the application-defined function of type LPTHREAD_START_ROUTINE to be executed by the thread and represents the starting address of the thread in the remote </a:t>
            </a:r>
            <a:r>
              <a:rPr lang="en-US" sz="2000" dirty="0" smtClean="0"/>
              <a:t>process...</a:t>
            </a:r>
          </a:p>
          <a:p>
            <a:r>
              <a:rPr lang="en-US" sz="2000" dirty="0" err="1" smtClean="0"/>
              <a:t>lpParameter</a:t>
            </a:r>
            <a:r>
              <a:rPr lang="en-US" sz="2000" dirty="0" smtClean="0"/>
              <a:t> </a:t>
            </a:r>
            <a:r>
              <a:rPr lang="en-US" sz="2000" dirty="0"/>
              <a:t>[in]</a:t>
            </a:r>
          </a:p>
          <a:p>
            <a:pPr lvl="1"/>
            <a:r>
              <a:rPr lang="en-US" sz="2000" dirty="0"/>
              <a:t>A pointer to a variable to be passed to the thread function</a:t>
            </a:r>
            <a:r>
              <a:rPr lang="en-US" sz="2000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16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0" y="0"/>
            <a:ext cx="7958667" cy="830997"/>
          </a:xfrm>
          <a:prstGeom prst="rect">
            <a:avLst/>
          </a:prstGeom>
          <a:solidFill>
            <a:srgbClr val="B9CDE5"/>
          </a:solidFill>
        </p:spPr>
        <p:txBody>
          <a:bodyPr wrap="square">
            <a:spAutoFit/>
          </a:bodyPr>
          <a:lstStyle/>
          <a:p>
            <a:r>
              <a:rPr lang="en-US" sz="2400" dirty="0" err="1"/>
              <a:t>OpenProcess→VirtualAllocEx</a:t>
            </a:r>
            <a:r>
              <a:rPr lang="en-US" sz="2400" dirty="0"/>
              <a:t>→ </a:t>
            </a:r>
            <a:r>
              <a:rPr lang="en-US" sz="2400" dirty="0" err="1"/>
              <a:t>WriteProcessMemory</a:t>
            </a:r>
            <a:r>
              <a:rPr lang="en-US" sz="2400" dirty="0" smtClean="0"/>
              <a:t>→</a:t>
            </a:r>
            <a:br>
              <a:rPr lang="en-US" sz="2400" dirty="0" smtClean="0"/>
            </a:br>
            <a:r>
              <a:rPr lang="en-US" sz="2400" dirty="0" err="1" smtClean="0"/>
              <a:t>GetModuleHandle</a:t>
            </a:r>
            <a:r>
              <a:rPr lang="en-US" sz="2400" dirty="0"/>
              <a:t>→ </a:t>
            </a:r>
            <a:r>
              <a:rPr lang="en-US" sz="2400" dirty="0" err="1"/>
              <a:t>GetProcAddress→</a:t>
            </a:r>
            <a:r>
              <a:rPr lang="en-US" sz="2400" dirty="0" err="1">
                <a:solidFill>
                  <a:srgbClr val="FF0000"/>
                </a:solidFill>
              </a:rPr>
              <a:t>CreateRemoteThread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1865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CreateRemoteThread</a:t>
            </a:r>
            <a:r>
              <a:rPr lang="en-US" dirty="0" smtClean="0"/>
              <a:t>() cont.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lvl="1" indent="-342900">
              <a:buFont typeface="Arial"/>
              <a:buChar char="•"/>
            </a:pPr>
            <a:r>
              <a:rPr lang="en-US" dirty="0" err="1" smtClean="0"/>
              <a:t>lpStartAddress’s</a:t>
            </a:r>
            <a:r>
              <a:rPr lang="en-US" dirty="0" smtClean="0"/>
              <a:t> type is LPTHREAD_START_ROUTINE, which is defined as</a:t>
            </a:r>
            <a:endParaRPr lang="en-US" dirty="0"/>
          </a:p>
          <a:p>
            <a:pPr marL="400050" lvl="2" indent="0">
              <a:buNone/>
            </a:pPr>
            <a:r>
              <a:rPr lang="en-US" dirty="0" err="1" smtClean="0"/>
              <a:t>typedef</a:t>
            </a:r>
            <a:r>
              <a:rPr lang="en-US" dirty="0" smtClean="0"/>
              <a:t> DWORD (__</a:t>
            </a:r>
            <a:r>
              <a:rPr lang="en-US" dirty="0" err="1" smtClean="0"/>
              <a:t>stdcall</a:t>
            </a:r>
            <a:r>
              <a:rPr lang="en-US" dirty="0" smtClean="0"/>
              <a:t> *LPTHREAD_START_ROUTINE) (</a:t>
            </a:r>
            <a:br>
              <a:rPr lang="en-US" dirty="0" smtClean="0"/>
            </a:br>
            <a:r>
              <a:rPr lang="en-US" dirty="0" smtClean="0"/>
              <a:t>    [in] LPVOID </a:t>
            </a:r>
            <a:r>
              <a:rPr lang="en-US" dirty="0" err="1" smtClean="0"/>
              <a:t>lpThreadParameter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);</a:t>
            </a:r>
            <a:endParaRPr lang="en-US" dirty="0"/>
          </a:p>
          <a:p>
            <a:r>
              <a:rPr lang="en-US" dirty="0" smtClean="0"/>
              <a:t>You can’t put any function as </a:t>
            </a:r>
            <a:r>
              <a:rPr lang="en-US" dirty="0" err="1" smtClean="0"/>
              <a:t>lpStartAddress</a:t>
            </a:r>
            <a:r>
              <a:rPr lang="en-US" dirty="0" smtClean="0"/>
              <a:t>. It has to be one which matches the above prototype.</a:t>
            </a:r>
          </a:p>
          <a:p>
            <a:r>
              <a:rPr lang="en-US" dirty="0" smtClean="0"/>
              <a:t>One (popular) example is</a:t>
            </a:r>
          </a:p>
          <a:p>
            <a:pPr marL="457200" lvl="1" indent="0">
              <a:buNone/>
            </a:pPr>
            <a:r>
              <a:rPr lang="en-US" dirty="0" smtClean="0"/>
              <a:t>HMODULE </a:t>
            </a:r>
            <a:r>
              <a:rPr lang="en-US" dirty="0"/>
              <a:t>WINAPI </a:t>
            </a:r>
            <a:r>
              <a:rPr lang="en-US" dirty="0" err="1"/>
              <a:t>LoadLibrary</a:t>
            </a:r>
            <a:r>
              <a:rPr lang="en-US" dirty="0" smtClean="0"/>
              <a:t>(</a:t>
            </a:r>
            <a:br>
              <a:rPr lang="en-US" dirty="0" smtClean="0"/>
            </a:br>
            <a:r>
              <a:rPr lang="en-US" dirty="0" smtClean="0"/>
              <a:t>    _In_  </a:t>
            </a:r>
            <a:r>
              <a:rPr lang="en-US" dirty="0"/>
              <a:t>LPCTSTR </a:t>
            </a:r>
            <a:r>
              <a:rPr lang="en-US" dirty="0" err="1" smtClean="0"/>
              <a:t>lpFileName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)</a:t>
            </a:r>
            <a:r>
              <a:rPr lang="en-US" dirty="0"/>
              <a:t>;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8795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DLL Injection API Call Example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18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457201" y="1773880"/>
            <a:ext cx="8229600" cy="5017806"/>
            <a:chOff x="457201" y="1773880"/>
            <a:chExt cx="8229600" cy="5017806"/>
          </a:xfrm>
        </p:grpSpPr>
        <p:grpSp>
          <p:nvGrpSpPr>
            <p:cNvPr id="4" name="Group 3"/>
            <p:cNvGrpSpPr/>
            <p:nvPr/>
          </p:nvGrpSpPr>
          <p:grpSpPr>
            <a:xfrm>
              <a:off x="457201" y="1773880"/>
              <a:ext cx="8229600" cy="4788932"/>
              <a:chOff x="381000" y="1307054"/>
              <a:chExt cx="8229600" cy="4788932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1295400" y="5650454"/>
                <a:ext cx="2362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malicious process</a:t>
                </a:r>
                <a:endParaRPr lang="en-US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5791200" y="5726654"/>
                <a:ext cx="25907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Internet Explorer process</a:t>
                </a:r>
                <a:endParaRPr lang="en-US" dirty="0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5714998" y="1307054"/>
                <a:ext cx="2895601" cy="42672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714999" y="1764254"/>
                <a:ext cx="2895601" cy="6858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715000" y="1916654"/>
                <a:ext cx="2514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/>
                  <a:t>LoadLibrary</a:t>
                </a:r>
                <a:r>
                  <a:rPr lang="en-US" dirty="0" smtClean="0"/>
                  <a:t>(filename)</a:t>
                </a:r>
                <a:endParaRPr lang="en-US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419599" y="1764254"/>
                <a:ext cx="1905000" cy="381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k</a:t>
                </a:r>
                <a:r>
                  <a:rPr lang="en-US" dirty="0" smtClean="0"/>
                  <a:t>ernel32.dll</a:t>
                </a:r>
                <a:endParaRPr lang="en-US" dirty="0"/>
              </a:p>
            </p:txBody>
          </p:sp>
          <p:sp>
            <p:nvSpPr>
              <p:cNvPr id="2" name="TextBox 1"/>
              <p:cNvSpPr txBox="1"/>
              <p:nvPr/>
            </p:nvSpPr>
            <p:spPr>
              <a:xfrm>
                <a:off x="381000" y="2983454"/>
                <a:ext cx="4267200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/>
                  <a:t>myInjectDll</a:t>
                </a:r>
                <a:r>
                  <a:rPr lang="en-US" dirty="0" smtClean="0"/>
                  <a:t>()</a:t>
                </a:r>
              </a:p>
              <a:p>
                <a:r>
                  <a:rPr lang="en-US" dirty="0" smtClean="0"/>
                  <a:t>{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   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   </a:t>
                </a:r>
              </a:p>
              <a:p>
                <a:r>
                  <a:rPr lang="en-US" dirty="0"/>
                  <a:t>}</a:t>
                </a:r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381000" y="1307054"/>
                <a:ext cx="4038600" cy="4267200"/>
                <a:chOff x="685800" y="1066800"/>
                <a:chExt cx="3581400" cy="4267200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685800" y="1066800"/>
                  <a:ext cx="3581400" cy="4267200"/>
                  <a:chOff x="1371598" y="1066800"/>
                  <a:chExt cx="2895602" cy="4267200"/>
                </a:xfrm>
              </p:grpSpPr>
              <p:sp>
                <p:nvSpPr>
                  <p:cNvPr id="24" name="Rectangle 23"/>
                  <p:cNvSpPr/>
                  <p:nvPr/>
                </p:nvSpPr>
                <p:spPr>
                  <a:xfrm>
                    <a:off x="1371599" y="1066800"/>
                    <a:ext cx="2895601" cy="42672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" name="Rectangle 24"/>
                  <p:cNvSpPr/>
                  <p:nvPr/>
                </p:nvSpPr>
                <p:spPr>
                  <a:xfrm>
                    <a:off x="1371599" y="2743200"/>
                    <a:ext cx="2895601" cy="20574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" name="Rectangle 25"/>
                  <p:cNvSpPr/>
                  <p:nvPr/>
                </p:nvSpPr>
                <p:spPr>
                  <a:xfrm>
                    <a:off x="1371598" y="1524000"/>
                    <a:ext cx="2895601" cy="6858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3" name="TextBox 22"/>
                <p:cNvSpPr txBox="1"/>
                <p:nvPr/>
              </p:nvSpPr>
              <p:spPr>
                <a:xfrm>
                  <a:off x="685800" y="1676400"/>
                  <a:ext cx="2514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err="1" smtClean="0"/>
                    <a:t>LoadLibrary</a:t>
                  </a:r>
                  <a:r>
                    <a:rPr lang="en-US" dirty="0" smtClean="0"/>
                    <a:t>(filename)</a:t>
                  </a:r>
                  <a:endParaRPr lang="en-US" dirty="0"/>
                </a:p>
              </p:txBody>
            </p:sp>
          </p:grpSp>
        </p:grpSp>
        <p:sp>
          <p:nvSpPr>
            <p:cNvPr id="17" name="TextBox 16"/>
            <p:cNvSpPr txBox="1"/>
            <p:nvPr/>
          </p:nvSpPr>
          <p:spPr>
            <a:xfrm>
              <a:off x="6625217" y="6422354"/>
              <a:ext cx="10641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PID: 109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92666" y="3729765"/>
              <a:ext cx="24553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buf</a:t>
              </a:r>
              <a:r>
                <a:rPr lang="en-US" dirty="0" smtClean="0"/>
                <a:t> = “evil.dll”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51541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DLL Injection API Call Example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19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57200" y="1768380"/>
            <a:ext cx="8229600" cy="5023306"/>
            <a:chOff x="457200" y="1768380"/>
            <a:chExt cx="8229600" cy="5023306"/>
          </a:xfrm>
        </p:grpSpPr>
        <p:grpSp>
          <p:nvGrpSpPr>
            <p:cNvPr id="3" name="Group 2"/>
            <p:cNvGrpSpPr/>
            <p:nvPr/>
          </p:nvGrpSpPr>
          <p:grpSpPr>
            <a:xfrm>
              <a:off x="457200" y="1768380"/>
              <a:ext cx="8229600" cy="4788932"/>
              <a:chOff x="381000" y="1066800"/>
              <a:chExt cx="8229600" cy="4788932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1295400" y="5410200"/>
                <a:ext cx="2362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malicious process</a:t>
                </a:r>
                <a:endParaRPr lang="en-US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5791200" y="5486400"/>
                <a:ext cx="25907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Internet Explorer process</a:t>
                </a:r>
                <a:endParaRPr lang="en-US" dirty="0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5714998" y="1066800"/>
                <a:ext cx="2895601" cy="42672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714999" y="1524000"/>
                <a:ext cx="2895601" cy="6858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715000" y="1676400"/>
                <a:ext cx="2514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/>
                  <a:t>LoadLibrary</a:t>
                </a:r>
                <a:r>
                  <a:rPr lang="en-US" dirty="0" smtClean="0"/>
                  <a:t>(filename)</a:t>
                </a:r>
                <a:endParaRPr lang="en-US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419599" y="1524000"/>
                <a:ext cx="1905000" cy="381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k</a:t>
                </a:r>
                <a:r>
                  <a:rPr lang="en-US" dirty="0" smtClean="0"/>
                  <a:t>ernel32.dll</a:t>
                </a:r>
                <a:endParaRPr lang="en-US" dirty="0"/>
              </a:p>
            </p:txBody>
          </p:sp>
          <p:sp>
            <p:nvSpPr>
              <p:cNvPr id="2" name="TextBox 1"/>
              <p:cNvSpPr txBox="1"/>
              <p:nvPr/>
            </p:nvSpPr>
            <p:spPr>
              <a:xfrm>
                <a:off x="381000" y="2743200"/>
                <a:ext cx="4267200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/>
                  <a:t>myInjectDll</a:t>
                </a:r>
                <a:r>
                  <a:rPr lang="en-US" dirty="0" smtClean="0"/>
                  <a:t>()</a:t>
                </a:r>
              </a:p>
              <a:p>
                <a:r>
                  <a:rPr lang="en-US" dirty="0" smtClean="0"/>
                  <a:t>{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h=</a:t>
                </a:r>
                <a:r>
                  <a:rPr lang="en-US" dirty="0" err="1" smtClean="0"/>
                  <a:t>OpenProcess</a:t>
                </a:r>
                <a:r>
                  <a:rPr lang="en-US" dirty="0" smtClean="0"/>
                  <a:t>(,,</a:t>
                </a:r>
                <a:r>
                  <a:rPr lang="en-US" dirty="0" err="1" smtClean="0"/>
                  <a:t>proc_id</a:t>
                </a:r>
                <a:r>
                  <a:rPr lang="en-US" dirty="0" smtClean="0"/>
                  <a:t>)</a:t>
                </a:r>
              </a:p>
              <a:p>
                <a:r>
                  <a:rPr lang="en-US" dirty="0" smtClean="0"/>
                  <a:t>   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   </a:t>
                </a:r>
              </a:p>
              <a:p>
                <a:r>
                  <a:rPr lang="en-US" dirty="0"/>
                  <a:t>}</a:t>
                </a:r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381000" y="1066800"/>
                <a:ext cx="4038600" cy="4267200"/>
                <a:chOff x="685800" y="1066800"/>
                <a:chExt cx="3581400" cy="4267200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685800" y="1066800"/>
                  <a:ext cx="3581400" cy="4267200"/>
                  <a:chOff x="1371598" y="1066800"/>
                  <a:chExt cx="2895602" cy="4267200"/>
                </a:xfrm>
              </p:grpSpPr>
              <p:sp>
                <p:nvSpPr>
                  <p:cNvPr id="24" name="Rectangle 23"/>
                  <p:cNvSpPr/>
                  <p:nvPr/>
                </p:nvSpPr>
                <p:spPr>
                  <a:xfrm>
                    <a:off x="1371599" y="1066800"/>
                    <a:ext cx="2895601" cy="42672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" name="Rectangle 24"/>
                  <p:cNvSpPr/>
                  <p:nvPr/>
                </p:nvSpPr>
                <p:spPr>
                  <a:xfrm>
                    <a:off x="1371599" y="2743200"/>
                    <a:ext cx="2895601" cy="20574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" name="Rectangle 25"/>
                  <p:cNvSpPr/>
                  <p:nvPr/>
                </p:nvSpPr>
                <p:spPr>
                  <a:xfrm>
                    <a:off x="1371598" y="1524000"/>
                    <a:ext cx="2895601" cy="6858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3" name="TextBox 22"/>
                <p:cNvSpPr txBox="1"/>
                <p:nvPr/>
              </p:nvSpPr>
              <p:spPr>
                <a:xfrm>
                  <a:off x="685800" y="1676400"/>
                  <a:ext cx="2514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err="1" smtClean="0"/>
                    <a:t>LoadLibrary</a:t>
                  </a:r>
                  <a:r>
                    <a:rPr lang="en-US" dirty="0" smtClean="0"/>
                    <a:t>(filename)</a:t>
                  </a:r>
                  <a:endParaRPr lang="en-US" dirty="0"/>
                </a:p>
              </p:txBody>
            </p:sp>
          </p:grpSp>
        </p:grpSp>
        <p:sp>
          <p:nvSpPr>
            <p:cNvPr id="6" name="TextBox 5"/>
            <p:cNvSpPr txBox="1"/>
            <p:nvPr/>
          </p:nvSpPr>
          <p:spPr>
            <a:xfrm>
              <a:off x="6625217" y="6422354"/>
              <a:ext cx="10641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PID: 109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92666" y="3729765"/>
              <a:ext cx="24553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dirty="0" err="1" smtClean="0"/>
                <a:t>buf</a:t>
              </a:r>
              <a:r>
                <a:rPr lang="en-US" dirty="0" smtClean="0"/>
                <a:t> = “evil.dll”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15953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All </a:t>
            </a:r>
            <a:r>
              <a:rPr lang="en-US" sz="3600" dirty="0"/>
              <a:t>materials is licensed under </a:t>
            </a:r>
            <a:r>
              <a:rPr lang="en-US" sz="3600" dirty="0" smtClean="0"/>
              <a:t>a Creative </a:t>
            </a:r>
            <a:r>
              <a:rPr lang="en-US" sz="3600" dirty="0"/>
              <a:t>Commons “Share Alike</a:t>
            </a:r>
            <a:r>
              <a:rPr lang="en-US" sz="3600" dirty="0" smtClean="0"/>
              <a:t>” license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000" y="2089954"/>
            <a:ext cx="5838092" cy="43697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19465" y="1458692"/>
            <a:ext cx="6505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http://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sa</a:t>
            </a:r>
            <a:r>
              <a:rPr lang="en-US" dirty="0"/>
              <a:t>/3.0</a:t>
            </a:r>
            <a:r>
              <a:rPr lang="en-US" dirty="0" smtClean="0"/>
              <a:t>/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668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DLL Injection API Call Example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20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457199" y="1760170"/>
            <a:ext cx="8229600" cy="5031516"/>
            <a:chOff x="457199" y="1760170"/>
            <a:chExt cx="8229600" cy="5031516"/>
          </a:xfrm>
        </p:grpSpPr>
        <p:grpSp>
          <p:nvGrpSpPr>
            <p:cNvPr id="4" name="Group 3"/>
            <p:cNvGrpSpPr/>
            <p:nvPr/>
          </p:nvGrpSpPr>
          <p:grpSpPr>
            <a:xfrm>
              <a:off x="457199" y="1760170"/>
              <a:ext cx="8229600" cy="4788932"/>
              <a:chOff x="381000" y="1066800"/>
              <a:chExt cx="8229600" cy="4788932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1295400" y="5410200"/>
                <a:ext cx="2362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malicious process</a:t>
                </a:r>
                <a:endParaRPr lang="en-US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5791200" y="5486400"/>
                <a:ext cx="25907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Internet Explorer process</a:t>
                </a:r>
                <a:endParaRPr lang="en-US" dirty="0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5714998" y="1066800"/>
                <a:ext cx="2895601" cy="42672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714999" y="1524000"/>
                <a:ext cx="2895601" cy="6858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715000" y="1676400"/>
                <a:ext cx="2514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/>
                  <a:t>LoadLibrary</a:t>
                </a:r>
                <a:r>
                  <a:rPr lang="en-US" dirty="0" smtClean="0"/>
                  <a:t>(filename)</a:t>
                </a:r>
                <a:endParaRPr lang="en-US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419599" y="1524000"/>
                <a:ext cx="1905000" cy="381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k</a:t>
                </a:r>
                <a:r>
                  <a:rPr lang="en-US" dirty="0" smtClean="0"/>
                  <a:t>ernel32.dll</a:t>
                </a:r>
                <a:endParaRPr lang="en-US" dirty="0"/>
              </a:p>
            </p:txBody>
          </p:sp>
          <p:sp>
            <p:nvSpPr>
              <p:cNvPr id="2" name="TextBox 1"/>
              <p:cNvSpPr txBox="1"/>
              <p:nvPr/>
            </p:nvSpPr>
            <p:spPr>
              <a:xfrm>
                <a:off x="381000" y="2743200"/>
                <a:ext cx="4267200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/>
                  <a:t>myInjectDll</a:t>
                </a:r>
                <a:r>
                  <a:rPr lang="en-US" dirty="0" smtClean="0"/>
                  <a:t>()</a:t>
                </a:r>
              </a:p>
              <a:p>
                <a:r>
                  <a:rPr lang="en-US" dirty="0" smtClean="0"/>
                  <a:t>{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h=</a:t>
                </a:r>
                <a:r>
                  <a:rPr lang="en-US" dirty="0" err="1" smtClean="0"/>
                  <a:t>OpenProcess</a:t>
                </a:r>
                <a:r>
                  <a:rPr lang="en-US" dirty="0" smtClean="0"/>
                  <a:t>(,,</a:t>
                </a:r>
                <a:r>
                  <a:rPr lang="en-US" dirty="0" err="1" smtClean="0"/>
                  <a:t>proc_id</a:t>
                </a:r>
                <a:r>
                  <a:rPr lang="en-US" dirty="0" smtClean="0"/>
                  <a:t>)</a:t>
                </a:r>
              </a:p>
              <a:p>
                <a:r>
                  <a:rPr lang="en-US" dirty="0" smtClean="0"/>
                  <a:t>   </a:t>
                </a:r>
                <a:r>
                  <a:rPr lang="en-US" dirty="0" err="1" smtClean="0"/>
                  <a:t>addr</a:t>
                </a:r>
                <a:r>
                  <a:rPr lang="en-US" dirty="0" smtClean="0"/>
                  <a:t> = </a:t>
                </a:r>
                <a:r>
                  <a:rPr lang="en-US" dirty="0" err="1" smtClean="0"/>
                  <a:t>VirtualAllocEx</a:t>
                </a:r>
                <a:r>
                  <a:rPr lang="en-US" dirty="0" smtClean="0"/>
                  <a:t>(h,, size,,)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   </a:t>
                </a:r>
              </a:p>
              <a:p>
                <a:r>
                  <a:rPr lang="en-US" dirty="0"/>
                  <a:t>}</a:t>
                </a:r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381000" y="1066800"/>
                <a:ext cx="4038600" cy="4267200"/>
                <a:chOff x="685800" y="1066800"/>
                <a:chExt cx="3581400" cy="4267200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685800" y="1066800"/>
                  <a:ext cx="3581400" cy="4267200"/>
                  <a:chOff x="1371598" y="1066800"/>
                  <a:chExt cx="2895602" cy="4267200"/>
                </a:xfrm>
              </p:grpSpPr>
              <p:sp>
                <p:nvSpPr>
                  <p:cNvPr id="24" name="Rectangle 23"/>
                  <p:cNvSpPr/>
                  <p:nvPr/>
                </p:nvSpPr>
                <p:spPr>
                  <a:xfrm>
                    <a:off x="1371599" y="1066800"/>
                    <a:ext cx="2895601" cy="42672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" name="Rectangle 24"/>
                  <p:cNvSpPr/>
                  <p:nvPr/>
                </p:nvSpPr>
                <p:spPr>
                  <a:xfrm>
                    <a:off x="1371599" y="2743200"/>
                    <a:ext cx="2895601" cy="20574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" name="Rectangle 25"/>
                  <p:cNvSpPr/>
                  <p:nvPr/>
                </p:nvSpPr>
                <p:spPr>
                  <a:xfrm>
                    <a:off x="1371598" y="1524000"/>
                    <a:ext cx="2895601" cy="6858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3" name="TextBox 22"/>
                <p:cNvSpPr txBox="1"/>
                <p:nvPr/>
              </p:nvSpPr>
              <p:spPr>
                <a:xfrm>
                  <a:off x="685800" y="1676400"/>
                  <a:ext cx="2514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err="1" smtClean="0"/>
                    <a:t>LoadLibrary</a:t>
                  </a:r>
                  <a:r>
                    <a:rPr lang="en-US" dirty="0" smtClean="0"/>
                    <a:t>(filename)</a:t>
                  </a:r>
                  <a:endParaRPr lang="en-US" dirty="0"/>
                </a:p>
              </p:txBody>
            </p:sp>
          </p:grpSp>
        </p:grpSp>
        <p:sp>
          <p:nvSpPr>
            <p:cNvPr id="17" name="TextBox 16"/>
            <p:cNvSpPr txBox="1"/>
            <p:nvPr/>
          </p:nvSpPr>
          <p:spPr>
            <a:xfrm>
              <a:off x="6625217" y="6422354"/>
              <a:ext cx="10641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PID: 109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92666" y="3729765"/>
              <a:ext cx="24553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b</a:t>
              </a:r>
              <a:r>
                <a:rPr lang="en-US" dirty="0" err="1" smtClean="0"/>
                <a:t>uf</a:t>
              </a:r>
              <a:r>
                <a:rPr lang="en-US" dirty="0" smtClean="0"/>
                <a:t> = “evil.dll”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14193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DLL Injection API Call Example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21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457200" y="1777331"/>
            <a:ext cx="8229600" cy="5014355"/>
            <a:chOff x="457200" y="1777331"/>
            <a:chExt cx="8229600" cy="5014355"/>
          </a:xfrm>
        </p:grpSpPr>
        <p:grpSp>
          <p:nvGrpSpPr>
            <p:cNvPr id="3" name="Group 2"/>
            <p:cNvGrpSpPr/>
            <p:nvPr/>
          </p:nvGrpSpPr>
          <p:grpSpPr>
            <a:xfrm>
              <a:off x="457200" y="1777331"/>
              <a:ext cx="8229600" cy="4788932"/>
              <a:chOff x="381000" y="1066800"/>
              <a:chExt cx="8229600" cy="4788932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1295400" y="5410200"/>
                <a:ext cx="2362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malicious process</a:t>
                </a:r>
                <a:endParaRPr lang="en-US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5791200" y="5486400"/>
                <a:ext cx="25907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Internet Explorer process</a:t>
                </a:r>
                <a:endParaRPr lang="en-US" dirty="0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5714998" y="1066800"/>
                <a:ext cx="2895601" cy="42672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714999" y="1524000"/>
                <a:ext cx="2895601" cy="6858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715000" y="1676400"/>
                <a:ext cx="2514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/>
                  <a:t>LoadLibrary</a:t>
                </a:r>
                <a:r>
                  <a:rPr lang="en-US" dirty="0" smtClean="0"/>
                  <a:t>(filename)</a:t>
                </a:r>
                <a:endParaRPr lang="en-US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419599" y="1524000"/>
                <a:ext cx="1905000" cy="381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k</a:t>
                </a:r>
                <a:r>
                  <a:rPr lang="en-US" dirty="0" smtClean="0"/>
                  <a:t>ernel32.dll</a:t>
                </a:r>
                <a:endParaRPr lang="en-US" dirty="0"/>
              </a:p>
            </p:txBody>
          </p:sp>
          <p:sp>
            <p:nvSpPr>
              <p:cNvPr id="2" name="TextBox 1"/>
              <p:cNvSpPr txBox="1"/>
              <p:nvPr/>
            </p:nvSpPr>
            <p:spPr>
              <a:xfrm>
                <a:off x="381000" y="2743200"/>
                <a:ext cx="4267200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/>
                  <a:t>myInjectDll</a:t>
                </a:r>
                <a:r>
                  <a:rPr lang="en-US" dirty="0" smtClean="0"/>
                  <a:t>()</a:t>
                </a:r>
              </a:p>
              <a:p>
                <a:r>
                  <a:rPr lang="en-US" dirty="0" smtClean="0"/>
                  <a:t>{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h=</a:t>
                </a:r>
                <a:r>
                  <a:rPr lang="en-US" dirty="0" err="1" smtClean="0"/>
                  <a:t>OpenProcess</a:t>
                </a:r>
                <a:r>
                  <a:rPr lang="en-US" dirty="0" smtClean="0"/>
                  <a:t>(,,</a:t>
                </a:r>
                <a:r>
                  <a:rPr lang="en-US" dirty="0" err="1" smtClean="0"/>
                  <a:t>proc_id</a:t>
                </a:r>
                <a:r>
                  <a:rPr lang="en-US" dirty="0" smtClean="0"/>
                  <a:t>)</a:t>
                </a:r>
              </a:p>
              <a:p>
                <a:r>
                  <a:rPr lang="en-US" dirty="0" smtClean="0"/>
                  <a:t>   </a:t>
                </a:r>
                <a:r>
                  <a:rPr lang="en-US" dirty="0" err="1" smtClean="0"/>
                  <a:t>addr</a:t>
                </a:r>
                <a:r>
                  <a:rPr lang="en-US" dirty="0" smtClean="0"/>
                  <a:t> = </a:t>
                </a:r>
                <a:r>
                  <a:rPr lang="en-US" dirty="0" err="1" smtClean="0"/>
                  <a:t>VirtualAllocEx</a:t>
                </a:r>
                <a:r>
                  <a:rPr lang="en-US" dirty="0" smtClean="0"/>
                  <a:t>(h,, size,,)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   </a:t>
                </a:r>
              </a:p>
              <a:p>
                <a:r>
                  <a:rPr lang="en-US" dirty="0"/>
                  <a:t>}</a:t>
                </a: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5714999" y="2743200"/>
                <a:ext cx="2895601" cy="6858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876802" y="2667000"/>
                <a:ext cx="9905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0x4000</a:t>
                </a:r>
                <a:endParaRPr lang="en-US" dirty="0"/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381000" y="1066800"/>
                <a:ext cx="4038600" cy="4267200"/>
                <a:chOff x="685800" y="1066800"/>
                <a:chExt cx="3581400" cy="4267200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685800" y="1066800"/>
                  <a:ext cx="3581400" cy="4267200"/>
                  <a:chOff x="1371598" y="1066800"/>
                  <a:chExt cx="2895602" cy="4267200"/>
                </a:xfrm>
              </p:grpSpPr>
              <p:sp>
                <p:nvSpPr>
                  <p:cNvPr id="24" name="Rectangle 23"/>
                  <p:cNvSpPr/>
                  <p:nvPr/>
                </p:nvSpPr>
                <p:spPr>
                  <a:xfrm>
                    <a:off x="1371599" y="1066800"/>
                    <a:ext cx="2895601" cy="42672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" name="Rectangle 24"/>
                  <p:cNvSpPr/>
                  <p:nvPr/>
                </p:nvSpPr>
                <p:spPr>
                  <a:xfrm>
                    <a:off x="1371599" y="2743200"/>
                    <a:ext cx="2895601" cy="20574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" name="Rectangle 25"/>
                  <p:cNvSpPr/>
                  <p:nvPr/>
                </p:nvSpPr>
                <p:spPr>
                  <a:xfrm>
                    <a:off x="1371598" y="1524000"/>
                    <a:ext cx="2895601" cy="6858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3" name="TextBox 22"/>
                <p:cNvSpPr txBox="1"/>
                <p:nvPr/>
              </p:nvSpPr>
              <p:spPr>
                <a:xfrm>
                  <a:off x="685800" y="1676400"/>
                  <a:ext cx="2514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err="1" smtClean="0"/>
                    <a:t>LoadLibrary</a:t>
                  </a:r>
                  <a:r>
                    <a:rPr lang="en-US" dirty="0" smtClean="0"/>
                    <a:t>(filename)</a:t>
                  </a:r>
                  <a:endParaRPr lang="en-US" dirty="0"/>
                </a:p>
              </p:txBody>
            </p:sp>
          </p:grpSp>
        </p:grpSp>
        <p:sp>
          <p:nvSpPr>
            <p:cNvPr id="19" name="TextBox 18"/>
            <p:cNvSpPr txBox="1"/>
            <p:nvPr/>
          </p:nvSpPr>
          <p:spPr>
            <a:xfrm>
              <a:off x="6625217" y="6422354"/>
              <a:ext cx="10641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PID: 109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92666" y="3729765"/>
              <a:ext cx="24553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b</a:t>
              </a:r>
              <a:r>
                <a:rPr lang="en-US" dirty="0" err="1" smtClean="0"/>
                <a:t>uf</a:t>
              </a:r>
              <a:r>
                <a:rPr lang="en-US" dirty="0" smtClean="0"/>
                <a:t> = “evil.dll”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679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DLL Injection API Call Example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22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457200" y="1758114"/>
            <a:ext cx="8229600" cy="5033572"/>
            <a:chOff x="457200" y="1758114"/>
            <a:chExt cx="8229600" cy="5033572"/>
          </a:xfrm>
        </p:grpSpPr>
        <p:grpSp>
          <p:nvGrpSpPr>
            <p:cNvPr id="3" name="Group 2"/>
            <p:cNvGrpSpPr/>
            <p:nvPr/>
          </p:nvGrpSpPr>
          <p:grpSpPr>
            <a:xfrm>
              <a:off x="457200" y="1758114"/>
              <a:ext cx="8229600" cy="4788932"/>
              <a:chOff x="381000" y="1066800"/>
              <a:chExt cx="8229600" cy="4788932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1295400" y="5410200"/>
                <a:ext cx="2362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malicious process</a:t>
                </a:r>
                <a:endParaRPr lang="en-US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5791200" y="5486400"/>
                <a:ext cx="25907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Internet Explorer process</a:t>
                </a:r>
                <a:endParaRPr lang="en-US" dirty="0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5714998" y="1066800"/>
                <a:ext cx="2895601" cy="42672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714999" y="1524000"/>
                <a:ext cx="2895601" cy="6858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715000" y="1676400"/>
                <a:ext cx="2514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/>
                  <a:t>LoadLibrary</a:t>
                </a:r>
                <a:r>
                  <a:rPr lang="en-US" dirty="0" smtClean="0"/>
                  <a:t>(filename)</a:t>
                </a:r>
                <a:endParaRPr lang="en-US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419599" y="1524000"/>
                <a:ext cx="1905000" cy="381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k</a:t>
                </a:r>
                <a:r>
                  <a:rPr lang="en-US" dirty="0" smtClean="0"/>
                  <a:t>ernel32.dll</a:t>
                </a:r>
                <a:endParaRPr lang="en-US" dirty="0"/>
              </a:p>
            </p:txBody>
          </p:sp>
          <p:sp>
            <p:nvSpPr>
              <p:cNvPr id="2" name="TextBox 1"/>
              <p:cNvSpPr txBox="1"/>
              <p:nvPr/>
            </p:nvSpPr>
            <p:spPr>
              <a:xfrm>
                <a:off x="381000" y="2743200"/>
                <a:ext cx="4267200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/>
                  <a:t>myInjectDll</a:t>
                </a:r>
                <a:r>
                  <a:rPr lang="en-US" dirty="0" smtClean="0"/>
                  <a:t>()</a:t>
                </a:r>
              </a:p>
              <a:p>
                <a:r>
                  <a:rPr lang="en-US" dirty="0" smtClean="0"/>
                  <a:t>{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h=</a:t>
                </a:r>
                <a:r>
                  <a:rPr lang="en-US" dirty="0" err="1" smtClean="0"/>
                  <a:t>OpenProcess</a:t>
                </a:r>
                <a:r>
                  <a:rPr lang="en-US" dirty="0" smtClean="0"/>
                  <a:t>(,,</a:t>
                </a:r>
                <a:r>
                  <a:rPr lang="en-US" dirty="0" err="1" smtClean="0"/>
                  <a:t>proc_id</a:t>
                </a:r>
                <a:r>
                  <a:rPr lang="en-US" dirty="0" smtClean="0"/>
                  <a:t>)</a:t>
                </a:r>
              </a:p>
              <a:p>
                <a:r>
                  <a:rPr lang="en-US" dirty="0" smtClean="0"/>
                  <a:t>   </a:t>
                </a:r>
                <a:r>
                  <a:rPr lang="en-US" dirty="0" err="1" smtClean="0"/>
                  <a:t>addr</a:t>
                </a:r>
                <a:r>
                  <a:rPr lang="en-US" dirty="0" smtClean="0"/>
                  <a:t> = </a:t>
                </a:r>
                <a:r>
                  <a:rPr lang="en-US" dirty="0" err="1" smtClean="0"/>
                  <a:t>VirtualAllocEx</a:t>
                </a:r>
                <a:r>
                  <a:rPr lang="en-US" dirty="0" smtClean="0"/>
                  <a:t>(h,, size,,)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</a:t>
                </a:r>
                <a:r>
                  <a:rPr lang="en-US" dirty="0" err="1" smtClean="0"/>
                  <a:t>WriteProcessMem</a:t>
                </a:r>
                <a:r>
                  <a:rPr lang="en-US" dirty="0" smtClean="0"/>
                  <a:t>(</a:t>
                </a:r>
                <a:r>
                  <a:rPr lang="en-US" dirty="0" err="1" smtClean="0"/>
                  <a:t>h,addr,buf,size</a:t>
                </a:r>
                <a:r>
                  <a:rPr lang="en-US" dirty="0" smtClean="0"/>
                  <a:t>,…)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</a:t>
                </a:r>
              </a:p>
              <a:p>
                <a:r>
                  <a:rPr lang="en-US" dirty="0"/>
                  <a:t>}</a:t>
                </a: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5714999" y="2743200"/>
                <a:ext cx="2895601" cy="6858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876802" y="2667000"/>
                <a:ext cx="9905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0x4000</a:t>
                </a:r>
                <a:endParaRPr lang="en-US" dirty="0"/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381000" y="1066800"/>
                <a:ext cx="4038600" cy="4267200"/>
                <a:chOff x="685800" y="1066800"/>
                <a:chExt cx="3581400" cy="4267200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685800" y="1066800"/>
                  <a:ext cx="3581400" cy="4267200"/>
                  <a:chOff x="1371598" y="1066800"/>
                  <a:chExt cx="2895602" cy="4267200"/>
                </a:xfrm>
              </p:grpSpPr>
              <p:sp>
                <p:nvSpPr>
                  <p:cNvPr id="24" name="Rectangle 23"/>
                  <p:cNvSpPr/>
                  <p:nvPr/>
                </p:nvSpPr>
                <p:spPr>
                  <a:xfrm>
                    <a:off x="1371599" y="1066800"/>
                    <a:ext cx="2895601" cy="42672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" name="Rectangle 24"/>
                  <p:cNvSpPr/>
                  <p:nvPr/>
                </p:nvSpPr>
                <p:spPr>
                  <a:xfrm>
                    <a:off x="1371599" y="2743200"/>
                    <a:ext cx="2895601" cy="20574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" name="Rectangle 25"/>
                  <p:cNvSpPr/>
                  <p:nvPr/>
                </p:nvSpPr>
                <p:spPr>
                  <a:xfrm>
                    <a:off x="1371598" y="1524000"/>
                    <a:ext cx="2895601" cy="6858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3" name="TextBox 22"/>
                <p:cNvSpPr txBox="1"/>
                <p:nvPr/>
              </p:nvSpPr>
              <p:spPr>
                <a:xfrm>
                  <a:off x="685800" y="1676400"/>
                  <a:ext cx="2514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err="1" smtClean="0"/>
                    <a:t>LoadLibrary</a:t>
                  </a:r>
                  <a:r>
                    <a:rPr lang="en-US" dirty="0" smtClean="0"/>
                    <a:t>(filename)</a:t>
                  </a:r>
                  <a:endParaRPr lang="en-US" dirty="0"/>
                </a:p>
              </p:txBody>
            </p:sp>
          </p:grpSp>
        </p:grpSp>
        <p:sp>
          <p:nvSpPr>
            <p:cNvPr id="19" name="TextBox 18"/>
            <p:cNvSpPr txBox="1"/>
            <p:nvPr/>
          </p:nvSpPr>
          <p:spPr>
            <a:xfrm>
              <a:off x="6625217" y="6422354"/>
              <a:ext cx="10641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PID: 109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92666" y="3729765"/>
              <a:ext cx="24553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buf</a:t>
              </a:r>
              <a:r>
                <a:rPr lang="en-US" dirty="0" smtClean="0"/>
                <a:t> = “evil.dll”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51403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DLL Injection API Call Example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23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457201" y="1770758"/>
            <a:ext cx="8229600" cy="5020928"/>
            <a:chOff x="457201" y="1770758"/>
            <a:chExt cx="8229600" cy="5020928"/>
          </a:xfrm>
        </p:grpSpPr>
        <p:grpSp>
          <p:nvGrpSpPr>
            <p:cNvPr id="4" name="Group 3"/>
            <p:cNvGrpSpPr/>
            <p:nvPr/>
          </p:nvGrpSpPr>
          <p:grpSpPr>
            <a:xfrm>
              <a:off x="457201" y="1770758"/>
              <a:ext cx="8229600" cy="4788932"/>
              <a:chOff x="381000" y="1066800"/>
              <a:chExt cx="8229600" cy="4788932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1295400" y="5410200"/>
                <a:ext cx="2362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malicious process</a:t>
                </a:r>
                <a:endParaRPr lang="en-US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5791200" y="5486400"/>
                <a:ext cx="25907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Internet Explorer process</a:t>
                </a:r>
                <a:endParaRPr lang="en-US" dirty="0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5714998" y="1066800"/>
                <a:ext cx="2895601" cy="42672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714999" y="1524000"/>
                <a:ext cx="2895601" cy="6858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715000" y="1676400"/>
                <a:ext cx="2514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/>
                  <a:t>LoadLibrary</a:t>
                </a:r>
                <a:r>
                  <a:rPr lang="en-US" dirty="0" smtClean="0"/>
                  <a:t>(filename)</a:t>
                </a:r>
                <a:endParaRPr lang="en-US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419599" y="1524000"/>
                <a:ext cx="1905000" cy="381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k</a:t>
                </a:r>
                <a:r>
                  <a:rPr lang="en-US" dirty="0" smtClean="0"/>
                  <a:t>ernel32.dll</a:t>
                </a:r>
                <a:endParaRPr lang="en-US" dirty="0"/>
              </a:p>
            </p:txBody>
          </p:sp>
          <p:sp>
            <p:nvSpPr>
              <p:cNvPr id="2" name="TextBox 1"/>
              <p:cNvSpPr txBox="1"/>
              <p:nvPr/>
            </p:nvSpPr>
            <p:spPr>
              <a:xfrm>
                <a:off x="381000" y="2743200"/>
                <a:ext cx="4267200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/>
                  <a:t>myInjectDll</a:t>
                </a:r>
                <a:r>
                  <a:rPr lang="en-US" dirty="0" smtClean="0"/>
                  <a:t>()</a:t>
                </a:r>
              </a:p>
              <a:p>
                <a:r>
                  <a:rPr lang="en-US" dirty="0" smtClean="0"/>
                  <a:t>{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h=</a:t>
                </a:r>
                <a:r>
                  <a:rPr lang="en-US" dirty="0" err="1" smtClean="0"/>
                  <a:t>OpenProcess</a:t>
                </a:r>
                <a:r>
                  <a:rPr lang="en-US" dirty="0" smtClean="0"/>
                  <a:t>(,,</a:t>
                </a:r>
                <a:r>
                  <a:rPr lang="en-US" dirty="0" err="1" smtClean="0"/>
                  <a:t>proc_id</a:t>
                </a:r>
                <a:r>
                  <a:rPr lang="en-US" dirty="0" smtClean="0"/>
                  <a:t>)</a:t>
                </a:r>
              </a:p>
              <a:p>
                <a:r>
                  <a:rPr lang="en-US" dirty="0" smtClean="0"/>
                  <a:t>   </a:t>
                </a:r>
                <a:r>
                  <a:rPr lang="en-US" dirty="0" err="1" smtClean="0"/>
                  <a:t>addr</a:t>
                </a:r>
                <a:r>
                  <a:rPr lang="en-US" dirty="0" smtClean="0"/>
                  <a:t> = </a:t>
                </a:r>
                <a:r>
                  <a:rPr lang="en-US" dirty="0" err="1" smtClean="0"/>
                  <a:t>VirtualAllocEx</a:t>
                </a:r>
                <a:r>
                  <a:rPr lang="en-US" dirty="0" smtClean="0"/>
                  <a:t>(h,, size,,)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</a:t>
                </a:r>
                <a:r>
                  <a:rPr lang="en-US" dirty="0" err="1" smtClean="0"/>
                  <a:t>WriteProcessMem</a:t>
                </a:r>
                <a:r>
                  <a:rPr lang="en-US" dirty="0" smtClean="0"/>
                  <a:t>(</a:t>
                </a:r>
                <a:r>
                  <a:rPr lang="en-US" dirty="0" err="1" smtClean="0"/>
                  <a:t>h,addr,buf,size</a:t>
                </a:r>
                <a:r>
                  <a:rPr lang="en-US" dirty="0" smtClean="0"/>
                  <a:t>,…)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</a:t>
                </a:r>
              </a:p>
              <a:p>
                <a:r>
                  <a:rPr lang="en-US" dirty="0"/>
                  <a:t>}</a:t>
                </a: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5714999" y="2743200"/>
                <a:ext cx="2895601" cy="6858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876802" y="2667000"/>
                <a:ext cx="9905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0x4000</a:t>
                </a:r>
                <a:endParaRPr lang="en-US" dirty="0"/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5714999" y="2754868"/>
                <a:ext cx="1828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“evil.dll”</a:t>
                </a:r>
                <a:endParaRPr lang="en-US" dirty="0"/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381000" y="1066800"/>
                <a:ext cx="4038600" cy="4267200"/>
                <a:chOff x="685800" y="1066800"/>
                <a:chExt cx="3581400" cy="4267200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685800" y="1066800"/>
                  <a:ext cx="3581400" cy="4267200"/>
                  <a:chOff x="1371598" y="1066800"/>
                  <a:chExt cx="2895602" cy="4267200"/>
                </a:xfrm>
              </p:grpSpPr>
              <p:sp>
                <p:nvSpPr>
                  <p:cNvPr id="24" name="Rectangle 23"/>
                  <p:cNvSpPr/>
                  <p:nvPr/>
                </p:nvSpPr>
                <p:spPr>
                  <a:xfrm>
                    <a:off x="1371599" y="1066800"/>
                    <a:ext cx="2895601" cy="42672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" name="Rectangle 24"/>
                  <p:cNvSpPr/>
                  <p:nvPr/>
                </p:nvSpPr>
                <p:spPr>
                  <a:xfrm>
                    <a:off x="1371599" y="2743200"/>
                    <a:ext cx="2895601" cy="20574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" name="Rectangle 25"/>
                  <p:cNvSpPr/>
                  <p:nvPr/>
                </p:nvSpPr>
                <p:spPr>
                  <a:xfrm>
                    <a:off x="1371598" y="1524000"/>
                    <a:ext cx="2895601" cy="6858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3" name="TextBox 22"/>
                <p:cNvSpPr txBox="1"/>
                <p:nvPr/>
              </p:nvSpPr>
              <p:spPr>
                <a:xfrm>
                  <a:off x="685800" y="1676400"/>
                  <a:ext cx="2514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err="1" smtClean="0"/>
                    <a:t>LoadLibrary</a:t>
                  </a:r>
                  <a:r>
                    <a:rPr lang="en-US" dirty="0" smtClean="0"/>
                    <a:t>(filename)</a:t>
                  </a:r>
                  <a:endParaRPr lang="en-US" dirty="0"/>
                </a:p>
              </p:txBody>
            </p:sp>
          </p:grpSp>
        </p:grpSp>
        <p:sp>
          <p:nvSpPr>
            <p:cNvPr id="27" name="TextBox 26"/>
            <p:cNvSpPr txBox="1"/>
            <p:nvPr/>
          </p:nvSpPr>
          <p:spPr>
            <a:xfrm>
              <a:off x="6625217" y="6422354"/>
              <a:ext cx="10641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PID: 109</a:t>
              </a: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92666" y="3729765"/>
              <a:ext cx="24553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buf</a:t>
              </a:r>
              <a:r>
                <a:rPr lang="en-US" dirty="0" smtClean="0"/>
                <a:t> = “evil.dll”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31242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DLL Injection API Call Example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24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457199" y="1763968"/>
            <a:ext cx="8229600" cy="5027718"/>
            <a:chOff x="457199" y="1763968"/>
            <a:chExt cx="8229600" cy="5027718"/>
          </a:xfrm>
        </p:grpSpPr>
        <p:grpSp>
          <p:nvGrpSpPr>
            <p:cNvPr id="4" name="Group 3"/>
            <p:cNvGrpSpPr/>
            <p:nvPr/>
          </p:nvGrpSpPr>
          <p:grpSpPr>
            <a:xfrm>
              <a:off x="457199" y="1763968"/>
              <a:ext cx="8229600" cy="4788932"/>
              <a:chOff x="381000" y="1066800"/>
              <a:chExt cx="8229600" cy="4788932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1295400" y="5410200"/>
                <a:ext cx="2362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malicious process</a:t>
                </a:r>
                <a:endParaRPr lang="en-US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5791200" y="5486400"/>
                <a:ext cx="25907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Internet Explorer process</a:t>
                </a:r>
                <a:endParaRPr lang="en-US" dirty="0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5714998" y="1066800"/>
                <a:ext cx="2895601" cy="42672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714999" y="1524000"/>
                <a:ext cx="2895601" cy="6858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715000" y="1676400"/>
                <a:ext cx="2514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/>
                  <a:t>LoadLibrary</a:t>
                </a:r>
                <a:r>
                  <a:rPr lang="en-US" dirty="0" smtClean="0"/>
                  <a:t>(filename)</a:t>
                </a:r>
                <a:endParaRPr lang="en-US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419599" y="1524000"/>
                <a:ext cx="1905000" cy="381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k</a:t>
                </a:r>
                <a:r>
                  <a:rPr lang="en-US" dirty="0" smtClean="0"/>
                  <a:t>ernel32.dll</a:t>
                </a:r>
                <a:endParaRPr lang="en-US" dirty="0"/>
              </a:p>
            </p:txBody>
          </p:sp>
          <p:sp>
            <p:nvSpPr>
              <p:cNvPr id="2" name="TextBox 1"/>
              <p:cNvSpPr txBox="1"/>
              <p:nvPr/>
            </p:nvSpPr>
            <p:spPr>
              <a:xfrm>
                <a:off x="381000" y="2743200"/>
                <a:ext cx="4267200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/>
                  <a:t>myInjectDll</a:t>
                </a:r>
                <a:r>
                  <a:rPr lang="en-US" dirty="0" smtClean="0"/>
                  <a:t>()</a:t>
                </a:r>
              </a:p>
              <a:p>
                <a:r>
                  <a:rPr lang="en-US" dirty="0" smtClean="0"/>
                  <a:t>{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h=</a:t>
                </a:r>
                <a:r>
                  <a:rPr lang="en-US" dirty="0" err="1" smtClean="0"/>
                  <a:t>OpenProcess</a:t>
                </a:r>
                <a:r>
                  <a:rPr lang="en-US" dirty="0" smtClean="0"/>
                  <a:t>(,,</a:t>
                </a:r>
                <a:r>
                  <a:rPr lang="en-US" dirty="0" err="1" smtClean="0"/>
                  <a:t>proc_id</a:t>
                </a:r>
                <a:r>
                  <a:rPr lang="en-US" dirty="0" smtClean="0"/>
                  <a:t>)</a:t>
                </a:r>
              </a:p>
              <a:p>
                <a:r>
                  <a:rPr lang="en-US" dirty="0" smtClean="0"/>
                  <a:t>   </a:t>
                </a:r>
                <a:r>
                  <a:rPr lang="en-US" dirty="0" err="1" smtClean="0"/>
                  <a:t>addr</a:t>
                </a:r>
                <a:r>
                  <a:rPr lang="en-US" dirty="0" smtClean="0"/>
                  <a:t> = </a:t>
                </a:r>
                <a:r>
                  <a:rPr lang="en-US" dirty="0" err="1" smtClean="0"/>
                  <a:t>VirtualAllocEx</a:t>
                </a:r>
                <a:r>
                  <a:rPr lang="en-US" dirty="0" smtClean="0"/>
                  <a:t>(h,, size,,)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</a:t>
                </a:r>
                <a:r>
                  <a:rPr lang="en-US" dirty="0" err="1" smtClean="0"/>
                  <a:t>WriteProcessMem</a:t>
                </a:r>
                <a:r>
                  <a:rPr lang="en-US" dirty="0" smtClean="0"/>
                  <a:t>(</a:t>
                </a:r>
                <a:r>
                  <a:rPr lang="en-US" dirty="0" err="1" smtClean="0"/>
                  <a:t>h,addr,buf,size</a:t>
                </a:r>
                <a:r>
                  <a:rPr lang="en-US" dirty="0" smtClean="0"/>
                  <a:t>,…)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</a:t>
                </a:r>
                <a:r>
                  <a:rPr lang="en-US" dirty="0" err="1" smtClean="0"/>
                  <a:t>CreateRemoteThread</a:t>
                </a:r>
                <a:r>
                  <a:rPr lang="en-US" dirty="0" smtClean="0"/>
                  <a:t>(h,,,</a:t>
                </a:r>
                <a:r>
                  <a:rPr lang="en-US" dirty="0" err="1" smtClean="0"/>
                  <a:t>start,param</a:t>
                </a:r>
                <a:r>
                  <a:rPr lang="en-US" dirty="0" smtClean="0"/>
                  <a:t>,…)</a:t>
                </a:r>
              </a:p>
              <a:p>
                <a:r>
                  <a:rPr lang="en-US" dirty="0"/>
                  <a:t>}</a:t>
                </a: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5714999" y="2743200"/>
                <a:ext cx="2895601" cy="6858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876802" y="2667000"/>
                <a:ext cx="9905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0x4000</a:t>
                </a:r>
                <a:endParaRPr lang="en-US" dirty="0"/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5714999" y="2754868"/>
                <a:ext cx="1828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“evil.dll”</a:t>
                </a:r>
                <a:endParaRPr lang="en-US" dirty="0"/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381000" y="1066800"/>
                <a:ext cx="4038600" cy="4267200"/>
                <a:chOff x="685800" y="1066800"/>
                <a:chExt cx="3581400" cy="4267200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685800" y="1066800"/>
                  <a:ext cx="3581400" cy="4267200"/>
                  <a:chOff x="1371598" y="1066800"/>
                  <a:chExt cx="2895602" cy="4267200"/>
                </a:xfrm>
              </p:grpSpPr>
              <p:sp>
                <p:nvSpPr>
                  <p:cNvPr id="24" name="Rectangle 23"/>
                  <p:cNvSpPr/>
                  <p:nvPr/>
                </p:nvSpPr>
                <p:spPr>
                  <a:xfrm>
                    <a:off x="1371599" y="1066800"/>
                    <a:ext cx="2895601" cy="42672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" name="Rectangle 24"/>
                  <p:cNvSpPr/>
                  <p:nvPr/>
                </p:nvSpPr>
                <p:spPr>
                  <a:xfrm>
                    <a:off x="1371599" y="2743200"/>
                    <a:ext cx="2895601" cy="20574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" name="Rectangle 25"/>
                  <p:cNvSpPr/>
                  <p:nvPr/>
                </p:nvSpPr>
                <p:spPr>
                  <a:xfrm>
                    <a:off x="1371598" y="1524000"/>
                    <a:ext cx="2895601" cy="6858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3" name="TextBox 22"/>
                <p:cNvSpPr txBox="1"/>
                <p:nvPr/>
              </p:nvSpPr>
              <p:spPr>
                <a:xfrm>
                  <a:off x="685800" y="1676400"/>
                  <a:ext cx="2514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err="1" smtClean="0"/>
                    <a:t>LoadLibrary</a:t>
                  </a:r>
                  <a:r>
                    <a:rPr lang="en-US" dirty="0" smtClean="0"/>
                    <a:t>(filename)</a:t>
                  </a:r>
                  <a:endParaRPr lang="en-US" dirty="0"/>
                </a:p>
              </p:txBody>
            </p:sp>
          </p:grpSp>
        </p:grpSp>
        <p:sp>
          <p:nvSpPr>
            <p:cNvPr id="27" name="TextBox 26"/>
            <p:cNvSpPr txBox="1"/>
            <p:nvPr/>
          </p:nvSpPr>
          <p:spPr>
            <a:xfrm>
              <a:off x="6625217" y="6422354"/>
              <a:ext cx="10641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PID: 109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92666" y="3729765"/>
              <a:ext cx="24553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buf</a:t>
              </a:r>
              <a:r>
                <a:rPr lang="en-US" dirty="0" smtClean="0"/>
                <a:t> = “evil.dll”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0602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DLL Injection API Call Example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25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8164" y="1769782"/>
            <a:ext cx="8382000" cy="5021904"/>
            <a:chOff x="458164" y="1769782"/>
            <a:chExt cx="8382000" cy="5021904"/>
          </a:xfrm>
        </p:grpSpPr>
        <p:grpSp>
          <p:nvGrpSpPr>
            <p:cNvPr id="4" name="Group 3"/>
            <p:cNvGrpSpPr/>
            <p:nvPr/>
          </p:nvGrpSpPr>
          <p:grpSpPr>
            <a:xfrm>
              <a:off x="458164" y="1769782"/>
              <a:ext cx="8382000" cy="4788932"/>
              <a:chOff x="381000" y="1066800"/>
              <a:chExt cx="8382000" cy="4788932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5867400" y="3505200"/>
                <a:ext cx="2590800" cy="9906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1295400" y="5410200"/>
                <a:ext cx="2362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malicious process</a:t>
                </a:r>
                <a:endParaRPr lang="en-US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5791200" y="5486400"/>
                <a:ext cx="25907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Internet Explorer process</a:t>
                </a:r>
                <a:endParaRPr lang="en-US" dirty="0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5714998" y="1066800"/>
                <a:ext cx="2895601" cy="42672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714999" y="1524000"/>
                <a:ext cx="2895601" cy="6858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715000" y="1676400"/>
                <a:ext cx="2514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/>
                  <a:t>LoadLibrary</a:t>
                </a:r>
                <a:r>
                  <a:rPr lang="en-US" dirty="0" smtClean="0"/>
                  <a:t>(filename)</a:t>
                </a:r>
                <a:endParaRPr lang="en-US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419599" y="1524000"/>
                <a:ext cx="1905000" cy="381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k</a:t>
                </a:r>
                <a:r>
                  <a:rPr lang="en-US" dirty="0" smtClean="0"/>
                  <a:t>ernel32.dll</a:t>
                </a:r>
                <a:endParaRPr lang="en-US" dirty="0"/>
              </a:p>
            </p:txBody>
          </p:sp>
          <p:sp>
            <p:nvSpPr>
              <p:cNvPr id="2" name="TextBox 1"/>
              <p:cNvSpPr txBox="1"/>
              <p:nvPr/>
            </p:nvSpPr>
            <p:spPr>
              <a:xfrm>
                <a:off x="381000" y="2743200"/>
                <a:ext cx="4267200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/>
                  <a:t>myInjectDll</a:t>
                </a:r>
                <a:r>
                  <a:rPr lang="en-US" dirty="0" smtClean="0"/>
                  <a:t>()</a:t>
                </a:r>
              </a:p>
              <a:p>
                <a:r>
                  <a:rPr lang="en-US" dirty="0" smtClean="0"/>
                  <a:t>{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h=</a:t>
                </a:r>
                <a:r>
                  <a:rPr lang="en-US" dirty="0" err="1" smtClean="0"/>
                  <a:t>OpenProcess</a:t>
                </a:r>
                <a:r>
                  <a:rPr lang="en-US" dirty="0" smtClean="0"/>
                  <a:t>(,,</a:t>
                </a:r>
                <a:r>
                  <a:rPr lang="en-US" dirty="0" err="1" smtClean="0"/>
                  <a:t>proc_id</a:t>
                </a:r>
                <a:r>
                  <a:rPr lang="en-US" dirty="0" smtClean="0"/>
                  <a:t>)</a:t>
                </a:r>
              </a:p>
              <a:p>
                <a:r>
                  <a:rPr lang="en-US" dirty="0" smtClean="0"/>
                  <a:t>   </a:t>
                </a:r>
                <a:r>
                  <a:rPr lang="en-US" dirty="0" err="1" smtClean="0"/>
                  <a:t>addr</a:t>
                </a:r>
                <a:r>
                  <a:rPr lang="en-US" dirty="0" smtClean="0"/>
                  <a:t> = </a:t>
                </a:r>
                <a:r>
                  <a:rPr lang="en-US" dirty="0" err="1" smtClean="0"/>
                  <a:t>VirtualAllocEx</a:t>
                </a:r>
                <a:r>
                  <a:rPr lang="en-US" dirty="0" smtClean="0"/>
                  <a:t>(h,, size,,)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</a:t>
                </a:r>
                <a:r>
                  <a:rPr lang="en-US" dirty="0" err="1" smtClean="0"/>
                  <a:t>WriteProcessMem</a:t>
                </a:r>
                <a:r>
                  <a:rPr lang="en-US" dirty="0" smtClean="0"/>
                  <a:t>(</a:t>
                </a:r>
                <a:r>
                  <a:rPr lang="en-US" dirty="0" err="1" smtClean="0"/>
                  <a:t>h,addr,buf,size</a:t>
                </a:r>
                <a:r>
                  <a:rPr lang="en-US" dirty="0" smtClean="0"/>
                  <a:t>,…)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</a:t>
                </a:r>
                <a:r>
                  <a:rPr lang="en-US" dirty="0" err="1" smtClean="0"/>
                  <a:t>CreateRemoteThread</a:t>
                </a:r>
                <a:r>
                  <a:rPr lang="en-US" dirty="0" smtClean="0"/>
                  <a:t>(h,,,</a:t>
                </a:r>
                <a:r>
                  <a:rPr lang="en-US" dirty="0" err="1" smtClean="0"/>
                  <a:t>start,param</a:t>
                </a:r>
                <a:r>
                  <a:rPr lang="en-US" dirty="0" smtClean="0"/>
                  <a:t>,…)</a:t>
                </a:r>
              </a:p>
              <a:p>
                <a:r>
                  <a:rPr lang="en-US" dirty="0"/>
                  <a:t>}</a:t>
                </a: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5714999" y="2743200"/>
                <a:ext cx="2895601" cy="6858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876802" y="2667000"/>
                <a:ext cx="9905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0x4000</a:t>
                </a:r>
                <a:endParaRPr lang="en-US" dirty="0"/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5714999" y="2754868"/>
                <a:ext cx="1828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“evil.dll”</a:t>
                </a:r>
                <a:endParaRPr lang="en-US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6019800" y="3810000"/>
                <a:ext cx="2743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/>
                  <a:t>LoadLibrary</a:t>
                </a:r>
                <a:r>
                  <a:rPr lang="en-US" dirty="0" smtClean="0"/>
                  <a:t>(“evil.dll”)</a:t>
                </a:r>
                <a:endParaRPr lang="en-US" dirty="0"/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381000" y="1066800"/>
                <a:ext cx="4038600" cy="4267200"/>
                <a:chOff x="685800" y="1066800"/>
                <a:chExt cx="3581400" cy="4267200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685800" y="1066800"/>
                  <a:ext cx="3581400" cy="4267200"/>
                  <a:chOff x="1371598" y="1066800"/>
                  <a:chExt cx="2895602" cy="4267200"/>
                </a:xfrm>
              </p:grpSpPr>
              <p:sp>
                <p:nvSpPr>
                  <p:cNvPr id="24" name="Rectangle 23"/>
                  <p:cNvSpPr/>
                  <p:nvPr/>
                </p:nvSpPr>
                <p:spPr>
                  <a:xfrm>
                    <a:off x="1371599" y="1066800"/>
                    <a:ext cx="2895601" cy="42672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" name="Rectangle 24"/>
                  <p:cNvSpPr/>
                  <p:nvPr/>
                </p:nvSpPr>
                <p:spPr>
                  <a:xfrm>
                    <a:off x="1371599" y="2743200"/>
                    <a:ext cx="2895601" cy="20574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" name="Rectangle 25"/>
                  <p:cNvSpPr/>
                  <p:nvPr/>
                </p:nvSpPr>
                <p:spPr>
                  <a:xfrm>
                    <a:off x="1371598" y="1524000"/>
                    <a:ext cx="2895601" cy="6858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3" name="TextBox 22"/>
                <p:cNvSpPr txBox="1"/>
                <p:nvPr/>
              </p:nvSpPr>
              <p:spPr>
                <a:xfrm>
                  <a:off x="685800" y="1676400"/>
                  <a:ext cx="2514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err="1" smtClean="0"/>
                    <a:t>LoadLibrary</a:t>
                  </a:r>
                  <a:r>
                    <a:rPr lang="en-US" dirty="0" smtClean="0"/>
                    <a:t>(filename)</a:t>
                  </a:r>
                  <a:endParaRPr lang="en-US" dirty="0"/>
                </a:p>
              </p:txBody>
            </p:sp>
          </p:grpSp>
        </p:grpSp>
        <p:sp>
          <p:nvSpPr>
            <p:cNvPr id="27" name="TextBox 26"/>
            <p:cNvSpPr txBox="1"/>
            <p:nvPr/>
          </p:nvSpPr>
          <p:spPr>
            <a:xfrm>
              <a:off x="6625217" y="6422354"/>
              <a:ext cx="10641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PID: 109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92666" y="3729765"/>
              <a:ext cx="24553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buf</a:t>
              </a:r>
              <a:r>
                <a:rPr lang="en-US" dirty="0" smtClean="0"/>
                <a:t> = “evil.dll”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4399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56232" cy="12775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Observing </a:t>
            </a:r>
            <a:r>
              <a:rPr lang="en-US" dirty="0" smtClean="0"/>
              <a:t>“Onlinegame2” Maneuvering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this lab, we will use </a:t>
            </a:r>
            <a:r>
              <a:rPr lang="en-US" dirty="0" err="1"/>
              <a:t>WinApiOverride</a:t>
            </a:r>
            <a:r>
              <a:rPr lang="en-US" dirty="0"/>
              <a:t> (an API monitor) to analyze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onlinegames</a:t>
            </a:r>
            <a:r>
              <a:rPr lang="en-US" dirty="0"/>
              <a:t>/</a:t>
            </a:r>
            <a:r>
              <a:rPr lang="en-US" b="1" dirty="0">
                <a:solidFill>
                  <a:srgbClr val="FF0000"/>
                </a:solidFill>
              </a:rPr>
              <a:t>2</a:t>
            </a:r>
            <a:r>
              <a:rPr lang="en-US" dirty="0"/>
              <a:t>/</a:t>
            </a:r>
            <a:r>
              <a:rPr lang="en-US" dirty="0" err="1"/>
              <a:t>malware.exe</a:t>
            </a:r>
            <a:endParaRPr lang="en-US" dirty="0"/>
          </a:p>
          <a:p>
            <a:r>
              <a:rPr lang="en-US" dirty="0"/>
              <a:t>Hint: new process will be invoked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Q1.</a:t>
            </a:r>
            <a:r>
              <a:rPr lang="en-US" dirty="0" smtClean="0"/>
              <a:t> What </a:t>
            </a:r>
            <a:r>
              <a:rPr lang="en-US" dirty="0"/>
              <a:t>is the </a:t>
            </a:r>
            <a:r>
              <a:rPr lang="en-US" dirty="0" smtClean="0"/>
              <a:t>address of </a:t>
            </a:r>
            <a:r>
              <a:rPr lang="en-US" dirty="0" err="1" smtClean="0"/>
              <a:t>LoadLibrary</a:t>
            </a:r>
            <a:r>
              <a:rPr lang="en-US" dirty="0" smtClean="0"/>
              <a:t>()?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Q2.</a:t>
            </a:r>
            <a:r>
              <a:rPr lang="en-US" dirty="0" smtClean="0"/>
              <a:t> Where </a:t>
            </a:r>
            <a:r>
              <a:rPr lang="en-US" dirty="0"/>
              <a:t>is it maneuvering to?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Q3.</a:t>
            </a:r>
            <a:r>
              <a:rPr lang="en-US" dirty="0" smtClean="0"/>
              <a:t> What’s </a:t>
            </a:r>
            <a:r>
              <a:rPr lang="en-US" dirty="0"/>
              <a:t>the path of the DLL being injected?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9597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Answers for </a:t>
            </a:r>
            <a:r>
              <a:rPr lang="en-US" dirty="0" smtClean="0"/>
              <a:t>“Onlinegame2” 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A1.</a:t>
            </a:r>
            <a:r>
              <a:rPr lang="en-US" dirty="0" smtClean="0"/>
              <a:t> 0x7C801D7B</a:t>
            </a:r>
            <a:endParaRPr lang="en-US" sz="2800" dirty="0"/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A2.</a:t>
            </a:r>
            <a:r>
              <a:rPr lang="en-US" dirty="0" smtClean="0"/>
              <a:t> </a:t>
            </a:r>
            <a:r>
              <a:rPr lang="en-US" dirty="0" err="1" smtClean="0"/>
              <a:t>Explorer.exe</a:t>
            </a:r>
            <a:r>
              <a:rPr lang="en-US" dirty="0"/>
              <a:t>, </a:t>
            </a:r>
            <a:r>
              <a:rPr lang="en-US" dirty="0" err="1"/>
              <a:t>OpenProcess</a:t>
            </a:r>
            <a:r>
              <a:rPr lang="en-US" dirty="0"/>
              <a:t> takes PID as its parameter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A3.</a:t>
            </a:r>
            <a:r>
              <a:rPr lang="en-US" dirty="0" smtClean="0"/>
              <a:t> C</a:t>
            </a:r>
            <a:r>
              <a:rPr lang="en-US" dirty="0"/>
              <a:t>:\WINDOWS\system32\</a:t>
            </a:r>
            <a:r>
              <a:rPr lang="en-US" dirty="0" err="1"/>
              <a:t>ailin.dll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1227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56232" cy="12775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Observing </a:t>
            </a:r>
            <a:r>
              <a:rPr lang="en-US" dirty="0" smtClean="0"/>
              <a:t>“Onlinegame1” Maneuvering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Spot the direct code </a:t>
            </a:r>
            <a:r>
              <a:rPr lang="en-US" dirty="0" smtClean="0"/>
              <a:t>injection</a:t>
            </a:r>
          </a:p>
          <a:p>
            <a:r>
              <a:rPr lang="en-US" dirty="0" smtClean="0"/>
              <a:t>Use </a:t>
            </a:r>
            <a:r>
              <a:rPr lang="en-US" dirty="0" err="1"/>
              <a:t>WinApiOverride</a:t>
            </a:r>
            <a:r>
              <a:rPr lang="en-US" dirty="0"/>
              <a:t> (an API monitor) to analyze </a:t>
            </a:r>
            <a:r>
              <a:rPr lang="en-US" dirty="0" err="1" smtClean="0"/>
              <a:t>onlinegames</a:t>
            </a:r>
            <a:r>
              <a:rPr lang="en-US" dirty="0"/>
              <a:t>/</a:t>
            </a:r>
            <a:r>
              <a:rPr lang="en-US" b="1" dirty="0">
                <a:solidFill>
                  <a:srgbClr val="FF0000"/>
                </a:solidFill>
              </a:rPr>
              <a:t>1</a:t>
            </a:r>
            <a:r>
              <a:rPr lang="en-US" dirty="0"/>
              <a:t>/</a:t>
            </a:r>
            <a:r>
              <a:rPr lang="en-US" dirty="0" err="1" smtClean="0"/>
              <a:t>malware.exe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Q1.</a:t>
            </a:r>
            <a:r>
              <a:rPr lang="en-US" dirty="0" smtClean="0"/>
              <a:t> What is the size of the code being injected?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Q2.</a:t>
            </a:r>
            <a:r>
              <a:rPr lang="en-US" dirty="0" smtClean="0"/>
              <a:t> Where </a:t>
            </a:r>
            <a:r>
              <a:rPr lang="en-US" dirty="0"/>
              <a:t>is it maneuvering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Q3.</a:t>
            </a:r>
            <a:r>
              <a:rPr lang="en-US" dirty="0" smtClean="0"/>
              <a:t> What’s </a:t>
            </a:r>
            <a:r>
              <a:rPr lang="en-US" dirty="0"/>
              <a:t>the path of DLL being injected?</a:t>
            </a:r>
          </a:p>
          <a:p>
            <a:r>
              <a:rPr lang="en-US" dirty="0"/>
              <a:t>Take a dump of the process using Process Explorer.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707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Answers for </a:t>
            </a:r>
            <a:r>
              <a:rPr lang="en-US" dirty="0" smtClean="0"/>
              <a:t>“Onlinegame1” 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A1.</a:t>
            </a:r>
            <a:r>
              <a:rPr lang="en-US" dirty="0" smtClean="0"/>
              <a:t> 0x457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A2.</a:t>
            </a:r>
            <a:r>
              <a:rPr lang="en-US" dirty="0" smtClean="0"/>
              <a:t> </a:t>
            </a:r>
            <a:r>
              <a:rPr lang="en-US" dirty="0" err="1" smtClean="0"/>
              <a:t>Explorer.exe</a:t>
            </a:r>
            <a:r>
              <a:rPr lang="en-US" dirty="0"/>
              <a:t>, </a:t>
            </a:r>
            <a:r>
              <a:rPr lang="en-US" dirty="0" err="1"/>
              <a:t>OpenProcess</a:t>
            </a:r>
            <a:r>
              <a:rPr lang="en-US" dirty="0"/>
              <a:t> takes PID as its parameter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A3.</a:t>
            </a:r>
            <a:r>
              <a:rPr lang="en-US" dirty="0" smtClean="0"/>
              <a:t> C</a:t>
            </a:r>
            <a:r>
              <a:rPr lang="en-US" dirty="0"/>
              <a:t>:\Windows\System32\nmdfgds0.dll</a:t>
            </a:r>
          </a:p>
          <a:p>
            <a:r>
              <a:rPr lang="en-US" dirty="0"/>
              <a:t>Process Explorer provides process memory dump. In order to open the dump file, use </a:t>
            </a:r>
            <a:r>
              <a:rPr lang="en-US" dirty="0" err="1"/>
              <a:t>windbg’s</a:t>
            </a:r>
            <a:r>
              <a:rPr lang="en-US" dirty="0"/>
              <a:t> </a:t>
            </a:r>
            <a:r>
              <a:rPr lang="en-US" dirty="0" err="1"/>
              <a:t>File→Open</a:t>
            </a:r>
            <a:r>
              <a:rPr lang="en-US" dirty="0"/>
              <a:t> Dump menu option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602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Where are we 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Part 3: Maneuvering techniques</a:t>
            </a:r>
          </a:p>
          <a:p>
            <a:pPr lvl="1"/>
            <a:r>
              <a:rPr lang="en-US" dirty="0"/>
              <a:t>(How malware strategically positions itself to access critical resources)</a:t>
            </a:r>
          </a:p>
          <a:p>
            <a:pPr lvl="1"/>
            <a:r>
              <a:rPr lang="en-US" dirty="0"/>
              <a:t>DLL/code injection</a:t>
            </a:r>
          </a:p>
          <a:p>
            <a:pPr lvl="1"/>
            <a:r>
              <a:rPr lang="en-US" dirty="0"/>
              <a:t>DLL search order hijacking...</a:t>
            </a:r>
          </a:p>
          <a:p>
            <a:r>
              <a:rPr lang="en-US" dirty="0"/>
              <a:t>Part 4: Malware functionality</a:t>
            </a:r>
          </a:p>
          <a:p>
            <a:pPr lvl="1"/>
            <a:r>
              <a:rPr lang="en-US" dirty="0" err="1"/>
              <a:t>Keylogging</a:t>
            </a:r>
            <a:r>
              <a:rPr lang="en-US" dirty="0"/>
              <a:t>, Phone home, Security degrading, Self-destruction, etc.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058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8466" y="4707740"/>
            <a:ext cx="3287730" cy="20137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Thread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AKA light weight process who has own program counter (EIP), a register set, and a stack</a:t>
            </a:r>
          </a:p>
          <a:p>
            <a:r>
              <a:rPr lang="en-US" dirty="0"/>
              <a:t>Multiple threads can exist in a process and share a process's resources, such as opened file and network connection, concurrently</a:t>
            </a:r>
          </a:p>
          <a:p>
            <a:r>
              <a:rPr lang="en-US" dirty="0"/>
              <a:t>Thread context switching is much cheaper than process context </a:t>
            </a:r>
            <a:r>
              <a:rPr lang="en-US" dirty="0" smtClean="0"/>
              <a:t>switching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30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274638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8713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31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274638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30"/>
          <p:cNvSpPr>
            <a:spLocks noChangeArrowheads="1"/>
          </p:cNvSpPr>
          <p:nvPr/>
        </p:nvSpPr>
        <p:spPr bwMode="auto">
          <a:xfrm>
            <a:off x="1881763" y="-1081"/>
            <a:ext cx="6512308" cy="6858000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2" name="Straight Connector 33"/>
          <p:cNvCxnSpPr>
            <a:cxnSpLocks noChangeShapeType="1"/>
          </p:cNvCxnSpPr>
          <p:nvPr/>
        </p:nvCxnSpPr>
        <p:spPr bwMode="auto">
          <a:xfrm>
            <a:off x="1898153" y="868929"/>
            <a:ext cx="651230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extBox 34"/>
          <p:cNvSpPr txBox="1">
            <a:spLocks noChangeArrowheads="1"/>
          </p:cNvSpPr>
          <p:nvPr/>
        </p:nvSpPr>
        <p:spPr bwMode="auto">
          <a:xfrm>
            <a:off x="2993967" y="213579"/>
            <a:ext cx="4433807" cy="536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 dirty="0"/>
              <a:t>Kernel</a:t>
            </a:r>
          </a:p>
        </p:txBody>
      </p:sp>
      <p:sp>
        <p:nvSpPr>
          <p:cNvPr id="15" name="Rounded Rectangle 36"/>
          <p:cNvSpPr>
            <a:spLocks noChangeArrowheads="1"/>
          </p:cNvSpPr>
          <p:nvPr/>
        </p:nvSpPr>
        <p:spPr bwMode="auto">
          <a:xfrm>
            <a:off x="1881763" y="3556000"/>
            <a:ext cx="6512319" cy="1243798"/>
          </a:xfrm>
          <a:prstGeom prst="roundRect">
            <a:avLst>
              <a:gd name="adj" fmla="val 16667"/>
            </a:avLst>
          </a:prstGeom>
          <a:solidFill>
            <a:srgbClr val="8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1200" dirty="0" err="1"/>
              <a:t>WickedSweetApp.exe</a:t>
            </a:r>
            <a:endParaRPr lang="en-US" sz="1200" dirty="0"/>
          </a:p>
        </p:txBody>
      </p:sp>
      <p:sp>
        <p:nvSpPr>
          <p:cNvPr id="16" name="Rounded Rectangle 39"/>
          <p:cNvSpPr>
            <a:spLocks noChangeArrowheads="1"/>
          </p:cNvSpPr>
          <p:nvPr/>
        </p:nvSpPr>
        <p:spPr bwMode="auto">
          <a:xfrm>
            <a:off x="1881763" y="5415800"/>
            <a:ext cx="6512319" cy="401013"/>
          </a:xfrm>
          <a:prstGeom prst="roundRect">
            <a:avLst>
              <a:gd name="adj" fmla="val 16667"/>
            </a:avLst>
          </a:prstGeom>
          <a:solidFill>
            <a:srgbClr val="8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1200"/>
              <a:t>MyLib1.dll</a:t>
            </a:r>
          </a:p>
        </p:txBody>
      </p:sp>
      <p:sp>
        <p:nvSpPr>
          <p:cNvPr id="17" name="Rounded Rectangle 40"/>
          <p:cNvSpPr>
            <a:spLocks noChangeArrowheads="1"/>
          </p:cNvSpPr>
          <p:nvPr/>
        </p:nvSpPr>
        <p:spPr bwMode="auto">
          <a:xfrm>
            <a:off x="1881763" y="5821819"/>
            <a:ext cx="6512319" cy="401013"/>
          </a:xfrm>
          <a:prstGeom prst="roundRect">
            <a:avLst>
              <a:gd name="adj" fmla="val 16667"/>
            </a:avLst>
          </a:prstGeom>
          <a:solidFill>
            <a:srgbClr val="8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1200"/>
              <a:t>MyLib2.dll</a:t>
            </a:r>
          </a:p>
        </p:txBody>
      </p:sp>
      <p:sp>
        <p:nvSpPr>
          <p:cNvPr id="18" name="Rounded Rectangle 41"/>
          <p:cNvSpPr>
            <a:spLocks noChangeArrowheads="1"/>
          </p:cNvSpPr>
          <p:nvPr/>
        </p:nvSpPr>
        <p:spPr bwMode="auto">
          <a:xfrm>
            <a:off x="1881763" y="4881846"/>
            <a:ext cx="6512305" cy="501265"/>
          </a:xfrm>
          <a:prstGeom prst="roundRect">
            <a:avLst>
              <a:gd name="adj" fmla="val 16667"/>
            </a:avLst>
          </a:prstGeom>
          <a:solidFill>
            <a:srgbClr val="8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1200" dirty="0" err="1" smtClean="0"/>
              <a:t>Ntdll.dll</a:t>
            </a:r>
            <a:endParaRPr lang="en-US" sz="1200" dirty="0"/>
          </a:p>
        </p:txBody>
      </p:sp>
      <p:sp>
        <p:nvSpPr>
          <p:cNvPr id="19" name="Rounded Rectangle 18"/>
          <p:cNvSpPr/>
          <p:nvPr/>
        </p:nvSpPr>
        <p:spPr bwMode="auto">
          <a:xfrm>
            <a:off x="1898153" y="2851105"/>
            <a:ext cx="6512319" cy="40101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sz="1200" dirty="0" smtClean="0">
                <a:solidFill>
                  <a:schemeClr val="tx1"/>
                </a:solidFill>
              </a:rPr>
              <a:t>Heap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1898153" y="1124154"/>
            <a:ext cx="6512319" cy="40101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US" sz="1200" dirty="0" smtClean="0">
                <a:solidFill>
                  <a:schemeClr val="tx1"/>
                </a:solidFill>
              </a:rPr>
              <a:t>Stack for Thread1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1881749" y="1970820"/>
            <a:ext cx="6512320" cy="501447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US" sz="1200" dirty="0" smtClean="0">
                <a:solidFill>
                  <a:schemeClr val="tx1"/>
                </a:solidFill>
              </a:rPr>
              <a:t>Stack for Thread2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3" name="Right Arrow Callout 22"/>
          <p:cNvSpPr/>
          <p:nvPr/>
        </p:nvSpPr>
        <p:spPr>
          <a:xfrm>
            <a:off x="592667" y="836297"/>
            <a:ext cx="1289081" cy="721579"/>
          </a:xfrm>
          <a:prstGeom prst="rightArrowCallou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Current Stack Pointer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4" name="Right Arrow Callout 23"/>
          <p:cNvSpPr/>
          <p:nvPr/>
        </p:nvSpPr>
        <p:spPr>
          <a:xfrm>
            <a:off x="321731" y="3698028"/>
            <a:ext cx="1712418" cy="721579"/>
          </a:xfrm>
          <a:prstGeom prst="rightArrowCallou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Current</a:t>
            </a:r>
            <a:br>
              <a:rPr lang="en-US" sz="1400" dirty="0" smtClean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</a:rPr>
              <a:t>Instruction</a:t>
            </a:r>
            <a:br>
              <a:rPr lang="en-US" sz="1400" dirty="0" smtClean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</a:rPr>
              <a:t>Pointer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5" name="Rounded Rectangle 36"/>
          <p:cNvSpPr>
            <a:spLocks noChangeArrowheads="1"/>
          </p:cNvSpPr>
          <p:nvPr/>
        </p:nvSpPr>
        <p:spPr bwMode="auto">
          <a:xfrm>
            <a:off x="3371898" y="213579"/>
            <a:ext cx="959804" cy="536706"/>
          </a:xfrm>
          <a:prstGeom prst="roundRect">
            <a:avLst>
              <a:gd name="adj" fmla="val 16667"/>
            </a:avLst>
          </a:prstGeom>
          <a:solidFill>
            <a:srgbClr val="8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sz="1200" dirty="0" smtClean="0"/>
              <a:t>Thread1</a:t>
            </a:r>
            <a:br>
              <a:rPr lang="en-US" sz="1200" dirty="0" smtClean="0"/>
            </a:br>
            <a:r>
              <a:rPr lang="en-US" sz="1200" dirty="0" smtClean="0"/>
              <a:t>Context</a:t>
            </a:r>
            <a:endParaRPr lang="en-US" sz="1200" dirty="0"/>
          </a:p>
        </p:txBody>
      </p:sp>
      <p:sp>
        <p:nvSpPr>
          <p:cNvPr id="26" name="Rounded Rectangle 25"/>
          <p:cNvSpPr/>
          <p:nvPr/>
        </p:nvSpPr>
        <p:spPr bwMode="auto">
          <a:xfrm>
            <a:off x="6081493" y="213579"/>
            <a:ext cx="943414" cy="53531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US" sz="1200" dirty="0" smtClean="0">
                <a:solidFill>
                  <a:schemeClr val="tx1"/>
                </a:solidFill>
              </a:rPr>
              <a:t>Thread2</a:t>
            </a:r>
            <a:br>
              <a:rPr lang="en-US" sz="1200" dirty="0" smtClean="0">
                <a:solidFill>
                  <a:schemeClr val="tx1"/>
                </a:solidFill>
              </a:rPr>
            </a:br>
            <a:r>
              <a:rPr lang="en-US" sz="1200" dirty="0" smtClean="0">
                <a:solidFill>
                  <a:schemeClr val="tx1"/>
                </a:solidFill>
              </a:rPr>
              <a:t>Context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7" name="Right Arrow Callout 26"/>
          <p:cNvSpPr/>
          <p:nvPr/>
        </p:nvSpPr>
        <p:spPr>
          <a:xfrm>
            <a:off x="2201333" y="196653"/>
            <a:ext cx="1170564" cy="569179"/>
          </a:xfrm>
          <a:prstGeom prst="rightArrowCallou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Active</a:t>
            </a:r>
            <a:br>
              <a:rPr lang="en-US" sz="1400" dirty="0" smtClean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9249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32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274638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30"/>
          <p:cNvSpPr>
            <a:spLocks noChangeArrowheads="1"/>
          </p:cNvSpPr>
          <p:nvPr/>
        </p:nvSpPr>
        <p:spPr bwMode="auto">
          <a:xfrm>
            <a:off x="1881763" y="-1081"/>
            <a:ext cx="6512308" cy="6858000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2" name="Straight Connector 33"/>
          <p:cNvCxnSpPr>
            <a:cxnSpLocks noChangeShapeType="1"/>
          </p:cNvCxnSpPr>
          <p:nvPr/>
        </p:nvCxnSpPr>
        <p:spPr bwMode="auto">
          <a:xfrm>
            <a:off x="1898153" y="868929"/>
            <a:ext cx="651230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extBox 34"/>
          <p:cNvSpPr txBox="1">
            <a:spLocks noChangeArrowheads="1"/>
          </p:cNvSpPr>
          <p:nvPr/>
        </p:nvSpPr>
        <p:spPr bwMode="auto">
          <a:xfrm>
            <a:off x="2993967" y="213579"/>
            <a:ext cx="4433807" cy="536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 dirty="0"/>
              <a:t>Kernel</a:t>
            </a:r>
          </a:p>
        </p:txBody>
      </p:sp>
      <p:sp>
        <p:nvSpPr>
          <p:cNvPr id="15" name="Rounded Rectangle 36"/>
          <p:cNvSpPr>
            <a:spLocks noChangeArrowheads="1"/>
          </p:cNvSpPr>
          <p:nvPr/>
        </p:nvSpPr>
        <p:spPr bwMode="auto">
          <a:xfrm>
            <a:off x="1881763" y="3556000"/>
            <a:ext cx="6512319" cy="1243798"/>
          </a:xfrm>
          <a:prstGeom prst="roundRect">
            <a:avLst>
              <a:gd name="adj" fmla="val 16667"/>
            </a:avLst>
          </a:prstGeom>
          <a:solidFill>
            <a:srgbClr val="8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1200" dirty="0" err="1"/>
              <a:t>WickedSweetApp.exe</a:t>
            </a:r>
            <a:endParaRPr lang="en-US" sz="1200" dirty="0"/>
          </a:p>
        </p:txBody>
      </p:sp>
      <p:sp>
        <p:nvSpPr>
          <p:cNvPr id="16" name="Rounded Rectangle 39"/>
          <p:cNvSpPr>
            <a:spLocks noChangeArrowheads="1"/>
          </p:cNvSpPr>
          <p:nvPr/>
        </p:nvSpPr>
        <p:spPr bwMode="auto">
          <a:xfrm>
            <a:off x="1881763" y="5415800"/>
            <a:ext cx="6512319" cy="401013"/>
          </a:xfrm>
          <a:prstGeom prst="roundRect">
            <a:avLst>
              <a:gd name="adj" fmla="val 16667"/>
            </a:avLst>
          </a:prstGeom>
          <a:solidFill>
            <a:srgbClr val="8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1200"/>
              <a:t>MyLib1.dll</a:t>
            </a:r>
          </a:p>
        </p:txBody>
      </p:sp>
      <p:sp>
        <p:nvSpPr>
          <p:cNvPr id="17" name="Rounded Rectangle 40"/>
          <p:cNvSpPr>
            <a:spLocks noChangeArrowheads="1"/>
          </p:cNvSpPr>
          <p:nvPr/>
        </p:nvSpPr>
        <p:spPr bwMode="auto">
          <a:xfrm>
            <a:off x="1881763" y="5821819"/>
            <a:ext cx="6512319" cy="401013"/>
          </a:xfrm>
          <a:prstGeom prst="roundRect">
            <a:avLst>
              <a:gd name="adj" fmla="val 16667"/>
            </a:avLst>
          </a:prstGeom>
          <a:solidFill>
            <a:srgbClr val="8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1200"/>
              <a:t>MyLib2.dll</a:t>
            </a:r>
          </a:p>
        </p:txBody>
      </p:sp>
      <p:sp>
        <p:nvSpPr>
          <p:cNvPr id="18" name="Rounded Rectangle 41"/>
          <p:cNvSpPr>
            <a:spLocks noChangeArrowheads="1"/>
          </p:cNvSpPr>
          <p:nvPr/>
        </p:nvSpPr>
        <p:spPr bwMode="auto">
          <a:xfrm>
            <a:off x="1881763" y="4881846"/>
            <a:ext cx="6512305" cy="501265"/>
          </a:xfrm>
          <a:prstGeom prst="roundRect">
            <a:avLst>
              <a:gd name="adj" fmla="val 16667"/>
            </a:avLst>
          </a:prstGeom>
          <a:solidFill>
            <a:srgbClr val="8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1200" dirty="0" err="1" smtClean="0"/>
              <a:t>Ntdll.dll</a:t>
            </a:r>
            <a:endParaRPr lang="en-US" sz="1200" dirty="0"/>
          </a:p>
        </p:txBody>
      </p:sp>
      <p:sp>
        <p:nvSpPr>
          <p:cNvPr id="19" name="Rounded Rectangle 18"/>
          <p:cNvSpPr/>
          <p:nvPr/>
        </p:nvSpPr>
        <p:spPr bwMode="auto">
          <a:xfrm>
            <a:off x="1898153" y="2851105"/>
            <a:ext cx="6512319" cy="40101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sz="1200" dirty="0" smtClean="0">
                <a:solidFill>
                  <a:schemeClr val="tx1"/>
                </a:solidFill>
              </a:rPr>
              <a:t>Heap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1898153" y="1124154"/>
            <a:ext cx="6512319" cy="40101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US" sz="1200" dirty="0" smtClean="0">
                <a:solidFill>
                  <a:schemeClr val="tx1"/>
                </a:solidFill>
              </a:rPr>
              <a:t>Stack for Thread1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1881749" y="1970820"/>
            <a:ext cx="6512320" cy="501447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US" sz="1200" dirty="0" smtClean="0">
                <a:solidFill>
                  <a:schemeClr val="tx1"/>
                </a:solidFill>
              </a:rPr>
              <a:t>Stack for Thread2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3" name="Right Arrow Callout 22"/>
          <p:cNvSpPr/>
          <p:nvPr/>
        </p:nvSpPr>
        <p:spPr>
          <a:xfrm>
            <a:off x="592667" y="1124158"/>
            <a:ext cx="1289081" cy="721579"/>
          </a:xfrm>
          <a:prstGeom prst="rightArrowCallou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Current Stack Pointer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4" name="Right Arrow Callout 23"/>
          <p:cNvSpPr/>
          <p:nvPr/>
        </p:nvSpPr>
        <p:spPr>
          <a:xfrm>
            <a:off x="321731" y="3698028"/>
            <a:ext cx="1712418" cy="721579"/>
          </a:xfrm>
          <a:prstGeom prst="rightArrowCallou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Current</a:t>
            </a:r>
            <a:br>
              <a:rPr lang="en-US" sz="1400" dirty="0" smtClean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</a:rPr>
              <a:t>Instruction</a:t>
            </a:r>
            <a:br>
              <a:rPr lang="en-US" sz="1400" dirty="0" smtClean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</a:rPr>
              <a:t>Pointer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5" name="Rounded Rectangle 36"/>
          <p:cNvSpPr>
            <a:spLocks noChangeArrowheads="1"/>
          </p:cNvSpPr>
          <p:nvPr/>
        </p:nvSpPr>
        <p:spPr bwMode="auto">
          <a:xfrm>
            <a:off x="3371898" y="213579"/>
            <a:ext cx="959804" cy="536706"/>
          </a:xfrm>
          <a:prstGeom prst="roundRect">
            <a:avLst>
              <a:gd name="adj" fmla="val 16667"/>
            </a:avLst>
          </a:prstGeom>
          <a:solidFill>
            <a:srgbClr val="8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sz="1200" dirty="0" smtClean="0"/>
              <a:t>Thread1</a:t>
            </a:r>
            <a:br>
              <a:rPr lang="en-US" sz="1200" dirty="0" smtClean="0"/>
            </a:br>
            <a:r>
              <a:rPr lang="en-US" sz="1200" dirty="0" smtClean="0"/>
              <a:t>Context</a:t>
            </a:r>
            <a:endParaRPr lang="en-US" sz="1200" dirty="0"/>
          </a:p>
        </p:txBody>
      </p:sp>
      <p:sp>
        <p:nvSpPr>
          <p:cNvPr id="26" name="Rounded Rectangle 25"/>
          <p:cNvSpPr/>
          <p:nvPr/>
        </p:nvSpPr>
        <p:spPr bwMode="auto">
          <a:xfrm>
            <a:off x="6081493" y="213579"/>
            <a:ext cx="943414" cy="53531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US" sz="1200" dirty="0" smtClean="0">
                <a:solidFill>
                  <a:schemeClr val="tx1"/>
                </a:solidFill>
              </a:rPr>
              <a:t>Thread2</a:t>
            </a:r>
            <a:br>
              <a:rPr lang="en-US" sz="1200" dirty="0" smtClean="0">
                <a:solidFill>
                  <a:schemeClr val="tx1"/>
                </a:solidFill>
              </a:rPr>
            </a:br>
            <a:r>
              <a:rPr lang="en-US" sz="1200" dirty="0" smtClean="0">
                <a:solidFill>
                  <a:schemeClr val="tx1"/>
                </a:solidFill>
              </a:rPr>
              <a:t>Context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7" name="Right Arrow Callout 26"/>
          <p:cNvSpPr/>
          <p:nvPr/>
        </p:nvSpPr>
        <p:spPr>
          <a:xfrm>
            <a:off x="2201333" y="196653"/>
            <a:ext cx="1170564" cy="569179"/>
          </a:xfrm>
          <a:prstGeom prst="rightArrowCallou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Active</a:t>
            </a:r>
            <a:br>
              <a:rPr lang="en-US" sz="1400" dirty="0" smtClean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2121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33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274638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30"/>
          <p:cNvSpPr>
            <a:spLocks noChangeArrowheads="1"/>
          </p:cNvSpPr>
          <p:nvPr/>
        </p:nvSpPr>
        <p:spPr bwMode="auto">
          <a:xfrm>
            <a:off x="1881763" y="-1081"/>
            <a:ext cx="6512308" cy="6858000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2" name="Straight Connector 33"/>
          <p:cNvCxnSpPr>
            <a:cxnSpLocks noChangeShapeType="1"/>
          </p:cNvCxnSpPr>
          <p:nvPr/>
        </p:nvCxnSpPr>
        <p:spPr bwMode="auto">
          <a:xfrm>
            <a:off x="1898153" y="868929"/>
            <a:ext cx="651230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extBox 34"/>
          <p:cNvSpPr txBox="1">
            <a:spLocks noChangeArrowheads="1"/>
          </p:cNvSpPr>
          <p:nvPr/>
        </p:nvSpPr>
        <p:spPr bwMode="auto">
          <a:xfrm>
            <a:off x="2993967" y="213579"/>
            <a:ext cx="4433807" cy="536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 dirty="0"/>
              <a:t>Kernel</a:t>
            </a:r>
          </a:p>
        </p:txBody>
      </p:sp>
      <p:sp>
        <p:nvSpPr>
          <p:cNvPr id="15" name="Rounded Rectangle 36"/>
          <p:cNvSpPr>
            <a:spLocks noChangeArrowheads="1"/>
          </p:cNvSpPr>
          <p:nvPr/>
        </p:nvSpPr>
        <p:spPr bwMode="auto">
          <a:xfrm>
            <a:off x="1881763" y="3556000"/>
            <a:ext cx="6512319" cy="1243798"/>
          </a:xfrm>
          <a:prstGeom prst="roundRect">
            <a:avLst>
              <a:gd name="adj" fmla="val 16667"/>
            </a:avLst>
          </a:prstGeom>
          <a:solidFill>
            <a:srgbClr val="8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1200" dirty="0" err="1"/>
              <a:t>WickedSweetApp.exe</a:t>
            </a:r>
            <a:endParaRPr lang="en-US" sz="1200" dirty="0"/>
          </a:p>
        </p:txBody>
      </p:sp>
      <p:sp>
        <p:nvSpPr>
          <p:cNvPr id="16" name="Rounded Rectangle 39"/>
          <p:cNvSpPr>
            <a:spLocks noChangeArrowheads="1"/>
          </p:cNvSpPr>
          <p:nvPr/>
        </p:nvSpPr>
        <p:spPr bwMode="auto">
          <a:xfrm>
            <a:off x="1881763" y="5415800"/>
            <a:ext cx="6512319" cy="401013"/>
          </a:xfrm>
          <a:prstGeom prst="roundRect">
            <a:avLst>
              <a:gd name="adj" fmla="val 16667"/>
            </a:avLst>
          </a:prstGeom>
          <a:solidFill>
            <a:srgbClr val="8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1200"/>
              <a:t>MyLib1.dll</a:t>
            </a:r>
          </a:p>
        </p:txBody>
      </p:sp>
      <p:sp>
        <p:nvSpPr>
          <p:cNvPr id="17" name="Rounded Rectangle 40"/>
          <p:cNvSpPr>
            <a:spLocks noChangeArrowheads="1"/>
          </p:cNvSpPr>
          <p:nvPr/>
        </p:nvSpPr>
        <p:spPr bwMode="auto">
          <a:xfrm>
            <a:off x="1881763" y="5821819"/>
            <a:ext cx="6512319" cy="401013"/>
          </a:xfrm>
          <a:prstGeom prst="roundRect">
            <a:avLst>
              <a:gd name="adj" fmla="val 16667"/>
            </a:avLst>
          </a:prstGeom>
          <a:solidFill>
            <a:srgbClr val="8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1200"/>
              <a:t>MyLib2.dll</a:t>
            </a:r>
          </a:p>
        </p:txBody>
      </p:sp>
      <p:sp>
        <p:nvSpPr>
          <p:cNvPr id="18" name="Rounded Rectangle 41"/>
          <p:cNvSpPr>
            <a:spLocks noChangeArrowheads="1"/>
          </p:cNvSpPr>
          <p:nvPr/>
        </p:nvSpPr>
        <p:spPr bwMode="auto">
          <a:xfrm>
            <a:off x="1881763" y="4881846"/>
            <a:ext cx="6512305" cy="501265"/>
          </a:xfrm>
          <a:prstGeom prst="roundRect">
            <a:avLst>
              <a:gd name="adj" fmla="val 16667"/>
            </a:avLst>
          </a:prstGeom>
          <a:solidFill>
            <a:srgbClr val="8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1200" dirty="0" err="1" smtClean="0"/>
              <a:t>Ntdll.dll</a:t>
            </a:r>
            <a:endParaRPr lang="en-US" sz="1200" dirty="0"/>
          </a:p>
        </p:txBody>
      </p:sp>
      <p:sp>
        <p:nvSpPr>
          <p:cNvPr id="19" name="Rounded Rectangle 18"/>
          <p:cNvSpPr/>
          <p:nvPr/>
        </p:nvSpPr>
        <p:spPr bwMode="auto">
          <a:xfrm>
            <a:off x="1898153" y="2851105"/>
            <a:ext cx="6512319" cy="40101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sz="1200" dirty="0" smtClean="0">
                <a:solidFill>
                  <a:schemeClr val="tx1"/>
                </a:solidFill>
              </a:rPr>
              <a:t>Heap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1898153" y="1124154"/>
            <a:ext cx="6512319" cy="72158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US" sz="1200" dirty="0" smtClean="0">
                <a:solidFill>
                  <a:schemeClr val="tx1"/>
                </a:solidFill>
              </a:rPr>
              <a:t>Stack for Thread1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1881749" y="1970820"/>
            <a:ext cx="6512320" cy="501447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US" sz="1200" dirty="0" smtClean="0">
                <a:solidFill>
                  <a:schemeClr val="tx1"/>
                </a:solidFill>
              </a:rPr>
              <a:t>Stack for Thread2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3" name="Right Arrow Callout 22"/>
          <p:cNvSpPr/>
          <p:nvPr/>
        </p:nvSpPr>
        <p:spPr>
          <a:xfrm>
            <a:off x="592667" y="1124158"/>
            <a:ext cx="1289081" cy="721579"/>
          </a:xfrm>
          <a:prstGeom prst="rightArrowCallou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Current Stack Pointer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4" name="Right Arrow Callout 23"/>
          <p:cNvSpPr/>
          <p:nvPr/>
        </p:nvSpPr>
        <p:spPr>
          <a:xfrm>
            <a:off x="321731" y="3698028"/>
            <a:ext cx="1712418" cy="721579"/>
          </a:xfrm>
          <a:prstGeom prst="rightArrowCallou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Current</a:t>
            </a:r>
            <a:br>
              <a:rPr lang="en-US" sz="1400" dirty="0" smtClean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</a:rPr>
              <a:t>Instruction</a:t>
            </a:r>
            <a:br>
              <a:rPr lang="en-US" sz="1400" dirty="0" smtClean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</a:rPr>
              <a:t>Pointer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5" name="Rounded Rectangle 36"/>
          <p:cNvSpPr>
            <a:spLocks noChangeArrowheads="1"/>
          </p:cNvSpPr>
          <p:nvPr/>
        </p:nvSpPr>
        <p:spPr bwMode="auto">
          <a:xfrm>
            <a:off x="3371898" y="213579"/>
            <a:ext cx="959804" cy="536706"/>
          </a:xfrm>
          <a:prstGeom prst="roundRect">
            <a:avLst>
              <a:gd name="adj" fmla="val 16667"/>
            </a:avLst>
          </a:prstGeom>
          <a:solidFill>
            <a:srgbClr val="8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sz="1200" dirty="0" smtClean="0"/>
              <a:t>Thread1</a:t>
            </a:r>
            <a:br>
              <a:rPr lang="en-US" sz="1200" dirty="0" smtClean="0"/>
            </a:br>
            <a:r>
              <a:rPr lang="en-US" sz="1200" dirty="0" smtClean="0"/>
              <a:t>Context</a:t>
            </a:r>
            <a:endParaRPr lang="en-US" sz="1200" dirty="0"/>
          </a:p>
        </p:txBody>
      </p:sp>
      <p:sp>
        <p:nvSpPr>
          <p:cNvPr id="26" name="Rounded Rectangle 25"/>
          <p:cNvSpPr/>
          <p:nvPr/>
        </p:nvSpPr>
        <p:spPr bwMode="auto">
          <a:xfrm>
            <a:off x="6081493" y="213579"/>
            <a:ext cx="943414" cy="53531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US" sz="1200" dirty="0" smtClean="0">
                <a:solidFill>
                  <a:schemeClr val="tx1"/>
                </a:solidFill>
              </a:rPr>
              <a:t>Thread2</a:t>
            </a:r>
            <a:br>
              <a:rPr lang="en-US" sz="1200" dirty="0" smtClean="0">
                <a:solidFill>
                  <a:schemeClr val="tx1"/>
                </a:solidFill>
              </a:rPr>
            </a:br>
            <a:r>
              <a:rPr lang="en-US" sz="1200" dirty="0" smtClean="0">
                <a:solidFill>
                  <a:schemeClr val="tx1"/>
                </a:solidFill>
              </a:rPr>
              <a:t>Context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7" name="Right Arrow Callout 26"/>
          <p:cNvSpPr/>
          <p:nvPr/>
        </p:nvSpPr>
        <p:spPr>
          <a:xfrm>
            <a:off x="2201333" y="196653"/>
            <a:ext cx="1170564" cy="569179"/>
          </a:xfrm>
          <a:prstGeom prst="rightArrowCallou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Active</a:t>
            </a:r>
            <a:br>
              <a:rPr lang="en-US" sz="1400" dirty="0" smtClean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88424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34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274638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30"/>
          <p:cNvSpPr>
            <a:spLocks noChangeArrowheads="1"/>
          </p:cNvSpPr>
          <p:nvPr/>
        </p:nvSpPr>
        <p:spPr bwMode="auto">
          <a:xfrm>
            <a:off x="1881763" y="-1081"/>
            <a:ext cx="6512308" cy="6858000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2" name="Straight Connector 33"/>
          <p:cNvCxnSpPr>
            <a:cxnSpLocks noChangeShapeType="1"/>
          </p:cNvCxnSpPr>
          <p:nvPr/>
        </p:nvCxnSpPr>
        <p:spPr bwMode="auto">
          <a:xfrm>
            <a:off x="1898153" y="868929"/>
            <a:ext cx="651230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extBox 34"/>
          <p:cNvSpPr txBox="1">
            <a:spLocks noChangeArrowheads="1"/>
          </p:cNvSpPr>
          <p:nvPr/>
        </p:nvSpPr>
        <p:spPr bwMode="auto">
          <a:xfrm>
            <a:off x="2993967" y="213579"/>
            <a:ext cx="4433807" cy="536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 dirty="0"/>
              <a:t>Kernel</a:t>
            </a:r>
          </a:p>
        </p:txBody>
      </p:sp>
      <p:sp>
        <p:nvSpPr>
          <p:cNvPr id="15" name="Rounded Rectangle 36"/>
          <p:cNvSpPr>
            <a:spLocks noChangeArrowheads="1"/>
          </p:cNvSpPr>
          <p:nvPr/>
        </p:nvSpPr>
        <p:spPr bwMode="auto">
          <a:xfrm>
            <a:off x="1881763" y="3556000"/>
            <a:ext cx="6512319" cy="1243798"/>
          </a:xfrm>
          <a:prstGeom prst="roundRect">
            <a:avLst>
              <a:gd name="adj" fmla="val 16667"/>
            </a:avLst>
          </a:prstGeom>
          <a:solidFill>
            <a:srgbClr val="8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1200" dirty="0" err="1"/>
              <a:t>WickedSweetApp.exe</a:t>
            </a:r>
            <a:endParaRPr lang="en-US" sz="1200" dirty="0"/>
          </a:p>
        </p:txBody>
      </p:sp>
      <p:sp>
        <p:nvSpPr>
          <p:cNvPr id="16" name="Rounded Rectangle 39"/>
          <p:cNvSpPr>
            <a:spLocks noChangeArrowheads="1"/>
          </p:cNvSpPr>
          <p:nvPr/>
        </p:nvSpPr>
        <p:spPr bwMode="auto">
          <a:xfrm>
            <a:off x="1881763" y="5415800"/>
            <a:ext cx="6512319" cy="401013"/>
          </a:xfrm>
          <a:prstGeom prst="roundRect">
            <a:avLst>
              <a:gd name="adj" fmla="val 16667"/>
            </a:avLst>
          </a:prstGeom>
          <a:solidFill>
            <a:srgbClr val="8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1200"/>
              <a:t>MyLib1.dll</a:t>
            </a:r>
          </a:p>
        </p:txBody>
      </p:sp>
      <p:sp>
        <p:nvSpPr>
          <p:cNvPr id="17" name="Rounded Rectangle 40"/>
          <p:cNvSpPr>
            <a:spLocks noChangeArrowheads="1"/>
          </p:cNvSpPr>
          <p:nvPr/>
        </p:nvSpPr>
        <p:spPr bwMode="auto">
          <a:xfrm>
            <a:off x="1881763" y="5821819"/>
            <a:ext cx="6512319" cy="401013"/>
          </a:xfrm>
          <a:prstGeom prst="roundRect">
            <a:avLst>
              <a:gd name="adj" fmla="val 16667"/>
            </a:avLst>
          </a:prstGeom>
          <a:solidFill>
            <a:srgbClr val="8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1200"/>
              <a:t>MyLib2.dll</a:t>
            </a:r>
          </a:p>
        </p:txBody>
      </p:sp>
      <p:sp>
        <p:nvSpPr>
          <p:cNvPr id="18" name="Rounded Rectangle 41"/>
          <p:cNvSpPr>
            <a:spLocks noChangeArrowheads="1"/>
          </p:cNvSpPr>
          <p:nvPr/>
        </p:nvSpPr>
        <p:spPr bwMode="auto">
          <a:xfrm>
            <a:off x="1881763" y="4881846"/>
            <a:ext cx="6512305" cy="501265"/>
          </a:xfrm>
          <a:prstGeom prst="roundRect">
            <a:avLst>
              <a:gd name="adj" fmla="val 16667"/>
            </a:avLst>
          </a:prstGeom>
          <a:solidFill>
            <a:srgbClr val="8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1200" dirty="0" err="1" smtClean="0"/>
              <a:t>Ntdll.dll</a:t>
            </a:r>
            <a:endParaRPr lang="en-US" sz="1200" dirty="0"/>
          </a:p>
        </p:txBody>
      </p:sp>
      <p:sp>
        <p:nvSpPr>
          <p:cNvPr id="19" name="Rounded Rectangle 18"/>
          <p:cNvSpPr/>
          <p:nvPr/>
        </p:nvSpPr>
        <p:spPr bwMode="auto">
          <a:xfrm>
            <a:off x="1898153" y="2851105"/>
            <a:ext cx="6512319" cy="40101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sz="1200" dirty="0" smtClean="0">
                <a:solidFill>
                  <a:schemeClr val="tx1"/>
                </a:solidFill>
              </a:rPr>
              <a:t>Heap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1898153" y="1124154"/>
            <a:ext cx="6512319" cy="72158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US" sz="1200" dirty="0" smtClean="0">
                <a:solidFill>
                  <a:schemeClr val="tx1"/>
                </a:solidFill>
              </a:rPr>
              <a:t>Stack for Thread1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1881749" y="1970820"/>
            <a:ext cx="6512320" cy="501447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US" sz="1200" dirty="0" smtClean="0">
                <a:solidFill>
                  <a:schemeClr val="tx1"/>
                </a:solidFill>
              </a:rPr>
              <a:t>Stack for Thread2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3" name="Right Arrow Callout 22"/>
          <p:cNvSpPr/>
          <p:nvPr/>
        </p:nvSpPr>
        <p:spPr>
          <a:xfrm>
            <a:off x="609072" y="1811874"/>
            <a:ext cx="1289081" cy="721579"/>
          </a:xfrm>
          <a:prstGeom prst="rightArrowCallou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Current Stack Pointer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4" name="Right Arrow Callout 23"/>
          <p:cNvSpPr/>
          <p:nvPr/>
        </p:nvSpPr>
        <p:spPr>
          <a:xfrm>
            <a:off x="321731" y="4010493"/>
            <a:ext cx="1712418" cy="721579"/>
          </a:xfrm>
          <a:prstGeom prst="rightArrowCallou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Current</a:t>
            </a:r>
            <a:br>
              <a:rPr lang="en-US" sz="1400" dirty="0" smtClean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</a:rPr>
              <a:t>Instruction</a:t>
            </a:r>
            <a:br>
              <a:rPr lang="en-US" sz="1400" dirty="0" smtClean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</a:rPr>
              <a:t>Pointer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5" name="Rounded Rectangle 36"/>
          <p:cNvSpPr>
            <a:spLocks noChangeArrowheads="1"/>
          </p:cNvSpPr>
          <p:nvPr/>
        </p:nvSpPr>
        <p:spPr bwMode="auto">
          <a:xfrm>
            <a:off x="3371898" y="213579"/>
            <a:ext cx="959804" cy="536706"/>
          </a:xfrm>
          <a:prstGeom prst="roundRect">
            <a:avLst>
              <a:gd name="adj" fmla="val 16667"/>
            </a:avLst>
          </a:prstGeom>
          <a:solidFill>
            <a:srgbClr val="8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sz="1200" dirty="0" smtClean="0"/>
              <a:t>Thread1</a:t>
            </a:r>
            <a:br>
              <a:rPr lang="en-US" sz="1200" dirty="0" smtClean="0"/>
            </a:br>
            <a:r>
              <a:rPr lang="en-US" sz="1200" dirty="0" smtClean="0"/>
              <a:t>Context</a:t>
            </a:r>
            <a:endParaRPr lang="en-US" sz="1200" dirty="0"/>
          </a:p>
        </p:txBody>
      </p:sp>
      <p:sp>
        <p:nvSpPr>
          <p:cNvPr id="26" name="Rounded Rectangle 25"/>
          <p:cNvSpPr/>
          <p:nvPr/>
        </p:nvSpPr>
        <p:spPr bwMode="auto">
          <a:xfrm>
            <a:off x="6081493" y="213579"/>
            <a:ext cx="943414" cy="53531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US" sz="1200" dirty="0" smtClean="0">
                <a:solidFill>
                  <a:schemeClr val="tx1"/>
                </a:solidFill>
              </a:rPr>
              <a:t>Thread2</a:t>
            </a:r>
            <a:br>
              <a:rPr lang="en-US" sz="1200" dirty="0" smtClean="0">
                <a:solidFill>
                  <a:schemeClr val="tx1"/>
                </a:solidFill>
              </a:rPr>
            </a:br>
            <a:r>
              <a:rPr lang="en-US" sz="1200" dirty="0" smtClean="0">
                <a:solidFill>
                  <a:schemeClr val="tx1"/>
                </a:solidFill>
              </a:rPr>
              <a:t>Context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7" name="Right Arrow Callout 26"/>
          <p:cNvSpPr/>
          <p:nvPr/>
        </p:nvSpPr>
        <p:spPr>
          <a:xfrm flipH="1">
            <a:off x="7024905" y="196653"/>
            <a:ext cx="1221627" cy="569179"/>
          </a:xfrm>
          <a:prstGeom prst="rightArrowCallou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Active</a:t>
            </a:r>
            <a:br>
              <a:rPr lang="en-US" sz="1400" dirty="0" smtClean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2023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DLL Injection Methods (</a:t>
            </a:r>
            <a:r>
              <a:rPr lang="en-US" dirty="0" smtClean="0"/>
              <a:t>3a)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SetWindowsHookEX</a:t>
            </a:r>
            <a:r>
              <a:rPr lang="en-US" dirty="0"/>
              <a:t> Windows API</a:t>
            </a:r>
          </a:p>
          <a:p>
            <a:pPr lvl="1"/>
            <a:r>
              <a:rPr lang="en-US" dirty="0"/>
              <a:t>Monitor certain types of </a:t>
            </a:r>
            <a:r>
              <a:rPr lang="en-US" dirty="0" smtClean="0"/>
              <a:t>events (e.g</a:t>
            </a:r>
            <a:r>
              <a:rPr lang="en-US" dirty="0"/>
              <a:t>. </a:t>
            </a:r>
            <a:r>
              <a:rPr lang="en-US" dirty="0" smtClean="0"/>
              <a:t>key strokes)</a:t>
            </a:r>
          </a:p>
          <a:p>
            <a:pPr lvl="1"/>
            <a:r>
              <a:rPr lang="en-US" dirty="0" smtClean="0"/>
              <a:t>HHOOK </a:t>
            </a:r>
            <a:r>
              <a:rPr lang="en-US" dirty="0"/>
              <a:t>WINAPI </a:t>
            </a:r>
            <a:r>
              <a:rPr lang="en-US" dirty="0" err="1"/>
              <a:t>SetWindowsHookEx</a:t>
            </a:r>
            <a:r>
              <a:rPr lang="en-US" dirty="0" smtClean="0"/>
              <a:t>(</a:t>
            </a:r>
            <a:br>
              <a:rPr lang="en-US" dirty="0" smtClean="0"/>
            </a:br>
            <a:r>
              <a:rPr lang="en-US" dirty="0" smtClean="0"/>
              <a:t>	_In_ 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idHook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	_In_  </a:t>
            </a:r>
            <a:r>
              <a:rPr lang="en-US" dirty="0"/>
              <a:t>HOOKPROC </a:t>
            </a:r>
            <a:r>
              <a:rPr lang="en-US" dirty="0" err="1"/>
              <a:t>lpfn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	_In_  </a:t>
            </a:r>
            <a:r>
              <a:rPr lang="en-US" dirty="0"/>
              <a:t>HINSTANCE </a:t>
            </a:r>
            <a:r>
              <a:rPr lang="en-US" dirty="0" err="1"/>
              <a:t>hMod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	_In_  </a:t>
            </a:r>
            <a:r>
              <a:rPr lang="en-US" dirty="0"/>
              <a:t>DWORD </a:t>
            </a:r>
            <a:r>
              <a:rPr lang="en-US" dirty="0" err="1" smtClean="0"/>
              <a:t>dwThreadId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);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74652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DLL Injection Methods (</a:t>
            </a:r>
            <a:r>
              <a:rPr lang="en-US" dirty="0" smtClean="0"/>
              <a:t>3b)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If </a:t>
            </a:r>
            <a:r>
              <a:rPr lang="en-US" dirty="0" err="1"/>
              <a:t>dwThreadId</a:t>
            </a:r>
            <a:r>
              <a:rPr lang="en-US" dirty="0"/>
              <a:t> is </a:t>
            </a:r>
            <a:r>
              <a:rPr lang="en-US" dirty="0" smtClean="0"/>
              <a:t>zero, it injects </a:t>
            </a:r>
            <a:r>
              <a:rPr lang="en-US" dirty="0"/>
              <a:t>DLL into memory space of every process in the same Windows “desktop” (which is a memory organization term, not the desktop you see when looking at your computer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If </a:t>
            </a:r>
            <a:r>
              <a:rPr lang="en-US" dirty="0" err="1"/>
              <a:t>dwThreadId</a:t>
            </a:r>
            <a:r>
              <a:rPr lang="en-US" dirty="0"/>
              <a:t> belongs to another process, </a:t>
            </a:r>
            <a:r>
              <a:rPr lang="en-US" dirty="0" smtClean="0"/>
              <a:t>it injects DLL into the process</a:t>
            </a:r>
            <a:endParaRPr lang="en-US" dirty="0"/>
          </a:p>
          <a:p>
            <a:pPr lvl="1"/>
            <a:r>
              <a:rPr lang="en-US" dirty="0" smtClean="0"/>
              <a:t>For </a:t>
            </a:r>
            <a:r>
              <a:rPr lang="en-US" dirty="0"/>
              <a:t>the sake of simple DLL injection, use uncommon message type (e.g. WH_CBT)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887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DLL Injection Methods (4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Codecave</a:t>
            </a:r>
            <a:r>
              <a:rPr lang="en-US" dirty="0"/>
              <a:t> </a:t>
            </a:r>
            <a:r>
              <a:rPr lang="en-US" sz="2800" dirty="0"/>
              <a:t>(</a:t>
            </a:r>
            <a:r>
              <a:rPr lang="en-US" sz="2800" i="1" dirty="0"/>
              <a:t>a redirection of program execution to another location and then returning back to the area where program execution had previously left.</a:t>
            </a:r>
            <a:r>
              <a:rPr lang="en-US" sz="2800" dirty="0"/>
              <a:t>)</a:t>
            </a:r>
          </a:p>
          <a:p>
            <a:pPr lvl="1"/>
            <a:r>
              <a:rPr lang="en-US" dirty="0"/>
              <a:t>Inject a snippet of code, which calls </a:t>
            </a:r>
            <a:r>
              <a:rPr lang="en-US" dirty="0" err="1"/>
              <a:t>LoadLibrary</a:t>
            </a:r>
            <a:r>
              <a:rPr lang="en-US" dirty="0"/>
              <a:t>, to a victim process</a:t>
            </a:r>
          </a:p>
          <a:p>
            <a:pPr lvl="1"/>
            <a:r>
              <a:rPr lang="en-US" dirty="0"/>
              <a:t>Suspend a thread in the victim process and restart the thread with the injected code</a:t>
            </a:r>
          </a:p>
          <a:p>
            <a:pPr lvl="1"/>
            <a:r>
              <a:rPr lang="en-US" dirty="0"/>
              <a:t>API call pattern</a:t>
            </a:r>
          </a:p>
          <a:p>
            <a:pPr lvl="2"/>
            <a:r>
              <a:rPr lang="en-US" dirty="0" err="1"/>
              <a:t>OpenProcess</a:t>
            </a:r>
            <a:r>
              <a:rPr lang="en-US" dirty="0"/>
              <a:t> → </a:t>
            </a:r>
            <a:r>
              <a:rPr lang="en-US" dirty="0" err="1"/>
              <a:t>VirtualAllocEx</a:t>
            </a:r>
            <a:r>
              <a:rPr lang="en-US" dirty="0"/>
              <a:t> → </a:t>
            </a:r>
            <a:r>
              <a:rPr lang="en-US" dirty="0" err="1"/>
              <a:t>WriteProcessMemory</a:t>
            </a:r>
            <a:r>
              <a:rPr lang="en-US" dirty="0"/>
              <a:t> → </a:t>
            </a:r>
            <a:r>
              <a:rPr lang="en-US" dirty="0" err="1"/>
              <a:t>SuspendThread</a:t>
            </a:r>
            <a:r>
              <a:rPr lang="en-US" dirty="0"/>
              <a:t> → </a:t>
            </a:r>
            <a:r>
              <a:rPr lang="en-US" dirty="0" err="1"/>
              <a:t>GetThreadContext</a:t>
            </a:r>
            <a:r>
              <a:rPr lang="en-US" dirty="0"/>
              <a:t> → </a:t>
            </a:r>
            <a:r>
              <a:rPr lang="en-US" dirty="0" err="1"/>
              <a:t>SetThreadContext</a:t>
            </a:r>
            <a:r>
              <a:rPr lang="en-US" dirty="0"/>
              <a:t> → </a:t>
            </a:r>
            <a:r>
              <a:rPr lang="en-US" dirty="0" err="1"/>
              <a:t>ResumeThread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37487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Maneuvering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DLL </a:t>
            </a:r>
            <a:r>
              <a:rPr lang="en-US" dirty="0" smtClean="0"/>
              <a:t>injection</a:t>
            </a:r>
          </a:p>
          <a:p>
            <a:r>
              <a:rPr lang="en-US" dirty="0" smtClean="0"/>
              <a:t>Direct </a:t>
            </a:r>
            <a:r>
              <a:rPr lang="en-US" dirty="0"/>
              <a:t>code injection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DLL </a:t>
            </a:r>
            <a:r>
              <a:rPr lang="en-US" dirty="0">
                <a:solidFill>
                  <a:srgbClr val="FF0000"/>
                </a:solidFill>
              </a:rPr>
              <a:t>search order hijacking</a:t>
            </a:r>
          </a:p>
          <a:p>
            <a:r>
              <a:rPr lang="en-US" dirty="0"/>
              <a:t>Asynchronous Procedure Call (APC) injection</a:t>
            </a:r>
          </a:p>
          <a:p>
            <a:r>
              <a:rPr lang="en-US" dirty="0"/>
              <a:t>IAT/EAT hooking</a:t>
            </a:r>
          </a:p>
          <a:p>
            <a:r>
              <a:rPr lang="en-US" dirty="0"/>
              <a:t>Inline </a:t>
            </a:r>
            <a:r>
              <a:rPr lang="en-US" dirty="0" smtClean="0"/>
              <a:t>hooking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49822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DLL Search </a:t>
            </a:r>
            <a:r>
              <a:rPr lang="en-US" dirty="0" smtClean="0"/>
              <a:t>Order </a:t>
            </a:r>
            <a:r>
              <a:rPr lang="en-US" dirty="0"/>
              <a:t>H</a:t>
            </a:r>
            <a:r>
              <a:rPr lang="en-US" dirty="0" smtClean="0"/>
              <a:t>ijacking </a:t>
            </a:r>
            <a:r>
              <a:rPr lang="en-US" dirty="0"/>
              <a:t>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(default) DLL search order in Windows XP SP3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err="1"/>
              <a:t>KnownDLLs</a:t>
            </a:r>
            <a:r>
              <a:rPr lang="en-US" dirty="0"/>
              <a:t> and its dependent DLLs HKEY_LOCAL_MACHINE\SYSTEM\</a:t>
            </a:r>
            <a:r>
              <a:rPr lang="en-US" dirty="0" err="1"/>
              <a:t>CurrentControlSet</a:t>
            </a:r>
            <a:r>
              <a:rPr lang="en-US" dirty="0"/>
              <a:t>\Control\Session Manager\</a:t>
            </a:r>
            <a:r>
              <a:rPr lang="en-US" dirty="0" err="1"/>
              <a:t>KnownDLLs</a:t>
            </a:r>
            <a:endParaRPr lang="en-US" dirty="0"/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Directory from which the application loaded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System directory (e.g. c:\WINDOWS\system32)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16-bit System Directory (e.g. c:\WINDOWS\system)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Windows Directory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Current working directory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Directories in %Path%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39</a:t>
            </a:fld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457200" y="3329251"/>
            <a:ext cx="452480" cy="257417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578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Maneuvering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DLL </a:t>
            </a:r>
            <a:r>
              <a:rPr lang="en-US" dirty="0" smtClean="0">
                <a:solidFill>
                  <a:srgbClr val="FF0000"/>
                </a:solidFill>
              </a:rPr>
              <a:t>injection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Direct </a:t>
            </a:r>
            <a:r>
              <a:rPr lang="en-US" dirty="0">
                <a:solidFill>
                  <a:srgbClr val="FF0000"/>
                </a:solidFill>
              </a:rPr>
              <a:t>code injection</a:t>
            </a:r>
          </a:p>
          <a:p>
            <a:r>
              <a:rPr lang="en-US" dirty="0" smtClean="0"/>
              <a:t>DLL </a:t>
            </a:r>
            <a:r>
              <a:rPr lang="en-US" dirty="0"/>
              <a:t>search order hijacking</a:t>
            </a:r>
          </a:p>
          <a:p>
            <a:r>
              <a:rPr lang="en-US" dirty="0"/>
              <a:t>Asynchronous Procedure Call (APC) injection</a:t>
            </a:r>
          </a:p>
          <a:p>
            <a:r>
              <a:rPr lang="en-US" dirty="0"/>
              <a:t>IAT/EAT hooking</a:t>
            </a:r>
          </a:p>
          <a:p>
            <a:r>
              <a:rPr lang="en-US" dirty="0"/>
              <a:t>Inline </a:t>
            </a:r>
            <a:r>
              <a:rPr lang="en-US" dirty="0" smtClean="0"/>
              <a:t>hooking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18615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DLL Search </a:t>
            </a:r>
            <a:r>
              <a:rPr lang="en-US" dirty="0" smtClean="0"/>
              <a:t>Order </a:t>
            </a:r>
            <a:r>
              <a:rPr lang="en-US" dirty="0"/>
              <a:t>H</a:t>
            </a:r>
            <a:r>
              <a:rPr lang="en-US" dirty="0" smtClean="0"/>
              <a:t>ijacking </a:t>
            </a:r>
            <a:r>
              <a:rPr lang="en-US" dirty="0"/>
              <a:t>(2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an obfuscated method to be persistent</a:t>
            </a:r>
          </a:p>
          <a:p>
            <a:r>
              <a:rPr lang="en-US" dirty="0"/>
              <a:t>A malware can make a legitimate looking DLL</a:t>
            </a:r>
          </a:p>
          <a:p>
            <a:pPr lvl="1"/>
            <a:r>
              <a:rPr lang="en-US" dirty="0"/>
              <a:t>Loaded by an application</a:t>
            </a:r>
          </a:p>
          <a:p>
            <a:pPr lvl="1"/>
            <a:r>
              <a:rPr lang="en-US" dirty="0"/>
              <a:t>In the directory where the application is located or the current working directory </a:t>
            </a:r>
          </a:p>
          <a:p>
            <a:pPr lvl="1"/>
            <a:r>
              <a:rPr lang="en-US" dirty="0"/>
              <a:t>Which is not listed in </a:t>
            </a:r>
            <a:r>
              <a:rPr lang="en-US" dirty="0" err="1"/>
              <a:t>KnownDLLs</a:t>
            </a:r>
            <a:r>
              <a:rPr lang="en-US" dirty="0"/>
              <a:t> and its dependent DLLs </a:t>
            </a:r>
          </a:p>
          <a:p>
            <a:pPr lvl="1"/>
            <a:r>
              <a:rPr lang="en-US" dirty="0"/>
              <a:t>Identically named </a:t>
            </a:r>
            <a:r>
              <a:rPr lang="en-US" dirty="0" err="1"/>
              <a:t>dll</a:t>
            </a:r>
            <a:r>
              <a:rPr lang="en-US" dirty="0"/>
              <a:t> as the one in system32 directory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70997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Checking </a:t>
            </a:r>
            <a:r>
              <a:rPr lang="en-US" dirty="0" err="1" smtClean="0"/>
              <a:t>KnownDLLs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Use </a:t>
            </a:r>
            <a:r>
              <a:rPr lang="en-US" dirty="0" err="1"/>
              <a:t>Regedit</a:t>
            </a:r>
            <a:endParaRPr lang="en-US" dirty="0"/>
          </a:p>
          <a:p>
            <a:pPr marL="971550" lvl="1" indent="-514350">
              <a:buFont typeface="+mj-lt"/>
              <a:buAutoNum type="arabicParenR"/>
            </a:pPr>
            <a:r>
              <a:rPr lang="en-US" dirty="0"/>
              <a:t>Start →Run.. →</a:t>
            </a:r>
            <a:r>
              <a:rPr lang="en-US" dirty="0" err="1"/>
              <a:t>regedit</a:t>
            </a:r>
            <a:endParaRPr lang="en-US" dirty="0"/>
          </a:p>
          <a:p>
            <a:pPr marL="971550" lvl="1" indent="-514350">
              <a:buFont typeface="+mj-lt"/>
              <a:buAutoNum type="arabicParenR"/>
            </a:pPr>
            <a:r>
              <a:rPr lang="en-US" dirty="0"/>
              <a:t>Search for the following registry </a:t>
            </a:r>
            <a:r>
              <a:rPr lang="en-US" dirty="0" smtClean="0"/>
              <a:t>key</a:t>
            </a:r>
            <a:br>
              <a:rPr lang="en-US" dirty="0" smtClean="0"/>
            </a:br>
            <a:r>
              <a:rPr lang="en-US" dirty="0" smtClean="0"/>
              <a:t>HKEY_LOCAL_MACHINE</a:t>
            </a:r>
            <a:r>
              <a:rPr lang="en-US" dirty="0"/>
              <a:t>\SYSTEM\</a:t>
            </a:r>
            <a:r>
              <a:rPr lang="en-US" dirty="0" err="1"/>
              <a:t>CurrentControlSet</a:t>
            </a:r>
            <a:r>
              <a:rPr lang="en-US" dirty="0"/>
              <a:t>\Control\Session Manager\</a:t>
            </a:r>
            <a:r>
              <a:rPr lang="en-US" dirty="0" err="1"/>
              <a:t>KnownDLLs</a:t>
            </a:r>
            <a:endParaRPr lang="en-US" dirty="0"/>
          </a:p>
          <a:p>
            <a:r>
              <a:rPr lang="en-US" dirty="0"/>
              <a:t>Use </a:t>
            </a:r>
            <a:r>
              <a:rPr lang="en-US" dirty="0" err="1"/>
              <a:t>Winobj.exe</a:t>
            </a:r>
            <a:r>
              <a:rPr lang="en-US" dirty="0"/>
              <a:t> to see all dependent DLLs of </a:t>
            </a:r>
            <a:r>
              <a:rPr lang="en-US" dirty="0" err="1"/>
              <a:t>KnownDLL</a:t>
            </a:r>
            <a:endParaRPr lang="en-US" dirty="0"/>
          </a:p>
          <a:p>
            <a:pPr lvl="1"/>
            <a:r>
              <a:rPr lang="en-US" dirty="0"/>
              <a:t>On desktop, </a:t>
            </a:r>
            <a:r>
              <a:rPr lang="en-US" dirty="0" err="1"/>
              <a:t>SysinternalSuite</a:t>
            </a:r>
            <a:r>
              <a:rPr lang="en-US" dirty="0"/>
              <a:t>\</a:t>
            </a:r>
            <a:r>
              <a:rPr lang="en-US" dirty="0" err="1"/>
              <a:t>Winobj.exe</a:t>
            </a:r>
            <a:endParaRPr lang="en-US" dirty="0"/>
          </a:p>
          <a:p>
            <a:pPr lvl="1"/>
            <a:r>
              <a:rPr lang="en-US" dirty="0"/>
              <a:t>Check \</a:t>
            </a:r>
            <a:r>
              <a:rPr lang="en-US" dirty="0" err="1"/>
              <a:t>KnownDlls</a:t>
            </a:r>
            <a:r>
              <a:rPr lang="en-US" dirty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41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56232" cy="12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78985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56232" cy="12775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Observing </a:t>
            </a:r>
            <a:r>
              <a:rPr lang="en-US" dirty="0" err="1"/>
              <a:t>Nitol's</a:t>
            </a:r>
            <a:r>
              <a:rPr lang="en-US" dirty="0"/>
              <a:t> Maneuvering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this lab, we will use Process Monitor to analyze </a:t>
            </a:r>
            <a:r>
              <a:rPr lang="en-US" dirty="0" err="1"/>
              <a:t>nitol</a:t>
            </a:r>
            <a:r>
              <a:rPr lang="en-US" dirty="0"/>
              <a:t>/</a:t>
            </a:r>
            <a:r>
              <a:rPr lang="en-US" dirty="0" err="1"/>
              <a:t>malware.exe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Q1.</a:t>
            </a:r>
            <a:r>
              <a:rPr lang="en-US" dirty="0" smtClean="0"/>
              <a:t> Which DLL is used for maneuvering?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Q2.</a:t>
            </a:r>
            <a:r>
              <a:rPr lang="en-US" dirty="0" smtClean="0"/>
              <a:t> Where </a:t>
            </a:r>
            <a:r>
              <a:rPr lang="en-US" dirty="0"/>
              <a:t>is it maneuvering to?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Q3.</a:t>
            </a:r>
            <a:r>
              <a:rPr lang="en-US" dirty="0" smtClean="0"/>
              <a:t> Open </a:t>
            </a:r>
            <a:r>
              <a:rPr lang="en-US" dirty="0"/>
              <a:t>question: Any theories why it’s maneuvering to there?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Q4.</a:t>
            </a:r>
            <a:r>
              <a:rPr lang="en-US" dirty="0" smtClean="0"/>
              <a:t> Bonus </a:t>
            </a:r>
            <a:r>
              <a:rPr lang="en-US" dirty="0"/>
              <a:t>question: How does it persist?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21933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Answers for </a:t>
            </a:r>
            <a:r>
              <a:rPr lang="en-US" dirty="0" err="1"/>
              <a:t>Nitol</a:t>
            </a:r>
            <a:r>
              <a:rPr lang="en-US" dirty="0"/>
              <a:t> Lab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A1.</a:t>
            </a:r>
            <a:r>
              <a:rPr lang="en-US" dirty="0" smtClean="0"/>
              <a:t> </a:t>
            </a:r>
            <a:r>
              <a:rPr lang="en-US" dirty="0" err="1" smtClean="0"/>
              <a:t>lpk.dll</a:t>
            </a:r>
            <a:r>
              <a:rPr lang="en-US" dirty="0" smtClean="0"/>
              <a:t> </a:t>
            </a:r>
            <a:r>
              <a:rPr lang="en-US" dirty="0"/>
              <a:t>was written to multiple directories where executable files exist</a:t>
            </a:r>
          </a:p>
          <a:p>
            <a:pPr lvl="1"/>
            <a:r>
              <a:rPr lang="en-US" dirty="0"/>
              <a:t>C:\Program Files\Internet Explorer\</a:t>
            </a:r>
            <a:r>
              <a:rPr lang="en-US" dirty="0" err="1" smtClean="0"/>
              <a:t>lpk.dll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</a:t>
            </a:r>
            <a:r>
              <a:rPr lang="en-US" dirty="0"/>
              <a:t>:\Program Files\Messenger\</a:t>
            </a:r>
            <a:r>
              <a:rPr lang="en-US" dirty="0" err="1"/>
              <a:t>lpk.dll</a:t>
            </a:r>
            <a:r>
              <a:rPr lang="en-US" dirty="0"/>
              <a:t> etc.</a:t>
            </a:r>
          </a:p>
          <a:p>
            <a:pPr lvl="1"/>
            <a:r>
              <a:rPr lang="en-US" dirty="0" smtClean="0"/>
              <a:t>Check where </a:t>
            </a:r>
            <a:r>
              <a:rPr lang="en-US" dirty="0" err="1"/>
              <a:t>lpk.dll</a:t>
            </a:r>
            <a:r>
              <a:rPr lang="en-US" dirty="0"/>
              <a:t>  is loaded from with </a:t>
            </a:r>
            <a:r>
              <a:rPr lang="en-US" dirty="0" err="1"/>
              <a:t>iexplorer.exe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A2.</a:t>
            </a:r>
            <a:r>
              <a:rPr lang="en-US" dirty="0" smtClean="0"/>
              <a:t> All </a:t>
            </a:r>
            <a:r>
              <a:rPr lang="en-US" dirty="0"/>
              <a:t>executable which has </a:t>
            </a:r>
            <a:r>
              <a:rPr lang="en-US" dirty="0" err="1"/>
              <a:t>lpk.dll</a:t>
            </a:r>
            <a:r>
              <a:rPr lang="en-US" dirty="0"/>
              <a:t> in the same directory and uses </a:t>
            </a:r>
            <a:r>
              <a:rPr lang="en-US" dirty="0" err="1"/>
              <a:t>lpk.dll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43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97280" cy="109728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5811564"/>
            <a:ext cx="91439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Just for fun, 基础类应用程序 means “Foundation Classes application” </a:t>
            </a:r>
            <a:r>
              <a:rPr lang="en-US" sz="1600" dirty="0" smtClean="0"/>
              <a:t>according to </a:t>
            </a:r>
            <a:r>
              <a:rPr lang="en-US" sz="1600" dirty="0"/>
              <a:t>Google </a:t>
            </a:r>
            <a:r>
              <a:rPr lang="en-US" sz="1600" dirty="0" smtClean="0"/>
              <a:t>Translate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1258759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Maneuvering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DLL </a:t>
            </a:r>
            <a:r>
              <a:rPr lang="en-US" dirty="0" smtClean="0"/>
              <a:t>injection</a:t>
            </a:r>
          </a:p>
          <a:p>
            <a:r>
              <a:rPr lang="en-US" dirty="0" smtClean="0"/>
              <a:t>Direct </a:t>
            </a:r>
            <a:r>
              <a:rPr lang="en-US" dirty="0"/>
              <a:t>code injection</a:t>
            </a:r>
          </a:p>
          <a:p>
            <a:r>
              <a:rPr lang="en-US" dirty="0" smtClean="0"/>
              <a:t>DLL </a:t>
            </a:r>
            <a:r>
              <a:rPr lang="en-US" dirty="0"/>
              <a:t>search order hijacking</a:t>
            </a:r>
          </a:p>
          <a:p>
            <a:r>
              <a:rPr lang="en-US" dirty="0">
                <a:solidFill>
                  <a:srgbClr val="FF0000"/>
                </a:solidFill>
              </a:rPr>
              <a:t>Asynchronous Procedure Call (APC) injection</a:t>
            </a:r>
          </a:p>
          <a:p>
            <a:r>
              <a:rPr lang="en-US" dirty="0">
                <a:solidFill>
                  <a:srgbClr val="FF0000"/>
                </a:solidFill>
              </a:rPr>
              <a:t>IAT/EAT hooking</a:t>
            </a:r>
          </a:p>
          <a:p>
            <a:r>
              <a:rPr lang="en-US" dirty="0">
                <a:solidFill>
                  <a:srgbClr val="FF0000"/>
                </a:solidFill>
              </a:rPr>
              <a:t>Inline </a:t>
            </a:r>
            <a:r>
              <a:rPr lang="en-US" dirty="0" smtClean="0">
                <a:solidFill>
                  <a:srgbClr val="FF0000"/>
                </a:solidFill>
              </a:rPr>
              <a:t>hooking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2359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Asynchronous Procedure Call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APC) Injection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A function executed asynchronously when a thread is in an </a:t>
            </a:r>
            <a:r>
              <a:rPr lang="en-US" dirty="0" err="1"/>
              <a:t>alertable</a:t>
            </a:r>
            <a:r>
              <a:rPr lang="en-US" dirty="0"/>
              <a:t> state</a:t>
            </a:r>
          </a:p>
          <a:p>
            <a:r>
              <a:rPr lang="en-US" dirty="0"/>
              <a:t>A thread enters to </a:t>
            </a:r>
            <a:r>
              <a:rPr lang="en-US" dirty="0" err="1"/>
              <a:t>alertable</a:t>
            </a:r>
            <a:r>
              <a:rPr lang="en-US" dirty="0"/>
              <a:t> states when it calls some functions such as </a:t>
            </a:r>
            <a:r>
              <a:rPr lang="en-US" dirty="0" err="1"/>
              <a:t>SleepEx</a:t>
            </a:r>
            <a:r>
              <a:rPr lang="en-US" dirty="0"/>
              <a:t>, </a:t>
            </a:r>
            <a:r>
              <a:rPr lang="en-US" dirty="0" err="1"/>
              <a:t>WaitForSingleObjectEx</a:t>
            </a:r>
            <a:r>
              <a:rPr lang="en-US" dirty="0"/>
              <a:t>, </a:t>
            </a:r>
            <a:r>
              <a:rPr lang="en-US" dirty="0" err="1"/>
              <a:t>WaitForMultipleObjectEx</a:t>
            </a:r>
            <a:endParaRPr lang="en-US" dirty="0"/>
          </a:p>
          <a:p>
            <a:r>
              <a:rPr lang="en-US" dirty="0"/>
              <a:t>Each thread has a queue of APCs</a:t>
            </a:r>
          </a:p>
          <a:p>
            <a:r>
              <a:rPr lang="en-US" dirty="0"/>
              <a:t>Kernel-mode APC is generated by the system</a:t>
            </a:r>
          </a:p>
          <a:p>
            <a:r>
              <a:rPr lang="en-US" dirty="0"/>
              <a:t>User-mode APC is generated by an application</a:t>
            </a:r>
          </a:p>
          <a:p>
            <a:r>
              <a:rPr lang="en-US" dirty="0"/>
              <a:t>API call pattern</a:t>
            </a:r>
          </a:p>
          <a:p>
            <a:pPr lvl="1"/>
            <a:r>
              <a:rPr lang="en-US" dirty="0" err="1"/>
              <a:t>OpenThread→QueueUserAPC</a:t>
            </a:r>
            <a:endParaRPr lang="en-US" dirty="0"/>
          </a:p>
          <a:p>
            <a:pPr lvl="1"/>
            <a:r>
              <a:rPr lang="en-US" dirty="0"/>
              <a:t>From kernel-space to run user-mode code: </a:t>
            </a:r>
            <a:r>
              <a:rPr lang="en-US" dirty="0" err="1"/>
              <a:t>KeInitializeAPC→KeInsertQueueApc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15004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IAT/EAT </a:t>
            </a:r>
            <a:r>
              <a:rPr lang="en-US" dirty="0" smtClean="0"/>
              <a:t>Hooking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Import Address Table (IAT) holds addresses of dynamically linked library functions </a:t>
            </a:r>
          </a:p>
          <a:p>
            <a:r>
              <a:rPr lang="en-US" dirty="0"/>
              <a:t>Export Address Table (EAT) holds addresses of functions a DLL allows other code to call</a:t>
            </a:r>
          </a:p>
          <a:p>
            <a:r>
              <a:rPr lang="en-US" dirty="0"/>
              <a:t>Overwrite one or more IAT/EAT entries to redirect a function call to the attacker controlled code</a:t>
            </a:r>
          </a:p>
          <a:p>
            <a:r>
              <a:rPr lang="en-US" dirty="0"/>
              <a:t>IAT hooking only affects a module</a:t>
            </a:r>
          </a:p>
          <a:p>
            <a:r>
              <a:rPr lang="en-US" dirty="0"/>
              <a:t>EAT hooking affects all modules loaded after EAT hooking takes place</a:t>
            </a:r>
          </a:p>
          <a:p>
            <a:r>
              <a:rPr lang="en-US" dirty="0"/>
              <a:t>IAT &amp; EAT hooking only affect one process memory </a:t>
            </a:r>
            <a:r>
              <a:rPr lang="en-US" dirty="0" smtClean="0"/>
              <a:t>space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573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Normal Inter-Module Function Call</a:t>
            </a:r>
          </a:p>
        </p:txBody>
      </p:sp>
      <p:sp>
        <p:nvSpPr>
          <p:cNvPr id="12902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5B2B300-2FDD-6643-8359-1A8E0B5BA85F}" type="slidenum">
              <a:rPr lang="en-US" sz="1400"/>
              <a:pPr/>
              <a:t>47</a:t>
            </a:fld>
            <a:endParaRPr lang="en-US" sz="1400"/>
          </a:p>
        </p:txBody>
      </p:sp>
      <p:sp>
        <p:nvSpPr>
          <p:cNvPr id="129027" name="Rectangle 5"/>
          <p:cNvSpPr>
            <a:spLocks noChangeArrowheads="1"/>
          </p:cNvSpPr>
          <p:nvPr/>
        </p:nvSpPr>
        <p:spPr bwMode="auto">
          <a:xfrm>
            <a:off x="76200" y="1636571"/>
            <a:ext cx="2667000" cy="434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n-US" sz="2000" dirty="0"/>
              <a:t>…</a:t>
            </a:r>
          </a:p>
          <a:p>
            <a:r>
              <a:rPr lang="en-US" sz="2000" dirty="0"/>
              <a:t>push 1234</a:t>
            </a:r>
          </a:p>
          <a:p>
            <a:r>
              <a:rPr lang="en-US" sz="2000" dirty="0"/>
              <a:t>call [0x40112C]</a:t>
            </a:r>
          </a:p>
          <a:p>
            <a:r>
              <a:rPr lang="en-US" sz="2000" dirty="0"/>
              <a:t>add </a:t>
            </a:r>
            <a:r>
              <a:rPr lang="en-US" sz="2000" dirty="0" err="1"/>
              <a:t>esp</a:t>
            </a:r>
            <a:r>
              <a:rPr lang="en-US" sz="2000" dirty="0"/>
              <a:t>, 4</a:t>
            </a:r>
          </a:p>
          <a:p>
            <a:r>
              <a:rPr lang="en-US" sz="2000" dirty="0"/>
              <a:t>…</a:t>
            </a:r>
          </a:p>
          <a:p>
            <a:r>
              <a:rPr lang="en-US" sz="2000" dirty="0"/>
              <a:t>Import Address Table</a:t>
            </a:r>
          </a:p>
          <a:p>
            <a:r>
              <a:rPr lang="en-US" sz="2000" dirty="0"/>
              <a:t>0x40112C:</a:t>
            </a:r>
            <a:r>
              <a:rPr lang="en-US" sz="2000" b="1" dirty="0"/>
              <a:t>SomeFunc</a:t>
            </a:r>
          </a:p>
          <a:p>
            <a:r>
              <a:rPr lang="en-US" sz="2000" dirty="0"/>
              <a:t>0x401130:SomeJunk</a:t>
            </a:r>
          </a:p>
          <a:p>
            <a:r>
              <a:rPr lang="en-US" sz="2000" dirty="0"/>
              <a:t>0x401134:ScumDunk</a:t>
            </a:r>
          </a:p>
          <a:p>
            <a:r>
              <a:rPr lang="en-US" sz="2000" dirty="0"/>
              <a:t>…</a:t>
            </a:r>
          </a:p>
          <a:p>
            <a:endParaRPr lang="en-US" sz="2000" dirty="0"/>
          </a:p>
        </p:txBody>
      </p:sp>
      <p:sp>
        <p:nvSpPr>
          <p:cNvPr id="129028" name="Rectangle 6"/>
          <p:cNvSpPr>
            <a:spLocks noChangeArrowheads="1"/>
          </p:cNvSpPr>
          <p:nvPr/>
        </p:nvSpPr>
        <p:spPr bwMode="auto">
          <a:xfrm>
            <a:off x="3657600" y="1636571"/>
            <a:ext cx="2209800" cy="304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n-US"/>
              <a:t>…</a:t>
            </a:r>
          </a:p>
          <a:p>
            <a:r>
              <a:rPr lang="en-US"/>
              <a:t>SomeFunc:</a:t>
            </a:r>
          </a:p>
          <a:p>
            <a:r>
              <a:rPr lang="en-US"/>
              <a:t>mov edi, edi</a:t>
            </a:r>
          </a:p>
          <a:p>
            <a:r>
              <a:rPr lang="en-US"/>
              <a:t>push ebp</a:t>
            </a:r>
          </a:p>
          <a:p>
            <a:r>
              <a:rPr lang="en-US"/>
              <a:t>mov ebp, esp</a:t>
            </a:r>
          </a:p>
          <a:p>
            <a:r>
              <a:rPr lang="en-US"/>
              <a:t>sub esp, 0x20</a:t>
            </a:r>
          </a:p>
          <a:p>
            <a:r>
              <a:rPr lang="en-US"/>
              <a:t>…</a:t>
            </a:r>
          </a:p>
          <a:p>
            <a:r>
              <a:rPr lang="en-US"/>
              <a:t>ret</a:t>
            </a:r>
          </a:p>
        </p:txBody>
      </p:sp>
      <p:cxnSp>
        <p:nvCxnSpPr>
          <p:cNvPr id="129029" name="Straight Arrow Connector 8"/>
          <p:cNvCxnSpPr>
            <a:cxnSpLocks noChangeShapeType="1"/>
          </p:cNvCxnSpPr>
          <p:nvPr/>
        </p:nvCxnSpPr>
        <p:spPr bwMode="auto">
          <a:xfrm rot="5400000">
            <a:off x="2284610" y="1978677"/>
            <a:ext cx="11430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9030" name="TextBox 10"/>
          <p:cNvSpPr txBox="1">
            <a:spLocks noChangeArrowheads="1"/>
          </p:cNvSpPr>
          <p:nvPr/>
        </p:nvSpPr>
        <p:spPr bwMode="auto">
          <a:xfrm>
            <a:off x="0" y="1179371"/>
            <a:ext cx="26797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/>
              <a:t>WickedSweetApp.exe</a:t>
            </a:r>
          </a:p>
        </p:txBody>
      </p:sp>
      <p:sp>
        <p:nvSpPr>
          <p:cNvPr id="129031" name="TextBox 11"/>
          <p:cNvSpPr txBox="1">
            <a:spLocks noChangeArrowheads="1"/>
          </p:cNvSpPr>
          <p:nvPr/>
        </p:nvSpPr>
        <p:spPr bwMode="auto">
          <a:xfrm>
            <a:off x="3535363" y="1255571"/>
            <a:ext cx="24082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/>
              <a:t>WickedSweetLib.dll</a:t>
            </a:r>
          </a:p>
        </p:txBody>
      </p:sp>
      <p:sp>
        <p:nvSpPr>
          <p:cNvPr id="14" name="Right Arrow 13"/>
          <p:cNvSpPr>
            <a:spLocks noChangeArrowheads="1"/>
          </p:cNvSpPr>
          <p:nvPr/>
        </p:nvSpPr>
        <p:spPr bwMode="auto">
          <a:xfrm rot="-1906453">
            <a:off x="2670175" y="2254109"/>
            <a:ext cx="1074738" cy="609600"/>
          </a:xfrm>
          <a:prstGeom prst="rightArrow">
            <a:avLst>
              <a:gd name="adj1" fmla="val 50000"/>
              <a:gd name="adj2" fmla="val 50018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/>
              <a:t>1</a:t>
            </a:r>
          </a:p>
        </p:txBody>
      </p:sp>
      <p:cxnSp>
        <p:nvCxnSpPr>
          <p:cNvPr id="129033" name="Straight Arrow Connector 14"/>
          <p:cNvCxnSpPr>
            <a:cxnSpLocks noChangeShapeType="1"/>
          </p:cNvCxnSpPr>
          <p:nvPr/>
        </p:nvCxnSpPr>
        <p:spPr bwMode="auto">
          <a:xfrm rot="5400000">
            <a:off x="5525294" y="3121677"/>
            <a:ext cx="11430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Left Arrow 15"/>
          <p:cNvSpPr>
            <a:spLocks noChangeArrowheads="1"/>
          </p:cNvSpPr>
          <p:nvPr/>
        </p:nvSpPr>
        <p:spPr bwMode="auto">
          <a:xfrm rot="2766896">
            <a:off x="2559050" y="3555859"/>
            <a:ext cx="1146175" cy="609600"/>
          </a:xfrm>
          <a:prstGeom prst="leftArrow">
            <a:avLst>
              <a:gd name="adj1" fmla="val 50000"/>
              <a:gd name="adj2" fmla="val 49982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/>
              <a:t>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621867" y="5730767"/>
            <a:ext cx="3064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the Rootkits class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891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Normal Inter-Module Function Call</a:t>
            </a:r>
          </a:p>
        </p:txBody>
      </p:sp>
      <p:sp>
        <p:nvSpPr>
          <p:cNvPr id="130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C8F7A21-82C6-D241-8B59-A876CC975629}" type="slidenum">
              <a:rPr lang="en-US" sz="1400"/>
              <a:pPr/>
              <a:t>48</a:t>
            </a:fld>
            <a:endParaRPr lang="en-US" sz="1400"/>
          </a:p>
        </p:txBody>
      </p:sp>
      <p:sp>
        <p:nvSpPr>
          <p:cNvPr id="130051" name="Rectangle 5"/>
          <p:cNvSpPr>
            <a:spLocks noChangeArrowheads="1"/>
          </p:cNvSpPr>
          <p:nvPr/>
        </p:nvSpPr>
        <p:spPr bwMode="auto">
          <a:xfrm>
            <a:off x="76200" y="1653732"/>
            <a:ext cx="2743200" cy="434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n-US" sz="2000" dirty="0"/>
              <a:t>…</a:t>
            </a:r>
          </a:p>
          <a:p>
            <a:r>
              <a:rPr lang="en-US" sz="2000" dirty="0"/>
              <a:t>push 1234</a:t>
            </a:r>
          </a:p>
          <a:p>
            <a:r>
              <a:rPr lang="en-US" sz="2000" dirty="0"/>
              <a:t>call [0x40112C]</a:t>
            </a:r>
          </a:p>
          <a:p>
            <a:r>
              <a:rPr lang="en-US" sz="2000" dirty="0"/>
              <a:t>add </a:t>
            </a:r>
            <a:r>
              <a:rPr lang="en-US" sz="2000" dirty="0" err="1"/>
              <a:t>esp</a:t>
            </a:r>
            <a:r>
              <a:rPr lang="en-US" sz="2000" dirty="0"/>
              <a:t>, 4</a:t>
            </a:r>
          </a:p>
          <a:p>
            <a:r>
              <a:rPr lang="en-US" sz="2000" dirty="0"/>
              <a:t>…</a:t>
            </a:r>
          </a:p>
          <a:p>
            <a:r>
              <a:rPr lang="en-US" sz="2000" dirty="0"/>
              <a:t>Import Address Table</a:t>
            </a:r>
          </a:p>
          <a:p>
            <a:r>
              <a:rPr lang="en-US" sz="1800" dirty="0"/>
              <a:t>0x40112C:</a:t>
            </a:r>
            <a:r>
              <a:rPr lang="en-US" sz="1800" b="1" dirty="0">
                <a:solidFill>
                  <a:srgbClr val="FF0000"/>
                </a:solidFill>
              </a:rPr>
              <a:t>MySomeFunc</a:t>
            </a:r>
          </a:p>
          <a:p>
            <a:r>
              <a:rPr lang="en-US" sz="1800" dirty="0"/>
              <a:t>0x401130:SomeJunk</a:t>
            </a:r>
          </a:p>
          <a:p>
            <a:r>
              <a:rPr lang="en-US" sz="1800" dirty="0"/>
              <a:t>0x401134:ScumDunk</a:t>
            </a:r>
          </a:p>
          <a:p>
            <a:r>
              <a:rPr lang="en-US" sz="2000" dirty="0"/>
              <a:t>…</a:t>
            </a:r>
          </a:p>
          <a:p>
            <a:endParaRPr lang="en-US" sz="2000" dirty="0"/>
          </a:p>
        </p:txBody>
      </p:sp>
      <p:cxnSp>
        <p:nvCxnSpPr>
          <p:cNvPr id="130052" name="Straight Arrow Connector 8"/>
          <p:cNvCxnSpPr>
            <a:cxnSpLocks noChangeShapeType="1"/>
          </p:cNvCxnSpPr>
          <p:nvPr/>
        </p:nvCxnSpPr>
        <p:spPr bwMode="auto">
          <a:xfrm rot="5400000">
            <a:off x="2420332" y="2072038"/>
            <a:ext cx="11430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0053" name="TextBox 10"/>
          <p:cNvSpPr txBox="1">
            <a:spLocks noChangeArrowheads="1"/>
          </p:cNvSpPr>
          <p:nvPr/>
        </p:nvSpPr>
        <p:spPr bwMode="auto">
          <a:xfrm>
            <a:off x="0" y="1196532"/>
            <a:ext cx="26797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/>
              <a:t>WickedSweetApp.exe</a:t>
            </a:r>
          </a:p>
        </p:txBody>
      </p:sp>
      <p:sp>
        <p:nvSpPr>
          <p:cNvPr id="14" name="Right Arrow 13"/>
          <p:cNvSpPr>
            <a:spLocks noChangeArrowheads="1"/>
          </p:cNvSpPr>
          <p:nvPr/>
        </p:nvSpPr>
        <p:spPr bwMode="auto">
          <a:xfrm>
            <a:off x="2246313" y="2644332"/>
            <a:ext cx="1522412" cy="609600"/>
          </a:xfrm>
          <a:prstGeom prst="rightArrow">
            <a:avLst>
              <a:gd name="adj1" fmla="val 50000"/>
              <a:gd name="adj2" fmla="val 50006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/>
              <a:t>1</a:t>
            </a:r>
          </a:p>
        </p:txBody>
      </p:sp>
      <p:sp>
        <p:nvSpPr>
          <p:cNvPr id="16" name="Left Arrow 15"/>
          <p:cNvSpPr>
            <a:spLocks noChangeArrowheads="1"/>
          </p:cNvSpPr>
          <p:nvPr/>
        </p:nvSpPr>
        <p:spPr bwMode="auto">
          <a:xfrm rot="1736176">
            <a:off x="2203450" y="3393632"/>
            <a:ext cx="1563688" cy="609600"/>
          </a:xfrm>
          <a:prstGeom prst="leftArrow">
            <a:avLst>
              <a:gd name="adj1" fmla="val 50000"/>
              <a:gd name="adj2" fmla="val 49972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/>
              <a:t>4</a:t>
            </a:r>
          </a:p>
        </p:txBody>
      </p:sp>
      <p:sp>
        <p:nvSpPr>
          <p:cNvPr id="130056" name="Rectangle 12"/>
          <p:cNvSpPr>
            <a:spLocks noChangeArrowheads="1"/>
          </p:cNvSpPr>
          <p:nvPr/>
        </p:nvSpPr>
        <p:spPr bwMode="auto">
          <a:xfrm>
            <a:off x="3962400" y="1577532"/>
            <a:ext cx="2209800" cy="3886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n-US" sz="2000"/>
              <a:t>MySomeFunc:</a:t>
            </a:r>
          </a:p>
          <a:p>
            <a:r>
              <a:rPr lang="en-US" sz="2000"/>
              <a:t>…</a:t>
            </a:r>
          </a:p>
          <a:p>
            <a:r>
              <a:rPr lang="en-US" sz="2000"/>
              <a:t>call SomeFunc()</a:t>
            </a:r>
          </a:p>
          <a:p>
            <a:r>
              <a:rPr lang="en-US" sz="2000"/>
              <a:t>…</a:t>
            </a:r>
          </a:p>
          <a:p>
            <a:r>
              <a:rPr lang="en-US" sz="2000"/>
              <a:t>ret</a:t>
            </a:r>
          </a:p>
        </p:txBody>
      </p:sp>
      <p:sp>
        <p:nvSpPr>
          <p:cNvPr id="130057" name="TextBox 16"/>
          <p:cNvSpPr txBox="1">
            <a:spLocks noChangeArrowheads="1"/>
          </p:cNvSpPr>
          <p:nvPr/>
        </p:nvSpPr>
        <p:spPr bwMode="auto">
          <a:xfrm>
            <a:off x="3903663" y="1253682"/>
            <a:ext cx="2492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/>
              <a:t>WickedWickedDll.dll</a:t>
            </a:r>
          </a:p>
        </p:txBody>
      </p:sp>
      <p:sp>
        <p:nvSpPr>
          <p:cNvPr id="130058" name="Rectangle 17"/>
          <p:cNvSpPr>
            <a:spLocks noChangeArrowheads="1"/>
          </p:cNvSpPr>
          <p:nvPr/>
        </p:nvSpPr>
        <p:spPr bwMode="auto">
          <a:xfrm>
            <a:off x="7086600" y="1577532"/>
            <a:ext cx="2057400" cy="304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n-US" sz="2000"/>
              <a:t>…</a:t>
            </a:r>
          </a:p>
          <a:p>
            <a:r>
              <a:rPr lang="en-US" sz="2000"/>
              <a:t>SomeFunc:</a:t>
            </a:r>
          </a:p>
          <a:p>
            <a:r>
              <a:rPr lang="en-US" sz="2000"/>
              <a:t>mov edi, edi</a:t>
            </a:r>
          </a:p>
          <a:p>
            <a:r>
              <a:rPr lang="en-US" sz="2000"/>
              <a:t>push ebp</a:t>
            </a:r>
          </a:p>
          <a:p>
            <a:r>
              <a:rPr lang="en-US" sz="2000"/>
              <a:t>mov ebp, esp</a:t>
            </a:r>
          </a:p>
          <a:p>
            <a:r>
              <a:rPr lang="en-US" sz="2000"/>
              <a:t>sub esp, 0x20</a:t>
            </a:r>
          </a:p>
          <a:p>
            <a:r>
              <a:rPr lang="en-US" sz="2000"/>
              <a:t>…</a:t>
            </a:r>
          </a:p>
          <a:p>
            <a:r>
              <a:rPr lang="en-US" sz="2000"/>
              <a:t>ret</a:t>
            </a:r>
          </a:p>
        </p:txBody>
      </p:sp>
      <p:sp>
        <p:nvSpPr>
          <p:cNvPr id="130059" name="TextBox 18"/>
          <p:cNvSpPr txBox="1">
            <a:spLocks noChangeArrowheads="1"/>
          </p:cNvSpPr>
          <p:nvPr/>
        </p:nvSpPr>
        <p:spPr bwMode="auto">
          <a:xfrm>
            <a:off x="6735763" y="1196532"/>
            <a:ext cx="24082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/>
              <a:t>WickedSweetLib.dll</a:t>
            </a:r>
          </a:p>
        </p:txBody>
      </p:sp>
      <p:sp>
        <p:nvSpPr>
          <p:cNvPr id="20" name="Right Arrow 19"/>
          <p:cNvSpPr>
            <a:spLocks noChangeArrowheads="1"/>
          </p:cNvSpPr>
          <p:nvPr/>
        </p:nvSpPr>
        <p:spPr bwMode="auto">
          <a:xfrm rot="-1273327">
            <a:off x="5715000" y="2366520"/>
            <a:ext cx="1522413" cy="609600"/>
          </a:xfrm>
          <a:prstGeom prst="rightArrow">
            <a:avLst>
              <a:gd name="adj1" fmla="val 50000"/>
              <a:gd name="adj2" fmla="val 50006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/>
              <a:t>2</a:t>
            </a:r>
          </a:p>
        </p:txBody>
      </p:sp>
      <p:sp>
        <p:nvSpPr>
          <p:cNvPr id="21" name="Left Arrow 20"/>
          <p:cNvSpPr>
            <a:spLocks noChangeArrowheads="1"/>
          </p:cNvSpPr>
          <p:nvPr/>
        </p:nvSpPr>
        <p:spPr bwMode="auto">
          <a:xfrm rot="765091">
            <a:off x="5843588" y="3761932"/>
            <a:ext cx="1220787" cy="609600"/>
          </a:xfrm>
          <a:prstGeom prst="leftArrow">
            <a:avLst>
              <a:gd name="adj1" fmla="val 50000"/>
              <a:gd name="adj2" fmla="val 49972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/>
              <a:t>3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621867" y="5730767"/>
            <a:ext cx="3064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the Rootkits class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20" grpId="0" animBg="1"/>
      <p:bldP spid="21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Inline </a:t>
            </a:r>
            <a:r>
              <a:rPr lang="en-US" dirty="0" smtClean="0"/>
              <a:t>Hooking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There are a few first meaningless bytes at the beginning of a function for hooking if it is compiled with /</a:t>
            </a:r>
            <a:r>
              <a:rPr lang="en-US" dirty="0" err="1"/>
              <a:t>hotpatch</a:t>
            </a:r>
            <a:r>
              <a:rPr lang="en-US" dirty="0"/>
              <a:t> option </a:t>
            </a:r>
          </a:p>
          <a:p>
            <a:r>
              <a:rPr lang="en-US" dirty="0"/>
              <a:t>Overwrite the first 5 or so bytes of a function with jump to the attacker's code</a:t>
            </a:r>
          </a:p>
          <a:p>
            <a:r>
              <a:rPr lang="en-US" dirty="0"/>
              <a:t>This redirect the program control from the called function to the malicious code</a:t>
            </a:r>
          </a:p>
          <a:p>
            <a:r>
              <a:rPr lang="en-US" dirty="0"/>
              <a:t>Execute any instructions overwritten in the first 5 bytes as the last part of the malicious code before jumping back to wherever it came from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66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DLL/code </a:t>
            </a:r>
            <a:r>
              <a:rPr lang="en-US" dirty="0" smtClean="0"/>
              <a:t>Injection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Load a malicious </a:t>
            </a:r>
            <a:br>
              <a:rPr lang="en-US" dirty="0"/>
            </a:br>
            <a:r>
              <a:rPr lang="en-US" dirty="0" smtClean="0"/>
              <a:t>DLL/code </a:t>
            </a:r>
            <a:r>
              <a:rPr lang="en-US" dirty="0"/>
              <a:t>into one or more processes</a:t>
            </a:r>
          </a:p>
          <a:p>
            <a:r>
              <a:rPr lang="en-US" dirty="0"/>
              <a:t>Run malicious code on behalf of a legitimate process</a:t>
            </a:r>
          </a:p>
          <a:p>
            <a:r>
              <a:rPr lang="en-US" dirty="0"/>
              <a:t>Bypass host-based security software </a:t>
            </a:r>
          </a:p>
          <a:p>
            <a:pPr lvl="1"/>
            <a:r>
              <a:rPr lang="en-US" dirty="0"/>
              <a:t>HIDS, Personal Firewall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5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4455" y="1600200"/>
            <a:ext cx="2638048" cy="4731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00483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Normal Intra-Module Function Call</a:t>
            </a:r>
          </a:p>
        </p:txBody>
      </p:sp>
      <p:sp>
        <p:nvSpPr>
          <p:cNvPr id="12595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4D4F0C0-F830-424F-B905-7C0D97D3B87C}" type="slidenum">
              <a:rPr lang="en-US" sz="1400"/>
              <a:pPr/>
              <a:t>50</a:t>
            </a:fld>
            <a:endParaRPr lang="en-US" sz="1400"/>
          </a:p>
        </p:txBody>
      </p:sp>
      <p:sp>
        <p:nvSpPr>
          <p:cNvPr id="125955" name="Rectangle 6"/>
          <p:cNvSpPr>
            <a:spLocks noChangeArrowheads="1"/>
          </p:cNvSpPr>
          <p:nvPr/>
        </p:nvSpPr>
        <p:spPr bwMode="auto">
          <a:xfrm>
            <a:off x="685800" y="1516444"/>
            <a:ext cx="2590800" cy="5029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n-US"/>
              <a:t>…</a:t>
            </a:r>
          </a:p>
          <a:p>
            <a:r>
              <a:rPr lang="en-US"/>
              <a:t>push 1234</a:t>
            </a:r>
          </a:p>
          <a:p>
            <a:r>
              <a:rPr lang="en-US"/>
              <a:t>call SomeFunc()</a:t>
            </a:r>
          </a:p>
          <a:p>
            <a:r>
              <a:rPr lang="en-US"/>
              <a:t>add esp, 4</a:t>
            </a:r>
          </a:p>
          <a:p>
            <a:r>
              <a:rPr lang="en-US"/>
              <a:t>…</a:t>
            </a:r>
          </a:p>
          <a:p>
            <a:r>
              <a:rPr lang="en-US"/>
              <a:t>SomeFunc:</a:t>
            </a:r>
          </a:p>
          <a:p>
            <a:r>
              <a:rPr lang="en-US"/>
              <a:t>mov edi, edi</a:t>
            </a:r>
          </a:p>
          <a:p>
            <a:r>
              <a:rPr lang="en-US"/>
              <a:t>push ebp</a:t>
            </a:r>
          </a:p>
          <a:p>
            <a:r>
              <a:rPr lang="en-US"/>
              <a:t>mov ebp, esp</a:t>
            </a:r>
          </a:p>
          <a:p>
            <a:r>
              <a:rPr lang="en-US"/>
              <a:t>sub esp, 0x20</a:t>
            </a:r>
          </a:p>
          <a:p>
            <a:r>
              <a:rPr lang="en-US"/>
              <a:t>…</a:t>
            </a:r>
          </a:p>
          <a:p>
            <a:r>
              <a:rPr lang="en-US"/>
              <a:t>ret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8" name="Curved Right Arrow 7"/>
          <p:cNvSpPr>
            <a:spLocks noChangeArrowheads="1"/>
          </p:cNvSpPr>
          <p:nvPr/>
        </p:nvSpPr>
        <p:spPr bwMode="auto">
          <a:xfrm>
            <a:off x="0" y="2430844"/>
            <a:ext cx="609600" cy="1600200"/>
          </a:xfrm>
          <a:prstGeom prst="curvedRightArrow">
            <a:avLst>
              <a:gd name="adj1" fmla="val 25010"/>
              <a:gd name="adj2" fmla="val 49997"/>
              <a:gd name="adj3" fmla="val 25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eaLnBrk="0" hangingPunct="0"/>
            <a:r>
              <a:rPr lang="en-US"/>
              <a:t>1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3352800" y="2735644"/>
            <a:ext cx="508000" cy="3048000"/>
            <a:chOff x="3352800" y="2667000"/>
            <a:chExt cx="508237" cy="3048000"/>
          </a:xfrm>
        </p:grpSpPr>
        <p:sp>
          <p:nvSpPr>
            <p:cNvPr id="125961" name="Curved Left Arrow 10"/>
            <p:cNvSpPr>
              <a:spLocks noChangeArrowheads="1"/>
            </p:cNvSpPr>
            <p:nvPr/>
          </p:nvSpPr>
          <p:spPr bwMode="auto">
            <a:xfrm flipV="1">
              <a:off x="3352800" y="2667000"/>
              <a:ext cx="457200" cy="3048000"/>
            </a:xfrm>
            <a:prstGeom prst="curvedLeft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en-US"/>
            </a:p>
          </p:txBody>
        </p:sp>
        <p:sp>
          <p:nvSpPr>
            <p:cNvPr id="125962" name="TextBox 11"/>
            <p:cNvSpPr txBox="1">
              <a:spLocks noChangeArrowheads="1"/>
            </p:cNvSpPr>
            <p:nvPr/>
          </p:nvSpPr>
          <p:spPr bwMode="auto">
            <a:xfrm>
              <a:off x="3505200" y="4038600"/>
              <a:ext cx="35583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/>
                <a:t>2</a:t>
              </a:r>
            </a:p>
          </p:txBody>
        </p:sp>
      </p:grpSp>
      <p:sp>
        <p:nvSpPr>
          <p:cNvPr id="125958" name="TextBox 13"/>
          <p:cNvSpPr txBox="1">
            <a:spLocks noChangeArrowheads="1"/>
          </p:cNvSpPr>
          <p:nvPr/>
        </p:nvSpPr>
        <p:spPr bwMode="auto">
          <a:xfrm>
            <a:off x="381000" y="1059244"/>
            <a:ext cx="31781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WickedSweetApp.exe</a:t>
            </a:r>
          </a:p>
        </p:txBody>
      </p:sp>
      <p:cxnSp>
        <p:nvCxnSpPr>
          <p:cNvPr id="15" name="Straight Arrow Connector 14"/>
          <p:cNvCxnSpPr>
            <a:cxnSpLocks noChangeShapeType="1"/>
          </p:cNvCxnSpPr>
          <p:nvPr/>
        </p:nvCxnSpPr>
        <p:spPr bwMode="auto">
          <a:xfrm rot="5400000">
            <a:off x="-37306" y="4754150"/>
            <a:ext cx="11430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5960" name="Straight Arrow Connector 15"/>
          <p:cNvCxnSpPr>
            <a:cxnSpLocks noChangeShapeType="1"/>
          </p:cNvCxnSpPr>
          <p:nvPr/>
        </p:nvCxnSpPr>
        <p:spPr bwMode="auto">
          <a:xfrm rot="5400000">
            <a:off x="189707" y="2010950"/>
            <a:ext cx="6858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621867" y="5730767"/>
            <a:ext cx="3064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the Rootkits class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126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Arial" charset="0"/>
                <a:ea typeface="ＭＳ Ｐゴシック" charset="0"/>
                <a:cs typeface="ＭＳ Ｐゴシック" charset="0"/>
              </a:rPr>
              <a:t>Inline Hooked Intra-Module Function Call</a:t>
            </a:r>
          </a:p>
        </p:txBody>
      </p:sp>
      <p:sp>
        <p:nvSpPr>
          <p:cNvPr id="12697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42155"/>
            <a:ext cx="2133600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89FFCE2-2468-1243-B89E-CDFFD3EEAB20}" type="slidenum">
              <a:rPr lang="en-US" sz="1400"/>
              <a:pPr/>
              <a:t>51</a:t>
            </a:fld>
            <a:endParaRPr lang="en-US" sz="1400"/>
          </a:p>
        </p:txBody>
      </p:sp>
      <p:sp>
        <p:nvSpPr>
          <p:cNvPr id="126979" name="Rectangle 6"/>
          <p:cNvSpPr>
            <a:spLocks noChangeArrowheads="1"/>
          </p:cNvSpPr>
          <p:nvPr/>
        </p:nvSpPr>
        <p:spPr bwMode="auto">
          <a:xfrm>
            <a:off x="685800" y="1533605"/>
            <a:ext cx="2590800" cy="5029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n-US"/>
              <a:t>…</a:t>
            </a:r>
          </a:p>
          <a:p>
            <a:r>
              <a:rPr lang="en-US"/>
              <a:t>push 1234</a:t>
            </a:r>
          </a:p>
          <a:p>
            <a:r>
              <a:rPr lang="en-US"/>
              <a:t>call SomeFunc()</a:t>
            </a:r>
          </a:p>
          <a:p>
            <a:r>
              <a:rPr lang="en-US"/>
              <a:t>add esp, 4</a:t>
            </a:r>
          </a:p>
          <a:p>
            <a:r>
              <a:rPr lang="en-US"/>
              <a:t>…</a:t>
            </a:r>
          </a:p>
          <a:p>
            <a:r>
              <a:rPr lang="en-US"/>
              <a:t>…</a:t>
            </a:r>
          </a:p>
          <a:p>
            <a:r>
              <a:rPr lang="en-US"/>
              <a:t>SomeFunc:</a:t>
            </a:r>
          </a:p>
          <a:p>
            <a:r>
              <a:rPr lang="en-US"/>
              <a:t>jmp </a:t>
            </a:r>
            <a:r>
              <a:rPr lang="en-US" sz="2000"/>
              <a:t>MySomeFunc</a:t>
            </a:r>
          </a:p>
          <a:p>
            <a:r>
              <a:rPr lang="en-US"/>
              <a:t>sub esp, 0x20</a:t>
            </a:r>
          </a:p>
          <a:p>
            <a:r>
              <a:rPr lang="en-US"/>
              <a:t>…</a:t>
            </a:r>
          </a:p>
          <a:p>
            <a:r>
              <a:rPr lang="en-US"/>
              <a:t>ret</a:t>
            </a:r>
          </a:p>
          <a:p>
            <a:endParaRPr lang="en-US"/>
          </a:p>
          <a:p>
            <a:endParaRPr lang="en-US"/>
          </a:p>
        </p:txBody>
      </p:sp>
      <p:cxnSp>
        <p:nvCxnSpPr>
          <p:cNvPr id="126980" name="Straight Arrow Connector 8"/>
          <p:cNvCxnSpPr>
            <a:cxnSpLocks noChangeShapeType="1"/>
          </p:cNvCxnSpPr>
          <p:nvPr/>
        </p:nvCxnSpPr>
        <p:spPr bwMode="auto">
          <a:xfrm rot="5400000">
            <a:off x="189707" y="2028111"/>
            <a:ext cx="6858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Curved Right Arrow 7"/>
          <p:cNvSpPr>
            <a:spLocks noChangeArrowheads="1"/>
          </p:cNvSpPr>
          <p:nvPr/>
        </p:nvSpPr>
        <p:spPr bwMode="auto">
          <a:xfrm>
            <a:off x="0" y="2600405"/>
            <a:ext cx="609600" cy="1981200"/>
          </a:xfrm>
          <a:prstGeom prst="curvedRightArrow">
            <a:avLst>
              <a:gd name="adj1" fmla="val 24992"/>
              <a:gd name="adj2" fmla="val 49999"/>
              <a:gd name="adj3" fmla="val 25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eaLnBrk="0" hangingPunct="0"/>
            <a:r>
              <a:rPr lang="en-US"/>
              <a:t>1</a:t>
            </a:r>
          </a:p>
        </p:txBody>
      </p:sp>
      <p:sp>
        <p:nvSpPr>
          <p:cNvPr id="126982" name="TextBox 13"/>
          <p:cNvSpPr txBox="1">
            <a:spLocks noChangeArrowheads="1"/>
          </p:cNvSpPr>
          <p:nvPr/>
        </p:nvSpPr>
        <p:spPr bwMode="auto">
          <a:xfrm>
            <a:off x="381000" y="1076405"/>
            <a:ext cx="31781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WickedSweetApp.exe</a:t>
            </a:r>
          </a:p>
        </p:txBody>
      </p:sp>
      <p:sp>
        <p:nvSpPr>
          <p:cNvPr id="126983" name="Rectangle 12"/>
          <p:cNvSpPr>
            <a:spLocks noChangeArrowheads="1"/>
          </p:cNvSpPr>
          <p:nvPr/>
        </p:nvSpPr>
        <p:spPr bwMode="auto">
          <a:xfrm>
            <a:off x="6172200" y="1533605"/>
            <a:ext cx="2590800" cy="396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n-US"/>
              <a:t>MySomeFunc:</a:t>
            </a:r>
          </a:p>
          <a:p>
            <a:r>
              <a:rPr lang="en-US"/>
              <a:t>&lt;stuff&gt;</a:t>
            </a:r>
          </a:p>
          <a:p>
            <a:r>
              <a:rPr lang="en-US"/>
              <a:t>…</a:t>
            </a:r>
          </a:p>
          <a:p>
            <a:r>
              <a:rPr lang="en-US"/>
              <a:t>mov edi, edi</a:t>
            </a:r>
          </a:p>
          <a:p>
            <a:r>
              <a:rPr lang="en-US"/>
              <a:t>push ebp</a:t>
            </a:r>
          </a:p>
          <a:p>
            <a:r>
              <a:rPr lang="en-US"/>
              <a:t>mov ebp, esp</a:t>
            </a:r>
          </a:p>
          <a:p>
            <a:r>
              <a:rPr lang="en-US"/>
              <a:t>jmp SomeFunc+5</a:t>
            </a:r>
          </a:p>
        </p:txBody>
      </p:sp>
      <p:sp>
        <p:nvSpPr>
          <p:cNvPr id="126984" name="TextBox 15"/>
          <p:cNvSpPr txBox="1">
            <a:spLocks noChangeArrowheads="1"/>
          </p:cNvSpPr>
          <p:nvPr/>
        </p:nvSpPr>
        <p:spPr bwMode="auto">
          <a:xfrm>
            <a:off x="5961063" y="1076405"/>
            <a:ext cx="29543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WickedWickedDll.dll</a:t>
            </a:r>
          </a:p>
        </p:txBody>
      </p:sp>
      <p:sp>
        <p:nvSpPr>
          <p:cNvPr id="17" name="Right Arrow 16"/>
          <p:cNvSpPr>
            <a:spLocks noChangeArrowheads="1"/>
          </p:cNvSpPr>
          <p:nvPr/>
        </p:nvSpPr>
        <p:spPr bwMode="auto">
          <a:xfrm rot="-1906453">
            <a:off x="3209925" y="3109993"/>
            <a:ext cx="3046413" cy="609600"/>
          </a:xfrm>
          <a:prstGeom prst="rightArrow">
            <a:avLst>
              <a:gd name="adj1" fmla="val 50000"/>
              <a:gd name="adj2" fmla="val 5002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/>
              <a:t>2</a:t>
            </a:r>
          </a:p>
        </p:txBody>
      </p:sp>
      <p:sp>
        <p:nvSpPr>
          <p:cNvPr id="18" name="Left Arrow 17"/>
          <p:cNvSpPr>
            <a:spLocks noChangeArrowheads="1"/>
          </p:cNvSpPr>
          <p:nvPr/>
        </p:nvSpPr>
        <p:spPr bwMode="auto">
          <a:xfrm>
            <a:off x="3352800" y="4429205"/>
            <a:ext cx="2667000" cy="609600"/>
          </a:xfrm>
          <a:prstGeom prst="leftArrow">
            <a:avLst>
              <a:gd name="adj1" fmla="val 50000"/>
              <a:gd name="adj2" fmla="val 50009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/>
              <a:t>3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3352800" y="2905205"/>
            <a:ext cx="838200" cy="2743200"/>
            <a:chOff x="3352800" y="2667000"/>
            <a:chExt cx="508237" cy="3048000"/>
          </a:xfrm>
        </p:grpSpPr>
        <p:sp>
          <p:nvSpPr>
            <p:cNvPr id="126991" name="Curved Left Arrow 10"/>
            <p:cNvSpPr>
              <a:spLocks noChangeArrowheads="1"/>
            </p:cNvSpPr>
            <p:nvPr/>
          </p:nvSpPr>
          <p:spPr bwMode="auto">
            <a:xfrm flipV="1">
              <a:off x="3352800" y="2667000"/>
              <a:ext cx="457200" cy="3048000"/>
            </a:xfrm>
            <a:prstGeom prst="curvedLeft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en-US"/>
            </a:p>
          </p:txBody>
        </p:sp>
        <p:sp>
          <p:nvSpPr>
            <p:cNvPr id="126992" name="TextBox 11"/>
            <p:cNvSpPr txBox="1">
              <a:spLocks noChangeArrowheads="1"/>
            </p:cNvSpPr>
            <p:nvPr/>
          </p:nvSpPr>
          <p:spPr bwMode="auto">
            <a:xfrm>
              <a:off x="3505200" y="4038600"/>
              <a:ext cx="355837" cy="512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/>
                <a:t>4</a:t>
              </a:r>
            </a:p>
          </p:txBody>
        </p:sp>
      </p:grpSp>
      <p:cxnSp>
        <p:nvCxnSpPr>
          <p:cNvPr id="126990" name="Straight Arrow Connector 23"/>
          <p:cNvCxnSpPr>
            <a:cxnSpLocks noChangeShapeType="1"/>
          </p:cNvCxnSpPr>
          <p:nvPr/>
        </p:nvCxnSpPr>
        <p:spPr bwMode="auto">
          <a:xfrm rot="5400000">
            <a:off x="5601494" y="3856911"/>
            <a:ext cx="6858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621867" y="5730767"/>
            <a:ext cx="3064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the Rootkits class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6956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 animBg="1"/>
      <p:bldP spid="18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Many processes, each with their own view of memory,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and </a:t>
            </a:r>
            <a:r>
              <a:rPr lang="en-US" sz="2400" dirty="0"/>
              <a:t>the kernel schedules different ones to run at different </a:t>
            </a:r>
            <a:r>
              <a:rPr lang="en-US" sz="2400" dirty="0" smtClean="0"/>
              <a:t>times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8692" y="6356350"/>
            <a:ext cx="2133600" cy="365125"/>
          </a:xfrm>
        </p:spPr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04692" y="6356350"/>
            <a:ext cx="2133600" cy="365125"/>
          </a:xfrm>
        </p:spPr>
        <p:txBody>
          <a:bodyPr/>
          <a:lstStyle/>
          <a:p>
            <a:fld id="{146D4681-E3FD-C045-B7A1-5EF44EFB4F72}" type="slidenum">
              <a:rPr lang="en-US" smtClean="0"/>
              <a:t>52</a:t>
            </a:fld>
            <a:endParaRPr lang="en-US"/>
          </a:p>
        </p:txBody>
      </p:sp>
      <p:grpSp>
        <p:nvGrpSpPr>
          <p:cNvPr id="38" name="Group 37"/>
          <p:cNvGrpSpPr/>
          <p:nvPr/>
        </p:nvGrpSpPr>
        <p:grpSpPr>
          <a:xfrm>
            <a:off x="193837" y="1216467"/>
            <a:ext cx="1694176" cy="5088632"/>
            <a:chOff x="324931" y="1302272"/>
            <a:chExt cx="1880067" cy="5088632"/>
          </a:xfrm>
        </p:grpSpPr>
        <p:grpSp>
          <p:nvGrpSpPr>
            <p:cNvPr id="36" name="Group 35"/>
            <p:cNvGrpSpPr/>
            <p:nvPr/>
          </p:nvGrpSpPr>
          <p:grpSpPr>
            <a:xfrm>
              <a:off x="324931" y="1671604"/>
              <a:ext cx="1880067" cy="4719300"/>
              <a:chOff x="6473608" y="1269921"/>
              <a:chExt cx="2213192" cy="4719300"/>
            </a:xfrm>
          </p:grpSpPr>
          <p:sp>
            <p:nvSpPr>
              <p:cNvPr id="24" name="Rounded Rectangle 30"/>
              <p:cNvSpPr>
                <a:spLocks noChangeArrowheads="1"/>
              </p:cNvSpPr>
              <p:nvPr/>
            </p:nvSpPr>
            <p:spPr bwMode="auto">
              <a:xfrm>
                <a:off x="6473608" y="1269921"/>
                <a:ext cx="2207636" cy="4719300"/>
              </a:xfrm>
              <a:prstGeom prst="roundRect">
                <a:avLst>
                  <a:gd name="adj" fmla="val 16667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25" name="Straight Connector 33"/>
              <p:cNvCxnSpPr>
                <a:cxnSpLocks noChangeShapeType="1"/>
              </p:cNvCxnSpPr>
              <p:nvPr/>
            </p:nvCxnSpPr>
            <p:spPr bwMode="auto">
              <a:xfrm>
                <a:off x="6479164" y="2742556"/>
                <a:ext cx="2207636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6" name="TextBox 34"/>
              <p:cNvSpPr txBox="1">
                <a:spLocks noChangeArrowheads="1"/>
              </p:cNvSpPr>
              <p:nvPr/>
            </p:nvSpPr>
            <p:spPr bwMode="auto">
              <a:xfrm>
                <a:off x="6850639" y="1417638"/>
                <a:ext cx="150303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800" dirty="0"/>
                  <a:t>Kernel</a:t>
                </a:r>
              </a:p>
            </p:txBody>
          </p:sp>
          <p:sp>
            <p:nvSpPr>
              <p:cNvPr id="27" name="TextBox 35"/>
              <p:cNvSpPr txBox="1">
                <a:spLocks noChangeArrowheads="1"/>
              </p:cNvSpPr>
              <p:nvPr/>
            </p:nvSpPr>
            <p:spPr bwMode="auto">
              <a:xfrm>
                <a:off x="6473609" y="2777273"/>
                <a:ext cx="2044605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800" dirty="0" err="1"/>
                  <a:t>Userspace</a:t>
                </a:r>
                <a:endParaRPr lang="en-US" sz="1800" dirty="0"/>
              </a:p>
            </p:txBody>
          </p:sp>
          <p:sp>
            <p:nvSpPr>
              <p:cNvPr id="28" name="Rounded Rectangle 36"/>
              <p:cNvSpPr>
                <a:spLocks noChangeArrowheads="1"/>
              </p:cNvSpPr>
              <p:nvPr/>
            </p:nvSpPr>
            <p:spPr bwMode="auto">
              <a:xfrm>
                <a:off x="6473608" y="4060627"/>
                <a:ext cx="2207640" cy="512995"/>
              </a:xfrm>
              <a:prstGeom prst="roundRect">
                <a:avLst>
                  <a:gd name="adj" fmla="val 16667"/>
                </a:avLst>
              </a:prstGeom>
              <a:solidFill>
                <a:srgbClr val="8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200" dirty="0" err="1"/>
                  <a:t>WickedSweetApp.exe</a:t>
                </a:r>
                <a:endParaRPr lang="en-US" sz="1200" dirty="0"/>
              </a:p>
            </p:txBody>
          </p:sp>
          <p:sp>
            <p:nvSpPr>
              <p:cNvPr id="30" name="Rounded Rectangle 39"/>
              <p:cNvSpPr>
                <a:spLocks noChangeArrowheads="1"/>
              </p:cNvSpPr>
              <p:nvPr/>
            </p:nvSpPr>
            <p:spPr bwMode="auto">
              <a:xfrm>
                <a:off x="6473608" y="4997522"/>
                <a:ext cx="2207640" cy="275955"/>
              </a:xfrm>
              <a:prstGeom prst="roundRect">
                <a:avLst>
                  <a:gd name="adj" fmla="val 16667"/>
                </a:avLst>
              </a:prstGeom>
              <a:solidFill>
                <a:srgbClr val="8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200"/>
                  <a:t>MyLib1.dll</a:t>
                </a:r>
              </a:p>
            </p:txBody>
          </p:sp>
          <p:sp>
            <p:nvSpPr>
              <p:cNvPr id="31" name="Rounded Rectangle 40"/>
              <p:cNvSpPr>
                <a:spLocks noChangeArrowheads="1"/>
              </p:cNvSpPr>
              <p:nvPr/>
            </p:nvSpPr>
            <p:spPr bwMode="auto">
              <a:xfrm>
                <a:off x="6473608" y="5276922"/>
                <a:ext cx="2207640" cy="275955"/>
              </a:xfrm>
              <a:prstGeom prst="roundRect">
                <a:avLst>
                  <a:gd name="adj" fmla="val 16667"/>
                </a:avLst>
              </a:prstGeom>
              <a:solidFill>
                <a:srgbClr val="8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200"/>
                  <a:t>MyLib2.dll</a:t>
                </a:r>
              </a:p>
            </p:txBody>
          </p:sp>
          <p:sp>
            <p:nvSpPr>
              <p:cNvPr id="32" name="Rounded Rectangle 41"/>
              <p:cNvSpPr>
                <a:spLocks noChangeArrowheads="1"/>
              </p:cNvSpPr>
              <p:nvPr/>
            </p:nvSpPr>
            <p:spPr bwMode="auto">
              <a:xfrm>
                <a:off x="6473608" y="4630084"/>
                <a:ext cx="2207635" cy="344943"/>
              </a:xfrm>
              <a:prstGeom prst="roundRect">
                <a:avLst>
                  <a:gd name="adj" fmla="val 16667"/>
                </a:avLst>
              </a:prstGeom>
              <a:solidFill>
                <a:srgbClr val="8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200" dirty="0" err="1" smtClean="0"/>
                  <a:t>Ntdll.dll</a:t>
                </a:r>
                <a:endParaRPr lang="en-US" sz="1200" dirty="0"/>
              </a:p>
            </p:txBody>
          </p:sp>
          <p:sp>
            <p:nvSpPr>
              <p:cNvPr id="33" name="Rounded Rectangle 32"/>
              <p:cNvSpPr/>
              <p:nvPr/>
            </p:nvSpPr>
            <p:spPr bwMode="auto">
              <a:xfrm>
                <a:off x="6473608" y="3352872"/>
                <a:ext cx="2207640" cy="275955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tx1"/>
                    </a:solidFill>
                  </a:rPr>
                  <a:t>Stack</a:t>
                </a:r>
              </a:p>
            </p:txBody>
          </p:sp>
          <p:sp>
            <p:nvSpPr>
              <p:cNvPr id="34" name="Rounded Rectangle 33"/>
              <p:cNvSpPr/>
              <p:nvPr/>
            </p:nvSpPr>
            <p:spPr bwMode="auto">
              <a:xfrm>
                <a:off x="6473608" y="3733872"/>
                <a:ext cx="2207640" cy="275955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tx1"/>
                    </a:solidFill>
                  </a:rPr>
                  <a:t>Heap</a:t>
                </a: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645212" y="1302272"/>
              <a:ext cx="1201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PID: 123</a:t>
              </a:r>
              <a:endParaRPr lang="en-US" dirty="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1962850" y="1216467"/>
            <a:ext cx="1694180" cy="5088632"/>
            <a:chOff x="324926" y="1302272"/>
            <a:chExt cx="1880071" cy="5088632"/>
          </a:xfrm>
        </p:grpSpPr>
        <p:grpSp>
          <p:nvGrpSpPr>
            <p:cNvPr id="53" name="Group 52"/>
            <p:cNvGrpSpPr/>
            <p:nvPr/>
          </p:nvGrpSpPr>
          <p:grpSpPr>
            <a:xfrm>
              <a:off x="324926" y="1671604"/>
              <a:ext cx="1880071" cy="4719300"/>
              <a:chOff x="6473603" y="1269921"/>
              <a:chExt cx="2213197" cy="4719300"/>
            </a:xfrm>
          </p:grpSpPr>
          <p:sp>
            <p:nvSpPr>
              <p:cNvPr id="55" name="Rounded Rectangle 30"/>
              <p:cNvSpPr>
                <a:spLocks noChangeArrowheads="1"/>
              </p:cNvSpPr>
              <p:nvPr/>
            </p:nvSpPr>
            <p:spPr bwMode="auto">
              <a:xfrm>
                <a:off x="6473608" y="1269921"/>
                <a:ext cx="2207636" cy="4719300"/>
              </a:xfrm>
              <a:prstGeom prst="roundRect">
                <a:avLst>
                  <a:gd name="adj" fmla="val 16667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56" name="Straight Connector 33"/>
              <p:cNvCxnSpPr>
                <a:cxnSpLocks noChangeShapeType="1"/>
              </p:cNvCxnSpPr>
              <p:nvPr/>
            </p:nvCxnSpPr>
            <p:spPr bwMode="auto">
              <a:xfrm>
                <a:off x="6479164" y="2742556"/>
                <a:ext cx="2207636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57" name="TextBox 34"/>
              <p:cNvSpPr txBox="1">
                <a:spLocks noChangeArrowheads="1"/>
              </p:cNvSpPr>
              <p:nvPr/>
            </p:nvSpPr>
            <p:spPr bwMode="auto">
              <a:xfrm>
                <a:off x="6850639" y="1417638"/>
                <a:ext cx="150303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800" dirty="0"/>
                  <a:t>Kernel</a:t>
                </a:r>
              </a:p>
            </p:txBody>
          </p:sp>
          <p:sp>
            <p:nvSpPr>
              <p:cNvPr id="58" name="TextBox 35"/>
              <p:cNvSpPr txBox="1">
                <a:spLocks noChangeArrowheads="1"/>
              </p:cNvSpPr>
              <p:nvPr/>
            </p:nvSpPr>
            <p:spPr bwMode="auto">
              <a:xfrm>
                <a:off x="6473609" y="2777273"/>
                <a:ext cx="2044605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800" dirty="0" err="1"/>
                  <a:t>Userspace</a:t>
                </a:r>
                <a:endParaRPr lang="en-US" sz="1800" dirty="0"/>
              </a:p>
            </p:txBody>
          </p:sp>
          <p:sp>
            <p:nvSpPr>
              <p:cNvPr id="59" name="Rounded Rectangle 36"/>
              <p:cNvSpPr>
                <a:spLocks noChangeArrowheads="1"/>
              </p:cNvSpPr>
              <p:nvPr/>
            </p:nvSpPr>
            <p:spPr bwMode="auto">
              <a:xfrm>
                <a:off x="6473608" y="4356172"/>
                <a:ext cx="2207640" cy="275955"/>
              </a:xfrm>
              <a:prstGeom prst="roundRect">
                <a:avLst>
                  <a:gd name="adj" fmla="val 16667"/>
                </a:avLst>
              </a:prstGeom>
              <a:solidFill>
                <a:srgbClr val="8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200" dirty="0" err="1" smtClean="0"/>
                  <a:t>Calc.exe</a:t>
                </a:r>
                <a:endParaRPr lang="en-US" sz="1200" dirty="0"/>
              </a:p>
            </p:txBody>
          </p:sp>
          <p:sp>
            <p:nvSpPr>
              <p:cNvPr id="60" name="Rounded Rectangle 39"/>
              <p:cNvSpPr>
                <a:spLocks noChangeArrowheads="1"/>
              </p:cNvSpPr>
              <p:nvPr/>
            </p:nvSpPr>
            <p:spPr bwMode="auto">
              <a:xfrm>
                <a:off x="6473603" y="5175322"/>
                <a:ext cx="2207640" cy="275955"/>
              </a:xfrm>
              <a:prstGeom prst="roundRect">
                <a:avLst>
                  <a:gd name="adj" fmla="val 16667"/>
                </a:avLst>
              </a:prstGeom>
              <a:solidFill>
                <a:srgbClr val="8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200" dirty="0" smtClean="0"/>
                  <a:t>User32.dll</a:t>
                </a:r>
                <a:endParaRPr lang="en-US" sz="1200" dirty="0"/>
              </a:p>
            </p:txBody>
          </p:sp>
          <p:sp>
            <p:nvSpPr>
              <p:cNvPr id="61" name="Rounded Rectangle 40"/>
              <p:cNvSpPr>
                <a:spLocks noChangeArrowheads="1"/>
              </p:cNvSpPr>
              <p:nvPr/>
            </p:nvSpPr>
            <p:spPr bwMode="auto">
              <a:xfrm>
                <a:off x="6473603" y="5448372"/>
                <a:ext cx="2207640" cy="275955"/>
              </a:xfrm>
              <a:prstGeom prst="roundRect">
                <a:avLst>
                  <a:gd name="adj" fmla="val 16667"/>
                </a:avLst>
              </a:prstGeom>
              <a:solidFill>
                <a:srgbClr val="8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200" dirty="0" smtClean="0"/>
                  <a:t>Kernel32.dll</a:t>
                </a:r>
                <a:endParaRPr lang="en-US" sz="1200" dirty="0"/>
              </a:p>
            </p:txBody>
          </p:sp>
          <p:sp>
            <p:nvSpPr>
              <p:cNvPr id="62" name="Rounded Rectangle 41"/>
              <p:cNvSpPr>
                <a:spLocks noChangeArrowheads="1"/>
              </p:cNvSpPr>
              <p:nvPr/>
            </p:nvSpPr>
            <p:spPr bwMode="auto">
              <a:xfrm>
                <a:off x="6473608" y="4630084"/>
                <a:ext cx="2207635" cy="344943"/>
              </a:xfrm>
              <a:prstGeom prst="roundRect">
                <a:avLst>
                  <a:gd name="adj" fmla="val 16667"/>
                </a:avLst>
              </a:prstGeom>
              <a:solidFill>
                <a:srgbClr val="8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200" dirty="0" err="1" smtClean="0"/>
                  <a:t>Ntdll.dll</a:t>
                </a:r>
                <a:endParaRPr lang="en-US" sz="1200" dirty="0"/>
              </a:p>
            </p:txBody>
          </p:sp>
          <p:sp>
            <p:nvSpPr>
              <p:cNvPr id="63" name="Rounded Rectangle 62"/>
              <p:cNvSpPr/>
              <p:nvPr/>
            </p:nvSpPr>
            <p:spPr bwMode="auto">
              <a:xfrm>
                <a:off x="6473608" y="3479872"/>
                <a:ext cx="2207640" cy="275955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tx1"/>
                    </a:solidFill>
                  </a:rPr>
                  <a:t>Stack</a:t>
                </a:r>
              </a:p>
            </p:txBody>
          </p:sp>
          <p:sp>
            <p:nvSpPr>
              <p:cNvPr id="64" name="Rounded Rectangle 63"/>
              <p:cNvSpPr/>
              <p:nvPr/>
            </p:nvSpPr>
            <p:spPr bwMode="auto">
              <a:xfrm>
                <a:off x="6473608" y="3886272"/>
                <a:ext cx="2207640" cy="275955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tx1"/>
                    </a:solidFill>
                  </a:rPr>
                  <a:t>Heap</a:t>
                </a:r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>
              <a:off x="645212" y="1302272"/>
              <a:ext cx="1201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PID: 422</a:t>
              </a: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3737503" y="1210533"/>
            <a:ext cx="1694176" cy="5088632"/>
            <a:chOff x="324931" y="1302272"/>
            <a:chExt cx="1880067" cy="5088632"/>
          </a:xfrm>
        </p:grpSpPr>
        <p:grpSp>
          <p:nvGrpSpPr>
            <p:cNvPr id="66" name="Group 65"/>
            <p:cNvGrpSpPr/>
            <p:nvPr/>
          </p:nvGrpSpPr>
          <p:grpSpPr>
            <a:xfrm>
              <a:off x="324931" y="1671604"/>
              <a:ext cx="1880067" cy="4719300"/>
              <a:chOff x="6473608" y="1269921"/>
              <a:chExt cx="2213192" cy="4719300"/>
            </a:xfrm>
          </p:grpSpPr>
          <p:sp>
            <p:nvSpPr>
              <p:cNvPr id="68" name="Rounded Rectangle 30"/>
              <p:cNvSpPr>
                <a:spLocks noChangeArrowheads="1"/>
              </p:cNvSpPr>
              <p:nvPr/>
            </p:nvSpPr>
            <p:spPr bwMode="auto">
              <a:xfrm>
                <a:off x="6473608" y="1269921"/>
                <a:ext cx="2207636" cy="4719300"/>
              </a:xfrm>
              <a:prstGeom prst="roundRect">
                <a:avLst>
                  <a:gd name="adj" fmla="val 16667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69" name="Straight Connector 33"/>
              <p:cNvCxnSpPr>
                <a:cxnSpLocks noChangeShapeType="1"/>
              </p:cNvCxnSpPr>
              <p:nvPr/>
            </p:nvCxnSpPr>
            <p:spPr bwMode="auto">
              <a:xfrm>
                <a:off x="6479164" y="2742556"/>
                <a:ext cx="2207636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0" name="TextBox 34"/>
              <p:cNvSpPr txBox="1">
                <a:spLocks noChangeArrowheads="1"/>
              </p:cNvSpPr>
              <p:nvPr/>
            </p:nvSpPr>
            <p:spPr bwMode="auto">
              <a:xfrm>
                <a:off x="6850639" y="1417638"/>
                <a:ext cx="150303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800" dirty="0"/>
                  <a:t>Kernel</a:t>
                </a:r>
              </a:p>
            </p:txBody>
          </p:sp>
          <p:sp>
            <p:nvSpPr>
              <p:cNvPr id="71" name="TextBox 35"/>
              <p:cNvSpPr txBox="1">
                <a:spLocks noChangeArrowheads="1"/>
              </p:cNvSpPr>
              <p:nvPr/>
            </p:nvSpPr>
            <p:spPr bwMode="auto">
              <a:xfrm>
                <a:off x="6473609" y="2777273"/>
                <a:ext cx="2044605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800" dirty="0" err="1"/>
                  <a:t>Userspace</a:t>
                </a:r>
                <a:endParaRPr lang="en-US" sz="1800" dirty="0"/>
              </a:p>
            </p:txBody>
          </p:sp>
          <p:sp>
            <p:nvSpPr>
              <p:cNvPr id="72" name="Rounded Rectangle 36"/>
              <p:cNvSpPr>
                <a:spLocks noChangeArrowheads="1"/>
              </p:cNvSpPr>
              <p:nvPr/>
            </p:nvSpPr>
            <p:spPr bwMode="auto">
              <a:xfrm>
                <a:off x="6473608" y="4140272"/>
                <a:ext cx="2207640" cy="275955"/>
              </a:xfrm>
              <a:prstGeom prst="roundRect">
                <a:avLst>
                  <a:gd name="adj" fmla="val 16667"/>
                </a:avLst>
              </a:prstGeom>
              <a:solidFill>
                <a:srgbClr val="8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200" dirty="0" err="1" smtClean="0"/>
                  <a:t>Explorer.exe</a:t>
                </a:r>
                <a:endParaRPr lang="en-US" sz="1200" dirty="0"/>
              </a:p>
            </p:txBody>
          </p:sp>
          <p:sp>
            <p:nvSpPr>
              <p:cNvPr id="73" name="Rounded Rectangle 39"/>
              <p:cNvSpPr>
                <a:spLocks noChangeArrowheads="1"/>
              </p:cNvSpPr>
              <p:nvPr/>
            </p:nvSpPr>
            <p:spPr bwMode="auto">
              <a:xfrm>
                <a:off x="6473609" y="5181256"/>
                <a:ext cx="2207640" cy="275955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200" dirty="0" err="1" smtClean="0">
                    <a:solidFill>
                      <a:srgbClr val="FFFFFF"/>
                    </a:solidFill>
                  </a:rPr>
                  <a:t>EvilDea</a:t>
                </a:r>
                <a:r>
                  <a:rPr lang="en-US" sz="1200" dirty="0" err="1">
                    <a:solidFill>
                      <a:srgbClr val="FFFFFF"/>
                    </a:solidFill>
                  </a:rPr>
                  <a:t>d</a:t>
                </a:r>
                <a:r>
                  <a:rPr lang="en-US" sz="1200" dirty="0" err="1" smtClean="0">
                    <a:solidFill>
                      <a:srgbClr val="FFFFFF"/>
                    </a:solidFill>
                  </a:rPr>
                  <a:t>.dll</a:t>
                </a:r>
                <a:endParaRPr lang="en-US" sz="12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4" name="Rounded Rectangle 40"/>
              <p:cNvSpPr>
                <a:spLocks noChangeArrowheads="1"/>
              </p:cNvSpPr>
              <p:nvPr/>
            </p:nvSpPr>
            <p:spPr bwMode="auto">
              <a:xfrm>
                <a:off x="6473608" y="5454306"/>
                <a:ext cx="2207640" cy="275955"/>
              </a:xfrm>
              <a:prstGeom prst="roundRect">
                <a:avLst>
                  <a:gd name="adj" fmla="val 16667"/>
                </a:avLst>
              </a:prstGeom>
              <a:solidFill>
                <a:srgbClr val="8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200" dirty="0" smtClean="0"/>
                  <a:t>Kernel32</a:t>
                </a:r>
                <a:r>
                  <a:rPr lang="en-US" sz="1200" dirty="0"/>
                  <a:t>.dll</a:t>
                </a:r>
              </a:p>
            </p:txBody>
          </p:sp>
          <p:sp>
            <p:nvSpPr>
              <p:cNvPr id="75" name="Rounded Rectangle 41"/>
              <p:cNvSpPr>
                <a:spLocks noChangeArrowheads="1"/>
              </p:cNvSpPr>
              <p:nvPr/>
            </p:nvSpPr>
            <p:spPr bwMode="auto">
              <a:xfrm>
                <a:off x="6473608" y="4630084"/>
                <a:ext cx="2207635" cy="344943"/>
              </a:xfrm>
              <a:prstGeom prst="roundRect">
                <a:avLst>
                  <a:gd name="adj" fmla="val 16667"/>
                </a:avLst>
              </a:prstGeom>
              <a:solidFill>
                <a:srgbClr val="8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en-US" sz="1200" dirty="0" err="1" smtClean="0"/>
                  <a:t>Ntdll.dll</a:t>
                </a:r>
                <a:endParaRPr lang="en-US" sz="1200" dirty="0"/>
              </a:p>
            </p:txBody>
          </p:sp>
          <p:sp>
            <p:nvSpPr>
              <p:cNvPr id="76" name="Rounded Rectangle 75"/>
              <p:cNvSpPr/>
              <p:nvPr/>
            </p:nvSpPr>
            <p:spPr bwMode="auto">
              <a:xfrm>
                <a:off x="6473608" y="3187772"/>
                <a:ext cx="2207640" cy="275955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tx1"/>
                    </a:solidFill>
                  </a:rPr>
                  <a:t>Stack</a:t>
                </a:r>
              </a:p>
            </p:txBody>
          </p:sp>
          <p:sp>
            <p:nvSpPr>
              <p:cNvPr id="77" name="Rounded Rectangle 76"/>
              <p:cNvSpPr/>
              <p:nvPr/>
            </p:nvSpPr>
            <p:spPr bwMode="auto">
              <a:xfrm>
                <a:off x="6473608" y="3822772"/>
                <a:ext cx="2207640" cy="275955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tx1"/>
                    </a:solidFill>
                  </a:rPr>
                  <a:t>Heap</a:t>
                </a:r>
              </a:p>
            </p:txBody>
          </p:sp>
        </p:grpSp>
        <p:sp>
          <p:nvSpPr>
            <p:cNvPr id="67" name="TextBox 66"/>
            <p:cNvSpPr txBox="1"/>
            <p:nvPr/>
          </p:nvSpPr>
          <p:spPr>
            <a:xfrm>
              <a:off x="645212" y="1302272"/>
              <a:ext cx="1201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PID: 17</a:t>
              </a:r>
              <a:endParaRPr lang="en-US" dirty="0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5502685" y="1216467"/>
            <a:ext cx="1694176" cy="5088632"/>
            <a:chOff x="324931" y="1302272"/>
            <a:chExt cx="1880067" cy="5088632"/>
          </a:xfrm>
        </p:grpSpPr>
        <p:grpSp>
          <p:nvGrpSpPr>
            <p:cNvPr id="79" name="Group 78"/>
            <p:cNvGrpSpPr/>
            <p:nvPr/>
          </p:nvGrpSpPr>
          <p:grpSpPr>
            <a:xfrm>
              <a:off x="324931" y="1671604"/>
              <a:ext cx="1880067" cy="4719300"/>
              <a:chOff x="6473608" y="1269921"/>
              <a:chExt cx="2213192" cy="4719300"/>
            </a:xfrm>
          </p:grpSpPr>
          <p:sp>
            <p:nvSpPr>
              <p:cNvPr id="81" name="Rounded Rectangle 30"/>
              <p:cNvSpPr>
                <a:spLocks noChangeArrowheads="1"/>
              </p:cNvSpPr>
              <p:nvPr/>
            </p:nvSpPr>
            <p:spPr bwMode="auto">
              <a:xfrm>
                <a:off x="6473608" y="1269921"/>
                <a:ext cx="2207636" cy="4719300"/>
              </a:xfrm>
              <a:prstGeom prst="roundRect">
                <a:avLst>
                  <a:gd name="adj" fmla="val 16667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82" name="Straight Connector 33"/>
              <p:cNvCxnSpPr>
                <a:cxnSpLocks noChangeShapeType="1"/>
              </p:cNvCxnSpPr>
              <p:nvPr/>
            </p:nvCxnSpPr>
            <p:spPr bwMode="auto">
              <a:xfrm>
                <a:off x="6479164" y="2742556"/>
                <a:ext cx="2207636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83" name="TextBox 34"/>
              <p:cNvSpPr txBox="1">
                <a:spLocks noChangeArrowheads="1"/>
              </p:cNvSpPr>
              <p:nvPr/>
            </p:nvSpPr>
            <p:spPr bwMode="auto">
              <a:xfrm>
                <a:off x="6850639" y="1417638"/>
                <a:ext cx="150303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800" dirty="0"/>
                  <a:t>Kernel</a:t>
                </a:r>
              </a:p>
            </p:txBody>
          </p:sp>
          <p:sp>
            <p:nvSpPr>
              <p:cNvPr id="84" name="TextBox 35"/>
              <p:cNvSpPr txBox="1">
                <a:spLocks noChangeArrowheads="1"/>
              </p:cNvSpPr>
              <p:nvPr/>
            </p:nvSpPr>
            <p:spPr bwMode="auto">
              <a:xfrm>
                <a:off x="6473609" y="2777273"/>
                <a:ext cx="2044605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800" dirty="0" err="1"/>
                  <a:t>Userspace</a:t>
                </a:r>
                <a:endParaRPr lang="en-US" sz="1800" dirty="0"/>
              </a:p>
            </p:txBody>
          </p:sp>
          <p:sp>
            <p:nvSpPr>
              <p:cNvPr id="85" name="Rounded Rectangle 36"/>
              <p:cNvSpPr>
                <a:spLocks noChangeArrowheads="1"/>
              </p:cNvSpPr>
              <p:nvPr/>
            </p:nvSpPr>
            <p:spPr bwMode="auto">
              <a:xfrm>
                <a:off x="6473608" y="4356172"/>
                <a:ext cx="2207640" cy="275955"/>
              </a:xfrm>
              <a:prstGeom prst="roundRect">
                <a:avLst>
                  <a:gd name="adj" fmla="val 16667"/>
                </a:avLst>
              </a:prstGeom>
              <a:solidFill>
                <a:srgbClr val="8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200" dirty="0" err="1" smtClean="0"/>
                  <a:t>iexplore.exe</a:t>
                </a:r>
                <a:endParaRPr lang="en-US" sz="1200" dirty="0"/>
              </a:p>
            </p:txBody>
          </p:sp>
          <p:sp>
            <p:nvSpPr>
              <p:cNvPr id="86" name="Rounded Rectangle 39"/>
              <p:cNvSpPr>
                <a:spLocks noChangeArrowheads="1"/>
              </p:cNvSpPr>
              <p:nvPr/>
            </p:nvSpPr>
            <p:spPr bwMode="auto">
              <a:xfrm>
                <a:off x="6473608" y="5175322"/>
                <a:ext cx="2207640" cy="275955"/>
              </a:xfrm>
              <a:prstGeom prst="roundRect">
                <a:avLst>
                  <a:gd name="adj" fmla="val 16667"/>
                </a:avLst>
              </a:prstGeom>
              <a:solidFill>
                <a:srgbClr val="8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200" dirty="0" smtClean="0"/>
                  <a:t>User32.dll</a:t>
                </a:r>
                <a:endParaRPr lang="en-US" sz="1200" dirty="0"/>
              </a:p>
            </p:txBody>
          </p:sp>
          <p:sp>
            <p:nvSpPr>
              <p:cNvPr id="87" name="Rounded Rectangle 40"/>
              <p:cNvSpPr>
                <a:spLocks noChangeArrowheads="1"/>
              </p:cNvSpPr>
              <p:nvPr/>
            </p:nvSpPr>
            <p:spPr bwMode="auto">
              <a:xfrm>
                <a:off x="6473608" y="5448372"/>
                <a:ext cx="2207640" cy="275955"/>
              </a:xfrm>
              <a:prstGeom prst="roundRect">
                <a:avLst>
                  <a:gd name="adj" fmla="val 16667"/>
                </a:avLst>
              </a:prstGeom>
              <a:solidFill>
                <a:srgbClr val="8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200" dirty="0" smtClean="0"/>
                  <a:t>Kernel32</a:t>
                </a:r>
                <a:r>
                  <a:rPr lang="en-US" sz="1200" dirty="0"/>
                  <a:t>.dll</a:t>
                </a:r>
              </a:p>
            </p:txBody>
          </p:sp>
          <p:sp>
            <p:nvSpPr>
              <p:cNvPr id="88" name="Rounded Rectangle 41"/>
              <p:cNvSpPr>
                <a:spLocks noChangeArrowheads="1"/>
              </p:cNvSpPr>
              <p:nvPr/>
            </p:nvSpPr>
            <p:spPr bwMode="auto">
              <a:xfrm>
                <a:off x="6473608" y="4630084"/>
                <a:ext cx="2207635" cy="344943"/>
              </a:xfrm>
              <a:prstGeom prst="roundRect">
                <a:avLst>
                  <a:gd name="adj" fmla="val 16667"/>
                </a:avLst>
              </a:prstGeom>
              <a:solidFill>
                <a:srgbClr val="8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200" dirty="0" err="1" smtClean="0"/>
                  <a:t>Ntdll.dll</a:t>
                </a:r>
                <a:endParaRPr lang="en-US" sz="1200" dirty="0"/>
              </a:p>
            </p:txBody>
          </p:sp>
          <p:sp>
            <p:nvSpPr>
              <p:cNvPr id="89" name="Rounded Rectangle 88"/>
              <p:cNvSpPr/>
              <p:nvPr/>
            </p:nvSpPr>
            <p:spPr bwMode="auto">
              <a:xfrm>
                <a:off x="6473608" y="3143322"/>
                <a:ext cx="2207640" cy="275955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tx1"/>
                    </a:solidFill>
                  </a:rPr>
                  <a:t>Stack</a:t>
                </a:r>
              </a:p>
            </p:txBody>
          </p:sp>
          <p:sp>
            <p:nvSpPr>
              <p:cNvPr id="90" name="Rounded Rectangle 89"/>
              <p:cNvSpPr/>
              <p:nvPr/>
            </p:nvSpPr>
            <p:spPr bwMode="auto">
              <a:xfrm>
                <a:off x="6473608" y="3784672"/>
                <a:ext cx="2207640" cy="275955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tx1"/>
                    </a:solidFill>
                  </a:rPr>
                  <a:t>Heap</a:t>
                </a:r>
              </a:p>
            </p:txBody>
          </p:sp>
        </p:grpSp>
        <p:sp>
          <p:nvSpPr>
            <p:cNvPr id="80" name="TextBox 79"/>
            <p:cNvSpPr txBox="1"/>
            <p:nvPr/>
          </p:nvSpPr>
          <p:spPr>
            <a:xfrm>
              <a:off x="645212" y="1302272"/>
              <a:ext cx="1201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PID: 105</a:t>
              </a:r>
              <a:endParaRPr lang="en-US" dirty="0"/>
            </a:p>
          </p:txBody>
        </p:sp>
      </p:grpSp>
      <p:sp>
        <p:nvSpPr>
          <p:cNvPr id="94" name="Rounded Rectangle 30"/>
          <p:cNvSpPr>
            <a:spLocks noChangeArrowheads="1"/>
          </p:cNvSpPr>
          <p:nvPr/>
        </p:nvSpPr>
        <p:spPr bwMode="auto">
          <a:xfrm>
            <a:off x="7277371" y="1585800"/>
            <a:ext cx="1689923" cy="1507352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6" name="TextBox 34"/>
          <p:cNvSpPr txBox="1">
            <a:spLocks noChangeArrowheads="1"/>
          </p:cNvSpPr>
          <p:nvPr/>
        </p:nvSpPr>
        <p:spPr bwMode="auto">
          <a:xfrm>
            <a:off x="7565984" y="1733516"/>
            <a:ext cx="115055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 dirty="0" smtClean="0"/>
              <a:t>Kernel</a:t>
            </a:r>
          </a:p>
          <a:p>
            <a:pPr algn="ctr"/>
            <a:endParaRPr lang="en-US" sz="1800" dirty="0" smtClean="0"/>
          </a:p>
          <a:p>
            <a:pPr algn="ctr"/>
            <a:r>
              <a:rPr lang="en-US" sz="1800" dirty="0" smtClean="0"/>
              <a:t>(“System process”)</a:t>
            </a:r>
            <a:endParaRPr lang="en-US" sz="1800" dirty="0"/>
          </a:p>
        </p:txBody>
      </p:sp>
      <p:sp>
        <p:nvSpPr>
          <p:cNvPr id="93" name="TextBox 92"/>
          <p:cNvSpPr txBox="1"/>
          <p:nvPr/>
        </p:nvSpPr>
        <p:spPr>
          <a:xfrm>
            <a:off x="7565984" y="1216467"/>
            <a:ext cx="1082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PID: 4</a:t>
            </a:r>
            <a:endParaRPr lang="en-US" dirty="0"/>
          </a:p>
        </p:txBody>
      </p:sp>
      <p:sp>
        <p:nvSpPr>
          <p:cNvPr id="106" name="Rounded Rectangular Callout 105"/>
          <p:cNvSpPr/>
          <p:nvPr/>
        </p:nvSpPr>
        <p:spPr>
          <a:xfrm>
            <a:off x="2523066" y="6502400"/>
            <a:ext cx="2779562" cy="355600"/>
          </a:xfrm>
          <a:prstGeom prst="wedgeRoundRectCallout">
            <a:avLst>
              <a:gd name="adj1" fmla="val 28317"/>
              <a:gd name="adj2" fmla="val -140253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Currently Running Code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60400" y="4672050"/>
            <a:ext cx="800100" cy="217450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IAT Hook</a:t>
            </a:r>
            <a:endParaRPr lang="en-US" sz="1200" dirty="0"/>
          </a:p>
        </p:txBody>
      </p:sp>
      <p:sp>
        <p:nvSpPr>
          <p:cNvPr id="91" name="Rounded Rectangle 40"/>
          <p:cNvSpPr>
            <a:spLocks noChangeArrowheads="1"/>
          </p:cNvSpPr>
          <p:nvPr/>
        </p:nvSpPr>
        <p:spPr bwMode="auto">
          <a:xfrm>
            <a:off x="193837" y="5865850"/>
            <a:ext cx="1689926" cy="27595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1200" dirty="0" err="1" smtClean="0">
                <a:solidFill>
                  <a:schemeClr val="bg1"/>
                </a:solidFill>
              </a:rPr>
              <a:t>WickedEvil.dll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" name="Curved Left Arrow 5"/>
          <p:cNvSpPr/>
          <p:nvPr/>
        </p:nvSpPr>
        <p:spPr>
          <a:xfrm>
            <a:off x="1460500" y="4726171"/>
            <a:ext cx="298462" cy="1314034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451350" y="4940028"/>
            <a:ext cx="920750" cy="217450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Inline Hook</a:t>
            </a:r>
            <a:endParaRPr lang="en-US" sz="1200" dirty="0"/>
          </a:p>
        </p:txBody>
      </p:sp>
      <p:sp>
        <p:nvSpPr>
          <p:cNvPr id="13" name="Down Arrow 12"/>
          <p:cNvSpPr/>
          <p:nvPr/>
        </p:nvSpPr>
        <p:spPr>
          <a:xfrm>
            <a:off x="5035550" y="5157478"/>
            <a:ext cx="141125" cy="51307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386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DLL Injection Methods (1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AppInit_DLLs</a:t>
            </a:r>
            <a:endParaRPr lang="en-US" dirty="0"/>
          </a:p>
          <a:p>
            <a:pPr lvl="1"/>
            <a:r>
              <a:rPr lang="en-US" dirty="0"/>
              <a:t>HKLM\Software\Microsoft\Windows NT\</a:t>
            </a:r>
            <a:r>
              <a:rPr lang="en-US" dirty="0" err="1"/>
              <a:t>CurrentVersion</a:t>
            </a:r>
            <a:r>
              <a:rPr lang="en-US" dirty="0"/>
              <a:t>\Windows\</a:t>
            </a:r>
            <a:r>
              <a:rPr lang="en-US" dirty="0" err="1"/>
              <a:t>AppInit_DLLs</a:t>
            </a:r>
            <a:r>
              <a:rPr lang="en-US" dirty="0"/>
              <a:t> is set to a space or </a:t>
            </a:r>
            <a:r>
              <a:rPr lang="en-US" dirty="0" smtClean="0"/>
              <a:t>comma separated </a:t>
            </a:r>
            <a:r>
              <a:rPr lang="en-US" dirty="0"/>
              <a:t>list of DLLs to load into processes that load user32.dll</a:t>
            </a:r>
          </a:p>
          <a:p>
            <a:pPr lvl="1"/>
            <a:r>
              <a:rPr lang="en-US" dirty="0"/>
              <a:t>On Windows Vista and newer you also have to set a few other values in that path like </a:t>
            </a:r>
            <a:r>
              <a:rPr lang="en-US" dirty="0" err="1"/>
              <a:t>LoadAppInit_DLLs</a:t>
            </a:r>
            <a:r>
              <a:rPr lang="en-US" dirty="0"/>
              <a:t> = 1 and </a:t>
            </a:r>
            <a:r>
              <a:rPr lang="en-US" dirty="0" err="1"/>
              <a:t>RequireSignedAppInit_DLLs</a:t>
            </a:r>
            <a:r>
              <a:rPr lang="en-US" dirty="0"/>
              <a:t> = 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08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56232" cy="12775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Observing </a:t>
            </a:r>
            <a:r>
              <a:rPr lang="en-US" dirty="0" err="1"/>
              <a:t>Parite's</a:t>
            </a:r>
            <a:r>
              <a:rPr lang="en-US" dirty="0"/>
              <a:t> </a:t>
            </a:r>
            <a:r>
              <a:rPr lang="en-US" dirty="0" smtClean="0"/>
              <a:t>Maneuvering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Using </a:t>
            </a:r>
            <a:r>
              <a:rPr lang="en-US" dirty="0" err="1"/>
              <a:t>Regshot</a:t>
            </a:r>
            <a:r>
              <a:rPr lang="en-US" dirty="0"/>
              <a:t> on the </a:t>
            </a:r>
            <a:r>
              <a:rPr lang="en-US" i="1" dirty="0"/>
              <a:t>victim</a:t>
            </a:r>
            <a:r>
              <a:rPr lang="en-US" dirty="0"/>
              <a:t> VM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/>
              <a:t>Start </a:t>
            </a:r>
            <a:r>
              <a:rPr lang="en-US" dirty="0" err="1"/>
              <a:t>Regshot</a:t>
            </a:r>
            <a:r>
              <a:rPr lang="en-US" dirty="0"/>
              <a:t> (</a:t>
            </a:r>
            <a:r>
              <a:rPr lang="en-US" dirty="0" err="1"/>
              <a:t>MalwareClass</a:t>
            </a:r>
            <a:r>
              <a:rPr lang="en-US" dirty="0"/>
              <a:t>/tools/v5_regshot_1.8.3...)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/>
              <a:t>Click </a:t>
            </a:r>
            <a:r>
              <a:rPr lang="en-US" i="1" dirty="0"/>
              <a:t>1st shot</a:t>
            </a:r>
            <a:r>
              <a:rPr lang="en-US" dirty="0"/>
              <a:t> </a:t>
            </a:r>
            <a:r>
              <a:rPr lang="en-US" dirty="0" err="1"/>
              <a:t>button→Shot</a:t>
            </a:r>
            <a:endParaRPr lang="en-US" dirty="0"/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/>
              <a:t>Run </a:t>
            </a:r>
            <a:r>
              <a:rPr lang="en-US" dirty="0" err="1"/>
              <a:t>parite</a:t>
            </a:r>
            <a:r>
              <a:rPr lang="en-US" dirty="0"/>
              <a:t>/</a:t>
            </a:r>
            <a:r>
              <a:rPr lang="en-US" dirty="0" err="1"/>
              <a:t>malware.exe</a:t>
            </a:r>
            <a:endParaRPr lang="en-US" dirty="0"/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/>
              <a:t>Click </a:t>
            </a:r>
            <a:r>
              <a:rPr lang="en-US" i="1" dirty="0"/>
              <a:t>2nd shot</a:t>
            </a:r>
            <a:r>
              <a:rPr lang="en-US" dirty="0"/>
              <a:t> </a:t>
            </a:r>
            <a:r>
              <a:rPr lang="en-US" dirty="0" err="1"/>
              <a:t>button→Shot</a:t>
            </a:r>
            <a:endParaRPr lang="en-US" dirty="0"/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/>
              <a:t>Click </a:t>
            </a:r>
            <a:r>
              <a:rPr lang="en-US" i="1" dirty="0"/>
              <a:t>Compare</a:t>
            </a:r>
            <a:r>
              <a:rPr lang="en-US" dirty="0"/>
              <a:t> </a:t>
            </a:r>
            <a:r>
              <a:rPr lang="en-US" dirty="0" smtClean="0"/>
              <a:t>button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Q1.</a:t>
            </a:r>
            <a:r>
              <a:rPr lang="en-US" dirty="0" smtClean="0"/>
              <a:t> Which DLL is used </a:t>
            </a:r>
            <a:r>
              <a:rPr lang="en-US" dirty="0"/>
              <a:t>for maneuvering?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Q2.</a:t>
            </a:r>
            <a:r>
              <a:rPr lang="en-US" dirty="0" smtClean="0"/>
              <a:t> Where </a:t>
            </a:r>
            <a:r>
              <a:rPr lang="en-US" dirty="0"/>
              <a:t>is it maneuvering?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Q3.</a:t>
            </a:r>
            <a:r>
              <a:rPr lang="en-US" dirty="0" smtClean="0"/>
              <a:t> Open </a:t>
            </a:r>
            <a:r>
              <a:rPr lang="en-US" dirty="0"/>
              <a:t>question: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Any </a:t>
            </a:r>
            <a:r>
              <a:rPr lang="en-US" dirty="0"/>
              <a:t>theories why it’s maneuvering to there?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452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Answers for </a:t>
            </a:r>
            <a:r>
              <a:rPr lang="en-US" dirty="0" err="1"/>
              <a:t>Parite</a:t>
            </a:r>
            <a:r>
              <a:rPr lang="en-US" dirty="0"/>
              <a:t> Lab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A1.</a:t>
            </a:r>
            <a:r>
              <a:rPr lang="en-US" dirty="0" smtClean="0"/>
              <a:t> “</a:t>
            </a:r>
            <a:r>
              <a:rPr lang="en-US" dirty="0" err="1"/>
              <a:t>fmsiopcps.dll</a:t>
            </a:r>
            <a:r>
              <a:rPr lang="en-US" dirty="0"/>
              <a:t>” is added to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HKLM</a:t>
            </a:r>
            <a:r>
              <a:rPr lang="en-US" dirty="0"/>
              <a:t>\Software\Microsoft\Windows NT\</a:t>
            </a:r>
            <a:r>
              <a:rPr lang="en-US" dirty="0" err="1"/>
              <a:t>CurrentVersion</a:t>
            </a:r>
            <a:r>
              <a:rPr lang="en-US" dirty="0"/>
              <a:t>\Windows\</a:t>
            </a:r>
            <a:r>
              <a:rPr lang="en-US" dirty="0" err="1"/>
              <a:t>AppInit_DLLs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A2.</a:t>
            </a:r>
            <a:r>
              <a:rPr lang="en-US" dirty="0" smtClean="0"/>
              <a:t> All </a:t>
            </a:r>
            <a:r>
              <a:rPr lang="en-US" dirty="0"/>
              <a:t>Windows applications, which use </a:t>
            </a:r>
            <a:r>
              <a:rPr lang="en-US" dirty="0" smtClean="0"/>
              <a:t>       </a:t>
            </a:r>
            <a:br>
              <a:rPr lang="en-US" dirty="0" smtClean="0"/>
            </a:br>
            <a:r>
              <a:rPr lang="en-US" dirty="0" smtClean="0"/>
              <a:t>      user32</a:t>
            </a:r>
            <a:r>
              <a:rPr lang="en-US" dirty="0"/>
              <a:t>.dll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6426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Application Programming Interface (API)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“Specifies </a:t>
            </a:r>
            <a:r>
              <a:rPr lang="en-US" dirty="0" smtClean="0"/>
              <a:t>a software component in terms of its operations, their inputs and outputs and underling </a:t>
            </a:r>
            <a:r>
              <a:rPr lang="en-US" dirty="0" smtClean="0"/>
              <a:t>types”</a:t>
            </a:r>
            <a:endParaRPr lang="en-US" dirty="0" smtClean="0"/>
          </a:p>
          <a:p>
            <a:endParaRPr lang="en-US" dirty="0"/>
          </a:p>
          <a:p>
            <a:r>
              <a:rPr lang="en-US" sz="3000" dirty="0"/>
              <a:t>char *</a:t>
            </a:r>
            <a:r>
              <a:rPr lang="en-US" sz="3000" dirty="0" err="1"/>
              <a:t>strncpy</a:t>
            </a:r>
            <a:r>
              <a:rPr lang="en-US" sz="3000" dirty="0"/>
              <a:t>(char *</a:t>
            </a:r>
            <a:r>
              <a:rPr lang="en-US" sz="3000" dirty="0" err="1"/>
              <a:t>dest</a:t>
            </a:r>
            <a:r>
              <a:rPr lang="en-US" sz="3000" dirty="0"/>
              <a:t>, </a:t>
            </a:r>
            <a:r>
              <a:rPr lang="en-US" sz="3000" dirty="0" err="1"/>
              <a:t>const</a:t>
            </a:r>
            <a:r>
              <a:rPr lang="en-US" sz="3000" dirty="0"/>
              <a:t> char *</a:t>
            </a:r>
            <a:r>
              <a:rPr lang="en-US" sz="3000" dirty="0" err="1"/>
              <a:t>src</a:t>
            </a:r>
            <a:r>
              <a:rPr lang="en-US" sz="3000" dirty="0"/>
              <a:t>, </a:t>
            </a:r>
            <a:r>
              <a:rPr lang="en-US" sz="3000" dirty="0" err="1"/>
              <a:t>size_t</a:t>
            </a:r>
            <a:r>
              <a:rPr lang="en-US" sz="3000" dirty="0"/>
              <a:t> n);</a:t>
            </a:r>
            <a:endParaRPr lang="en-US" sz="3000" dirty="0" smtClean="0"/>
          </a:p>
          <a:p>
            <a:pPr lvl="1"/>
            <a:r>
              <a:rPr lang="en-US" dirty="0" smtClean="0"/>
              <a:t>3 inputs: </a:t>
            </a:r>
          </a:p>
          <a:p>
            <a:pPr lvl="2"/>
            <a:r>
              <a:rPr lang="en-US" dirty="0" err="1" smtClean="0"/>
              <a:t>dest</a:t>
            </a:r>
            <a:r>
              <a:rPr lang="en-US" dirty="0" smtClean="0"/>
              <a:t>: destination string</a:t>
            </a:r>
          </a:p>
          <a:p>
            <a:pPr lvl="2"/>
            <a:r>
              <a:rPr lang="en-US" dirty="0" err="1"/>
              <a:t>s</a:t>
            </a:r>
            <a:r>
              <a:rPr lang="en-US" dirty="0" err="1" smtClean="0"/>
              <a:t>rc</a:t>
            </a:r>
            <a:r>
              <a:rPr lang="en-US" dirty="0" smtClean="0"/>
              <a:t>: source string</a:t>
            </a:r>
          </a:p>
          <a:p>
            <a:pPr lvl="2"/>
            <a:r>
              <a:rPr lang="en-US" dirty="0"/>
              <a:t>n</a:t>
            </a:r>
            <a:r>
              <a:rPr lang="en-US" dirty="0" smtClean="0"/>
              <a:t>: number of characters to copy from source string</a:t>
            </a:r>
          </a:p>
          <a:p>
            <a:pPr lvl="1"/>
            <a:r>
              <a:rPr lang="en-US" dirty="0" smtClean="0"/>
              <a:t>1 output: returns a pointer to the destination string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274638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184398" y="2892740"/>
            <a:ext cx="64008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en.wikipedia.org</a:t>
            </a:r>
            <a:r>
              <a:rPr lang="en-US" dirty="0"/>
              <a:t>/wiki/</a:t>
            </a:r>
            <a:r>
              <a:rPr lang="en-US" dirty="0" err="1"/>
              <a:t>Application_programming_interface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0961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2586</TotalTime>
  <Words>3805</Words>
  <Application>Microsoft Macintosh PowerPoint</Application>
  <PresentationFormat>On-screen Show (4:3)</PresentationFormat>
  <Paragraphs>746</Paragraphs>
  <Slides>52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Office Theme</vt:lpstr>
      <vt:lpstr>Malware Dynamic Analysis Part 3</vt:lpstr>
      <vt:lpstr>All materials is licensed under a Creative Commons “Share Alike” license</vt:lpstr>
      <vt:lpstr>Where are we at?</vt:lpstr>
      <vt:lpstr>Maneuvering</vt:lpstr>
      <vt:lpstr>DLL/code Injection</vt:lpstr>
      <vt:lpstr>DLL Injection Methods (1)</vt:lpstr>
      <vt:lpstr>Observing Parite's Maneuvering</vt:lpstr>
      <vt:lpstr>Answers for Parite Lab </vt:lpstr>
      <vt:lpstr>Application Programming Interface (API)</vt:lpstr>
      <vt:lpstr>DLL Injection Methods (2)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CreateRemoteThread() cont.</vt:lpstr>
      <vt:lpstr>DLL Injection API Call Example</vt:lpstr>
      <vt:lpstr>DLL Injection API Call Example</vt:lpstr>
      <vt:lpstr>DLL Injection API Call Example</vt:lpstr>
      <vt:lpstr>DLL Injection API Call Example</vt:lpstr>
      <vt:lpstr>DLL Injection API Call Example</vt:lpstr>
      <vt:lpstr>DLL Injection API Call Example</vt:lpstr>
      <vt:lpstr>DLL Injection API Call Example</vt:lpstr>
      <vt:lpstr>DLL Injection API Call Example</vt:lpstr>
      <vt:lpstr>Observing “Onlinegame2” Maneuvering</vt:lpstr>
      <vt:lpstr>Answers for “Onlinegame2” Lab</vt:lpstr>
      <vt:lpstr>Observing “Onlinegame1” Maneuvering</vt:lpstr>
      <vt:lpstr>Answers for “Onlinegame1” Lab</vt:lpstr>
      <vt:lpstr>Thread</vt:lpstr>
      <vt:lpstr>PowerPoint Presentation</vt:lpstr>
      <vt:lpstr>PowerPoint Presentation</vt:lpstr>
      <vt:lpstr>PowerPoint Presentation</vt:lpstr>
      <vt:lpstr>PowerPoint Presentation</vt:lpstr>
      <vt:lpstr>DLL Injection Methods (3a)</vt:lpstr>
      <vt:lpstr>DLL Injection Methods (3b)</vt:lpstr>
      <vt:lpstr>DLL Injection Methods (4)</vt:lpstr>
      <vt:lpstr>Maneuvering</vt:lpstr>
      <vt:lpstr>DLL Search Order Hijacking (1)</vt:lpstr>
      <vt:lpstr>DLL Search Order Hijacking (2)</vt:lpstr>
      <vt:lpstr>Checking KnownDLLs</vt:lpstr>
      <vt:lpstr>Observing Nitol's Maneuvering </vt:lpstr>
      <vt:lpstr>Answers for Nitol Lab</vt:lpstr>
      <vt:lpstr>Maneuvering</vt:lpstr>
      <vt:lpstr>Asynchronous Procedure Call  (APC) Injection</vt:lpstr>
      <vt:lpstr>IAT/EAT Hooking</vt:lpstr>
      <vt:lpstr>Normal Inter-Module Function Call</vt:lpstr>
      <vt:lpstr>Normal Inter-Module Function Call</vt:lpstr>
      <vt:lpstr>Inline Hooking</vt:lpstr>
      <vt:lpstr>Normal Intra-Module Function Call</vt:lpstr>
      <vt:lpstr>Inline Hooked Intra-Module Function Call</vt:lpstr>
      <vt:lpstr>Many processes, each with their own view of memory,  and the kernel schedules different ones to run at different times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Malware Dynamic Analysis</dc:title>
  <dc:creator>Veronica Kovah</dc:creator>
  <cp:lastModifiedBy>Veronica Kovah</cp:lastModifiedBy>
  <cp:revision>334</cp:revision>
  <dcterms:created xsi:type="dcterms:W3CDTF">2014-08-24T20:24:38Z</dcterms:created>
  <dcterms:modified xsi:type="dcterms:W3CDTF">2014-09-12T00:59:00Z</dcterms:modified>
</cp:coreProperties>
</file>