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Lst>
  <p:sldSz cx="9144000" cy="6858000"/>
  <p:notesSz cx="6858000" cy="9144000"/>
  <p:defaultTextStyle>
    <a:lvl1pPr defTabSz="457200">
      <a:defRPr sz="2400">
        <a:latin typeface="+mn-lt"/>
        <a:ea typeface="+mn-ea"/>
        <a:cs typeface="+mn-cs"/>
        <a:sym typeface="Helvetica"/>
      </a:defRPr>
    </a:lvl1pPr>
    <a:lvl2pPr defTabSz="457200">
      <a:defRPr sz="2400">
        <a:latin typeface="+mn-lt"/>
        <a:ea typeface="+mn-ea"/>
        <a:cs typeface="+mn-cs"/>
        <a:sym typeface="Helvetica"/>
      </a:defRPr>
    </a:lvl2pPr>
    <a:lvl3pPr defTabSz="457200">
      <a:defRPr sz="2400">
        <a:latin typeface="+mn-lt"/>
        <a:ea typeface="+mn-ea"/>
        <a:cs typeface="+mn-cs"/>
        <a:sym typeface="Helvetica"/>
      </a:defRPr>
    </a:lvl3pPr>
    <a:lvl4pPr defTabSz="457200">
      <a:defRPr sz="2400">
        <a:latin typeface="+mn-lt"/>
        <a:ea typeface="+mn-ea"/>
        <a:cs typeface="+mn-cs"/>
        <a:sym typeface="Helvetica"/>
      </a:defRPr>
    </a:lvl4pPr>
    <a:lvl5pPr defTabSz="457200">
      <a:defRPr sz="2400">
        <a:latin typeface="+mn-lt"/>
        <a:ea typeface="+mn-ea"/>
        <a:cs typeface="+mn-cs"/>
        <a:sym typeface="Helvetica"/>
      </a:defRPr>
    </a:lvl5pPr>
    <a:lvl6pPr defTabSz="457200">
      <a:defRPr sz="2400">
        <a:latin typeface="+mn-lt"/>
        <a:ea typeface="+mn-ea"/>
        <a:cs typeface="+mn-cs"/>
        <a:sym typeface="Helvetica"/>
      </a:defRPr>
    </a:lvl6pPr>
    <a:lvl7pPr defTabSz="457200">
      <a:defRPr sz="2400">
        <a:latin typeface="+mn-lt"/>
        <a:ea typeface="+mn-ea"/>
        <a:cs typeface="+mn-cs"/>
        <a:sym typeface="Helvetica"/>
      </a:defRPr>
    </a:lvl7pPr>
    <a:lvl8pPr defTabSz="457200">
      <a:defRPr sz="2400">
        <a:latin typeface="+mn-lt"/>
        <a:ea typeface="+mn-ea"/>
        <a:cs typeface="+mn-cs"/>
        <a:sym typeface="Helvetica"/>
      </a:defRPr>
    </a:lvl8pPr>
    <a:lvl9pPr defTabSz="457200">
      <a:defRPr sz="2400">
        <a:latin typeface="+mn-lt"/>
        <a:ea typeface="+mn-ea"/>
        <a:cs typeface="+mn-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b="def" i="def"/>
      <a:tcStyle>
        <a:tcBdr/>
        <a:fill>
          <a:solidFill>
            <a:srgbClr val="E6F6EF"/>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DBDB"/>
          </a:solidFill>
        </a:fill>
      </a:tcStyle>
    </a:wholeTbl>
    <a:band2H>
      <a:tcTxStyle b="def" i="def"/>
      <a:tcStyle>
        <a:tcBdr/>
        <a:fill>
          <a:solidFill>
            <a:srgbClr val="EEEEEE"/>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firstRow>
  </a:tblStyle>
  <a:tblStyle styleId="{EEE7283C-3CF3-47DC-8721-378D4A62B228}"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b="def" i="def"/>
      <a:tcStyle>
        <a:tcBdr/>
        <a:fill>
          <a:solidFill>
            <a:srgbClr val="E7E7F3"/>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firstRow>
  </a:tblStyle>
  <a:tblStyle styleId="{CF821DB8-F4EB-4A41-A1BA-3FCAFE7338EE}" styleName="">
    <a:tblBg/>
    <a:wholeTbl>
      <a:tcTxStyle b="on" i="on">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b="def" i="def"/>
      <a:tcStyle>
        <a:tcBdr/>
        <a:fill>
          <a:solidFill>
            <a:srgbClr val="E6E6E6"/>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b="def" i="def"/>
      <a:tcStyle>
        <a:tcBdr/>
        <a:fill>
          <a:solidFill>
            <a:srgbClr val="FFFFFF"/>
          </a:solidFill>
        </a:fill>
      </a:tcStyle>
    </a:band2H>
    <a:firstCol>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hape 17"/>
          <p:cNvSpPr/>
          <p:nvPr>
            <p:ph type="sldImg"/>
          </p:nvPr>
        </p:nvSpPr>
        <p:spPr>
          <a:xfrm>
            <a:off x="1143000" y="685800"/>
            <a:ext cx="4572000" cy="3429000"/>
          </a:xfrm>
          <a:prstGeom prst="rect">
            <a:avLst/>
          </a:prstGeom>
        </p:spPr>
        <p:txBody>
          <a:bodyPr/>
          <a:lstStyle/>
          <a:p>
            <a:pPr lvl="0"/>
          </a:p>
        </p:txBody>
      </p:sp>
      <p:sp>
        <p:nvSpPr>
          <p:cNvPr id="18" name="Shape 18"/>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 name="Shape 27"/>
          <p:cNvSpPr/>
          <p:nvPr>
            <p:ph type="sldImg"/>
          </p:nvPr>
        </p:nvSpPr>
        <p:spPr>
          <a:prstGeom prst="rect">
            <a:avLst/>
          </a:prstGeom>
        </p:spPr>
        <p:txBody>
          <a:bodyPr/>
          <a:lstStyle/>
          <a:p>
            <a:pPr lvl="0"/>
          </a:p>
        </p:txBody>
      </p:sp>
      <p:sp>
        <p:nvSpPr>
          <p:cNvPr id="28" name="Shape 28"/>
          <p:cNvSpPr/>
          <p:nvPr>
            <p:ph type="body" sz="quarter" idx="1"/>
          </p:nvPr>
        </p:nvSpPr>
        <p:spPr>
          <a:prstGeom prst="rect">
            <a:avLst/>
          </a:prstGeom>
        </p:spPr>
        <p:txBody>
          <a:bodyPr/>
          <a:lstStyle/>
          <a:p>
            <a:pPr lvl="0">
              <a:defRPr sz="1800"/>
            </a:pPr>
            <a:r>
              <a:rPr sz="2400"/>
              <a:t>Attribution condition: You must indicate that derivative work</a:t>
            </a:r>
            <a:endParaRPr sz="2400"/>
          </a:p>
          <a:p>
            <a:pPr lvl="0">
              <a:defRPr sz="1800"/>
            </a:pPr>
            <a:r>
              <a:rPr sz="2400"/>
              <a:t>"Is derived from Xeno Kovah's ‘Intro x86-64’ class, available at http://OpenSecurityTraining.info/IntroX86-64.html"</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6" name="Shape 6"/>
          <p:cNvSpPr/>
          <p:nvPr>
            <p:ph type="sldNum" sz="quarter" idx="2"/>
          </p:nvPr>
        </p:nvSpPr>
        <p:spPr>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
        <p:nvSpPr>
          <p:cNvPr id="7" name="Shape 7"/>
          <p:cNvSpPr/>
          <p:nvPr>
            <p:ph type="title"/>
          </p:nvPr>
        </p:nvSpPr>
        <p:spPr>
          <a:prstGeom prst="rect">
            <a:avLst/>
          </a:prstGeom>
        </p:spPr>
        <p:txBody>
          <a:bodyPr/>
          <a:lstStyle/>
          <a:p>
            <a:pPr lvl="0">
              <a:defRPr sz="1800"/>
            </a:pPr>
            <a:r>
              <a:rPr sz="4400"/>
              <a:t>Title Text</a:t>
            </a:r>
          </a:p>
        </p:txBody>
      </p:sp>
      <p:sp>
        <p:nvSpPr>
          <p:cNvPr id="8" name="Shape 8"/>
          <p:cNvSpPr/>
          <p:nvPr>
            <p:ph type="body" idx="1"/>
          </p:nvPr>
        </p:nvSpPr>
        <p:spPr>
          <a:prstGeom prst="rect">
            <a:avLst/>
          </a:prstGeom>
        </p:spPr>
        <p:txBody>
          <a:body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0" name="Shape 10"/>
          <p:cNvSpPr/>
          <p:nvPr>
            <p:ph type="sldNum" sz="quarter" idx="2"/>
          </p:nvPr>
        </p:nvSpPr>
        <p:spPr>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2" name="Shape 12"/>
          <p:cNvSpPr/>
          <p:nvPr>
            <p:ph type="sldNum" sz="quarter" idx="2"/>
          </p:nvPr>
        </p:nvSpPr>
        <p:spPr>
          <a:xfrm>
            <a:off x="6553200" y="6248400"/>
            <a:ext cx="1903413" cy="439227"/>
          </a:xfrm>
          <a:prstGeom prst="rect">
            <a:avLst/>
          </a:prstGeom>
        </p:spPr>
        <p:txBody>
          <a:bodyPr lIns="0" tIns="0" rIns="0" bIns="0"/>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4" name="Shape 14"/>
          <p:cNvSpPr/>
          <p:nvPr>
            <p:ph type="sldNum" sz="quarter" idx="2"/>
          </p:nvPr>
        </p:nvSpPr>
        <p:spPr>
          <a:xfrm>
            <a:off x="7223125" y="6397625"/>
            <a:ext cx="1903413" cy="439227"/>
          </a:xfrm>
          <a:prstGeom prst="rect">
            <a:avLst/>
          </a:prstGeom>
        </p:spPr>
        <p:txBody>
          <a:bodyPr lIns="0" tIns="0" rIns="0" bIns="0"/>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
        <p:nvSpPr>
          <p:cNvPr id="15" name="Shape 15"/>
          <p:cNvSpPr/>
          <p:nvPr>
            <p:ph type="title"/>
          </p:nvPr>
        </p:nvSpPr>
        <p:spPr>
          <a:prstGeom prst="rect">
            <a:avLst/>
          </a:prstGeom>
        </p:spPr>
        <p:txBody>
          <a:bodyPr lIns="0" tIns="0" rIns="0" bIns="0"/>
          <a:lstStyle/>
          <a:p>
            <a:pPr lvl="0">
              <a:defRPr sz="1800"/>
            </a:pPr>
            <a:r>
              <a:rPr sz="4400"/>
              <a:t>Title Text</a:t>
            </a:r>
          </a:p>
        </p:txBody>
      </p:sp>
      <p:sp>
        <p:nvSpPr>
          <p:cNvPr id="16" name="Shape 16"/>
          <p:cNvSpPr/>
          <p:nvPr>
            <p:ph type="body" idx="1"/>
          </p:nvPr>
        </p:nvSpPr>
        <p:spPr>
          <a:prstGeom prst="rect">
            <a:avLst/>
          </a:prstGeom>
        </p:spPr>
        <p:txBody>
          <a:bodyPr lIns="0" tIns="0" rIns="0" bIns="0"/>
          <a:lstStyle>
            <a:lvl2pPr indent="114300"/>
            <a:lvl3pPr indent="571500"/>
            <a:lvl4pPr indent="1028700"/>
            <a:lvl5pPr indent="1485900"/>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sldNum" sz="quarter" idx="2"/>
          </p:nvPr>
        </p:nvSpPr>
        <p:spPr>
          <a:xfrm>
            <a:off x="6553200" y="6248400"/>
            <a:ext cx="1903414" cy="439227"/>
          </a:xfrm>
          <a:prstGeom prst="rect">
            <a:avLst/>
          </a:prstGeom>
          <a:ln w="12700">
            <a:miter lim="400000"/>
          </a:ln>
        </p:spPr>
        <p:txBody>
          <a:bodyPr lIns="46798" tIns="46798" rIns="46798" bIns="46798">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fld id="{86CB4B4D-7CA3-9044-876B-883B54F8677D}" type="slidenum"/>
          </a:p>
        </p:txBody>
      </p:sp>
      <p:sp>
        <p:nvSpPr>
          <p:cNvPr id="3" name="Shape 3"/>
          <p:cNvSpPr/>
          <p:nvPr>
            <p:ph type="title"/>
          </p:nvPr>
        </p:nvSpPr>
        <p:spPr>
          <a:xfrm>
            <a:off x="685800" y="1844675"/>
            <a:ext cx="7772400" cy="2041525"/>
          </a:xfrm>
          <a:prstGeom prst="rect">
            <a:avLst/>
          </a:prstGeom>
          <a:ln w="12700">
            <a:miter lim="400000"/>
          </a:ln>
          <a:extLst>
            <a:ext uri="{C572A759-6A51-4108-AA02-DFA0A04FC94B}">
              <ma14:wrappingTextBoxFlag xmlns:ma14="http://schemas.microsoft.com/office/mac/drawingml/2011/main" val="1"/>
            </a:ext>
          </a:extLst>
        </p:spPr>
        <p:txBody>
          <a:bodyPr lIns="46798" tIns="46798" rIns="46798" bIns="46798" anchor="ctr"/>
          <a:lstStyle/>
          <a:p>
            <a:pPr lvl="0">
              <a:defRPr sz="1800"/>
            </a:pPr>
            <a:r>
              <a:rPr sz="4400"/>
              <a:t>Title Text</a:t>
            </a:r>
          </a:p>
        </p:txBody>
      </p:sp>
      <p:sp>
        <p:nvSpPr>
          <p:cNvPr id="4" name="Shape 4"/>
          <p:cNvSpPr/>
          <p:nvPr>
            <p:ph type="body" idx="1"/>
          </p:nvPr>
        </p:nvSpPr>
        <p:spPr>
          <a:xfrm>
            <a:off x="1371600" y="3886200"/>
            <a:ext cx="6400800" cy="2971800"/>
          </a:xfrm>
          <a:prstGeom prst="rect">
            <a:avLst/>
          </a:prstGeom>
          <a:ln w="12700">
            <a:miter lim="400000"/>
          </a:ln>
          <a:extLst>
            <a:ext uri="{C572A759-6A51-4108-AA02-DFA0A04FC94B}">
              <ma14:wrappingTextBoxFlag xmlns:ma14="http://schemas.microsoft.com/office/mac/drawingml/2011/main" val="1"/>
            </a:ext>
          </a:extLst>
        </p:spPr>
        <p:txBody>
          <a:bodyPr lIns="46798" tIns="46798" rIns="46798" bIns="46798"/>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Lst>
  <p:transition spd="med" advClick="1"/>
  <p:txStyles>
    <p:titleStyle>
      <a:lvl1pPr algn="ctr" defTabSz="457200">
        <a:defRPr sz="4400">
          <a:latin typeface="Arial"/>
          <a:ea typeface="Arial"/>
          <a:cs typeface="Arial"/>
          <a:sym typeface="Arial"/>
        </a:defRPr>
      </a:lvl1pPr>
      <a:lvl2pPr algn="ctr" defTabSz="457200">
        <a:defRPr sz="4400">
          <a:latin typeface="Arial"/>
          <a:ea typeface="Arial"/>
          <a:cs typeface="Arial"/>
          <a:sym typeface="Arial"/>
        </a:defRPr>
      </a:lvl2pPr>
      <a:lvl3pPr algn="ctr" defTabSz="457200">
        <a:defRPr sz="4400">
          <a:latin typeface="Arial"/>
          <a:ea typeface="Arial"/>
          <a:cs typeface="Arial"/>
          <a:sym typeface="Arial"/>
        </a:defRPr>
      </a:lvl3pPr>
      <a:lvl4pPr algn="ctr" defTabSz="457200">
        <a:defRPr sz="4400">
          <a:latin typeface="Arial"/>
          <a:ea typeface="Arial"/>
          <a:cs typeface="Arial"/>
          <a:sym typeface="Arial"/>
        </a:defRPr>
      </a:lvl4pPr>
      <a:lvl5pPr algn="ctr" defTabSz="457200">
        <a:defRPr sz="4400">
          <a:latin typeface="Arial"/>
          <a:ea typeface="Arial"/>
          <a:cs typeface="Arial"/>
          <a:sym typeface="Arial"/>
        </a:defRPr>
      </a:lvl5pPr>
      <a:lvl6pPr algn="ctr" defTabSz="457200">
        <a:defRPr sz="4400">
          <a:latin typeface="Arial"/>
          <a:ea typeface="Arial"/>
          <a:cs typeface="Arial"/>
          <a:sym typeface="Arial"/>
        </a:defRPr>
      </a:lvl6pPr>
      <a:lvl7pPr algn="ctr" defTabSz="457200">
        <a:defRPr sz="4400">
          <a:latin typeface="Arial"/>
          <a:ea typeface="Arial"/>
          <a:cs typeface="Arial"/>
          <a:sym typeface="Arial"/>
        </a:defRPr>
      </a:lvl7pPr>
      <a:lvl8pPr algn="ctr" defTabSz="457200">
        <a:defRPr sz="4400">
          <a:latin typeface="Arial"/>
          <a:ea typeface="Arial"/>
          <a:cs typeface="Arial"/>
          <a:sym typeface="Arial"/>
        </a:defRPr>
      </a:lvl8pPr>
      <a:lvl9pPr algn="ctr" defTabSz="457200">
        <a:defRPr sz="4400">
          <a:latin typeface="Arial"/>
          <a:ea typeface="Arial"/>
          <a:cs typeface="Arial"/>
          <a:sym typeface="Arial"/>
        </a:defRPr>
      </a:lvl9pPr>
    </p:titleStyle>
    <p:bodyStyle>
      <a:lvl1pPr marL="342900" indent="-342900" algn="ctr" defTabSz="457200">
        <a:spcBef>
          <a:spcPts val="800"/>
        </a:spcBef>
        <a:defRPr sz="3200">
          <a:latin typeface="Arial"/>
          <a:ea typeface="Arial"/>
          <a:cs typeface="Arial"/>
          <a:sym typeface="Arial"/>
        </a:defRPr>
      </a:lvl1pPr>
      <a:lvl2pPr marL="342900" algn="ctr" defTabSz="457200">
        <a:spcBef>
          <a:spcPts val="800"/>
        </a:spcBef>
        <a:defRPr sz="3200">
          <a:latin typeface="Arial"/>
          <a:ea typeface="Arial"/>
          <a:cs typeface="Arial"/>
          <a:sym typeface="Arial"/>
        </a:defRPr>
      </a:lvl2pPr>
      <a:lvl3pPr marL="342900" algn="ctr" defTabSz="457200">
        <a:spcBef>
          <a:spcPts val="800"/>
        </a:spcBef>
        <a:defRPr sz="3200">
          <a:latin typeface="Arial"/>
          <a:ea typeface="Arial"/>
          <a:cs typeface="Arial"/>
          <a:sym typeface="Arial"/>
        </a:defRPr>
      </a:lvl3pPr>
      <a:lvl4pPr marL="342900" algn="ctr" defTabSz="457200">
        <a:spcBef>
          <a:spcPts val="800"/>
        </a:spcBef>
        <a:defRPr sz="3200">
          <a:latin typeface="Arial"/>
          <a:ea typeface="Arial"/>
          <a:cs typeface="Arial"/>
          <a:sym typeface="Arial"/>
        </a:defRPr>
      </a:lvl4pPr>
      <a:lvl5pPr marL="342900" algn="ctr" defTabSz="457200">
        <a:spcBef>
          <a:spcPts val="800"/>
        </a:spcBef>
        <a:defRPr sz="3200">
          <a:latin typeface="Arial"/>
          <a:ea typeface="Arial"/>
          <a:cs typeface="Arial"/>
          <a:sym typeface="Arial"/>
        </a:defRPr>
      </a:lvl5pPr>
      <a:lvl6pPr marL="342900" algn="ctr" defTabSz="457200">
        <a:spcBef>
          <a:spcPts val="800"/>
        </a:spcBef>
        <a:defRPr sz="3200">
          <a:latin typeface="Arial"/>
          <a:ea typeface="Arial"/>
          <a:cs typeface="Arial"/>
          <a:sym typeface="Arial"/>
        </a:defRPr>
      </a:lvl6pPr>
      <a:lvl7pPr marL="342900" algn="ctr" defTabSz="457200">
        <a:spcBef>
          <a:spcPts val="800"/>
        </a:spcBef>
        <a:defRPr sz="3200">
          <a:latin typeface="Arial"/>
          <a:ea typeface="Arial"/>
          <a:cs typeface="Arial"/>
          <a:sym typeface="Arial"/>
        </a:defRPr>
      </a:lvl7pPr>
      <a:lvl8pPr marL="342900" algn="ctr" defTabSz="457200">
        <a:spcBef>
          <a:spcPts val="800"/>
        </a:spcBef>
        <a:defRPr sz="3200">
          <a:latin typeface="Arial"/>
          <a:ea typeface="Arial"/>
          <a:cs typeface="Arial"/>
          <a:sym typeface="Arial"/>
        </a:defRPr>
      </a:lvl8pPr>
      <a:lvl9pPr marL="342900" algn="ctr" defTabSz="457200">
        <a:spcBef>
          <a:spcPts val="800"/>
        </a:spcBef>
        <a:defRPr sz="3200">
          <a:latin typeface="Arial"/>
          <a:ea typeface="Arial"/>
          <a:cs typeface="Arial"/>
          <a:sym typeface="Arial"/>
        </a:defRPr>
      </a:lvl9pPr>
    </p:bodyStyle>
    <p:otherStyle>
      <a:lvl1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1pPr>
      <a:lvl2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2pPr>
      <a:lvl3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3pPr>
      <a:lvl4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4pPr>
      <a:lvl5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5pPr>
      <a:lvl6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6pPr>
      <a:lvl7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7pPr>
      <a:lvl8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8pPr>
      <a:lvl9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s.arizona.edu/solar/papers/CCS2003.pdf" TargetMode="Externa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defcon.org/images/defcon-16/dc16-presentations/defcon-16-harbour.pdf" TargetMode="External"/><Relationship Id="rId3" Type="http://schemas.openxmlformats.org/officeDocument/2006/relationships/hyperlink" Target="http://www.youtube.com/watch?v=wdFLK_eX0QY" TargetMode="External"/><Relationship Id="rId4" Type="http://schemas.openxmlformats.org/officeDocument/2006/relationships/hyperlink" Target="https://web.archive.org/web/20100324144525/http://www.rnicrosoft.net/tools/PEScrambler_v0_1.zip" TargetMode="Externa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s.ucsb.edu/~chris/research/doc/usenix04_disasm.pdf" TargetMode="Externa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 name="Shape 20"/>
          <p:cNvSpPr/>
          <p:nvPr>
            <p:ph type="title"/>
          </p:nvPr>
        </p:nvSpPr>
        <p:spPr>
          <a:xfrm>
            <a:off x="685800" y="739775"/>
            <a:ext cx="7772400" cy="2103438"/>
          </a:xfrm>
          <a:prstGeom prst="rect">
            <a:avLst/>
          </a:prstGeom>
        </p:spPr>
        <p:txBody>
          <a:bodyPr lIns="45719" tIns="45719" rIns="45719" bIns="45719">
            <a:normAutofit fontScale="100000" lnSpcReduction="0"/>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defRPr sz="1800"/>
            </a:pPr>
            <a:r>
              <a:rPr sz="4400"/>
              <a:t>Introduction to Intel x86-64 Assembly, Architecture, Applications, &amp; Alliteration</a:t>
            </a:r>
          </a:p>
        </p:txBody>
      </p:sp>
      <p:sp>
        <p:nvSpPr>
          <p:cNvPr id="21" name="Shape 21"/>
          <p:cNvSpPr/>
          <p:nvPr/>
        </p:nvSpPr>
        <p:spPr>
          <a:xfrm>
            <a:off x="1371600" y="3886200"/>
            <a:ext cx="6400800" cy="1119543"/>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lgn="ctr">
              <a:spcBef>
                <a:spcPts val="8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3200">
                <a:latin typeface="Arial"/>
                <a:ea typeface="Arial"/>
                <a:cs typeface="Arial"/>
                <a:sym typeface="Arial"/>
              </a:rPr>
              <a:t>Xeno Kovah – 2014</a:t>
            </a:r>
            <a:endParaRPr sz="3200">
              <a:latin typeface="Arial"/>
              <a:ea typeface="Arial"/>
              <a:cs typeface="Arial"/>
              <a:sym typeface="Arial"/>
            </a:endParaRPr>
          </a:p>
          <a:p>
            <a:pPr lvl="0" algn="ctr">
              <a:spcBef>
                <a:spcPts val="8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3200">
                <a:latin typeface="Arial"/>
                <a:ea typeface="Arial"/>
                <a:cs typeface="Arial"/>
                <a:sym typeface="Arial"/>
              </a:rPr>
              <a:t>xkovah at gmail</a:t>
            </a: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 name="Shape 23"/>
          <p:cNvSpPr/>
          <p:nvPr/>
        </p:nvSpPr>
        <p:spPr>
          <a:xfrm>
            <a:off x="-1" y="-935"/>
            <a:ext cx="9144002" cy="114328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3600">
                <a:latin typeface="Arial"/>
                <a:ea typeface="Arial"/>
                <a:cs typeface="Arial"/>
                <a:sym typeface="Arial"/>
              </a:defRPr>
            </a:lvl1pPr>
          </a:lstStyle>
          <a:p>
            <a:pPr lvl="0">
              <a:defRPr sz="1800"/>
            </a:pPr>
            <a:r>
              <a:rPr sz="3600"/>
              <a:t>All materials is licensed under a Creative Commons “Share Alike” license.</a:t>
            </a:r>
          </a:p>
        </p:txBody>
      </p:sp>
      <p:sp>
        <p:nvSpPr>
          <p:cNvPr id="24" name="Shape 24"/>
          <p:cNvSpPr/>
          <p:nvPr/>
        </p:nvSpPr>
        <p:spPr>
          <a:xfrm>
            <a:off x="685800" y="1237670"/>
            <a:ext cx="7772400" cy="437068"/>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marL="341312" indent="-341312">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a:latin typeface="Arial"/>
                <a:ea typeface="Arial"/>
                <a:cs typeface="Arial"/>
                <a:sym typeface="Arial"/>
              </a:defRPr>
            </a:lvl1pPr>
          </a:lstStyle>
          <a:p>
            <a:pPr lvl="0">
              <a:defRPr sz="1800"/>
            </a:pPr>
            <a:r>
              <a:rPr sz="2400"/>
              <a:t>http://creativecommons.org/licenses/by-sa/3.0/</a:t>
            </a:r>
          </a:p>
        </p:txBody>
      </p:sp>
      <p:pic>
        <p:nvPicPr>
          <p:cNvPr id="25" name="image1.png"/>
          <p:cNvPicPr/>
          <p:nvPr/>
        </p:nvPicPr>
        <p:blipFill>
          <a:blip r:embed="rId3">
            <a:extLst/>
          </a:blip>
          <a:stretch>
            <a:fillRect/>
          </a:stretch>
        </p:blipFill>
        <p:spPr>
          <a:xfrm>
            <a:off x="1524000" y="1770062"/>
            <a:ext cx="6324600" cy="4732338"/>
          </a:xfrm>
          <a:prstGeom prst="rect">
            <a:avLst/>
          </a:prstGeom>
          <a:ln w="12700">
            <a:miter lim="400000"/>
          </a:ln>
        </p:spPr>
      </p:pic>
      <p:sp>
        <p:nvSpPr>
          <p:cNvPr id="26" name="Shape 26"/>
          <p:cNvSpPr/>
          <p:nvPr/>
        </p:nvSpPr>
        <p:spPr>
          <a:xfrm>
            <a:off x="-9816" y="6484365"/>
            <a:ext cx="7107557" cy="54406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1100">
                <a:latin typeface="Arial"/>
                <a:ea typeface="Arial"/>
                <a:cs typeface="Arial"/>
                <a:sym typeface="Arial"/>
              </a:rPr>
              <a:t>Attribution condition: You must indicate that derivative work</a:t>
            </a:r>
            <a:endParaRPr sz="1100">
              <a:latin typeface="Arial"/>
              <a:ea typeface="Arial"/>
              <a:cs typeface="Arial"/>
              <a:sym typeface="Arial"/>
            </a:endParaRPr>
          </a:p>
          <a:p>
            <a:pPr lvl="0">
              <a:defRPr sz="1800"/>
            </a:pPr>
            <a:r>
              <a:rPr sz="1100">
                <a:latin typeface="Arial"/>
                <a:ea typeface="Arial"/>
                <a:cs typeface="Arial"/>
                <a:sym typeface="Arial"/>
              </a:rPr>
              <a:t>"Is derived from Xeno Kovah's 'Intro x86-64’ class, available at http://OpenSecurityTraining.info/IntroX86-64.html”</a:t>
            </a:r>
            <a:endParaRPr sz="1100">
              <a:latin typeface="Arial"/>
              <a:ea typeface="Arial"/>
              <a:cs typeface="Arial"/>
              <a:sym typeface="Arial"/>
            </a:endParaRP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 name="Shape 30"/>
          <p:cNvSpPr/>
          <p:nvPr/>
        </p:nvSpPr>
        <p:spPr>
          <a:xfrm>
            <a:off x="685800" y="872740"/>
            <a:ext cx="7772400" cy="61672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Messing with a disassembler</a:t>
            </a:r>
          </a:p>
        </p:txBody>
      </p:sp>
      <p:sp>
        <p:nvSpPr>
          <p:cNvPr id="31" name="Shape 31"/>
          <p:cNvSpPr/>
          <p:nvPr/>
        </p:nvSpPr>
        <p:spPr>
          <a:xfrm>
            <a:off x="685800" y="1981200"/>
            <a:ext cx="7772400" cy="4226345"/>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0" marL="455082" indent="-45508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Obfuscation of Executable Code to Improve Resistance to Static Disassembly - Linn &amp; Debray</a:t>
            </a:r>
            <a:endParaRPr>
              <a:latin typeface="Arial"/>
              <a:ea typeface="Arial"/>
              <a:cs typeface="Arial"/>
              <a:sym typeface="Arial"/>
            </a:endParaRPr>
          </a:p>
          <a:p>
            <a:pPr lvl="1" marL="720313" indent="-263113">
              <a:lnSpc>
                <a:spcPct val="90000"/>
              </a:lnSpc>
              <a:spcBef>
                <a:spcPts val="500"/>
              </a:spcBef>
              <a:buClr>
                <a:srgbClr val="009999"/>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hlinkClick r:id="rId2" invalidUrl="" action="" tgtFrame="" tooltip="" history="1" highlightClick="0" endSnd="0"/>
              </a:rPr>
              <a:t>http://www.cs.arizona.edu/solar/papers/CCS2003.pdf</a:t>
            </a:r>
            <a:endParaRPr sz="2000">
              <a:solidFill>
                <a:srgbClr val="009999"/>
              </a:solidFill>
              <a:latin typeface="Arial"/>
              <a:ea typeface="Arial"/>
              <a:cs typeface="Arial"/>
              <a:sym typeface="Arial"/>
            </a:endParaRPr>
          </a:p>
          <a:p>
            <a:pPr lvl="1" marL="720313" indent="-263113">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Linear sweep vs. recursive traversal disassembly</a:t>
            </a:r>
            <a:endParaRPr sz="2000">
              <a:latin typeface="Arial"/>
              <a:ea typeface="Arial"/>
              <a:cs typeface="Arial"/>
              <a:sym typeface="Arial"/>
            </a:endParaRPr>
          </a:p>
          <a:p>
            <a:pPr lvl="1" marL="720313" indent="-263113">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Also discusses and measures the “self-repairing” nature of x86 disassembly which we saw earlier</a:t>
            </a:r>
            <a:endParaRPr sz="2000">
              <a:latin typeface="Arial"/>
              <a:ea typeface="Arial"/>
              <a:cs typeface="Arial"/>
              <a:sym typeface="Arial"/>
            </a:endParaRPr>
          </a:p>
          <a:p>
            <a:pPr lvl="0" marL="455082" indent="-45508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Confusing linear sweep (objdump) by inserting junk bytes after unconditional jumps.</a:t>
            </a:r>
            <a:endParaRPr>
              <a:latin typeface="Arial"/>
              <a:ea typeface="Arial"/>
              <a:cs typeface="Arial"/>
              <a:sym typeface="Arial"/>
            </a:endParaRPr>
          </a:p>
          <a:p>
            <a:pPr lvl="1" marL="720313" indent="-263113">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Could be literally unconditional “jmp”</a:t>
            </a:r>
            <a:endParaRPr sz="2000">
              <a:latin typeface="Arial"/>
              <a:ea typeface="Arial"/>
              <a:cs typeface="Arial"/>
              <a:sym typeface="Arial"/>
            </a:endParaRPr>
          </a:p>
          <a:p>
            <a:pPr lvl="1" marL="720313" indent="-263113">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Could be a jcc, which must always be true, like “xor eax, eax” and then “jz &lt;addr&gt;”</a:t>
            </a:r>
            <a:endParaRPr sz="2000">
              <a:latin typeface="Arial"/>
              <a:ea typeface="Arial"/>
              <a:cs typeface="Arial"/>
              <a:sym typeface="Arial"/>
            </a:endParaRPr>
          </a:p>
          <a:p>
            <a:pPr lvl="1" marL="720313" indent="-263113">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Have to do this multiple times because of the self-repairing disassembly</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 name="Shape 33"/>
          <p:cNvSpPr/>
          <p:nvPr/>
        </p:nvSpPr>
        <p:spPr>
          <a:xfrm>
            <a:off x="685800" y="872740"/>
            <a:ext cx="7772400" cy="61672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Messing with disassembler 2</a:t>
            </a:r>
          </a:p>
        </p:txBody>
      </p:sp>
      <p:sp>
        <p:nvSpPr>
          <p:cNvPr id="34" name="Shape 34"/>
          <p:cNvSpPr/>
          <p:nvPr/>
        </p:nvSpPr>
        <p:spPr>
          <a:xfrm>
            <a:off x="685800" y="1752600"/>
            <a:ext cx="7772400" cy="464019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619417" indent="-61941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Confusing recursive traversal</a:t>
            </a:r>
            <a:endParaRPr sz="2800">
              <a:latin typeface="Arial"/>
              <a:ea typeface="Arial"/>
              <a:cs typeface="Arial"/>
              <a:sym typeface="Arial"/>
            </a:endParaRPr>
          </a:p>
          <a:p>
            <a:pPr lvl="1" marL="836082" indent="-37888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3.4.1: Branch functions. All jmps turned into a call to a specific function.</a:t>
            </a:r>
            <a:endParaRPr>
              <a:latin typeface="Arial"/>
              <a:ea typeface="Arial"/>
              <a:cs typeface="Arial"/>
              <a:sym typeface="Arial"/>
            </a:endParaRPr>
          </a:p>
          <a:p>
            <a:pPr lvl="1" marL="836082" indent="-37888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3.4.2: Call conversion. Branch functions + the junk byte technique which messed with linear sweep.</a:t>
            </a:r>
            <a:endParaRPr>
              <a:latin typeface="Arial"/>
              <a:ea typeface="Arial"/>
              <a:cs typeface="Arial"/>
              <a:sym typeface="Arial"/>
            </a:endParaRPr>
          </a:p>
          <a:p>
            <a:pPr lvl="1" marL="836082" indent="-37888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3.4.3: Opaque predicates. Create ostensibly conditional jumps which will in fact always follow only one path. The disassembler doesn’t have the smarts to determine this.</a:t>
            </a:r>
            <a:endParaRPr>
              <a:latin typeface="Arial"/>
              <a:ea typeface="Arial"/>
              <a:cs typeface="Arial"/>
              <a:sym typeface="Arial"/>
            </a:endParaRPr>
          </a:p>
          <a:p>
            <a:pPr lvl="1" marL="836082" indent="-37888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3.4.5: Jump table spoofing. Exploits the fact that the disassembler may try to estimate the size of the jump table based on a constraint. The trick is to add a jump table which will never be reached.</a:t>
            </a: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 name="Shape 36"/>
          <p:cNvSpPr/>
          <p:nvPr/>
        </p:nvSpPr>
        <p:spPr>
          <a:xfrm>
            <a:off x="685800" y="872740"/>
            <a:ext cx="7772400" cy="61672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Branch Functions Visualized</a:t>
            </a:r>
          </a:p>
        </p:txBody>
      </p:sp>
      <p:pic>
        <p:nvPicPr>
          <p:cNvPr id="37" name="image2.png"/>
          <p:cNvPicPr/>
          <p:nvPr/>
        </p:nvPicPr>
        <p:blipFill>
          <a:blip r:embed="rId2">
            <a:extLst/>
          </a:blip>
          <a:stretch>
            <a:fillRect/>
          </a:stretch>
        </p:blipFill>
        <p:spPr>
          <a:xfrm>
            <a:off x="609600" y="1754186"/>
            <a:ext cx="8039100" cy="2944814"/>
          </a:xfrm>
          <a:prstGeom prst="rect">
            <a:avLst/>
          </a:prstGeom>
          <a:ln w="12700">
            <a:miter lim="400000"/>
          </a:ln>
        </p:spPr>
      </p:pic>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 name="Shape 39"/>
          <p:cNvSpPr/>
          <p:nvPr/>
        </p:nvSpPr>
        <p:spPr>
          <a:xfrm>
            <a:off x="685800" y="872740"/>
            <a:ext cx="7772400" cy="61672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Jump table visualized</a:t>
            </a:r>
          </a:p>
        </p:txBody>
      </p:sp>
      <p:pic>
        <p:nvPicPr>
          <p:cNvPr id="40" name="image3.png"/>
          <p:cNvPicPr/>
          <p:nvPr/>
        </p:nvPicPr>
        <p:blipFill>
          <a:blip r:embed="rId2">
            <a:extLst/>
          </a:blip>
          <a:stretch>
            <a:fillRect/>
          </a:stretch>
        </p:blipFill>
        <p:spPr>
          <a:xfrm>
            <a:off x="0" y="1870075"/>
            <a:ext cx="9144000" cy="3540125"/>
          </a:xfrm>
          <a:prstGeom prst="rect">
            <a:avLst/>
          </a:prstGeom>
          <a:ln w="12700">
            <a:miter lim="400000"/>
          </a:ln>
        </p:spPr>
      </p:pic>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2" name="Shape 42"/>
          <p:cNvSpPr/>
          <p:nvPr/>
        </p:nvSpPr>
        <p:spPr>
          <a:xfrm>
            <a:off x="685800" y="555240"/>
            <a:ext cx="7772400" cy="125172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Actual implementation of many of these techniques</a:t>
            </a:r>
          </a:p>
        </p:txBody>
      </p:sp>
      <p:sp>
        <p:nvSpPr>
          <p:cNvPr id="43" name="Shape 43"/>
          <p:cNvSpPr/>
          <p:nvPr/>
        </p:nvSpPr>
        <p:spPr>
          <a:xfrm>
            <a:off x="685800" y="1981200"/>
            <a:ext cx="7772400" cy="4131105"/>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0" marL="619417" indent="-619417">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Nick Harbour actually apparently independently came to the same conclusion as Linn &amp; Debray a few years later, and made a tool that performed some of these obfuscations, and did a defcon talk about it</a:t>
            </a:r>
            <a:endParaRPr sz="2800">
              <a:latin typeface="Arial"/>
              <a:ea typeface="Arial"/>
              <a:cs typeface="Arial"/>
              <a:sym typeface="Arial"/>
            </a:endParaRPr>
          </a:p>
          <a:p>
            <a:pPr lvl="1" marL="855397" indent="-398197">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u="sng">
                <a:solidFill>
                  <a:srgbClr val="0000FF"/>
                </a:solidFill>
                <a:uFill>
                  <a:solidFill>
                    <a:srgbClr val="0000FF"/>
                  </a:solidFill>
                </a:uFill>
                <a:latin typeface="Times New Roman"/>
                <a:ea typeface="Times New Roman"/>
                <a:cs typeface="Times New Roman"/>
                <a:sym typeface="Times New Roman"/>
                <a:hlinkClick r:id="rId2" invalidUrl="" action="" tgtFrame="" tooltip="" history="1" highlightClick="0" endSnd="0"/>
              </a:rPr>
              <a:t>https://www.defcon.org/images/defcon-16/dc16-presentations/defcon-16-harbour.pdf</a:t>
            </a:r>
            <a:r>
              <a:rPr sz="2800">
                <a:latin typeface="Arial"/>
                <a:ea typeface="Arial"/>
                <a:cs typeface="Arial"/>
                <a:sym typeface="Arial"/>
              </a:rPr>
              <a:t> </a:t>
            </a:r>
            <a:endParaRPr sz="2800">
              <a:latin typeface="Arial"/>
              <a:ea typeface="Arial"/>
              <a:cs typeface="Arial"/>
              <a:sym typeface="Arial"/>
            </a:endParaRPr>
          </a:p>
          <a:p>
            <a:pPr lvl="1" marL="855397" indent="-398197">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u="sng">
                <a:solidFill>
                  <a:srgbClr val="0000FF"/>
                </a:solidFill>
                <a:uFill>
                  <a:solidFill>
                    <a:srgbClr val="0000FF"/>
                  </a:solidFill>
                </a:uFill>
                <a:latin typeface="Times New Roman"/>
                <a:ea typeface="Times New Roman"/>
                <a:cs typeface="Times New Roman"/>
                <a:sym typeface="Times New Roman"/>
                <a:hlinkClick r:id="rId3" invalidUrl="" action="" tgtFrame="" tooltip="" history="1" highlightClick="0" endSnd="0"/>
              </a:rPr>
              <a:t>http://www.youtube.com/watch?v=wdFLK_eX0QY</a:t>
            </a:r>
            <a:r>
              <a:rPr sz="2800">
                <a:latin typeface="Arial"/>
                <a:ea typeface="Arial"/>
                <a:cs typeface="Arial"/>
                <a:sym typeface="Arial"/>
              </a:rPr>
              <a:t> </a:t>
            </a:r>
            <a:endParaRPr sz="2800">
              <a:latin typeface="Arial"/>
              <a:ea typeface="Arial"/>
              <a:cs typeface="Arial"/>
              <a:sym typeface="Arial"/>
            </a:endParaRPr>
          </a:p>
          <a:p>
            <a:pPr lvl="1" marL="855397" indent="-398197">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u="sng">
                <a:solidFill>
                  <a:srgbClr val="0000FF"/>
                </a:solidFill>
                <a:uFill>
                  <a:solidFill>
                    <a:srgbClr val="0000FF"/>
                  </a:solidFill>
                </a:uFill>
                <a:latin typeface="Times New Roman"/>
                <a:ea typeface="Times New Roman"/>
                <a:cs typeface="Times New Roman"/>
                <a:sym typeface="Times New Roman"/>
                <a:hlinkClick r:id="rId4" invalidUrl="" action="" tgtFrame="" tooltip="" history="1" highlightClick="0" endSnd="0"/>
              </a:rPr>
              <a:t>https://web.archive.org/web/20100324144525/http://www.rnicrosoft.net/tools/PEScrambler_v0_1.zip</a:t>
            </a:r>
            <a:r>
              <a:rPr sz="2800">
                <a:latin typeface="Arial"/>
                <a:ea typeface="Arial"/>
                <a:cs typeface="Arial"/>
                <a:sym typeface="Arial"/>
              </a:rPr>
              <a:t> </a:t>
            </a:r>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5" name="Shape 45"/>
          <p:cNvSpPr/>
          <p:nvPr/>
        </p:nvSpPr>
        <p:spPr>
          <a:xfrm>
            <a:off x="685800" y="555240"/>
            <a:ext cx="7772400" cy="125172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Addressing Linn &amp; Debray obfuscations</a:t>
            </a:r>
          </a:p>
        </p:txBody>
      </p:sp>
      <p:sp>
        <p:nvSpPr>
          <p:cNvPr id="46" name="Shape 46"/>
          <p:cNvSpPr/>
          <p:nvPr/>
        </p:nvSpPr>
        <p:spPr>
          <a:xfrm>
            <a:off x="685800" y="1981200"/>
            <a:ext cx="7772400" cy="432326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0" marL="619417" indent="-619417">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Static Disassembly of Obfuscated Binaries - Kruegel </a:t>
            </a:r>
            <a:r>
              <a:rPr i="1" sz="2800">
                <a:latin typeface="Arial"/>
                <a:ea typeface="Arial"/>
                <a:cs typeface="Arial"/>
                <a:sym typeface="Arial"/>
              </a:rPr>
              <a:t>et al.</a:t>
            </a:r>
            <a:endParaRPr i="1" sz="2800">
              <a:latin typeface="Arial"/>
              <a:ea typeface="Arial"/>
              <a:cs typeface="Arial"/>
              <a:sym typeface="Arial"/>
            </a:endParaRPr>
          </a:p>
          <a:p>
            <a:pPr lvl="1" marL="625591" indent="-168391">
              <a:spcBef>
                <a:spcPts val="600"/>
              </a:spcBef>
              <a:buClr>
                <a:srgbClr val="009999"/>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600">
                <a:latin typeface="Arial"/>
                <a:ea typeface="Arial"/>
                <a:cs typeface="Arial"/>
                <a:sym typeface="Arial"/>
                <a:hlinkClick r:id="rId2" invalidUrl="" action="" tgtFrame="" tooltip="" history="1" highlightClick="0" endSnd="0"/>
              </a:rPr>
              <a:t>http://www.cs.ucsb.edu/~chris/research/doc/usenix04_disasm.pdf</a:t>
            </a:r>
            <a:r>
              <a:rPr sz="2400">
                <a:latin typeface="Arial"/>
                <a:ea typeface="Arial"/>
                <a:cs typeface="Arial"/>
                <a:sym typeface="Arial"/>
              </a:rPr>
              <a:t> </a:t>
            </a:r>
            <a:endParaRPr>
              <a:latin typeface="Arial"/>
              <a:ea typeface="Arial"/>
              <a:cs typeface="Arial"/>
              <a:sym typeface="Arial"/>
            </a:endParaRPr>
          </a:p>
          <a:p>
            <a:pPr lvl="1" marL="836082" indent="-378882">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Attempt to improve on the state of the art in disassembling, to deal with the Linn &amp; Debray obfuscations</a:t>
            </a:r>
            <a:endParaRPr>
              <a:latin typeface="Arial"/>
              <a:ea typeface="Arial"/>
              <a:cs typeface="Arial"/>
              <a:sym typeface="Arial"/>
            </a:endParaRPr>
          </a:p>
          <a:p>
            <a:pPr lvl="1" marL="836082" indent="-378882">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I don’t know if there are any disassemblers which try to use these improved disassembly methods (objdump and IDA definitely don’t). Confirmed with Kruegel that he’s not aware of anywhere that uses the improvements either.</a:t>
            </a:r>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8" name="Shape 48"/>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defRPr sz="1800"/>
            </a:pPr>
            <a:fld id="{86CB4B4D-7CA3-9044-876B-883B54F8677D}" type="slidenum">
              <a:rPr sz="2400"/>
            </a:fld>
          </a:p>
        </p:txBody>
      </p:sp>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8" tIns="45718" rIns="45718" bIns="45718"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CC99"/>
          </a:solidFill>
          <a:prstDash val="solid"/>
          <a:beve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8" tIns="45718" rIns="45718" bIns="45718"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CC99"/>
          </a:solidFill>
          <a:prstDash val="solid"/>
          <a:beve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