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9144000" cy="6858000"/>
  <p:notesSz cx="6858000" cy="9144000"/>
  <p:defaultTextStyle>
    <a:lvl1pPr defTabSz="457200">
      <a:defRPr sz="2400">
        <a:latin typeface="Times New Roman"/>
        <a:ea typeface="Times New Roman"/>
        <a:cs typeface="Times New Roman"/>
        <a:sym typeface="Times New Roman"/>
      </a:defRPr>
    </a:lvl1pPr>
    <a:lvl2pPr indent="457200" defTabSz="457200">
      <a:defRPr sz="2400">
        <a:latin typeface="Times New Roman"/>
        <a:ea typeface="Times New Roman"/>
        <a:cs typeface="Times New Roman"/>
        <a:sym typeface="Times New Roman"/>
      </a:defRPr>
    </a:lvl2pPr>
    <a:lvl3pPr indent="914400" defTabSz="457200">
      <a:defRPr sz="2400">
        <a:latin typeface="Times New Roman"/>
        <a:ea typeface="Times New Roman"/>
        <a:cs typeface="Times New Roman"/>
        <a:sym typeface="Times New Roman"/>
      </a:defRPr>
    </a:lvl3pPr>
    <a:lvl4pPr indent="1371600" defTabSz="457200">
      <a:defRPr sz="2400">
        <a:latin typeface="Times New Roman"/>
        <a:ea typeface="Times New Roman"/>
        <a:cs typeface="Times New Roman"/>
        <a:sym typeface="Times New Roman"/>
      </a:defRPr>
    </a:lvl4pPr>
    <a:lvl5pPr indent="1828800" defTabSz="457200">
      <a:defRPr sz="2400">
        <a:latin typeface="Times New Roman"/>
        <a:ea typeface="Times New Roman"/>
        <a:cs typeface="Times New Roman"/>
        <a:sym typeface="Times New Roman"/>
      </a:defRPr>
    </a:lvl5pPr>
    <a:lvl6pPr defTabSz="457200">
      <a:defRPr sz="2400">
        <a:latin typeface="Times New Roman"/>
        <a:ea typeface="Times New Roman"/>
        <a:cs typeface="Times New Roman"/>
        <a:sym typeface="Times New Roman"/>
      </a:defRPr>
    </a:lvl6pPr>
    <a:lvl7pPr defTabSz="457200">
      <a:defRPr sz="2400">
        <a:latin typeface="Times New Roman"/>
        <a:ea typeface="Times New Roman"/>
        <a:cs typeface="Times New Roman"/>
        <a:sym typeface="Times New Roman"/>
      </a:defRPr>
    </a:lvl7pPr>
    <a:lvl8pPr defTabSz="457200">
      <a:defRPr sz="2400">
        <a:latin typeface="Times New Roman"/>
        <a:ea typeface="Times New Roman"/>
        <a:cs typeface="Times New Roman"/>
        <a:sym typeface="Times New Roman"/>
      </a:defRPr>
    </a:lvl8pPr>
    <a:lvl9pPr defTabSz="457200">
      <a:defRPr sz="2400">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15"/>
          <p:cNvSpPr/>
          <p:nvPr>
            <p:ph type="sldImg"/>
          </p:nvPr>
        </p:nvSpPr>
        <p:spPr>
          <a:xfrm>
            <a:off x="1143000" y="685800"/>
            <a:ext cx="4572000" cy="3429000"/>
          </a:xfrm>
          <a:prstGeom prst="rect">
            <a:avLst/>
          </a:prstGeom>
        </p:spPr>
        <p:txBody>
          <a:bodyPr/>
          <a:lstStyle/>
          <a:p>
            <a:pPr lvl="0"/>
          </a:p>
        </p:txBody>
      </p:sp>
      <p:sp>
        <p:nvSpPr>
          <p:cNvPr id="16" name="Shape 16"/>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7.xml.rels><?xml version="1.0" encoding="UTF-8" standalone="yes"?><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8.xml.rels><?xml version="1.0" encoding="UTF-8" standalone="yes"?><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 name="Shape 25"/>
          <p:cNvSpPr/>
          <p:nvPr>
            <p:ph type="sldImg"/>
          </p:nvPr>
        </p:nvSpPr>
        <p:spPr>
          <a:prstGeom prst="rect">
            <a:avLst/>
          </a:prstGeom>
        </p:spPr>
        <p:txBody>
          <a:bodyPr/>
          <a:lstStyle/>
          <a:p>
            <a:pPr lvl="0"/>
          </a:p>
        </p:txBody>
      </p:sp>
      <p:sp>
        <p:nvSpPr>
          <p:cNvPr id="26" name="Shape 26"/>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 name="Shape 31"/>
          <p:cNvSpPr/>
          <p:nvPr>
            <p:ph type="sldImg"/>
          </p:nvPr>
        </p:nvSpPr>
        <p:spPr>
          <a:prstGeom prst="rect">
            <a:avLst/>
          </a:prstGeom>
        </p:spPr>
        <p:txBody>
          <a:bodyPr/>
          <a:lstStyle/>
          <a:p>
            <a:pPr lvl="0"/>
          </a:p>
        </p:txBody>
      </p:sp>
      <p:sp>
        <p:nvSpPr>
          <p:cNvPr id="32" name="Shape 32"/>
          <p:cNvSpPr/>
          <p:nvPr>
            <p:ph type="body" sz="quarter" idx="1"/>
          </p:nvPr>
        </p:nvSpPr>
        <p:spPr>
          <a:prstGeom prst="rect">
            <a:avLst/>
          </a:prstGeom>
        </p:spPr>
        <p:txBody>
          <a:bodyPr/>
          <a:lstStyle>
            <a:lvl1pPr>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defTabSz="914400"/>
            <a:r>
              <a:t>More details in the manpage, available by typing “man gcc” on a *nix system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sldImg"/>
          </p:nvPr>
        </p:nvSpPr>
        <p:spPr>
          <a:prstGeom prst="rect">
            <a:avLst/>
          </a:prstGeom>
        </p:spPr>
        <p:txBody>
          <a:bodyPr/>
          <a:lstStyle/>
          <a:p>
            <a:pPr lvl="0"/>
          </a:p>
        </p:txBody>
      </p:sp>
      <p:sp>
        <p:nvSpPr>
          <p:cNvPr id="41" name="Shape 41"/>
          <p:cNvSpPr/>
          <p:nvPr>
            <p:ph type="body" sz="quarter" idx="1"/>
          </p:nvPr>
        </p:nvSpPr>
        <p:spPr>
          <a:prstGeom prst="rect">
            <a:avLst/>
          </a:prstGeom>
        </p:spPr>
        <p:txBody>
          <a:bodyPr/>
          <a:lstStyle/>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More details in the manpage, available by typing “man objdump” on a *nix system</a:t>
            </a:r>
            <a:endParaRPr>
              <a:latin typeface="Arial"/>
              <a:ea typeface="Arial"/>
              <a:cs typeface="Arial"/>
              <a:sym typeface="Arial"/>
            </a:endParaRPr>
          </a:p>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a:latin typeface="Arial"/>
              <a:ea typeface="Arial"/>
              <a:cs typeface="Arial"/>
              <a:sym typeface="Arial"/>
            </a:endParaRPr>
          </a:p>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Aside: the equivalent on Mac OS X is otool.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sldImg"/>
          </p:nvPr>
        </p:nvSpPr>
        <p:spPr>
          <a:prstGeom prst="rect">
            <a:avLst/>
          </a:prstGeom>
        </p:spPr>
        <p:txBody>
          <a:bodyPr/>
          <a:lstStyle/>
          <a:p>
            <a:pPr lvl="0"/>
          </a:p>
        </p:txBody>
      </p:sp>
      <p:sp>
        <p:nvSpPr>
          <p:cNvPr id="57" name="Shape 57"/>
          <p:cNvSpPr/>
          <p:nvPr>
            <p:ph type="body" sz="quarter" idx="1"/>
          </p:nvPr>
        </p:nvSpPr>
        <p:spPr>
          <a:prstGeom prst="rect">
            <a:avLst/>
          </a:prstGeom>
        </p:spPr>
        <p:txBody>
          <a:bodyPr/>
          <a:lstStyle>
            <a:lvl1pPr>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defTabSz="914400"/>
            <a:r>
              <a:t>More details in the manpage, available by typing “man hexdump” and “man xxd” on a *nix system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ph type="sldImg"/>
          </p:nvPr>
        </p:nvSpPr>
        <p:spPr>
          <a:prstGeom prst="rect">
            <a:avLst/>
          </a:prstGeom>
        </p:spPr>
        <p:txBody>
          <a:bodyPr/>
          <a:lstStyle/>
          <a:p>
            <a:pPr lvl="0"/>
          </a:p>
        </p:txBody>
      </p:sp>
      <p:sp>
        <p:nvSpPr>
          <p:cNvPr id="72" name="Shape 72"/>
          <p:cNvSpPr/>
          <p:nvPr>
            <p:ph type="body" sz="quarter" idx="1"/>
          </p:nvPr>
        </p:nvSpPr>
        <p:spPr>
          <a:prstGeom prst="rect">
            <a:avLst/>
          </a:prstGeom>
        </p:spPr>
        <p:txBody>
          <a:bodyPr/>
          <a:lstStyle/>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Full list of format specifiers</a:t>
            </a:r>
            <a:endParaRPr>
              <a:latin typeface="Arial"/>
              <a:ea typeface="Arial"/>
              <a:cs typeface="Arial"/>
              <a:sym typeface="Arial"/>
            </a:endParaRPr>
          </a:p>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http://sources.redhat.com/gdb/current/onlinedocs/gdb.html#SEC71</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ph type="sldImg"/>
          </p:nvPr>
        </p:nvSpPr>
        <p:spPr>
          <a:prstGeom prst="rect">
            <a:avLst/>
          </a:prstGeom>
        </p:spPr>
        <p:txBody>
          <a:bodyPr/>
          <a:lstStyle/>
          <a:p>
            <a:pPr lvl="0"/>
          </a:p>
        </p:txBody>
      </p:sp>
      <p:sp>
        <p:nvSpPr>
          <p:cNvPr id="77" name="Shape 77"/>
          <p:cNvSpPr/>
          <p:nvPr>
            <p:ph type="body" sz="quarter" idx="1"/>
          </p:nvPr>
        </p:nvSpPr>
        <p:spPr>
          <a:prstGeom prst="rect">
            <a:avLst/>
          </a:prstGeom>
        </p:spPr>
        <p:txBody>
          <a:bodyPr/>
          <a:lstStyle/>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Full list of format specifiers</a:t>
            </a:r>
            <a:endParaRPr>
              <a:latin typeface="Arial"/>
              <a:ea typeface="Arial"/>
              <a:cs typeface="Arial"/>
              <a:sym typeface="Arial"/>
            </a:endParaRPr>
          </a:p>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http://sources.redhat.com/gdb/current/onlinedocs/gdb.html#SEC71</a:t>
            </a:r>
            <a:endParaRPr>
              <a:latin typeface="Arial"/>
              <a:ea typeface="Arial"/>
              <a:cs typeface="Arial"/>
              <a:sym typeface="Arial"/>
            </a:endParaRPr>
          </a:p>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a:latin typeface="Arial"/>
              <a:ea typeface="Arial"/>
              <a:cs typeface="Arial"/>
              <a:sym typeface="Arial"/>
            </a:endParaRPr>
          </a:p>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From “help x”</a:t>
            </a:r>
            <a:endParaRPr>
              <a:latin typeface="Arial"/>
              <a:ea typeface="Arial"/>
              <a:cs typeface="Arial"/>
              <a:sym typeface="Arial"/>
            </a:endParaRPr>
          </a:p>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FMT is a repeat count followed by a format letter and a size letter.</a:t>
            </a:r>
            <a:endParaRPr>
              <a:latin typeface="Arial"/>
              <a:ea typeface="Arial"/>
              <a:cs typeface="Arial"/>
              <a:sym typeface="Arial"/>
            </a:endParaRPr>
          </a:p>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Format letters are o(octal), x(hex), d(decimal), u(unsigned decimal),</a:t>
            </a:r>
            <a:endParaRPr>
              <a:latin typeface="Arial"/>
              <a:ea typeface="Arial"/>
              <a:cs typeface="Arial"/>
              <a:sym typeface="Arial"/>
            </a:endParaRPr>
          </a:p>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t(binary), f(float), a(address), i(instruction), c(char) and s(string).</a:t>
            </a:r>
            <a:endParaRPr>
              <a:latin typeface="Arial"/>
              <a:ea typeface="Arial"/>
              <a:cs typeface="Arial"/>
              <a:sym typeface="Arial"/>
            </a:endParaRPr>
          </a:p>
          <a:p>
            <a:pPr lvl="0" defTabSz="914400">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Size letters are b(byte), h(halfword), w(word), g(giant, 8 bytes).</a:t>
            </a:r>
            <a:endParaRPr>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sldImg"/>
          </p:nvPr>
        </p:nvSpPr>
        <p:spPr>
          <a:prstGeom prst="rect">
            <a:avLst/>
          </a:prstGeom>
        </p:spPr>
        <p:txBody>
          <a:bodyPr/>
          <a:lstStyle/>
          <a:p>
            <a:pPr lvl="0"/>
          </a:p>
        </p:txBody>
      </p:sp>
      <p:sp>
        <p:nvSpPr>
          <p:cNvPr id="88" name="Shape 88"/>
          <p:cNvSpPr/>
          <p:nvPr>
            <p:ph type="body" sz="quarter" idx="1"/>
          </p:nvPr>
        </p:nvSpPr>
        <p:spPr>
          <a:prstGeom prst="rect">
            <a:avLst/>
          </a:prstGeom>
        </p:spPr>
        <p:txBody>
          <a:bodyPr/>
          <a:lstStyle>
            <a:lvl1pPr>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defTabSz="914400"/>
            <a:r>
              <a:t>Currently can’t use /r and /m together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sldImg"/>
          </p:nvPr>
        </p:nvSpPr>
        <p:spPr>
          <a:prstGeom prst="rect">
            <a:avLst/>
          </a:prstGeom>
        </p:spPr>
        <p:txBody>
          <a:bodyPr/>
          <a:lstStyle/>
          <a:p>
            <a:pPr lvl="0"/>
          </a:p>
        </p:txBody>
      </p:sp>
      <p:sp>
        <p:nvSpPr>
          <p:cNvPr id="93" name="Shape 93"/>
          <p:cNvSpPr/>
          <p:nvPr>
            <p:ph type="body" sz="quarter" idx="1"/>
          </p:nvPr>
        </p:nvSpPr>
        <p:spPr>
          <a:prstGeom prst="rect">
            <a:avLst/>
          </a:prstGeom>
        </p:spPr>
        <p:txBody>
          <a:bodyPr/>
          <a:lstStyle>
            <a:lvl1pPr>
              <a:lnSpc>
                <a:spcPct val="0"/>
              </a:lnSpc>
              <a:spcBef>
                <a:spcPts val="4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defTabSz="914400"/>
            <a:r>
              <a:t>Currently can’t use /r and /m together</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7" name="Shape 7"/>
          <p:cNvSpPr/>
          <p:nvPr>
            <p:ph type="title"/>
          </p:nvPr>
        </p:nvSpPr>
        <p:spPr>
          <a:prstGeom prst="rect">
            <a:avLst/>
          </a:prstGeom>
        </p:spPr>
        <p:txBody>
          <a:bodyPr/>
          <a:lstStyle/>
          <a:p>
            <a:pPr lvl="0">
              <a:defRPr sz="1800"/>
            </a:pPr>
            <a:r>
              <a:rPr sz="4400"/>
              <a:t>Title Text</a:t>
            </a:r>
          </a:p>
        </p:txBody>
      </p:sp>
      <p:sp>
        <p:nvSpPr>
          <p:cNvPr id="8" name="Shape 8"/>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0" name="Shape 10"/>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7223125" y="6397625"/>
            <a:ext cx="1903413" cy="439229"/>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13" name="Shape 13"/>
          <p:cNvSpPr/>
          <p:nvPr>
            <p:ph type="title"/>
          </p:nvPr>
        </p:nvSpPr>
        <p:spPr>
          <a:prstGeom prst="rect">
            <a:avLst/>
          </a:prstGeom>
        </p:spPr>
        <p:txBody>
          <a:bodyPr lIns="0" tIns="0" rIns="0" bIns="0"/>
          <a:lstStyle/>
          <a:p>
            <a:pPr lvl="0">
              <a:defRPr sz="1800"/>
            </a:pPr>
            <a:r>
              <a:rPr sz="4400"/>
              <a:t>Title Text</a:t>
            </a:r>
          </a:p>
        </p:txBody>
      </p:sp>
      <p:sp>
        <p:nvSpPr>
          <p:cNvPr id="14" name="Shape 14"/>
          <p:cNvSpPr/>
          <p:nvPr>
            <p:ph type="body" idx="1"/>
          </p:nvPr>
        </p:nvSpPr>
        <p:spPr>
          <a:prstGeom prst="rect">
            <a:avLst/>
          </a:prstGeom>
        </p:spPr>
        <p:txBody>
          <a:bodyPr lIns="0" tIns="0" rIns="0" bIns="0"/>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6553200" y="6248400"/>
            <a:ext cx="1903413" cy="439229"/>
          </a:xfrm>
          <a:prstGeom prst="rect">
            <a:avLst/>
          </a:prstGeom>
          <a:ln w="12700">
            <a:miter lim="400000"/>
          </a:ln>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indent="457200" algn="ctr" defTabSz="457200">
        <a:defRPr sz="4400">
          <a:latin typeface="Arial"/>
          <a:ea typeface="Arial"/>
          <a:cs typeface="Arial"/>
          <a:sym typeface="Arial"/>
        </a:defRPr>
      </a:lvl6pPr>
      <a:lvl7pPr indent="914400" algn="ctr" defTabSz="457200">
        <a:defRPr sz="4400">
          <a:latin typeface="Arial"/>
          <a:ea typeface="Arial"/>
          <a:cs typeface="Arial"/>
          <a:sym typeface="Arial"/>
        </a:defRPr>
      </a:lvl7pPr>
      <a:lvl8pPr indent="1371600" algn="ctr" defTabSz="457200">
        <a:defRPr sz="4400">
          <a:latin typeface="Arial"/>
          <a:ea typeface="Arial"/>
          <a:cs typeface="Arial"/>
          <a:sym typeface="Arial"/>
        </a:defRPr>
      </a:lvl8pPr>
      <a:lvl9pPr indent="1828800"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indent="114300" algn="ctr" defTabSz="457200">
        <a:spcBef>
          <a:spcPts val="800"/>
        </a:spcBef>
        <a:defRPr sz="3200">
          <a:latin typeface="Arial"/>
          <a:ea typeface="Arial"/>
          <a:cs typeface="Arial"/>
          <a:sym typeface="Arial"/>
        </a:defRPr>
      </a:lvl2pPr>
      <a:lvl3pPr marL="342900" indent="571500" algn="ctr" defTabSz="457200">
        <a:spcBef>
          <a:spcPts val="800"/>
        </a:spcBef>
        <a:defRPr sz="3200">
          <a:latin typeface="Arial"/>
          <a:ea typeface="Arial"/>
          <a:cs typeface="Arial"/>
          <a:sym typeface="Arial"/>
        </a:defRPr>
      </a:lvl3pPr>
      <a:lvl4pPr marL="342900" indent="1028700" algn="ctr" defTabSz="457200">
        <a:spcBef>
          <a:spcPts val="800"/>
        </a:spcBef>
        <a:defRPr sz="3200">
          <a:latin typeface="Arial"/>
          <a:ea typeface="Arial"/>
          <a:cs typeface="Arial"/>
          <a:sym typeface="Arial"/>
        </a:defRPr>
      </a:lvl4pPr>
      <a:lvl5pPr marL="342900" indent="1485900" algn="ctr" defTabSz="457200">
        <a:spcBef>
          <a:spcPts val="800"/>
        </a:spcBef>
        <a:defRPr sz="3200">
          <a:latin typeface="Arial"/>
          <a:ea typeface="Arial"/>
          <a:cs typeface="Arial"/>
          <a:sym typeface="Arial"/>
        </a:defRPr>
      </a:lvl5pPr>
      <a:lvl6pPr marL="342900" indent="1943100" algn="ctr" defTabSz="457200">
        <a:spcBef>
          <a:spcPts val="800"/>
        </a:spcBef>
        <a:defRPr sz="3200">
          <a:latin typeface="Arial"/>
          <a:ea typeface="Arial"/>
          <a:cs typeface="Arial"/>
          <a:sym typeface="Arial"/>
        </a:defRPr>
      </a:lvl6pPr>
      <a:lvl7pPr marL="342900" indent="2400300" algn="ctr" defTabSz="457200">
        <a:spcBef>
          <a:spcPts val="800"/>
        </a:spcBef>
        <a:defRPr sz="3200">
          <a:latin typeface="Arial"/>
          <a:ea typeface="Arial"/>
          <a:cs typeface="Arial"/>
          <a:sym typeface="Arial"/>
        </a:defRPr>
      </a:lvl7pPr>
      <a:lvl8pPr marL="342900" indent="2857500" algn="ctr" defTabSz="457200">
        <a:spcBef>
          <a:spcPts val="800"/>
        </a:spcBef>
        <a:defRPr sz="3200">
          <a:latin typeface="Arial"/>
          <a:ea typeface="Arial"/>
          <a:cs typeface="Arial"/>
          <a:sym typeface="Arial"/>
        </a:defRPr>
      </a:lvl8pPr>
      <a:lvl9pPr marL="342900" indent="33147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indent="4572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indent="9144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indent="13716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indent="18288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 name="Shape 18"/>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19" name="Shape 19"/>
          <p:cNvSpPr/>
          <p:nvPr/>
        </p:nvSpPr>
        <p:spPr>
          <a:xfrm>
            <a:off x="1371600" y="3886200"/>
            <a:ext cx="6400800" cy="11195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GDB - the GNU debugger</a:t>
            </a:r>
          </a:p>
        </p:txBody>
      </p:sp>
      <p:sp>
        <p:nvSpPr>
          <p:cNvPr id="60" name="Shape 60"/>
          <p:cNvSpPr/>
          <p:nvPr/>
        </p:nvSpPr>
        <p:spPr>
          <a:xfrm>
            <a:off x="685800" y="1981200"/>
            <a:ext cx="7772400" cy="258503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A command line debugger - quite a bit less user-friendly for beginners.</a:t>
            </a:r>
            <a:endParaRPr sz="24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There are wrappers such as ddd but I tried them back when I was learning asm and didn’t find them to be helpful. YMMV</a:t>
            </a:r>
            <a:endParaRPr sz="2000">
              <a:latin typeface="Arial"/>
              <a:ea typeface="Arial"/>
              <a:cs typeface="Arial"/>
              <a:sym typeface="Arial"/>
            </a:endParaRPr>
          </a:p>
          <a:p>
            <a:pPr lvl="0"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Syntax for starting a program in GDB in this class:</a:t>
            </a:r>
            <a:endParaRPr sz="24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gdb &lt;program name&gt; -x &lt;command file&gt;</a:t>
            </a:r>
            <a:endParaRPr sz="20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gdb Example1 -x myCmds </a:t>
            </a:r>
          </a:p>
        </p:txBody>
      </p:sp>
      <p:sp>
        <p:nvSpPr>
          <p:cNvPr id="61" name="Shape 61"/>
          <p:cNvSpPr/>
          <p:nvPr/>
        </p:nvSpPr>
        <p:spPr>
          <a:xfrm>
            <a:off x="11112" y="6396037"/>
            <a:ext cx="1648607" cy="46190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57</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 name="Shape 63"/>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About GDB -x &lt;command file&gt;</a:t>
            </a:r>
          </a:p>
        </p:txBody>
      </p:sp>
      <p:sp>
        <p:nvSpPr>
          <p:cNvPr id="64" name="Shape 64"/>
          <p:cNvSpPr/>
          <p:nvPr/>
        </p:nvSpPr>
        <p:spPr>
          <a:xfrm>
            <a:off x="685800" y="1981200"/>
            <a:ext cx="7772400" cy="43332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Somewhat more memorable long form is       “--command=&lt;command file&gt;”</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&lt;command file&gt; is a plaintext file with a list of commands that GDB should execute upon starting up. Sort of like scripting the debugger.</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Absolutely </a:t>
            </a:r>
            <a:r>
              <a:rPr sz="2800">
                <a:latin typeface="Arial Bold"/>
                <a:ea typeface="Arial Bold"/>
                <a:cs typeface="Arial Bold"/>
                <a:sym typeface="Arial Bold"/>
              </a:rPr>
              <a:t>essential</a:t>
            </a:r>
            <a:r>
              <a:rPr sz="2800">
                <a:latin typeface="Arial"/>
                <a:ea typeface="Arial"/>
                <a:cs typeface="Arial"/>
                <a:sym typeface="Arial"/>
              </a:rPr>
              <a:t> to making GDB reasonable to work with for extended periods of time (I used GDB for many years copying and pasting my command list every time I started GDB, so I was super ultra happy when I found this option)</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GDB commands</a:t>
            </a:r>
          </a:p>
        </p:txBody>
      </p:sp>
      <p:sp>
        <p:nvSpPr>
          <p:cNvPr id="67" name="Shape 67"/>
          <p:cNvSpPr/>
          <p:nvPr/>
        </p:nvSpPr>
        <p:spPr>
          <a:xfrm>
            <a:off x="685800" y="1981200"/>
            <a:ext cx="7772400" cy="353420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“help” - internal navigation of available commands</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“run” or “r” - run the program</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“r &lt;argv&gt;” - run the program passing the arguments in &lt;argv&gt; </a:t>
            </a:r>
            <a:endParaRPr sz="3200">
              <a:latin typeface="Arial"/>
              <a:ea typeface="Arial"/>
              <a:cs typeface="Arial"/>
              <a:sym typeface="Arial"/>
            </a:endParaRPr>
          </a:p>
          <a:p>
            <a:pPr lvl="1" marL="788722" indent="-331522">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I.e. for Example 2 “r 1 2” would be what we used in windows</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GDB commands 2</a:t>
            </a:r>
          </a:p>
        </p:txBody>
      </p:sp>
      <p:sp>
        <p:nvSpPr>
          <p:cNvPr id="70" name="Shape 70"/>
          <p:cNvSpPr/>
          <p:nvPr/>
        </p:nvSpPr>
        <p:spPr>
          <a:xfrm>
            <a:off x="685800" y="1981200"/>
            <a:ext cx="7772400" cy="445527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“help display”</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“display” prints out a statement every time the debugger stops</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display/FMT EXP</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FMT can be a combination of the following:</a:t>
            </a:r>
            <a:endParaRPr sz="2000">
              <a:latin typeface="Arial"/>
              <a:ea typeface="Arial"/>
              <a:cs typeface="Arial"/>
              <a:sym typeface="Arial"/>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i - display as asm instruction</a:t>
            </a:r>
            <a:endParaRPr>
              <a:latin typeface="Arial"/>
              <a:ea typeface="Arial"/>
              <a:cs typeface="Arial"/>
              <a:sym typeface="Arial"/>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x or d - display as hex or decimal</a:t>
            </a:r>
            <a:endParaRPr>
              <a:latin typeface="Arial"/>
              <a:ea typeface="Arial"/>
              <a:cs typeface="Arial"/>
              <a:sym typeface="Arial"/>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b or h or w or g - display as byte, halfword (2 bytes), word (4 bytes - as opposed to intel calling that a double word. Confusing!), giant word (8 bytes)</a:t>
            </a:r>
            <a:endParaRPr>
              <a:latin typeface="Arial"/>
              <a:ea typeface="Arial"/>
              <a:cs typeface="Arial"/>
              <a:sym typeface="Arial"/>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s - character string (will just keep reading till it hits a null character)</a:t>
            </a:r>
            <a:endParaRPr>
              <a:latin typeface="Arial"/>
              <a:ea typeface="Arial"/>
              <a:cs typeface="Arial"/>
              <a:sym typeface="Arial"/>
            </a:endParaRPr>
          </a:p>
          <a:p>
            <a:pPr lvl="1" marL="670321" indent="-21312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&lt;number&gt; - display &lt;number&gt; worth of things (instructions, bytes, words, strings, etc)</a:t>
            </a:r>
            <a:endParaRPr>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“info display” to see all outstanding display statements and their numbers</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“undisplay &lt;num&gt;” to remove a display statement by number</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GDB commands 3</a:t>
            </a:r>
          </a:p>
        </p:txBody>
      </p:sp>
      <p:sp>
        <p:nvSpPr>
          <p:cNvPr id="75" name="Shape 75"/>
          <p:cNvSpPr/>
          <p:nvPr/>
        </p:nvSpPr>
        <p:spPr>
          <a:xfrm>
            <a:off x="685800" y="1981200"/>
            <a:ext cx="7772400" cy="400095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“x/FMT EXP” - x for “Examine memory” at expression</a:t>
            </a:r>
            <a:endParaRPr>
              <a:latin typeface="Arial"/>
              <a:ea typeface="Arial"/>
              <a:cs typeface="Arial"/>
              <a:sym typeface="Arial"/>
            </a:endParaRPr>
          </a:p>
          <a:p>
            <a:pPr lvl="1" marL="646641" indent="-18944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rPr>
              <a:t>Always assumes the given value is a memory address, and it dereferences it to look at the value </a:t>
            </a:r>
            <a:r>
              <a:rPr sz="1600">
                <a:latin typeface="Arial Bold"/>
                <a:ea typeface="Arial Bold"/>
                <a:cs typeface="Arial Bold"/>
                <a:sym typeface="Arial Bold"/>
              </a:rPr>
              <a:t>at</a:t>
            </a:r>
            <a:r>
              <a:rPr sz="1600">
                <a:latin typeface="Arial"/>
                <a:ea typeface="Arial"/>
                <a:cs typeface="Arial"/>
                <a:sym typeface="Arial"/>
              </a:rPr>
              <a:t> that memory address</a:t>
            </a:r>
            <a:endParaRPr sz="1600">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“print/FMT EXP” - print the value of an expression</a:t>
            </a:r>
            <a:endParaRPr>
              <a:latin typeface="Arial"/>
              <a:ea typeface="Arial"/>
              <a:cs typeface="Arial"/>
              <a:sym typeface="Arial"/>
            </a:endParaRPr>
          </a:p>
          <a:p>
            <a:pPr lvl="1" marL="646641" indent="-189441">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rPr>
              <a:t>Doesn’t try to dereference memory</a:t>
            </a:r>
            <a:endParaRPr sz="1600">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Both commands take the same type of format specifier as display</a:t>
            </a:r>
            <a:endParaRPr>
              <a:latin typeface="Arial"/>
              <a:ea typeface="Arial"/>
              <a:cs typeface="Arial"/>
              <a:sym typeface="Arial"/>
            </a:endParaRPr>
          </a:p>
          <a:p>
            <a:pPr lvl="0" marL="255984" indent="-255984">
              <a:lnSpc>
                <a:spcPct val="90000"/>
              </a:lnSpc>
              <a:spcBef>
                <a:spcPts val="4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a:latin typeface="Arial"/>
                <a:ea typeface="Arial"/>
                <a:cs typeface="Arial"/>
                <a:sym typeface="Arial"/>
              </a:rPr>
              <a:t>Example:</a:t>
            </a:r>
            <a:endParaRPr>
              <a:latin typeface="Arial"/>
              <a:ea typeface="Arial"/>
              <a:cs typeface="Arial"/>
              <a:sym typeface="Arial"/>
            </a:endParaRPr>
          </a:p>
          <a:p>
            <a:pPr lvl="1" marL="284162" indent="173037">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rPr>
              <a:t>(gdb) x/x $rbp</a:t>
            </a:r>
            <a:endParaRPr sz="1600">
              <a:latin typeface="Arial"/>
              <a:ea typeface="Arial"/>
              <a:cs typeface="Arial"/>
              <a:sym typeface="Arial"/>
            </a:endParaRPr>
          </a:p>
          <a:p>
            <a:pPr lvl="1" marL="284162" indent="173037">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rPr>
              <a:t>0x7fffffffde70:	0x00000000</a:t>
            </a:r>
            <a:endParaRPr sz="1600">
              <a:latin typeface="Arial"/>
              <a:ea typeface="Arial"/>
              <a:cs typeface="Arial"/>
              <a:sym typeface="Arial"/>
            </a:endParaRPr>
          </a:p>
          <a:p>
            <a:pPr lvl="1" marL="284162" indent="173037">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rPr>
              <a:t>(gdb) print/x $rbp</a:t>
            </a:r>
            <a:endParaRPr sz="1600">
              <a:latin typeface="Arial"/>
              <a:ea typeface="Arial"/>
              <a:cs typeface="Arial"/>
              <a:sym typeface="Arial"/>
            </a:endParaRPr>
          </a:p>
          <a:p>
            <a:pPr lvl="1" marL="284162" indent="173037">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rPr>
              <a:t>$1 = 0x7fffffffde70</a:t>
            </a:r>
            <a:endParaRPr sz="1600">
              <a:latin typeface="Arial"/>
              <a:ea typeface="Arial"/>
              <a:cs typeface="Arial"/>
              <a:sym typeface="Arial"/>
            </a:endParaRPr>
          </a:p>
          <a:p>
            <a:pPr lvl="1" marL="284162" indent="173037">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rPr>
              <a:t>(gdb) x/x $rbx</a:t>
            </a:r>
            <a:endParaRPr sz="1600">
              <a:latin typeface="Arial"/>
              <a:ea typeface="Arial"/>
              <a:cs typeface="Arial"/>
              <a:sym typeface="Arial"/>
            </a:endParaRPr>
          </a:p>
          <a:p>
            <a:pPr lvl="1" marL="284162" indent="173037">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rPr>
              <a:t>0x0:	Cannot access memory at address 0x0</a:t>
            </a:r>
            <a:endParaRPr sz="1600">
              <a:latin typeface="Arial"/>
              <a:ea typeface="Arial"/>
              <a:cs typeface="Arial"/>
              <a:sym typeface="Arial"/>
            </a:endParaRPr>
          </a:p>
          <a:p>
            <a:pPr lvl="1" marL="284162" indent="173037">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rPr>
              <a:t>(gdb) print/x $rbx</a:t>
            </a:r>
            <a:endParaRPr sz="1600">
              <a:latin typeface="Arial"/>
              <a:ea typeface="Arial"/>
              <a:cs typeface="Arial"/>
              <a:sym typeface="Arial"/>
            </a:endParaRPr>
          </a:p>
          <a:p>
            <a:pPr lvl="1" marL="284162" indent="173037">
              <a:lnSpc>
                <a:spcPct val="90000"/>
              </a:lnSpc>
              <a:spcBef>
                <a:spcPts val="4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600">
                <a:latin typeface="Arial"/>
                <a:ea typeface="Arial"/>
                <a:cs typeface="Arial"/>
                <a:sym typeface="Arial"/>
              </a:rPr>
              <a:t>$2 = 0x0</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nvSpPr>
        <p:spPr>
          <a:xfrm>
            <a:off x="685800" y="2174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GDB commands 4</a:t>
            </a:r>
          </a:p>
        </p:txBody>
      </p:sp>
      <p:sp>
        <p:nvSpPr>
          <p:cNvPr id="80" name="Shape 80"/>
          <p:cNvSpPr/>
          <p:nvPr/>
        </p:nvSpPr>
        <p:spPr>
          <a:xfrm>
            <a:off x="685800" y="1295400"/>
            <a:ext cx="7772400" cy="444322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69755" indent="-369755">
              <a:lnSpc>
                <a:spcPct val="8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600">
                <a:latin typeface="Arial"/>
                <a:ea typeface="Arial"/>
                <a:cs typeface="Arial"/>
                <a:sym typeface="Arial"/>
              </a:rPr>
              <a:t>For all breakpoint-related commands see “help breakpoints”</a:t>
            </a:r>
            <a:endParaRPr sz="2600">
              <a:latin typeface="Arial"/>
              <a:ea typeface="Arial"/>
              <a:cs typeface="Arial"/>
              <a:sym typeface="Arial"/>
            </a:endParaRPr>
          </a:p>
          <a:p>
            <a:pPr lvl="0" marL="369755" indent="-369755">
              <a:lnSpc>
                <a:spcPct val="8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600">
                <a:latin typeface="Arial"/>
                <a:ea typeface="Arial"/>
                <a:cs typeface="Arial"/>
                <a:sym typeface="Arial"/>
              </a:rPr>
              <a:t>“break” or “b” - set a breakpoint</a:t>
            </a:r>
            <a:endParaRPr sz="2600">
              <a:latin typeface="Arial"/>
              <a:ea typeface="Arial"/>
              <a:cs typeface="Arial"/>
              <a:sym typeface="Arial"/>
            </a:endParaRPr>
          </a:p>
          <a:p>
            <a:pPr lvl="1" marL="717682" indent="-260482">
              <a:lnSpc>
                <a:spcPct val="8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200">
                <a:latin typeface="Arial"/>
                <a:ea typeface="Arial"/>
                <a:cs typeface="Arial"/>
                <a:sym typeface="Arial"/>
              </a:rPr>
              <a:t>With debugging symbols you can do things like “b main”. Without them you can do things like </a:t>
            </a:r>
            <a:endParaRPr sz="2200">
              <a:latin typeface="Arial"/>
              <a:ea typeface="Arial"/>
              <a:cs typeface="Arial"/>
              <a:sym typeface="Arial"/>
            </a:endParaRPr>
          </a:p>
          <a:p>
            <a:pPr lvl="1" marL="284162" indent="173037">
              <a:lnSpc>
                <a:spcPct val="80000"/>
              </a:lnSpc>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200">
                <a:latin typeface="Arial"/>
                <a:ea typeface="Arial"/>
                <a:cs typeface="Arial"/>
                <a:sym typeface="Arial"/>
              </a:rPr>
              <a:t>   “b *&lt;address&gt;” to break at a given memory address.</a:t>
            </a:r>
            <a:endParaRPr sz="2200">
              <a:latin typeface="Arial"/>
              <a:ea typeface="Arial"/>
              <a:cs typeface="Arial"/>
              <a:sym typeface="Arial"/>
            </a:endParaRPr>
          </a:p>
          <a:p>
            <a:pPr lvl="1" marL="717682" indent="-260482">
              <a:lnSpc>
                <a:spcPct val="8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200">
                <a:latin typeface="Arial"/>
                <a:ea typeface="Arial"/>
                <a:cs typeface="Arial"/>
                <a:sym typeface="Arial"/>
              </a:rPr>
              <a:t>Note: gdb’s interpretation of where a function begins may exclude the function prolog like “push ebp”…</a:t>
            </a:r>
            <a:endParaRPr sz="2200">
              <a:latin typeface="Arial"/>
              <a:ea typeface="Arial"/>
              <a:cs typeface="Arial"/>
              <a:sym typeface="Arial"/>
            </a:endParaRPr>
          </a:p>
          <a:p>
            <a:pPr lvl="0" marL="369755" indent="-369755">
              <a:lnSpc>
                <a:spcPct val="8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600">
                <a:latin typeface="Arial"/>
                <a:ea typeface="Arial"/>
                <a:cs typeface="Arial"/>
                <a:sym typeface="Arial"/>
              </a:rPr>
              <a:t>“info breakpoints” or “info b” - show currently set breakpoints</a:t>
            </a:r>
            <a:endParaRPr sz="2600">
              <a:latin typeface="Arial"/>
              <a:ea typeface="Arial"/>
              <a:cs typeface="Arial"/>
              <a:sym typeface="Arial"/>
            </a:endParaRPr>
          </a:p>
          <a:p>
            <a:pPr lvl="0" marL="369755" indent="-369755">
              <a:lnSpc>
                <a:spcPct val="8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600">
                <a:latin typeface="Arial"/>
                <a:ea typeface="Arial"/>
                <a:cs typeface="Arial"/>
                <a:sym typeface="Arial"/>
              </a:rPr>
              <a:t>"delete &lt;num&gt; - deletes breakpoint number &lt;num&gt;, where &lt;num&gt; came from "info breakpoints"</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GDB 7 commands</a:t>
            </a:r>
          </a:p>
        </p:txBody>
      </p:sp>
      <p:sp>
        <p:nvSpPr>
          <p:cNvPr id="83" name="Shape 83"/>
          <p:cNvSpPr/>
          <p:nvPr/>
        </p:nvSpPr>
        <p:spPr>
          <a:xfrm>
            <a:off x="685800" y="1981200"/>
            <a:ext cx="7772400" cy="349943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New for GDB 7, released Sept 2009</a:t>
            </a:r>
            <a:endParaRPr sz="32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Thanks to Dave Keppler for notifying me of the availability of these new commands (even if they don’t work in this lab ;))</a:t>
            </a:r>
            <a:endParaRPr sz="20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Bold"/>
                <a:ea typeface="Arial Bold"/>
                <a:cs typeface="Arial Bold"/>
                <a:sym typeface="Arial Bold"/>
              </a:rPr>
              <a:t>reverse-step</a:t>
            </a:r>
            <a:r>
              <a:rPr sz="2000">
                <a:latin typeface="Arial"/>
                <a:ea typeface="Arial"/>
                <a:cs typeface="Arial"/>
                <a:sym typeface="Arial"/>
              </a:rPr>
              <a:t> ('rs') -- Step program backward until it reaches the beginning of a previous source line </a:t>
            </a:r>
            <a:endParaRPr sz="20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Bold"/>
                <a:ea typeface="Arial Bold"/>
                <a:cs typeface="Arial Bold"/>
                <a:sym typeface="Arial Bold"/>
              </a:rPr>
              <a:t>reverse-stepi</a:t>
            </a:r>
            <a:r>
              <a:rPr sz="2000">
                <a:latin typeface="Arial"/>
                <a:ea typeface="Arial"/>
                <a:cs typeface="Arial"/>
                <a:sym typeface="Arial"/>
              </a:rPr>
              <a:t> -- Step backward exactly one instruction </a:t>
            </a:r>
            <a:endParaRPr sz="20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Bold"/>
                <a:ea typeface="Arial Bold"/>
                <a:cs typeface="Arial Bold"/>
                <a:sym typeface="Arial Bold"/>
              </a:rPr>
              <a:t> reverse-continue</a:t>
            </a:r>
            <a:r>
              <a:rPr sz="2000">
                <a:latin typeface="Arial"/>
                <a:ea typeface="Arial"/>
                <a:cs typeface="Arial"/>
                <a:sym typeface="Arial"/>
              </a:rPr>
              <a:t> ('rc') -- Continue program being debugged but run it in reverse </a:t>
            </a:r>
            <a:endParaRPr sz="20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Bold"/>
                <a:ea typeface="Arial Bold"/>
                <a:cs typeface="Arial Bold"/>
                <a:sym typeface="Arial Bold"/>
              </a:rPr>
              <a:t>reverse-finish</a:t>
            </a:r>
            <a:r>
              <a:rPr sz="2000">
                <a:latin typeface="Arial"/>
                <a:ea typeface="Arial"/>
                <a:cs typeface="Arial"/>
                <a:sym typeface="Arial"/>
              </a:rPr>
              <a:t> -- Execute backward until just before the selected stack frame is called </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GDB 7 commands 2</a:t>
            </a:r>
          </a:p>
        </p:txBody>
      </p:sp>
      <p:sp>
        <p:nvSpPr>
          <p:cNvPr id="86" name="Shape 86"/>
          <p:cNvSpPr/>
          <p:nvPr/>
        </p:nvSpPr>
        <p:spPr>
          <a:xfrm>
            <a:off x="685800" y="1981200"/>
            <a:ext cx="7772400" cy="254693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Bold"/>
                <a:ea typeface="Arial Bold"/>
                <a:cs typeface="Arial Bold"/>
                <a:sym typeface="Arial Bold"/>
              </a:rPr>
              <a:t>reverse-next</a:t>
            </a:r>
            <a:r>
              <a:rPr sz="2000">
                <a:latin typeface="Arial"/>
                <a:ea typeface="Arial"/>
                <a:cs typeface="Arial"/>
                <a:sym typeface="Arial"/>
              </a:rPr>
              <a:t> ('rn') -- Step program backward, proceeding through subroutine calls. </a:t>
            </a:r>
            <a:endParaRPr sz="20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Bold"/>
                <a:ea typeface="Arial Bold"/>
                <a:cs typeface="Arial Bold"/>
                <a:sym typeface="Arial Bold"/>
              </a:rPr>
              <a:t>reverse-nexti</a:t>
            </a:r>
            <a:r>
              <a:rPr sz="2000">
                <a:latin typeface="Arial"/>
                <a:ea typeface="Arial"/>
                <a:cs typeface="Arial"/>
                <a:sym typeface="Arial"/>
              </a:rPr>
              <a:t> ('rni') -- Step backward one instruction, but proceed through called subroutines. </a:t>
            </a:r>
            <a:endParaRPr sz="20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Bold"/>
                <a:ea typeface="Arial Bold"/>
                <a:cs typeface="Arial Bold"/>
                <a:sym typeface="Arial Bold"/>
              </a:rPr>
              <a:t>set exec-direction (forward/reverse)</a:t>
            </a:r>
            <a:r>
              <a:rPr sz="2000">
                <a:latin typeface="Arial"/>
                <a:ea typeface="Arial"/>
                <a:cs typeface="Arial"/>
                <a:sym typeface="Arial"/>
              </a:rPr>
              <a:t> -- Set direction of execution. All subsequent execution commands (continue, step, until etc.) will run the program being debugged in the selected direction. </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nvSpPr>
        <p:spPr>
          <a:xfrm>
            <a:off x="685800" y="-7468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GDB 7 commands 3</a:t>
            </a:r>
          </a:p>
        </p:txBody>
      </p:sp>
      <p:sp>
        <p:nvSpPr>
          <p:cNvPr id="91" name="Shape 91"/>
          <p:cNvSpPr/>
          <p:nvPr/>
        </p:nvSpPr>
        <p:spPr>
          <a:xfrm>
            <a:off x="685800" y="596899"/>
            <a:ext cx="7238653" cy="656013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The "</a:t>
            </a:r>
            <a:r>
              <a:rPr sz="2000">
                <a:latin typeface="Arial Bold"/>
                <a:ea typeface="Arial Bold"/>
                <a:cs typeface="Arial Bold"/>
                <a:sym typeface="Arial Bold"/>
              </a:rPr>
              <a:t>disassemble</a:t>
            </a:r>
            <a:r>
              <a:rPr sz="2000">
                <a:latin typeface="Arial"/>
                <a:ea typeface="Arial"/>
                <a:cs typeface="Arial"/>
                <a:sym typeface="Arial"/>
              </a:rPr>
              <a:t>" command now supports an optional /</a:t>
            </a:r>
            <a:r>
              <a:rPr sz="2000">
                <a:latin typeface="Arial Bold"/>
                <a:ea typeface="Arial Bold"/>
                <a:cs typeface="Arial Bold"/>
                <a:sym typeface="Arial Bold"/>
              </a:rPr>
              <a:t>m</a:t>
            </a:r>
            <a:r>
              <a:rPr sz="2000">
                <a:latin typeface="Arial"/>
                <a:ea typeface="Arial"/>
                <a:cs typeface="Arial"/>
                <a:sym typeface="Arial"/>
              </a:rPr>
              <a:t> modifier to print mixed source+assembly.</a:t>
            </a:r>
            <a:endParaRPr sz="20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(gdb) disassemble/m</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Dump of assembler code for function main:</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2	int main(){</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0x000000000040052d &lt;+0&gt;:	push   %rbp</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0x000000000040052e &lt;+1&gt;:	mov    %rsp,%rbp</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3		printf("Hello World!\n");</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=&gt; 0x0000000000400531 &lt;+4&gt;:	mov    $0x4005d4,%edi</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0x0000000000400536 &lt;+9&gt;:	callq  0x400410 &lt;puts@plt&gt;</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4		return 0x1234;</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0x000000000040053b &lt;+14&gt;:	mov    $0x1234,%eax</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5	}   0x0000000000400540 &lt;+19&gt;:	pop    %rbp</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0x0000000000400541 &lt;+20&gt;:	retq  </a:t>
            </a:r>
            <a:endParaRPr sz="20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t>
            </a:r>
            <a:r>
              <a:rPr sz="2000">
                <a:latin typeface="Arial Bold"/>
                <a:ea typeface="Arial Bold"/>
                <a:cs typeface="Arial Bold"/>
                <a:sym typeface="Arial Bold"/>
              </a:rPr>
              <a:t>disassemble</a:t>
            </a:r>
            <a:r>
              <a:rPr sz="2000">
                <a:latin typeface="Arial"/>
                <a:ea typeface="Arial"/>
                <a:cs typeface="Arial"/>
                <a:sym typeface="Arial"/>
              </a:rPr>
              <a:t>" command with a </a:t>
            </a:r>
            <a:r>
              <a:rPr sz="2000">
                <a:latin typeface="Arial Bold"/>
                <a:ea typeface="Arial Bold"/>
                <a:cs typeface="Arial Bold"/>
                <a:sym typeface="Arial Bold"/>
              </a:rPr>
              <a:t>/r </a:t>
            </a:r>
            <a:r>
              <a:rPr sz="2000">
                <a:latin typeface="Arial"/>
                <a:ea typeface="Arial"/>
                <a:cs typeface="Arial"/>
                <a:sym typeface="Arial"/>
              </a:rPr>
              <a:t>modifier, print the raw instructions in hex as well as in symbolic form.</a:t>
            </a:r>
            <a:endParaRPr sz="20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(gdb) disassemble/r</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Dump of assembler code for function main:</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0x000000000040052d &lt;+0&gt;:	55	push   %rbp</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0x000000000040052e &lt;+1&gt;:	48 89 e5	mov    %rsp,%rbp</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=&gt; 0x0000000000400531 &lt;+4&gt;:	bf d4 05 40 00	mov    $0x4005d4,%edi</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0x0000000000400536 &lt;+9&gt;:	e8 d5 fe ff ff	callq  0x400410 &lt;puts@plt&gt;</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0x000000000040053b &lt;+14&gt;:	b8 34 12 00 00	mov    $0x1234,%eax</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0x0000000000400540 &lt;+19&gt;:	5d	pop    %rbp</a:t>
            </a:r>
            <a:endParaRPr sz="1100">
              <a:latin typeface="Arial"/>
              <a:ea typeface="Arial"/>
              <a:cs typeface="Arial"/>
              <a:sym typeface="Arial"/>
            </a:endParaRPr>
          </a:p>
          <a:p>
            <a:pPr lvl="2" marL="1198562" indent="-28416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100">
                <a:latin typeface="Arial"/>
                <a:ea typeface="Arial"/>
                <a:cs typeface="Arial"/>
                <a:sym typeface="Arial"/>
              </a:rPr>
              <a:t>   0x0000000000400541 &lt;+20&gt;:	c3	retq   </a:t>
            </a:r>
            <a:endParaRPr sz="20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See “help disassemble” for full syntax</a:t>
            </a:r>
            <a:endParaRPr sz="2000">
              <a:latin typeface="Arial"/>
              <a:ea typeface="Arial"/>
              <a:cs typeface="Arial"/>
              <a:sym typeface="Arial"/>
            </a:endParaRP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Shape 95"/>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initial GDB commands file</a:t>
            </a:r>
          </a:p>
        </p:txBody>
      </p:sp>
      <p:sp>
        <p:nvSpPr>
          <p:cNvPr id="96" name="Shape 96"/>
          <p:cNvSpPr/>
          <p:nvPr/>
        </p:nvSpPr>
        <p:spPr>
          <a:xfrm>
            <a:off x="685800" y="1676400"/>
            <a:ext cx="7772400" cy="480667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display/10i $rip</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display/x $rax</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display/x $rbx</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display/x $rcx</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display/x $rdx</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display/x $rdi</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display/x $rsi</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display/x $r8</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display/x $r9</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display/x $rbp</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display/16xg $rsp</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break main</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 name="Shape 21"/>
          <p:cNvSpPr/>
          <p:nvPr/>
        </p:nvSpPr>
        <p:spPr>
          <a:xfrm>
            <a:off x="-1" y="-936"/>
            <a:ext cx="9144002" cy="114328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2" name="Shape 22"/>
          <p:cNvSpPr/>
          <p:nvPr/>
        </p:nvSpPr>
        <p:spPr>
          <a:xfrm>
            <a:off x="685800" y="1237670"/>
            <a:ext cx="7772400" cy="43707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3" name="image.png"/>
          <p:cNvPicPr/>
          <p:nvPr/>
        </p:nvPicPr>
        <p:blipFill>
          <a:blip r:embed="rId3">
            <a:extLst/>
          </a:blip>
          <a:stretch>
            <a:fillRect/>
          </a:stretch>
        </p:blipFill>
        <p:spPr>
          <a:xfrm>
            <a:off x="1524000" y="1770062"/>
            <a:ext cx="6324600" cy="4732338"/>
          </a:xfrm>
          <a:prstGeom prst="rect">
            <a:avLst/>
          </a:prstGeom>
          <a:ln w="12700">
            <a:miter lim="400000"/>
          </a:ln>
        </p:spPr>
      </p:pic>
      <p:sp>
        <p:nvSpPr>
          <p:cNvPr id="24" name="Shape 24"/>
          <p:cNvSpPr/>
          <p:nvPr/>
        </p:nvSpPr>
        <p:spPr>
          <a:xfrm>
            <a:off x="-9816" y="6484365"/>
            <a:ext cx="7107559" cy="54407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8" name="Shape 98"/>
          <p:cNvSpPr/>
          <p:nvPr/>
        </p:nvSpPr>
        <p:spPr>
          <a:xfrm>
            <a:off x="685800" y="50952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solidFill>
                  <a:srgbClr val="FFFFFF"/>
                </a:solidFill>
                <a:latin typeface="Arial"/>
                <a:ea typeface="Arial"/>
                <a:cs typeface="Arial"/>
                <a:sym typeface="Arial"/>
              </a:defRPr>
            </a:lvl1pPr>
          </a:lstStyle>
          <a:p>
            <a:pPr lvl="0">
              <a:defRPr sz="1800">
                <a:solidFill>
                  <a:srgbClr val="000000"/>
                </a:solidFill>
              </a:defRPr>
            </a:pPr>
            <a:r>
              <a:rPr sz="4400">
                <a:solidFill>
                  <a:srgbClr val="FFFFFF"/>
                </a:solidFill>
              </a:rPr>
              <a:t>Example run with commands file</a:t>
            </a:r>
          </a:p>
        </p:txBody>
      </p:sp>
      <p:sp>
        <p:nvSpPr>
          <p:cNvPr id="99" name="Shape 99"/>
          <p:cNvSpPr/>
          <p:nvPr/>
        </p:nvSpPr>
        <p:spPr>
          <a:xfrm>
            <a:off x="842962" y="0"/>
            <a:ext cx="7612894" cy="6716353"/>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(gdb) r</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Starting program: /mnt/hgfs/vmshare/IntroToAsm_code_for_class/HelloWorld/hello </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Breakpoint 1, main () at Hello.c:3</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3		printf("Hello World!\n");</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11: x/16xg $rsp</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0x7fffffffde70:	0x0000000000000000	0x00007ffff7a35ec5</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0x7fffffffde80:	0x0000000000000000	0x00007fffffffdf58</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0x7fffffffde90:	0x0000000100000000	0x000000000040052d</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0x7fffffffdea0:	0x0000000000000000	0x39f79df94699a772</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0x7fffffffdeb0:	0x0000000000400440	0x00007fffffffdf50</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0x7fffffffdec0:	0x0000000000000000	0x0000000000000000</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0x7fffffffded0:	0xc6086206fb99a772	0xc60872bffa63a772</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0x7fffffffdee0:	0x0000000000000000	0x0000000000000000</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10: /x $rbp = 0x7fffffffde70</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9: /x $r9 = 0x7ffff7dea560</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8: /x $r8 = 0x7ffff7dd4e80</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7: /x $rsi = 0x7fffffffdf58</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6: /x $rdi = 0x1</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5: /x $rdx = 0x7fffffffdf68</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4: /x $rcx = 0x0</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3: /x $rbx = 0x0</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2: /x $rax = 0x40052d</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1: x/10i $rip</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=&gt; 0x400531 &lt;main+4&gt;:	mov    $0x4005d4,%edi</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0x400536 &lt;main+9&gt;:	callq  0x400410 &lt;puts@plt&gt;</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0x40053b &lt;main+14&gt;:	mov    $0x1234,%eax</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0x400540 &lt;main+19&gt;:	pop    %rbp</a:t>
            </a:r>
            <a:endParaRPr sz="16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600">
                <a:latin typeface="Arial"/>
                <a:ea typeface="Arial"/>
                <a:cs typeface="Arial"/>
                <a:sym typeface="Arial"/>
              </a:rPr>
              <a:t>   0x400541 &lt;main+20&gt;:	retq  </a:t>
            </a:r>
          </a:p>
        </p:txBody>
      </p:sp>
      <p:sp>
        <p:nvSpPr>
          <p:cNvPr id="100" name="Shape 100"/>
          <p:cNvSpPr/>
          <p:nvPr/>
        </p:nvSpPr>
        <p:spPr>
          <a:xfrm>
            <a:off x="4885989" y="636984"/>
            <a:ext cx="4190604" cy="68381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637" y="0"/>
                </a:moveTo>
                <a:cubicBezTo>
                  <a:pt x="1456" y="0"/>
                  <a:pt x="1309" y="898"/>
                  <a:pt x="1309" y="2006"/>
                </a:cubicBezTo>
                <a:lnTo>
                  <a:pt x="1309" y="9565"/>
                </a:lnTo>
                <a:lnTo>
                  <a:pt x="0" y="13577"/>
                </a:lnTo>
                <a:lnTo>
                  <a:pt x="1309" y="17588"/>
                </a:lnTo>
                <a:lnTo>
                  <a:pt x="1309" y="19594"/>
                </a:lnTo>
                <a:cubicBezTo>
                  <a:pt x="1309" y="20702"/>
                  <a:pt x="1456" y="21600"/>
                  <a:pt x="1637" y="21600"/>
                </a:cubicBezTo>
                <a:lnTo>
                  <a:pt x="21273" y="21600"/>
                </a:lnTo>
                <a:cubicBezTo>
                  <a:pt x="21453" y="21600"/>
                  <a:pt x="21600" y="20702"/>
                  <a:pt x="21600" y="19594"/>
                </a:cubicBezTo>
                <a:lnTo>
                  <a:pt x="21600" y="2006"/>
                </a:lnTo>
                <a:cubicBezTo>
                  <a:pt x="21600" y="898"/>
                  <a:pt x="21453" y="0"/>
                  <a:pt x="21273" y="0"/>
                </a:cubicBezTo>
                <a:lnTo>
                  <a:pt x="1637" y="0"/>
                </a:lnTo>
                <a:close/>
              </a:path>
            </a:pathLst>
          </a:custGeom>
          <a:solidFill>
            <a:srgbClr val="FFFFFF"/>
          </a:solidFill>
          <a:ln w="25400">
            <a:solidFill>
              <a:srgbClr val="00CC99"/>
            </a:solidFill>
          </a:ln>
          <a:extLst>
            <a:ext uri="{C572A759-6A51-4108-AA02-DFA0A04FC94B}">
              <ma14:wrappingTextBoxFlag xmlns:ma14="http://schemas.microsoft.com/office/mac/drawingml/2011/main" val="1"/>
            </a:ext>
          </a:extLst>
        </p:spPr>
        <p:txBody>
          <a:bodyPr lIns="45719" rIns="45719"/>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700">
                <a:latin typeface="Arial"/>
                <a:ea typeface="Arial"/>
                <a:cs typeface="Arial"/>
                <a:sym typeface="Arial"/>
              </a:defRPr>
            </a:lvl1pPr>
          </a:lstStyle>
          <a:p>
            <a:pPr lvl="0">
              <a:defRPr sz="1800"/>
            </a:pPr>
            <a:r>
              <a:rPr sz="1700"/>
              <a:t>Source code line printed here if source is available (e.g. compiled with -ggbd)</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2" name="Shape 102"/>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Stepping</a:t>
            </a:r>
          </a:p>
        </p:txBody>
      </p:sp>
      <p:sp>
        <p:nvSpPr>
          <p:cNvPr id="103" name="Shape 103"/>
          <p:cNvSpPr/>
          <p:nvPr/>
        </p:nvSpPr>
        <p:spPr>
          <a:xfrm>
            <a:off x="685800" y="1981200"/>
            <a:ext cx="7772400" cy="458996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“stepi” or “si” - steps one asm instruction at a time</a:t>
            </a:r>
            <a:endParaRPr sz="24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Will always “step into” subroutines</a:t>
            </a:r>
            <a:endParaRPr sz="2000">
              <a:latin typeface="Arial"/>
              <a:ea typeface="Arial"/>
              <a:cs typeface="Arial"/>
              <a:sym typeface="Arial"/>
            </a:endParaRPr>
          </a:p>
          <a:p>
            <a:pPr lvl="0"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“nexti” or “ni” - steps over one asm instruction at a time</a:t>
            </a:r>
            <a:endParaRPr sz="24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Will always “step over” subroutines</a:t>
            </a:r>
            <a:endParaRPr sz="2000">
              <a:latin typeface="Arial"/>
              <a:ea typeface="Arial"/>
              <a:cs typeface="Arial"/>
              <a:sym typeface="Arial"/>
            </a:endParaRPr>
          </a:p>
          <a:p>
            <a:pPr lvl="0"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“step” or “s” - steps one source line at a time (if no source is available, works like stepi)</a:t>
            </a:r>
            <a:endParaRPr sz="2400">
              <a:latin typeface="Arial"/>
              <a:ea typeface="Arial"/>
              <a:cs typeface="Arial"/>
              <a:sym typeface="Arial"/>
            </a:endParaRPr>
          </a:p>
          <a:p>
            <a:pPr lvl="0"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“until” or “u” - steps until the next source line, not stepping into subroutines</a:t>
            </a:r>
            <a:endParaRPr sz="24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If no source available, this will work like a stepi that will “step over” subroutines</a:t>
            </a:r>
            <a:endParaRPr sz="2000">
              <a:latin typeface="Arial"/>
              <a:ea typeface="Arial"/>
              <a:cs typeface="Arial"/>
              <a:sym typeface="Arial"/>
            </a:endParaRPr>
          </a:p>
          <a:p>
            <a:pPr lvl="0"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“finish” - steps out of the current function</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Shape 105"/>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GDB misc commands</a:t>
            </a:r>
          </a:p>
        </p:txBody>
      </p:sp>
      <p:sp>
        <p:nvSpPr>
          <p:cNvPr id="106" name="Shape 106"/>
          <p:cNvSpPr/>
          <p:nvPr/>
        </p:nvSpPr>
        <p:spPr>
          <a:xfrm>
            <a:off x="685800" y="1981200"/>
            <a:ext cx="7772400" cy="353420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“set disassembly-flavor intel” - use intel syntax rather than AT&amp;T</a:t>
            </a:r>
            <a:endParaRPr sz="2800">
              <a:latin typeface="Arial"/>
              <a:ea typeface="Arial"/>
              <a:cs typeface="Arial"/>
              <a:sym typeface="Arial"/>
            </a:endParaRPr>
          </a:p>
          <a:p>
            <a:pPr lvl="1" marL="741362" indent="-28416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Again, not using now, just good to know</a:t>
            </a:r>
            <a:endParaRPr sz="2400">
              <a:latin typeface="Arial"/>
              <a:ea typeface="Arial"/>
              <a:cs typeface="Arial"/>
              <a:sym typeface="Arial"/>
            </a:endParaRPr>
          </a:p>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“continue” or “c” - run until you hit another breakpoint or the program ends</a:t>
            </a:r>
            <a:endParaRPr sz="2800">
              <a:latin typeface="Arial"/>
              <a:ea typeface="Arial"/>
              <a:cs typeface="Arial"/>
              <a:sym typeface="Arial"/>
            </a:endParaRPr>
          </a:p>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“backtrace” or “bt” - print a trace of the call stack, showing all the functions which were called before the current function</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nvSpPr>
        <p:spPr>
          <a:xfrm>
            <a:off x="685800" y="-125480"/>
            <a:ext cx="7772400" cy="261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Lab time: </a:t>
            </a:r>
            <a:br>
              <a:rPr sz="4400">
                <a:latin typeface="Arial"/>
                <a:ea typeface="Arial"/>
                <a:cs typeface="Arial"/>
                <a:sym typeface="Arial"/>
              </a:rPr>
            </a:br>
            <a:r>
              <a:rPr sz="4400">
                <a:latin typeface="Arial"/>
                <a:ea typeface="Arial"/>
                <a:cs typeface="Arial"/>
                <a:sym typeface="Arial"/>
              </a:rPr>
              <a:t>Running all the examples we ran earlier with Windows/VS with Linux/GDB</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 name="Shape 28"/>
          <p:cNvSpPr/>
          <p:nvPr/>
        </p:nvSpPr>
        <p:spPr>
          <a:xfrm>
            <a:off x="685800" y="50952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gcc - GNU project C and C++ compiler</a:t>
            </a:r>
          </a:p>
        </p:txBody>
      </p:sp>
      <p:sp>
        <p:nvSpPr>
          <p:cNvPr id="29" name="Shape 29"/>
          <p:cNvSpPr/>
          <p:nvPr/>
        </p:nvSpPr>
        <p:spPr>
          <a:xfrm>
            <a:off x="685800" y="1981200"/>
            <a:ext cx="7772400" cy="379388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Available for many *nix systems (Linux/BSD/OSX/Solaris)</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Supports many other architectures besides x86</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Some C/C++ options, some architecture-specific options</a:t>
            </a:r>
            <a:endParaRPr sz="20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Main option we care about is building debug symbols. Use  “-ggdb” command line argument.</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Basically all of the VisualStudio options in the project properties page are just fancy wrappers around giving their compiler command line arguments. The equivalent on *nix is for to developers create “makefile”s which are a configuration or configurations which describes which options will be used for compilation, how files will be linked together, etc. We won’t get that complicated in this class, so we can just specify command line arguments manually.</a:t>
            </a:r>
          </a:p>
        </p:txBody>
      </p:sp>
      <p:sp>
        <p:nvSpPr>
          <p:cNvPr id="30" name="Shape 30"/>
          <p:cNvSpPr/>
          <p:nvPr/>
        </p:nvSpPr>
        <p:spPr>
          <a:xfrm>
            <a:off x="11112" y="6396037"/>
            <a:ext cx="1648607" cy="46190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53</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gcc basic usage</a:t>
            </a:r>
          </a:p>
        </p:txBody>
      </p:sp>
      <p:sp>
        <p:nvSpPr>
          <p:cNvPr id="35" name="Shape 35"/>
          <p:cNvSpPr/>
          <p:nvPr/>
        </p:nvSpPr>
        <p:spPr>
          <a:xfrm>
            <a:off x="685800" y="1981200"/>
            <a:ext cx="7772400" cy="377550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gcc -o &lt;output filename&gt; &lt;input file name&gt;</a:t>
            </a:r>
            <a:endParaRPr sz="2800">
              <a:latin typeface="Arial"/>
              <a:ea typeface="Arial"/>
              <a:cs typeface="Arial"/>
              <a:sym typeface="Arial"/>
            </a:endParaRPr>
          </a:p>
          <a:p>
            <a:pPr lvl="1" marL="788722" indent="-331522">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gcc -o hello hello.c </a:t>
            </a:r>
            <a:endParaRPr sz="2800">
              <a:latin typeface="Arial"/>
              <a:ea typeface="Arial"/>
              <a:cs typeface="Arial"/>
              <a:sym typeface="Arial"/>
            </a:endParaRPr>
          </a:p>
          <a:p>
            <a:pPr lvl="1" marL="788722" indent="-331522">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If -o and output filename are unspecified, default output filename is “a.out” (for legacy reasons)</a:t>
            </a:r>
            <a:endParaRPr sz="2800">
              <a:latin typeface="Arial"/>
              <a:ea typeface="Arial"/>
              <a:cs typeface="Arial"/>
              <a:sym typeface="Arial"/>
            </a:endParaRPr>
          </a:p>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So we will be using:</a:t>
            </a:r>
            <a:endParaRPr sz="2800">
              <a:latin typeface="Arial"/>
              <a:ea typeface="Arial"/>
              <a:cs typeface="Arial"/>
              <a:sym typeface="Arial"/>
            </a:endParaRPr>
          </a:p>
          <a:p>
            <a:pPr lvl="1" marL="788722" indent="-331522">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gcc -ggdb -o &lt;filename&gt; &lt;filename&gt;.c </a:t>
            </a:r>
            <a:endParaRPr sz="2800">
              <a:latin typeface="Arial"/>
              <a:ea typeface="Arial"/>
              <a:cs typeface="Arial"/>
              <a:sym typeface="Arial"/>
            </a:endParaRPr>
          </a:p>
          <a:p>
            <a:pPr lvl="1" marL="788722" indent="-331522">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gcc -ggdb -o Example1 Example1.c </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Shape 37"/>
          <p:cNvSpPr/>
          <p:nvPr/>
        </p:nvSpPr>
        <p:spPr>
          <a:xfrm>
            <a:off x="685800" y="50952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objdump - display information from object files</a:t>
            </a:r>
          </a:p>
        </p:txBody>
      </p:sp>
      <p:sp>
        <p:nvSpPr>
          <p:cNvPr id="38" name="Shape 38"/>
          <p:cNvSpPr/>
          <p:nvPr/>
        </p:nvSpPr>
        <p:spPr>
          <a:xfrm>
            <a:off x="685800" y="1981200"/>
            <a:ext cx="7772400" cy="33720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Where ”object file” can be an intermediate file created during compilation but before linking, or a fully linked executable</a:t>
            </a:r>
            <a:endParaRPr sz="24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For our purposes means any ELF file - the executable format standard for Linux</a:t>
            </a:r>
            <a:endParaRPr sz="20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The main thing we care about is -d to disassemble a file.</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Can override the output syntax with “-M intel”</a:t>
            </a:r>
            <a:endParaRPr sz="24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Good for getting an alternative perspective on what an instruction is doing, while learning AT&amp;T syntax</a:t>
            </a:r>
          </a:p>
        </p:txBody>
      </p:sp>
      <p:sp>
        <p:nvSpPr>
          <p:cNvPr id="39" name="Shape 39"/>
          <p:cNvSpPr/>
          <p:nvPr/>
        </p:nvSpPr>
        <p:spPr>
          <a:xfrm>
            <a:off x="11112" y="6396037"/>
            <a:ext cx="1648607" cy="461901"/>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63</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nvSpPr>
        <p:spPr>
          <a:xfrm>
            <a:off x="685800" y="2936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objdump -d hello</a:t>
            </a:r>
          </a:p>
        </p:txBody>
      </p:sp>
      <p:sp>
        <p:nvSpPr>
          <p:cNvPr id="44" name="Shape 44"/>
          <p:cNvSpPr/>
          <p:nvPr/>
        </p:nvSpPr>
        <p:spPr>
          <a:xfrm>
            <a:off x="12600" y="990600"/>
            <a:ext cx="9118800" cy="559816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hello:     file format elf64-x86-64</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Disassembly of section .init: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00000000004003e0 &lt;_init&gt;: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4003e0:	48 83 ec 08          	sub    $0x8,%rsp</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4003e4:	48 8b 05 0d 0c 20 00 	mov    0x200c0d(%rip),%rax # 600ff8 &lt;_DYNAMIC+0x1d0&gt;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4003eb:	48 85 c0             	test   %rax,%rax</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4003ee:	74 05                	je     4003f5 &lt;_init+0x15&gt;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4003f0:	e8 3b 00 00 00       	callq  400430 &lt;__gmon_start__@plt&gt;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4003f5:	48 83 c4 08          	add    $0x8,%rsp</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4003f9:	c3                   	retq   </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000000000040052d &lt;main&gt;: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40052d:	55                   	push   %rbp</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40052e:	48 89 e5             	mov    %rsp,%rbp</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400531:	bf d4 05 40 00       	mov    $0x4005d4,%edi</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400536:	e8 d5 fe ff ff       	callq  400410 &lt;puts@plt&gt;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40053b:	b8 34 12 00 00       	mov    $0x1234,%eax</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400540:	5d                   	pop    %rbp</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400541:	c3                   	retq </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400542:66 2e 0f 1f 84 00 00 	nopw   %cs:0x0(%rax,%rax,1)</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400549:00 00 00 </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40054c:0f 1f 40 00         	nopl   0x0(%rax)</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nvSpPr>
        <p:spPr>
          <a:xfrm>
            <a:off x="685800" y="-2388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Wait…whut? “nopl/nopw”?</a:t>
            </a:r>
          </a:p>
        </p:txBody>
      </p:sp>
      <p:pic>
        <p:nvPicPr>
          <p:cNvPr id="47" name="pasted-image.png"/>
          <p:cNvPicPr/>
          <p:nvPr/>
        </p:nvPicPr>
        <p:blipFill>
          <a:blip r:embed="rId2">
            <a:extLst/>
          </a:blip>
          <a:stretch>
            <a:fillRect/>
          </a:stretch>
        </p:blipFill>
        <p:spPr>
          <a:xfrm>
            <a:off x="0" y="1779387"/>
            <a:ext cx="9144000" cy="3934226"/>
          </a:xfrm>
          <a:prstGeom prst="rect">
            <a:avLst/>
          </a:prstGeom>
          <a:ln w="12700">
            <a:miter lim="400000"/>
          </a:ln>
        </p:spPr>
      </p:pic>
      <p:sp>
        <p:nvSpPr>
          <p:cNvPr id="48" name="Shape 48"/>
          <p:cNvSpPr/>
          <p:nvPr/>
        </p:nvSpPr>
        <p:spPr>
          <a:xfrm>
            <a:off x="-12700" y="852780"/>
            <a:ext cx="9169400" cy="75810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90000"/>
              </a:lnSpc>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“There are more [NOPS] under heaven and earth, Horatio, than are dreamt of in your philosophy” :)</a:t>
            </a:r>
          </a:p>
        </p:txBody>
      </p:sp>
      <p:sp>
        <p:nvSpPr>
          <p:cNvPr id="49" name="Shape 49"/>
          <p:cNvSpPr/>
          <p:nvPr/>
        </p:nvSpPr>
        <p:spPr>
          <a:xfrm>
            <a:off x="-12700" y="5882113"/>
            <a:ext cx="9169401" cy="75810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90000"/>
              </a:lnSpc>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GCC is clearly using some multi-byte NOPs to pad the end of main() so that the next function starts on a 0x10-aligned boundary</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nvSpPr>
        <p:spPr>
          <a:xfrm>
            <a:off x="685800" y="2936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objdump -d -M intel hello</a:t>
            </a:r>
          </a:p>
        </p:txBody>
      </p:sp>
      <p:sp>
        <p:nvSpPr>
          <p:cNvPr id="52" name="Shape 52"/>
          <p:cNvSpPr/>
          <p:nvPr/>
        </p:nvSpPr>
        <p:spPr>
          <a:xfrm>
            <a:off x="2728" y="1054100"/>
            <a:ext cx="9138544" cy="5781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hello:     file format elf64-x86-64</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Disassembly of section .init: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00000000004003e0 &lt;_init&gt;: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4003e0:       48 83 ec 08             sub    rsp,0x8</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4003e4:       48 8b 05 0d 0c 20 00    mov    rax,QWORD PTR [rip+0x200c0d] # 600ff8 &lt;_DYNAMIC+0x1d0&gt;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4003eb:       48 85 c0                test   rax,rax</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4003ee:       74 05                   je     4003f5 &lt;_init+0x15&gt;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4003f0:       e8 3b 00 00 00          call   400430 &lt;__gmon_start__@plt&gt;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4003f5:       48 83 c4 08             add    rsp,0x8</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4003f9:       c3                      ret  </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000000000040052d &lt;main&gt;: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40052d:       55                      push   rbp</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40052e:       48 89 e5                mov    rbp,rsp</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400531:       bf d4 05 40 00          mov    edi,0x4005d4</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400536:       e8 d5 fe ff ff          call   400410 &lt;puts@plt&gt;</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40053b:       b8 34 12 00 00          mov    eax,0x1234</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400540:       5d                      pop    rbp</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400541:       c3                      ret    </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400542:       66 2e 0f 1f 84 00 00    nop    WORD PTR cs:[rax+rax*1+0x0]</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400549:       00 00 00 </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  40054c:       0f 1f 40 00             nop    DWORD PTR [rax+0x0]</a:t>
            </a:r>
            <a:endParaRPr sz="1300">
              <a:latin typeface="Courier"/>
              <a:ea typeface="Courier"/>
              <a:cs typeface="Courier"/>
              <a:sym typeface="Courier"/>
            </a:endParaRPr>
          </a:p>
          <a:p>
            <a:pPr lvl="0" marL="341312" indent="-339725">
              <a:lnSpc>
                <a:spcPct val="90000"/>
              </a:lnSpc>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1300">
                <a:latin typeface="Courier"/>
                <a:ea typeface="Courier"/>
                <a:cs typeface="Courier"/>
                <a:sym typeface="Courier"/>
              </a:rPr>
              <a:t>…</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hexdump &amp; xxd &amp; strings</a:t>
            </a:r>
          </a:p>
        </p:txBody>
      </p:sp>
      <p:sp>
        <p:nvSpPr>
          <p:cNvPr id="55" name="Shape 55"/>
          <p:cNvSpPr/>
          <p:nvPr/>
        </p:nvSpPr>
        <p:spPr>
          <a:xfrm>
            <a:off x="685800" y="1981200"/>
            <a:ext cx="7772400" cy="415964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Sometimes useful to look at a hexdump to see opcodes/operands or raw file format info</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hexdump, hd - ASCII, decimal, hexadecimal, octal dump</a:t>
            </a:r>
            <a:endParaRPr sz="24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hexdump -C for “canonical” hex &amp; ASCII view</a:t>
            </a:r>
            <a:endParaRPr sz="20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Use for a quick peek at the hex</a:t>
            </a:r>
            <a:endParaRPr sz="20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xxd - make a hexdump or do the reverse</a:t>
            </a:r>
            <a:endParaRPr sz="24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Use as a quick and dirty hex editor</a:t>
            </a:r>
            <a:endParaRPr sz="20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xxd hello &gt; hello.dump</a:t>
            </a:r>
            <a:endParaRPr sz="20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Edit hello.dump</a:t>
            </a:r>
            <a:endParaRPr sz="20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xxd -r hello.dump &gt; hello</a:t>
            </a:r>
            <a:endParaRPr sz="2000">
              <a:latin typeface="Arial"/>
              <a:ea typeface="Arial"/>
              <a:cs typeface="Arial"/>
              <a:sym typeface="Arial"/>
            </a:endParaRPr>
          </a:p>
          <a:p>
            <a:pPr lvl="0" marL="2368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strings - dump out all the ASCII strings for a binary</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