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9144000" cy="6858000"/>
  <p:notesSz cx="6858000" cy="9144000"/>
  <p:defaultTextStyle>
    <a:lvl1pPr defTabSz="457200">
      <a:defRPr sz="2400">
        <a:latin typeface="Times New Roman"/>
        <a:ea typeface="Times New Roman"/>
        <a:cs typeface="Times New Roman"/>
        <a:sym typeface="Times New Roman"/>
      </a:defRPr>
    </a:lvl1pPr>
    <a:lvl2pPr indent="457200" defTabSz="457200">
      <a:defRPr sz="2400">
        <a:latin typeface="Times New Roman"/>
        <a:ea typeface="Times New Roman"/>
        <a:cs typeface="Times New Roman"/>
        <a:sym typeface="Times New Roman"/>
      </a:defRPr>
    </a:lvl2pPr>
    <a:lvl3pPr indent="914400" defTabSz="457200">
      <a:defRPr sz="2400">
        <a:latin typeface="Times New Roman"/>
        <a:ea typeface="Times New Roman"/>
        <a:cs typeface="Times New Roman"/>
        <a:sym typeface="Times New Roman"/>
      </a:defRPr>
    </a:lvl3pPr>
    <a:lvl4pPr indent="1371600" defTabSz="457200">
      <a:defRPr sz="2400">
        <a:latin typeface="Times New Roman"/>
        <a:ea typeface="Times New Roman"/>
        <a:cs typeface="Times New Roman"/>
        <a:sym typeface="Times New Roman"/>
      </a:defRPr>
    </a:lvl4pPr>
    <a:lvl5pPr indent="1828800" defTabSz="457200">
      <a:defRPr sz="2400">
        <a:latin typeface="Times New Roman"/>
        <a:ea typeface="Times New Roman"/>
        <a:cs typeface="Times New Roman"/>
        <a:sym typeface="Times New Roman"/>
      </a:defRPr>
    </a:lvl5pPr>
    <a:lvl6pPr defTabSz="457200">
      <a:defRPr sz="2400">
        <a:latin typeface="Times New Roman"/>
        <a:ea typeface="Times New Roman"/>
        <a:cs typeface="Times New Roman"/>
        <a:sym typeface="Times New Roman"/>
      </a:defRPr>
    </a:lvl6pPr>
    <a:lvl7pPr defTabSz="457200">
      <a:defRPr sz="2400">
        <a:latin typeface="Times New Roman"/>
        <a:ea typeface="Times New Roman"/>
        <a:cs typeface="Times New Roman"/>
        <a:sym typeface="Times New Roman"/>
      </a:defRPr>
    </a:lvl7pPr>
    <a:lvl8pPr defTabSz="457200">
      <a:defRPr sz="2400">
        <a:latin typeface="Times New Roman"/>
        <a:ea typeface="Times New Roman"/>
        <a:cs typeface="Times New Roman"/>
        <a:sym typeface="Times New Roman"/>
      </a:defRPr>
    </a:lvl8pPr>
    <a:lvl9pPr defTabSz="457200">
      <a:defRPr sz="2400">
        <a:latin typeface="Times New Roman"/>
        <a:ea typeface="Times New Roman"/>
        <a:cs typeface="Times New Roman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2.xml.rels><?xml version="1.0" encoding="UTF-8" standalone="yes"?>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Attribution condition: You must indicate that derivative work</a:t>
            </a:r>
            <a:endParaRPr sz="2400"/>
          </a:p>
          <a:p>
            <a:pPr lvl="0">
              <a:defRPr sz="1800"/>
            </a:pPr>
            <a:r>
              <a:rPr sz="2400"/>
              <a:t>"Is derived from Xeno Kovah's ‘Intro x86-64’ class, available at http://OpenSecurityTraining.info/IntroX86-64.html"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3" name="Shape 3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0"/>
              </a:lnSpc>
              <a:spcBef>
                <a:spcPts val="4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And some versions of the gnu tools, instead of using like “mov -0x4(%rbp)” will show it as “mov 0xFFFFFFFC(%rbp)”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0"/>
              </a:lnSpc>
              <a:spcBef>
                <a:spcPts val="4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0"/>
              </a:lnSpc>
              <a:spcBef>
                <a:spcPts val="4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Some more links talking about the differences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0"/>
              </a:lnSpc>
              <a:spcBef>
                <a:spcPts val="4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http://www.w00w00.org/files/articles/att-vs-intel.txt &lt;- haxors ;)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0"/>
              </a:lnSpc>
              <a:spcBef>
                <a:spcPts val="4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http://en.wikipedia.org/wiki/X86_assembly_language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defTabSz="914400">
              <a:lnSpc>
                <a:spcPct val="0"/>
              </a:lnSpc>
              <a:spcBef>
                <a:spcPts val="4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http://sig9.com/articles/att-syntax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7" name="Shape 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8" name="Shape 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sldNum" sz="quarter" idx="2"/>
          </p:nvPr>
        </p:nvSpPr>
        <p:spPr>
          <a:xfrm>
            <a:off x="6553200" y="6248400"/>
            <a:ext cx="1903413" cy="439229"/>
          </a:xfrm>
          <a:prstGeom prst="rect">
            <a:avLst/>
          </a:prstGeom>
          <a:ln w="12700">
            <a:miter lim="400000"/>
          </a:ln>
        </p:spPr>
        <p:txBody>
          <a:bodyPr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spd="med" advClick="1"/>
  <p:txStyles>
    <p:titleStyle>
      <a:lvl1pPr algn="ctr" defTabSz="457200">
        <a:defRPr sz="4400">
          <a:latin typeface="Arial"/>
          <a:ea typeface="Arial"/>
          <a:cs typeface="Arial"/>
          <a:sym typeface="Arial"/>
        </a:defRPr>
      </a:lvl1pPr>
      <a:lvl2pPr algn="ctr" defTabSz="457200">
        <a:defRPr sz="4400">
          <a:latin typeface="Arial"/>
          <a:ea typeface="Arial"/>
          <a:cs typeface="Arial"/>
          <a:sym typeface="Arial"/>
        </a:defRPr>
      </a:lvl2pPr>
      <a:lvl3pPr algn="ctr" defTabSz="457200">
        <a:defRPr sz="4400">
          <a:latin typeface="Arial"/>
          <a:ea typeface="Arial"/>
          <a:cs typeface="Arial"/>
          <a:sym typeface="Arial"/>
        </a:defRPr>
      </a:lvl3pPr>
      <a:lvl4pPr algn="ctr" defTabSz="457200">
        <a:defRPr sz="4400">
          <a:latin typeface="Arial"/>
          <a:ea typeface="Arial"/>
          <a:cs typeface="Arial"/>
          <a:sym typeface="Arial"/>
        </a:defRPr>
      </a:lvl4pPr>
      <a:lvl5pPr algn="ctr" defTabSz="457200">
        <a:defRPr sz="4400">
          <a:latin typeface="Arial"/>
          <a:ea typeface="Arial"/>
          <a:cs typeface="Arial"/>
          <a:sym typeface="Arial"/>
        </a:defRPr>
      </a:lvl5pPr>
      <a:lvl6pPr indent="457200" algn="ctr" defTabSz="457200">
        <a:defRPr sz="4400">
          <a:latin typeface="Arial"/>
          <a:ea typeface="Arial"/>
          <a:cs typeface="Arial"/>
          <a:sym typeface="Arial"/>
        </a:defRPr>
      </a:lvl6pPr>
      <a:lvl7pPr indent="914400" algn="ctr" defTabSz="457200">
        <a:defRPr sz="4400">
          <a:latin typeface="Arial"/>
          <a:ea typeface="Arial"/>
          <a:cs typeface="Arial"/>
          <a:sym typeface="Arial"/>
        </a:defRPr>
      </a:lvl7pPr>
      <a:lvl8pPr indent="1371600" algn="ctr" defTabSz="457200">
        <a:defRPr sz="4400">
          <a:latin typeface="Arial"/>
          <a:ea typeface="Arial"/>
          <a:cs typeface="Arial"/>
          <a:sym typeface="Arial"/>
        </a:defRPr>
      </a:lvl8pPr>
      <a:lvl9pPr indent="1828800" algn="ctr" defTabSz="457200">
        <a:defRPr sz="4400">
          <a:latin typeface="Arial"/>
          <a:ea typeface="Arial"/>
          <a:cs typeface="Arial"/>
          <a:sym typeface="Arial"/>
        </a:defRPr>
      </a:lvl9pPr>
    </p:titleStyle>
    <p:bodyStyle>
      <a:lvl1pPr marL="342900" indent="-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1pPr>
      <a:lvl2pPr marL="342900" indent="1143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2pPr>
      <a:lvl3pPr marL="342900" indent="5715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3pPr>
      <a:lvl4pPr marL="342900" indent="10287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4pPr>
      <a:lvl5pPr marL="342900" indent="1485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5pPr>
      <a:lvl6pPr marL="342900" indent="19431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6pPr>
      <a:lvl7pPr marL="342900" indent="24003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7pPr>
      <a:lvl8pPr marL="342900" indent="28575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8pPr>
      <a:lvl9pPr marL="342900" indent="33147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9pPr>
    </p:bodyStyle>
    <p:otherStyle>
      <a:lvl1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1371600" y="3886200"/>
            <a:ext cx="6400800" cy="1119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ctr"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Xeno Kovah – 2014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xkovah at gmail</a:t>
            </a:r>
          </a:p>
        </p:txBody>
      </p:sp>
      <p:sp>
        <p:nvSpPr>
          <p:cNvPr id="15" name="Shape 15"/>
          <p:cNvSpPr/>
          <p:nvPr>
            <p:ph type="title"/>
          </p:nvPr>
        </p:nvSpPr>
        <p:spPr>
          <a:xfrm>
            <a:off x="685800" y="739775"/>
            <a:ext cx="7772400" cy="2103438"/>
          </a:xfrm>
          <a:prstGeom prst="rect">
            <a:avLst/>
          </a:prstGeom>
        </p:spPr>
        <p:txBody>
          <a:bodyPr lIns="45719" tIns="45719" rIns="45719" bIns="45719">
            <a:normAutofit fontScale="100000" lnSpcReduction="0"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r>
              <a:rPr sz="4400"/>
              <a:t>Introduction to Intel x86-64 Assembly, Architecture, Applications, &amp; Alliteration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-1" y="-936"/>
            <a:ext cx="9144002" cy="1143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600"/>
              <a:t>All materials is licensed under a Creative Commons “Share Alike” license.</a:t>
            </a:r>
          </a:p>
        </p:txBody>
      </p:sp>
      <p:sp>
        <p:nvSpPr>
          <p:cNvPr id="18" name="Shape 18"/>
          <p:cNvSpPr/>
          <p:nvPr/>
        </p:nvSpPr>
        <p:spPr>
          <a:xfrm>
            <a:off x="685800" y="1237670"/>
            <a:ext cx="777240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marL="341312" indent="-341312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http://creativecommons.org/licenses/by-sa/3.0/</a:t>
            </a:r>
          </a:p>
        </p:txBody>
      </p:sp>
      <p:pic>
        <p:nvPicPr>
          <p:cNvPr id="19" name="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0" y="1770062"/>
            <a:ext cx="6324600" cy="4732338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Shape 20"/>
          <p:cNvSpPr/>
          <p:nvPr/>
        </p:nvSpPr>
        <p:spPr>
          <a:xfrm>
            <a:off x="-9816" y="6484365"/>
            <a:ext cx="7107559" cy="544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/>
            </a:pPr>
            <a:r>
              <a:rPr sz="1100">
                <a:latin typeface="Arial"/>
                <a:ea typeface="Arial"/>
                <a:cs typeface="Arial"/>
                <a:sym typeface="Arial"/>
              </a:rPr>
              <a:t>Attribution condition: You must indicate that derivative work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1100">
                <a:latin typeface="Arial"/>
                <a:ea typeface="Arial"/>
                <a:cs typeface="Arial"/>
                <a:sym typeface="Arial"/>
              </a:rPr>
              <a:t>"Is derived from Xeno Kovah's 'Intro x86-64’ class, available at http://OpenSecurityTraining.info/IntroX86-64.html”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685800" y="82702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Intel vs. AT&amp;T Syntax</a:t>
            </a:r>
          </a:p>
        </p:txBody>
      </p:sp>
      <p:sp>
        <p:nvSpPr>
          <p:cNvPr id="25" name="Shape 25"/>
          <p:cNvSpPr/>
          <p:nvPr/>
        </p:nvSpPr>
        <p:spPr>
          <a:xfrm>
            <a:off x="685800" y="1981200"/>
            <a:ext cx="7772400" cy="3661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Intel: Destination &lt;- Source(s)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1" marL="670321" indent="-213121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Windows. Think algebra or C: y = 2x + 1;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 marL="670321" indent="-213121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mov   rbp, rsp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 marL="670321" indent="-213121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add    rsp, 0x14 ; (rsp = rsp + 0x14)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AT&amp;T: Source(s) -&gt; Destination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1" marL="670321" indent="-213121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*nix/GNU. Think elementary school: 1 + 2 = 3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 marL="670321" indent="-213121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mov  %rsp, %rbp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 marL="670321" indent="-213121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add   $0x14,%rsp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 marL="670321" indent="-213121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So registers get a % prefix and immediates get a $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My classes will use Intel syntax except in this section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But it’s important to know both, so you can read documents in either format.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>
            <a:off x="685800" y="82702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Intel vs AT&amp;T Syntax 2</a:t>
            </a:r>
          </a:p>
        </p:txBody>
      </p:sp>
      <p:sp>
        <p:nvSpPr>
          <p:cNvPr id="28" name="Shape 28"/>
          <p:cNvSpPr/>
          <p:nvPr/>
        </p:nvSpPr>
        <p:spPr>
          <a:xfrm>
            <a:off x="228600" y="1981199"/>
            <a:ext cx="8820498" cy="45760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700">
                <a:latin typeface="Arial"/>
                <a:ea typeface="Arial"/>
                <a:cs typeface="Arial"/>
                <a:sym typeface="Arial"/>
              </a:rPr>
              <a:t>For instructions which can operate on different sizes, the mnemonic will have an indicator of the size.</a:t>
            </a:r>
            <a:endParaRPr sz="2700">
              <a:latin typeface="Arial"/>
              <a:ea typeface="Arial"/>
              <a:cs typeface="Arial"/>
              <a:sym typeface="Arial"/>
            </a:endParaRPr>
          </a:p>
          <a:p>
            <a:pPr lvl="1" marL="741362" indent="-284162">
              <a:spcBef>
                <a:spcPts val="7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700">
                <a:latin typeface="Arial"/>
                <a:ea typeface="Arial"/>
                <a:cs typeface="Arial"/>
                <a:sym typeface="Arial"/>
              </a:rPr>
              <a:t>movb - operates on bytes</a:t>
            </a:r>
            <a:endParaRPr sz="2700">
              <a:latin typeface="Arial"/>
              <a:ea typeface="Arial"/>
              <a:cs typeface="Arial"/>
              <a:sym typeface="Arial"/>
            </a:endParaRPr>
          </a:p>
          <a:p>
            <a:pPr lvl="1" marL="741362" indent="-284162">
              <a:spcBef>
                <a:spcPts val="7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700">
                <a:latin typeface="Arial"/>
                <a:ea typeface="Arial"/>
                <a:cs typeface="Arial"/>
                <a:sym typeface="Arial"/>
              </a:rPr>
              <a:t>mov/movw - operates on word (2 bytes)</a:t>
            </a:r>
            <a:endParaRPr sz="2700">
              <a:latin typeface="Arial"/>
              <a:ea typeface="Arial"/>
              <a:cs typeface="Arial"/>
              <a:sym typeface="Arial"/>
            </a:endParaRPr>
          </a:p>
          <a:p>
            <a:pPr lvl="1" marL="741362" indent="-284162">
              <a:spcBef>
                <a:spcPts val="7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700">
                <a:latin typeface="Arial"/>
                <a:ea typeface="Arial"/>
                <a:cs typeface="Arial"/>
                <a:sym typeface="Arial"/>
              </a:rPr>
              <a:t>movl - operates on “long” (dword) (4 bytes)</a:t>
            </a:r>
            <a:endParaRPr sz="2700">
              <a:latin typeface="Arial"/>
              <a:ea typeface="Arial"/>
              <a:cs typeface="Arial"/>
              <a:sym typeface="Arial"/>
            </a:endParaRPr>
          </a:p>
          <a:p>
            <a:pPr lvl="1" marL="741362" indent="-284162">
              <a:spcBef>
                <a:spcPts val="7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700">
                <a:latin typeface="Arial"/>
                <a:ea typeface="Arial"/>
                <a:cs typeface="Arial"/>
                <a:sym typeface="Arial"/>
              </a:rPr>
              <a:t>movq - operates on “quad word” (qword) (8 bytes)</a:t>
            </a:r>
            <a:endParaRPr sz="27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700">
                <a:latin typeface="Arial"/>
                <a:ea typeface="Arial"/>
                <a:cs typeface="Arial"/>
                <a:sym typeface="Arial"/>
              </a:rPr>
              <a:t>Intel indicates size with things like “mov </a:t>
            </a:r>
            <a:r>
              <a:rPr i="1" sz="2700">
                <a:latin typeface="Arial"/>
                <a:ea typeface="Arial"/>
                <a:cs typeface="Arial"/>
                <a:sym typeface="Arial"/>
              </a:rPr>
              <a:t>dword ptr</a:t>
            </a:r>
            <a:r>
              <a:rPr sz="2700">
                <a:latin typeface="Arial"/>
                <a:ea typeface="Arial"/>
                <a:cs typeface="Arial"/>
                <a:sym typeface="Arial"/>
              </a:rPr>
              <a:t> [rax], but it’s not in the actual mnemonic of the instruction</a:t>
            </a:r>
            <a:endParaRPr sz="27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700">
                <a:latin typeface="Arial"/>
                <a:ea typeface="Arial"/>
                <a:cs typeface="Arial"/>
                <a:sym typeface="Arial"/>
              </a:rPr>
              <a:t>Will occasionally see things like “movzwl” which is move with zero extend from a word to a long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685800" y="82702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Intel vs AT&amp;T Syntax 3</a:t>
            </a:r>
          </a:p>
        </p:txBody>
      </p:sp>
      <p:sp>
        <p:nvSpPr>
          <p:cNvPr id="31" name="Shape 31"/>
          <p:cNvSpPr/>
          <p:nvPr/>
        </p:nvSpPr>
        <p:spPr>
          <a:xfrm>
            <a:off x="685800" y="1981200"/>
            <a:ext cx="7772400" cy="42466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In my opinion the hardest-to-read difference is for r/m32 values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For intel it’s expressed as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1" marL="284162" indent="174625">
              <a:lnSpc>
                <a:spcPct val="90000"/>
              </a:lnSpc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[base + index*scale + disp]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For AT&amp;T it’s expressed as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1" marL="284162" indent="174625">
              <a:lnSpc>
                <a:spcPct val="90000"/>
              </a:lnSpc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disp(base, index, scale)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0" marL="284427" indent="-284427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Examples: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1" marL="671909" indent="-213121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call   DWORD PTR [rbx+rsi*4-0xe8]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 marL="671909" indent="-213121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callq   *-0xe8(%rbx,%rsi,4)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 marL="284162" indent="174625">
              <a:lnSpc>
                <a:spcPct val="90000"/>
              </a:lnSpc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lvl="1" marL="671909" indent="-213121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mov    rax, DWORD PTR [rbp+0x8]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 marL="671909" indent="-213121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movq    0x8(%rbp), %rax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 marL="284162" indent="174625">
              <a:lnSpc>
                <a:spcPct val="90000"/>
              </a:lnSpc>
              <a:spcBef>
                <a:spcPts val="4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lvl="1" marL="671909" indent="-213121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lea    rax, [rbx-0xe8]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 marL="671909" indent="-213121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Arial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leaq    -0xe8(%rbx), %rax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685800" y="82702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TODO</a:t>
            </a:r>
          </a:p>
        </p:txBody>
      </p:sp>
      <p:sp>
        <p:nvSpPr>
          <p:cNvPr id="36" name="Shape 36"/>
          <p:cNvSpPr/>
          <p:nvPr/>
        </p:nvSpPr>
        <p:spPr>
          <a:xfrm>
            <a:off x="685800" y="1981200"/>
            <a:ext cx="7772400" cy="16054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Create a game that shows two instructions in AT&amp;T syntax and Intel syntax, and asks the students whether they’re the same or not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lvl="0" marL="341312" indent="-341312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(The +100/-200 helps mitigate advantage of guessing)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