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9144000" cy="6858000"/>
  <p:notesSz cx="6858000" cy="9144000"/>
  <p:defaultTextStyle>
    <a:lvl1pPr defTabSz="457200">
      <a:defRPr sz="2400">
        <a:latin typeface="Times New Roman"/>
        <a:ea typeface="Times New Roman"/>
        <a:cs typeface="Times New Roman"/>
        <a:sym typeface="Times New Roman"/>
      </a:defRPr>
    </a:lvl1pPr>
    <a:lvl2pPr indent="457200" defTabSz="457200">
      <a:defRPr sz="2400">
        <a:latin typeface="Times New Roman"/>
        <a:ea typeface="Times New Roman"/>
        <a:cs typeface="Times New Roman"/>
        <a:sym typeface="Times New Roman"/>
      </a:defRPr>
    </a:lvl2pPr>
    <a:lvl3pPr indent="914400" defTabSz="457200">
      <a:defRPr sz="2400">
        <a:latin typeface="Times New Roman"/>
        <a:ea typeface="Times New Roman"/>
        <a:cs typeface="Times New Roman"/>
        <a:sym typeface="Times New Roman"/>
      </a:defRPr>
    </a:lvl3pPr>
    <a:lvl4pPr indent="1371600" defTabSz="457200">
      <a:defRPr sz="2400">
        <a:latin typeface="Times New Roman"/>
        <a:ea typeface="Times New Roman"/>
        <a:cs typeface="Times New Roman"/>
        <a:sym typeface="Times New Roman"/>
      </a:defRPr>
    </a:lvl4pPr>
    <a:lvl5pPr indent="1828800" defTabSz="457200">
      <a:defRPr sz="2400">
        <a:latin typeface="Times New Roman"/>
        <a:ea typeface="Times New Roman"/>
        <a:cs typeface="Times New Roman"/>
        <a:sym typeface="Times New Roman"/>
      </a:defRPr>
    </a:lvl5pPr>
    <a:lvl6pPr defTabSz="457200">
      <a:defRPr sz="2400">
        <a:latin typeface="Times New Roman"/>
        <a:ea typeface="Times New Roman"/>
        <a:cs typeface="Times New Roman"/>
        <a:sym typeface="Times New Roman"/>
      </a:defRPr>
    </a:lvl6pPr>
    <a:lvl7pPr defTabSz="457200">
      <a:defRPr sz="2400">
        <a:latin typeface="Times New Roman"/>
        <a:ea typeface="Times New Roman"/>
        <a:cs typeface="Times New Roman"/>
        <a:sym typeface="Times New Roman"/>
      </a:defRPr>
    </a:lvl7pPr>
    <a:lvl8pPr defTabSz="457200">
      <a:defRPr sz="2400">
        <a:latin typeface="Times New Roman"/>
        <a:ea typeface="Times New Roman"/>
        <a:cs typeface="Times New Roman"/>
        <a:sym typeface="Times New Roman"/>
      </a:defRPr>
    </a:lvl8pPr>
    <a:lvl9pPr defTabSz="457200">
      <a:defRPr sz="2400">
        <a:latin typeface="Times New Roman"/>
        <a:ea typeface="Times New Roman"/>
        <a:cs typeface="Times New Roman"/>
        <a:sym typeface="Times New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 b="def" i="def"/>
      <a:tcStyle>
        <a:tcBdr/>
        <a:fill>
          <a:solidFill>
            <a:srgbClr val="E7E7F3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28" name="Shape 2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Attribution condition: You must indicate that derivative work</a:t>
            </a:r>
            <a:endParaRPr sz="2400"/>
          </a:p>
          <a:p>
            <a:pPr lvl="0">
              <a:defRPr sz="1800"/>
            </a:pPr>
            <a:r>
              <a:rPr sz="2400"/>
              <a:t>"Is derived from Xeno Kovah's ‘Intro x86-64’ class, available at http://OpenSecurityTraining.info/IntroX86-64.html"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7" name="Shape 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8" name="Shape 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sldNum" sz="quarter" idx="2"/>
          </p:nvPr>
        </p:nvSpPr>
        <p:spPr>
          <a:xfrm>
            <a:off x="7223125" y="6397625"/>
            <a:ext cx="1903413" cy="439229"/>
          </a:xfrm>
          <a:prstGeom prst="rect">
            <a:avLst/>
          </a:prstGeom>
        </p:spPr>
        <p:txBody>
          <a:bodyPr lIns="0" tIns="0" rIns="0" bIns="0"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sldNum" sz="quarter" idx="2"/>
          </p:nvPr>
        </p:nvSpPr>
        <p:spPr>
          <a:xfrm>
            <a:off x="7223125" y="6397625"/>
            <a:ext cx="1903413" cy="439229"/>
          </a:xfrm>
          <a:prstGeom prst="rect">
            <a:avLst/>
          </a:prstGeom>
        </p:spPr>
        <p:txBody>
          <a:bodyPr lIns="0" tIns="0" rIns="0" bIns="0"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5" name="Shape 15"/>
          <p:cNvSpPr/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16" name="Shape 1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sldNum" sz="quarter" idx="2"/>
          </p:nvPr>
        </p:nvSpPr>
        <p:spPr>
          <a:xfrm>
            <a:off x="6553200" y="6248400"/>
            <a:ext cx="1903413" cy="439229"/>
          </a:xfrm>
          <a:prstGeom prst="rect">
            <a:avLst/>
          </a:prstGeom>
          <a:ln w="12700">
            <a:miter lim="400000"/>
          </a:ln>
        </p:spPr>
        <p:txBody>
          <a:bodyPr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3" name="Shape 3"/>
          <p:cNvSpPr/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ctr"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" name="Shape 4"/>
          <p:cNvSpPr/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</p:sldLayoutIdLst>
  <p:transition spd="med" advClick="1"/>
  <p:txStyles>
    <p:titleStyle>
      <a:lvl1pPr algn="ctr" defTabSz="457200">
        <a:defRPr sz="4400">
          <a:latin typeface="Arial"/>
          <a:ea typeface="Arial"/>
          <a:cs typeface="Arial"/>
          <a:sym typeface="Arial"/>
        </a:defRPr>
      </a:lvl1pPr>
      <a:lvl2pPr algn="ctr" defTabSz="457200">
        <a:defRPr sz="4400">
          <a:latin typeface="Arial"/>
          <a:ea typeface="Arial"/>
          <a:cs typeface="Arial"/>
          <a:sym typeface="Arial"/>
        </a:defRPr>
      </a:lvl2pPr>
      <a:lvl3pPr algn="ctr" defTabSz="457200">
        <a:defRPr sz="4400">
          <a:latin typeface="Arial"/>
          <a:ea typeface="Arial"/>
          <a:cs typeface="Arial"/>
          <a:sym typeface="Arial"/>
        </a:defRPr>
      </a:lvl3pPr>
      <a:lvl4pPr algn="ctr" defTabSz="457200">
        <a:defRPr sz="4400">
          <a:latin typeface="Arial"/>
          <a:ea typeface="Arial"/>
          <a:cs typeface="Arial"/>
          <a:sym typeface="Arial"/>
        </a:defRPr>
      </a:lvl4pPr>
      <a:lvl5pPr algn="ctr" defTabSz="457200">
        <a:defRPr sz="4400">
          <a:latin typeface="Arial"/>
          <a:ea typeface="Arial"/>
          <a:cs typeface="Arial"/>
          <a:sym typeface="Arial"/>
        </a:defRPr>
      </a:lvl5pPr>
      <a:lvl6pPr indent="457200" algn="ctr" defTabSz="457200">
        <a:defRPr sz="4400">
          <a:latin typeface="Arial"/>
          <a:ea typeface="Arial"/>
          <a:cs typeface="Arial"/>
          <a:sym typeface="Arial"/>
        </a:defRPr>
      </a:lvl6pPr>
      <a:lvl7pPr indent="914400" algn="ctr" defTabSz="457200">
        <a:defRPr sz="4400">
          <a:latin typeface="Arial"/>
          <a:ea typeface="Arial"/>
          <a:cs typeface="Arial"/>
          <a:sym typeface="Arial"/>
        </a:defRPr>
      </a:lvl7pPr>
      <a:lvl8pPr indent="1371600" algn="ctr" defTabSz="457200">
        <a:defRPr sz="4400">
          <a:latin typeface="Arial"/>
          <a:ea typeface="Arial"/>
          <a:cs typeface="Arial"/>
          <a:sym typeface="Arial"/>
        </a:defRPr>
      </a:lvl8pPr>
      <a:lvl9pPr indent="1828800" algn="ctr" defTabSz="457200">
        <a:defRPr sz="4400">
          <a:latin typeface="Arial"/>
          <a:ea typeface="Arial"/>
          <a:cs typeface="Arial"/>
          <a:sym typeface="Arial"/>
        </a:defRPr>
      </a:lvl9pPr>
    </p:titleStyle>
    <p:bodyStyle>
      <a:lvl1pPr marL="342900" indent="-342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1pPr>
      <a:lvl2pPr marL="342900" indent="1143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2pPr>
      <a:lvl3pPr marL="342900" indent="5715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3pPr>
      <a:lvl4pPr marL="342900" indent="10287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4pPr>
      <a:lvl5pPr marL="342900" indent="1485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5pPr>
      <a:lvl6pPr marL="342900" indent="19431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6pPr>
      <a:lvl7pPr marL="342900" indent="24003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7pPr>
      <a:lvl8pPr marL="342900" indent="28575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8pPr>
      <a:lvl9pPr marL="342900" indent="33147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9pPr>
    </p:bodyStyle>
    <p:otherStyle>
      <a:lvl1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457200"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914400"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371600"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828800"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title"/>
          </p:nvPr>
        </p:nvSpPr>
        <p:spPr>
          <a:xfrm>
            <a:off x="685800" y="739775"/>
            <a:ext cx="7772400" cy="2103438"/>
          </a:xfrm>
          <a:prstGeom prst="rect">
            <a:avLst/>
          </a:prstGeom>
        </p:spPr>
        <p:txBody>
          <a:bodyPr lIns="45719" tIns="45719" rIns="45719" bIns="45719">
            <a:normAutofit fontScale="100000" lnSpcReduction="0"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r>
              <a:rPr sz="4400"/>
              <a:t>Introduction to Intel x86-64 Assembly, Architecture, Applications, &amp; Alliteration</a:t>
            </a:r>
          </a:p>
        </p:txBody>
      </p:sp>
      <p:sp>
        <p:nvSpPr>
          <p:cNvPr id="21" name="Shape 21"/>
          <p:cNvSpPr/>
          <p:nvPr/>
        </p:nvSpPr>
        <p:spPr>
          <a:xfrm>
            <a:off x="1371600" y="3886200"/>
            <a:ext cx="6400800" cy="1119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ctr">
              <a:spcBef>
                <a:spcPts val="8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Xeno Kovah – 2014</a:t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lvl="0" algn="ctr">
              <a:spcBef>
                <a:spcPts val="8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xkovah at gmail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/>
        </p:nvSpPr>
        <p:spPr>
          <a:xfrm>
            <a:off x="-11063" y="65020"/>
            <a:ext cx="9166126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ForLoop.c - takeaways</a:t>
            </a:r>
          </a:p>
        </p:txBody>
      </p:sp>
      <p:sp>
        <p:nvSpPr>
          <p:cNvPr id="123" name="Shape 123"/>
          <p:cNvSpPr/>
          <p:nvPr/>
        </p:nvSpPr>
        <p:spPr>
          <a:xfrm>
            <a:off x="3914310" y="3075961"/>
            <a:ext cx="5263096" cy="3744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 anchor="ctr">
            <a:sp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main: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0000000140001010  sub         rsp,38h 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0000000140001014  mov         dword ptr [rsp+20h],0 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000000014000101C  jmp         0000000140001028 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000000014000101E  mov         eax,dword ptr [rsp+20h] 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0000000140001022  inc         eax 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0000000140001024  mov         dword ptr [rsp+20h],eax 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0000000140001028  cmp         dword ptr [rsp+20h],0Ah 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000000014000102D  jge         0000000140001042 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000000014000102F  mov         edx,dword ptr [rsp+20h] 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0000000140001033  lea         rcx,[40006000h] 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000000014000103A  call        qword ptr [40008368h] 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0000000140001040  jmp         000000014000101E 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0000000140001042  xor         eax,eax 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0000000140001044  add         rsp,38h 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0000000140001048  ret  </a:t>
            </a:r>
          </a:p>
        </p:txBody>
      </p:sp>
      <p:sp>
        <p:nvSpPr>
          <p:cNvPr id="124" name="Shape 124"/>
          <p:cNvSpPr/>
          <p:nvPr/>
        </p:nvSpPr>
        <p:spPr>
          <a:xfrm>
            <a:off x="23347" y="3233198"/>
            <a:ext cx="3227674" cy="2928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 anchor="ctr">
            <a:sp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#include &lt;stdio.h&gt;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int main(){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   int i;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   for(i = 0; i &lt; 10; i++){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      printf("i = %d\n", i);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   }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}</a:t>
            </a:r>
          </a:p>
        </p:txBody>
      </p:sp>
      <p:sp>
        <p:nvSpPr>
          <p:cNvPr id="125" name="Shape 125"/>
          <p:cNvSpPr/>
          <p:nvPr/>
        </p:nvSpPr>
        <p:spPr>
          <a:xfrm>
            <a:off x="-6219" y="904484"/>
            <a:ext cx="9156439" cy="1798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ctr">
            <a:spAutoFit/>
          </a:bodyPr>
          <a:lstStyle/>
          <a:p>
            <a:pPr lvl="0" marL="228600" indent="-228600">
              <a:buSzPct val="100000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300">
                <a:latin typeface="Arial"/>
                <a:ea typeface="Arial"/>
                <a:cs typeface="Arial"/>
                <a:sym typeface="Arial"/>
              </a:rPr>
              <a:t>For loops will be some combination of a JCC (to determine if the exit condition is met yet), and an absolute JMP (to return from the end to the conditional checking code)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lvl="0" marL="228600" indent="-228600">
              <a:buSzPct val="100000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300">
                <a:latin typeface="Arial"/>
                <a:ea typeface="Arial"/>
                <a:cs typeface="Arial"/>
                <a:sym typeface="Arial"/>
              </a:rPr>
              <a:t>In the absence of an explicit return value VS &amp; GCC default to returning 0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/>
        </p:nvSpPr>
        <p:spPr>
          <a:xfrm>
            <a:off x="685800" y="-36580"/>
            <a:ext cx="7772400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Instructions we now know (22)</a:t>
            </a:r>
          </a:p>
        </p:txBody>
      </p:sp>
      <p:sp>
        <p:nvSpPr>
          <p:cNvPr id="128" name="Shape 128"/>
          <p:cNvSpPr/>
          <p:nvPr/>
        </p:nvSpPr>
        <p:spPr>
          <a:xfrm>
            <a:off x="685800" y="812800"/>
            <a:ext cx="7772400" cy="54662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NOP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PUSH/POP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CALL/RET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MOV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ADD/SUB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IMUL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MOVZX/MOVSX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LEA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JMP/Jcc (family)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CMP/TEST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AND/OR/XOR/NOT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INC/DEC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-1" y="-936"/>
            <a:ext cx="9144002" cy="11432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3600"/>
              <a:t>All materials is licensed under a Creative Commons “Share Alike” license.</a:t>
            </a:r>
          </a:p>
        </p:txBody>
      </p:sp>
      <p:sp>
        <p:nvSpPr>
          <p:cNvPr id="24" name="Shape 24"/>
          <p:cNvSpPr/>
          <p:nvPr/>
        </p:nvSpPr>
        <p:spPr>
          <a:xfrm>
            <a:off x="685800" y="1237670"/>
            <a:ext cx="7772400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341312" indent="-341312"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http://creativecommons.org/licenses/by-sa/3.0/</a:t>
            </a:r>
          </a:p>
        </p:txBody>
      </p:sp>
      <p:pic>
        <p:nvPicPr>
          <p:cNvPr id="25" name="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24000" y="1770062"/>
            <a:ext cx="6324600" cy="4732338"/>
          </a:xfrm>
          <a:prstGeom prst="rect">
            <a:avLst/>
          </a:prstGeom>
          <a:ln w="12700">
            <a:miter lim="400000"/>
          </a:ln>
        </p:spPr>
      </p:pic>
      <p:sp>
        <p:nvSpPr>
          <p:cNvPr id="26" name="Shape 26"/>
          <p:cNvSpPr/>
          <p:nvPr/>
        </p:nvSpPr>
        <p:spPr>
          <a:xfrm>
            <a:off x="-9816" y="6484365"/>
            <a:ext cx="7107559" cy="544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100">
                <a:latin typeface="Arial"/>
                <a:ea typeface="Arial"/>
                <a:cs typeface="Arial"/>
                <a:sym typeface="Arial"/>
              </a:rPr>
              <a:t>Attribution condition: You must indicate that derivative work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sz="1100">
                <a:latin typeface="Arial"/>
                <a:ea typeface="Arial"/>
                <a:cs typeface="Arial"/>
                <a:sym typeface="Arial"/>
              </a:rPr>
              <a:t>"Is derived from Xeno Kovah's 'Intro x86-64’ class, available at http://OpenSecurityTraining.info/IntroX86-64.html”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/>
        </p:nvSpPr>
        <p:spPr>
          <a:xfrm>
            <a:off x="685800" y="509520"/>
            <a:ext cx="7772400" cy="1343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Refresher - Boolean (“bitwise”) logic</a:t>
            </a:r>
          </a:p>
        </p:txBody>
      </p:sp>
      <p:graphicFrame>
        <p:nvGraphicFramePr>
          <p:cNvPr id="31" name="Table 31"/>
          <p:cNvGraphicFramePr/>
          <p:nvPr/>
        </p:nvGraphicFramePr>
        <p:xfrm>
          <a:off x="838200" y="2667000"/>
          <a:ext cx="1677988" cy="2143622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59329"/>
                <a:gridCol w="559329"/>
                <a:gridCol w="559329"/>
              </a:tblGrid>
              <a:tr h="521096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521096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521096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521096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2" name="Table 32"/>
          <p:cNvGraphicFramePr/>
          <p:nvPr/>
        </p:nvGraphicFramePr>
        <p:xfrm>
          <a:off x="3733800" y="2667000"/>
          <a:ext cx="1677988" cy="2143622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59329"/>
                <a:gridCol w="559329"/>
                <a:gridCol w="559329"/>
              </a:tblGrid>
              <a:tr h="521096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521096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521096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521096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3" name="Table 33"/>
          <p:cNvGraphicFramePr/>
          <p:nvPr/>
        </p:nvGraphicFramePr>
        <p:xfrm>
          <a:off x="6705600" y="2667000"/>
          <a:ext cx="1677988" cy="2143622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59329"/>
                <a:gridCol w="559329"/>
                <a:gridCol w="559329"/>
              </a:tblGrid>
              <a:tr h="521096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521096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521096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521096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4" name="Table 34"/>
          <p:cNvGraphicFramePr/>
          <p:nvPr/>
        </p:nvGraphicFramePr>
        <p:xfrm>
          <a:off x="4076700" y="5410200"/>
          <a:ext cx="1030288" cy="1220788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15143"/>
                <a:gridCol w="515143"/>
              </a:tblGrid>
              <a:tr h="610393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610393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7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800">
                          <a:latin typeface="Arial"/>
                          <a:ea typeface="Arial"/>
                          <a:cs typeface="Arial"/>
                        </a:rPr>
                        <a:t>0</a:t>
                      </a:r>
                    </a:p>
                  </a:txBody>
                  <a:tcPr marL="46800" marR="46800" marT="46800" marB="468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5" name="Shape 35"/>
          <p:cNvSpPr/>
          <p:nvPr/>
        </p:nvSpPr>
        <p:spPr>
          <a:xfrm>
            <a:off x="1044575" y="2097087"/>
            <a:ext cx="1410184" cy="439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AND   “&amp;”</a:t>
            </a:r>
          </a:p>
        </p:txBody>
      </p:sp>
      <p:sp>
        <p:nvSpPr>
          <p:cNvPr id="36" name="Shape 36"/>
          <p:cNvSpPr/>
          <p:nvPr/>
        </p:nvSpPr>
        <p:spPr>
          <a:xfrm>
            <a:off x="4056062" y="2133600"/>
            <a:ext cx="1184412" cy="439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OR    “|”</a:t>
            </a:r>
          </a:p>
        </p:txBody>
      </p:sp>
      <p:sp>
        <p:nvSpPr>
          <p:cNvPr id="37" name="Shape 37"/>
          <p:cNvSpPr/>
          <p:nvPr/>
        </p:nvSpPr>
        <p:spPr>
          <a:xfrm>
            <a:off x="6913562" y="2097087"/>
            <a:ext cx="1366875" cy="439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XOR   “^”</a:t>
            </a:r>
          </a:p>
        </p:txBody>
      </p:sp>
      <p:sp>
        <p:nvSpPr>
          <p:cNvPr id="38" name="Shape 38"/>
          <p:cNvSpPr/>
          <p:nvPr/>
        </p:nvSpPr>
        <p:spPr>
          <a:xfrm>
            <a:off x="3890962" y="4953000"/>
            <a:ext cx="1209862" cy="439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NOT “~”</a:t>
            </a:r>
          </a:p>
        </p:txBody>
      </p:sp>
      <p:sp>
        <p:nvSpPr>
          <p:cNvPr id="39" name="Shape 39"/>
          <p:cNvSpPr/>
          <p:nvPr/>
        </p:nvSpPr>
        <p:spPr>
          <a:xfrm>
            <a:off x="1841499" y="2680493"/>
            <a:ext cx="1589" cy="2057401"/>
          </a:xfrm>
          <a:prstGeom prst="line">
            <a:avLst/>
          </a:prstGeom>
          <a:ln w="57240" cap="sq">
            <a:solidFill/>
            <a:miter/>
          </a:ln>
        </p:spPr>
        <p:txBody>
          <a:bodyPr lIns="0" tIns="0" rIns="0" bIns="0"/>
          <a:lstStyle/>
          <a:p>
            <a:pPr lvl="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40" name="Shape 40"/>
          <p:cNvSpPr/>
          <p:nvPr/>
        </p:nvSpPr>
        <p:spPr>
          <a:xfrm>
            <a:off x="7734300" y="2680493"/>
            <a:ext cx="1588" cy="2057401"/>
          </a:xfrm>
          <a:prstGeom prst="line">
            <a:avLst/>
          </a:prstGeom>
          <a:ln w="57240" cap="sq">
            <a:solidFill/>
            <a:miter/>
          </a:ln>
        </p:spPr>
        <p:txBody>
          <a:bodyPr lIns="0" tIns="0" rIns="0" bIns="0"/>
          <a:lstStyle/>
          <a:p>
            <a:pPr lvl="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41" name="Shape 41"/>
          <p:cNvSpPr/>
          <p:nvPr/>
        </p:nvSpPr>
        <p:spPr>
          <a:xfrm>
            <a:off x="4737099" y="2680493"/>
            <a:ext cx="1589" cy="2057401"/>
          </a:xfrm>
          <a:prstGeom prst="line">
            <a:avLst/>
          </a:prstGeom>
          <a:ln w="57240" cap="sq">
            <a:solidFill/>
            <a:miter/>
          </a:ln>
        </p:spPr>
        <p:txBody>
          <a:bodyPr lIns="0" tIns="0" rIns="0" bIns="0"/>
          <a:lstStyle/>
          <a:p>
            <a:pPr lvl="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42" name="Shape 42"/>
          <p:cNvSpPr/>
          <p:nvPr/>
        </p:nvSpPr>
        <p:spPr>
          <a:xfrm>
            <a:off x="4495098" y="5410993"/>
            <a:ext cx="1589" cy="1219201"/>
          </a:xfrm>
          <a:prstGeom prst="line">
            <a:avLst/>
          </a:prstGeom>
          <a:ln w="57240" cap="sq">
            <a:solidFill/>
            <a:miter/>
          </a:ln>
        </p:spPr>
        <p:txBody>
          <a:bodyPr lIns="0" tIns="0" rIns="0" bIns="0"/>
          <a:lstStyle/>
          <a:p>
            <a:pPr lvl="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43" name="Shape 43"/>
          <p:cNvSpPr/>
          <p:nvPr/>
        </p:nvSpPr>
        <p:spPr>
          <a:xfrm>
            <a:off x="762000" y="4800600"/>
            <a:ext cx="1044575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>
              <a:spcBef>
                <a:spcPts val="8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/>
            </a:pPr>
            <a:r>
              <a:rPr sz="1400"/>
              <a:t>Operands</a:t>
            </a:r>
          </a:p>
        </p:txBody>
      </p:sp>
      <p:sp>
        <p:nvSpPr>
          <p:cNvPr id="44" name="Shape 44"/>
          <p:cNvSpPr/>
          <p:nvPr/>
        </p:nvSpPr>
        <p:spPr>
          <a:xfrm>
            <a:off x="1927225" y="4800600"/>
            <a:ext cx="1044575" cy="290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>
              <a:spcBef>
                <a:spcPts val="8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>
              <a:defRPr sz="1800"/>
            </a:pPr>
            <a:r>
              <a:rPr sz="1400"/>
              <a:t>Result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685800" y="827020"/>
            <a:ext cx="7772400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AND - Logical AND</a:t>
            </a:r>
          </a:p>
        </p:txBody>
      </p:sp>
      <p:sp>
        <p:nvSpPr>
          <p:cNvPr id="47" name="Shape 47"/>
          <p:cNvSpPr/>
          <p:nvPr/>
        </p:nvSpPr>
        <p:spPr>
          <a:xfrm>
            <a:off x="685800" y="1981200"/>
            <a:ext cx="8075663" cy="13089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marL="398197" indent="-398197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800">
                <a:latin typeface="Arial"/>
                <a:ea typeface="Arial"/>
                <a:cs typeface="Arial"/>
                <a:sym typeface="Arial"/>
              </a:rPr>
              <a:t>Destination operand can be r/mX or register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lvl="0" marL="398197" indent="-398197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800">
                <a:latin typeface="Arial"/>
                <a:ea typeface="Arial"/>
                <a:cs typeface="Arial"/>
                <a:sym typeface="Arial"/>
              </a:rPr>
              <a:t>Source operand can be r/mX or register or immediate (No source </a:t>
            </a:r>
            <a:r>
              <a:rPr i="1" sz="2800"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sz="2800">
                <a:latin typeface="Arial"/>
                <a:ea typeface="Arial"/>
                <a:cs typeface="Arial"/>
                <a:sym typeface="Arial"/>
              </a:rPr>
              <a:t> destination as r/mXs)</a:t>
            </a:r>
          </a:p>
        </p:txBody>
      </p:sp>
      <p:graphicFrame>
        <p:nvGraphicFramePr>
          <p:cNvPr id="48" name="Table 48"/>
          <p:cNvGraphicFramePr/>
          <p:nvPr/>
        </p:nvGraphicFramePr>
        <p:xfrm>
          <a:off x="212725" y="4343400"/>
          <a:ext cx="4192588" cy="160771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762288"/>
                <a:gridCol w="3430298"/>
              </a:tblGrid>
              <a:tr h="461019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400">
                          <a:latin typeface="Arial"/>
                          <a:ea typeface="Arial"/>
                          <a:cs typeface="Arial"/>
                        </a:rPr>
                        <a:t/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00110011b (al - 0x33)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3702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AND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01010101b (bl - 0x55)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3702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result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00010001b (al - 0x11)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9" name="Shape 49"/>
          <p:cNvSpPr/>
          <p:nvPr/>
        </p:nvSpPr>
        <p:spPr>
          <a:xfrm>
            <a:off x="507039" y="3849148"/>
            <a:ext cx="1343360" cy="439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and al, bl</a:t>
            </a:r>
          </a:p>
        </p:txBody>
      </p:sp>
      <p:graphicFrame>
        <p:nvGraphicFramePr>
          <p:cNvPr id="50" name="Table 50"/>
          <p:cNvGraphicFramePr/>
          <p:nvPr/>
        </p:nvGraphicFramePr>
        <p:xfrm>
          <a:off x="4784725" y="4343400"/>
          <a:ext cx="4192588" cy="160771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762288"/>
                <a:gridCol w="3430298"/>
              </a:tblGrid>
              <a:tr h="461019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400">
                          <a:latin typeface="Arial"/>
                          <a:ea typeface="Arial"/>
                          <a:cs typeface="Arial"/>
                        </a:rPr>
                        <a:t/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00110011b (al - 0x33)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3702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AND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01000010b (imm - 0x42)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3702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result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00000010b (al - 0x02)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1" name="Shape 51"/>
          <p:cNvSpPr/>
          <p:nvPr/>
        </p:nvSpPr>
        <p:spPr>
          <a:xfrm>
            <a:off x="4869563" y="3849148"/>
            <a:ext cx="1767074" cy="439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and al, 0x42</a:t>
            </a:r>
          </a:p>
        </p:txBody>
      </p:sp>
      <p:grpSp>
        <p:nvGrpSpPr>
          <p:cNvPr id="54" name="Group 54"/>
          <p:cNvGrpSpPr/>
          <p:nvPr/>
        </p:nvGrpSpPr>
        <p:grpSpPr>
          <a:xfrm>
            <a:off x="152400" y="76199"/>
            <a:ext cx="685800" cy="685800"/>
            <a:chOff x="0" y="0"/>
            <a:chExt cx="685798" cy="685798"/>
          </a:xfrm>
        </p:grpSpPr>
        <p:sp>
          <p:nvSpPr>
            <p:cNvPr id="52" name="Shape 52"/>
            <p:cNvSpPr/>
            <p:nvPr/>
          </p:nvSpPr>
          <p:spPr>
            <a:xfrm>
              <a:off x="0" y="-1"/>
              <a:ext cx="685800" cy="685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250"/>
                  </a:moveTo>
                  <a:lnTo>
                    <a:pt x="8251" y="8251"/>
                  </a:lnTo>
                  <a:lnTo>
                    <a:pt x="10800" y="0"/>
                  </a:lnTo>
                  <a:lnTo>
                    <a:pt x="13349" y="8251"/>
                  </a:lnTo>
                  <a:lnTo>
                    <a:pt x="21600" y="8250"/>
                  </a:lnTo>
                  <a:lnTo>
                    <a:pt x="14925" y="13350"/>
                  </a:lnTo>
                  <a:lnTo>
                    <a:pt x="17475" y="21600"/>
                  </a:lnTo>
                  <a:lnTo>
                    <a:pt x="10800" y="16501"/>
                  </a:lnTo>
                  <a:lnTo>
                    <a:pt x="4125" y="21600"/>
                  </a:lnTo>
                  <a:lnTo>
                    <a:pt x="6675" y="13350"/>
                  </a:lnTo>
                  <a:close/>
                </a:path>
              </a:pathLst>
            </a:custGeom>
            <a:solidFill>
              <a:srgbClr val="FFFF00"/>
            </a:solidFill>
            <a:ln w="2844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3" name="Shape 53"/>
            <p:cNvSpPr/>
            <p:nvPr/>
          </p:nvSpPr>
          <p:spPr>
            <a:xfrm>
              <a:off x="162613" y="216516"/>
              <a:ext cx="360574" cy="3528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6799" tIns="46799" rIns="46799" bIns="46799" numCol="1" anchor="ctr">
              <a:spAutoFit/>
            </a:bodyPr>
            <a:lstStyle>
              <a:lvl1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/>
              <a:r>
                <a:t>14</a:t>
              </a:r>
            </a:p>
          </p:txBody>
        </p:sp>
      </p:grpSp>
      <p:sp>
        <p:nvSpPr>
          <p:cNvPr id="55" name="Shape 55"/>
          <p:cNvSpPr/>
          <p:nvPr/>
        </p:nvSpPr>
        <p:spPr>
          <a:xfrm>
            <a:off x="7391400" y="6408737"/>
            <a:ext cx="1819312" cy="46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lvl="0">
              <a:defRPr b="0" sz="1800"/>
            </a:pPr>
            <a:r>
              <a:rPr b="1" sz="2400"/>
              <a:t>Book p. 231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/>
        </p:nvSpPr>
        <p:spPr>
          <a:xfrm>
            <a:off x="685800" y="827020"/>
            <a:ext cx="7772400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OR - Logical Inclusive OR</a:t>
            </a:r>
          </a:p>
        </p:txBody>
      </p:sp>
      <p:sp>
        <p:nvSpPr>
          <p:cNvPr id="58" name="Shape 58"/>
          <p:cNvSpPr/>
          <p:nvPr/>
        </p:nvSpPr>
        <p:spPr>
          <a:xfrm>
            <a:off x="685800" y="1981200"/>
            <a:ext cx="8071793" cy="13089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marL="398197" indent="-398197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800">
                <a:latin typeface="Arial"/>
                <a:ea typeface="Arial"/>
                <a:cs typeface="Arial"/>
                <a:sym typeface="Arial"/>
              </a:rPr>
              <a:t>Destination operand can be r/mX or register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lvl="0" marL="398197" indent="-398197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800">
                <a:latin typeface="Arial"/>
                <a:ea typeface="Arial"/>
                <a:cs typeface="Arial"/>
                <a:sym typeface="Arial"/>
              </a:rPr>
              <a:t>Source operand can be r/mX or register or immediate (No source </a:t>
            </a:r>
            <a:r>
              <a:rPr i="1" sz="2800"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sz="2800">
                <a:latin typeface="Arial"/>
                <a:ea typeface="Arial"/>
                <a:cs typeface="Arial"/>
                <a:sym typeface="Arial"/>
              </a:rPr>
              <a:t> destination as r/mXs)</a:t>
            </a:r>
          </a:p>
        </p:txBody>
      </p:sp>
      <p:graphicFrame>
        <p:nvGraphicFramePr>
          <p:cNvPr id="59" name="Table 59"/>
          <p:cNvGraphicFramePr/>
          <p:nvPr/>
        </p:nvGraphicFramePr>
        <p:xfrm>
          <a:off x="212725" y="4343400"/>
          <a:ext cx="4192588" cy="160771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762288"/>
                <a:gridCol w="3430298"/>
              </a:tblGrid>
              <a:tr h="461019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400">
                          <a:latin typeface="Arial"/>
                          <a:ea typeface="Arial"/>
                          <a:cs typeface="Arial"/>
                        </a:rPr>
                        <a:t/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00110011b (al - 0x33)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3702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OR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01010101b (bl - 0x55)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3702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result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01110111b (al - 0x77)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0" name="Shape 60"/>
          <p:cNvSpPr/>
          <p:nvPr/>
        </p:nvSpPr>
        <p:spPr>
          <a:xfrm>
            <a:off x="626597" y="3849148"/>
            <a:ext cx="1105831" cy="439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or al, bl</a:t>
            </a:r>
          </a:p>
        </p:txBody>
      </p:sp>
      <p:graphicFrame>
        <p:nvGraphicFramePr>
          <p:cNvPr id="61" name="Table 61"/>
          <p:cNvGraphicFramePr/>
          <p:nvPr/>
        </p:nvGraphicFramePr>
        <p:xfrm>
          <a:off x="4784725" y="4343400"/>
          <a:ext cx="4192588" cy="160771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762288"/>
                <a:gridCol w="3430298"/>
              </a:tblGrid>
              <a:tr h="461019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400">
                          <a:latin typeface="Arial"/>
                          <a:ea typeface="Arial"/>
                          <a:cs typeface="Arial"/>
                        </a:rPr>
                        <a:t/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00110011b (al - 0x33)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3702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OR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01000010b (imm - 0x42)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3702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result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01110011b (al - 0x73)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2" name="Shape 62"/>
          <p:cNvSpPr/>
          <p:nvPr/>
        </p:nvSpPr>
        <p:spPr>
          <a:xfrm>
            <a:off x="4986740" y="3849148"/>
            <a:ext cx="1529545" cy="439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or al, 0x42</a:t>
            </a:r>
          </a:p>
        </p:txBody>
      </p:sp>
      <p:grpSp>
        <p:nvGrpSpPr>
          <p:cNvPr id="65" name="Group 65"/>
          <p:cNvGrpSpPr/>
          <p:nvPr/>
        </p:nvGrpSpPr>
        <p:grpSpPr>
          <a:xfrm>
            <a:off x="152400" y="76199"/>
            <a:ext cx="685800" cy="685800"/>
            <a:chOff x="0" y="0"/>
            <a:chExt cx="685798" cy="685798"/>
          </a:xfrm>
        </p:grpSpPr>
        <p:sp>
          <p:nvSpPr>
            <p:cNvPr id="63" name="Shape 63"/>
            <p:cNvSpPr/>
            <p:nvPr/>
          </p:nvSpPr>
          <p:spPr>
            <a:xfrm>
              <a:off x="0" y="-1"/>
              <a:ext cx="685800" cy="685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250"/>
                  </a:moveTo>
                  <a:lnTo>
                    <a:pt x="8251" y="8251"/>
                  </a:lnTo>
                  <a:lnTo>
                    <a:pt x="10800" y="0"/>
                  </a:lnTo>
                  <a:lnTo>
                    <a:pt x="13349" y="8251"/>
                  </a:lnTo>
                  <a:lnTo>
                    <a:pt x="21600" y="8250"/>
                  </a:lnTo>
                  <a:lnTo>
                    <a:pt x="14925" y="13350"/>
                  </a:lnTo>
                  <a:lnTo>
                    <a:pt x="17475" y="21600"/>
                  </a:lnTo>
                  <a:lnTo>
                    <a:pt x="10800" y="16501"/>
                  </a:lnTo>
                  <a:lnTo>
                    <a:pt x="4125" y="21600"/>
                  </a:lnTo>
                  <a:lnTo>
                    <a:pt x="6675" y="13350"/>
                  </a:lnTo>
                  <a:close/>
                </a:path>
              </a:pathLst>
            </a:custGeom>
            <a:solidFill>
              <a:srgbClr val="FFFF00"/>
            </a:solidFill>
            <a:ln w="2844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4" name="Shape 64"/>
            <p:cNvSpPr/>
            <p:nvPr/>
          </p:nvSpPr>
          <p:spPr>
            <a:xfrm>
              <a:off x="162613" y="216516"/>
              <a:ext cx="360574" cy="3528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6799" tIns="46799" rIns="46799" bIns="46799" numCol="1" anchor="ctr">
              <a:spAutoFit/>
            </a:bodyPr>
            <a:lstStyle>
              <a:lvl1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/>
              <a:r>
                <a:t>15</a:t>
              </a:r>
            </a:p>
          </p:txBody>
        </p:sp>
      </p:grpSp>
      <p:sp>
        <p:nvSpPr>
          <p:cNvPr id="66" name="Shape 66"/>
          <p:cNvSpPr/>
          <p:nvPr/>
        </p:nvSpPr>
        <p:spPr>
          <a:xfrm>
            <a:off x="7391400" y="6408737"/>
            <a:ext cx="1819312" cy="46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lvl="0">
              <a:defRPr b="0" sz="1800"/>
            </a:pPr>
            <a:r>
              <a:rPr b="1" sz="2400"/>
              <a:t>Book p. 231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685800" y="827020"/>
            <a:ext cx="7772400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XOR - Logical Exclusive OR</a:t>
            </a:r>
          </a:p>
        </p:txBody>
      </p:sp>
      <p:sp>
        <p:nvSpPr>
          <p:cNvPr id="69" name="Shape 69"/>
          <p:cNvSpPr/>
          <p:nvPr/>
        </p:nvSpPr>
        <p:spPr>
          <a:xfrm>
            <a:off x="685800" y="1981200"/>
            <a:ext cx="8083947" cy="13089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marL="398197" indent="-398197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800">
                <a:latin typeface="Arial"/>
                <a:ea typeface="Arial"/>
                <a:cs typeface="Arial"/>
                <a:sym typeface="Arial"/>
              </a:rPr>
              <a:t>Destination operand can be r/mX or register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lvl="0" marL="398197" indent="-398197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800">
                <a:latin typeface="Arial"/>
                <a:ea typeface="Arial"/>
                <a:cs typeface="Arial"/>
                <a:sym typeface="Arial"/>
              </a:rPr>
              <a:t>Source operand can be r/mX or register or immediate (No source </a:t>
            </a:r>
            <a:r>
              <a:rPr i="1" sz="2800"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sz="2800">
                <a:latin typeface="Arial"/>
                <a:ea typeface="Arial"/>
                <a:cs typeface="Arial"/>
                <a:sym typeface="Arial"/>
              </a:rPr>
              <a:t> destination as r/mXs)</a:t>
            </a:r>
          </a:p>
        </p:txBody>
      </p:sp>
      <p:graphicFrame>
        <p:nvGraphicFramePr>
          <p:cNvPr id="70" name="Table 70"/>
          <p:cNvGraphicFramePr/>
          <p:nvPr/>
        </p:nvGraphicFramePr>
        <p:xfrm>
          <a:off x="212725" y="4343400"/>
          <a:ext cx="4192588" cy="160771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762288"/>
                <a:gridCol w="3430298"/>
              </a:tblGrid>
              <a:tr h="461019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400">
                          <a:latin typeface="Arial"/>
                          <a:ea typeface="Arial"/>
                          <a:cs typeface="Arial"/>
                        </a:rPr>
                        <a:t/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00110011b (al - 0x33)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3702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XOR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00110011b (al - 0x33)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3702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result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00000000b (al - 0x00)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1" name="Shape 71"/>
          <p:cNvSpPr/>
          <p:nvPr/>
        </p:nvSpPr>
        <p:spPr>
          <a:xfrm>
            <a:off x="550397" y="3849148"/>
            <a:ext cx="1258231" cy="439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xor al, al</a:t>
            </a:r>
          </a:p>
        </p:txBody>
      </p:sp>
      <p:graphicFrame>
        <p:nvGraphicFramePr>
          <p:cNvPr id="72" name="Table 72"/>
          <p:cNvGraphicFramePr/>
          <p:nvPr/>
        </p:nvGraphicFramePr>
        <p:xfrm>
          <a:off x="4784725" y="4343400"/>
          <a:ext cx="4192588" cy="160771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762288"/>
                <a:gridCol w="3430298"/>
              </a:tblGrid>
              <a:tr h="461019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2400">
                          <a:latin typeface="Arial"/>
                          <a:ea typeface="Arial"/>
                          <a:cs typeface="Arial"/>
                        </a:rPr>
                        <a:t/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00110011b (al - 0x33)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3702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OR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01000010b (imm - 0x42)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37021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result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01110001b (al - 0x71)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3" name="Shape 73"/>
          <p:cNvSpPr/>
          <p:nvPr/>
        </p:nvSpPr>
        <p:spPr>
          <a:xfrm>
            <a:off x="4913715" y="3849148"/>
            <a:ext cx="1681945" cy="439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xor al, 0x42</a:t>
            </a:r>
          </a:p>
        </p:txBody>
      </p:sp>
      <p:sp>
        <p:nvSpPr>
          <p:cNvPr id="74" name="Shape 74"/>
          <p:cNvSpPr/>
          <p:nvPr/>
        </p:nvSpPr>
        <p:spPr>
          <a:xfrm>
            <a:off x="227378" y="5720773"/>
            <a:ext cx="3960081" cy="961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 anchor="ctr">
            <a:spAutoFit/>
          </a:bodyPr>
          <a:lstStyle/>
          <a:p>
            <a:pPr lvl="0"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XOR is commonly used to zero a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register, by XORing it with itself,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because it’s faster than a MOV</a:t>
            </a:r>
          </a:p>
        </p:txBody>
      </p:sp>
      <p:grpSp>
        <p:nvGrpSpPr>
          <p:cNvPr id="77" name="Group 77"/>
          <p:cNvGrpSpPr/>
          <p:nvPr/>
        </p:nvGrpSpPr>
        <p:grpSpPr>
          <a:xfrm>
            <a:off x="152400" y="76199"/>
            <a:ext cx="685800" cy="685800"/>
            <a:chOff x="0" y="0"/>
            <a:chExt cx="685798" cy="685798"/>
          </a:xfrm>
        </p:grpSpPr>
        <p:sp>
          <p:nvSpPr>
            <p:cNvPr id="75" name="Shape 75"/>
            <p:cNvSpPr/>
            <p:nvPr/>
          </p:nvSpPr>
          <p:spPr>
            <a:xfrm>
              <a:off x="0" y="-1"/>
              <a:ext cx="685800" cy="685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250"/>
                  </a:moveTo>
                  <a:lnTo>
                    <a:pt x="8251" y="8251"/>
                  </a:lnTo>
                  <a:lnTo>
                    <a:pt x="10800" y="0"/>
                  </a:lnTo>
                  <a:lnTo>
                    <a:pt x="13349" y="8251"/>
                  </a:lnTo>
                  <a:lnTo>
                    <a:pt x="21600" y="8250"/>
                  </a:lnTo>
                  <a:lnTo>
                    <a:pt x="14925" y="13350"/>
                  </a:lnTo>
                  <a:lnTo>
                    <a:pt x="17475" y="21600"/>
                  </a:lnTo>
                  <a:lnTo>
                    <a:pt x="10800" y="16501"/>
                  </a:lnTo>
                  <a:lnTo>
                    <a:pt x="4125" y="21600"/>
                  </a:lnTo>
                  <a:lnTo>
                    <a:pt x="6675" y="13350"/>
                  </a:lnTo>
                  <a:close/>
                </a:path>
              </a:pathLst>
            </a:custGeom>
            <a:solidFill>
              <a:srgbClr val="FFFF00"/>
            </a:solidFill>
            <a:ln w="2844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6" name="Shape 76"/>
            <p:cNvSpPr/>
            <p:nvPr/>
          </p:nvSpPr>
          <p:spPr>
            <a:xfrm>
              <a:off x="162613" y="216516"/>
              <a:ext cx="360574" cy="3528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6799" tIns="46799" rIns="46799" bIns="46799" numCol="1" anchor="ctr">
              <a:spAutoFit/>
            </a:bodyPr>
            <a:lstStyle>
              <a:lvl1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/>
              <a:r>
                <a:t>16</a:t>
              </a:r>
            </a:p>
          </p:txBody>
        </p:sp>
      </p:grpSp>
      <p:sp>
        <p:nvSpPr>
          <p:cNvPr id="78" name="Shape 78"/>
          <p:cNvSpPr/>
          <p:nvPr/>
        </p:nvSpPr>
        <p:spPr>
          <a:xfrm flipV="1">
            <a:off x="1871662" y="5413374"/>
            <a:ext cx="1589" cy="346077"/>
          </a:xfrm>
          <a:prstGeom prst="line">
            <a:avLst/>
          </a:prstGeom>
          <a:ln>
            <a:solidFill/>
            <a:round/>
            <a:tailEnd type="triangle"/>
          </a:ln>
        </p:spPr>
        <p:txBody>
          <a:bodyPr lIns="0" tIns="0" rIns="0" bIns="0"/>
          <a:lstStyle/>
          <a:p>
            <a:pPr lvl="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79" name="Shape 79"/>
          <p:cNvSpPr/>
          <p:nvPr/>
        </p:nvSpPr>
        <p:spPr>
          <a:xfrm>
            <a:off x="7391400" y="6408737"/>
            <a:ext cx="1819312" cy="46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lvl="0">
              <a:defRPr b="0" sz="1800"/>
            </a:pPr>
            <a:r>
              <a:rPr b="1" sz="2400"/>
              <a:t>Book p. 231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/>
        </p:nvSpPr>
        <p:spPr>
          <a:xfrm>
            <a:off x="685800" y="509520"/>
            <a:ext cx="7772400" cy="1343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NOT - One's Complement Negation</a:t>
            </a:r>
          </a:p>
        </p:txBody>
      </p:sp>
      <p:sp>
        <p:nvSpPr>
          <p:cNvPr id="82" name="Shape 82"/>
          <p:cNvSpPr/>
          <p:nvPr/>
        </p:nvSpPr>
        <p:spPr>
          <a:xfrm>
            <a:off x="685800" y="1981200"/>
            <a:ext cx="7772400" cy="10179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marL="455083" indent="-455083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3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3200"/>
              <a:t>Single source/destination operand can be r/mX</a:t>
            </a:r>
          </a:p>
        </p:txBody>
      </p:sp>
      <p:graphicFrame>
        <p:nvGraphicFramePr>
          <p:cNvPr id="83" name="Table 83"/>
          <p:cNvGraphicFramePr/>
          <p:nvPr/>
        </p:nvGraphicFramePr>
        <p:xfrm>
          <a:off x="212725" y="4191000"/>
          <a:ext cx="4192588" cy="107181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762288"/>
                <a:gridCol w="3430298"/>
              </a:tblGrid>
              <a:tr h="337343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NOT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00110011b (al - 0x33)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37343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result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11001100b (al - 0xCC)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4" name="Shape 84"/>
          <p:cNvSpPr/>
          <p:nvPr/>
        </p:nvSpPr>
        <p:spPr>
          <a:xfrm>
            <a:off x="393979" y="3666585"/>
            <a:ext cx="851930" cy="439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not al</a:t>
            </a:r>
          </a:p>
        </p:txBody>
      </p:sp>
      <p:graphicFrame>
        <p:nvGraphicFramePr>
          <p:cNvPr id="85" name="Table 85"/>
          <p:cNvGraphicFramePr/>
          <p:nvPr/>
        </p:nvGraphicFramePr>
        <p:xfrm>
          <a:off x="4572000" y="4191000"/>
          <a:ext cx="4573588" cy="3215432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882956"/>
                <a:gridCol w="3690631"/>
              </a:tblGrid>
              <a:tr h="336814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al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0x10000000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36814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bl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0x00001234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36814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al+bl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0x10001234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36814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[al+bl]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0 (assumed memory at 0x10001234)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36814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NOT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00000000b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36814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result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11111111b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6" name="Shape 86"/>
          <p:cNvSpPr/>
          <p:nvPr/>
        </p:nvSpPr>
        <p:spPr>
          <a:xfrm>
            <a:off x="4939587" y="3666585"/>
            <a:ext cx="1436526" cy="439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not [al+bl]</a:t>
            </a:r>
          </a:p>
        </p:txBody>
      </p:sp>
      <p:grpSp>
        <p:nvGrpSpPr>
          <p:cNvPr id="89" name="Group 89"/>
          <p:cNvGrpSpPr/>
          <p:nvPr/>
        </p:nvGrpSpPr>
        <p:grpSpPr>
          <a:xfrm>
            <a:off x="152400" y="76199"/>
            <a:ext cx="685800" cy="685800"/>
            <a:chOff x="0" y="0"/>
            <a:chExt cx="685798" cy="685798"/>
          </a:xfrm>
        </p:grpSpPr>
        <p:sp>
          <p:nvSpPr>
            <p:cNvPr id="87" name="Shape 87"/>
            <p:cNvSpPr/>
            <p:nvPr/>
          </p:nvSpPr>
          <p:spPr>
            <a:xfrm>
              <a:off x="0" y="-1"/>
              <a:ext cx="685800" cy="685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250"/>
                  </a:moveTo>
                  <a:lnTo>
                    <a:pt x="8251" y="8251"/>
                  </a:lnTo>
                  <a:lnTo>
                    <a:pt x="10800" y="0"/>
                  </a:lnTo>
                  <a:lnTo>
                    <a:pt x="13349" y="8251"/>
                  </a:lnTo>
                  <a:lnTo>
                    <a:pt x="21600" y="8250"/>
                  </a:lnTo>
                  <a:lnTo>
                    <a:pt x="14925" y="13350"/>
                  </a:lnTo>
                  <a:lnTo>
                    <a:pt x="17475" y="21600"/>
                  </a:lnTo>
                  <a:lnTo>
                    <a:pt x="10800" y="16501"/>
                  </a:lnTo>
                  <a:lnTo>
                    <a:pt x="4125" y="21600"/>
                  </a:lnTo>
                  <a:lnTo>
                    <a:pt x="6675" y="13350"/>
                  </a:lnTo>
                  <a:close/>
                </a:path>
              </a:pathLst>
            </a:custGeom>
            <a:solidFill>
              <a:srgbClr val="FFFF00"/>
            </a:solidFill>
            <a:ln w="2844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8" name="Shape 88"/>
            <p:cNvSpPr/>
            <p:nvPr/>
          </p:nvSpPr>
          <p:spPr>
            <a:xfrm>
              <a:off x="162613" y="216516"/>
              <a:ext cx="360574" cy="3528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6799" tIns="46799" rIns="46799" bIns="46799" numCol="1" anchor="ctr">
              <a:spAutoFit/>
            </a:bodyPr>
            <a:lstStyle>
              <a:lvl1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/>
              <a:r>
                <a:t>17</a:t>
              </a:r>
            </a:p>
          </p:txBody>
        </p:sp>
      </p:grpSp>
      <p:grpSp>
        <p:nvGrpSpPr>
          <p:cNvPr id="92" name="Group 92"/>
          <p:cNvGrpSpPr/>
          <p:nvPr/>
        </p:nvGrpSpPr>
        <p:grpSpPr>
          <a:xfrm>
            <a:off x="152400" y="5181600"/>
            <a:ext cx="4272482" cy="1192286"/>
            <a:chOff x="0" y="0"/>
            <a:chExt cx="4272481" cy="1192285"/>
          </a:xfrm>
        </p:grpSpPr>
        <p:sp>
          <p:nvSpPr>
            <p:cNvPr id="90" name="Shape 90"/>
            <p:cNvSpPr/>
            <p:nvPr/>
          </p:nvSpPr>
          <p:spPr>
            <a:xfrm>
              <a:off x="0" y="0"/>
              <a:ext cx="4272482" cy="1143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275" y="0"/>
                  </a:moveTo>
                  <a:lnTo>
                    <a:pt x="3275" y="0"/>
                  </a:lnTo>
                  <a:cubicBezTo>
                    <a:pt x="1466" y="0"/>
                    <a:pt x="0" y="1612"/>
                    <a:pt x="0" y="3600"/>
                  </a:cubicBezTo>
                  <a:lnTo>
                    <a:pt x="0" y="3600"/>
                  </a:lnTo>
                  <a:lnTo>
                    <a:pt x="0" y="18000"/>
                  </a:lnTo>
                  <a:cubicBezTo>
                    <a:pt x="0" y="19988"/>
                    <a:pt x="1466" y="21600"/>
                    <a:pt x="3275" y="21600"/>
                  </a:cubicBezTo>
                  <a:lnTo>
                    <a:pt x="16373" y="21600"/>
                  </a:lnTo>
                  <a:cubicBezTo>
                    <a:pt x="18181" y="21600"/>
                    <a:pt x="19647" y="19988"/>
                    <a:pt x="19647" y="18000"/>
                  </a:cubicBezTo>
                  <a:lnTo>
                    <a:pt x="19647" y="9000"/>
                  </a:lnTo>
                  <a:lnTo>
                    <a:pt x="21600" y="4699"/>
                  </a:lnTo>
                  <a:lnTo>
                    <a:pt x="19647" y="3600"/>
                  </a:lnTo>
                  <a:cubicBezTo>
                    <a:pt x="19647" y="1612"/>
                    <a:pt x="18181" y="0"/>
                    <a:pt x="16373" y="0"/>
                  </a:cubicBezTo>
                  <a:lnTo>
                    <a:pt x="11461" y="0"/>
                  </a:lnTo>
                  <a:close/>
                </a:path>
              </a:pathLst>
            </a:custGeom>
            <a:solidFill>
              <a:srgbClr val="BBE0E3"/>
            </a:solidFill>
            <a:ln w="936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1" name="Shape 91"/>
            <p:cNvSpPr/>
            <p:nvPr/>
          </p:nvSpPr>
          <p:spPr>
            <a:xfrm>
              <a:off x="142313" y="41857"/>
              <a:ext cx="3601574" cy="11504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6799" tIns="46799" rIns="46799" bIns="46799" numCol="1" anchor="t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/>
              </a:pPr>
              <a:r>
                <a:rPr sz="2400"/>
                <a:t>Xeno trying to be clever on a boring example, and failing…</a:t>
              </a:r>
            </a:p>
          </p:txBody>
        </p:sp>
      </p:grpSp>
      <p:sp>
        <p:nvSpPr>
          <p:cNvPr id="93" name="Shape 93"/>
          <p:cNvSpPr/>
          <p:nvPr/>
        </p:nvSpPr>
        <p:spPr>
          <a:xfrm>
            <a:off x="7391400" y="6408737"/>
            <a:ext cx="1819312" cy="46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lvl="0">
              <a:defRPr b="0" sz="1800"/>
            </a:pPr>
            <a:r>
              <a:rPr b="1" sz="2400"/>
              <a:t>Book p. 231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44900" y="4643120"/>
            <a:ext cx="431800" cy="431801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Shape 96"/>
          <p:cNvSpPr/>
          <p:nvPr/>
        </p:nvSpPr>
        <p:spPr>
          <a:xfrm>
            <a:off x="-11063" y="65020"/>
            <a:ext cx="9166126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ForLoop.c - simple for loop</a:t>
            </a:r>
          </a:p>
        </p:txBody>
      </p:sp>
      <p:sp>
        <p:nvSpPr>
          <p:cNvPr id="97" name="Shape 97"/>
          <p:cNvSpPr/>
          <p:nvPr/>
        </p:nvSpPr>
        <p:spPr>
          <a:xfrm>
            <a:off x="3998912" y="1742461"/>
            <a:ext cx="5263096" cy="3744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 anchor="ctr">
            <a:sp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main: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0000000140001010  sub         rsp,38h 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0000000140001014  mov         dword ptr [rsp+20h],0 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000000014000101C  jmp         0000000140001028 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000000014000101E  mov         eax,dword ptr [rsp+20h] 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solidFill>
                  <a:srgbClr val="FF2600"/>
                </a:solidFill>
                <a:latin typeface="Arial"/>
                <a:ea typeface="Arial"/>
                <a:cs typeface="Arial"/>
                <a:sym typeface="Arial"/>
              </a:rPr>
              <a:t>0000000140001022  inc         eax  </a:t>
            </a:r>
            <a:endParaRPr sz="1600">
              <a:solidFill>
                <a:srgbClr val="FF26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0000000140001024  mov         dword ptr [rsp+20h],eax 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0000000140001028  cmp         dword ptr [rsp+20h],0Ah 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000000014000102D  jge         0000000140001042 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000000014000102F  mov         edx,dword ptr [rsp+20h] 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0000000140001033  lea         rcx,[40006000h] 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000000014000103A  call        qword ptr [40008368h] 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0000000140001040  jmp         000000014000101E 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solidFill>
                  <a:srgbClr val="FF2600"/>
                </a:solidFill>
                <a:latin typeface="Arial"/>
                <a:ea typeface="Arial"/>
                <a:cs typeface="Arial"/>
                <a:sym typeface="Arial"/>
              </a:rPr>
              <a:t>0000000140001042  xor         eax,eax </a:t>
            </a:r>
            <a:r>
              <a:rPr sz="1600">
                <a:latin typeface="Arial"/>
                <a:ea typeface="Arial"/>
                <a:cs typeface="Arial"/>
                <a:sym typeface="Arial"/>
              </a:rPr>
              <a:t>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0000000140001044  add         rsp,38h 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0000000140001048  ret  </a:t>
            </a:r>
          </a:p>
        </p:txBody>
      </p:sp>
      <p:sp>
        <p:nvSpPr>
          <p:cNvPr id="98" name="Shape 98"/>
          <p:cNvSpPr/>
          <p:nvPr/>
        </p:nvSpPr>
        <p:spPr>
          <a:xfrm>
            <a:off x="6350" y="1963198"/>
            <a:ext cx="3227673" cy="2928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 anchor="ctr">
            <a:sp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#include &lt;stdio.h&gt;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int main(){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   int i;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   for(i = 0; i &lt; 10; i++){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      printf("i = %d\n", i);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   }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}</a:t>
            </a:r>
          </a:p>
        </p:txBody>
      </p:sp>
      <p:pic>
        <p:nvPicPr>
          <p:cNvPr id="99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44900" y="2776220"/>
            <a:ext cx="431800" cy="431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/>
        </p:nvSpPr>
        <p:spPr>
          <a:xfrm>
            <a:off x="591418" y="105470"/>
            <a:ext cx="9144001" cy="671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1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100"/>
              <a:t>INC/DEC - Increment / decrement</a:t>
            </a:r>
          </a:p>
        </p:txBody>
      </p:sp>
      <p:sp>
        <p:nvSpPr>
          <p:cNvPr id="102" name="Shape 102"/>
          <p:cNvSpPr/>
          <p:nvPr/>
        </p:nvSpPr>
        <p:spPr>
          <a:xfrm>
            <a:off x="688382" y="1165225"/>
            <a:ext cx="7772401" cy="26456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700">
                <a:latin typeface="Arial"/>
                <a:ea typeface="Arial"/>
                <a:cs typeface="Arial"/>
                <a:sym typeface="Arial"/>
              </a:rPr>
              <a:t>Single source/destination operand can be r/mX</a:t>
            </a:r>
            <a:endParaRPr sz="27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700">
                <a:latin typeface="Arial"/>
                <a:ea typeface="Arial"/>
                <a:cs typeface="Arial"/>
                <a:sym typeface="Arial"/>
              </a:rPr>
              <a:t>Increase or decrease the value by 1</a:t>
            </a:r>
            <a:endParaRPr sz="27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700">
                <a:latin typeface="Arial"/>
                <a:ea typeface="Arial"/>
                <a:cs typeface="Arial"/>
                <a:sym typeface="Arial"/>
              </a:rPr>
              <a:t>When optimized, compilers will tend to favor </a:t>
            </a:r>
            <a:r>
              <a:rPr i="1" sz="2700">
                <a:latin typeface="Arial"/>
                <a:ea typeface="Arial"/>
                <a:cs typeface="Arial"/>
                <a:sym typeface="Arial"/>
              </a:rPr>
              <a:t>not</a:t>
            </a:r>
            <a:r>
              <a:rPr sz="2700">
                <a:latin typeface="Arial"/>
                <a:ea typeface="Arial"/>
                <a:cs typeface="Arial"/>
                <a:sym typeface="Arial"/>
              </a:rPr>
              <a:t> using inc/dec, as directed by the Intel optimization guide. So their presence may be indicative of hand-written, or un-optimized code</a:t>
            </a:r>
          </a:p>
        </p:txBody>
      </p:sp>
      <p:graphicFrame>
        <p:nvGraphicFramePr>
          <p:cNvPr id="103" name="Table 103"/>
          <p:cNvGraphicFramePr/>
          <p:nvPr/>
        </p:nvGraphicFramePr>
        <p:xfrm>
          <a:off x="200025" y="5588000"/>
          <a:ext cx="4192588" cy="107181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762288"/>
                <a:gridCol w="3430298"/>
              </a:tblGrid>
              <a:tr h="337343">
                <a:tc>
                  <a:txBody>
                    <a:bodyPr/>
                    <a:lstStyle/>
                    <a:p>
                      <a:pPr lvl="0">
                        <a:spcBef>
                          <a:spcPts val="600"/>
                        </a:spcBef>
                        <a:tabLst/>
                        <a:defRPr b="0" i="0" sz="2800">
                          <a:sym typeface="Times New Roman"/>
                        </a:defRPr>
                      </a:pPr>
                    </a:p>
                  </a:txBody>
                  <a:tcPr marL="63500" marR="63500" marT="63500" marB="635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600"/>
                        </a:spcBef>
                        <a:tabLst/>
                        <a:defRPr b="0" i="0" sz="2800">
                          <a:sym typeface="Times New Roman"/>
                        </a:defRPr>
                      </a:pPr>
                    </a:p>
                  </a:txBody>
                  <a:tcPr marL="63500" marR="63500" marT="63500" marB="6350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37343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rax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solidFill>
                            <a:srgbClr val="FF2600"/>
                          </a:solidFill>
                          <a:latin typeface="Arial"/>
                          <a:ea typeface="Arial"/>
                          <a:cs typeface="Arial"/>
                        </a:rPr>
                        <a:t>0x1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4" name="Shape 104"/>
          <p:cNvSpPr/>
          <p:nvPr/>
        </p:nvSpPr>
        <p:spPr>
          <a:xfrm>
            <a:off x="165503" y="5485265"/>
            <a:ext cx="1004032" cy="439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 anchor="ctr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inc rax</a:t>
            </a:r>
          </a:p>
        </p:txBody>
      </p:sp>
      <p:grpSp>
        <p:nvGrpSpPr>
          <p:cNvPr id="107" name="Group 107"/>
          <p:cNvGrpSpPr/>
          <p:nvPr/>
        </p:nvGrpSpPr>
        <p:grpSpPr>
          <a:xfrm>
            <a:off x="25400" y="76199"/>
            <a:ext cx="685800" cy="685800"/>
            <a:chOff x="0" y="0"/>
            <a:chExt cx="685798" cy="685798"/>
          </a:xfrm>
        </p:grpSpPr>
        <p:sp>
          <p:nvSpPr>
            <p:cNvPr id="105" name="Shape 105"/>
            <p:cNvSpPr/>
            <p:nvPr/>
          </p:nvSpPr>
          <p:spPr>
            <a:xfrm>
              <a:off x="0" y="-1"/>
              <a:ext cx="685800" cy="685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250"/>
                  </a:moveTo>
                  <a:lnTo>
                    <a:pt x="8251" y="8251"/>
                  </a:lnTo>
                  <a:lnTo>
                    <a:pt x="10800" y="0"/>
                  </a:lnTo>
                  <a:lnTo>
                    <a:pt x="13349" y="8251"/>
                  </a:lnTo>
                  <a:lnTo>
                    <a:pt x="21600" y="8250"/>
                  </a:lnTo>
                  <a:lnTo>
                    <a:pt x="14925" y="13350"/>
                  </a:lnTo>
                  <a:lnTo>
                    <a:pt x="17475" y="21600"/>
                  </a:lnTo>
                  <a:lnTo>
                    <a:pt x="10800" y="16501"/>
                  </a:lnTo>
                  <a:lnTo>
                    <a:pt x="4125" y="21600"/>
                  </a:lnTo>
                  <a:lnTo>
                    <a:pt x="6675" y="13350"/>
                  </a:lnTo>
                  <a:close/>
                </a:path>
              </a:pathLst>
            </a:custGeom>
            <a:solidFill>
              <a:srgbClr val="FFFF00"/>
            </a:solidFill>
            <a:ln w="2844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6" name="Shape 106"/>
            <p:cNvSpPr/>
            <p:nvPr/>
          </p:nvSpPr>
          <p:spPr>
            <a:xfrm>
              <a:off x="162613" y="216516"/>
              <a:ext cx="360574" cy="3528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6799" tIns="46799" rIns="46799" bIns="46799" numCol="1" anchor="ctr">
              <a:spAutoFit/>
            </a:bodyPr>
            <a:lstStyle>
              <a:lvl1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/>
              <a:r>
                <a:t>18</a:t>
              </a:r>
            </a:p>
          </p:txBody>
        </p:sp>
      </p:grpSp>
      <p:sp>
        <p:nvSpPr>
          <p:cNvPr id="108" name="Shape 108"/>
          <p:cNvSpPr/>
          <p:nvPr/>
        </p:nvSpPr>
        <p:spPr>
          <a:xfrm>
            <a:off x="12700" y="6396037"/>
            <a:ext cx="2459422" cy="46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lvl="0">
              <a:defRPr b="0" sz="1800"/>
            </a:pPr>
            <a:r>
              <a:rPr b="1" sz="2400"/>
              <a:t>Book p. 215-216</a:t>
            </a:r>
          </a:p>
        </p:txBody>
      </p:sp>
      <p:graphicFrame>
        <p:nvGraphicFramePr>
          <p:cNvPr id="109" name="Table 109"/>
          <p:cNvGraphicFramePr/>
          <p:nvPr/>
        </p:nvGraphicFramePr>
        <p:xfrm>
          <a:off x="200025" y="5130006"/>
          <a:ext cx="4192588" cy="337344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762288"/>
                <a:gridCol w="3430298"/>
              </a:tblGrid>
              <a:tr h="337343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rax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solidFill>
                            <a:srgbClr val="FF2600"/>
                          </a:solidFill>
                          <a:latin typeface="Arial"/>
                          <a:ea typeface="Arial"/>
                          <a:cs typeface="Arial"/>
                        </a:rPr>
                        <a:t>0x0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0" name="Shape 110"/>
          <p:cNvSpPr/>
          <p:nvPr/>
        </p:nvSpPr>
        <p:spPr>
          <a:xfrm>
            <a:off x="161324" y="4578637"/>
            <a:ext cx="2206537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xor rax, rax</a:t>
            </a:r>
          </a:p>
        </p:txBody>
      </p:sp>
      <p:graphicFrame>
        <p:nvGraphicFramePr>
          <p:cNvPr id="111" name="Table 111"/>
          <p:cNvGraphicFramePr/>
          <p:nvPr/>
        </p:nvGraphicFramePr>
        <p:xfrm>
          <a:off x="200025" y="4218346"/>
          <a:ext cx="4192588" cy="337345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762288"/>
                <a:gridCol w="3430298"/>
              </a:tblGrid>
              <a:tr h="337343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rax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solidFill>
                            <a:srgbClr val="408000"/>
                          </a:solidFill>
                          <a:latin typeface="Arial"/>
                          <a:ea typeface="Arial"/>
                          <a:cs typeface="Arial"/>
                        </a:rPr>
                        <a:t>0x7e117a1e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2" name="Table 112"/>
          <p:cNvGraphicFramePr/>
          <p:nvPr/>
        </p:nvGraphicFramePr>
        <p:xfrm>
          <a:off x="4775200" y="5937250"/>
          <a:ext cx="4192588" cy="337344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762288"/>
                <a:gridCol w="3430298"/>
              </a:tblGrid>
              <a:tr h="337343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rax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solidFill>
                            <a:srgbClr val="FF2600"/>
                          </a:solidFill>
                          <a:latin typeface="Arial"/>
                          <a:ea typeface="Arial"/>
                          <a:cs typeface="Arial"/>
                        </a:rPr>
                        <a:t>0xFFFFFFFF`FFFFFFFF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5" name="Group 115"/>
          <p:cNvGrpSpPr/>
          <p:nvPr/>
        </p:nvGrpSpPr>
        <p:grpSpPr>
          <a:xfrm>
            <a:off x="25400" y="623296"/>
            <a:ext cx="685800" cy="685799"/>
            <a:chOff x="0" y="0"/>
            <a:chExt cx="685798" cy="685798"/>
          </a:xfrm>
        </p:grpSpPr>
        <p:sp>
          <p:nvSpPr>
            <p:cNvPr id="113" name="Shape 113"/>
            <p:cNvSpPr/>
            <p:nvPr/>
          </p:nvSpPr>
          <p:spPr>
            <a:xfrm>
              <a:off x="0" y="-1"/>
              <a:ext cx="685800" cy="685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250"/>
                  </a:moveTo>
                  <a:lnTo>
                    <a:pt x="8251" y="8251"/>
                  </a:lnTo>
                  <a:lnTo>
                    <a:pt x="10800" y="0"/>
                  </a:lnTo>
                  <a:lnTo>
                    <a:pt x="13349" y="8251"/>
                  </a:lnTo>
                  <a:lnTo>
                    <a:pt x="21600" y="8250"/>
                  </a:lnTo>
                  <a:lnTo>
                    <a:pt x="14925" y="13350"/>
                  </a:lnTo>
                  <a:lnTo>
                    <a:pt x="17475" y="21600"/>
                  </a:lnTo>
                  <a:lnTo>
                    <a:pt x="10800" y="16501"/>
                  </a:lnTo>
                  <a:lnTo>
                    <a:pt x="4125" y="21600"/>
                  </a:lnTo>
                  <a:lnTo>
                    <a:pt x="6675" y="13350"/>
                  </a:lnTo>
                  <a:close/>
                </a:path>
              </a:pathLst>
            </a:custGeom>
            <a:solidFill>
              <a:srgbClr val="FFFF00"/>
            </a:solidFill>
            <a:ln w="2844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4" name="Shape 114"/>
            <p:cNvSpPr/>
            <p:nvPr/>
          </p:nvSpPr>
          <p:spPr>
            <a:xfrm>
              <a:off x="162613" y="216516"/>
              <a:ext cx="360574" cy="3528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6799" tIns="46799" rIns="46799" bIns="46799" numCol="1" anchor="ctr">
              <a:spAutoFit/>
            </a:bodyPr>
            <a:lstStyle>
              <a:lvl1pPr algn="ctr"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/>
              <a:r>
                <a:t>19</a:t>
              </a:r>
            </a:p>
          </p:txBody>
        </p:sp>
      </p:grpSp>
      <p:graphicFrame>
        <p:nvGraphicFramePr>
          <p:cNvPr id="116" name="Table 116"/>
          <p:cNvGraphicFramePr/>
          <p:nvPr/>
        </p:nvGraphicFramePr>
        <p:xfrm>
          <a:off x="4775200" y="4218346"/>
          <a:ext cx="4192588" cy="337345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762288"/>
                <a:gridCol w="3430298"/>
              </a:tblGrid>
              <a:tr h="337343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rax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solidFill>
                            <a:srgbClr val="408000"/>
                          </a:solidFill>
                          <a:latin typeface="Arial"/>
                          <a:ea typeface="Arial"/>
                          <a:cs typeface="Arial"/>
                        </a:rPr>
                        <a:t>0xdec0ded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7" name="Table 117"/>
          <p:cNvGraphicFramePr/>
          <p:nvPr/>
        </p:nvGraphicFramePr>
        <p:xfrm>
          <a:off x="4775200" y="5130006"/>
          <a:ext cx="4192588" cy="337344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762288"/>
                <a:gridCol w="3430298"/>
              </a:tblGrid>
              <a:tr h="337343"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rax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b="0" i="0" sz="1800"/>
                      </a:pPr>
                      <a:r>
                        <a:rPr sz="1600">
                          <a:solidFill>
                            <a:srgbClr val="FF2600"/>
                          </a:solidFill>
                          <a:latin typeface="Arial"/>
                          <a:ea typeface="Arial"/>
                          <a:cs typeface="Arial"/>
                        </a:rPr>
                        <a:t>0x0</a:t>
                      </a:r>
                    </a:p>
                  </a:txBody>
                  <a:tcPr marL="46800" marR="46800" marT="46800" marB="46800" anchor="t" anchorCtr="0" horzOverflow="overflow">
                    <a:lnL w="38100">
                      <a:solidFill>
                        <a:srgbClr val="000000"/>
                      </a:solidFill>
                      <a:miter lim="400000"/>
                    </a:lnL>
                    <a:lnR w="38100">
                      <a:solidFill>
                        <a:srgbClr val="000000"/>
                      </a:solidFill>
                      <a:miter lim="400000"/>
                    </a:lnR>
                    <a:lnT w="38100">
                      <a:solidFill>
                        <a:srgbClr val="000000"/>
                      </a:solidFill>
                      <a:miter lim="400000"/>
                    </a:lnT>
                    <a:lnB w="381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8" name="Shape 118"/>
          <p:cNvSpPr/>
          <p:nvPr/>
        </p:nvSpPr>
        <p:spPr>
          <a:xfrm>
            <a:off x="4737503" y="5486257"/>
            <a:ext cx="1105831" cy="439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9" tIns="46799" rIns="46799" bIns="46799" anchor="ctr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dec rax</a:t>
            </a:r>
          </a:p>
        </p:txBody>
      </p:sp>
      <p:sp>
        <p:nvSpPr>
          <p:cNvPr id="119" name="Shape 119"/>
          <p:cNvSpPr/>
          <p:nvPr/>
        </p:nvSpPr>
        <p:spPr>
          <a:xfrm>
            <a:off x="4758302" y="4578637"/>
            <a:ext cx="1526938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mov rax, 0</a:t>
            </a:r>
          </a:p>
        </p:txBody>
      </p:sp>
      <p:sp>
        <p:nvSpPr>
          <p:cNvPr id="120" name="Shape 120"/>
          <p:cNvSpPr/>
          <p:nvPr/>
        </p:nvSpPr>
        <p:spPr>
          <a:xfrm flipH="1">
            <a:off x="4573587" y="4207176"/>
            <a:ext cx="1" cy="2422224"/>
          </a:xfrm>
          <a:prstGeom prst="line">
            <a:avLst/>
          </a:prstGeom>
          <a:ln w="57240" cap="sq">
            <a:solidFill/>
            <a:miter/>
            <a:tailEnd type="triangle"/>
          </a:ln>
        </p:spPr>
        <p:txBody>
          <a:bodyPr lIns="0" tIns="0" rIns="0" bIns="0"/>
          <a:lstStyle/>
          <a:p>
            <a:pPr lvl="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