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13"/>
          <p:cNvSpPr/>
          <p:nvPr>
            <p:ph type="sldImg"/>
          </p:nvPr>
        </p:nvSpPr>
        <p:spPr>
          <a:xfrm>
            <a:off x="1143000" y="685800"/>
            <a:ext cx="4572000" cy="3429000"/>
          </a:xfrm>
          <a:prstGeom prst="rect">
            <a:avLst/>
          </a:prstGeom>
        </p:spPr>
        <p:txBody>
          <a:bodyPr/>
          <a:lstStyle/>
          <a:p>
            <a:pPr lvl="0"/>
          </a:p>
        </p:txBody>
      </p:sp>
      <p:sp>
        <p:nvSpPr>
          <p:cNvPr id="14" name="Shape 1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 Id="rId3" Type="http://schemas.openxmlformats.org/officeDocument/2006/relationships/hyperlink" Target="http://satoshimatrix.files.wordpress.com/2011/08/metal-storm-u-0009.png" TargetMode="External"/><Relationship Id="rId4" Type="http://schemas.openxmlformats.org/officeDocument/2006/relationships/hyperlink" Target="http://2.bp.blogspot.com/_OcRaBrP1awY/SAelZhj61tI/AAAAAAAAATw/NudzjUumtRk/s400/luncheon_plates_stacks_DSCN4744.JPG" TargetMode="Externa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 Id="rId3" Type="http://schemas.openxmlformats.org/officeDocument/2006/relationships/hyperlink" Target="http://i.ytimg.com/vi/qonpElvRu8Q/hqdefault.jpg" TargetMode="External"/><Relationship Id="rId4" Type="http://schemas.openxmlformats.org/officeDocument/2006/relationships/hyperlink" Target="http://4.bp.blogspot.com/_bngNvVpYNjI/TQBABjDToQI/AAAAAAAABJk/Z25l1apkbmY/s320/HomerSimpsonTowel.gif" TargetMode="Externa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 Id="rId3" Type="http://schemas.openxmlformats.org/officeDocument/2006/relationships/hyperlink" Target="http://2.bp.blogspot.com/-RA88gtJkvMM/UUYB6qSrLiI/AAAAAAAAADw/NU7nOMw8kCE/s1600/Eisntein5.jpg" TargetMode="Externa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 Id="rId3" Type="http://schemas.openxmlformats.org/officeDocument/2006/relationships/hyperlink" Target="http://24.media.tumblr.com/tumblr_m9p96hnQVc1qgy3iwo1_500.gi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sldImg"/>
          </p:nvPr>
        </p:nvSpPr>
        <p:spPr>
          <a:prstGeom prst="rect">
            <a:avLst/>
          </a:prstGeom>
        </p:spPr>
        <p:txBody>
          <a:bodyPr/>
          <a:lstStyle/>
          <a:p>
            <a:pPr lvl="0"/>
          </a:p>
        </p:txBody>
      </p:sp>
      <p:sp>
        <p:nvSpPr>
          <p:cNvPr id="24" name="Shape 24"/>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sldImg"/>
          </p:nvPr>
        </p:nvSpPr>
        <p:spPr>
          <a:prstGeom prst="rect">
            <a:avLst/>
          </a:prstGeom>
        </p:spPr>
        <p:txBody>
          <a:bodyPr/>
          <a:lstStyle/>
          <a:p>
            <a:pPr lvl="0"/>
          </a:p>
        </p:txBody>
      </p:sp>
      <p:sp>
        <p:nvSpPr>
          <p:cNvPr id="39" name="Shape 39"/>
          <p:cNvSpPr/>
          <p:nvPr>
            <p:ph type="body" sz="quarter" idx="1"/>
          </p:nvPr>
        </p:nvSpPr>
        <p:spPr>
          <a:prstGeom prst="rect">
            <a:avLst/>
          </a:prstGeom>
        </p:spPr>
        <p:txBody>
          <a:bodyPr/>
          <a:lstStyle/>
          <a:p>
            <a:pPr lvl="0">
              <a:defRPr sz="1800"/>
            </a:pPr>
            <a:r>
              <a:rPr sz="2400" u="sng">
                <a:solidFill>
                  <a:srgbClr val="CCCCFF"/>
                </a:solidFill>
                <a:uFill>
                  <a:solidFill>
                    <a:srgbClr val="CCCCFF"/>
                  </a:solidFill>
                </a:uFill>
                <a:hlinkClick r:id="rId3" invalidUrl="" action="" tgtFrame="" tooltip="" history="1" highlightClick="0" endSnd="0"/>
              </a:rPr>
              <a:t>http://satoshimatrix.files.wordpress.com/2011/08/metal-storm-u-0009.png</a:t>
            </a:r>
            <a:endParaRPr sz="2400"/>
          </a:p>
          <a:p>
            <a:pPr lvl="0">
              <a:defRPr sz="1800"/>
            </a:pPr>
            <a:r>
              <a:rPr sz="2400" u="sng">
                <a:solidFill>
                  <a:srgbClr val="CCCCFF"/>
                </a:solidFill>
                <a:uFill>
                  <a:solidFill>
                    <a:srgbClr val="CCCCFF"/>
                  </a:solidFill>
                </a:uFill>
                <a:hlinkClick r:id="rId4" invalidUrl="" action="" tgtFrame="" tooltip="" history="1" highlightClick="0" endSnd="0"/>
              </a:rPr>
              <a:t>http://2.bp.blogspot.com/_OcRaBrP1awY/SAelZhj61tI/AAAAAAAAATw/NudzjUumtRk/s400/luncheon_plates_stacks_DSCN4744.JPG</a:t>
            </a:r>
            <a:r>
              <a:rPr sz="24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sldImg"/>
          </p:nvPr>
        </p:nvSpPr>
        <p:spPr>
          <a:prstGeom prst="rect">
            <a:avLst/>
          </a:prstGeom>
        </p:spPr>
        <p:txBody>
          <a:bodyPr/>
          <a:lstStyle/>
          <a:p>
            <a:pPr lvl="0"/>
          </a:p>
        </p:txBody>
      </p:sp>
      <p:sp>
        <p:nvSpPr>
          <p:cNvPr id="48" name="Shape 48"/>
          <p:cNvSpPr/>
          <p:nvPr>
            <p:ph type="body" sz="quarter" idx="1"/>
          </p:nvPr>
        </p:nvSpPr>
        <p:spPr>
          <a:prstGeom prst="rect">
            <a:avLst/>
          </a:prstGeom>
        </p:spPr>
        <p:txBody>
          <a:bodyPr/>
          <a:lstStyle/>
          <a:p>
            <a:pPr lvl="0">
              <a:defRPr sz="1800"/>
            </a:pPr>
            <a:r>
              <a:rPr sz="2400"/>
              <a:t>Will always be a QWORD because we will be running the processor in 64bit mode, and the instruction for a 16 bit push is the same as the one for a 32bit push is the same as the one for a 64 bit push. The processor just interprets the size based on the mode it is currently running in (or more accurately the segment, but that’s a story for Intermediate x86-64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lvl="0"/>
          </a:p>
        </p:txBody>
      </p:sp>
      <p:sp>
        <p:nvSpPr>
          <p:cNvPr id="103" name="Shape 103"/>
          <p:cNvSpPr/>
          <p:nvPr>
            <p:ph type="body" sz="quarter" idx="1"/>
          </p:nvPr>
        </p:nvSpPr>
        <p:spPr>
          <a:prstGeom prst="rect">
            <a:avLst/>
          </a:prstGeom>
        </p:spPr>
        <p:txBody>
          <a:bodyPr/>
          <a:lstStyle/>
          <a:p>
            <a:pPr lvl="0">
              <a:defRPr sz="1800"/>
            </a:pPr>
            <a:r>
              <a:rPr sz="2400" u="sng">
                <a:solidFill>
                  <a:srgbClr val="CCCCFF"/>
                </a:solidFill>
                <a:uFill>
                  <a:solidFill>
                    <a:srgbClr val="CCCCFF"/>
                  </a:solidFill>
                </a:uFill>
                <a:hlinkClick r:id="rId3" invalidUrl="" action="" tgtFrame="" tooltip="" history="1" highlightClick="0" endSnd="0"/>
              </a:rPr>
              <a:t>http://i.ytimg.com/vi/qonpElvRu8Q/hqdefault.jpg</a:t>
            </a:r>
            <a:r>
              <a:rPr sz="2400"/>
              <a:t> </a:t>
            </a:r>
            <a:endParaRPr sz="2400"/>
          </a:p>
          <a:p>
            <a:pPr lvl="0">
              <a:defRPr sz="1800"/>
            </a:pPr>
            <a:r>
              <a:rPr sz="2400" u="sng">
                <a:solidFill>
                  <a:srgbClr val="CCCCFF"/>
                </a:solidFill>
                <a:uFill>
                  <a:solidFill>
                    <a:srgbClr val="CCCCFF"/>
                  </a:solidFill>
                </a:uFill>
                <a:hlinkClick r:id="rId4" invalidUrl="" action="" tgtFrame="" tooltip="" history="1" highlightClick="0" endSnd="0"/>
              </a:rPr>
              <a:t>http://4.bp.blogspot.com/_bngNvVpYNjI/TQBABjDToQI/AAAAAAAABJk/Z25l1apkbmY/s320/HomerSimpsonTowel.gif</a:t>
            </a:r>
            <a:endParaRPr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lvl="0"/>
          </a:p>
        </p:txBody>
      </p:sp>
      <p:sp>
        <p:nvSpPr>
          <p:cNvPr id="110" name="Shape 110"/>
          <p:cNvSpPr/>
          <p:nvPr>
            <p:ph type="body" sz="quarter" idx="1"/>
          </p:nvPr>
        </p:nvSpPr>
        <p:spPr>
          <a:prstGeom prst="rect">
            <a:avLst/>
          </a:prstGeom>
        </p:spPr>
        <p:txBody>
          <a:bodyPr/>
          <a:lstStyle/>
          <a:p>
            <a:pPr lvl="0">
              <a:defRPr sz="1800"/>
            </a:pPr>
            <a:r>
              <a:rPr sz="2400"/>
              <a:t>Colon notation means the full value is represented by the concatenation of the two values.</a:t>
            </a:r>
            <a:endParaRPr sz="2400"/>
          </a:p>
          <a:p>
            <a:pPr lvl="0">
              <a:defRPr sz="1800"/>
            </a:pPr>
            <a:r>
              <a:rPr sz="2400"/>
              <a:t>If rdx = 0x11112222 and eax = 0x33334444, then rdx:eax is the quadword 0x1111222233334444</a:t>
            </a:r>
            <a:endParaRPr sz="2400"/>
          </a:p>
          <a:p>
            <a:pPr lvl="0">
              <a:defRPr sz="1800"/>
            </a:pPr>
            <a:r>
              <a:rPr sz="2400" u="sng">
                <a:solidFill>
                  <a:srgbClr val="CCCCFF"/>
                </a:solidFill>
                <a:uFill>
                  <a:solidFill>
                    <a:srgbClr val="CCCCFF"/>
                  </a:solidFill>
                </a:uFill>
                <a:hlinkClick r:id="rId3" invalidUrl="" action="" tgtFrame="" tooltip="" history="1" highlightClick="0" endSnd="0"/>
              </a:rPr>
              <a:t>http://2.bp.blogspot.com/-RA88gtJkvMM/UUYB6qSrLiI/AAAAAAAAADw/NU7nOMw8kCE/s1600/Eisntein5.jpg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lvl="0"/>
          </a:p>
        </p:txBody>
      </p:sp>
      <p:sp>
        <p:nvSpPr>
          <p:cNvPr id="117" name="Shape 117"/>
          <p:cNvSpPr/>
          <p:nvPr>
            <p:ph type="body" sz="quarter" idx="1"/>
          </p:nvPr>
        </p:nvSpPr>
        <p:spPr>
          <a:prstGeom prst="rect">
            <a:avLst/>
          </a:prstGeom>
        </p:spPr>
        <p:txBody>
          <a:bodyPr/>
          <a:lstStyle/>
          <a:p>
            <a:pPr lvl="0">
              <a:defRPr sz="1800"/>
            </a:pPr>
            <a:r>
              <a:rPr sz="2400" u="sng">
                <a:solidFill>
                  <a:srgbClr val="CCCCFF"/>
                </a:solidFill>
                <a:uFill>
                  <a:solidFill>
                    <a:srgbClr val="CCCCFF"/>
                  </a:solidFill>
                </a:uFill>
                <a:hlinkClick r:id="rId3" invalidUrl="" action="" tgtFrame="" tooltip="" history="1" highlightClick="0" endSnd="0"/>
              </a:rPr>
              <a:t>http://24.media.tumblr.com/tumblr_m9p96hnQVc1qgy3iwo1_500.gif</a:t>
            </a:r>
            <a:endParaRPr sz="2400"/>
          </a:p>
          <a:p>
            <a:pPr lvl="0">
              <a:defRPr sz="1800"/>
            </a:pPr>
            <a:endParaRPr sz="2400"/>
          </a:p>
          <a:p>
            <a:pPr lvl="0">
              <a:defRPr sz="1800"/>
            </a:pPr>
            <a:r>
              <a:rPr sz="2400"/>
              <a:t>TODO: calling convention identification reinforcement goes here, or at end of deck, or after we’ve seen some asm?</a:t>
            </a:r>
            <a:endParaRPr sz="2400"/>
          </a:p>
          <a:p>
            <a:pPr lvl="0">
              <a:defRPr sz="1800"/>
            </a:pPr>
            <a:endParaRPr sz="2400"/>
          </a:p>
          <a:p>
            <a:pPr lvl="0">
              <a:defRPr sz="1800"/>
            </a:pPr>
            <a:r>
              <a:rPr sz="2400"/>
              <a:t>Give students an example randomized C call, and the equivalent templated, randomized, x86 code and ask them to pick which calling convention it uses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8" name="Shape 8"/>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9" name="Shape 9"/>
          <p:cNvSpPr/>
          <p:nvPr>
            <p:ph type="title"/>
          </p:nvPr>
        </p:nvSpPr>
        <p:spPr>
          <a:prstGeom prst="rect">
            <a:avLst/>
          </a:prstGeom>
        </p:spPr>
        <p:txBody>
          <a:bodyPr/>
          <a:lstStyle/>
          <a:p>
            <a:pPr lvl="0">
              <a:defRPr sz="1800"/>
            </a:pPr>
            <a:r>
              <a:rPr sz="4400"/>
              <a:t>Title Text</a:t>
            </a:r>
          </a:p>
        </p:txBody>
      </p:sp>
      <p:sp>
        <p:nvSpPr>
          <p:cNvPr id="10" name="Shape 1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7223125" y="6397625"/>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en.wikipedia.org/wiki/X86_calling_conventions" TargetMode="External"/><Relationship Id="rId4" Type="http://schemas.openxmlformats.org/officeDocument/2006/relationships/hyperlink" Target="http://www.programmersheaven.com/2/Calling-conventions" TargetMode="External"/><Relationship Id="rId5" Type="http://schemas.openxmlformats.org/officeDocument/2006/relationships/image" Target="../media/image4.png"/><Relationship Id="rId6" Type="http://schemas.openxmlformats.org/officeDocument/2006/relationships/image" Target="../media/image5.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hyperlink" Target="http://msdn.microsoft.com/en-us/library/67fa79wz.aspx" TargetMode="Externa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7" name="Shape 17"/>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685800" y="2174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pop RAX</a:t>
            </a:r>
          </a:p>
        </p:txBody>
      </p:sp>
      <p:graphicFrame>
        <p:nvGraphicFramePr>
          <p:cNvPr id="79" name="Table 79"/>
          <p:cNvGraphicFramePr/>
          <p:nvPr/>
        </p:nvGraphicFramePr>
        <p:xfrm>
          <a:off x="1421004" y="2727325"/>
          <a:ext cx="3967104" cy="36464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964501"/>
                <a:gridCol w="1964501"/>
              </a:tblGrid>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0x00000000`0012FF90</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0x00000000`0012FF88</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00000002</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0x00000000`0012FF80</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0x00000000`0012FF78</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endParaRPr sz="2400">
                        <a:latin typeface="Arial"/>
                        <a:ea typeface="Arial"/>
                        <a:cs typeface="Arial"/>
                      </a:endParaRP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80" name="Shape 80"/>
          <p:cNvSpPr/>
          <p:nvPr/>
        </p:nvSpPr>
        <p:spPr>
          <a:xfrm>
            <a:off x="3108325" y="1828800"/>
            <a:ext cx="1969777"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FF"/>
                </a:solidFill>
                <a:latin typeface="Arial Bold"/>
                <a:ea typeface="Arial Bold"/>
                <a:cs typeface="Arial Bold"/>
                <a:sym typeface="Arial Bold"/>
              </a:defRPr>
            </a:lvl1pPr>
          </a:lstStyle>
          <a:p>
            <a:pPr lvl="0">
              <a:defRPr sz="1800">
                <a:solidFill>
                  <a:srgbClr val="000000"/>
                </a:solidFill>
              </a:defRPr>
            </a:pPr>
            <a:r>
              <a:rPr sz="2400">
                <a:solidFill>
                  <a:srgbClr val="0000FF"/>
                </a:solidFill>
              </a:rPr>
              <a:t>Stack Before</a:t>
            </a:r>
          </a:p>
        </p:txBody>
      </p:sp>
      <p:sp>
        <p:nvSpPr>
          <p:cNvPr id="81" name="Shape 81"/>
          <p:cNvSpPr/>
          <p:nvPr/>
        </p:nvSpPr>
        <p:spPr>
          <a:xfrm>
            <a:off x="6765925" y="1831975"/>
            <a:ext cx="1704268"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8000"/>
                </a:solidFill>
                <a:latin typeface="Arial Bold"/>
                <a:ea typeface="Arial Bold"/>
                <a:cs typeface="Arial Bold"/>
                <a:sym typeface="Arial Bold"/>
              </a:defRPr>
            </a:lvl1pPr>
          </a:lstStyle>
          <a:p>
            <a:pPr lvl="0">
              <a:defRPr sz="1800">
                <a:solidFill>
                  <a:srgbClr val="000000"/>
                </a:solidFill>
              </a:defRPr>
            </a:pPr>
            <a:r>
              <a:rPr sz="2400">
                <a:solidFill>
                  <a:srgbClr val="408000"/>
                </a:solidFill>
              </a:rPr>
              <a:t>Stack After</a:t>
            </a:r>
          </a:p>
        </p:txBody>
      </p:sp>
      <p:sp>
        <p:nvSpPr>
          <p:cNvPr id="82" name="Shape 82"/>
          <p:cNvSpPr/>
          <p:nvPr/>
        </p:nvSpPr>
        <p:spPr>
          <a:xfrm flipV="1">
            <a:off x="4319476" y="2420937"/>
            <a:ext cx="1588" cy="3079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83" name="Shape 83"/>
          <p:cNvSpPr/>
          <p:nvPr/>
        </p:nvSpPr>
        <p:spPr>
          <a:xfrm>
            <a:off x="4319483" y="6344284"/>
            <a:ext cx="1588" cy="304801"/>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graphicFrame>
        <p:nvGraphicFramePr>
          <p:cNvPr id="84" name="Table 84"/>
          <p:cNvGraphicFramePr/>
          <p:nvPr/>
        </p:nvGraphicFramePr>
        <p:xfrm>
          <a:off x="152400" y="304800"/>
          <a:ext cx="2135188" cy="11636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67246"/>
                <a:gridCol w="1467941"/>
              </a:tblGrid>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RAX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unknown</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RSP</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0x00000000`0012FF80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graphicFrame>
        <p:nvGraphicFramePr>
          <p:cNvPr id="85" name="Table 85"/>
          <p:cNvGraphicFramePr/>
          <p:nvPr/>
        </p:nvGraphicFramePr>
        <p:xfrm>
          <a:off x="6705600" y="304800"/>
          <a:ext cx="2135188" cy="11636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67246"/>
                <a:gridCol w="1467941"/>
              </a:tblGrid>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RAX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2600"/>
                          </a:solidFill>
                          <a:latin typeface="Arial"/>
                          <a:ea typeface="Arial"/>
                          <a:cs typeface="Arial"/>
                        </a:rPr>
                        <a:t>0x00000000`00000003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RSP</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2600"/>
                          </a:solidFill>
                          <a:latin typeface="Arial"/>
                          <a:ea typeface="Arial"/>
                          <a:cs typeface="Arial"/>
                        </a:rPr>
                        <a:t>0x00000000`0012FF88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86" name="Shape 86"/>
          <p:cNvSpPr/>
          <p:nvPr/>
        </p:nvSpPr>
        <p:spPr>
          <a:xfrm>
            <a:off x="63500" y="4727051"/>
            <a:ext cx="733016"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RSP</a:t>
            </a:r>
          </a:p>
        </p:txBody>
      </p:sp>
      <p:sp>
        <p:nvSpPr>
          <p:cNvPr id="87" name="Shape 87"/>
          <p:cNvSpPr/>
          <p:nvPr/>
        </p:nvSpPr>
        <p:spPr>
          <a:xfrm>
            <a:off x="799534" y="4945579"/>
            <a:ext cx="381001" cy="1589"/>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88" name="Shape 88"/>
          <p:cNvSpPr/>
          <p:nvPr/>
        </p:nvSpPr>
        <p:spPr>
          <a:xfrm>
            <a:off x="5603178" y="3822700"/>
            <a:ext cx="73301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0000"/>
                </a:solidFill>
                <a:latin typeface="Arial"/>
                <a:ea typeface="Arial"/>
                <a:cs typeface="Arial"/>
                <a:sym typeface="Arial"/>
              </a:defRPr>
            </a:lvl1pPr>
          </a:lstStyle>
          <a:p>
            <a:pPr lvl="0">
              <a:defRPr sz="1800">
                <a:solidFill>
                  <a:srgbClr val="000000"/>
                </a:solidFill>
              </a:defRPr>
            </a:pPr>
            <a:r>
              <a:rPr sz="2400">
                <a:solidFill>
                  <a:srgbClr val="FF0000"/>
                </a:solidFill>
              </a:rPr>
              <a:t>RSP</a:t>
            </a:r>
          </a:p>
        </p:txBody>
      </p:sp>
      <p:sp>
        <p:nvSpPr>
          <p:cNvPr id="89" name="Shape 89"/>
          <p:cNvSpPr/>
          <p:nvPr/>
        </p:nvSpPr>
        <p:spPr>
          <a:xfrm>
            <a:off x="6315668" y="4053928"/>
            <a:ext cx="381001" cy="1588"/>
          </a:xfrm>
          <a:prstGeom prst="line">
            <a:avLst/>
          </a:prstGeom>
          <a:ln w="38160">
            <a:solidFill>
              <a:srgbClr val="FF0000"/>
            </a:solidFill>
            <a:miter/>
            <a:tailEnd type="triangle"/>
          </a:ln>
        </p:spPr>
        <p:txBody>
          <a:bodyPr lIns="0" tIns="0" rIns="0" bIns="0"/>
          <a:lstStyle/>
          <a:p>
            <a:pPr lvl="0">
              <a:defRPr sz="1200">
                <a:latin typeface="+mn-lt"/>
                <a:ea typeface="+mn-ea"/>
                <a:cs typeface="+mn-cs"/>
                <a:sym typeface="Helvetica"/>
              </a:defRPr>
            </a:pPr>
          </a:p>
        </p:txBody>
      </p:sp>
      <p:sp>
        <p:nvSpPr>
          <p:cNvPr id="90" name="Shape 90"/>
          <p:cNvSpPr/>
          <p:nvPr/>
        </p:nvSpPr>
        <p:spPr>
          <a:xfrm>
            <a:off x="77787" y="0"/>
            <a:ext cx="1430512" cy="290984"/>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Registers Before</a:t>
            </a:r>
          </a:p>
        </p:txBody>
      </p:sp>
      <p:sp>
        <p:nvSpPr>
          <p:cNvPr id="91" name="Shape 91"/>
          <p:cNvSpPr/>
          <p:nvPr/>
        </p:nvSpPr>
        <p:spPr>
          <a:xfrm>
            <a:off x="6711950" y="0"/>
            <a:ext cx="1272332" cy="290984"/>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Registers After</a:t>
            </a:r>
          </a:p>
        </p:txBody>
      </p:sp>
      <p:graphicFrame>
        <p:nvGraphicFramePr>
          <p:cNvPr id="92" name="Table 92"/>
          <p:cNvGraphicFramePr/>
          <p:nvPr/>
        </p:nvGraphicFramePr>
        <p:xfrm>
          <a:off x="6748462" y="2727325"/>
          <a:ext cx="1974851" cy="36083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974850"/>
              </a:tblGrid>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00000002</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solidFill>
                            <a:srgbClr val="FF0000"/>
                          </a:solidFill>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endParaRPr sz="2400">
                        <a:latin typeface="Arial"/>
                        <a:ea typeface="Arial"/>
                        <a:cs typeface="Arial"/>
                      </a:endParaRP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93" name="Shape 93"/>
          <p:cNvSpPr/>
          <p:nvPr/>
        </p:nvSpPr>
        <p:spPr>
          <a:xfrm flipV="1">
            <a:off x="7734919" y="2420937"/>
            <a:ext cx="1589" cy="3079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94" name="Shape 94"/>
          <p:cNvSpPr/>
          <p:nvPr/>
        </p:nvSpPr>
        <p:spPr>
          <a:xfrm>
            <a:off x="7734926" y="6344284"/>
            <a:ext cx="1589" cy="304801"/>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Calling Conventions</a:t>
            </a:r>
          </a:p>
        </p:txBody>
      </p:sp>
      <p:sp>
        <p:nvSpPr>
          <p:cNvPr id="97" name="Shape 97"/>
          <p:cNvSpPr/>
          <p:nvPr/>
        </p:nvSpPr>
        <p:spPr>
          <a:xfrm>
            <a:off x="685800" y="1981200"/>
            <a:ext cx="7772400" cy="47517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How code calls a subroutine is compiler-dependent and configurable. But there are a few conventions.</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More info at</a:t>
            </a:r>
            <a:endParaRPr sz="3200">
              <a:latin typeface="Arial"/>
              <a:ea typeface="Arial"/>
              <a:cs typeface="Arial"/>
              <a:sym typeface="Arial"/>
            </a:endParaRPr>
          </a:p>
          <a:p>
            <a:pPr lvl="1" marL="694002" indent="-236802">
              <a:spcBef>
                <a:spcPts val="500"/>
              </a:spcBef>
              <a:buClr>
                <a:srgbClr val="009999"/>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hlinkClick r:id="rId3" invalidUrl="" action="" tgtFrame="" tooltip="" history="1" highlightClick="0" endSnd="0"/>
              </a:rPr>
              <a:t>http://en.wikipedia.org/wiki/X86_calling_conventions</a:t>
            </a:r>
            <a:endParaRPr sz="2000">
              <a:solidFill>
                <a:srgbClr val="009999"/>
              </a:solidFill>
              <a:latin typeface="Arial"/>
              <a:ea typeface="Arial"/>
              <a:cs typeface="Arial"/>
              <a:sym typeface="Arial"/>
            </a:endParaRPr>
          </a:p>
          <a:p>
            <a:pPr lvl="1" marL="694002" indent="-236802">
              <a:spcBef>
                <a:spcPts val="500"/>
              </a:spcBef>
              <a:buClr>
                <a:srgbClr val="009999"/>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hlinkClick r:id="rId4" invalidUrl="" action="" tgtFrame="" tooltip="" history="1" highlightClick="0" endSnd="0"/>
              </a:rPr>
              <a:t>http://www.programmersheaven.com/2/Calling-conventions</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Calling convention (as well as other assembly generation particulars) can be used as a first order heuristic of what compiler was used to generate the code</a:t>
            </a:r>
          </a:p>
        </p:txBody>
      </p:sp>
      <p:pic>
        <p:nvPicPr>
          <p:cNvPr id="98" name="pasted-image.png"/>
          <p:cNvPicPr/>
          <p:nvPr/>
        </p:nvPicPr>
        <p:blipFill>
          <a:blip r:embed="rId5">
            <a:extLst/>
          </a:blip>
          <a:stretch>
            <a:fillRect/>
          </a:stretch>
        </p:blipFill>
        <p:spPr>
          <a:xfrm>
            <a:off x="-280" y="-2513"/>
            <a:ext cx="1879601" cy="1828801"/>
          </a:xfrm>
          <a:prstGeom prst="rect">
            <a:avLst/>
          </a:prstGeom>
          <a:ln w="12700">
            <a:miter lim="400000"/>
          </a:ln>
        </p:spPr>
      </p:pic>
      <p:sp>
        <p:nvSpPr>
          <p:cNvPr id="99" name="Shape 99"/>
          <p:cNvSpPr/>
          <p:nvPr/>
        </p:nvSpPr>
        <p:spPr>
          <a:xfrm>
            <a:off x="1433787" y="181919"/>
            <a:ext cx="1763714" cy="552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227" y="0"/>
                </a:moveTo>
                <a:cubicBezTo>
                  <a:pt x="2798" y="0"/>
                  <a:pt x="2450" y="1112"/>
                  <a:pt x="2450" y="2483"/>
                </a:cubicBezTo>
                <a:lnTo>
                  <a:pt x="2450" y="13314"/>
                </a:lnTo>
                <a:lnTo>
                  <a:pt x="0" y="21600"/>
                </a:lnTo>
                <a:lnTo>
                  <a:pt x="10260" y="19195"/>
                </a:lnTo>
                <a:lnTo>
                  <a:pt x="20822" y="19195"/>
                </a:lnTo>
                <a:cubicBezTo>
                  <a:pt x="21252" y="19195"/>
                  <a:pt x="21600" y="18083"/>
                  <a:pt x="21600" y="16712"/>
                </a:cubicBezTo>
                <a:lnTo>
                  <a:pt x="21600" y="2483"/>
                </a:lnTo>
                <a:cubicBezTo>
                  <a:pt x="21600" y="1112"/>
                  <a:pt x="21252" y="0"/>
                  <a:pt x="20822" y="0"/>
                </a:cubicBezTo>
                <a:lnTo>
                  <a:pt x="3227"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45719" rIns="45719"/>
          <a:lstStyle>
            <a:lvl1pPr algn="r"/>
          </a:lstStyle>
          <a:p>
            <a:pPr lvl="0">
              <a:defRPr sz="1800"/>
            </a:pPr>
            <a:r>
              <a:rPr sz="2400"/>
              <a:t>Ahoy-hoy!</a:t>
            </a:r>
          </a:p>
        </p:txBody>
      </p:sp>
      <p:pic>
        <p:nvPicPr>
          <p:cNvPr id="100" name="pasted-image.png"/>
          <p:cNvPicPr/>
          <p:nvPr/>
        </p:nvPicPr>
        <p:blipFill>
          <a:blip r:embed="rId6">
            <a:extLst/>
          </a:blip>
          <a:stretch>
            <a:fillRect/>
          </a:stretch>
        </p:blipFill>
        <p:spPr>
          <a:xfrm flipH="1">
            <a:off x="7515995" y="12700"/>
            <a:ext cx="1622004" cy="1797884"/>
          </a:xfrm>
          <a:prstGeom prst="rect">
            <a:avLst/>
          </a:prstGeom>
          <a:ln w="12700">
            <a:miter lim="400000"/>
          </a:ln>
        </p:spPr>
      </p:pic>
      <p:sp>
        <p:nvSpPr>
          <p:cNvPr id="101" name="Shape 101"/>
          <p:cNvSpPr/>
          <p:nvPr/>
        </p:nvSpPr>
        <p:spPr>
          <a:xfrm>
            <a:off x="6457789" y="187866"/>
            <a:ext cx="1149351" cy="5869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3" y="0"/>
                </a:moveTo>
                <a:cubicBezTo>
                  <a:pt x="534" y="0"/>
                  <a:pt x="0" y="1046"/>
                  <a:pt x="0" y="2337"/>
                </a:cubicBezTo>
                <a:lnTo>
                  <a:pt x="0" y="15729"/>
                </a:lnTo>
                <a:cubicBezTo>
                  <a:pt x="0" y="17020"/>
                  <a:pt x="534" y="18066"/>
                  <a:pt x="1193" y="18066"/>
                </a:cubicBezTo>
                <a:lnTo>
                  <a:pt x="7287" y="18066"/>
                </a:lnTo>
                <a:lnTo>
                  <a:pt x="21600" y="21600"/>
                </a:lnTo>
                <a:lnTo>
                  <a:pt x="17311" y="11523"/>
                </a:lnTo>
                <a:lnTo>
                  <a:pt x="17311" y="2337"/>
                </a:lnTo>
                <a:cubicBezTo>
                  <a:pt x="17311" y="1046"/>
                  <a:pt x="16777" y="0"/>
                  <a:pt x="16118" y="0"/>
                </a:cubicBezTo>
                <a:lnTo>
                  <a:pt x="1193"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p>
            <a:pPr lvl="0">
              <a:defRPr sz="1800"/>
            </a:pPr>
            <a:r>
              <a:rPr sz="2400"/>
              <a:t>Yello?</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Calling Conventions</a:t>
            </a:r>
            <a:br>
              <a:rPr sz="4400">
                <a:latin typeface="Arial"/>
                <a:ea typeface="Arial"/>
                <a:cs typeface="Arial"/>
                <a:sym typeface="Arial"/>
              </a:rPr>
            </a:br>
            <a:r>
              <a:rPr sz="4400">
                <a:latin typeface="Arial"/>
                <a:ea typeface="Arial"/>
                <a:cs typeface="Arial"/>
                <a:sym typeface="Arial"/>
              </a:rPr>
              <a:t>Microsoft x86-64</a:t>
            </a:r>
          </a:p>
        </p:txBody>
      </p:sp>
      <p:sp>
        <p:nvSpPr>
          <p:cNvPr id="106" name="Shape 106"/>
          <p:cNvSpPr/>
          <p:nvPr/>
        </p:nvSpPr>
        <p:spPr>
          <a:xfrm>
            <a:off x="685800" y="1981200"/>
            <a:ext cx="7772400" cy="377719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First 4 parameters (from left to right) are put into RCX, RDX, R8, R9 respectively</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Remaining parameters &gt; 4 are pushed onto the stack</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NO use of frame pointers (if you know 32 bit calling conventions. If not, ignore this bullet)</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RAX or RDX:RAX returns the result for primitive data types</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Caller is responsible for cleaning up the stack</a:t>
            </a:r>
          </a:p>
        </p:txBody>
      </p:sp>
      <p:sp>
        <p:nvSpPr>
          <p:cNvPr id="107" name="Shape 107"/>
          <p:cNvSpPr/>
          <p:nvPr/>
        </p:nvSpPr>
        <p:spPr>
          <a:xfrm>
            <a:off x="1336191" y="108737"/>
            <a:ext cx="1561307" cy="6854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62" y="0"/>
                </a:moveTo>
                <a:cubicBezTo>
                  <a:pt x="3677" y="0"/>
                  <a:pt x="3283" y="896"/>
                  <a:pt x="3283" y="2001"/>
                </a:cubicBezTo>
                <a:lnTo>
                  <a:pt x="3283" y="7817"/>
                </a:lnTo>
                <a:lnTo>
                  <a:pt x="0" y="21600"/>
                </a:lnTo>
                <a:lnTo>
                  <a:pt x="7500" y="15471"/>
                </a:lnTo>
                <a:lnTo>
                  <a:pt x="20722" y="15471"/>
                </a:lnTo>
                <a:cubicBezTo>
                  <a:pt x="21207" y="15471"/>
                  <a:pt x="21600" y="14576"/>
                  <a:pt x="21600" y="13470"/>
                </a:cubicBezTo>
                <a:lnTo>
                  <a:pt x="21600" y="2001"/>
                </a:lnTo>
                <a:cubicBezTo>
                  <a:pt x="21600" y="896"/>
                  <a:pt x="21207" y="0"/>
                  <a:pt x="20722" y="0"/>
                </a:cubicBezTo>
                <a:lnTo>
                  <a:pt x="4162"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ctr"/>
          </a:lstStyle>
          <a:p>
            <a:pPr lvl="0">
              <a:defRPr sz="1800"/>
            </a:pPr>
            <a:r>
              <a:rPr sz="2400"/>
              <a:t>Einstein!</a:t>
            </a:r>
          </a:p>
        </p:txBody>
      </p:sp>
      <p:pic>
        <p:nvPicPr>
          <p:cNvPr id="108" name="pasted-image.png"/>
          <p:cNvPicPr/>
          <p:nvPr/>
        </p:nvPicPr>
        <p:blipFill>
          <a:blip r:embed="rId3">
            <a:extLst/>
          </a:blip>
          <a:stretch>
            <a:fillRect/>
          </a:stretch>
        </p:blipFill>
        <p:spPr>
          <a:xfrm>
            <a:off x="3070" y="-10398"/>
            <a:ext cx="1270001" cy="1663701"/>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nvSpPr>
        <p:spPr>
          <a:xfrm>
            <a:off x="-1" y="509520"/>
            <a:ext cx="9144002"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Calling Conventions</a:t>
            </a:r>
            <a:br>
              <a:rPr sz="4400">
                <a:latin typeface="Arial"/>
                <a:ea typeface="Arial"/>
                <a:cs typeface="Arial"/>
                <a:sym typeface="Arial"/>
              </a:rPr>
            </a:br>
            <a:r>
              <a:rPr sz="4400">
                <a:latin typeface="Arial"/>
                <a:ea typeface="Arial"/>
                <a:cs typeface="Arial"/>
                <a:sym typeface="Arial"/>
              </a:rPr>
              <a:t>System V </a:t>
            </a:r>
            <a:r>
              <a:rPr sz="4000">
                <a:latin typeface="Arial"/>
                <a:ea typeface="Arial"/>
                <a:cs typeface="Arial"/>
                <a:sym typeface="Arial"/>
              </a:rPr>
              <a:t>AMD64 ABI (GCC)</a:t>
            </a:r>
          </a:p>
        </p:txBody>
      </p:sp>
      <p:sp>
        <p:nvSpPr>
          <p:cNvPr id="113" name="Shape 113"/>
          <p:cNvSpPr/>
          <p:nvPr/>
        </p:nvSpPr>
        <p:spPr>
          <a:xfrm>
            <a:off x="685800" y="1981199"/>
            <a:ext cx="7772400" cy="341027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First 6 parameters (from left to right) are put into RDI, RSI, RDX, RCX, R8, R9 respectively</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Remaining parameters pushed onto the stack</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Use of frame pointers (if you know 32 bit calling conventions. If not, ignore this bullet)</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RAX or RDX:RAX returns the result for primitive data types</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Caller is responsible for cleaning up the stack</a:t>
            </a:r>
          </a:p>
        </p:txBody>
      </p:sp>
      <p:pic>
        <p:nvPicPr>
          <p:cNvPr id="114" name="pasted-image.png"/>
          <p:cNvPicPr/>
          <p:nvPr/>
        </p:nvPicPr>
        <p:blipFill>
          <a:blip r:embed="rId3">
            <a:extLst/>
          </a:blip>
          <a:stretch>
            <a:fillRect/>
          </a:stretch>
        </p:blipFill>
        <p:spPr>
          <a:xfrm>
            <a:off x="22050" y="-5164"/>
            <a:ext cx="976481" cy="1835109"/>
          </a:xfrm>
          <a:prstGeom prst="rect">
            <a:avLst/>
          </a:prstGeom>
          <a:ln w="12700">
            <a:miter lim="400000"/>
          </a:ln>
        </p:spPr>
      </p:pic>
      <p:sp>
        <p:nvSpPr>
          <p:cNvPr id="115" name="Shape 115"/>
          <p:cNvSpPr/>
          <p:nvPr/>
        </p:nvSpPr>
        <p:spPr>
          <a:xfrm>
            <a:off x="898259" y="70641"/>
            <a:ext cx="2031604" cy="4663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848" y="0"/>
                </a:moveTo>
                <a:cubicBezTo>
                  <a:pt x="3475" y="0"/>
                  <a:pt x="3173" y="1317"/>
                  <a:pt x="3173" y="2941"/>
                </a:cubicBezTo>
                <a:lnTo>
                  <a:pt x="3173" y="16747"/>
                </a:lnTo>
                <a:lnTo>
                  <a:pt x="0" y="20699"/>
                </a:lnTo>
                <a:lnTo>
                  <a:pt x="3549" y="21269"/>
                </a:lnTo>
                <a:cubicBezTo>
                  <a:pt x="3640" y="21471"/>
                  <a:pt x="3739" y="21600"/>
                  <a:pt x="3848" y="21600"/>
                </a:cubicBezTo>
                <a:lnTo>
                  <a:pt x="20925" y="21600"/>
                </a:lnTo>
                <a:cubicBezTo>
                  <a:pt x="21298" y="21600"/>
                  <a:pt x="21600" y="20283"/>
                  <a:pt x="21600" y="18659"/>
                </a:cubicBezTo>
                <a:lnTo>
                  <a:pt x="21600" y="2941"/>
                </a:lnTo>
                <a:cubicBezTo>
                  <a:pt x="21600" y="1317"/>
                  <a:pt x="21298" y="0"/>
                  <a:pt x="20925" y="0"/>
                </a:cubicBezTo>
                <a:lnTo>
                  <a:pt x="3848"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0" tIns="0" rIns="0" bIns="0"/>
          <a:lstStyle>
            <a:lvl1pPr algn="r"/>
          </a:lstStyle>
          <a:p>
            <a:pPr lvl="0">
              <a:defRPr sz="1800"/>
            </a:pPr>
            <a:r>
              <a:rPr sz="2400"/>
              <a:t>Yeobeoseyo!</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nvSpPr>
        <p:spPr>
          <a:xfrm>
            <a:off x="685800" y="172139"/>
            <a:ext cx="7772400"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General Stack Frame Operation</a:t>
            </a:r>
          </a:p>
        </p:txBody>
      </p:sp>
      <p:graphicFrame>
        <p:nvGraphicFramePr>
          <p:cNvPr id="120" name="Table 120"/>
          <p:cNvGraphicFramePr/>
          <p:nvPr/>
        </p:nvGraphicFramePr>
        <p:xfrm>
          <a:off x="5410200" y="27432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21" name="Shape 121"/>
          <p:cNvSpPr/>
          <p:nvPr/>
        </p:nvSpPr>
        <p:spPr>
          <a:xfrm>
            <a:off x="5716587" y="22860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22" name="Shape 122"/>
          <p:cNvSpPr/>
          <p:nvPr/>
        </p:nvSpPr>
        <p:spPr>
          <a:xfrm>
            <a:off x="5954712" y="54102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graphicFrame>
        <p:nvGraphicFramePr>
          <p:cNvPr id="123" name="Table 123"/>
          <p:cNvGraphicFramePr/>
          <p:nvPr/>
        </p:nvGraphicFramePr>
        <p:xfrm>
          <a:off x="76200" y="2590800"/>
          <a:ext cx="4192588" cy="5603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56038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24" name="Shape 124"/>
          <p:cNvSpPr/>
          <p:nvPr/>
        </p:nvSpPr>
        <p:spPr>
          <a:xfrm>
            <a:off x="274637" y="902748"/>
            <a:ext cx="8435765" cy="11504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i="1" sz="2400">
                <a:latin typeface="Arial"/>
                <a:ea typeface="Arial"/>
                <a:cs typeface="Arial"/>
                <a:sym typeface="Arial"/>
              </a:rPr>
              <a:t>We are going to pretend that main() is the very first function </a:t>
            </a:r>
            <a:endParaRPr i="1"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i="1" sz="2400">
                <a:latin typeface="Arial"/>
                <a:ea typeface="Arial"/>
                <a:cs typeface="Arial"/>
                <a:sym typeface="Arial"/>
              </a:rPr>
              <a:t>being executed in a program</a:t>
            </a:r>
            <a:r>
              <a:rPr sz="2400">
                <a:latin typeface="Arial"/>
                <a:ea typeface="Arial"/>
                <a:cs typeface="Arial"/>
                <a:sym typeface="Arial"/>
              </a:rPr>
              <a:t>. This is what its stack looks like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to start with (assuming it has any local variables).</a:t>
            </a:r>
          </a:p>
        </p:txBody>
      </p:sp>
      <p:sp>
        <p:nvSpPr>
          <p:cNvPr id="125" name="Shape 125"/>
          <p:cNvSpPr/>
          <p:nvPr/>
        </p:nvSpPr>
        <p:spPr>
          <a:xfrm>
            <a:off x="4267199" y="2590800"/>
            <a:ext cx="1143001" cy="152400"/>
          </a:xfrm>
          <a:prstGeom prst="line">
            <a:avLst/>
          </a:prstGeom>
          <a:ln w="25560">
            <a:solidFill/>
            <a:miter/>
          </a:ln>
        </p:spPr>
        <p:txBody>
          <a:bodyPr lIns="0" tIns="0" rIns="0" bIns="0"/>
          <a:lstStyle/>
          <a:p>
            <a:pPr lvl="0">
              <a:defRPr sz="1200">
                <a:latin typeface="+mn-lt"/>
                <a:ea typeface="+mn-ea"/>
                <a:cs typeface="+mn-cs"/>
                <a:sym typeface="Helvetica"/>
              </a:defRPr>
            </a:pPr>
          </a:p>
        </p:txBody>
      </p:sp>
      <p:sp>
        <p:nvSpPr>
          <p:cNvPr id="126" name="Shape 126"/>
          <p:cNvSpPr/>
          <p:nvPr/>
        </p:nvSpPr>
        <p:spPr>
          <a:xfrm>
            <a:off x="4267199" y="3124199"/>
            <a:ext cx="1143001" cy="304802"/>
          </a:xfrm>
          <a:prstGeom prst="line">
            <a:avLst/>
          </a:prstGeom>
          <a:ln w="25560">
            <a:solidFill/>
            <a:miter/>
          </a:ln>
        </p:spPr>
        <p:txBody>
          <a:bodyPr lIns="0" tIns="0" rIns="0" bIns="0"/>
          <a:lstStyle/>
          <a:p>
            <a:pPr lvl="0">
              <a:defRPr sz="1200">
                <a:latin typeface="+mn-lt"/>
                <a:ea typeface="+mn-ea"/>
                <a:cs typeface="+mn-cs"/>
                <a:sym typeface="Helvetica"/>
              </a:defRPr>
            </a:pPr>
          </a:p>
        </p:txBody>
      </p:sp>
      <p:sp>
        <p:nvSpPr>
          <p:cNvPr id="127" name="Shape 127"/>
          <p:cNvSpPr/>
          <p:nvPr/>
        </p:nvSpPr>
        <p:spPr>
          <a:xfrm>
            <a:off x="12700" y="640080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306</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nvSpPr>
        <p:spPr>
          <a:xfrm>
            <a:off x="457200" y="172139"/>
            <a:ext cx="8153400"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General Stack Frame Operation 2</a:t>
            </a:r>
          </a:p>
        </p:txBody>
      </p:sp>
      <p:graphicFrame>
        <p:nvGraphicFramePr>
          <p:cNvPr id="130" name="Table 130"/>
          <p:cNvGraphicFramePr/>
          <p:nvPr/>
        </p:nvGraphicFramePr>
        <p:xfrm>
          <a:off x="5410200" y="27432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31" name="Shape 131"/>
          <p:cNvSpPr/>
          <p:nvPr/>
        </p:nvSpPr>
        <p:spPr>
          <a:xfrm>
            <a:off x="5716587" y="22860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32" name="Shape 132"/>
          <p:cNvSpPr/>
          <p:nvPr/>
        </p:nvSpPr>
        <p:spPr>
          <a:xfrm>
            <a:off x="5954712" y="54102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graphicFrame>
        <p:nvGraphicFramePr>
          <p:cNvPr id="133" name="Table 133"/>
          <p:cNvGraphicFramePr/>
          <p:nvPr/>
        </p:nvGraphicFramePr>
        <p:xfrm>
          <a:off x="76200" y="2590800"/>
          <a:ext cx="4192588" cy="16779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559329">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9329">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9329">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Arguments to Pass to Callee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34" name="Shape 134"/>
          <p:cNvSpPr/>
          <p:nvPr/>
        </p:nvSpPr>
        <p:spPr>
          <a:xfrm>
            <a:off x="236537" y="884237"/>
            <a:ext cx="8570913" cy="12536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Arial"/>
                <a:ea typeface="Arial"/>
                <a:cs typeface="Arial"/>
                <a:sym typeface="Arial"/>
              </a:defRPr>
            </a:lvl1pPr>
          </a:lstStyle>
          <a:p>
            <a:pPr lvl="0">
              <a:defRPr sz="1800"/>
            </a:pPr>
            <a:r>
              <a:rPr sz="2000"/>
              <a:t>When main() decides to call a subroutine, main() becomes “the caller”. We will assume main() has some registers it would like to remain the same, so it will save them. We will also assume that the callee function takes some input arguments.</a:t>
            </a:r>
          </a:p>
        </p:txBody>
      </p:sp>
      <p:sp>
        <p:nvSpPr>
          <p:cNvPr id="135" name="Shape 135"/>
          <p:cNvSpPr/>
          <p:nvPr/>
        </p:nvSpPr>
        <p:spPr>
          <a:xfrm>
            <a:off x="4267199" y="2590800"/>
            <a:ext cx="1143001" cy="152400"/>
          </a:xfrm>
          <a:prstGeom prst="line">
            <a:avLst/>
          </a:prstGeom>
          <a:ln w="25560">
            <a:solidFill/>
            <a:miter/>
          </a:ln>
        </p:spPr>
        <p:txBody>
          <a:bodyPr lIns="0" tIns="0" rIns="0" bIns="0"/>
          <a:lstStyle/>
          <a:p>
            <a:pPr lvl="0">
              <a:defRPr sz="1200">
                <a:latin typeface="+mn-lt"/>
                <a:ea typeface="+mn-ea"/>
                <a:cs typeface="+mn-cs"/>
                <a:sym typeface="Helvetica"/>
              </a:defRPr>
            </a:pPr>
          </a:p>
        </p:txBody>
      </p:sp>
      <p:sp>
        <p:nvSpPr>
          <p:cNvPr id="136" name="Shape 136"/>
          <p:cNvSpPr/>
          <p:nvPr/>
        </p:nvSpPr>
        <p:spPr>
          <a:xfrm flipV="1">
            <a:off x="4267200" y="3427412"/>
            <a:ext cx="1143001" cy="841376"/>
          </a:xfrm>
          <a:prstGeom prst="line">
            <a:avLst/>
          </a:prstGeom>
          <a:ln w="25560">
            <a:solidFill/>
            <a:miter/>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nvSpPr>
        <p:spPr>
          <a:xfrm>
            <a:off x="457200" y="172139"/>
            <a:ext cx="8153400"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General Stack Frame Operation 3</a:t>
            </a:r>
          </a:p>
        </p:txBody>
      </p:sp>
      <p:graphicFrame>
        <p:nvGraphicFramePr>
          <p:cNvPr id="139" name="Table 139"/>
          <p:cNvGraphicFramePr/>
          <p:nvPr/>
        </p:nvGraphicFramePr>
        <p:xfrm>
          <a:off x="5410200" y="27432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40" name="Shape 140"/>
          <p:cNvSpPr/>
          <p:nvPr/>
        </p:nvSpPr>
        <p:spPr>
          <a:xfrm>
            <a:off x="5716587" y="22860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41" name="Shape 141"/>
          <p:cNvSpPr/>
          <p:nvPr/>
        </p:nvSpPr>
        <p:spPr>
          <a:xfrm>
            <a:off x="5954712" y="54102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sp>
        <p:nvSpPr>
          <p:cNvPr id="142" name="Shape 142"/>
          <p:cNvSpPr/>
          <p:nvPr/>
        </p:nvSpPr>
        <p:spPr>
          <a:xfrm>
            <a:off x="236537" y="884237"/>
            <a:ext cx="8570913" cy="12536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Arial"/>
                <a:ea typeface="Arial"/>
                <a:cs typeface="Arial"/>
                <a:sym typeface="Arial"/>
              </a:defRPr>
            </a:lvl1pPr>
          </a:lstStyle>
          <a:p>
            <a:pPr lvl="0">
              <a:defRPr sz="1800"/>
            </a:pPr>
            <a:r>
              <a:rPr sz="2000"/>
              <a:t>When main() actually issues the CALL instruction, the return address gets saved onto the stack, and because the next instruction after the call will be the beginning of the called function, we consider the frame to have changed to the callee.</a:t>
            </a:r>
          </a:p>
        </p:txBody>
      </p:sp>
      <p:sp>
        <p:nvSpPr>
          <p:cNvPr id="143" name="Shape 143"/>
          <p:cNvSpPr/>
          <p:nvPr/>
        </p:nvSpPr>
        <p:spPr>
          <a:xfrm>
            <a:off x="4267199" y="2590800"/>
            <a:ext cx="1143001" cy="152400"/>
          </a:xfrm>
          <a:prstGeom prst="line">
            <a:avLst/>
          </a:prstGeom>
          <a:ln w="25560">
            <a:solidFill/>
            <a:miter/>
          </a:ln>
        </p:spPr>
        <p:txBody>
          <a:bodyPr lIns="0" tIns="0" rIns="0" bIns="0"/>
          <a:lstStyle/>
          <a:p>
            <a:pPr lvl="0">
              <a:defRPr sz="1200">
                <a:latin typeface="+mn-lt"/>
                <a:ea typeface="+mn-ea"/>
                <a:cs typeface="+mn-cs"/>
                <a:sym typeface="Helvetica"/>
              </a:defRPr>
            </a:pPr>
          </a:p>
        </p:txBody>
      </p:sp>
      <p:sp>
        <p:nvSpPr>
          <p:cNvPr id="144" name="Shape 144"/>
          <p:cNvSpPr/>
          <p:nvPr/>
        </p:nvSpPr>
        <p:spPr>
          <a:xfrm flipV="1">
            <a:off x="4267199" y="3427412"/>
            <a:ext cx="1143001" cy="1374776"/>
          </a:xfrm>
          <a:prstGeom prst="line">
            <a:avLst/>
          </a:prstGeom>
          <a:ln w="25560">
            <a:solidFill/>
            <a:miter/>
          </a:ln>
        </p:spPr>
        <p:txBody>
          <a:bodyPr lIns="0" tIns="0" rIns="0" bIns="0"/>
          <a:lstStyle/>
          <a:p>
            <a:pPr lvl="0">
              <a:defRPr sz="1200">
                <a:latin typeface="+mn-lt"/>
                <a:ea typeface="+mn-ea"/>
                <a:cs typeface="+mn-cs"/>
                <a:sym typeface="Helvetica"/>
              </a:defRPr>
            </a:pPr>
          </a:p>
        </p:txBody>
      </p:sp>
      <p:graphicFrame>
        <p:nvGraphicFramePr>
          <p:cNvPr id="145" name="Table 145"/>
          <p:cNvGraphicFramePr/>
          <p:nvPr/>
        </p:nvGraphicFramePr>
        <p:xfrm>
          <a:off x="76200" y="2590800"/>
          <a:ext cx="4192588" cy="22367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5591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91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91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900">
                          <a:latin typeface="Arial"/>
                          <a:ea typeface="Arial"/>
                          <a:cs typeface="Arial"/>
                        </a:rPr>
                        <a:t>Callee a</a:t>
                      </a:r>
                      <a:r>
                        <a:rPr sz="1900">
                          <a:latin typeface="Arial"/>
                          <a:ea typeface="Arial"/>
                          <a:cs typeface="Arial"/>
                        </a:rPr>
                        <a:t>rguments (&gt; 4 MS, &gt; 6 *NIX)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591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 saved return address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nvSpPr>
        <p:spPr>
          <a:xfrm>
            <a:off x="457200" y="172139"/>
            <a:ext cx="8153400"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General Stack Frame Operation 4</a:t>
            </a:r>
          </a:p>
        </p:txBody>
      </p:sp>
      <p:graphicFrame>
        <p:nvGraphicFramePr>
          <p:cNvPr id="148" name="Table 148"/>
          <p:cNvGraphicFramePr/>
          <p:nvPr/>
        </p:nvGraphicFramePr>
        <p:xfrm>
          <a:off x="5410200" y="27432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foo()’s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49" name="Shape 149"/>
          <p:cNvSpPr/>
          <p:nvPr/>
        </p:nvSpPr>
        <p:spPr>
          <a:xfrm>
            <a:off x="5710237" y="22860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50" name="Shape 150"/>
          <p:cNvSpPr/>
          <p:nvPr/>
        </p:nvSpPr>
        <p:spPr>
          <a:xfrm>
            <a:off x="5954712" y="54102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sp>
        <p:nvSpPr>
          <p:cNvPr id="151" name="Shape 151"/>
          <p:cNvSpPr/>
          <p:nvPr/>
        </p:nvSpPr>
        <p:spPr>
          <a:xfrm>
            <a:off x="236537" y="884237"/>
            <a:ext cx="8570913" cy="9615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Arial"/>
                <a:ea typeface="Arial"/>
                <a:cs typeface="Arial"/>
                <a:sym typeface="Arial"/>
              </a:defRPr>
            </a:lvl1pPr>
          </a:lstStyle>
          <a:p>
            <a:pPr lvl="0">
              <a:defRPr sz="1800"/>
            </a:pPr>
            <a:r>
              <a:rPr sz="2000"/>
              <a:t>Next, we’ll assume the the callee sub() would like to use all the registers, and must therefore save the callee-save registers. Then it will allocate space for its local variables.</a:t>
            </a:r>
          </a:p>
        </p:txBody>
      </p:sp>
      <p:sp>
        <p:nvSpPr>
          <p:cNvPr id="152" name="Shape 152"/>
          <p:cNvSpPr/>
          <p:nvPr/>
        </p:nvSpPr>
        <p:spPr>
          <a:xfrm flipV="1">
            <a:off x="4268787" y="3427412"/>
            <a:ext cx="1141413" cy="1755593"/>
          </a:xfrm>
          <a:prstGeom prst="line">
            <a:avLst/>
          </a:prstGeom>
          <a:ln w="25560">
            <a:solidFill/>
            <a:miter/>
          </a:ln>
        </p:spPr>
        <p:txBody>
          <a:bodyPr lIns="0" tIns="0" rIns="0" bIns="0"/>
          <a:lstStyle/>
          <a:p>
            <a:pPr lvl="0">
              <a:defRPr sz="1200">
                <a:latin typeface="+mn-lt"/>
                <a:ea typeface="+mn-ea"/>
                <a:cs typeface="+mn-cs"/>
                <a:sym typeface="Helvetica"/>
              </a:defRPr>
            </a:pPr>
          </a:p>
        </p:txBody>
      </p:sp>
      <p:graphicFrame>
        <p:nvGraphicFramePr>
          <p:cNvPr id="153" name="Table 153"/>
          <p:cNvGraphicFramePr/>
          <p:nvPr/>
        </p:nvGraphicFramePr>
        <p:xfrm>
          <a:off x="76200" y="2590800"/>
          <a:ext cx="4192588" cy="39131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65219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5219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5219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900">
                          <a:latin typeface="Arial"/>
                          <a:ea typeface="Arial"/>
                          <a:cs typeface="Arial"/>
                        </a:rPr>
                        <a:t>Callee a</a:t>
                      </a:r>
                      <a:r>
                        <a:rPr sz="1900">
                          <a:latin typeface="Arial"/>
                          <a:ea typeface="Arial"/>
                          <a:cs typeface="Arial"/>
                        </a:rPr>
                        <a:t>rguments (&gt; 4 MS, &gt; 6 *NIX)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52197">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 saved return address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5219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Callee-Save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52197">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54" name="Shape 154"/>
          <p:cNvSpPr/>
          <p:nvPr/>
        </p:nvSpPr>
        <p:spPr>
          <a:xfrm flipV="1">
            <a:off x="4267199" y="4037012"/>
            <a:ext cx="1143001" cy="2441576"/>
          </a:xfrm>
          <a:prstGeom prst="line">
            <a:avLst/>
          </a:prstGeom>
          <a:ln w="25560">
            <a:solidFill/>
            <a:miter/>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nvSpPr>
        <p:spPr>
          <a:xfrm>
            <a:off x="457200" y="172139"/>
            <a:ext cx="8153400"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General Stack Frame Operation 6</a:t>
            </a:r>
          </a:p>
        </p:txBody>
      </p:sp>
      <p:graphicFrame>
        <p:nvGraphicFramePr>
          <p:cNvPr id="157" name="Table 157"/>
          <p:cNvGraphicFramePr/>
          <p:nvPr/>
        </p:nvGraphicFramePr>
        <p:xfrm>
          <a:off x="5410200" y="27432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foo()’s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58" name="Shape 158"/>
          <p:cNvSpPr/>
          <p:nvPr/>
        </p:nvSpPr>
        <p:spPr>
          <a:xfrm>
            <a:off x="5716587" y="22860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59" name="Shape 159"/>
          <p:cNvSpPr/>
          <p:nvPr/>
        </p:nvSpPr>
        <p:spPr>
          <a:xfrm>
            <a:off x="5954712" y="54102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sp>
        <p:nvSpPr>
          <p:cNvPr id="160" name="Shape 160"/>
          <p:cNvSpPr/>
          <p:nvPr/>
        </p:nvSpPr>
        <p:spPr>
          <a:xfrm>
            <a:off x="236537" y="884237"/>
            <a:ext cx="8570913" cy="12536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Arial"/>
                <a:ea typeface="Arial"/>
                <a:cs typeface="Arial"/>
                <a:sym typeface="Arial"/>
              </a:defRPr>
            </a:lvl1pPr>
          </a:lstStyle>
          <a:p>
            <a:pPr lvl="0">
              <a:defRPr sz="1800"/>
            </a:pPr>
            <a:r>
              <a:rPr sz="2000"/>
              <a:t>At this point, foo() decides it wants to call bar(). It is still the callee-of-main(), but it will now be the caller-of-bar. So it saves any caller-save registers that it needs to. It then puts the function arguments on the stack as well.</a:t>
            </a:r>
          </a:p>
        </p:txBody>
      </p:sp>
      <p:sp>
        <p:nvSpPr>
          <p:cNvPr id="161" name="Shape 161"/>
          <p:cNvSpPr/>
          <p:nvPr/>
        </p:nvSpPr>
        <p:spPr>
          <a:xfrm>
            <a:off x="4267200" y="2590799"/>
            <a:ext cx="1143001" cy="838202"/>
          </a:xfrm>
          <a:prstGeom prst="line">
            <a:avLst/>
          </a:prstGeom>
          <a:ln w="25560">
            <a:solidFill/>
            <a:miter/>
          </a:ln>
        </p:spPr>
        <p:txBody>
          <a:bodyPr lIns="0" tIns="0" rIns="0" bIns="0"/>
          <a:lstStyle/>
          <a:p>
            <a:pPr lvl="0">
              <a:defRPr sz="1200">
                <a:latin typeface="+mn-lt"/>
                <a:ea typeface="+mn-ea"/>
                <a:cs typeface="+mn-cs"/>
                <a:sym typeface="Helvetica"/>
              </a:defRPr>
            </a:pPr>
          </a:p>
        </p:txBody>
      </p:sp>
      <p:graphicFrame>
        <p:nvGraphicFramePr>
          <p:cNvPr id="162" name="Table 162"/>
          <p:cNvGraphicFramePr/>
          <p:nvPr/>
        </p:nvGraphicFramePr>
        <p:xfrm>
          <a:off x="76200" y="2590800"/>
          <a:ext cx="4192588" cy="27955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Callee-Save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900">
                          <a:latin typeface="Arial"/>
                          <a:ea typeface="Arial"/>
                          <a:cs typeface="Arial"/>
                        </a:rPr>
                        <a:t>Callee a</a:t>
                      </a:r>
                      <a:r>
                        <a:rPr sz="1900">
                          <a:latin typeface="Arial"/>
                          <a:ea typeface="Arial"/>
                          <a:cs typeface="Arial"/>
                        </a:rPr>
                        <a:t>rguments (&gt; 4 MS, &gt; 6 *NIX)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63" name="Shape 163"/>
          <p:cNvSpPr/>
          <p:nvPr/>
        </p:nvSpPr>
        <p:spPr>
          <a:xfrm flipV="1">
            <a:off x="4267199" y="4037012"/>
            <a:ext cx="1143001" cy="1374776"/>
          </a:xfrm>
          <a:prstGeom prst="line">
            <a:avLst/>
          </a:prstGeom>
          <a:ln w="25560">
            <a:solidFill/>
            <a:miter/>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nvSpPr>
        <p:spPr>
          <a:xfrm>
            <a:off x="685800" y="1412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General Stack Frame Layout</a:t>
            </a:r>
          </a:p>
        </p:txBody>
      </p:sp>
      <p:sp>
        <p:nvSpPr>
          <p:cNvPr id="166" name="Shape 166"/>
          <p:cNvSpPr/>
          <p:nvPr/>
        </p:nvSpPr>
        <p:spPr>
          <a:xfrm>
            <a:off x="381000" y="977900"/>
            <a:ext cx="8248650" cy="18378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Every part of the stack frame is technically optional (that is,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you can hand code asm without following the conventions.)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But compilers generate code which uses portions if they are needed. Which pieces are used can sometimes be manipulated with compiler options. (E.g. omitting frame pointers, changing calling convention to pass arguments on stack instead of in registers, etc.)</a:t>
            </a:r>
          </a:p>
        </p:txBody>
      </p:sp>
      <p:graphicFrame>
        <p:nvGraphicFramePr>
          <p:cNvPr id="167" name="Table 167"/>
          <p:cNvGraphicFramePr/>
          <p:nvPr/>
        </p:nvGraphicFramePr>
        <p:xfrm>
          <a:off x="5410200" y="3581400"/>
          <a:ext cx="2592388" cy="2709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592387"/>
              </a:tblGrid>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main()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8259">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foo()’s frame</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undef</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76671">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68" name="Shape 168"/>
          <p:cNvSpPr/>
          <p:nvPr/>
        </p:nvSpPr>
        <p:spPr>
          <a:xfrm>
            <a:off x="5640387" y="3124200"/>
            <a:ext cx="18341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bottom</a:t>
            </a:r>
          </a:p>
        </p:txBody>
      </p:sp>
      <p:sp>
        <p:nvSpPr>
          <p:cNvPr id="169" name="Shape 169"/>
          <p:cNvSpPr/>
          <p:nvPr/>
        </p:nvSpPr>
        <p:spPr>
          <a:xfrm>
            <a:off x="5954712" y="6248400"/>
            <a:ext cx="132609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stack top</a:t>
            </a:r>
          </a:p>
        </p:txBody>
      </p:sp>
      <p:sp>
        <p:nvSpPr>
          <p:cNvPr id="170" name="Shape 170"/>
          <p:cNvSpPr/>
          <p:nvPr/>
        </p:nvSpPr>
        <p:spPr>
          <a:xfrm>
            <a:off x="4267200" y="3428999"/>
            <a:ext cx="1143001" cy="838202"/>
          </a:xfrm>
          <a:prstGeom prst="line">
            <a:avLst/>
          </a:prstGeom>
          <a:ln w="25560">
            <a:solidFill/>
            <a:miter/>
          </a:ln>
        </p:spPr>
        <p:txBody>
          <a:bodyPr lIns="0" tIns="0" rIns="0" bIns="0"/>
          <a:lstStyle/>
          <a:p>
            <a:pPr lvl="0">
              <a:defRPr sz="1200">
                <a:latin typeface="+mn-lt"/>
                <a:ea typeface="+mn-ea"/>
                <a:cs typeface="+mn-cs"/>
                <a:sym typeface="Helvetica"/>
              </a:defRPr>
            </a:pPr>
          </a:p>
        </p:txBody>
      </p:sp>
      <p:graphicFrame>
        <p:nvGraphicFramePr>
          <p:cNvPr id="171" name="Table 171"/>
          <p:cNvGraphicFramePr/>
          <p:nvPr/>
        </p:nvGraphicFramePr>
        <p:xfrm>
          <a:off x="76200" y="3429000"/>
          <a:ext cx="4192588" cy="27955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92587"/>
              </a:tblGrid>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Callee-Save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Local Variables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Caller-Save Registers</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698896">
                <a:tc>
                  <a:txBody>
                    <a:bodyPr/>
                    <a:lstStyle/>
                    <a:p>
                      <a:pPr lvl="0">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900">
                          <a:latin typeface="Arial"/>
                          <a:ea typeface="Arial"/>
                          <a:cs typeface="Arial"/>
                        </a:rPr>
                        <a:t>Callee a</a:t>
                      </a:r>
                      <a:r>
                        <a:rPr sz="1900">
                          <a:latin typeface="Arial"/>
                          <a:ea typeface="Arial"/>
                          <a:cs typeface="Arial"/>
                        </a:rPr>
                        <a:t>rguments (&gt; 4 MS, &gt; 6 *NIX)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72" name="Shape 172"/>
          <p:cNvSpPr/>
          <p:nvPr/>
        </p:nvSpPr>
        <p:spPr>
          <a:xfrm flipV="1">
            <a:off x="4267199" y="4875212"/>
            <a:ext cx="1143001" cy="1374776"/>
          </a:xfrm>
          <a:prstGeom prst="line">
            <a:avLst/>
          </a:prstGeom>
          <a:ln w="25560">
            <a:solidFill/>
            <a:miter/>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0" name="Shape 20"/>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1"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2" name="Shape 22"/>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(3)</a:t>
            </a:r>
          </a:p>
        </p:txBody>
      </p:sp>
      <p:sp>
        <p:nvSpPr>
          <p:cNvPr id="175" name="Shape 175"/>
          <p:cNvSpPr/>
          <p:nvPr/>
        </p:nvSpPr>
        <p:spPr>
          <a:xfrm>
            <a:off x="685800" y="1981200"/>
            <a:ext cx="77724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NOP</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PUSH/POP</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nvSpPr>
        <p:spPr>
          <a:xfrm>
            <a:off x="3084854" y="3218303"/>
            <a:ext cx="2974292" cy="421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Superfluous Curiosities</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nvSpPr>
        <p:spPr>
          <a:xfrm>
            <a:off x="1138182" y="-7217"/>
            <a:ext cx="686763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http://msdn.microsoft.com/en-us/library/ew5tede7.aspx</a:t>
            </a:r>
          </a:p>
        </p:txBody>
      </p:sp>
      <p:pic>
        <p:nvPicPr>
          <p:cNvPr id="180" name="pasted-image.tif"/>
          <p:cNvPicPr/>
          <p:nvPr/>
        </p:nvPicPr>
        <p:blipFill>
          <a:blip r:embed="rId2">
            <a:extLst/>
          </a:blip>
          <a:stretch>
            <a:fillRect/>
          </a:stretch>
        </p:blipFill>
        <p:spPr>
          <a:xfrm>
            <a:off x="1714500" y="711200"/>
            <a:ext cx="5715000" cy="5435600"/>
          </a:xfrm>
          <a:prstGeom prst="rect">
            <a:avLst/>
          </a:prstGeom>
          <a:ln w="12700">
            <a:miter lim="400000"/>
          </a:ln>
        </p:spPr>
      </p:pic>
      <p:sp>
        <p:nvSpPr>
          <p:cNvPr id="181" name="Shape 181"/>
          <p:cNvSpPr/>
          <p:nvPr/>
        </p:nvSpPr>
        <p:spPr>
          <a:xfrm>
            <a:off x="-26841" y="360943"/>
            <a:ext cx="1399393"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 mem</a:t>
            </a:r>
          </a:p>
        </p:txBody>
      </p:sp>
      <p:sp>
        <p:nvSpPr>
          <p:cNvPr id="182" name="Shape 182"/>
          <p:cNvSpPr/>
          <p:nvPr/>
        </p:nvSpPr>
        <p:spPr>
          <a:xfrm>
            <a:off x="-1391" y="5778400"/>
            <a:ext cx="1348493"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Low mem</a:t>
            </a:r>
          </a:p>
        </p:txBody>
      </p:sp>
      <p:sp>
        <p:nvSpPr>
          <p:cNvPr id="183" name="Shape 183"/>
          <p:cNvSpPr/>
          <p:nvPr/>
        </p:nvSpPr>
        <p:spPr>
          <a:xfrm>
            <a:off x="7108885" y="360943"/>
            <a:ext cx="2051259"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Bottom of stack</a:t>
            </a:r>
          </a:p>
        </p:txBody>
      </p:sp>
      <p:sp>
        <p:nvSpPr>
          <p:cNvPr id="184" name="Shape 184"/>
          <p:cNvSpPr/>
          <p:nvPr/>
        </p:nvSpPr>
        <p:spPr>
          <a:xfrm>
            <a:off x="7537336" y="5778400"/>
            <a:ext cx="1606412"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Top of stack</a:t>
            </a:r>
          </a:p>
        </p:txBody>
      </p:sp>
      <p:sp>
        <p:nvSpPr>
          <p:cNvPr id="185" name="Shape 185"/>
          <p:cNvSpPr/>
          <p:nvPr/>
        </p:nvSpPr>
        <p:spPr>
          <a:xfrm>
            <a:off x="122731" y="6337231"/>
            <a:ext cx="8898538" cy="4978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300">
                <a:solidFill>
                  <a:srgbClr val="292929"/>
                </a:solidFill>
                <a:latin typeface="Lucida Grande"/>
                <a:ea typeface="Lucida Grande"/>
                <a:cs typeface="Lucida Grande"/>
                <a:sym typeface="Lucida Grande"/>
              </a:rPr>
              <a:t>“The stack will always be maintained 16-byte aligned, except within the prolog (for example, after the return address is pushed), and except where indicated in </a:t>
            </a:r>
            <a:r>
              <a:rPr sz="1300">
                <a:solidFill>
                  <a:srgbClr val="1364C4"/>
                </a:solidFill>
                <a:latin typeface="Lucida Grande"/>
                <a:ea typeface="Lucida Grande"/>
                <a:cs typeface="Lucida Grande"/>
                <a:sym typeface="Lucida Grande"/>
                <a:hlinkClick r:id="rId3" invalidUrl="" action="" tgtFrame="" tooltip="" history="1" highlightClick="0" endSnd="0"/>
              </a:rPr>
              <a:t>Function Types</a:t>
            </a:r>
            <a:r>
              <a:rPr sz="1300">
                <a:solidFill>
                  <a:srgbClr val="292929"/>
                </a:solidFill>
                <a:latin typeface="Lucida Grande"/>
                <a:ea typeface="Lucida Grande"/>
                <a:cs typeface="Lucida Grande"/>
                <a:sym typeface="Lucida Grande"/>
              </a:rPr>
              <a:t> for a certain class of frame functions.”</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nvSpPr>
        <p:spPr>
          <a:xfrm>
            <a:off x="6732037" y="2042727"/>
            <a:ext cx="2381509" cy="481260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600"/>
              <a:t>000000000040052d &lt;main&gt;:</a:t>
            </a:r>
            <a:endParaRPr sz="600"/>
          </a:p>
          <a:p>
            <a:pPr lvl="0">
              <a:defRPr sz="1800"/>
            </a:pPr>
            <a:r>
              <a:rPr sz="600"/>
              <a:t> 40052d:       55                      push   rbp</a:t>
            </a:r>
            <a:endParaRPr sz="600"/>
          </a:p>
          <a:p>
            <a:pPr lvl="0">
              <a:defRPr sz="1800"/>
            </a:pPr>
            <a:r>
              <a:rPr sz="600"/>
              <a:t> 40052e:       48 89 e5                mov    rbp,rsp</a:t>
            </a:r>
            <a:endParaRPr sz="600"/>
          </a:p>
          <a:p>
            <a:pPr lvl="0">
              <a:defRPr sz="1800"/>
            </a:pPr>
            <a:r>
              <a:rPr sz="600"/>
              <a:t> 400531:       41 57                   push   r15</a:t>
            </a:r>
            <a:endParaRPr sz="600"/>
          </a:p>
          <a:p>
            <a:pPr lvl="0">
              <a:defRPr sz="1800"/>
            </a:pPr>
            <a:r>
              <a:rPr sz="600"/>
              <a:t> 400533:       41 56                   push   r14</a:t>
            </a:r>
            <a:endParaRPr sz="600"/>
          </a:p>
          <a:p>
            <a:pPr lvl="0">
              <a:defRPr sz="1800"/>
            </a:pPr>
            <a:r>
              <a:rPr sz="600"/>
              <a:t> 400535:       41 55                   push   r13</a:t>
            </a:r>
            <a:endParaRPr sz="600"/>
          </a:p>
          <a:p>
            <a:pPr lvl="0">
              <a:defRPr sz="1800"/>
            </a:pPr>
            <a:r>
              <a:rPr sz="600"/>
              <a:t> 400537:       41 54                   push   r12</a:t>
            </a:r>
            <a:endParaRPr sz="600"/>
          </a:p>
          <a:p>
            <a:pPr lvl="0">
              <a:defRPr sz="1800"/>
            </a:pPr>
            <a:r>
              <a:rPr sz="600"/>
              <a:t> 400539:       53                      push   rbx</a:t>
            </a:r>
            <a:endParaRPr sz="600"/>
          </a:p>
          <a:p>
            <a:pPr lvl="0">
              <a:defRPr sz="1800"/>
            </a:pPr>
            <a:r>
              <a:rPr sz="600"/>
              <a:t> 40053a:       48 83 ec 68             sub    rsp,0x68</a:t>
            </a:r>
            <a:endParaRPr sz="600"/>
          </a:p>
          <a:p>
            <a:pPr lvl="0">
              <a:defRPr sz="1800"/>
            </a:pPr>
            <a:r>
              <a:rPr sz="600"/>
              <a:t> 40053e:       41 bc 01 00 00 00       mov    r12d,0x1</a:t>
            </a:r>
            <a:endParaRPr sz="600"/>
          </a:p>
          <a:p>
            <a:pPr lvl="0">
              <a:defRPr sz="1800"/>
            </a:pPr>
            <a:r>
              <a:rPr sz="600"/>
              <a:t> 400544:       41 bd 02 00 00 00       mov    r13d,0x2</a:t>
            </a:r>
            <a:endParaRPr sz="600"/>
          </a:p>
          <a:p>
            <a:pPr lvl="0">
              <a:defRPr sz="1800"/>
            </a:pPr>
            <a:r>
              <a:rPr sz="600"/>
              <a:t> 40054a:       41 be 03 00 00 00       mov    r14d,0x3</a:t>
            </a:r>
            <a:endParaRPr sz="600"/>
          </a:p>
          <a:p>
            <a:pPr lvl="0">
              <a:defRPr sz="1800"/>
            </a:pPr>
            <a:r>
              <a:rPr sz="600"/>
              <a:t> 400550:       c7 45 cc 04 00 00 00    mov    DWORD PTR [rbp-0x34],0x4</a:t>
            </a:r>
            <a:endParaRPr sz="600"/>
          </a:p>
          <a:p>
            <a:pPr lvl="0">
              <a:defRPr sz="1800"/>
            </a:pPr>
            <a:r>
              <a:rPr sz="600"/>
              <a:t> 400557:       c7 45 c8 05 00 00 00    mov    DWORD PTR [rbp-0x38],0x5</a:t>
            </a:r>
            <a:endParaRPr sz="600"/>
          </a:p>
          <a:p>
            <a:pPr lvl="0">
              <a:defRPr sz="1800"/>
            </a:pPr>
            <a:r>
              <a:rPr sz="600"/>
              <a:t> 40055e:       41 bf 06 00 00 00       mov    r15d,0x6</a:t>
            </a:r>
            <a:endParaRPr sz="600"/>
          </a:p>
          <a:p>
            <a:pPr lvl="0">
              <a:defRPr sz="1800"/>
            </a:pPr>
            <a:r>
              <a:rPr sz="600"/>
              <a:t> 400564:       41 b9 07 00 00 00       mov    r9d,0x7</a:t>
            </a:r>
            <a:endParaRPr sz="600"/>
          </a:p>
          <a:p>
            <a:pPr lvl="0">
              <a:defRPr sz="1800"/>
            </a:pPr>
            <a:r>
              <a:rPr sz="600"/>
              <a:t> 40056a:       41 b8 08 00 00 00       mov    r8d,0x8</a:t>
            </a:r>
            <a:endParaRPr sz="600"/>
          </a:p>
          <a:p>
            <a:pPr lvl="0">
              <a:defRPr sz="1800"/>
            </a:pPr>
            <a:r>
              <a:rPr sz="600"/>
              <a:t> 400570:       41 bb 09 00 00 00       mov    r11d,0x9</a:t>
            </a:r>
            <a:endParaRPr sz="600"/>
          </a:p>
          <a:p>
            <a:pPr lvl="0">
              <a:defRPr sz="1800"/>
            </a:pPr>
            <a:r>
              <a:rPr sz="600"/>
              <a:t> 400576:       41 ba 0a 00 00 00       mov    r10d,0xa</a:t>
            </a:r>
            <a:endParaRPr sz="600"/>
          </a:p>
          <a:p>
            <a:pPr lvl="0">
              <a:defRPr sz="1800"/>
            </a:pPr>
            <a:r>
              <a:rPr sz="600"/>
              <a:t> 40057c:       bf 0b 00 00 00          mov    edi,0xb</a:t>
            </a:r>
            <a:endParaRPr sz="600"/>
          </a:p>
          <a:p>
            <a:pPr lvl="0">
              <a:defRPr sz="1800"/>
            </a:pPr>
            <a:r>
              <a:rPr sz="600"/>
              <a:t> 400581:       be 0c 00 00 00          mov    esi,0xc</a:t>
            </a:r>
            <a:endParaRPr sz="600"/>
          </a:p>
          <a:p>
            <a:pPr lvl="0">
              <a:defRPr sz="1800"/>
            </a:pPr>
            <a:r>
              <a:rPr sz="600"/>
              <a:t> 400586:       b9 0d 00 00 00          mov    ecx,0xd</a:t>
            </a:r>
            <a:endParaRPr sz="600"/>
          </a:p>
          <a:p>
            <a:pPr lvl="0">
              <a:defRPr sz="1800"/>
            </a:pPr>
            <a:r>
              <a:rPr sz="600"/>
              <a:t> 40058b:       ba 0e 00 00 00          mov    edx,0xe</a:t>
            </a:r>
            <a:endParaRPr sz="600"/>
          </a:p>
          <a:p>
            <a:pPr lvl="0">
              <a:defRPr sz="1800"/>
            </a:pPr>
            <a:r>
              <a:rPr sz="600"/>
              <a:t> 400590:       b8 0f 00 00 00          mov    eax,0xf</a:t>
            </a:r>
            <a:endParaRPr sz="600"/>
          </a:p>
          <a:p>
            <a:pPr lvl="0">
              <a:defRPr sz="1800"/>
            </a:pPr>
            <a:r>
              <a:rPr sz="600"/>
              <a:t> 400595:       bb 10 00 00 00          mov    ebx,0x10</a:t>
            </a:r>
            <a:endParaRPr sz="600"/>
          </a:p>
          <a:p>
            <a:pPr lvl="0">
              <a:defRPr sz="1800"/>
            </a:pPr>
            <a:r>
              <a:rPr sz="600"/>
              <a:t> 40059a:       89 5c 24 50             mov    DWORD PTR [rsp+0x50],ebx</a:t>
            </a:r>
            <a:endParaRPr sz="600"/>
          </a:p>
          <a:p>
            <a:pPr lvl="0">
              <a:defRPr sz="1800"/>
            </a:pPr>
            <a:r>
              <a:rPr sz="600"/>
              <a:t> 40059e:       89 44 24 48             mov    DWORD PTR [rsp+0x48],eax</a:t>
            </a:r>
            <a:endParaRPr sz="600"/>
          </a:p>
          <a:p>
            <a:pPr lvl="0">
              <a:defRPr sz="1800"/>
            </a:pPr>
            <a:r>
              <a:rPr sz="600"/>
              <a:t> 4005a2:       89 d0                   mov    eax,edx</a:t>
            </a:r>
            <a:endParaRPr sz="600"/>
          </a:p>
          <a:p>
            <a:pPr lvl="0">
              <a:defRPr sz="1800"/>
            </a:pPr>
            <a:r>
              <a:rPr sz="600"/>
              <a:t> 4005a4:       89 44 24 40             mov    DWORD PTR [rsp+0x40],eax</a:t>
            </a:r>
            <a:endParaRPr sz="600"/>
          </a:p>
          <a:p>
            <a:pPr lvl="0">
              <a:defRPr sz="1800"/>
            </a:pPr>
            <a:r>
              <a:rPr sz="600"/>
              <a:t> 4005a8:       89 c8                   mov    eax,ecx</a:t>
            </a:r>
            <a:endParaRPr sz="600"/>
          </a:p>
          <a:p>
            <a:pPr lvl="0">
              <a:defRPr sz="1800"/>
            </a:pPr>
            <a:r>
              <a:rPr sz="600"/>
              <a:t> 4005aa:       89 44 24 38             mov    DWORD PTR [rsp+0x38],eax</a:t>
            </a:r>
            <a:endParaRPr sz="600"/>
          </a:p>
          <a:p>
            <a:pPr lvl="0">
              <a:defRPr sz="1800"/>
            </a:pPr>
            <a:r>
              <a:rPr sz="600"/>
              <a:t> 4005ae:       89 f0                   mov    eax,esi</a:t>
            </a:r>
            <a:endParaRPr sz="600"/>
          </a:p>
          <a:p>
            <a:pPr lvl="0">
              <a:defRPr sz="1800"/>
            </a:pPr>
            <a:r>
              <a:rPr sz="600"/>
              <a:t> 4005b0:       89 44 24 30             mov    DWORD PTR [rsp+0x30],eax</a:t>
            </a:r>
            <a:endParaRPr sz="600"/>
          </a:p>
          <a:p>
            <a:pPr lvl="0">
              <a:defRPr sz="1800"/>
            </a:pPr>
            <a:r>
              <a:rPr sz="600"/>
              <a:t> 4005b4:       89 f8                   mov    eax,edi</a:t>
            </a:r>
            <a:endParaRPr sz="600"/>
          </a:p>
          <a:p>
            <a:pPr lvl="0">
              <a:defRPr sz="1800"/>
            </a:pPr>
            <a:r>
              <a:rPr sz="600"/>
              <a:t> 4005b6:       89 44 24 28             mov    DWORD PTR [rsp+0x28],eax</a:t>
            </a:r>
            <a:endParaRPr sz="600"/>
          </a:p>
          <a:p>
            <a:pPr lvl="0">
              <a:defRPr sz="1800"/>
            </a:pPr>
            <a:r>
              <a:rPr sz="600"/>
              <a:t> 4005ba:       44 89 d0                mov    eax,r10d</a:t>
            </a:r>
            <a:endParaRPr sz="600"/>
          </a:p>
          <a:p>
            <a:pPr lvl="0">
              <a:defRPr sz="1800"/>
            </a:pPr>
            <a:r>
              <a:rPr sz="600"/>
              <a:t> 4005bd:       89 44 24 20             mov    DWORD PTR [rsp+0x20],eax</a:t>
            </a:r>
            <a:endParaRPr sz="600"/>
          </a:p>
          <a:p>
            <a:pPr lvl="0">
              <a:defRPr sz="1800"/>
            </a:pPr>
            <a:r>
              <a:rPr sz="600"/>
              <a:t> 4005c1:       44 89 d8                mov    eax,r11d</a:t>
            </a:r>
            <a:endParaRPr sz="600"/>
          </a:p>
          <a:p>
            <a:pPr lvl="0">
              <a:defRPr sz="1800"/>
            </a:pPr>
            <a:r>
              <a:rPr sz="600"/>
              <a:t> 4005c4:       89 44 24 18             mov    DWORD PTR [rsp+0x18],eax</a:t>
            </a:r>
            <a:endParaRPr sz="600"/>
          </a:p>
          <a:p>
            <a:pPr lvl="0">
              <a:defRPr sz="1800"/>
            </a:pPr>
            <a:r>
              <a:rPr sz="600"/>
              <a:t> 4005c8:       44 89 c0                mov    eax,r8d</a:t>
            </a:r>
            <a:endParaRPr sz="600"/>
          </a:p>
          <a:p>
            <a:pPr lvl="0">
              <a:defRPr sz="1800"/>
            </a:pPr>
            <a:r>
              <a:rPr sz="600"/>
              <a:t> 4005cb:       89 44 24 10             mov    DWORD PTR [rsp+0x10],eax</a:t>
            </a:r>
            <a:endParaRPr sz="600"/>
          </a:p>
          <a:p>
            <a:pPr lvl="0">
              <a:defRPr sz="1800"/>
            </a:pPr>
            <a:r>
              <a:rPr sz="600"/>
              <a:t> 4005cf:       44 89 c8                mov    eax,r9d</a:t>
            </a:r>
            <a:endParaRPr sz="600"/>
          </a:p>
          <a:p>
            <a:pPr lvl="0">
              <a:defRPr sz="1800"/>
            </a:pPr>
            <a:r>
              <a:rPr sz="600"/>
              <a:t> 4005d2:       89 44 24 08             mov    DWORD PTR [rsp+0x8],eax</a:t>
            </a:r>
            <a:endParaRPr sz="600"/>
          </a:p>
          <a:p>
            <a:pPr lvl="0">
              <a:defRPr sz="1800"/>
            </a:pPr>
            <a:r>
              <a:rPr sz="600"/>
              <a:t> 4005d6:       44 89 3c 24             mov    DWORD PTR [rsp],r15d</a:t>
            </a:r>
            <a:endParaRPr sz="600"/>
          </a:p>
          <a:p>
            <a:pPr lvl="0">
              <a:defRPr sz="1800"/>
            </a:pPr>
            <a:r>
              <a:rPr sz="600"/>
              <a:t> 4005da:       44 8b 4d c8             mov    r9d,DWORD PTR [rbp-0x38]</a:t>
            </a:r>
            <a:endParaRPr sz="600"/>
          </a:p>
          <a:p>
            <a:pPr lvl="0">
              <a:defRPr sz="1800"/>
            </a:pPr>
            <a:r>
              <a:rPr sz="600"/>
              <a:t> 4005de:       44 8b 45 cc             mov    r8d,DWORD PTR [rbp-0x34]</a:t>
            </a:r>
            <a:endParaRPr sz="600"/>
          </a:p>
          <a:p>
            <a:pPr lvl="0">
              <a:defRPr sz="1800"/>
            </a:pPr>
            <a:r>
              <a:rPr sz="600"/>
              <a:t> 4005e2:       44 89 f1                mov    ecx,r14d</a:t>
            </a:r>
            <a:endParaRPr sz="600"/>
          </a:p>
          <a:p>
            <a:pPr lvl="0">
              <a:defRPr sz="1800"/>
            </a:pPr>
            <a:r>
              <a:rPr sz="600"/>
              <a:t> 4005e5:       44 89 ea                mov    edx,r13d</a:t>
            </a:r>
            <a:endParaRPr sz="600"/>
          </a:p>
          <a:p>
            <a:pPr lvl="0">
              <a:defRPr sz="1800"/>
            </a:pPr>
            <a:r>
              <a:rPr sz="600"/>
              <a:t> 4005e8:       44 89 e6                mov    esi,r12d</a:t>
            </a:r>
            <a:endParaRPr sz="600"/>
          </a:p>
          <a:p>
            <a:pPr lvl="0">
              <a:defRPr sz="1800"/>
            </a:pPr>
            <a:r>
              <a:rPr sz="600"/>
              <a:t> 4005eb:       bf a8 06 40 00          mov    edi,0x4006a8</a:t>
            </a:r>
            <a:endParaRPr sz="600"/>
          </a:p>
          <a:p>
            <a:pPr lvl="0">
              <a:defRPr sz="1800"/>
            </a:pPr>
            <a:r>
              <a:rPr sz="600"/>
              <a:t> 4005f0:       b8 00 00 00 00          mov    eax,0x0</a:t>
            </a:r>
            <a:endParaRPr sz="600"/>
          </a:p>
          <a:p>
            <a:pPr lvl="0">
              <a:defRPr sz="1800"/>
            </a:pPr>
            <a:r>
              <a:rPr sz="600"/>
              <a:t> 4005f5:       e8 16 fe ff ff          call   400410 &lt;printf@plt&gt;</a:t>
            </a:r>
            <a:endParaRPr sz="600"/>
          </a:p>
          <a:p>
            <a:pPr lvl="0">
              <a:defRPr sz="1800"/>
            </a:pPr>
            <a:r>
              <a:rPr sz="600"/>
              <a:t> 4005fa:       41 83 c4 01             add    r12d,0x1</a:t>
            </a:r>
            <a:endParaRPr sz="600"/>
          </a:p>
          <a:p>
            <a:pPr lvl="0">
              <a:defRPr sz="1800"/>
            </a:pPr>
            <a:r>
              <a:rPr sz="600"/>
              <a:t> 4005fe:       b8 00 00 00 00          mov    eax,0x0</a:t>
            </a:r>
            <a:endParaRPr sz="600"/>
          </a:p>
          <a:p>
            <a:pPr lvl="0">
              <a:defRPr sz="1800"/>
            </a:pPr>
            <a:r>
              <a:rPr sz="600"/>
              <a:t> 400603:       48 83 c4 68             add    rsp,0x68</a:t>
            </a:r>
            <a:endParaRPr sz="600"/>
          </a:p>
          <a:p>
            <a:pPr lvl="0">
              <a:defRPr sz="1800"/>
            </a:pPr>
            <a:r>
              <a:rPr sz="600"/>
              <a:t> 400607:       5b                      pop    rbx</a:t>
            </a:r>
            <a:endParaRPr sz="600"/>
          </a:p>
          <a:p>
            <a:pPr lvl="0">
              <a:defRPr sz="1800"/>
            </a:pPr>
            <a:r>
              <a:rPr sz="600"/>
              <a:t> 400608:       41 5c                   pop    r12</a:t>
            </a:r>
            <a:endParaRPr sz="600"/>
          </a:p>
          <a:p>
            <a:pPr lvl="0">
              <a:defRPr sz="1800"/>
            </a:pPr>
            <a:r>
              <a:rPr sz="600"/>
              <a:t> 40060a:       41 5d                   pop    r13</a:t>
            </a:r>
            <a:endParaRPr sz="600"/>
          </a:p>
          <a:p>
            <a:pPr lvl="0">
              <a:defRPr sz="1800"/>
            </a:pPr>
            <a:r>
              <a:rPr sz="600"/>
              <a:t> 40060c:       41 5e                   pop    r14</a:t>
            </a:r>
            <a:endParaRPr sz="600"/>
          </a:p>
          <a:p>
            <a:pPr lvl="0">
              <a:defRPr sz="1800"/>
            </a:pPr>
            <a:r>
              <a:rPr sz="600"/>
              <a:t> 40060e:       41 5f                   pop    r15</a:t>
            </a:r>
            <a:endParaRPr sz="600"/>
          </a:p>
          <a:p>
            <a:pPr lvl="0">
              <a:defRPr sz="1800"/>
            </a:pPr>
            <a:r>
              <a:rPr sz="600"/>
              <a:t> 400610:       5d                      pop    rbp</a:t>
            </a:r>
            <a:endParaRPr sz="600"/>
          </a:p>
          <a:p>
            <a:pPr lvl="0">
              <a:defRPr sz="1800"/>
            </a:pPr>
            <a:r>
              <a:rPr sz="600"/>
              <a:t> 400611:       c3                      ret  </a:t>
            </a:r>
          </a:p>
        </p:txBody>
      </p:sp>
      <p:sp>
        <p:nvSpPr>
          <p:cNvPr id="188" name="Shape 188"/>
          <p:cNvSpPr/>
          <p:nvPr/>
        </p:nvSpPr>
        <p:spPr>
          <a:xfrm>
            <a:off x="-68720" y="821772"/>
            <a:ext cx="8833096" cy="15062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1400"/>
              <a:t>int main()</a:t>
            </a:r>
            <a:endParaRPr sz="1400"/>
          </a:p>
          <a:p>
            <a:pPr lvl="0">
              <a:defRPr sz="1800"/>
            </a:pPr>
            <a:r>
              <a:rPr sz="1400"/>
              <a:t>{</a:t>
            </a:r>
            <a:endParaRPr sz="1400"/>
          </a:p>
          <a:p>
            <a:pPr lvl="0">
              <a:defRPr sz="1800"/>
            </a:pPr>
            <a:r>
              <a:rPr sz="1400"/>
              <a:t>   register int a = 1, b = 2, c = 3, d = 4, e = 5, f = 6, g = 7, h = 8, i = 9, j = 10, k = 11, l = 12, m = 13, n = 14, o = 15, p = 16;</a:t>
            </a:r>
            <a:endParaRPr sz="1400"/>
          </a:p>
          <a:p>
            <a:pPr lvl="0">
              <a:defRPr sz="1800"/>
            </a:pPr>
            <a:r>
              <a:rPr sz="1400"/>
              <a:t>   printf("%d%d%d%d%d%d%d%d%d%d%d%d%d%d%d%d\n", a, b, c, d, e, f, g, h, i, j, k, l, m, n, o, p);</a:t>
            </a:r>
            <a:endParaRPr sz="1400"/>
          </a:p>
          <a:p>
            <a:pPr lvl="0">
              <a:defRPr sz="1800"/>
            </a:pPr>
            <a:r>
              <a:rPr sz="1400"/>
              <a:t>   a++;</a:t>
            </a:r>
            <a:endParaRPr sz="1400"/>
          </a:p>
          <a:p>
            <a:pPr lvl="0">
              <a:defRPr sz="1800"/>
            </a:pPr>
            <a:r>
              <a:rPr sz="1400"/>
              <a:t>   return 0;</a:t>
            </a:r>
            <a:endParaRPr sz="1400"/>
          </a:p>
          <a:p>
            <a:pPr lvl="0">
              <a:defRPr sz="1800"/>
            </a:pPr>
            <a:r>
              <a:rPr sz="1400"/>
              <a:t>}</a:t>
            </a:r>
          </a:p>
        </p:txBody>
      </p:sp>
      <p:sp>
        <p:nvSpPr>
          <p:cNvPr id="189" name="Shape 189"/>
          <p:cNvSpPr/>
          <p:nvPr/>
        </p:nvSpPr>
        <p:spPr>
          <a:xfrm>
            <a:off x="-24618" y="53073"/>
            <a:ext cx="5342229" cy="7642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t>Caller-save registers just mixed in with the local variables? </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nvSpPr>
        <p:spPr>
          <a:xfrm>
            <a:off x="-28763" y="1234382"/>
            <a:ext cx="2629904" cy="55648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void once(int a)</a:t>
            </a:r>
            <a:endParaRPr sz="2400"/>
          </a:p>
          <a:p>
            <a:pPr lvl="0">
              <a:defRPr sz="1800"/>
            </a:pPr>
            <a:r>
              <a:rPr sz="2400"/>
              <a:t>{</a:t>
            </a:r>
            <a:endParaRPr sz="2400"/>
          </a:p>
          <a:p>
            <a:pPr lvl="0">
              <a:defRPr sz="1800"/>
            </a:pPr>
            <a:r>
              <a:rPr sz="2400"/>
              <a:t>    printf("%x\n", a);</a:t>
            </a:r>
            <a:endParaRPr sz="2400"/>
          </a:p>
          <a:p>
            <a:pPr lvl="0">
              <a:defRPr sz="1800"/>
            </a:pPr>
            <a:r>
              <a:rPr sz="2400"/>
              <a:t>}</a:t>
            </a:r>
            <a:endParaRPr sz="2400"/>
          </a:p>
          <a:p>
            <a:pPr lvl="0">
              <a:defRPr sz="1800"/>
            </a:pPr>
            <a:endParaRPr sz="2400"/>
          </a:p>
          <a:p>
            <a:pPr lvl="0">
              <a:defRPr sz="1800"/>
            </a:pPr>
            <a:r>
              <a:rPr sz="2400"/>
              <a:t>void twice(int a)</a:t>
            </a:r>
            <a:endParaRPr sz="2400"/>
          </a:p>
          <a:p>
            <a:pPr lvl="0">
              <a:defRPr sz="1800"/>
            </a:pPr>
            <a:r>
              <a:rPr sz="2400"/>
              <a:t>{</a:t>
            </a:r>
            <a:endParaRPr sz="2400"/>
          </a:p>
          <a:p>
            <a:pPr lvl="0">
              <a:defRPr sz="1800"/>
            </a:pPr>
            <a:r>
              <a:rPr sz="2400"/>
              <a:t>    once(a);</a:t>
            </a:r>
            <a:endParaRPr sz="2400"/>
          </a:p>
          <a:p>
            <a:pPr lvl="0">
              <a:defRPr sz="1800"/>
            </a:pPr>
            <a:r>
              <a:rPr sz="2400"/>
              <a:t>    printf("%x\n", a);</a:t>
            </a:r>
            <a:endParaRPr sz="2400"/>
          </a:p>
          <a:p>
            <a:pPr lvl="0">
              <a:defRPr sz="1800"/>
            </a:pPr>
            <a:r>
              <a:rPr sz="2400"/>
              <a:t>}</a:t>
            </a:r>
            <a:endParaRPr sz="2400"/>
          </a:p>
          <a:p>
            <a:pPr lvl="0">
              <a:defRPr sz="1800"/>
            </a:pPr>
            <a:endParaRPr sz="2400"/>
          </a:p>
          <a:p>
            <a:pPr lvl="0">
              <a:defRPr sz="1800"/>
            </a:pPr>
            <a:r>
              <a:rPr sz="2400"/>
              <a:t>int main()</a:t>
            </a:r>
            <a:endParaRPr sz="2400"/>
          </a:p>
          <a:p>
            <a:pPr lvl="0">
              <a:defRPr sz="1800"/>
            </a:pPr>
            <a:r>
              <a:rPr sz="2400"/>
              <a:t>{</a:t>
            </a:r>
            <a:endParaRPr sz="2400"/>
          </a:p>
          <a:p>
            <a:pPr lvl="0">
              <a:defRPr sz="1800"/>
            </a:pPr>
            <a:r>
              <a:rPr sz="2400"/>
              <a:t>    twice(0xF00D);</a:t>
            </a:r>
            <a:endParaRPr sz="2400"/>
          </a:p>
          <a:p>
            <a:pPr lvl="0">
              <a:defRPr sz="1800"/>
            </a:pPr>
            <a:r>
              <a:rPr sz="2400"/>
              <a:t>    return 0;</a:t>
            </a:r>
            <a:endParaRPr sz="2400"/>
          </a:p>
          <a:p>
            <a:pPr lvl="0">
              <a:defRPr sz="1800"/>
            </a:pPr>
            <a:r>
              <a:rPr sz="2400"/>
              <a:t>}</a:t>
            </a:r>
          </a:p>
        </p:txBody>
      </p:sp>
      <p:sp>
        <p:nvSpPr>
          <p:cNvPr id="192" name="Shape 192"/>
          <p:cNvSpPr/>
          <p:nvPr/>
        </p:nvSpPr>
        <p:spPr>
          <a:xfrm>
            <a:off x="3892920" y="1208005"/>
            <a:ext cx="4614849" cy="356332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950">
                <a:solidFill>
                  <a:srgbClr val="0433FF"/>
                </a:solidFill>
                <a:latin typeface="Consolas"/>
                <a:ea typeface="Consolas"/>
                <a:cs typeface="Consolas"/>
                <a:sym typeface="Consolas"/>
              </a:rPr>
              <a:t>once:</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000000013F771000  mov         dword ptr [rsp+8],ecx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000000013F771004  sub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000000013F771008  mov         edx,dword ptr [rsp+30h]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000000013F77100C  lea         rcx,[3F7CE000h]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000000013F771013  call        000000013F771220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000000013F771018  add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000000013F77101C  ret  </a:t>
            </a:r>
            <a:endParaRPr sz="950">
              <a:solidFill>
                <a:srgbClr val="686868"/>
              </a:solidFill>
              <a:latin typeface="Consolas"/>
              <a:ea typeface="Consolas"/>
              <a:cs typeface="Consolas"/>
              <a:sym typeface="Consolas"/>
            </a:endParaRPr>
          </a:p>
          <a:p>
            <a:pPr lvl="0">
              <a:defRPr sz="1800"/>
            </a:pPr>
            <a:r>
              <a:rPr sz="950">
                <a:solidFill>
                  <a:srgbClr val="0433FF"/>
                </a:solidFill>
                <a:latin typeface="Consolas"/>
                <a:ea typeface="Consolas"/>
                <a:cs typeface="Consolas"/>
                <a:sym typeface="Consolas"/>
              </a:rPr>
              <a:t>twice:</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000000013F771030  mov         dword ptr [rsp+8],ecx //&lt;-caller-save</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000000013F771034  sub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000000013F771038  mov         ecx,dword ptr [rsp+30h]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000000013F77103C  call        000000013F771000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000000013F771041  mov         edx,dword ptr [rsp+30h]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000000013F771045  lea         rcx,[3F7CE004h]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000000013F77104C  call        000000013F771220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000000013F771051  add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000000013F771055  ret </a:t>
            </a:r>
            <a:endParaRPr sz="950">
              <a:solidFill>
                <a:srgbClr val="686868"/>
              </a:solidFill>
              <a:latin typeface="Consolas"/>
              <a:ea typeface="Consolas"/>
              <a:cs typeface="Consolas"/>
              <a:sym typeface="Consolas"/>
            </a:endParaRPr>
          </a:p>
          <a:p>
            <a:pPr lvl="0">
              <a:defRPr sz="1800"/>
            </a:pPr>
            <a:r>
              <a:rPr sz="950">
                <a:solidFill>
                  <a:srgbClr val="0433FF"/>
                </a:solidFill>
                <a:latin typeface="Consolas"/>
                <a:ea typeface="Consolas"/>
                <a:cs typeface="Consolas"/>
                <a:sym typeface="Consolas"/>
              </a:rPr>
              <a:t>main:</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000000013F771060  sub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000000013F771064  mov         ecx,0F00Dh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000000013F771069  call        000000013F771030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000000013F77106E  xor         eax,eax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000000013F771070  add         rsp,28h  </a:t>
            </a:r>
            <a:endParaRPr sz="950">
              <a:latin typeface="Consolas"/>
              <a:ea typeface="Consolas"/>
              <a:cs typeface="Consolas"/>
              <a:sym typeface="Consolas"/>
            </a:endParaRPr>
          </a:p>
          <a:p>
            <a:pPr lvl="0">
              <a:defRPr sz="1800"/>
            </a:pPr>
            <a:r>
              <a:rPr sz="950">
                <a:solidFill>
                  <a:srgbClr val="686868"/>
                </a:solidFill>
                <a:latin typeface="Consolas"/>
                <a:ea typeface="Consolas"/>
                <a:cs typeface="Consolas"/>
                <a:sym typeface="Consolas"/>
              </a:rPr>
              <a:t>000000013F771074  ret  </a:t>
            </a:r>
          </a:p>
        </p:txBody>
      </p:sp>
      <p:sp>
        <p:nvSpPr>
          <p:cNvPr id="193" name="Shape 193"/>
          <p:cNvSpPr/>
          <p:nvPr/>
        </p:nvSpPr>
        <p:spPr>
          <a:xfrm>
            <a:off x="-24618" y="-22290"/>
            <a:ext cx="5342229" cy="4213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400"/>
              <a:t>Caller-save registers pre-local variables?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nvSpPr>
        <p:spPr>
          <a:xfrm>
            <a:off x="685800" y="2936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The Stack</a:t>
            </a:r>
          </a:p>
        </p:txBody>
      </p:sp>
      <p:sp>
        <p:nvSpPr>
          <p:cNvPr id="27" name="Shape 27"/>
          <p:cNvSpPr/>
          <p:nvPr/>
        </p:nvSpPr>
        <p:spPr>
          <a:xfrm>
            <a:off x="685800" y="1295400"/>
            <a:ext cx="7772400" cy="46845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The stack is a conceptual area of main memory (RAM) which is designated by the OS when a program is started.</a:t>
            </a:r>
            <a:endParaRPr sz="28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Different OS start it at different addresses by convention</a:t>
            </a:r>
            <a:endParaRPr sz="24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 stack is a Last-In-First-Out (LIFO/FILO) data structure where data is "pushed" on to the top of the stack and "popped" off the top.</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By convention the stack grows toward lower memory addresses. Adding something to the stack means the top of the stack is now at a lower memory address.</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 name="Shape 29"/>
          <p:cNvSpPr/>
          <p:nvPr/>
        </p:nvSpPr>
        <p:spPr>
          <a:xfrm>
            <a:off x="685800" y="2936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The Stack 2</a:t>
            </a:r>
          </a:p>
        </p:txBody>
      </p:sp>
      <p:sp>
        <p:nvSpPr>
          <p:cNvPr id="30" name="Shape 30"/>
          <p:cNvSpPr/>
          <p:nvPr/>
        </p:nvSpPr>
        <p:spPr>
          <a:xfrm>
            <a:off x="685800" y="1285875"/>
            <a:ext cx="7772400" cy="46845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As already mentioned, RSP points to the top of the stack, the lowest address which is being used</a:t>
            </a:r>
            <a:endParaRPr sz="28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While data will exist at addresses beyond the top of the stack, it is considered undefined </a:t>
            </a:r>
            <a:endParaRPr sz="24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The stack keeps track of which functions were called before the current one, it holds local variables and is frequently used to pass arguments to the next function to be called. </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 firm understanding of what is happening on the stack is *</a:t>
            </a:r>
            <a:r>
              <a:rPr sz="2800">
                <a:latin typeface="Arial Bold"/>
                <a:ea typeface="Arial Bold"/>
                <a:cs typeface="Arial Bold"/>
                <a:sym typeface="Arial Bold"/>
              </a:rPr>
              <a:t>essential</a:t>
            </a:r>
            <a:r>
              <a:rPr sz="2800">
                <a:latin typeface="Arial"/>
                <a:ea typeface="Arial"/>
                <a:cs typeface="Arial"/>
                <a:sym typeface="Arial"/>
              </a:rPr>
              <a:t>* to understanding a program’s operation.</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 name="pasted-image.png"/>
          <p:cNvPicPr/>
          <p:nvPr/>
        </p:nvPicPr>
        <p:blipFill>
          <a:blip r:embed="rId3">
            <a:extLst/>
          </a:blip>
          <a:stretch>
            <a:fillRect/>
          </a:stretch>
        </p:blipFill>
        <p:spPr>
          <a:xfrm>
            <a:off x="0" y="-9867"/>
            <a:ext cx="9144001" cy="4074243"/>
          </a:xfrm>
          <a:prstGeom prst="rect">
            <a:avLst/>
          </a:prstGeom>
          <a:ln w="12700">
            <a:miter lim="400000"/>
          </a:ln>
        </p:spPr>
      </p:pic>
      <p:sp>
        <p:nvSpPr>
          <p:cNvPr id="33" name="Shape 33"/>
          <p:cNvSpPr/>
          <p:nvPr/>
        </p:nvSpPr>
        <p:spPr>
          <a:xfrm>
            <a:off x="5464309" y="2567912"/>
            <a:ext cx="2436019" cy="11624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29" y="0"/>
                </a:moveTo>
                <a:cubicBezTo>
                  <a:pt x="2338" y="0"/>
                  <a:pt x="2104" y="490"/>
                  <a:pt x="2104" y="1099"/>
                </a:cubicBezTo>
                <a:lnTo>
                  <a:pt x="2104" y="8813"/>
                </a:lnTo>
                <a:lnTo>
                  <a:pt x="0" y="11018"/>
                </a:lnTo>
                <a:lnTo>
                  <a:pt x="2104" y="13223"/>
                </a:lnTo>
                <a:lnTo>
                  <a:pt x="2104" y="20501"/>
                </a:lnTo>
                <a:cubicBezTo>
                  <a:pt x="2104" y="21110"/>
                  <a:pt x="2338" y="21600"/>
                  <a:pt x="2629" y="21600"/>
                </a:cubicBezTo>
                <a:lnTo>
                  <a:pt x="21072" y="21600"/>
                </a:lnTo>
                <a:cubicBezTo>
                  <a:pt x="21363" y="21600"/>
                  <a:pt x="21600" y="21110"/>
                  <a:pt x="21600" y="20501"/>
                </a:cubicBezTo>
                <a:lnTo>
                  <a:pt x="21600" y="1099"/>
                </a:lnTo>
                <a:cubicBezTo>
                  <a:pt x="21600" y="490"/>
                  <a:pt x="21363" y="0"/>
                  <a:pt x="21072" y="0"/>
                </a:cubicBezTo>
                <a:lnTo>
                  <a:pt x="2629" y="0"/>
                </a:lnTo>
                <a:close/>
              </a:path>
            </a:pathLst>
          </a:custGeom>
          <a:solidFill>
            <a:srgbClr val="FFFFFF"/>
          </a:solidFill>
          <a:ln w="38100">
            <a:solidFill>
              <a:srgbClr val="FFFFFF"/>
            </a:solidFill>
          </a:ln>
          <a:effectLst>
            <a:outerShdw sx="100000" sy="100000" kx="0" ky="0" algn="b" rotWithShape="0" blurRad="38100" dist="20000" dir="5400000">
              <a:srgbClr val="000000">
                <a:alpha val="38000"/>
              </a:srgbClr>
            </a:outerShdw>
          </a:effectLst>
          <a:extLst>
            <a:ext uri="{C572A759-6A51-4108-AA02-DFA0A04FC94B}">
              <ma14:wrappingTextBoxFlag xmlns:ma14="http://schemas.microsoft.com/office/mac/drawingml/2011/main" val="1"/>
            </a:ext>
          </a:extLst>
        </p:spPr>
        <p:txBody>
          <a:bodyPr lIns="0" tIns="0" rIns="0" bIns="0"/>
          <a:lstStyle/>
          <a:p>
            <a:pPr lvl="0">
              <a:defRPr sz="1800"/>
            </a:pPr>
            <a:r>
              <a:rPr sz="2400"/>
              <a:t>The stack grows down towards low addresses!</a:t>
            </a:r>
          </a:p>
        </p:txBody>
      </p:sp>
      <p:pic>
        <p:nvPicPr>
          <p:cNvPr id="34" name="pasted-image.png"/>
          <p:cNvPicPr/>
          <p:nvPr/>
        </p:nvPicPr>
        <p:blipFill>
          <a:blip r:embed="rId4">
            <a:extLst/>
          </a:blip>
          <a:stretch>
            <a:fillRect/>
          </a:stretch>
        </p:blipFill>
        <p:spPr>
          <a:xfrm flipH="1" rot="10800000">
            <a:off x="2200449" y="2297304"/>
            <a:ext cx="1397001" cy="1524001"/>
          </a:xfrm>
          <a:prstGeom prst="rect">
            <a:avLst/>
          </a:prstGeom>
          <a:ln w="12700">
            <a:miter lim="400000"/>
          </a:ln>
        </p:spPr>
      </p:pic>
      <p:sp>
        <p:nvSpPr>
          <p:cNvPr id="35" name="Shape 35"/>
          <p:cNvSpPr/>
          <p:nvPr/>
        </p:nvSpPr>
        <p:spPr>
          <a:xfrm>
            <a:off x="687913" y="3119315"/>
            <a:ext cx="1367694" cy="1003700"/>
          </a:xfrm>
          <a:prstGeom prst="rightArrow">
            <a:avLst>
              <a:gd name="adj1" fmla="val 32000"/>
              <a:gd name="adj2" fmla="val 80303"/>
            </a:avLst>
          </a:prstGeom>
          <a:solidFill>
            <a:srgbClr val="FFFFFF"/>
          </a:solidFill>
          <a:ln w="38100">
            <a:solidFill>
              <a:srgbClr val="FFFFFF"/>
            </a:solidFill>
          </a:ln>
          <a:effectLst>
            <a:outerShdw sx="100000" sy="100000" kx="0" ky="0" algn="b" rotWithShape="0" blurRad="38100" dist="20000" dir="5400000">
              <a:srgbClr val="000000">
                <a:alpha val="38000"/>
              </a:srgbClr>
            </a:outerShdw>
          </a:effectLst>
        </p:spPr>
        <p:txBody>
          <a:bodyPr lIns="45719" rIns="45719"/>
          <a:lstStyle/>
          <a:p>
            <a:pPr lvl="0"/>
          </a:p>
        </p:txBody>
      </p:sp>
      <p:sp>
        <p:nvSpPr>
          <p:cNvPr id="36" name="Shape 36"/>
          <p:cNvSpPr/>
          <p:nvPr/>
        </p:nvSpPr>
        <p:spPr>
          <a:xfrm>
            <a:off x="469200" y="4348743"/>
            <a:ext cx="8205600" cy="421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This message brought to you by M-308 Gunner from MetalStorm!</a:t>
            </a:r>
          </a:p>
        </p:txBody>
      </p:sp>
      <p:sp>
        <p:nvSpPr>
          <p:cNvPr id="37" name="Shape 37"/>
          <p:cNvSpPr/>
          <p:nvPr/>
        </p:nvSpPr>
        <p:spPr>
          <a:xfrm>
            <a:off x="1288674" y="3410468"/>
            <a:ext cx="646471"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RSP</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nvSpPr>
        <p:spPr>
          <a:xfrm>
            <a:off x="685800" y="572189"/>
            <a:ext cx="7772400" cy="12178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PUSH - Push Word, Doubleword or Quadword onto the Stack</a:t>
            </a:r>
          </a:p>
        </p:txBody>
      </p:sp>
      <p:sp>
        <p:nvSpPr>
          <p:cNvPr id="42" name="Shape 42"/>
          <p:cNvSpPr/>
          <p:nvPr/>
        </p:nvSpPr>
        <p:spPr>
          <a:xfrm>
            <a:off x="685800" y="1981200"/>
            <a:ext cx="7772400" cy="39389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For our purposes, it will always be a QWORD (8 bytes).</a:t>
            </a:r>
            <a:endParaRPr sz="32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Can either be an “immediate” (Intel’s term for a numeric constant), or the value in a register</a:t>
            </a:r>
            <a:endParaRPr sz="28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The push instruction automatically decrements the stack pointer, RSP, by 8.</a:t>
            </a:r>
            <a:endParaRPr sz="3200">
              <a:latin typeface="Arial"/>
              <a:ea typeface="Arial"/>
              <a:cs typeface="Arial"/>
              <a:sym typeface="Arial"/>
            </a:endParaRPr>
          </a:p>
        </p:txBody>
      </p:sp>
      <p:grpSp>
        <p:nvGrpSpPr>
          <p:cNvPr id="45" name="Group 45"/>
          <p:cNvGrpSpPr/>
          <p:nvPr/>
        </p:nvGrpSpPr>
        <p:grpSpPr>
          <a:xfrm>
            <a:off x="152400" y="76199"/>
            <a:ext cx="762000" cy="762000"/>
            <a:chOff x="0" y="0"/>
            <a:chExt cx="761998" cy="761998"/>
          </a:xfrm>
        </p:grpSpPr>
        <p:sp>
          <p:nvSpPr>
            <p:cNvPr id="43" name="Shape 43"/>
            <p:cNvSpPr/>
            <p:nvPr/>
          </p:nvSpPr>
          <p:spPr>
            <a:xfrm>
              <a:off x="0" y="-1"/>
              <a:ext cx="7620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44" name="Shape 44"/>
            <p:cNvSpPr/>
            <p:nvPr/>
          </p:nvSpPr>
          <p:spPr>
            <a:xfrm>
              <a:off x="243092" y="216971"/>
              <a:ext cx="275816" cy="439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2</a:t>
              </a:r>
            </a:p>
          </p:txBody>
        </p:sp>
      </p:grpSp>
      <p:sp>
        <p:nvSpPr>
          <p:cNvPr id="46" name="Shape 46"/>
          <p:cNvSpPr/>
          <p:nvPr/>
        </p:nvSpPr>
        <p:spPr>
          <a:xfrm>
            <a:off x="12700" y="640080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120</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685800" y="2174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push RAX</a:t>
            </a:r>
          </a:p>
        </p:txBody>
      </p:sp>
      <p:graphicFrame>
        <p:nvGraphicFramePr>
          <p:cNvPr id="51" name="Table 51"/>
          <p:cNvGraphicFramePr/>
          <p:nvPr/>
        </p:nvGraphicFramePr>
        <p:xfrm>
          <a:off x="1421004" y="2727325"/>
          <a:ext cx="3967104" cy="36464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964501"/>
                <a:gridCol w="1964501"/>
              </a:tblGrid>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0x00000000`0012FF90</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0x00000000`0012FF88</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00000002</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0x00000000`0012FF80</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endParaRPr sz="2400">
                        <a:latin typeface="Arial"/>
                        <a:ea typeface="Arial"/>
                        <a:cs typeface="Arial"/>
                      </a:endParaRP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0x00000000`0012FF78</a:t>
                      </a:r>
                    </a:p>
                  </a:txBody>
                  <a:tcPr marL="46800" marR="46800" marT="46800" marB="46800" anchor="t" anchorCtr="0" horzOverflow="overflow">
                    <a:lnL w="12700">
                      <a:miter lim="400000"/>
                    </a:lnL>
                    <a:lnR w="38100">
                      <a:solidFill>
                        <a:srgbClr val="000000"/>
                      </a:solidFill>
                      <a:miter lim="400000"/>
                    </a:lnR>
                    <a:lnT w="12700">
                      <a:miter lim="400000"/>
                    </a:lnT>
                    <a:lnB w="12700">
                      <a:miter lim="400000"/>
                    </a:lnB>
                    <a:noFill/>
                  </a:tcPr>
                </a:tc>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endParaRPr sz="2400">
                        <a:latin typeface="Arial"/>
                        <a:ea typeface="Arial"/>
                        <a:cs typeface="Arial"/>
                      </a:endParaRP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52" name="Shape 52"/>
          <p:cNvSpPr/>
          <p:nvPr/>
        </p:nvSpPr>
        <p:spPr>
          <a:xfrm>
            <a:off x="3108325" y="1828800"/>
            <a:ext cx="1969777"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FF"/>
                </a:solidFill>
                <a:latin typeface="Arial Bold"/>
                <a:ea typeface="Arial Bold"/>
                <a:cs typeface="Arial Bold"/>
                <a:sym typeface="Arial Bold"/>
              </a:defRPr>
            </a:lvl1pPr>
          </a:lstStyle>
          <a:p>
            <a:pPr lvl="0">
              <a:defRPr sz="1800">
                <a:solidFill>
                  <a:srgbClr val="000000"/>
                </a:solidFill>
              </a:defRPr>
            </a:pPr>
            <a:r>
              <a:rPr sz="2400">
                <a:solidFill>
                  <a:srgbClr val="0000FF"/>
                </a:solidFill>
              </a:rPr>
              <a:t>Stack Before</a:t>
            </a:r>
          </a:p>
        </p:txBody>
      </p:sp>
      <p:sp>
        <p:nvSpPr>
          <p:cNvPr id="53" name="Shape 53"/>
          <p:cNvSpPr/>
          <p:nvPr/>
        </p:nvSpPr>
        <p:spPr>
          <a:xfrm>
            <a:off x="6765925" y="1831975"/>
            <a:ext cx="1704268"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408000"/>
                </a:solidFill>
                <a:latin typeface="Arial Bold"/>
                <a:ea typeface="Arial Bold"/>
                <a:cs typeface="Arial Bold"/>
                <a:sym typeface="Arial Bold"/>
              </a:defRPr>
            </a:lvl1pPr>
          </a:lstStyle>
          <a:p>
            <a:pPr lvl="0">
              <a:defRPr sz="1800">
                <a:solidFill>
                  <a:srgbClr val="000000"/>
                </a:solidFill>
              </a:defRPr>
            </a:pPr>
            <a:r>
              <a:rPr sz="2400">
                <a:solidFill>
                  <a:srgbClr val="408000"/>
                </a:solidFill>
              </a:rPr>
              <a:t>Stack After</a:t>
            </a:r>
          </a:p>
        </p:txBody>
      </p:sp>
      <p:sp>
        <p:nvSpPr>
          <p:cNvPr id="54" name="Shape 54"/>
          <p:cNvSpPr/>
          <p:nvPr/>
        </p:nvSpPr>
        <p:spPr>
          <a:xfrm flipV="1">
            <a:off x="4319476" y="2420937"/>
            <a:ext cx="1588" cy="3079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55" name="Shape 55"/>
          <p:cNvSpPr/>
          <p:nvPr/>
        </p:nvSpPr>
        <p:spPr>
          <a:xfrm>
            <a:off x="4319483" y="6344284"/>
            <a:ext cx="1588" cy="304801"/>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graphicFrame>
        <p:nvGraphicFramePr>
          <p:cNvPr id="56" name="Table 56"/>
          <p:cNvGraphicFramePr/>
          <p:nvPr/>
        </p:nvGraphicFramePr>
        <p:xfrm>
          <a:off x="152400" y="304800"/>
          <a:ext cx="2135188" cy="11636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67246"/>
                <a:gridCol w="1467941"/>
              </a:tblGrid>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RAX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0x00000000`00000003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RSP</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0x00000000`0012FF88</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graphicFrame>
        <p:nvGraphicFramePr>
          <p:cNvPr id="57" name="Table 57"/>
          <p:cNvGraphicFramePr/>
          <p:nvPr/>
        </p:nvGraphicFramePr>
        <p:xfrm>
          <a:off x="6705600" y="304800"/>
          <a:ext cx="2135188" cy="11636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67246"/>
                <a:gridCol w="1467941"/>
              </a:tblGrid>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RAX</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0x00000000`00000003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581818">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RSP</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0000"/>
                          </a:solidFill>
                          <a:latin typeface="Arial"/>
                          <a:ea typeface="Arial"/>
                          <a:cs typeface="Arial"/>
                        </a:rPr>
                        <a:t>0x00000000`0012FF80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58" name="Shape 58"/>
          <p:cNvSpPr/>
          <p:nvPr/>
        </p:nvSpPr>
        <p:spPr>
          <a:xfrm>
            <a:off x="63500" y="3822700"/>
            <a:ext cx="733016"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RSP</a:t>
            </a:r>
          </a:p>
        </p:txBody>
      </p:sp>
      <p:sp>
        <p:nvSpPr>
          <p:cNvPr id="59" name="Shape 59"/>
          <p:cNvSpPr/>
          <p:nvPr/>
        </p:nvSpPr>
        <p:spPr>
          <a:xfrm>
            <a:off x="799534" y="4041228"/>
            <a:ext cx="381001" cy="1588"/>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60" name="Shape 60"/>
          <p:cNvSpPr/>
          <p:nvPr/>
        </p:nvSpPr>
        <p:spPr>
          <a:xfrm>
            <a:off x="5539678" y="4780404"/>
            <a:ext cx="733016"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0000"/>
                </a:solidFill>
                <a:latin typeface="Arial"/>
                <a:ea typeface="Arial"/>
                <a:cs typeface="Arial"/>
                <a:sym typeface="Arial"/>
              </a:defRPr>
            </a:lvl1pPr>
          </a:lstStyle>
          <a:p>
            <a:pPr lvl="0">
              <a:defRPr sz="1800">
                <a:solidFill>
                  <a:srgbClr val="000000"/>
                </a:solidFill>
              </a:defRPr>
            </a:pPr>
            <a:r>
              <a:rPr sz="2400">
                <a:solidFill>
                  <a:srgbClr val="FF0000"/>
                </a:solidFill>
              </a:rPr>
              <a:t>RSP</a:t>
            </a:r>
          </a:p>
        </p:txBody>
      </p:sp>
      <p:sp>
        <p:nvSpPr>
          <p:cNvPr id="61" name="Shape 61"/>
          <p:cNvSpPr/>
          <p:nvPr/>
        </p:nvSpPr>
        <p:spPr>
          <a:xfrm>
            <a:off x="6252168" y="5011632"/>
            <a:ext cx="381001" cy="1589"/>
          </a:xfrm>
          <a:prstGeom prst="line">
            <a:avLst/>
          </a:prstGeom>
          <a:ln w="38160">
            <a:solidFill>
              <a:srgbClr val="FF0000"/>
            </a:solidFill>
            <a:miter/>
            <a:tailEnd type="triangle"/>
          </a:ln>
        </p:spPr>
        <p:txBody>
          <a:bodyPr lIns="0" tIns="0" rIns="0" bIns="0"/>
          <a:lstStyle/>
          <a:p>
            <a:pPr lvl="0">
              <a:defRPr sz="1200">
                <a:latin typeface="+mn-lt"/>
                <a:ea typeface="+mn-ea"/>
                <a:cs typeface="+mn-cs"/>
                <a:sym typeface="Helvetica"/>
              </a:defRPr>
            </a:pPr>
          </a:p>
        </p:txBody>
      </p:sp>
      <p:sp>
        <p:nvSpPr>
          <p:cNvPr id="62" name="Shape 62"/>
          <p:cNvSpPr/>
          <p:nvPr/>
        </p:nvSpPr>
        <p:spPr>
          <a:xfrm>
            <a:off x="77787" y="0"/>
            <a:ext cx="1430512" cy="290984"/>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Registers Before</a:t>
            </a:r>
          </a:p>
        </p:txBody>
      </p:sp>
      <p:sp>
        <p:nvSpPr>
          <p:cNvPr id="63" name="Shape 63"/>
          <p:cNvSpPr/>
          <p:nvPr/>
        </p:nvSpPr>
        <p:spPr>
          <a:xfrm>
            <a:off x="6711950" y="0"/>
            <a:ext cx="1272332" cy="290984"/>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Registers After</a:t>
            </a:r>
          </a:p>
        </p:txBody>
      </p:sp>
      <p:graphicFrame>
        <p:nvGraphicFramePr>
          <p:cNvPr id="64" name="Table 64"/>
          <p:cNvGraphicFramePr/>
          <p:nvPr/>
        </p:nvGraphicFramePr>
        <p:xfrm>
          <a:off x="6748462" y="2727325"/>
          <a:ext cx="1974851" cy="360838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974850"/>
              </a:tblGrid>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0x00000000`</a:t>
                      </a:r>
                      <a:endParaRPr sz="2400">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00000002</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solidFill>
                            <a:srgbClr val="FF0000"/>
                          </a:solidFill>
                          <a:latin typeface="Arial"/>
                          <a:ea typeface="Arial"/>
                          <a:cs typeface="Arial"/>
                        </a:rPr>
                        <a:t>0x00000000`</a:t>
                      </a:r>
                      <a:endParaRPr sz="2400">
                        <a:solidFill>
                          <a:srgbClr val="FF0000"/>
                        </a:solidFill>
                        <a:latin typeface="Arial"/>
                        <a:ea typeface="Arial"/>
                        <a:cs typeface="Arial"/>
                      </a:endParaRPr>
                    </a:p>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solidFill>
                            <a:srgbClr val="FF0000"/>
                          </a:solidFill>
                          <a:latin typeface="Arial"/>
                          <a:ea typeface="Arial"/>
                          <a:cs typeface="Arial"/>
                        </a:rPr>
                        <a:t>00000003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902096">
                <a:tc>
                  <a:txBody>
                    <a:bodyPr/>
                    <a:lstStyle/>
                    <a:p>
                      <a:pPr lvl="0" algn="ctr">
                        <a:lnSpc>
                          <a:spcPct val="93000"/>
                        </a:lnSpc>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undef</a:t>
                      </a:r>
                      <a:endParaRPr sz="2400">
                        <a:latin typeface="Arial"/>
                        <a:ea typeface="Arial"/>
                        <a:cs typeface="Arial"/>
                      </a:endParaRP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65" name="Shape 65"/>
          <p:cNvSpPr/>
          <p:nvPr/>
        </p:nvSpPr>
        <p:spPr>
          <a:xfrm flipV="1">
            <a:off x="7734919" y="2420937"/>
            <a:ext cx="1589" cy="3079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66" name="Shape 66"/>
          <p:cNvSpPr/>
          <p:nvPr/>
        </p:nvSpPr>
        <p:spPr>
          <a:xfrm>
            <a:off x="7734926" y="6344284"/>
            <a:ext cx="1589" cy="304801"/>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1" y="-31340"/>
            <a:ext cx="9144001" cy="6463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latin typeface="Arial"/>
                <a:ea typeface="Arial"/>
                <a:cs typeface="Arial"/>
                <a:sym typeface="Arial"/>
              </a:defRPr>
            </a:lvl1pPr>
          </a:lstStyle>
          <a:p>
            <a:pPr lvl="0">
              <a:defRPr sz="1800"/>
            </a:pPr>
            <a:r>
              <a:rPr sz="4000"/>
              <a:t>Note about the ` address convention</a:t>
            </a:r>
          </a:p>
        </p:txBody>
      </p:sp>
      <p:sp>
        <p:nvSpPr>
          <p:cNvPr id="69" name="Shape 69"/>
          <p:cNvSpPr/>
          <p:nvPr/>
        </p:nvSpPr>
        <p:spPr>
          <a:xfrm>
            <a:off x="685800" y="815887"/>
            <a:ext cx="7772400" cy="599883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When writing 64 bit numbers, it can be easy to lose track of whether you have the right number of digits</a:t>
            </a:r>
            <a:endParaRPr sz="26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WinDbg (which we don’t use in this class, but do in the Intermediate x86-64 class) allows you to write 64 bit numbers with a ` between the two 32 bit halves.</a:t>
            </a:r>
            <a:endParaRPr sz="26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I think this is helpful to see when a number is &gt; 32 bit or not (because there will be some non-zero value on the left side of the </a:t>
            </a:r>
            <a:r>
              <a:rPr sz="2600">
                <a:latin typeface="Arial"/>
                <a:ea typeface="Arial"/>
                <a:cs typeface="Arial"/>
                <a:sym typeface="Arial"/>
              </a:rPr>
              <a:t>`)</a:t>
            </a:r>
            <a:endParaRPr sz="26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So in this class I’ll write 64 bit numbers like 0x12345678`12345678. </a:t>
            </a:r>
            <a:endParaRPr sz="26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But keep in mind that the only tool which probably supports you entering them like that is WinDbg</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POP- Pop a Value from the Stack</a:t>
            </a:r>
          </a:p>
        </p:txBody>
      </p:sp>
      <p:sp>
        <p:nvSpPr>
          <p:cNvPr id="72" name="Shape 72"/>
          <p:cNvSpPr/>
          <p:nvPr/>
        </p:nvSpPr>
        <p:spPr>
          <a:xfrm>
            <a:off x="685800" y="1981200"/>
            <a:ext cx="7772400" cy="29991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Take a QWORD off the stack, put it in a register, and increment RSP by 8</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(Also has a “pop-into-memory” form which you can look up when you're more advanced and you know how to RTFM :))</a:t>
            </a:r>
          </a:p>
        </p:txBody>
      </p:sp>
      <p:grpSp>
        <p:nvGrpSpPr>
          <p:cNvPr id="75" name="Group 75"/>
          <p:cNvGrpSpPr/>
          <p:nvPr/>
        </p:nvGrpSpPr>
        <p:grpSpPr>
          <a:xfrm>
            <a:off x="152400" y="76199"/>
            <a:ext cx="762000" cy="762000"/>
            <a:chOff x="0" y="0"/>
            <a:chExt cx="761998" cy="761998"/>
          </a:xfrm>
        </p:grpSpPr>
        <p:sp>
          <p:nvSpPr>
            <p:cNvPr id="73" name="Shape 73"/>
            <p:cNvSpPr/>
            <p:nvPr/>
          </p:nvSpPr>
          <p:spPr>
            <a:xfrm>
              <a:off x="0" y="-1"/>
              <a:ext cx="7620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74" name="Shape 74"/>
            <p:cNvSpPr/>
            <p:nvPr/>
          </p:nvSpPr>
          <p:spPr>
            <a:xfrm>
              <a:off x="243092" y="216971"/>
              <a:ext cx="275816" cy="439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3</a:t>
              </a:r>
            </a:p>
          </p:txBody>
        </p:sp>
      </p:grpSp>
      <p:sp>
        <p:nvSpPr>
          <p:cNvPr id="76" name="Shape 76"/>
          <p:cNvSpPr/>
          <p:nvPr/>
        </p:nvSpPr>
        <p:spPr>
          <a:xfrm>
            <a:off x="12700" y="640080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120</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