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Lst>
  <p:sldSz cx="9144000" cy="6858000"/>
  <p:notesSz cx="6858000" cy="9144000"/>
  <p:defaultTextStyle>
    <a:lvl1pPr defTabSz="457200">
      <a:defRPr sz="2400">
        <a:latin typeface="Times New Roman"/>
        <a:ea typeface="Times New Roman"/>
        <a:cs typeface="Times New Roman"/>
        <a:sym typeface="Times New Roman"/>
      </a:defRPr>
    </a:lvl1pPr>
    <a:lvl2pPr indent="457200" defTabSz="457200">
      <a:defRPr sz="2400">
        <a:latin typeface="Times New Roman"/>
        <a:ea typeface="Times New Roman"/>
        <a:cs typeface="Times New Roman"/>
        <a:sym typeface="Times New Roman"/>
      </a:defRPr>
    </a:lvl2pPr>
    <a:lvl3pPr indent="914400" defTabSz="457200">
      <a:defRPr sz="2400">
        <a:latin typeface="Times New Roman"/>
        <a:ea typeface="Times New Roman"/>
        <a:cs typeface="Times New Roman"/>
        <a:sym typeface="Times New Roman"/>
      </a:defRPr>
    </a:lvl3pPr>
    <a:lvl4pPr indent="1371600" defTabSz="457200">
      <a:defRPr sz="2400">
        <a:latin typeface="Times New Roman"/>
        <a:ea typeface="Times New Roman"/>
        <a:cs typeface="Times New Roman"/>
        <a:sym typeface="Times New Roman"/>
      </a:defRPr>
    </a:lvl4pPr>
    <a:lvl5pPr indent="1828800" defTabSz="457200">
      <a:defRPr sz="2400">
        <a:latin typeface="Times New Roman"/>
        <a:ea typeface="Times New Roman"/>
        <a:cs typeface="Times New Roman"/>
        <a:sym typeface="Times New Roman"/>
      </a:defRPr>
    </a:lvl5pPr>
    <a:lvl6pPr defTabSz="457200">
      <a:defRPr sz="2400">
        <a:latin typeface="Times New Roman"/>
        <a:ea typeface="Times New Roman"/>
        <a:cs typeface="Times New Roman"/>
        <a:sym typeface="Times New Roman"/>
      </a:defRPr>
    </a:lvl6pPr>
    <a:lvl7pPr defTabSz="457200">
      <a:defRPr sz="2400">
        <a:latin typeface="Times New Roman"/>
        <a:ea typeface="Times New Roman"/>
        <a:cs typeface="Times New Roman"/>
        <a:sym typeface="Times New Roman"/>
      </a:defRPr>
    </a:lvl7pPr>
    <a:lvl8pPr defTabSz="457200">
      <a:defRPr sz="2400">
        <a:latin typeface="Times New Roman"/>
        <a:ea typeface="Times New Roman"/>
        <a:cs typeface="Times New Roman"/>
        <a:sym typeface="Times New Roman"/>
      </a:defRPr>
    </a:lvl8pPr>
    <a:lvl9pPr defTabSz="457200">
      <a:defRPr sz="2400">
        <a:latin typeface="Times New Roman"/>
        <a:ea typeface="Times New Roman"/>
        <a:cs typeface="Times New Roman"/>
        <a:sym typeface="Times New Roman"/>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n" i="on">
        <a:font>
          <a:latin typeface="Times New Roman"/>
          <a:ea typeface="Times New Roman"/>
          <a:cs typeface="Times New Roman"/>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b="def" i="def"/>
      <a:tcStyle>
        <a:tcBdr/>
        <a:fill>
          <a:solidFill>
            <a:srgbClr val="E6F6EF"/>
          </a:solidFill>
        </a:fill>
      </a:tcStyle>
    </a:band2H>
    <a:firstCol>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
          <a:latin typeface="Times New Roman"/>
          <a:ea typeface="Times New Roman"/>
          <a:cs typeface="Times New Roman"/>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b="def" i="def"/>
      <a:tcStyle>
        <a:tcBdr/>
        <a:fill>
          <a:solidFill>
            <a:srgbClr val="FFFFFF"/>
          </a:solidFill>
        </a:fill>
      </a:tcStyle>
    </a:band2H>
    <a:firstCol>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Times New Roman"/>
          <a:ea typeface="Times New Roman"/>
          <a:cs typeface="Times New Roman"/>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b="def" i="def"/>
      <a:tcStyle>
        <a:tcBdr/>
        <a:fill>
          <a:solidFill>
            <a:srgbClr val="E7E7F3"/>
          </a:solidFill>
        </a:fill>
      </a:tcStyle>
    </a:band2H>
    <a:firstCol>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B9"/>
          </a:solidFill>
        </a:fill>
      </a:tcStyle>
    </a:firstCol>
    <a:la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B9"/>
          </a:solidFill>
        </a:fill>
      </a:tcStyle>
    </a:lastRow>
    <a:fir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B9"/>
          </a:solidFill>
        </a:fill>
      </a:tcStyle>
    </a:firstRow>
  </a:tblStyle>
  <a:tblStyle styleId="{CF821DB8-F4EB-4A41-A1BA-3FCAFE7338EE}" styleName="">
    <a:tblBg/>
    <a:wholeTbl>
      <a:tcTxStyle b="on" i="on">
        <a:font>
          <a:latin typeface="Times New Roman"/>
          <a:ea typeface="Times New Roman"/>
          <a:cs typeface="Times New Roman"/>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n">
        <a:font>
          <a:latin typeface="Times New Roman"/>
          <a:ea typeface="Times New Roman"/>
          <a:cs typeface="Times New Roman"/>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
          <a:latin typeface="Times New Roman"/>
          <a:ea typeface="Times New Roman"/>
          <a:cs typeface="Times New Roman"/>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Times New Roman"/>
          <a:ea typeface="Times New Roman"/>
          <a:cs typeface="Times New Roman"/>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
          <a:latin typeface="Times New Roman"/>
          <a:ea typeface="Times New Roman"/>
          <a:cs typeface="Times New Roman"/>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b="def" i="def"/>
      <a:tcStyle>
        <a:tcBdr/>
        <a:fill>
          <a:solidFill>
            <a:srgbClr val="E6E6E6"/>
          </a:solidFill>
        </a:fill>
      </a:tcStyle>
    </a:band2H>
    <a:firstCol>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Times New Roman"/>
          <a:ea typeface="Times New Roman"/>
          <a:cs typeface="Times New Roman"/>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b="def" i="def"/>
      <a:tcStyle>
        <a:tcBdr/>
        <a:fill>
          <a:solidFill>
            <a:srgbClr val="FFFFFF"/>
          </a:solidFill>
        </a:fill>
      </a:tcStyle>
    </a:band2H>
    <a:firstCol>
      <a:tcTxStyle b="on" i="on">
        <a:font>
          <a:latin typeface="Times New Roman"/>
          <a:ea typeface="Times New Roman"/>
          <a:cs typeface="Times New Roman"/>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Times New Roman"/>
          <a:ea typeface="Times New Roman"/>
          <a:cs typeface="Times New Roman"/>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Times New Roman"/>
          <a:ea typeface="Times New Roman"/>
          <a:cs typeface="Times New Roman"/>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hape 13"/>
          <p:cNvSpPr/>
          <p:nvPr>
            <p:ph type="sldImg"/>
          </p:nvPr>
        </p:nvSpPr>
        <p:spPr>
          <a:xfrm>
            <a:off x="1143000" y="685800"/>
            <a:ext cx="4572000" cy="3429000"/>
          </a:xfrm>
          <a:prstGeom prst="rect">
            <a:avLst/>
          </a:prstGeom>
        </p:spPr>
        <p:txBody>
          <a:bodyPr/>
          <a:lstStyle/>
          <a:p>
            <a:pPr lvl="0"/>
          </a:p>
        </p:txBody>
      </p:sp>
      <p:sp>
        <p:nvSpPr>
          <p:cNvPr id="14" name="Shape 14"/>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25000"/>
      </a:lnSpc>
      <a:defRPr sz="2400">
        <a:latin typeface="+mj-lt"/>
        <a:ea typeface="+mj-ea"/>
        <a:cs typeface="+mj-cs"/>
        <a:sym typeface="Avenir Roman"/>
      </a:defRPr>
    </a:lvl1pPr>
    <a:lvl2pPr indent="228600" defTabSz="457200">
      <a:lnSpc>
        <a:spcPct val="125000"/>
      </a:lnSpc>
      <a:defRPr sz="2400">
        <a:latin typeface="+mj-lt"/>
        <a:ea typeface="+mj-ea"/>
        <a:cs typeface="+mj-cs"/>
        <a:sym typeface="Avenir Roman"/>
      </a:defRPr>
    </a:lvl2pPr>
    <a:lvl3pPr indent="457200" defTabSz="457200">
      <a:lnSpc>
        <a:spcPct val="125000"/>
      </a:lnSpc>
      <a:defRPr sz="2400">
        <a:latin typeface="+mj-lt"/>
        <a:ea typeface="+mj-ea"/>
        <a:cs typeface="+mj-cs"/>
        <a:sym typeface="Avenir Roman"/>
      </a:defRPr>
    </a:lvl3pPr>
    <a:lvl4pPr indent="685800" defTabSz="457200">
      <a:lnSpc>
        <a:spcPct val="125000"/>
      </a:lnSpc>
      <a:defRPr sz="2400">
        <a:latin typeface="+mj-lt"/>
        <a:ea typeface="+mj-ea"/>
        <a:cs typeface="+mj-cs"/>
        <a:sym typeface="Avenir Roman"/>
      </a:defRPr>
    </a:lvl4pPr>
    <a:lvl5pPr indent="914400" defTabSz="457200">
      <a:lnSpc>
        <a:spcPct val="125000"/>
      </a:lnSpc>
      <a:defRPr sz="2400">
        <a:latin typeface="+mj-lt"/>
        <a:ea typeface="+mj-ea"/>
        <a:cs typeface="+mj-cs"/>
        <a:sym typeface="Avenir Roman"/>
      </a:defRPr>
    </a:lvl5pPr>
    <a:lvl6pPr indent="1143000" defTabSz="457200">
      <a:lnSpc>
        <a:spcPct val="125000"/>
      </a:lnSpc>
      <a:defRPr sz="2400">
        <a:latin typeface="+mj-lt"/>
        <a:ea typeface="+mj-ea"/>
        <a:cs typeface="+mj-cs"/>
        <a:sym typeface="Avenir Roman"/>
      </a:defRPr>
    </a:lvl6pPr>
    <a:lvl7pPr indent="1371600" defTabSz="457200">
      <a:lnSpc>
        <a:spcPct val="125000"/>
      </a:lnSpc>
      <a:defRPr sz="2400">
        <a:latin typeface="+mj-lt"/>
        <a:ea typeface="+mj-ea"/>
        <a:cs typeface="+mj-cs"/>
        <a:sym typeface="Avenir Roman"/>
      </a:defRPr>
    </a:lvl7pPr>
    <a:lvl8pPr indent="1600200" defTabSz="457200">
      <a:lnSpc>
        <a:spcPct val="125000"/>
      </a:lnSpc>
      <a:defRPr sz="2400">
        <a:latin typeface="+mj-lt"/>
        <a:ea typeface="+mj-ea"/>
        <a:cs typeface="+mj-cs"/>
        <a:sym typeface="Avenir Roman"/>
      </a:defRPr>
    </a:lvl8pPr>
    <a:lvl9pPr indent="1828800" defTabSz="457200">
      <a:lnSpc>
        <a:spcPct val="125000"/>
      </a:lnSpc>
      <a:defRPr sz="2400">
        <a:latin typeface="+mj-lt"/>
        <a:ea typeface="+mj-ea"/>
        <a:cs typeface="+mj-cs"/>
        <a:sym typeface="Avenir Roman"/>
      </a:defRPr>
    </a:lvl9pPr>
  </p:notesStyle>
</p:notesMaster>
</file>

<file path=ppt/notesSlides/_rels/notesSlide1.xml.rels><?xml version="1.0" encoding="UTF-8" standalone="yes"?><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Relationships>

</file>

<file path=ppt/notesSlides/_rels/notesSlide2.xml.rels><?xml version="1.0" encoding="UTF-8" standalone="yes"?><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Relationship Id="rId3" Type="http://schemas.openxmlformats.org/officeDocument/2006/relationships/hyperlink" Target="http://satoshimatrix.files.wordpress.com/2011/08/metal-storm-u-0009.png" TargetMode="External"/><Relationship Id="rId4" Type="http://schemas.openxmlformats.org/officeDocument/2006/relationships/hyperlink" Target="http://2.bp.blogspot.com/_OcRaBrP1awY/SAelZhj61tI/AAAAAAAAATw/NudzjUumtRk/s400/luncheon_plates_stacks_DSCN4744.JPG" TargetMode="External"/></Relationships>

</file>

<file path=ppt/notesSlides/_rels/notesSlide3.xml.rels><?xml version="1.0" encoding="UTF-8" standalone="yes"?><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Relationships>

</file>

<file path=ppt/notesSlides/_rels/notesSlide4.xml.rels><?xml version="1.0" encoding="UTF-8" standalone="yes"?><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Relationship Id="rId3" Type="http://schemas.openxmlformats.org/officeDocument/2006/relationships/hyperlink" Target="http://i.ytimg.com/vi/qonpElvRu8Q/hqdefault.jpg" TargetMode="External"/><Relationship Id="rId4" Type="http://schemas.openxmlformats.org/officeDocument/2006/relationships/hyperlink" Target="http://4.bp.blogspot.com/_bngNvVpYNjI/TQBABjDToQI/AAAAAAAABJk/Z25l1apkbmY/s320/HomerSimpsonTowel.gif" TargetMode="External"/></Relationships>

</file>

<file path=ppt/notesSlides/_rels/notesSlide5.xml.rels><?xml version="1.0" encoding="UTF-8" standalone="yes"?><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Relationship Id="rId3" Type="http://schemas.openxmlformats.org/officeDocument/2006/relationships/hyperlink" Target="http://2.bp.blogspot.com/-RA88gtJkvMM/UUYB6qSrLiI/AAAAAAAAADw/NU7nOMw8kCE/s1600/Eisntein5.jpg" TargetMode="External"/></Relationships>

</file>

<file path=ppt/notesSlides/_rels/notesSlide6.xml.rels><?xml version="1.0" encoding="UTF-8" standalone="yes"?><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Relationship Id="rId3" Type="http://schemas.openxmlformats.org/officeDocument/2006/relationships/hyperlink" Target="http://24.media.tumblr.com/tumblr_m9p96hnQVc1qgy3iwo1_500.gif"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 name="Shape 23"/>
          <p:cNvSpPr/>
          <p:nvPr>
            <p:ph type="sldImg"/>
          </p:nvPr>
        </p:nvSpPr>
        <p:spPr>
          <a:prstGeom prst="rect">
            <a:avLst/>
          </a:prstGeom>
        </p:spPr>
        <p:txBody>
          <a:bodyPr/>
          <a:lstStyle/>
          <a:p>
            <a:pPr lvl="0"/>
          </a:p>
        </p:txBody>
      </p:sp>
      <p:sp>
        <p:nvSpPr>
          <p:cNvPr id="24" name="Shape 24"/>
          <p:cNvSpPr/>
          <p:nvPr>
            <p:ph type="body" sz="quarter" idx="1"/>
          </p:nvPr>
        </p:nvSpPr>
        <p:spPr>
          <a:prstGeom prst="rect">
            <a:avLst/>
          </a:prstGeom>
        </p:spPr>
        <p:txBody>
          <a:bodyPr/>
          <a:lstStyle/>
          <a:p>
            <a:pPr lvl="0">
              <a:defRPr sz="1800"/>
            </a:pPr>
            <a:r>
              <a:rPr sz="2400"/>
              <a:t>Attribution condition: You must indicate that derivative work</a:t>
            </a:r>
            <a:endParaRPr sz="2400"/>
          </a:p>
          <a:p>
            <a:pPr lvl="0">
              <a:defRPr sz="1800"/>
            </a:pPr>
            <a:r>
              <a:rPr sz="2400"/>
              <a:t>"Is derived from Xeno Kovah's ‘Intro x86-64’ class, available at http://OpenSecurityTraining.info/IntroX86-64.html"</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8" name="Shape 38"/>
          <p:cNvSpPr/>
          <p:nvPr>
            <p:ph type="sldImg"/>
          </p:nvPr>
        </p:nvSpPr>
        <p:spPr>
          <a:prstGeom prst="rect">
            <a:avLst/>
          </a:prstGeom>
        </p:spPr>
        <p:txBody>
          <a:bodyPr/>
          <a:lstStyle/>
          <a:p>
            <a:pPr lvl="0"/>
          </a:p>
        </p:txBody>
      </p:sp>
      <p:sp>
        <p:nvSpPr>
          <p:cNvPr id="39" name="Shape 39"/>
          <p:cNvSpPr/>
          <p:nvPr>
            <p:ph type="body" sz="quarter" idx="1"/>
          </p:nvPr>
        </p:nvSpPr>
        <p:spPr>
          <a:prstGeom prst="rect">
            <a:avLst/>
          </a:prstGeom>
        </p:spPr>
        <p:txBody>
          <a:bodyPr/>
          <a:lstStyle/>
          <a:p>
            <a:pPr lvl="0">
              <a:defRPr sz="1800"/>
            </a:pPr>
            <a:r>
              <a:rPr sz="2400" u="sng">
                <a:solidFill>
                  <a:srgbClr val="CCCCFF"/>
                </a:solidFill>
                <a:uFill>
                  <a:solidFill>
                    <a:srgbClr val="CCCCFF"/>
                  </a:solidFill>
                </a:uFill>
                <a:hlinkClick r:id="rId3" invalidUrl="" action="" tgtFrame="" tooltip="" history="1" highlightClick="0" endSnd="0"/>
              </a:rPr>
              <a:t>http://satoshimatrix.files.wordpress.com/2011/08/metal-storm-u-0009.png</a:t>
            </a:r>
            <a:endParaRPr sz="2400"/>
          </a:p>
          <a:p>
            <a:pPr lvl="0">
              <a:defRPr sz="1800"/>
            </a:pPr>
            <a:r>
              <a:rPr sz="2400" u="sng">
                <a:solidFill>
                  <a:srgbClr val="CCCCFF"/>
                </a:solidFill>
                <a:uFill>
                  <a:solidFill>
                    <a:srgbClr val="CCCCFF"/>
                  </a:solidFill>
                </a:uFill>
                <a:hlinkClick r:id="rId4" invalidUrl="" action="" tgtFrame="" tooltip="" history="1" highlightClick="0" endSnd="0"/>
              </a:rPr>
              <a:t>http://2.bp.blogspot.com/_OcRaBrP1awY/SAelZhj61tI/AAAAAAAAATw/NudzjUumtRk/s400/luncheon_plates_stacks_DSCN4744.JPG</a:t>
            </a:r>
            <a:r>
              <a:rPr sz="2400"/>
              <a:t>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7" name="Shape 47"/>
          <p:cNvSpPr/>
          <p:nvPr>
            <p:ph type="sldImg"/>
          </p:nvPr>
        </p:nvSpPr>
        <p:spPr>
          <a:prstGeom prst="rect">
            <a:avLst/>
          </a:prstGeom>
        </p:spPr>
        <p:txBody>
          <a:bodyPr/>
          <a:lstStyle/>
          <a:p>
            <a:pPr lvl="0"/>
          </a:p>
        </p:txBody>
      </p:sp>
      <p:sp>
        <p:nvSpPr>
          <p:cNvPr id="48" name="Shape 48"/>
          <p:cNvSpPr/>
          <p:nvPr>
            <p:ph type="body" sz="quarter" idx="1"/>
          </p:nvPr>
        </p:nvSpPr>
        <p:spPr>
          <a:prstGeom prst="rect">
            <a:avLst/>
          </a:prstGeom>
        </p:spPr>
        <p:txBody>
          <a:bodyPr/>
          <a:lstStyle/>
          <a:p>
            <a:pPr lvl="0">
              <a:defRPr sz="1800"/>
            </a:pPr>
            <a:r>
              <a:rPr sz="2400"/>
              <a:t>Will always be a QWORD because we will be running the processor in 64bit mode, and the instruction for a 16 bit push is the same as the one for a 32bit push is the same as the one for a 64 bit push. The processor just interprets the size based on the mode it is currently running in (or more accurately the segment, but that’s a story for Intermediate x86-64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2" name="Shape 102"/>
          <p:cNvSpPr/>
          <p:nvPr>
            <p:ph type="sldImg"/>
          </p:nvPr>
        </p:nvSpPr>
        <p:spPr>
          <a:prstGeom prst="rect">
            <a:avLst/>
          </a:prstGeom>
        </p:spPr>
        <p:txBody>
          <a:bodyPr/>
          <a:lstStyle/>
          <a:p>
            <a:pPr lvl="0"/>
          </a:p>
        </p:txBody>
      </p:sp>
      <p:sp>
        <p:nvSpPr>
          <p:cNvPr id="103" name="Shape 103"/>
          <p:cNvSpPr/>
          <p:nvPr>
            <p:ph type="body" sz="quarter" idx="1"/>
          </p:nvPr>
        </p:nvSpPr>
        <p:spPr>
          <a:prstGeom prst="rect">
            <a:avLst/>
          </a:prstGeom>
        </p:spPr>
        <p:txBody>
          <a:bodyPr/>
          <a:lstStyle/>
          <a:p>
            <a:pPr lvl="0">
              <a:defRPr sz="1800"/>
            </a:pPr>
            <a:r>
              <a:rPr sz="2400" u="sng">
                <a:solidFill>
                  <a:srgbClr val="CCCCFF"/>
                </a:solidFill>
                <a:uFill>
                  <a:solidFill>
                    <a:srgbClr val="CCCCFF"/>
                  </a:solidFill>
                </a:uFill>
                <a:hlinkClick r:id="rId3" invalidUrl="" action="" tgtFrame="" tooltip="" history="1" highlightClick="0" endSnd="0"/>
              </a:rPr>
              <a:t>http://i.ytimg.com/vi/qonpElvRu8Q/hqdefault.jpg</a:t>
            </a:r>
            <a:r>
              <a:rPr sz="2400"/>
              <a:t> </a:t>
            </a:r>
            <a:endParaRPr sz="2400"/>
          </a:p>
          <a:p>
            <a:pPr lvl="0">
              <a:defRPr sz="1800"/>
            </a:pPr>
            <a:r>
              <a:rPr sz="2400" u="sng">
                <a:solidFill>
                  <a:srgbClr val="CCCCFF"/>
                </a:solidFill>
                <a:uFill>
                  <a:solidFill>
                    <a:srgbClr val="CCCCFF"/>
                  </a:solidFill>
                </a:uFill>
                <a:hlinkClick r:id="rId4" invalidUrl="" action="" tgtFrame="" tooltip="" history="1" highlightClick="0" endSnd="0"/>
              </a:rPr>
              <a:t>http://4.bp.blogspot.com/_bngNvVpYNjI/TQBABjDToQI/AAAAAAAABJk/Z25l1apkbmY/s320/HomerSimpsonTowel.gif</a:t>
            </a:r>
            <a:endParaRPr sz="24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9" name="Shape 109"/>
          <p:cNvSpPr/>
          <p:nvPr>
            <p:ph type="sldImg"/>
          </p:nvPr>
        </p:nvSpPr>
        <p:spPr>
          <a:prstGeom prst="rect">
            <a:avLst/>
          </a:prstGeom>
        </p:spPr>
        <p:txBody>
          <a:bodyPr/>
          <a:lstStyle/>
          <a:p>
            <a:pPr lvl="0"/>
          </a:p>
        </p:txBody>
      </p:sp>
      <p:sp>
        <p:nvSpPr>
          <p:cNvPr id="110" name="Shape 110"/>
          <p:cNvSpPr/>
          <p:nvPr>
            <p:ph type="body" sz="quarter" idx="1"/>
          </p:nvPr>
        </p:nvSpPr>
        <p:spPr>
          <a:prstGeom prst="rect">
            <a:avLst/>
          </a:prstGeom>
        </p:spPr>
        <p:txBody>
          <a:bodyPr/>
          <a:lstStyle/>
          <a:p>
            <a:pPr lvl="0">
              <a:defRPr sz="1800"/>
            </a:pPr>
            <a:r>
              <a:rPr sz="2400"/>
              <a:t>Colon notation means the full value is represented by the concatenation of the two values.</a:t>
            </a:r>
            <a:endParaRPr sz="2400"/>
          </a:p>
          <a:p>
            <a:pPr lvl="0">
              <a:defRPr sz="1800"/>
            </a:pPr>
            <a:r>
              <a:rPr sz="2400"/>
              <a:t>If rdx = 0x11112222 and eax = 0x33334444, then rdx:eax is the quadword 0x1111222233334444</a:t>
            </a:r>
            <a:endParaRPr sz="2400"/>
          </a:p>
          <a:p>
            <a:pPr lvl="0">
              <a:defRPr sz="1800"/>
            </a:pPr>
            <a:r>
              <a:rPr sz="2400" u="sng">
                <a:solidFill>
                  <a:srgbClr val="CCCCFF"/>
                </a:solidFill>
                <a:uFill>
                  <a:solidFill>
                    <a:srgbClr val="CCCCFF"/>
                  </a:solidFill>
                </a:uFill>
                <a:hlinkClick r:id="rId3" invalidUrl="" action="" tgtFrame="" tooltip="" history="1" highlightClick="0" endSnd="0"/>
              </a:rPr>
              <a:t>http://2.bp.blogspot.com/-RA88gtJkvMM/UUYB6qSrLiI/AAAAAAAAADw/NU7nOMw8kCE/s1600/Eisntein5.jpg</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6" name="Shape 116"/>
          <p:cNvSpPr/>
          <p:nvPr>
            <p:ph type="sldImg"/>
          </p:nvPr>
        </p:nvSpPr>
        <p:spPr>
          <a:prstGeom prst="rect">
            <a:avLst/>
          </a:prstGeom>
        </p:spPr>
        <p:txBody>
          <a:bodyPr/>
          <a:lstStyle/>
          <a:p>
            <a:pPr lvl="0"/>
          </a:p>
        </p:txBody>
      </p:sp>
      <p:sp>
        <p:nvSpPr>
          <p:cNvPr id="117" name="Shape 117"/>
          <p:cNvSpPr/>
          <p:nvPr>
            <p:ph type="body" sz="quarter" idx="1"/>
          </p:nvPr>
        </p:nvSpPr>
        <p:spPr>
          <a:prstGeom prst="rect">
            <a:avLst/>
          </a:prstGeom>
        </p:spPr>
        <p:txBody>
          <a:bodyPr/>
          <a:lstStyle/>
          <a:p>
            <a:pPr lvl="0">
              <a:defRPr sz="1800"/>
            </a:pPr>
            <a:r>
              <a:rPr sz="2400" u="sng">
                <a:solidFill>
                  <a:srgbClr val="CCCCFF"/>
                </a:solidFill>
                <a:uFill>
                  <a:solidFill>
                    <a:srgbClr val="CCCCFF"/>
                  </a:solidFill>
                </a:uFill>
                <a:hlinkClick r:id="rId3" invalidUrl="" action="" tgtFrame="" tooltip="" history="1" highlightClick="0" endSnd="0"/>
              </a:rPr>
              <a:t>http://24.media.tumblr.com/tumblr_m9p96hnQVc1qgy3iwo1_500.gif</a:t>
            </a:r>
            <a:endParaRPr sz="2400"/>
          </a:p>
          <a:p>
            <a:pPr lvl="0">
              <a:defRPr sz="1800"/>
            </a:pPr>
            <a:endParaRPr sz="2400"/>
          </a:p>
          <a:p>
            <a:pPr lvl="0">
              <a:defRPr sz="1800"/>
            </a:pPr>
            <a:r>
              <a:rPr sz="2400"/>
              <a:t>TODO: calling convention identification reinforcement goes here, or at end of deck, or after we’ve seen some asm?</a:t>
            </a:r>
            <a:endParaRPr sz="2400"/>
          </a:p>
          <a:p>
            <a:pPr lvl="0">
              <a:defRPr sz="1800"/>
            </a:pPr>
            <a:endParaRPr sz="2400"/>
          </a:p>
          <a:p>
            <a:pPr lvl="0">
              <a:defRPr sz="1800"/>
            </a:pPr>
            <a:r>
              <a:rPr sz="2400"/>
              <a:t>Give students an example randomized C call, and the equivalent templated, randomized, x86 code and ask them to pick which calling convention it uses </a:t>
            </a:r>
          </a:p>
        </p:txBody>
      </p:sp>
    </p:spTree>
  </p:cSld>
  <p:clrMapOvr>
    <a:masterClrMapping/>
  </p:clrMapOvr>
</p:note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6" name="Shape 6"/>
          <p:cNvSpPr/>
          <p:nvPr>
            <p:ph type="sldNum" sz="quarter" idx="2"/>
          </p:nvPr>
        </p:nvSpPr>
        <p:spPr>
          <a:prstGeom prst="rect">
            <a:avLst/>
          </a:prstGeom>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pPr lvl="0"/>
            <a:fld id="{86CB4B4D-7CA3-9044-876B-883B54F8677D}" type="slidenum"/>
          </a:p>
        </p:txBody>
      </p:sp>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8" name="Shape 8"/>
          <p:cNvSpPr/>
          <p:nvPr>
            <p:ph type="sldNum" sz="quarter" idx="2"/>
          </p:nvPr>
        </p:nvSpPr>
        <p:spPr>
          <a:prstGeom prst="rect">
            <a:avLst/>
          </a:prstGeom>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pPr lvl="0"/>
            <a:fld id="{86CB4B4D-7CA3-9044-876B-883B54F8677D}" type="slidenum"/>
          </a:p>
        </p:txBody>
      </p:sp>
      <p:sp>
        <p:nvSpPr>
          <p:cNvPr id="9" name="Shape 9"/>
          <p:cNvSpPr/>
          <p:nvPr>
            <p:ph type="title"/>
          </p:nvPr>
        </p:nvSpPr>
        <p:spPr>
          <a:prstGeom prst="rect">
            <a:avLst/>
          </a:prstGeom>
        </p:spPr>
        <p:txBody>
          <a:bodyPr/>
          <a:lstStyle/>
          <a:p>
            <a:pPr lvl="0">
              <a:defRPr sz="1800"/>
            </a:pPr>
            <a:r>
              <a:rPr sz="4400"/>
              <a:t>Title Text</a:t>
            </a:r>
          </a:p>
        </p:txBody>
      </p:sp>
      <p:sp>
        <p:nvSpPr>
          <p:cNvPr id="10" name="Shape 10"/>
          <p:cNvSpPr/>
          <p:nvPr>
            <p:ph type="body" idx="1"/>
          </p:nvPr>
        </p:nvSpPr>
        <p:spPr>
          <a:prstGeom prst="rect">
            <a:avLst/>
          </a:prstGeom>
        </p:spPr>
        <p:txBody>
          <a:bodyPr/>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12" name="Shape 12"/>
          <p:cNvSpPr/>
          <p:nvPr>
            <p:ph type="sldNum" sz="quarter" idx="2"/>
          </p:nvPr>
        </p:nvSpPr>
        <p:spPr>
          <a:xfrm>
            <a:off x="6553200" y="6248400"/>
            <a:ext cx="1903413" cy="439229"/>
          </a:xfrm>
          <a:prstGeom prst="rect">
            <a:avLst/>
          </a:prstGeom>
        </p:spPr>
        <p:txBody>
          <a:bodyPr lIns="0" tIns="0" rIns="0" bIns="0"/>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pPr lvl="0"/>
            <a:fld id="{86CB4B4D-7CA3-9044-876B-883B54F8677D}" type="slidenum"/>
          </a:p>
        </p:txBody>
      </p:sp>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ph type="sldNum" sz="quarter" idx="2"/>
          </p:nvPr>
        </p:nvSpPr>
        <p:spPr>
          <a:xfrm>
            <a:off x="7223125" y="6397625"/>
            <a:ext cx="1903413" cy="439229"/>
          </a:xfrm>
          <a:prstGeom prst="rect">
            <a:avLst/>
          </a:prstGeom>
          <a:ln w="12700">
            <a:miter lim="400000"/>
          </a:ln>
        </p:spPr>
        <p:txBody>
          <a:bodyPr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fld id="{86CB4B4D-7CA3-9044-876B-883B54F8677D}" type="slidenum"/>
          </a:p>
        </p:txBody>
      </p:sp>
      <p:sp>
        <p:nvSpPr>
          <p:cNvPr id="3" name="Shape 3"/>
          <p:cNvSpPr/>
          <p:nvPr>
            <p:ph type="title"/>
          </p:nvPr>
        </p:nvSpPr>
        <p:spPr>
          <a:xfrm>
            <a:off x="685800" y="1844675"/>
            <a:ext cx="7772400" cy="2041525"/>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nchor="ctr"/>
          <a:lstStyle/>
          <a:p>
            <a:pPr lvl="0">
              <a:defRPr sz="1800"/>
            </a:pPr>
            <a:r>
              <a:rPr sz="4400"/>
              <a:t>Title Text</a:t>
            </a:r>
          </a:p>
        </p:txBody>
      </p:sp>
      <p:sp>
        <p:nvSpPr>
          <p:cNvPr id="4" name="Shape 4"/>
          <p:cNvSpPr/>
          <p:nvPr>
            <p:ph type="body" idx="1"/>
          </p:nvPr>
        </p:nvSpPr>
        <p:spPr>
          <a:xfrm>
            <a:off x="1371600" y="3886200"/>
            <a:ext cx="6400800" cy="2971800"/>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Lst>
  <p:transition spd="med" advClick="1"/>
  <p:txStyles>
    <p:titleStyle>
      <a:lvl1pPr algn="ctr" defTabSz="457200">
        <a:defRPr sz="4400">
          <a:latin typeface="Arial"/>
          <a:ea typeface="Arial"/>
          <a:cs typeface="Arial"/>
          <a:sym typeface="Arial"/>
        </a:defRPr>
      </a:lvl1pPr>
      <a:lvl2pPr algn="ctr" defTabSz="457200">
        <a:defRPr sz="4400">
          <a:latin typeface="Arial"/>
          <a:ea typeface="Arial"/>
          <a:cs typeface="Arial"/>
          <a:sym typeface="Arial"/>
        </a:defRPr>
      </a:lvl2pPr>
      <a:lvl3pPr algn="ctr" defTabSz="457200">
        <a:defRPr sz="4400">
          <a:latin typeface="Arial"/>
          <a:ea typeface="Arial"/>
          <a:cs typeface="Arial"/>
          <a:sym typeface="Arial"/>
        </a:defRPr>
      </a:lvl3pPr>
      <a:lvl4pPr algn="ctr" defTabSz="457200">
        <a:defRPr sz="4400">
          <a:latin typeface="Arial"/>
          <a:ea typeface="Arial"/>
          <a:cs typeface="Arial"/>
          <a:sym typeface="Arial"/>
        </a:defRPr>
      </a:lvl4pPr>
      <a:lvl5pPr algn="ctr" defTabSz="457200">
        <a:defRPr sz="4400">
          <a:latin typeface="Arial"/>
          <a:ea typeface="Arial"/>
          <a:cs typeface="Arial"/>
          <a:sym typeface="Arial"/>
        </a:defRPr>
      </a:lvl5pPr>
      <a:lvl6pPr indent="457200" algn="ctr" defTabSz="457200">
        <a:defRPr sz="4400">
          <a:latin typeface="Arial"/>
          <a:ea typeface="Arial"/>
          <a:cs typeface="Arial"/>
          <a:sym typeface="Arial"/>
        </a:defRPr>
      </a:lvl6pPr>
      <a:lvl7pPr indent="914400" algn="ctr" defTabSz="457200">
        <a:defRPr sz="4400">
          <a:latin typeface="Arial"/>
          <a:ea typeface="Arial"/>
          <a:cs typeface="Arial"/>
          <a:sym typeface="Arial"/>
        </a:defRPr>
      </a:lvl7pPr>
      <a:lvl8pPr indent="1371600" algn="ctr" defTabSz="457200">
        <a:defRPr sz="4400">
          <a:latin typeface="Arial"/>
          <a:ea typeface="Arial"/>
          <a:cs typeface="Arial"/>
          <a:sym typeface="Arial"/>
        </a:defRPr>
      </a:lvl8pPr>
      <a:lvl9pPr indent="1828800" algn="ctr" defTabSz="457200">
        <a:defRPr sz="4400">
          <a:latin typeface="Arial"/>
          <a:ea typeface="Arial"/>
          <a:cs typeface="Arial"/>
          <a:sym typeface="Arial"/>
        </a:defRPr>
      </a:lvl9pPr>
    </p:titleStyle>
    <p:bodyStyle>
      <a:lvl1pPr marL="342900" indent="-342900" algn="ctr" defTabSz="457200">
        <a:spcBef>
          <a:spcPts val="800"/>
        </a:spcBef>
        <a:defRPr sz="3200">
          <a:latin typeface="Arial"/>
          <a:ea typeface="Arial"/>
          <a:cs typeface="Arial"/>
          <a:sym typeface="Arial"/>
        </a:defRPr>
      </a:lvl1pPr>
      <a:lvl2pPr marL="342900" indent="114300" algn="ctr" defTabSz="457200">
        <a:spcBef>
          <a:spcPts val="800"/>
        </a:spcBef>
        <a:defRPr sz="3200">
          <a:latin typeface="Arial"/>
          <a:ea typeface="Arial"/>
          <a:cs typeface="Arial"/>
          <a:sym typeface="Arial"/>
        </a:defRPr>
      </a:lvl2pPr>
      <a:lvl3pPr marL="342900" indent="571500" algn="ctr" defTabSz="457200">
        <a:spcBef>
          <a:spcPts val="800"/>
        </a:spcBef>
        <a:defRPr sz="3200">
          <a:latin typeface="Arial"/>
          <a:ea typeface="Arial"/>
          <a:cs typeface="Arial"/>
          <a:sym typeface="Arial"/>
        </a:defRPr>
      </a:lvl3pPr>
      <a:lvl4pPr marL="342900" indent="1028700" algn="ctr" defTabSz="457200">
        <a:spcBef>
          <a:spcPts val="800"/>
        </a:spcBef>
        <a:defRPr sz="3200">
          <a:latin typeface="Arial"/>
          <a:ea typeface="Arial"/>
          <a:cs typeface="Arial"/>
          <a:sym typeface="Arial"/>
        </a:defRPr>
      </a:lvl4pPr>
      <a:lvl5pPr marL="342900" indent="1485900" algn="ctr" defTabSz="457200">
        <a:spcBef>
          <a:spcPts val="800"/>
        </a:spcBef>
        <a:defRPr sz="3200">
          <a:latin typeface="Arial"/>
          <a:ea typeface="Arial"/>
          <a:cs typeface="Arial"/>
          <a:sym typeface="Arial"/>
        </a:defRPr>
      </a:lvl5pPr>
      <a:lvl6pPr marL="342900" indent="1943100" algn="ctr" defTabSz="457200">
        <a:spcBef>
          <a:spcPts val="800"/>
        </a:spcBef>
        <a:defRPr sz="3200">
          <a:latin typeface="Arial"/>
          <a:ea typeface="Arial"/>
          <a:cs typeface="Arial"/>
          <a:sym typeface="Arial"/>
        </a:defRPr>
      </a:lvl6pPr>
      <a:lvl7pPr marL="342900" indent="2400300" algn="ctr" defTabSz="457200">
        <a:spcBef>
          <a:spcPts val="800"/>
        </a:spcBef>
        <a:defRPr sz="3200">
          <a:latin typeface="Arial"/>
          <a:ea typeface="Arial"/>
          <a:cs typeface="Arial"/>
          <a:sym typeface="Arial"/>
        </a:defRPr>
      </a:lvl7pPr>
      <a:lvl8pPr marL="342900" indent="2857500" algn="ctr" defTabSz="457200">
        <a:spcBef>
          <a:spcPts val="800"/>
        </a:spcBef>
        <a:defRPr sz="3200">
          <a:latin typeface="Arial"/>
          <a:ea typeface="Arial"/>
          <a:cs typeface="Arial"/>
          <a:sym typeface="Arial"/>
        </a:defRPr>
      </a:lvl8pPr>
      <a:lvl9pPr marL="342900" indent="3314700" algn="ctr" defTabSz="457200">
        <a:spcBef>
          <a:spcPts val="800"/>
        </a:spcBef>
        <a:defRPr sz="3200">
          <a:latin typeface="Arial"/>
          <a:ea typeface="Arial"/>
          <a:cs typeface="Arial"/>
          <a:sym typeface="Arial"/>
        </a:defRPr>
      </a:lvl9pPr>
    </p:bodyStyle>
    <p:otherStyle>
      <a:lvl1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1pPr>
      <a:lvl2pPr indent="457200"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2pPr>
      <a:lvl3pPr indent="914400"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3pPr>
      <a:lvl4pPr indent="1371600"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4pPr>
      <a:lvl5pPr indent="1828800"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5pPr>
      <a:lvl6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6pPr>
      <a:lvl7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7pPr>
      <a:lvl8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8pPr>
      <a:lvl9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hyperlink" Target="http://en.wikipedia.org/wiki/X86_calling_conventions" TargetMode="External"/><Relationship Id="rId4" Type="http://schemas.openxmlformats.org/officeDocument/2006/relationships/hyperlink" Target="http://www.programmersheaven.com/2/Calling-conventions" TargetMode="External"/><Relationship Id="rId5" Type="http://schemas.openxmlformats.org/officeDocument/2006/relationships/image" Target="../media/image4.png"/><Relationship Id="rId6" Type="http://schemas.openxmlformats.org/officeDocument/2006/relationships/image" Target="../media/image5.png"/></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6.png"/></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7.png"/></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Relationship Id="rId3" Type="http://schemas.openxmlformats.org/officeDocument/2006/relationships/hyperlink" Target="http://msdn.microsoft.com/en-us/library/67fa79wz.aspx" TargetMode="External"/></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 Id="rId4" Type="http://schemas.openxmlformats.org/officeDocument/2006/relationships/image" Target="../media/image3.pn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 name="Shape 16"/>
          <p:cNvSpPr/>
          <p:nvPr>
            <p:ph type="title"/>
          </p:nvPr>
        </p:nvSpPr>
        <p:spPr>
          <a:xfrm>
            <a:off x="685800" y="739775"/>
            <a:ext cx="7772400" cy="2103438"/>
          </a:xfrm>
          <a:prstGeom prst="rect">
            <a:avLst/>
          </a:prstGeom>
        </p:spPr>
        <p:txBody>
          <a:bodyPr lIns="45719" tIns="45719" rIns="45719" bIns="45719">
            <a:normAutofit fontScale="100000" lnSpcReduction="0"/>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pPr lvl="0">
              <a:defRPr sz="1800"/>
            </a:pPr>
            <a:r>
              <a:rPr sz="4400"/>
              <a:t>Introduction to Intel x86-64 Assembly, Architecture, Applications, &amp; Alliteration</a:t>
            </a:r>
          </a:p>
        </p:txBody>
      </p:sp>
      <p:sp>
        <p:nvSpPr>
          <p:cNvPr id="17" name="Shape 17"/>
          <p:cNvSpPr/>
          <p:nvPr/>
        </p:nvSpPr>
        <p:spPr>
          <a:xfrm>
            <a:off x="1371600" y="3886200"/>
            <a:ext cx="6400800" cy="111954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lgn="ctr">
              <a:spcBef>
                <a:spcPts val="8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3200">
                <a:latin typeface="Arial"/>
                <a:ea typeface="Arial"/>
                <a:cs typeface="Arial"/>
                <a:sym typeface="Arial"/>
              </a:rPr>
              <a:t>Xeno Kovah – 2014</a:t>
            </a:r>
            <a:endParaRPr sz="3200">
              <a:latin typeface="Arial"/>
              <a:ea typeface="Arial"/>
              <a:cs typeface="Arial"/>
              <a:sym typeface="Arial"/>
            </a:endParaRPr>
          </a:p>
          <a:p>
            <a:pPr lvl="0" algn="ctr">
              <a:spcBef>
                <a:spcPts val="8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3200">
                <a:latin typeface="Arial"/>
                <a:ea typeface="Arial"/>
                <a:cs typeface="Arial"/>
                <a:sym typeface="Arial"/>
              </a:rPr>
              <a:t>xkovah at gmail</a:t>
            </a:r>
          </a:p>
        </p:txBody>
      </p:sp>
    </p:spTree>
  </p:cSld>
  <p:clrMapOvr>
    <a:masterClrMapping/>
  </p:clrMapOvr>
  <p:transitio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8" name="Shape 78"/>
          <p:cNvSpPr/>
          <p:nvPr/>
        </p:nvSpPr>
        <p:spPr>
          <a:xfrm>
            <a:off x="685800" y="21742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pop RAX</a:t>
            </a:r>
          </a:p>
        </p:txBody>
      </p:sp>
      <p:graphicFrame>
        <p:nvGraphicFramePr>
          <p:cNvPr id="79" name="Table 79"/>
          <p:cNvGraphicFramePr/>
          <p:nvPr/>
        </p:nvGraphicFramePr>
        <p:xfrm>
          <a:off x="1421004" y="2727325"/>
          <a:ext cx="3967104" cy="3646488"/>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1964501"/>
                <a:gridCol w="1964501"/>
              </a:tblGrid>
              <a:tr h="902096">
                <a:tc>
                  <a:txBody>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0x00000000`0012FF90</a:t>
                      </a:r>
                    </a:p>
                  </a:txBody>
                  <a:tcPr marL="46800" marR="46800" marT="46800" marB="46800" anchor="t" anchorCtr="0" horzOverflow="overflow">
                    <a:lnL w="12700">
                      <a:miter lim="400000"/>
                    </a:lnL>
                    <a:lnR w="38100">
                      <a:solidFill>
                        <a:srgbClr val="000000"/>
                      </a:solidFill>
                      <a:miter lim="400000"/>
                    </a:lnR>
                    <a:lnT w="12700">
                      <a:miter lim="400000"/>
                    </a:lnT>
                    <a:lnB w="12700">
                      <a:miter lim="400000"/>
                    </a:lnB>
                    <a:noFill/>
                  </a:tcPr>
                </a:tc>
                <a:tc>
                  <a:txBody>
                    <a:bodyPr/>
                    <a:lstStyle/>
                    <a:p>
                      <a:pPr lvl="0" algn="ctr">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0x00000000`</a:t>
                      </a:r>
                      <a:endParaRPr sz="2400">
                        <a:latin typeface="Arial"/>
                        <a:ea typeface="Arial"/>
                        <a:cs typeface="Arial"/>
                      </a:endParaRPr>
                    </a:p>
                    <a:p>
                      <a:pPr lvl="0" algn="ctr">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00000001</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902096">
                <a:tc>
                  <a:txBody>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0x00000000`0012FF88</a:t>
                      </a:r>
                    </a:p>
                  </a:txBody>
                  <a:tcPr marL="46800" marR="46800" marT="46800" marB="46800" anchor="t" anchorCtr="0" horzOverflow="overflow">
                    <a:lnL w="12700">
                      <a:miter lim="400000"/>
                    </a:lnL>
                    <a:lnR w="38100">
                      <a:solidFill>
                        <a:srgbClr val="000000"/>
                      </a:solidFill>
                      <a:miter lim="400000"/>
                    </a:lnR>
                    <a:lnT w="12700">
                      <a:miter lim="400000"/>
                    </a:lnT>
                    <a:lnB w="12700">
                      <a:miter lim="400000"/>
                    </a:lnB>
                    <a:noFill/>
                  </a:tcPr>
                </a:tc>
                <a:tc>
                  <a:txBody>
                    <a:bodyPr/>
                    <a:lstStyle/>
                    <a:p>
                      <a:pPr lvl="0" algn="ctr">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0x00000000`</a:t>
                      </a:r>
                      <a:endParaRPr sz="2400">
                        <a:latin typeface="Arial"/>
                        <a:ea typeface="Arial"/>
                        <a:cs typeface="Arial"/>
                      </a:endParaRPr>
                    </a:p>
                    <a:p>
                      <a:pPr lvl="0" algn="ctr">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00000002</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902096">
                <a:tc>
                  <a:txBody>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0x00000000`0012FF80</a:t>
                      </a:r>
                    </a:p>
                  </a:txBody>
                  <a:tcPr marL="46800" marR="46800" marT="46800" marB="46800" anchor="t" anchorCtr="0" horzOverflow="overflow">
                    <a:lnL w="12700">
                      <a:miter lim="400000"/>
                    </a:lnL>
                    <a:lnR w="38100">
                      <a:solidFill>
                        <a:srgbClr val="000000"/>
                      </a:solidFill>
                      <a:miter lim="400000"/>
                    </a:lnR>
                    <a:lnT w="12700">
                      <a:miter lim="400000"/>
                    </a:lnT>
                    <a:lnB w="12700">
                      <a:miter lim="400000"/>
                    </a:lnB>
                    <a:noFill/>
                  </a:tcPr>
                </a:tc>
                <a:tc>
                  <a:txBody>
                    <a:bodyPr/>
                    <a:lstStyle/>
                    <a:p>
                      <a:pPr lvl="0" algn="ctr">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0x00000000`</a:t>
                      </a:r>
                      <a:endParaRPr sz="2400">
                        <a:latin typeface="Arial"/>
                        <a:ea typeface="Arial"/>
                        <a:cs typeface="Arial"/>
                      </a:endParaRPr>
                    </a:p>
                    <a:p>
                      <a:pPr lvl="0" algn="ctr">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00000003</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902096">
                <a:tc>
                  <a:txBody>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0x00000000`0012FF78</a:t>
                      </a:r>
                    </a:p>
                  </a:txBody>
                  <a:tcPr marL="46800" marR="46800" marT="46800" marB="46800" anchor="t" anchorCtr="0" horzOverflow="overflow">
                    <a:lnL w="12700">
                      <a:miter lim="400000"/>
                    </a:lnL>
                    <a:lnR w="38100">
                      <a:solidFill>
                        <a:srgbClr val="000000"/>
                      </a:solidFill>
                      <a:miter lim="400000"/>
                    </a:lnR>
                    <a:lnT w="12700">
                      <a:miter lim="400000"/>
                    </a:lnT>
                    <a:lnB w="12700">
                      <a:miter lim="400000"/>
                    </a:lnB>
                    <a:noFill/>
                  </a:tcPr>
                </a:tc>
                <a:tc>
                  <a:txBody>
                    <a:bodyPr/>
                    <a:lstStyle/>
                    <a:p>
                      <a:pPr lvl="0" algn="ctr">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undef</a:t>
                      </a:r>
                      <a:endParaRPr sz="2400">
                        <a:latin typeface="Arial"/>
                        <a:ea typeface="Arial"/>
                        <a:cs typeface="Arial"/>
                      </a:endParaRP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bl>
          </a:graphicData>
        </a:graphic>
      </p:graphicFrame>
      <p:sp>
        <p:nvSpPr>
          <p:cNvPr id="80" name="Shape 80"/>
          <p:cNvSpPr/>
          <p:nvPr/>
        </p:nvSpPr>
        <p:spPr>
          <a:xfrm>
            <a:off x="3108325" y="1828800"/>
            <a:ext cx="1969777" cy="439229"/>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FF"/>
                </a:solidFill>
                <a:latin typeface="Arial Bold"/>
                <a:ea typeface="Arial Bold"/>
                <a:cs typeface="Arial Bold"/>
                <a:sym typeface="Arial Bold"/>
              </a:defRPr>
            </a:lvl1pPr>
          </a:lstStyle>
          <a:p>
            <a:pPr lvl="0">
              <a:defRPr sz="1800">
                <a:solidFill>
                  <a:srgbClr val="000000"/>
                </a:solidFill>
              </a:defRPr>
            </a:pPr>
            <a:r>
              <a:rPr sz="2400">
                <a:solidFill>
                  <a:srgbClr val="0000FF"/>
                </a:solidFill>
              </a:rPr>
              <a:t>Stack Before</a:t>
            </a:r>
          </a:p>
        </p:txBody>
      </p:sp>
      <p:sp>
        <p:nvSpPr>
          <p:cNvPr id="81" name="Shape 81"/>
          <p:cNvSpPr/>
          <p:nvPr/>
        </p:nvSpPr>
        <p:spPr>
          <a:xfrm>
            <a:off x="6765925" y="1831975"/>
            <a:ext cx="1704268" cy="439229"/>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408000"/>
                </a:solidFill>
                <a:latin typeface="Arial Bold"/>
                <a:ea typeface="Arial Bold"/>
                <a:cs typeface="Arial Bold"/>
                <a:sym typeface="Arial Bold"/>
              </a:defRPr>
            </a:lvl1pPr>
          </a:lstStyle>
          <a:p>
            <a:pPr lvl="0">
              <a:defRPr sz="1800">
                <a:solidFill>
                  <a:srgbClr val="000000"/>
                </a:solidFill>
              </a:defRPr>
            </a:pPr>
            <a:r>
              <a:rPr sz="2400">
                <a:solidFill>
                  <a:srgbClr val="408000"/>
                </a:solidFill>
              </a:rPr>
              <a:t>Stack After</a:t>
            </a:r>
          </a:p>
        </p:txBody>
      </p:sp>
      <p:sp>
        <p:nvSpPr>
          <p:cNvPr id="82" name="Shape 82"/>
          <p:cNvSpPr/>
          <p:nvPr/>
        </p:nvSpPr>
        <p:spPr>
          <a:xfrm flipV="1">
            <a:off x="4319476" y="2420937"/>
            <a:ext cx="1588" cy="307976"/>
          </a:xfrm>
          <a:prstGeom prst="line">
            <a:avLst/>
          </a:prstGeom>
          <a:ln w="38160">
            <a:solidFill/>
            <a:miter/>
            <a:tailEnd type="triangle"/>
          </a:ln>
        </p:spPr>
        <p:txBody>
          <a:bodyPr lIns="0" tIns="0" rIns="0" bIns="0"/>
          <a:lstStyle/>
          <a:p>
            <a:pPr lvl="0">
              <a:defRPr sz="1200">
                <a:latin typeface="+mn-lt"/>
                <a:ea typeface="+mn-ea"/>
                <a:cs typeface="+mn-cs"/>
                <a:sym typeface="Helvetica"/>
              </a:defRPr>
            </a:pPr>
          </a:p>
        </p:txBody>
      </p:sp>
      <p:sp>
        <p:nvSpPr>
          <p:cNvPr id="83" name="Shape 83"/>
          <p:cNvSpPr/>
          <p:nvPr/>
        </p:nvSpPr>
        <p:spPr>
          <a:xfrm>
            <a:off x="4319483" y="6344284"/>
            <a:ext cx="1588" cy="304801"/>
          </a:xfrm>
          <a:prstGeom prst="line">
            <a:avLst/>
          </a:prstGeom>
          <a:ln w="38160">
            <a:solidFill/>
            <a:miter/>
            <a:tailEnd type="triangle"/>
          </a:ln>
        </p:spPr>
        <p:txBody>
          <a:bodyPr lIns="0" tIns="0" rIns="0" bIns="0"/>
          <a:lstStyle/>
          <a:p>
            <a:pPr lvl="0">
              <a:defRPr sz="1200">
                <a:latin typeface="+mn-lt"/>
                <a:ea typeface="+mn-ea"/>
                <a:cs typeface="+mn-cs"/>
                <a:sym typeface="Helvetica"/>
              </a:defRPr>
            </a:pPr>
          </a:p>
        </p:txBody>
      </p:sp>
      <p:graphicFrame>
        <p:nvGraphicFramePr>
          <p:cNvPr id="84" name="Table 84"/>
          <p:cNvGraphicFramePr/>
          <p:nvPr/>
        </p:nvGraphicFramePr>
        <p:xfrm>
          <a:off x="152400" y="304800"/>
          <a:ext cx="2135188" cy="1163638"/>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667246"/>
                <a:gridCol w="1467941"/>
              </a:tblGrid>
              <a:tr h="581818">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latin typeface="Arial"/>
                          <a:ea typeface="Arial"/>
                          <a:cs typeface="Arial"/>
                        </a:rPr>
                        <a:t>RAX</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latin typeface="Arial"/>
                          <a:ea typeface="Arial"/>
                          <a:cs typeface="Arial"/>
                        </a:rPr>
                        <a:t>unknown</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581818">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latin typeface="Arial"/>
                          <a:ea typeface="Arial"/>
                          <a:cs typeface="Arial"/>
                        </a:rPr>
                        <a:t>RSP</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latin typeface="Arial"/>
                          <a:ea typeface="Arial"/>
                          <a:cs typeface="Arial"/>
                        </a:rPr>
                        <a:t>0x00000000`0012FF80</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bl>
          </a:graphicData>
        </a:graphic>
      </p:graphicFrame>
      <p:graphicFrame>
        <p:nvGraphicFramePr>
          <p:cNvPr id="85" name="Table 85"/>
          <p:cNvGraphicFramePr/>
          <p:nvPr/>
        </p:nvGraphicFramePr>
        <p:xfrm>
          <a:off x="6705600" y="304800"/>
          <a:ext cx="2135188" cy="1163638"/>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667246"/>
                <a:gridCol w="1467941"/>
              </a:tblGrid>
              <a:tr h="581818">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latin typeface="Arial"/>
                          <a:ea typeface="Arial"/>
                          <a:cs typeface="Arial"/>
                        </a:rPr>
                        <a:t>RAX</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solidFill>
                            <a:srgbClr val="FF2600"/>
                          </a:solidFill>
                          <a:latin typeface="Arial"/>
                          <a:ea typeface="Arial"/>
                          <a:cs typeface="Arial"/>
                        </a:rPr>
                        <a:t>0x00000000`00000003</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581818">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latin typeface="Arial"/>
                          <a:ea typeface="Arial"/>
                          <a:cs typeface="Arial"/>
                        </a:rPr>
                        <a:t>RSP</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solidFill>
                            <a:srgbClr val="FF2600"/>
                          </a:solidFill>
                          <a:latin typeface="Arial"/>
                          <a:ea typeface="Arial"/>
                          <a:cs typeface="Arial"/>
                        </a:rPr>
                        <a:t>0x00000000`0012FF88</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bl>
          </a:graphicData>
        </a:graphic>
      </p:graphicFrame>
      <p:sp>
        <p:nvSpPr>
          <p:cNvPr id="86" name="Shape 86"/>
          <p:cNvSpPr/>
          <p:nvPr/>
        </p:nvSpPr>
        <p:spPr>
          <a:xfrm>
            <a:off x="63500" y="4727051"/>
            <a:ext cx="733016" cy="439230"/>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RSP</a:t>
            </a:r>
          </a:p>
        </p:txBody>
      </p:sp>
      <p:sp>
        <p:nvSpPr>
          <p:cNvPr id="87" name="Shape 87"/>
          <p:cNvSpPr/>
          <p:nvPr/>
        </p:nvSpPr>
        <p:spPr>
          <a:xfrm>
            <a:off x="799534" y="4945579"/>
            <a:ext cx="381001" cy="1589"/>
          </a:xfrm>
          <a:prstGeom prst="line">
            <a:avLst/>
          </a:prstGeom>
          <a:ln w="38160">
            <a:solidFill/>
            <a:miter/>
            <a:tailEnd type="triangle"/>
          </a:ln>
        </p:spPr>
        <p:txBody>
          <a:bodyPr lIns="0" tIns="0" rIns="0" bIns="0"/>
          <a:lstStyle/>
          <a:p>
            <a:pPr lvl="0">
              <a:defRPr sz="1200">
                <a:latin typeface="+mn-lt"/>
                <a:ea typeface="+mn-ea"/>
                <a:cs typeface="+mn-cs"/>
                <a:sym typeface="Helvetica"/>
              </a:defRPr>
            </a:pPr>
          </a:p>
        </p:txBody>
      </p:sp>
      <p:sp>
        <p:nvSpPr>
          <p:cNvPr id="88" name="Shape 88"/>
          <p:cNvSpPr/>
          <p:nvPr/>
        </p:nvSpPr>
        <p:spPr>
          <a:xfrm>
            <a:off x="5603178" y="3822700"/>
            <a:ext cx="733016" cy="439229"/>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FF0000"/>
                </a:solidFill>
                <a:latin typeface="Arial"/>
                <a:ea typeface="Arial"/>
                <a:cs typeface="Arial"/>
                <a:sym typeface="Arial"/>
              </a:defRPr>
            </a:lvl1pPr>
          </a:lstStyle>
          <a:p>
            <a:pPr lvl="0">
              <a:defRPr sz="1800">
                <a:solidFill>
                  <a:srgbClr val="000000"/>
                </a:solidFill>
              </a:defRPr>
            </a:pPr>
            <a:r>
              <a:rPr sz="2400">
                <a:solidFill>
                  <a:srgbClr val="FF0000"/>
                </a:solidFill>
              </a:rPr>
              <a:t>RSP</a:t>
            </a:r>
          </a:p>
        </p:txBody>
      </p:sp>
      <p:sp>
        <p:nvSpPr>
          <p:cNvPr id="89" name="Shape 89"/>
          <p:cNvSpPr/>
          <p:nvPr/>
        </p:nvSpPr>
        <p:spPr>
          <a:xfrm>
            <a:off x="6315668" y="4053928"/>
            <a:ext cx="381001" cy="1588"/>
          </a:xfrm>
          <a:prstGeom prst="line">
            <a:avLst/>
          </a:prstGeom>
          <a:ln w="38160">
            <a:solidFill>
              <a:srgbClr val="FF0000"/>
            </a:solidFill>
            <a:miter/>
            <a:tailEnd type="triangle"/>
          </a:ln>
        </p:spPr>
        <p:txBody>
          <a:bodyPr lIns="0" tIns="0" rIns="0" bIns="0"/>
          <a:lstStyle/>
          <a:p>
            <a:pPr lvl="0">
              <a:defRPr sz="1200">
                <a:latin typeface="+mn-lt"/>
                <a:ea typeface="+mn-ea"/>
                <a:cs typeface="+mn-cs"/>
                <a:sym typeface="Helvetica"/>
              </a:defRPr>
            </a:pPr>
          </a:p>
        </p:txBody>
      </p:sp>
      <p:sp>
        <p:nvSpPr>
          <p:cNvPr id="90" name="Shape 90"/>
          <p:cNvSpPr/>
          <p:nvPr/>
        </p:nvSpPr>
        <p:spPr>
          <a:xfrm>
            <a:off x="77787" y="0"/>
            <a:ext cx="1430512" cy="290984"/>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sz="1400">
                <a:latin typeface="Arial"/>
                <a:ea typeface="Arial"/>
                <a:cs typeface="Arial"/>
                <a:sym typeface="Arial"/>
              </a:defRPr>
            </a:lvl1pPr>
          </a:lstStyle>
          <a:p>
            <a:pPr lvl="0">
              <a:defRPr sz="1800"/>
            </a:pPr>
            <a:r>
              <a:rPr sz="1400"/>
              <a:t>Registers Before</a:t>
            </a:r>
          </a:p>
        </p:txBody>
      </p:sp>
      <p:sp>
        <p:nvSpPr>
          <p:cNvPr id="91" name="Shape 91"/>
          <p:cNvSpPr/>
          <p:nvPr/>
        </p:nvSpPr>
        <p:spPr>
          <a:xfrm>
            <a:off x="6711950" y="0"/>
            <a:ext cx="1272332" cy="290984"/>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sz="1400">
                <a:latin typeface="Arial"/>
                <a:ea typeface="Arial"/>
                <a:cs typeface="Arial"/>
                <a:sym typeface="Arial"/>
              </a:defRPr>
            </a:lvl1pPr>
          </a:lstStyle>
          <a:p>
            <a:pPr lvl="0">
              <a:defRPr sz="1800"/>
            </a:pPr>
            <a:r>
              <a:rPr sz="1400"/>
              <a:t>Registers After</a:t>
            </a:r>
          </a:p>
        </p:txBody>
      </p:sp>
      <p:graphicFrame>
        <p:nvGraphicFramePr>
          <p:cNvPr id="92" name="Table 92"/>
          <p:cNvGraphicFramePr/>
          <p:nvPr/>
        </p:nvGraphicFramePr>
        <p:xfrm>
          <a:off x="6748462" y="2727325"/>
          <a:ext cx="1974851" cy="3608388"/>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1974850"/>
              </a:tblGrid>
              <a:tr h="902096">
                <a:tc>
                  <a:txBody>
                    <a:bodyPr/>
                    <a:lstStyle/>
                    <a:p>
                      <a:pPr lvl="0" algn="ctr">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0x00000000`</a:t>
                      </a:r>
                      <a:endParaRPr sz="2400">
                        <a:latin typeface="Arial"/>
                        <a:ea typeface="Arial"/>
                        <a:cs typeface="Arial"/>
                      </a:endParaRPr>
                    </a:p>
                    <a:p>
                      <a:pPr lvl="0" algn="ctr">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00000001</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902096">
                <a:tc>
                  <a:txBody>
                    <a:bodyPr/>
                    <a:lstStyle/>
                    <a:p>
                      <a:pPr lvl="0" algn="ctr">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0x00000000`</a:t>
                      </a:r>
                      <a:endParaRPr sz="2400">
                        <a:latin typeface="Arial"/>
                        <a:ea typeface="Arial"/>
                        <a:cs typeface="Arial"/>
                      </a:endParaRPr>
                    </a:p>
                    <a:p>
                      <a:pPr lvl="0" algn="ctr">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00000002</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902096">
                <a:tc>
                  <a:txBody>
                    <a:bodyPr/>
                    <a:lstStyle/>
                    <a:p>
                      <a:pPr lvl="0" algn="ctr">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solidFill>
                            <a:srgbClr val="FF0000"/>
                          </a:solidFill>
                          <a:latin typeface="Arial"/>
                          <a:ea typeface="Arial"/>
                          <a:cs typeface="Arial"/>
                        </a:rPr>
                        <a:t>undef</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902096">
                <a:tc>
                  <a:txBody>
                    <a:bodyPr/>
                    <a:lstStyle/>
                    <a:p>
                      <a:pPr lvl="0" algn="ctr">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undef</a:t>
                      </a:r>
                      <a:endParaRPr sz="2400">
                        <a:latin typeface="Arial"/>
                        <a:ea typeface="Arial"/>
                        <a:cs typeface="Arial"/>
                      </a:endParaRP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bl>
          </a:graphicData>
        </a:graphic>
      </p:graphicFrame>
      <p:sp>
        <p:nvSpPr>
          <p:cNvPr id="93" name="Shape 93"/>
          <p:cNvSpPr/>
          <p:nvPr/>
        </p:nvSpPr>
        <p:spPr>
          <a:xfrm flipV="1">
            <a:off x="7734919" y="2420937"/>
            <a:ext cx="1589" cy="307976"/>
          </a:xfrm>
          <a:prstGeom prst="line">
            <a:avLst/>
          </a:prstGeom>
          <a:ln w="38160">
            <a:solidFill/>
            <a:miter/>
            <a:tailEnd type="triangle"/>
          </a:ln>
        </p:spPr>
        <p:txBody>
          <a:bodyPr lIns="0" tIns="0" rIns="0" bIns="0"/>
          <a:lstStyle/>
          <a:p>
            <a:pPr lvl="0">
              <a:defRPr sz="1200">
                <a:latin typeface="+mn-lt"/>
                <a:ea typeface="+mn-ea"/>
                <a:cs typeface="+mn-cs"/>
                <a:sym typeface="Helvetica"/>
              </a:defRPr>
            </a:pPr>
          </a:p>
        </p:txBody>
      </p:sp>
      <p:sp>
        <p:nvSpPr>
          <p:cNvPr id="94" name="Shape 94"/>
          <p:cNvSpPr/>
          <p:nvPr/>
        </p:nvSpPr>
        <p:spPr>
          <a:xfrm>
            <a:off x="7734926" y="6344284"/>
            <a:ext cx="1589" cy="304801"/>
          </a:xfrm>
          <a:prstGeom prst="line">
            <a:avLst/>
          </a:prstGeom>
          <a:ln w="38160">
            <a:solidFill/>
            <a:miter/>
            <a:tailEnd type="triangle"/>
          </a:ln>
        </p:spPr>
        <p:txBody>
          <a:bodyPr lIns="0" tIns="0" rIns="0" bIns="0"/>
          <a:lstStyle/>
          <a:p>
            <a:pPr lvl="0">
              <a:defRPr sz="1200">
                <a:latin typeface="+mn-lt"/>
                <a:ea typeface="+mn-ea"/>
                <a:cs typeface="+mn-cs"/>
                <a:sym typeface="Helvetica"/>
              </a:defRPr>
            </a:pPr>
          </a:p>
        </p:txBody>
      </p:sp>
    </p:spTree>
  </p:cSld>
  <p:clrMapOvr>
    <a:masterClrMapping/>
  </p:clrMapOvr>
  <p:transitio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6" name="Shape 96"/>
          <p:cNvSpPr/>
          <p:nvPr/>
        </p:nvSpPr>
        <p:spPr>
          <a:xfrm>
            <a:off x="685800" y="82702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Calling Conventions</a:t>
            </a:r>
          </a:p>
        </p:txBody>
      </p:sp>
      <p:sp>
        <p:nvSpPr>
          <p:cNvPr id="97" name="Shape 97"/>
          <p:cNvSpPr/>
          <p:nvPr/>
        </p:nvSpPr>
        <p:spPr>
          <a:xfrm>
            <a:off x="685800" y="1981200"/>
            <a:ext cx="7772400" cy="4751745"/>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marL="455083" indent="-455083">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3200">
                <a:latin typeface="Arial"/>
                <a:ea typeface="Arial"/>
                <a:cs typeface="Arial"/>
                <a:sym typeface="Arial"/>
              </a:rPr>
              <a:t>How code calls a subroutine is compiler-dependent and configurable. But there are a few conventions.</a:t>
            </a:r>
            <a:endParaRPr sz="3200">
              <a:latin typeface="Arial"/>
              <a:ea typeface="Arial"/>
              <a:cs typeface="Arial"/>
              <a:sym typeface="Arial"/>
            </a:endParaRPr>
          </a:p>
          <a:p>
            <a:pPr lvl="0" marL="455083" indent="-455083">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3200">
                <a:latin typeface="Arial"/>
                <a:ea typeface="Arial"/>
                <a:cs typeface="Arial"/>
                <a:sym typeface="Arial"/>
              </a:rPr>
              <a:t>More info at</a:t>
            </a:r>
            <a:endParaRPr sz="3200">
              <a:latin typeface="Arial"/>
              <a:ea typeface="Arial"/>
              <a:cs typeface="Arial"/>
              <a:sym typeface="Arial"/>
            </a:endParaRPr>
          </a:p>
          <a:p>
            <a:pPr lvl="1" marL="694002" indent="-236802">
              <a:spcBef>
                <a:spcPts val="500"/>
              </a:spcBef>
              <a:buClr>
                <a:srgbClr val="009999"/>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hlinkClick r:id="rId3" invalidUrl="" action="" tgtFrame="" tooltip="" history="1" highlightClick="0" endSnd="0"/>
              </a:rPr>
              <a:t>http://en.wikipedia.org/wiki/X86_calling_conventions</a:t>
            </a:r>
            <a:endParaRPr sz="2000">
              <a:solidFill>
                <a:srgbClr val="009999"/>
              </a:solidFill>
              <a:latin typeface="Arial"/>
              <a:ea typeface="Arial"/>
              <a:cs typeface="Arial"/>
              <a:sym typeface="Arial"/>
            </a:endParaRPr>
          </a:p>
          <a:p>
            <a:pPr lvl="1" marL="694002" indent="-236802">
              <a:spcBef>
                <a:spcPts val="500"/>
              </a:spcBef>
              <a:buClr>
                <a:srgbClr val="009999"/>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hlinkClick r:id="rId4" invalidUrl="" action="" tgtFrame="" tooltip="" history="1" highlightClick="0" endSnd="0"/>
              </a:rPr>
              <a:t>http://www.programmersheaven.com/2/Calling-conventions</a:t>
            </a:r>
            <a:endParaRPr sz="3200">
              <a:latin typeface="Arial"/>
              <a:ea typeface="Arial"/>
              <a:cs typeface="Arial"/>
              <a:sym typeface="Arial"/>
            </a:endParaRPr>
          </a:p>
          <a:p>
            <a:pPr lvl="0" marL="455083" indent="-455083">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3200">
                <a:latin typeface="Arial"/>
                <a:ea typeface="Arial"/>
                <a:cs typeface="Arial"/>
                <a:sym typeface="Arial"/>
              </a:rPr>
              <a:t>Calling convention (as well as other assembly generation particulars) can be used as a first order heuristic of what compiler was used to generate the code</a:t>
            </a:r>
          </a:p>
        </p:txBody>
      </p:sp>
      <p:pic>
        <p:nvPicPr>
          <p:cNvPr id="98" name="pasted-image.png"/>
          <p:cNvPicPr/>
          <p:nvPr/>
        </p:nvPicPr>
        <p:blipFill>
          <a:blip r:embed="rId5">
            <a:extLst/>
          </a:blip>
          <a:stretch>
            <a:fillRect/>
          </a:stretch>
        </p:blipFill>
        <p:spPr>
          <a:xfrm>
            <a:off x="-280" y="-2513"/>
            <a:ext cx="1879601" cy="1828801"/>
          </a:xfrm>
          <a:prstGeom prst="rect">
            <a:avLst/>
          </a:prstGeom>
          <a:ln w="12700">
            <a:miter lim="400000"/>
          </a:ln>
        </p:spPr>
      </p:pic>
      <p:sp>
        <p:nvSpPr>
          <p:cNvPr id="99" name="Shape 99"/>
          <p:cNvSpPr/>
          <p:nvPr/>
        </p:nvSpPr>
        <p:spPr>
          <a:xfrm>
            <a:off x="1433787" y="181919"/>
            <a:ext cx="1763714" cy="55245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227" y="0"/>
                </a:moveTo>
                <a:cubicBezTo>
                  <a:pt x="2798" y="0"/>
                  <a:pt x="2450" y="1112"/>
                  <a:pt x="2450" y="2483"/>
                </a:cubicBezTo>
                <a:lnTo>
                  <a:pt x="2450" y="13314"/>
                </a:lnTo>
                <a:lnTo>
                  <a:pt x="0" y="21600"/>
                </a:lnTo>
                <a:lnTo>
                  <a:pt x="10260" y="19195"/>
                </a:lnTo>
                <a:lnTo>
                  <a:pt x="20822" y="19195"/>
                </a:lnTo>
                <a:cubicBezTo>
                  <a:pt x="21252" y="19195"/>
                  <a:pt x="21600" y="18083"/>
                  <a:pt x="21600" y="16712"/>
                </a:cubicBezTo>
                <a:lnTo>
                  <a:pt x="21600" y="2483"/>
                </a:lnTo>
                <a:cubicBezTo>
                  <a:pt x="21600" y="1112"/>
                  <a:pt x="21252" y="0"/>
                  <a:pt x="20822" y="0"/>
                </a:cubicBezTo>
                <a:lnTo>
                  <a:pt x="3227" y="0"/>
                </a:lnTo>
                <a:close/>
              </a:path>
            </a:pathLst>
          </a:custGeom>
          <a:solidFill>
            <a:srgbClr val="FFFFFF"/>
          </a:solidFill>
          <a:ln w="25400">
            <a:solidFill>
              <a:srgbClr val="00CC99"/>
            </a:solidFill>
          </a:ln>
          <a:extLst>
            <a:ext uri="{C572A759-6A51-4108-AA02-DFA0A04FC94B}">
              <ma14:wrappingTextBoxFlag xmlns:ma14="http://schemas.microsoft.com/office/mac/drawingml/2011/main" val="1"/>
            </a:ext>
          </a:extLst>
        </p:spPr>
        <p:txBody>
          <a:bodyPr lIns="45719" rIns="45719"/>
          <a:lstStyle>
            <a:lvl1pPr algn="r"/>
          </a:lstStyle>
          <a:p>
            <a:pPr lvl="0">
              <a:defRPr sz="1800"/>
            </a:pPr>
            <a:r>
              <a:rPr sz="2400"/>
              <a:t>Ahoy-hoy!</a:t>
            </a:r>
          </a:p>
        </p:txBody>
      </p:sp>
      <p:pic>
        <p:nvPicPr>
          <p:cNvPr id="100" name="pasted-image.png"/>
          <p:cNvPicPr/>
          <p:nvPr/>
        </p:nvPicPr>
        <p:blipFill>
          <a:blip r:embed="rId6">
            <a:extLst/>
          </a:blip>
          <a:stretch>
            <a:fillRect/>
          </a:stretch>
        </p:blipFill>
        <p:spPr>
          <a:xfrm flipH="1">
            <a:off x="7515995" y="12700"/>
            <a:ext cx="1622004" cy="1797884"/>
          </a:xfrm>
          <a:prstGeom prst="rect">
            <a:avLst/>
          </a:prstGeom>
          <a:ln w="12700">
            <a:miter lim="400000"/>
          </a:ln>
        </p:spPr>
      </p:pic>
      <p:sp>
        <p:nvSpPr>
          <p:cNvPr id="101" name="Shape 101"/>
          <p:cNvSpPr/>
          <p:nvPr/>
        </p:nvSpPr>
        <p:spPr>
          <a:xfrm>
            <a:off x="6457789" y="187866"/>
            <a:ext cx="1149351" cy="58697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193" y="0"/>
                </a:moveTo>
                <a:cubicBezTo>
                  <a:pt x="534" y="0"/>
                  <a:pt x="0" y="1046"/>
                  <a:pt x="0" y="2337"/>
                </a:cubicBezTo>
                <a:lnTo>
                  <a:pt x="0" y="15729"/>
                </a:lnTo>
                <a:cubicBezTo>
                  <a:pt x="0" y="17020"/>
                  <a:pt x="534" y="18066"/>
                  <a:pt x="1193" y="18066"/>
                </a:cubicBezTo>
                <a:lnTo>
                  <a:pt x="7287" y="18066"/>
                </a:lnTo>
                <a:lnTo>
                  <a:pt x="21600" y="21600"/>
                </a:lnTo>
                <a:lnTo>
                  <a:pt x="17311" y="11523"/>
                </a:lnTo>
                <a:lnTo>
                  <a:pt x="17311" y="2337"/>
                </a:lnTo>
                <a:cubicBezTo>
                  <a:pt x="17311" y="1046"/>
                  <a:pt x="16777" y="0"/>
                  <a:pt x="16118" y="0"/>
                </a:cubicBezTo>
                <a:lnTo>
                  <a:pt x="1193" y="0"/>
                </a:lnTo>
                <a:close/>
              </a:path>
            </a:pathLst>
          </a:custGeom>
          <a:solidFill>
            <a:srgbClr val="FFFFFF"/>
          </a:solidFill>
          <a:ln w="25400">
            <a:solidFill>
              <a:srgbClr val="00CC99"/>
            </a:solidFill>
          </a:ln>
          <a:extLst>
            <a:ext uri="{C572A759-6A51-4108-AA02-DFA0A04FC94B}">
              <ma14:wrappingTextBoxFlag xmlns:ma14="http://schemas.microsoft.com/office/mac/drawingml/2011/main" val="1"/>
            </a:ext>
          </a:extLst>
        </p:spPr>
        <p:txBody>
          <a:bodyPr lIns="0" tIns="0" rIns="0" bIns="0"/>
          <a:lstStyle/>
          <a:p>
            <a:pPr lvl="0">
              <a:defRPr sz="1800"/>
            </a:pPr>
            <a:r>
              <a:rPr sz="2400"/>
              <a:t>Yello?</a:t>
            </a:r>
          </a:p>
        </p:txBody>
      </p:sp>
    </p:spTree>
  </p:cSld>
  <p:clrMapOvr>
    <a:masterClrMapping/>
  </p:clrMapOvr>
  <p:transitio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5" name="Shape 105"/>
          <p:cNvSpPr/>
          <p:nvPr/>
        </p:nvSpPr>
        <p:spPr>
          <a:xfrm>
            <a:off x="685800" y="509520"/>
            <a:ext cx="7772400" cy="1343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4400">
                <a:latin typeface="Arial"/>
                <a:ea typeface="Arial"/>
                <a:cs typeface="Arial"/>
                <a:sym typeface="Arial"/>
              </a:rPr>
              <a:t>Calling Conventions</a:t>
            </a:r>
            <a:br>
              <a:rPr sz="4400">
                <a:latin typeface="Arial"/>
                <a:ea typeface="Arial"/>
                <a:cs typeface="Arial"/>
                <a:sym typeface="Arial"/>
              </a:rPr>
            </a:br>
            <a:r>
              <a:rPr sz="4400">
                <a:latin typeface="Arial"/>
                <a:ea typeface="Arial"/>
                <a:cs typeface="Arial"/>
                <a:sym typeface="Arial"/>
              </a:rPr>
              <a:t>Microsoft x86-64</a:t>
            </a:r>
          </a:p>
        </p:txBody>
      </p:sp>
      <p:sp>
        <p:nvSpPr>
          <p:cNvPr id="106" name="Shape 106"/>
          <p:cNvSpPr/>
          <p:nvPr/>
        </p:nvSpPr>
        <p:spPr>
          <a:xfrm>
            <a:off x="685800" y="1981200"/>
            <a:ext cx="7772400" cy="3777194"/>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marL="341312" indent="-341312">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First 4 parameters (from left to right) are put into RCX, RDX, R8, R9 respectively</a:t>
            </a:r>
            <a:endParaRPr sz="2800">
              <a:latin typeface="Arial"/>
              <a:ea typeface="Arial"/>
              <a:cs typeface="Arial"/>
              <a:sym typeface="Arial"/>
            </a:endParaRPr>
          </a:p>
          <a:p>
            <a:pPr lvl="0" marL="341312" indent="-341312">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Remaining parameters &gt; 4 are pushed onto the stack</a:t>
            </a:r>
            <a:endParaRPr sz="2800">
              <a:latin typeface="Arial"/>
              <a:ea typeface="Arial"/>
              <a:cs typeface="Arial"/>
              <a:sym typeface="Arial"/>
            </a:endParaRPr>
          </a:p>
          <a:p>
            <a:pPr lvl="0" marL="341312" indent="-341312">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NO use of frame pointers (if you know 32 bit calling conventions. If not, ignore this bullet)</a:t>
            </a:r>
            <a:endParaRPr sz="2800">
              <a:latin typeface="Arial"/>
              <a:ea typeface="Arial"/>
              <a:cs typeface="Arial"/>
              <a:sym typeface="Arial"/>
            </a:endParaRPr>
          </a:p>
          <a:p>
            <a:pPr lvl="0" marL="341312" indent="-341312">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RAX or RDX:RAX returns the result for primitive data types</a:t>
            </a:r>
            <a:endParaRPr sz="2800">
              <a:latin typeface="Arial"/>
              <a:ea typeface="Arial"/>
              <a:cs typeface="Arial"/>
              <a:sym typeface="Arial"/>
            </a:endParaRPr>
          </a:p>
          <a:p>
            <a:pPr lvl="0" marL="341312" indent="-341312">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Caller is responsible for cleaning up the stack</a:t>
            </a:r>
          </a:p>
        </p:txBody>
      </p:sp>
      <p:sp>
        <p:nvSpPr>
          <p:cNvPr id="107" name="Shape 107"/>
          <p:cNvSpPr/>
          <p:nvPr/>
        </p:nvSpPr>
        <p:spPr>
          <a:xfrm>
            <a:off x="1336191" y="108737"/>
            <a:ext cx="1561307" cy="68540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162" y="0"/>
                </a:moveTo>
                <a:cubicBezTo>
                  <a:pt x="3677" y="0"/>
                  <a:pt x="3283" y="896"/>
                  <a:pt x="3283" y="2001"/>
                </a:cubicBezTo>
                <a:lnTo>
                  <a:pt x="3283" y="7817"/>
                </a:lnTo>
                <a:lnTo>
                  <a:pt x="0" y="21600"/>
                </a:lnTo>
                <a:lnTo>
                  <a:pt x="7500" y="15471"/>
                </a:lnTo>
                <a:lnTo>
                  <a:pt x="20722" y="15471"/>
                </a:lnTo>
                <a:cubicBezTo>
                  <a:pt x="21207" y="15471"/>
                  <a:pt x="21600" y="14576"/>
                  <a:pt x="21600" y="13470"/>
                </a:cubicBezTo>
                <a:lnTo>
                  <a:pt x="21600" y="2001"/>
                </a:lnTo>
                <a:cubicBezTo>
                  <a:pt x="21600" y="896"/>
                  <a:pt x="21207" y="0"/>
                  <a:pt x="20722" y="0"/>
                </a:cubicBezTo>
                <a:lnTo>
                  <a:pt x="4162" y="0"/>
                </a:lnTo>
                <a:close/>
              </a:path>
            </a:pathLst>
          </a:custGeom>
          <a:solidFill>
            <a:srgbClr val="FFFFFF"/>
          </a:solidFill>
          <a:ln w="25400">
            <a:solidFill>
              <a:srgbClr val="00CC99"/>
            </a:solidFill>
          </a:ln>
          <a:extLst>
            <a:ext uri="{C572A759-6A51-4108-AA02-DFA0A04FC94B}">
              <ma14:wrappingTextBoxFlag xmlns:ma14="http://schemas.microsoft.com/office/mac/drawingml/2011/main" val="1"/>
            </a:ext>
          </a:extLst>
        </p:spPr>
        <p:txBody>
          <a:bodyPr lIns="0" tIns="0" rIns="0" bIns="0"/>
          <a:lstStyle>
            <a:lvl1pPr algn="ctr"/>
          </a:lstStyle>
          <a:p>
            <a:pPr lvl="0">
              <a:defRPr sz="1800"/>
            </a:pPr>
            <a:r>
              <a:rPr sz="2400"/>
              <a:t>Einstein!</a:t>
            </a:r>
          </a:p>
        </p:txBody>
      </p:sp>
      <p:pic>
        <p:nvPicPr>
          <p:cNvPr id="108" name="pasted-image.png"/>
          <p:cNvPicPr/>
          <p:nvPr/>
        </p:nvPicPr>
        <p:blipFill>
          <a:blip r:embed="rId3">
            <a:extLst/>
          </a:blip>
          <a:stretch>
            <a:fillRect/>
          </a:stretch>
        </p:blipFill>
        <p:spPr>
          <a:xfrm>
            <a:off x="3070" y="-10398"/>
            <a:ext cx="1270001" cy="1663701"/>
          </a:xfrm>
          <a:prstGeom prst="rect">
            <a:avLst/>
          </a:prstGeom>
          <a:ln w="12700">
            <a:miter lim="400000"/>
          </a:ln>
        </p:spPr>
      </p:pic>
    </p:spTree>
  </p:cSld>
  <p:clrMapOvr>
    <a:masterClrMapping/>
  </p:clrMapOvr>
  <p:transitio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2" name="Shape 112"/>
          <p:cNvSpPr/>
          <p:nvPr/>
        </p:nvSpPr>
        <p:spPr>
          <a:xfrm>
            <a:off x="-1" y="509520"/>
            <a:ext cx="9144002" cy="1343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4400">
                <a:latin typeface="Arial"/>
                <a:ea typeface="Arial"/>
                <a:cs typeface="Arial"/>
                <a:sym typeface="Arial"/>
              </a:rPr>
              <a:t>Calling Conventions</a:t>
            </a:r>
            <a:br>
              <a:rPr sz="4400">
                <a:latin typeface="Arial"/>
                <a:ea typeface="Arial"/>
                <a:cs typeface="Arial"/>
                <a:sym typeface="Arial"/>
              </a:rPr>
            </a:br>
            <a:r>
              <a:rPr sz="4400">
                <a:latin typeface="Arial"/>
                <a:ea typeface="Arial"/>
                <a:cs typeface="Arial"/>
                <a:sym typeface="Arial"/>
              </a:rPr>
              <a:t>System V </a:t>
            </a:r>
            <a:r>
              <a:rPr sz="4000">
                <a:latin typeface="Arial"/>
                <a:ea typeface="Arial"/>
                <a:cs typeface="Arial"/>
                <a:sym typeface="Arial"/>
              </a:rPr>
              <a:t>AMD64 ABI (GCC)</a:t>
            </a:r>
          </a:p>
        </p:txBody>
      </p:sp>
      <p:sp>
        <p:nvSpPr>
          <p:cNvPr id="113" name="Shape 113"/>
          <p:cNvSpPr/>
          <p:nvPr/>
        </p:nvSpPr>
        <p:spPr>
          <a:xfrm>
            <a:off x="685800" y="1981199"/>
            <a:ext cx="7772400" cy="341027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marL="341312" indent="-341312">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First 6 parameters (from left to right) are put into RDI, RSI, RDX, RCX, R8, R9 respectively</a:t>
            </a:r>
            <a:endParaRPr sz="2800">
              <a:latin typeface="Arial"/>
              <a:ea typeface="Arial"/>
              <a:cs typeface="Arial"/>
              <a:sym typeface="Arial"/>
            </a:endParaRPr>
          </a:p>
          <a:p>
            <a:pPr lvl="0" marL="341312" indent="-341312">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Remaining parameters pushed onto the stack</a:t>
            </a:r>
            <a:endParaRPr sz="2800">
              <a:latin typeface="Arial"/>
              <a:ea typeface="Arial"/>
              <a:cs typeface="Arial"/>
              <a:sym typeface="Arial"/>
            </a:endParaRPr>
          </a:p>
          <a:p>
            <a:pPr lvl="0" marL="341312" indent="-341312">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Use of frame pointers (if you know 32 bit calling conventions. If not, ignore this bullet)</a:t>
            </a:r>
            <a:endParaRPr sz="2800">
              <a:latin typeface="Arial"/>
              <a:ea typeface="Arial"/>
              <a:cs typeface="Arial"/>
              <a:sym typeface="Arial"/>
            </a:endParaRPr>
          </a:p>
          <a:p>
            <a:pPr lvl="0" marL="341312" indent="-341312">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RAX or RDX:RAX returns the result for primitive data types</a:t>
            </a:r>
            <a:endParaRPr sz="2800">
              <a:latin typeface="Arial"/>
              <a:ea typeface="Arial"/>
              <a:cs typeface="Arial"/>
              <a:sym typeface="Arial"/>
            </a:endParaRPr>
          </a:p>
          <a:p>
            <a:pPr lvl="0" marL="341312" indent="-341312">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Caller is responsible for cleaning up the stack</a:t>
            </a:r>
          </a:p>
        </p:txBody>
      </p:sp>
      <p:pic>
        <p:nvPicPr>
          <p:cNvPr id="114" name="pasted-image.png"/>
          <p:cNvPicPr/>
          <p:nvPr/>
        </p:nvPicPr>
        <p:blipFill>
          <a:blip r:embed="rId3">
            <a:extLst/>
          </a:blip>
          <a:stretch>
            <a:fillRect/>
          </a:stretch>
        </p:blipFill>
        <p:spPr>
          <a:xfrm>
            <a:off x="22050" y="-5164"/>
            <a:ext cx="976481" cy="1835109"/>
          </a:xfrm>
          <a:prstGeom prst="rect">
            <a:avLst/>
          </a:prstGeom>
          <a:ln w="12700">
            <a:miter lim="400000"/>
          </a:ln>
        </p:spPr>
      </p:pic>
      <p:sp>
        <p:nvSpPr>
          <p:cNvPr id="115" name="Shape 115"/>
          <p:cNvSpPr/>
          <p:nvPr/>
        </p:nvSpPr>
        <p:spPr>
          <a:xfrm>
            <a:off x="898259" y="70641"/>
            <a:ext cx="2031604" cy="46632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848" y="0"/>
                </a:moveTo>
                <a:cubicBezTo>
                  <a:pt x="3475" y="0"/>
                  <a:pt x="3173" y="1317"/>
                  <a:pt x="3173" y="2941"/>
                </a:cubicBezTo>
                <a:lnTo>
                  <a:pt x="3173" y="16747"/>
                </a:lnTo>
                <a:lnTo>
                  <a:pt x="0" y="20699"/>
                </a:lnTo>
                <a:lnTo>
                  <a:pt x="3549" y="21269"/>
                </a:lnTo>
                <a:cubicBezTo>
                  <a:pt x="3640" y="21471"/>
                  <a:pt x="3739" y="21600"/>
                  <a:pt x="3848" y="21600"/>
                </a:cubicBezTo>
                <a:lnTo>
                  <a:pt x="20925" y="21600"/>
                </a:lnTo>
                <a:cubicBezTo>
                  <a:pt x="21298" y="21600"/>
                  <a:pt x="21600" y="20283"/>
                  <a:pt x="21600" y="18659"/>
                </a:cubicBezTo>
                <a:lnTo>
                  <a:pt x="21600" y="2941"/>
                </a:lnTo>
                <a:cubicBezTo>
                  <a:pt x="21600" y="1317"/>
                  <a:pt x="21298" y="0"/>
                  <a:pt x="20925" y="0"/>
                </a:cubicBezTo>
                <a:lnTo>
                  <a:pt x="3848" y="0"/>
                </a:lnTo>
                <a:close/>
              </a:path>
            </a:pathLst>
          </a:custGeom>
          <a:solidFill>
            <a:srgbClr val="FFFFFF"/>
          </a:solidFill>
          <a:ln w="25400">
            <a:solidFill>
              <a:srgbClr val="00CC99"/>
            </a:solidFill>
          </a:ln>
          <a:extLst>
            <a:ext uri="{C572A759-6A51-4108-AA02-DFA0A04FC94B}">
              <ma14:wrappingTextBoxFlag xmlns:ma14="http://schemas.microsoft.com/office/mac/drawingml/2011/main" val="1"/>
            </a:ext>
          </a:extLst>
        </p:spPr>
        <p:txBody>
          <a:bodyPr lIns="0" tIns="0" rIns="0" bIns="0"/>
          <a:lstStyle>
            <a:lvl1pPr algn="r"/>
          </a:lstStyle>
          <a:p>
            <a:pPr lvl="0">
              <a:defRPr sz="1800"/>
            </a:pPr>
            <a:r>
              <a:rPr sz="2400"/>
              <a:t>Yeobeoseyo!</a:t>
            </a:r>
          </a:p>
        </p:txBody>
      </p:sp>
    </p:spTree>
  </p:cSld>
  <p:clrMapOvr>
    <a:masterClrMapping/>
  </p:clrMapOvr>
  <p:transitio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9" name="Shape 119"/>
          <p:cNvSpPr/>
          <p:nvPr/>
        </p:nvSpPr>
        <p:spPr>
          <a:xfrm>
            <a:off x="685800" y="172139"/>
            <a:ext cx="7772400" cy="646322"/>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000">
                <a:latin typeface="Arial"/>
                <a:ea typeface="Arial"/>
                <a:cs typeface="Arial"/>
                <a:sym typeface="Arial"/>
              </a:defRPr>
            </a:lvl1pPr>
          </a:lstStyle>
          <a:p>
            <a:pPr lvl="0">
              <a:defRPr sz="1800"/>
            </a:pPr>
            <a:r>
              <a:rPr sz="4000"/>
              <a:t>General Stack Frame Operation</a:t>
            </a:r>
          </a:p>
        </p:txBody>
      </p:sp>
      <p:graphicFrame>
        <p:nvGraphicFramePr>
          <p:cNvPr id="120" name="Table 120"/>
          <p:cNvGraphicFramePr/>
          <p:nvPr/>
        </p:nvGraphicFramePr>
        <p:xfrm>
          <a:off x="5410200" y="2743200"/>
          <a:ext cx="2592388" cy="2709863"/>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2592387"/>
              </a:tblGrid>
              <a:tr h="678259">
                <a:tc>
                  <a:txBody>
                    <a:bodyPr/>
                    <a:lstStyle/>
                    <a:p>
                      <a:pPr lvl="0">
                        <a:lnSpc>
                          <a:spcPct val="93000"/>
                        </a:lnSpc>
                        <a:spcBef>
                          <a:spcPts val="7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800">
                          <a:latin typeface="Arial"/>
                          <a:ea typeface="Arial"/>
                          <a:cs typeface="Arial"/>
                        </a:rPr>
                        <a:t>main() frame</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678259">
                <a:tc>
                  <a:txBody>
                    <a:bodyPr/>
                    <a:lstStyle/>
                    <a:p>
                      <a:pPr lvl="0">
                        <a:lnSpc>
                          <a:spcPct val="93000"/>
                        </a:lnSpc>
                        <a:spcBef>
                          <a:spcPts val="7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800">
                          <a:latin typeface="Arial"/>
                          <a:ea typeface="Arial"/>
                          <a:cs typeface="Arial"/>
                        </a:rPr>
                        <a:t>undef</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676671">
                <a:tc>
                  <a:txBody>
                    <a:bodyPr/>
                    <a:lstStyle/>
                    <a:p>
                      <a:pPr lvl="0">
                        <a:lnSpc>
                          <a:spcPct val="93000"/>
                        </a:lnSpc>
                        <a:spcBef>
                          <a:spcPts val="7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800">
                          <a:latin typeface="Arial"/>
                          <a:ea typeface="Arial"/>
                          <a:cs typeface="Arial"/>
                        </a:rPr>
                        <a:t>undef</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676671">
                <a:tc>
                  <a:txBody>
                    <a:bodyPr/>
                    <a:lstStyle/>
                    <a:p>
                      <a:pPr lvl="0">
                        <a:lnSpc>
                          <a:spcPct val="93000"/>
                        </a:lnSpc>
                        <a:spcBef>
                          <a:spcPts val="7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800">
                          <a:latin typeface="Arial"/>
                          <a:ea typeface="Arial"/>
                          <a:cs typeface="Arial"/>
                        </a:rPr>
                        <a:t>…</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bl>
          </a:graphicData>
        </a:graphic>
      </p:graphicFrame>
      <p:sp>
        <p:nvSpPr>
          <p:cNvPr id="121" name="Shape 121"/>
          <p:cNvSpPr/>
          <p:nvPr/>
        </p:nvSpPr>
        <p:spPr>
          <a:xfrm>
            <a:off x="5716587" y="2286000"/>
            <a:ext cx="1834196" cy="439229"/>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stack bottom</a:t>
            </a:r>
          </a:p>
        </p:txBody>
      </p:sp>
      <p:sp>
        <p:nvSpPr>
          <p:cNvPr id="122" name="Shape 122"/>
          <p:cNvSpPr/>
          <p:nvPr/>
        </p:nvSpPr>
        <p:spPr>
          <a:xfrm>
            <a:off x="5954712" y="5410200"/>
            <a:ext cx="1326096" cy="439229"/>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stack top</a:t>
            </a:r>
          </a:p>
        </p:txBody>
      </p:sp>
      <p:graphicFrame>
        <p:nvGraphicFramePr>
          <p:cNvPr id="123" name="Table 123"/>
          <p:cNvGraphicFramePr/>
          <p:nvPr/>
        </p:nvGraphicFramePr>
        <p:xfrm>
          <a:off x="76200" y="2590800"/>
          <a:ext cx="4192588" cy="560388"/>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4192587"/>
              </a:tblGrid>
              <a:tr h="560387">
                <a:tc>
                  <a:txBody>
                    <a:bodyPr/>
                    <a:lstStyle/>
                    <a:p>
                      <a:pPr lvl="0">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Local Variables</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bl>
          </a:graphicData>
        </a:graphic>
      </p:graphicFrame>
      <p:sp>
        <p:nvSpPr>
          <p:cNvPr id="124" name="Shape 124"/>
          <p:cNvSpPr/>
          <p:nvPr/>
        </p:nvSpPr>
        <p:spPr>
          <a:xfrm>
            <a:off x="274637" y="902748"/>
            <a:ext cx="8435765" cy="1150429"/>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nchor="ctr">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i="1" sz="2400">
                <a:latin typeface="Arial"/>
                <a:ea typeface="Arial"/>
                <a:cs typeface="Arial"/>
                <a:sym typeface="Arial"/>
              </a:rPr>
              <a:t>We are going to pretend that main() is the very first function </a:t>
            </a:r>
            <a:endParaRPr i="1" sz="24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i="1" sz="2400">
                <a:latin typeface="Arial"/>
                <a:ea typeface="Arial"/>
                <a:cs typeface="Arial"/>
                <a:sym typeface="Arial"/>
              </a:rPr>
              <a:t>being executed in a program</a:t>
            </a:r>
            <a:r>
              <a:rPr sz="2400">
                <a:latin typeface="Arial"/>
                <a:ea typeface="Arial"/>
                <a:cs typeface="Arial"/>
                <a:sym typeface="Arial"/>
              </a:rPr>
              <a:t>. This is what its stack looks like </a:t>
            </a:r>
            <a:endParaRPr sz="24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400">
                <a:latin typeface="Arial"/>
                <a:ea typeface="Arial"/>
                <a:cs typeface="Arial"/>
                <a:sym typeface="Arial"/>
              </a:rPr>
              <a:t>to start with (assuming it has any local variables).</a:t>
            </a:r>
          </a:p>
        </p:txBody>
      </p:sp>
      <p:sp>
        <p:nvSpPr>
          <p:cNvPr id="125" name="Shape 125"/>
          <p:cNvSpPr/>
          <p:nvPr/>
        </p:nvSpPr>
        <p:spPr>
          <a:xfrm>
            <a:off x="4267199" y="2590800"/>
            <a:ext cx="1143001" cy="152400"/>
          </a:xfrm>
          <a:prstGeom prst="line">
            <a:avLst/>
          </a:prstGeom>
          <a:ln w="25560">
            <a:solidFill/>
            <a:miter/>
          </a:ln>
        </p:spPr>
        <p:txBody>
          <a:bodyPr lIns="0" tIns="0" rIns="0" bIns="0"/>
          <a:lstStyle/>
          <a:p>
            <a:pPr lvl="0">
              <a:defRPr sz="1200">
                <a:latin typeface="+mn-lt"/>
                <a:ea typeface="+mn-ea"/>
                <a:cs typeface="+mn-cs"/>
                <a:sym typeface="Helvetica"/>
              </a:defRPr>
            </a:pPr>
          </a:p>
        </p:txBody>
      </p:sp>
      <p:sp>
        <p:nvSpPr>
          <p:cNvPr id="126" name="Shape 126"/>
          <p:cNvSpPr/>
          <p:nvPr/>
        </p:nvSpPr>
        <p:spPr>
          <a:xfrm>
            <a:off x="4267199" y="3124199"/>
            <a:ext cx="1143001" cy="304802"/>
          </a:xfrm>
          <a:prstGeom prst="line">
            <a:avLst/>
          </a:prstGeom>
          <a:ln w="25560">
            <a:solidFill/>
            <a:miter/>
          </a:ln>
        </p:spPr>
        <p:txBody>
          <a:bodyPr lIns="0" tIns="0" rIns="0" bIns="0"/>
          <a:lstStyle/>
          <a:p>
            <a:pPr lvl="0">
              <a:defRPr sz="1200">
                <a:latin typeface="+mn-lt"/>
                <a:ea typeface="+mn-ea"/>
                <a:cs typeface="+mn-cs"/>
                <a:sym typeface="Helvetica"/>
              </a:defRPr>
            </a:pPr>
          </a:p>
        </p:txBody>
      </p:sp>
      <p:sp>
        <p:nvSpPr>
          <p:cNvPr id="127" name="Shape 127"/>
          <p:cNvSpPr/>
          <p:nvPr/>
        </p:nvSpPr>
        <p:spPr>
          <a:xfrm>
            <a:off x="12700" y="6400800"/>
            <a:ext cx="1819312" cy="461900"/>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b="1">
                <a:latin typeface="Century Gothic"/>
                <a:ea typeface="Century Gothic"/>
                <a:cs typeface="Century Gothic"/>
                <a:sym typeface="Century Gothic"/>
              </a:defRPr>
            </a:lvl1pPr>
          </a:lstStyle>
          <a:p>
            <a:pPr lvl="0">
              <a:defRPr b="0" sz="1800"/>
            </a:pPr>
            <a:r>
              <a:rPr b="1" sz="2400"/>
              <a:t>Book p. 306</a:t>
            </a:r>
          </a:p>
        </p:txBody>
      </p:sp>
    </p:spTree>
  </p:cSld>
  <p:clrMapOvr>
    <a:masterClrMapping/>
  </p:clrMapOvr>
  <p:transitio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9" name="Shape 129"/>
          <p:cNvSpPr/>
          <p:nvPr/>
        </p:nvSpPr>
        <p:spPr>
          <a:xfrm>
            <a:off x="457200" y="172139"/>
            <a:ext cx="8153400" cy="646322"/>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000">
                <a:latin typeface="Arial"/>
                <a:ea typeface="Arial"/>
                <a:cs typeface="Arial"/>
                <a:sym typeface="Arial"/>
              </a:defRPr>
            </a:lvl1pPr>
          </a:lstStyle>
          <a:p>
            <a:pPr lvl="0">
              <a:defRPr sz="1800"/>
            </a:pPr>
            <a:r>
              <a:rPr sz="4000"/>
              <a:t>General Stack Frame Operation 2</a:t>
            </a:r>
          </a:p>
        </p:txBody>
      </p:sp>
      <p:graphicFrame>
        <p:nvGraphicFramePr>
          <p:cNvPr id="130" name="Table 130"/>
          <p:cNvGraphicFramePr/>
          <p:nvPr/>
        </p:nvGraphicFramePr>
        <p:xfrm>
          <a:off x="5410200" y="2743200"/>
          <a:ext cx="2592388" cy="2709863"/>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2592387"/>
              </a:tblGrid>
              <a:tr h="678259">
                <a:tc>
                  <a:txBody>
                    <a:bodyPr/>
                    <a:lstStyle/>
                    <a:p>
                      <a:pPr lvl="0">
                        <a:lnSpc>
                          <a:spcPct val="93000"/>
                        </a:lnSpc>
                        <a:spcBef>
                          <a:spcPts val="7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800">
                          <a:latin typeface="Arial"/>
                          <a:ea typeface="Arial"/>
                          <a:cs typeface="Arial"/>
                        </a:rPr>
                        <a:t>main() frame</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678259">
                <a:tc>
                  <a:txBody>
                    <a:bodyPr/>
                    <a:lstStyle/>
                    <a:p>
                      <a:pPr lvl="0">
                        <a:lnSpc>
                          <a:spcPct val="93000"/>
                        </a:lnSpc>
                        <a:spcBef>
                          <a:spcPts val="7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800">
                          <a:latin typeface="Arial"/>
                          <a:ea typeface="Arial"/>
                          <a:cs typeface="Arial"/>
                        </a:rPr>
                        <a:t>undef</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676671">
                <a:tc>
                  <a:txBody>
                    <a:bodyPr/>
                    <a:lstStyle/>
                    <a:p>
                      <a:pPr lvl="0">
                        <a:lnSpc>
                          <a:spcPct val="93000"/>
                        </a:lnSpc>
                        <a:spcBef>
                          <a:spcPts val="7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800">
                          <a:latin typeface="Arial"/>
                          <a:ea typeface="Arial"/>
                          <a:cs typeface="Arial"/>
                        </a:rPr>
                        <a:t>undef</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676671">
                <a:tc>
                  <a:txBody>
                    <a:bodyPr/>
                    <a:lstStyle/>
                    <a:p>
                      <a:pPr lvl="0">
                        <a:lnSpc>
                          <a:spcPct val="93000"/>
                        </a:lnSpc>
                        <a:spcBef>
                          <a:spcPts val="7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800">
                          <a:latin typeface="Arial"/>
                          <a:ea typeface="Arial"/>
                          <a:cs typeface="Arial"/>
                        </a:rPr>
                        <a:t>…</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bl>
          </a:graphicData>
        </a:graphic>
      </p:graphicFrame>
      <p:sp>
        <p:nvSpPr>
          <p:cNvPr id="131" name="Shape 131"/>
          <p:cNvSpPr/>
          <p:nvPr/>
        </p:nvSpPr>
        <p:spPr>
          <a:xfrm>
            <a:off x="5716587" y="2286000"/>
            <a:ext cx="1834196" cy="439229"/>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stack bottom</a:t>
            </a:r>
          </a:p>
        </p:txBody>
      </p:sp>
      <p:sp>
        <p:nvSpPr>
          <p:cNvPr id="132" name="Shape 132"/>
          <p:cNvSpPr/>
          <p:nvPr/>
        </p:nvSpPr>
        <p:spPr>
          <a:xfrm>
            <a:off x="5954712" y="5410200"/>
            <a:ext cx="1326096" cy="439229"/>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stack top</a:t>
            </a:r>
          </a:p>
        </p:txBody>
      </p:sp>
      <p:graphicFrame>
        <p:nvGraphicFramePr>
          <p:cNvPr id="133" name="Table 133"/>
          <p:cNvGraphicFramePr/>
          <p:nvPr/>
        </p:nvGraphicFramePr>
        <p:xfrm>
          <a:off x="76200" y="2590800"/>
          <a:ext cx="4192588" cy="1677988"/>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4192587"/>
              </a:tblGrid>
              <a:tr h="559329">
                <a:tc>
                  <a:txBody>
                    <a:bodyPr/>
                    <a:lstStyle/>
                    <a:p>
                      <a:pPr lvl="0">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Local Variables </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559329">
                <a:tc>
                  <a:txBody>
                    <a:bodyPr/>
                    <a:lstStyle/>
                    <a:p>
                      <a:pPr lvl="0">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Caller-Save Registers</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559329">
                <a:tc>
                  <a:txBody>
                    <a:bodyPr/>
                    <a:lstStyle/>
                    <a:p>
                      <a:pPr lvl="0">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Arguments to Pass to Callee</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bl>
          </a:graphicData>
        </a:graphic>
      </p:graphicFrame>
      <p:sp>
        <p:nvSpPr>
          <p:cNvPr id="134" name="Shape 134"/>
          <p:cNvSpPr/>
          <p:nvPr/>
        </p:nvSpPr>
        <p:spPr>
          <a:xfrm>
            <a:off x="236537" y="884237"/>
            <a:ext cx="8570913" cy="1253691"/>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sz="2000">
                <a:latin typeface="Arial"/>
                <a:ea typeface="Arial"/>
                <a:cs typeface="Arial"/>
                <a:sym typeface="Arial"/>
              </a:defRPr>
            </a:lvl1pPr>
          </a:lstStyle>
          <a:p>
            <a:pPr lvl="0">
              <a:defRPr sz="1800"/>
            </a:pPr>
            <a:r>
              <a:rPr sz="2000"/>
              <a:t>When main() decides to call a subroutine, main() becomes “the caller”. We will assume main() has some registers it would like to remain the same, so it will save them. We will also assume that the callee function takes some input arguments.</a:t>
            </a:r>
          </a:p>
        </p:txBody>
      </p:sp>
      <p:sp>
        <p:nvSpPr>
          <p:cNvPr id="135" name="Shape 135"/>
          <p:cNvSpPr/>
          <p:nvPr/>
        </p:nvSpPr>
        <p:spPr>
          <a:xfrm>
            <a:off x="4267199" y="2590800"/>
            <a:ext cx="1143001" cy="152400"/>
          </a:xfrm>
          <a:prstGeom prst="line">
            <a:avLst/>
          </a:prstGeom>
          <a:ln w="25560">
            <a:solidFill/>
            <a:miter/>
          </a:ln>
        </p:spPr>
        <p:txBody>
          <a:bodyPr lIns="0" tIns="0" rIns="0" bIns="0"/>
          <a:lstStyle/>
          <a:p>
            <a:pPr lvl="0">
              <a:defRPr sz="1200">
                <a:latin typeface="+mn-lt"/>
                <a:ea typeface="+mn-ea"/>
                <a:cs typeface="+mn-cs"/>
                <a:sym typeface="Helvetica"/>
              </a:defRPr>
            </a:pPr>
          </a:p>
        </p:txBody>
      </p:sp>
      <p:sp>
        <p:nvSpPr>
          <p:cNvPr id="136" name="Shape 136"/>
          <p:cNvSpPr/>
          <p:nvPr/>
        </p:nvSpPr>
        <p:spPr>
          <a:xfrm flipV="1">
            <a:off x="4267200" y="3427412"/>
            <a:ext cx="1143001" cy="841376"/>
          </a:xfrm>
          <a:prstGeom prst="line">
            <a:avLst/>
          </a:prstGeom>
          <a:ln w="25560">
            <a:solidFill/>
            <a:miter/>
          </a:ln>
        </p:spPr>
        <p:txBody>
          <a:bodyPr lIns="0" tIns="0" rIns="0" bIns="0"/>
          <a:lstStyle/>
          <a:p>
            <a:pPr lvl="0">
              <a:defRPr sz="1200">
                <a:latin typeface="+mn-lt"/>
                <a:ea typeface="+mn-ea"/>
                <a:cs typeface="+mn-cs"/>
                <a:sym typeface="Helvetica"/>
              </a:defRPr>
            </a:pPr>
          </a:p>
        </p:txBody>
      </p:sp>
    </p:spTree>
  </p:cSld>
  <p:clrMapOvr>
    <a:masterClrMapping/>
  </p:clrMapOvr>
  <p:transitio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8" name="Shape 138"/>
          <p:cNvSpPr/>
          <p:nvPr/>
        </p:nvSpPr>
        <p:spPr>
          <a:xfrm>
            <a:off x="457200" y="172139"/>
            <a:ext cx="8153400" cy="646322"/>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000">
                <a:latin typeface="Arial"/>
                <a:ea typeface="Arial"/>
                <a:cs typeface="Arial"/>
                <a:sym typeface="Arial"/>
              </a:defRPr>
            </a:lvl1pPr>
          </a:lstStyle>
          <a:p>
            <a:pPr lvl="0">
              <a:defRPr sz="1800"/>
            </a:pPr>
            <a:r>
              <a:rPr sz="4000"/>
              <a:t>General Stack Frame Operation 3</a:t>
            </a:r>
          </a:p>
        </p:txBody>
      </p:sp>
      <p:graphicFrame>
        <p:nvGraphicFramePr>
          <p:cNvPr id="139" name="Table 139"/>
          <p:cNvGraphicFramePr/>
          <p:nvPr/>
        </p:nvGraphicFramePr>
        <p:xfrm>
          <a:off x="5410200" y="2743200"/>
          <a:ext cx="2592388" cy="2709863"/>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2592387"/>
              </a:tblGrid>
              <a:tr h="678259">
                <a:tc>
                  <a:txBody>
                    <a:bodyPr/>
                    <a:lstStyle/>
                    <a:p>
                      <a:pPr lvl="0">
                        <a:lnSpc>
                          <a:spcPct val="93000"/>
                        </a:lnSpc>
                        <a:spcBef>
                          <a:spcPts val="7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800">
                          <a:latin typeface="Arial"/>
                          <a:ea typeface="Arial"/>
                          <a:cs typeface="Arial"/>
                        </a:rPr>
                        <a:t>main() frame</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678259">
                <a:tc>
                  <a:txBody>
                    <a:bodyPr/>
                    <a:lstStyle/>
                    <a:p>
                      <a:pPr lvl="0">
                        <a:lnSpc>
                          <a:spcPct val="93000"/>
                        </a:lnSpc>
                        <a:spcBef>
                          <a:spcPts val="7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800">
                          <a:latin typeface="Arial"/>
                          <a:ea typeface="Arial"/>
                          <a:cs typeface="Arial"/>
                        </a:rPr>
                        <a:t>undef</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676671">
                <a:tc>
                  <a:txBody>
                    <a:bodyPr/>
                    <a:lstStyle/>
                    <a:p>
                      <a:pPr lvl="0">
                        <a:lnSpc>
                          <a:spcPct val="93000"/>
                        </a:lnSpc>
                        <a:spcBef>
                          <a:spcPts val="7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800">
                          <a:latin typeface="Arial"/>
                          <a:ea typeface="Arial"/>
                          <a:cs typeface="Arial"/>
                        </a:rPr>
                        <a:t>undef</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676671">
                <a:tc>
                  <a:txBody>
                    <a:bodyPr/>
                    <a:lstStyle/>
                    <a:p>
                      <a:pPr lvl="0">
                        <a:lnSpc>
                          <a:spcPct val="93000"/>
                        </a:lnSpc>
                        <a:spcBef>
                          <a:spcPts val="7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800">
                          <a:latin typeface="Arial"/>
                          <a:ea typeface="Arial"/>
                          <a:cs typeface="Arial"/>
                        </a:rPr>
                        <a:t>…</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bl>
          </a:graphicData>
        </a:graphic>
      </p:graphicFrame>
      <p:sp>
        <p:nvSpPr>
          <p:cNvPr id="140" name="Shape 140"/>
          <p:cNvSpPr/>
          <p:nvPr/>
        </p:nvSpPr>
        <p:spPr>
          <a:xfrm>
            <a:off x="5716587" y="2286000"/>
            <a:ext cx="1834196" cy="439229"/>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stack bottom</a:t>
            </a:r>
          </a:p>
        </p:txBody>
      </p:sp>
      <p:sp>
        <p:nvSpPr>
          <p:cNvPr id="141" name="Shape 141"/>
          <p:cNvSpPr/>
          <p:nvPr/>
        </p:nvSpPr>
        <p:spPr>
          <a:xfrm>
            <a:off x="5954712" y="5410200"/>
            <a:ext cx="1326096" cy="439229"/>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stack top</a:t>
            </a:r>
          </a:p>
        </p:txBody>
      </p:sp>
      <p:sp>
        <p:nvSpPr>
          <p:cNvPr id="142" name="Shape 142"/>
          <p:cNvSpPr/>
          <p:nvPr/>
        </p:nvSpPr>
        <p:spPr>
          <a:xfrm>
            <a:off x="236537" y="884237"/>
            <a:ext cx="8570913" cy="1253691"/>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sz="2000">
                <a:latin typeface="Arial"/>
                <a:ea typeface="Arial"/>
                <a:cs typeface="Arial"/>
                <a:sym typeface="Arial"/>
              </a:defRPr>
            </a:lvl1pPr>
          </a:lstStyle>
          <a:p>
            <a:pPr lvl="0">
              <a:defRPr sz="1800"/>
            </a:pPr>
            <a:r>
              <a:rPr sz="2000"/>
              <a:t>When main() actually issues the CALL instruction, the return address gets saved onto the stack, and because the next instruction after the call will be the beginning of the called function, we consider the frame to have changed to the callee.</a:t>
            </a:r>
          </a:p>
        </p:txBody>
      </p:sp>
      <p:sp>
        <p:nvSpPr>
          <p:cNvPr id="143" name="Shape 143"/>
          <p:cNvSpPr/>
          <p:nvPr/>
        </p:nvSpPr>
        <p:spPr>
          <a:xfrm>
            <a:off x="4267199" y="2590800"/>
            <a:ext cx="1143001" cy="152400"/>
          </a:xfrm>
          <a:prstGeom prst="line">
            <a:avLst/>
          </a:prstGeom>
          <a:ln w="25560">
            <a:solidFill/>
            <a:miter/>
          </a:ln>
        </p:spPr>
        <p:txBody>
          <a:bodyPr lIns="0" tIns="0" rIns="0" bIns="0"/>
          <a:lstStyle/>
          <a:p>
            <a:pPr lvl="0">
              <a:defRPr sz="1200">
                <a:latin typeface="+mn-lt"/>
                <a:ea typeface="+mn-ea"/>
                <a:cs typeface="+mn-cs"/>
                <a:sym typeface="Helvetica"/>
              </a:defRPr>
            </a:pPr>
          </a:p>
        </p:txBody>
      </p:sp>
      <p:sp>
        <p:nvSpPr>
          <p:cNvPr id="144" name="Shape 144"/>
          <p:cNvSpPr/>
          <p:nvPr/>
        </p:nvSpPr>
        <p:spPr>
          <a:xfrm flipV="1">
            <a:off x="4267199" y="3427412"/>
            <a:ext cx="1143001" cy="1374776"/>
          </a:xfrm>
          <a:prstGeom prst="line">
            <a:avLst/>
          </a:prstGeom>
          <a:ln w="25560">
            <a:solidFill/>
            <a:miter/>
          </a:ln>
        </p:spPr>
        <p:txBody>
          <a:bodyPr lIns="0" tIns="0" rIns="0" bIns="0"/>
          <a:lstStyle/>
          <a:p>
            <a:pPr lvl="0">
              <a:defRPr sz="1200">
                <a:latin typeface="+mn-lt"/>
                <a:ea typeface="+mn-ea"/>
                <a:cs typeface="+mn-cs"/>
                <a:sym typeface="Helvetica"/>
              </a:defRPr>
            </a:pPr>
          </a:p>
        </p:txBody>
      </p:sp>
      <p:graphicFrame>
        <p:nvGraphicFramePr>
          <p:cNvPr id="145" name="Table 145"/>
          <p:cNvGraphicFramePr/>
          <p:nvPr/>
        </p:nvGraphicFramePr>
        <p:xfrm>
          <a:off x="76200" y="2590800"/>
          <a:ext cx="4192588" cy="2236788"/>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4192587"/>
              </a:tblGrid>
              <a:tr h="559196">
                <a:tc>
                  <a:txBody>
                    <a:bodyPr/>
                    <a:lstStyle/>
                    <a:p>
                      <a:pPr lvl="0">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Local Variables </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559196">
                <a:tc>
                  <a:txBody>
                    <a:bodyPr/>
                    <a:lstStyle/>
                    <a:p>
                      <a:pPr lvl="0">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Caller-Save Registers</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559196">
                <a:tc>
                  <a:txBody>
                    <a:bodyPr/>
                    <a:lstStyle/>
                    <a:p>
                      <a:pPr lvl="0">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900">
                          <a:latin typeface="Arial"/>
                          <a:ea typeface="Arial"/>
                          <a:cs typeface="Arial"/>
                        </a:rPr>
                        <a:t>Callee a</a:t>
                      </a:r>
                      <a:r>
                        <a:rPr sz="1900">
                          <a:latin typeface="Arial"/>
                          <a:ea typeface="Arial"/>
                          <a:cs typeface="Arial"/>
                        </a:rPr>
                        <a:t>rguments (&gt; 4 MS, &gt; 6 *NIX)</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559196">
                <a:tc>
                  <a:txBody>
                    <a:bodyPr/>
                    <a:lstStyle/>
                    <a:p>
                      <a:pPr lvl="0">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Caller’s saved return address</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bl>
          </a:graphicData>
        </a:graphic>
      </p:graphicFrame>
    </p:spTree>
  </p:cSld>
  <p:clrMapOvr>
    <a:masterClrMapping/>
  </p:clrMapOvr>
  <p:transitio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7" name="Shape 147"/>
          <p:cNvSpPr/>
          <p:nvPr/>
        </p:nvSpPr>
        <p:spPr>
          <a:xfrm>
            <a:off x="457200" y="172139"/>
            <a:ext cx="8153400" cy="646322"/>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000">
                <a:latin typeface="Arial"/>
                <a:ea typeface="Arial"/>
                <a:cs typeface="Arial"/>
                <a:sym typeface="Arial"/>
              </a:defRPr>
            </a:lvl1pPr>
          </a:lstStyle>
          <a:p>
            <a:pPr lvl="0">
              <a:defRPr sz="1800"/>
            </a:pPr>
            <a:r>
              <a:rPr sz="4000"/>
              <a:t>General Stack Frame Operation 4</a:t>
            </a:r>
          </a:p>
        </p:txBody>
      </p:sp>
      <p:graphicFrame>
        <p:nvGraphicFramePr>
          <p:cNvPr id="148" name="Table 148"/>
          <p:cNvGraphicFramePr/>
          <p:nvPr/>
        </p:nvGraphicFramePr>
        <p:xfrm>
          <a:off x="5410200" y="2743200"/>
          <a:ext cx="2592388" cy="2709863"/>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2592387"/>
              </a:tblGrid>
              <a:tr h="678259">
                <a:tc>
                  <a:txBody>
                    <a:bodyPr/>
                    <a:lstStyle/>
                    <a:p>
                      <a:pPr lvl="0">
                        <a:lnSpc>
                          <a:spcPct val="93000"/>
                        </a:lnSpc>
                        <a:spcBef>
                          <a:spcPts val="7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800">
                          <a:latin typeface="Arial"/>
                          <a:ea typeface="Arial"/>
                          <a:cs typeface="Arial"/>
                        </a:rPr>
                        <a:t>main() frame</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678259">
                <a:tc>
                  <a:txBody>
                    <a:bodyPr/>
                    <a:lstStyle/>
                    <a:p>
                      <a:pPr lvl="0">
                        <a:lnSpc>
                          <a:spcPct val="93000"/>
                        </a:lnSpc>
                        <a:spcBef>
                          <a:spcPts val="7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800">
                          <a:latin typeface="Arial"/>
                          <a:ea typeface="Arial"/>
                          <a:cs typeface="Arial"/>
                        </a:rPr>
                        <a:t>foo()’s frame</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676671">
                <a:tc>
                  <a:txBody>
                    <a:bodyPr/>
                    <a:lstStyle/>
                    <a:p>
                      <a:pPr lvl="0">
                        <a:lnSpc>
                          <a:spcPct val="93000"/>
                        </a:lnSpc>
                        <a:spcBef>
                          <a:spcPts val="7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800">
                          <a:latin typeface="Arial"/>
                          <a:ea typeface="Arial"/>
                          <a:cs typeface="Arial"/>
                        </a:rPr>
                        <a:t>undef</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676671">
                <a:tc>
                  <a:txBody>
                    <a:bodyPr/>
                    <a:lstStyle/>
                    <a:p>
                      <a:pPr lvl="0">
                        <a:lnSpc>
                          <a:spcPct val="93000"/>
                        </a:lnSpc>
                        <a:spcBef>
                          <a:spcPts val="7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800">
                          <a:latin typeface="Arial"/>
                          <a:ea typeface="Arial"/>
                          <a:cs typeface="Arial"/>
                        </a:rPr>
                        <a:t>…</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bl>
          </a:graphicData>
        </a:graphic>
      </p:graphicFrame>
      <p:sp>
        <p:nvSpPr>
          <p:cNvPr id="149" name="Shape 149"/>
          <p:cNvSpPr/>
          <p:nvPr/>
        </p:nvSpPr>
        <p:spPr>
          <a:xfrm>
            <a:off x="5710237" y="2286000"/>
            <a:ext cx="1834196" cy="439229"/>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stack bottom</a:t>
            </a:r>
          </a:p>
        </p:txBody>
      </p:sp>
      <p:sp>
        <p:nvSpPr>
          <p:cNvPr id="150" name="Shape 150"/>
          <p:cNvSpPr/>
          <p:nvPr/>
        </p:nvSpPr>
        <p:spPr>
          <a:xfrm>
            <a:off x="5954712" y="5410200"/>
            <a:ext cx="1326096" cy="439229"/>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stack top</a:t>
            </a:r>
          </a:p>
        </p:txBody>
      </p:sp>
      <p:sp>
        <p:nvSpPr>
          <p:cNvPr id="151" name="Shape 151"/>
          <p:cNvSpPr/>
          <p:nvPr/>
        </p:nvSpPr>
        <p:spPr>
          <a:xfrm>
            <a:off x="236537" y="884237"/>
            <a:ext cx="8570913" cy="961591"/>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sz="2000">
                <a:latin typeface="Arial"/>
                <a:ea typeface="Arial"/>
                <a:cs typeface="Arial"/>
                <a:sym typeface="Arial"/>
              </a:defRPr>
            </a:lvl1pPr>
          </a:lstStyle>
          <a:p>
            <a:pPr lvl="0">
              <a:defRPr sz="1800"/>
            </a:pPr>
            <a:r>
              <a:rPr sz="2000"/>
              <a:t>Next, we’ll assume the the callee sub() would like to use all the registers, and must therefore save the callee-save registers. Then it will allocate space for its local variables.</a:t>
            </a:r>
          </a:p>
        </p:txBody>
      </p:sp>
      <p:sp>
        <p:nvSpPr>
          <p:cNvPr id="152" name="Shape 152"/>
          <p:cNvSpPr/>
          <p:nvPr/>
        </p:nvSpPr>
        <p:spPr>
          <a:xfrm flipV="1">
            <a:off x="4268787" y="3427412"/>
            <a:ext cx="1141413" cy="1755593"/>
          </a:xfrm>
          <a:prstGeom prst="line">
            <a:avLst/>
          </a:prstGeom>
          <a:ln w="25560">
            <a:solidFill/>
            <a:miter/>
          </a:ln>
        </p:spPr>
        <p:txBody>
          <a:bodyPr lIns="0" tIns="0" rIns="0" bIns="0"/>
          <a:lstStyle/>
          <a:p>
            <a:pPr lvl="0">
              <a:defRPr sz="1200">
                <a:latin typeface="+mn-lt"/>
                <a:ea typeface="+mn-ea"/>
                <a:cs typeface="+mn-cs"/>
                <a:sym typeface="Helvetica"/>
              </a:defRPr>
            </a:pPr>
          </a:p>
        </p:txBody>
      </p:sp>
      <p:graphicFrame>
        <p:nvGraphicFramePr>
          <p:cNvPr id="153" name="Table 153"/>
          <p:cNvGraphicFramePr/>
          <p:nvPr/>
        </p:nvGraphicFramePr>
        <p:xfrm>
          <a:off x="76200" y="2590800"/>
          <a:ext cx="4192588" cy="3913188"/>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4192587"/>
              </a:tblGrid>
              <a:tr h="652197">
                <a:tc>
                  <a:txBody>
                    <a:bodyPr/>
                    <a:lstStyle/>
                    <a:p>
                      <a:pPr lvl="0">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Local Variables </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652197">
                <a:tc>
                  <a:txBody>
                    <a:bodyPr/>
                    <a:lstStyle/>
                    <a:p>
                      <a:pPr lvl="0">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Caller-Save Registers</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652197">
                <a:tc>
                  <a:txBody>
                    <a:bodyPr/>
                    <a:lstStyle/>
                    <a:p>
                      <a:pPr lvl="0">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900">
                          <a:latin typeface="Arial"/>
                          <a:ea typeface="Arial"/>
                          <a:cs typeface="Arial"/>
                        </a:rPr>
                        <a:t>Callee a</a:t>
                      </a:r>
                      <a:r>
                        <a:rPr sz="1900">
                          <a:latin typeface="Arial"/>
                          <a:ea typeface="Arial"/>
                          <a:cs typeface="Arial"/>
                        </a:rPr>
                        <a:t>rguments (&gt; 4 MS, &gt; 6 *NIX)</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652197">
                <a:tc>
                  <a:txBody>
                    <a:bodyPr/>
                    <a:lstStyle/>
                    <a:p>
                      <a:pPr lvl="0" algn="ctr">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Caller’s saved return address</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652197">
                <a:tc>
                  <a:txBody>
                    <a:bodyPr/>
                    <a:lstStyle/>
                    <a:p>
                      <a:pPr lvl="0">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Callee-Save Registers</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652197">
                <a:tc>
                  <a:txBody>
                    <a:bodyPr/>
                    <a:lstStyle/>
                    <a:p>
                      <a:pPr lvl="0">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Local Variables</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bl>
          </a:graphicData>
        </a:graphic>
      </p:graphicFrame>
      <p:sp>
        <p:nvSpPr>
          <p:cNvPr id="154" name="Shape 154"/>
          <p:cNvSpPr/>
          <p:nvPr/>
        </p:nvSpPr>
        <p:spPr>
          <a:xfrm flipV="1">
            <a:off x="4267199" y="4037012"/>
            <a:ext cx="1143001" cy="2441576"/>
          </a:xfrm>
          <a:prstGeom prst="line">
            <a:avLst/>
          </a:prstGeom>
          <a:ln w="25560">
            <a:solidFill/>
            <a:miter/>
          </a:ln>
        </p:spPr>
        <p:txBody>
          <a:bodyPr lIns="0" tIns="0" rIns="0" bIns="0"/>
          <a:lstStyle/>
          <a:p>
            <a:pPr lvl="0">
              <a:defRPr sz="1200">
                <a:latin typeface="+mn-lt"/>
                <a:ea typeface="+mn-ea"/>
                <a:cs typeface="+mn-cs"/>
                <a:sym typeface="Helvetica"/>
              </a:defRPr>
            </a:pPr>
          </a:p>
        </p:txBody>
      </p:sp>
    </p:spTree>
  </p:cSld>
  <p:clrMapOvr>
    <a:masterClrMapping/>
  </p:clrMapOvr>
  <p:transition spd="med" advClick="1"/>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6" name="Shape 156"/>
          <p:cNvSpPr/>
          <p:nvPr/>
        </p:nvSpPr>
        <p:spPr>
          <a:xfrm>
            <a:off x="457200" y="172139"/>
            <a:ext cx="8153400" cy="646322"/>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000">
                <a:latin typeface="Arial"/>
                <a:ea typeface="Arial"/>
                <a:cs typeface="Arial"/>
                <a:sym typeface="Arial"/>
              </a:defRPr>
            </a:lvl1pPr>
          </a:lstStyle>
          <a:p>
            <a:pPr lvl="0">
              <a:defRPr sz="1800"/>
            </a:pPr>
            <a:r>
              <a:rPr sz="4000"/>
              <a:t>General Stack Frame Operation 6</a:t>
            </a:r>
          </a:p>
        </p:txBody>
      </p:sp>
      <p:graphicFrame>
        <p:nvGraphicFramePr>
          <p:cNvPr id="157" name="Table 157"/>
          <p:cNvGraphicFramePr/>
          <p:nvPr/>
        </p:nvGraphicFramePr>
        <p:xfrm>
          <a:off x="5410200" y="2743200"/>
          <a:ext cx="2592388" cy="2709863"/>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2592387"/>
              </a:tblGrid>
              <a:tr h="678259">
                <a:tc>
                  <a:txBody>
                    <a:bodyPr/>
                    <a:lstStyle/>
                    <a:p>
                      <a:pPr lvl="0">
                        <a:lnSpc>
                          <a:spcPct val="93000"/>
                        </a:lnSpc>
                        <a:spcBef>
                          <a:spcPts val="7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800">
                          <a:latin typeface="Arial"/>
                          <a:ea typeface="Arial"/>
                          <a:cs typeface="Arial"/>
                        </a:rPr>
                        <a:t>main() frame</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678259">
                <a:tc>
                  <a:txBody>
                    <a:bodyPr/>
                    <a:lstStyle/>
                    <a:p>
                      <a:pPr lvl="0">
                        <a:lnSpc>
                          <a:spcPct val="93000"/>
                        </a:lnSpc>
                        <a:spcBef>
                          <a:spcPts val="7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800">
                          <a:latin typeface="Arial"/>
                          <a:ea typeface="Arial"/>
                          <a:cs typeface="Arial"/>
                        </a:rPr>
                        <a:t>foo()’s frame</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676671">
                <a:tc>
                  <a:txBody>
                    <a:bodyPr/>
                    <a:lstStyle/>
                    <a:p>
                      <a:pPr lvl="0">
                        <a:lnSpc>
                          <a:spcPct val="93000"/>
                        </a:lnSpc>
                        <a:spcBef>
                          <a:spcPts val="7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800">
                          <a:latin typeface="Arial"/>
                          <a:ea typeface="Arial"/>
                          <a:cs typeface="Arial"/>
                        </a:rPr>
                        <a:t>undef</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676671">
                <a:tc>
                  <a:txBody>
                    <a:bodyPr/>
                    <a:lstStyle/>
                    <a:p>
                      <a:pPr lvl="0">
                        <a:lnSpc>
                          <a:spcPct val="93000"/>
                        </a:lnSpc>
                        <a:spcBef>
                          <a:spcPts val="7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800">
                          <a:latin typeface="Arial"/>
                          <a:ea typeface="Arial"/>
                          <a:cs typeface="Arial"/>
                        </a:rPr>
                        <a:t>…</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bl>
          </a:graphicData>
        </a:graphic>
      </p:graphicFrame>
      <p:sp>
        <p:nvSpPr>
          <p:cNvPr id="158" name="Shape 158"/>
          <p:cNvSpPr/>
          <p:nvPr/>
        </p:nvSpPr>
        <p:spPr>
          <a:xfrm>
            <a:off x="5716587" y="2286000"/>
            <a:ext cx="1834196" cy="439229"/>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stack bottom</a:t>
            </a:r>
          </a:p>
        </p:txBody>
      </p:sp>
      <p:sp>
        <p:nvSpPr>
          <p:cNvPr id="159" name="Shape 159"/>
          <p:cNvSpPr/>
          <p:nvPr/>
        </p:nvSpPr>
        <p:spPr>
          <a:xfrm>
            <a:off x="5954712" y="5410200"/>
            <a:ext cx="1326096" cy="439229"/>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stack top</a:t>
            </a:r>
          </a:p>
        </p:txBody>
      </p:sp>
      <p:sp>
        <p:nvSpPr>
          <p:cNvPr id="160" name="Shape 160"/>
          <p:cNvSpPr/>
          <p:nvPr/>
        </p:nvSpPr>
        <p:spPr>
          <a:xfrm>
            <a:off x="236537" y="884237"/>
            <a:ext cx="8570913" cy="1253691"/>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sz="2000">
                <a:latin typeface="Arial"/>
                <a:ea typeface="Arial"/>
                <a:cs typeface="Arial"/>
                <a:sym typeface="Arial"/>
              </a:defRPr>
            </a:lvl1pPr>
          </a:lstStyle>
          <a:p>
            <a:pPr lvl="0">
              <a:defRPr sz="1800"/>
            </a:pPr>
            <a:r>
              <a:rPr sz="2000"/>
              <a:t>At this point, foo() decides it wants to call bar(). It is still the callee-of-main(), but it will now be the caller-of-bar. So it saves any caller-save registers that it needs to. It then puts the function arguments on the stack as well.</a:t>
            </a:r>
          </a:p>
        </p:txBody>
      </p:sp>
      <p:sp>
        <p:nvSpPr>
          <p:cNvPr id="161" name="Shape 161"/>
          <p:cNvSpPr/>
          <p:nvPr/>
        </p:nvSpPr>
        <p:spPr>
          <a:xfrm>
            <a:off x="4267200" y="2590799"/>
            <a:ext cx="1143001" cy="838202"/>
          </a:xfrm>
          <a:prstGeom prst="line">
            <a:avLst/>
          </a:prstGeom>
          <a:ln w="25560">
            <a:solidFill/>
            <a:miter/>
          </a:ln>
        </p:spPr>
        <p:txBody>
          <a:bodyPr lIns="0" tIns="0" rIns="0" bIns="0"/>
          <a:lstStyle/>
          <a:p>
            <a:pPr lvl="0">
              <a:defRPr sz="1200">
                <a:latin typeface="+mn-lt"/>
                <a:ea typeface="+mn-ea"/>
                <a:cs typeface="+mn-cs"/>
                <a:sym typeface="Helvetica"/>
              </a:defRPr>
            </a:pPr>
          </a:p>
        </p:txBody>
      </p:sp>
      <p:graphicFrame>
        <p:nvGraphicFramePr>
          <p:cNvPr id="162" name="Table 162"/>
          <p:cNvGraphicFramePr/>
          <p:nvPr/>
        </p:nvGraphicFramePr>
        <p:xfrm>
          <a:off x="76200" y="2590800"/>
          <a:ext cx="4192588" cy="2795588"/>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4192587"/>
              </a:tblGrid>
              <a:tr h="698896">
                <a:tc>
                  <a:txBody>
                    <a:bodyPr/>
                    <a:lstStyle/>
                    <a:p>
                      <a:pPr lvl="0">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Callee-Save Registers</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698896">
                <a:tc>
                  <a:txBody>
                    <a:bodyPr/>
                    <a:lstStyle/>
                    <a:p>
                      <a:pPr lvl="0">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Local Variables</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698896">
                <a:tc>
                  <a:txBody>
                    <a:bodyPr/>
                    <a:lstStyle/>
                    <a:p>
                      <a:pPr lvl="0">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Caller-Save Registers</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698896">
                <a:tc>
                  <a:txBody>
                    <a:bodyPr/>
                    <a:lstStyle/>
                    <a:p>
                      <a:pPr lvl="0">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900">
                          <a:latin typeface="Arial"/>
                          <a:ea typeface="Arial"/>
                          <a:cs typeface="Arial"/>
                        </a:rPr>
                        <a:t>Callee a</a:t>
                      </a:r>
                      <a:r>
                        <a:rPr sz="1900">
                          <a:latin typeface="Arial"/>
                          <a:ea typeface="Arial"/>
                          <a:cs typeface="Arial"/>
                        </a:rPr>
                        <a:t>rguments (&gt; 4 MS, &gt; 6 *NIX)</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bl>
          </a:graphicData>
        </a:graphic>
      </p:graphicFrame>
      <p:sp>
        <p:nvSpPr>
          <p:cNvPr id="163" name="Shape 163"/>
          <p:cNvSpPr/>
          <p:nvPr/>
        </p:nvSpPr>
        <p:spPr>
          <a:xfrm flipV="1">
            <a:off x="4267199" y="4037012"/>
            <a:ext cx="1143001" cy="1374776"/>
          </a:xfrm>
          <a:prstGeom prst="line">
            <a:avLst/>
          </a:prstGeom>
          <a:ln w="25560">
            <a:solidFill/>
            <a:miter/>
          </a:ln>
        </p:spPr>
        <p:txBody>
          <a:bodyPr lIns="0" tIns="0" rIns="0" bIns="0"/>
          <a:lstStyle/>
          <a:p>
            <a:pPr lvl="0">
              <a:defRPr sz="1200">
                <a:latin typeface="+mn-lt"/>
                <a:ea typeface="+mn-ea"/>
                <a:cs typeface="+mn-cs"/>
                <a:sym typeface="Helvetica"/>
              </a:defRPr>
            </a:pPr>
          </a:p>
        </p:txBody>
      </p:sp>
    </p:spTree>
  </p:cSld>
  <p:clrMapOvr>
    <a:masterClrMapping/>
  </p:clrMapOvr>
  <p:transition spd="med" advClick="1"/>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5" name="Shape 165"/>
          <p:cNvSpPr/>
          <p:nvPr/>
        </p:nvSpPr>
        <p:spPr>
          <a:xfrm>
            <a:off x="685800" y="14122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General Stack Frame Layout</a:t>
            </a:r>
          </a:p>
        </p:txBody>
      </p:sp>
      <p:sp>
        <p:nvSpPr>
          <p:cNvPr id="166" name="Shape 166"/>
          <p:cNvSpPr/>
          <p:nvPr/>
        </p:nvSpPr>
        <p:spPr>
          <a:xfrm>
            <a:off x="381000" y="977900"/>
            <a:ext cx="8248650" cy="1837891"/>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Every part of the stack frame is technically optional (that is, </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you can hand code asm without following the conventions.) </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But compilers generate code which uses portions if they are needed. Which pieces are used can sometimes be manipulated with compiler options. (E.g. omitting frame pointers, changing calling convention to pass arguments on stack instead of in registers, etc.)</a:t>
            </a:r>
          </a:p>
        </p:txBody>
      </p:sp>
      <p:graphicFrame>
        <p:nvGraphicFramePr>
          <p:cNvPr id="167" name="Table 167"/>
          <p:cNvGraphicFramePr/>
          <p:nvPr/>
        </p:nvGraphicFramePr>
        <p:xfrm>
          <a:off x="5410200" y="3581400"/>
          <a:ext cx="2592388" cy="2709863"/>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2592387"/>
              </a:tblGrid>
              <a:tr h="678259">
                <a:tc>
                  <a:txBody>
                    <a:bodyPr/>
                    <a:lstStyle/>
                    <a:p>
                      <a:pPr lvl="0">
                        <a:lnSpc>
                          <a:spcPct val="93000"/>
                        </a:lnSpc>
                        <a:spcBef>
                          <a:spcPts val="7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800">
                          <a:latin typeface="Arial"/>
                          <a:ea typeface="Arial"/>
                          <a:cs typeface="Arial"/>
                        </a:rPr>
                        <a:t>main() frame</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678259">
                <a:tc>
                  <a:txBody>
                    <a:bodyPr/>
                    <a:lstStyle/>
                    <a:p>
                      <a:pPr lvl="0">
                        <a:lnSpc>
                          <a:spcPct val="93000"/>
                        </a:lnSpc>
                        <a:spcBef>
                          <a:spcPts val="7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800">
                          <a:latin typeface="Arial"/>
                          <a:ea typeface="Arial"/>
                          <a:cs typeface="Arial"/>
                        </a:rPr>
                        <a:t>foo()’s frame</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676671">
                <a:tc>
                  <a:txBody>
                    <a:bodyPr/>
                    <a:lstStyle/>
                    <a:p>
                      <a:pPr lvl="0">
                        <a:lnSpc>
                          <a:spcPct val="93000"/>
                        </a:lnSpc>
                        <a:spcBef>
                          <a:spcPts val="7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800">
                          <a:latin typeface="Arial"/>
                          <a:ea typeface="Arial"/>
                          <a:cs typeface="Arial"/>
                        </a:rPr>
                        <a:t>undef</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676671">
                <a:tc>
                  <a:txBody>
                    <a:bodyPr/>
                    <a:lstStyle/>
                    <a:p>
                      <a:pPr lvl="0">
                        <a:lnSpc>
                          <a:spcPct val="93000"/>
                        </a:lnSpc>
                        <a:spcBef>
                          <a:spcPts val="7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800">
                          <a:latin typeface="Arial"/>
                          <a:ea typeface="Arial"/>
                          <a:cs typeface="Arial"/>
                        </a:rPr>
                        <a:t>…</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bl>
          </a:graphicData>
        </a:graphic>
      </p:graphicFrame>
      <p:sp>
        <p:nvSpPr>
          <p:cNvPr id="168" name="Shape 168"/>
          <p:cNvSpPr/>
          <p:nvPr/>
        </p:nvSpPr>
        <p:spPr>
          <a:xfrm>
            <a:off x="5640387" y="3124200"/>
            <a:ext cx="1834196" cy="439229"/>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stack bottom</a:t>
            </a:r>
          </a:p>
        </p:txBody>
      </p:sp>
      <p:sp>
        <p:nvSpPr>
          <p:cNvPr id="169" name="Shape 169"/>
          <p:cNvSpPr/>
          <p:nvPr/>
        </p:nvSpPr>
        <p:spPr>
          <a:xfrm>
            <a:off x="5954712" y="6248400"/>
            <a:ext cx="1326096" cy="439229"/>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stack top</a:t>
            </a:r>
          </a:p>
        </p:txBody>
      </p:sp>
      <p:sp>
        <p:nvSpPr>
          <p:cNvPr id="170" name="Shape 170"/>
          <p:cNvSpPr/>
          <p:nvPr/>
        </p:nvSpPr>
        <p:spPr>
          <a:xfrm>
            <a:off x="4267200" y="3428999"/>
            <a:ext cx="1143001" cy="838202"/>
          </a:xfrm>
          <a:prstGeom prst="line">
            <a:avLst/>
          </a:prstGeom>
          <a:ln w="25560">
            <a:solidFill/>
            <a:miter/>
          </a:ln>
        </p:spPr>
        <p:txBody>
          <a:bodyPr lIns="0" tIns="0" rIns="0" bIns="0"/>
          <a:lstStyle/>
          <a:p>
            <a:pPr lvl="0">
              <a:defRPr sz="1200">
                <a:latin typeface="+mn-lt"/>
                <a:ea typeface="+mn-ea"/>
                <a:cs typeface="+mn-cs"/>
                <a:sym typeface="Helvetica"/>
              </a:defRPr>
            </a:pPr>
          </a:p>
        </p:txBody>
      </p:sp>
      <p:graphicFrame>
        <p:nvGraphicFramePr>
          <p:cNvPr id="171" name="Table 171"/>
          <p:cNvGraphicFramePr/>
          <p:nvPr/>
        </p:nvGraphicFramePr>
        <p:xfrm>
          <a:off x="76200" y="3429000"/>
          <a:ext cx="4192588" cy="2795588"/>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4192587"/>
              </a:tblGrid>
              <a:tr h="698896">
                <a:tc>
                  <a:txBody>
                    <a:bodyPr/>
                    <a:lstStyle/>
                    <a:p>
                      <a:pPr lvl="0">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Callee-Save Registers</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698896">
                <a:tc>
                  <a:txBody>
                    <a:bodyPr/>
                    <a:lstStyle/>
                    <a:p>
                      <a:pPr lvl="0">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Local Variables</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698896">
                <a:tc>
                  <a:txBody>
                    <a:bodyPr/>
                    <a:lstStyle/>
                    <a:p>
                      <a:pPr lvl="0">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Caller-Save Registers</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698896">
                <a:tc>
                  <a:txBody>
                    <a:bodyPr/>
                    <a:lstStyle/>
                    <a:p>
                      <a:pPr lvl="0">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900">
                          <a:latin typeface="Arial"/>
                          <a:ea typeface="Arial"/>
                          <a:cs typeface="Arial"/>
                        </a:rPr>
                        <a:t>Callee a</a:t>
                      </a:r>
                      <a:r>
                        <a:rPr sz="1900">
                          <a:latin typeface="Arial"/>
                          <a:ea typeface="Arial"/>
                          <a:cs typeface="Arial"/>
                        </a:rPr>
                        <a:t>rguments (&gt; 4 MS, &gt; 6 *NIX)</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bl>
          </a:graphicData>
        </a:graphic>
      </p:graphicFrame>
      <p:sp>
        <p:nvSpPr>
          <p:cNvPr id="172" name="Shape 172"/>
          <p:cNvSpPr/>
          <p:nvPr/>
        </p:nvSpPr>
        <p:spPr>
          <a:xfrm flipV="1">
            <a:off x="4267199" y="4875212"/>
            <a:ext cx="1143001" cy="1374776"/>
          </a:xfrm>
          <a:prstGeom prst="line">
            <a:avLst/>
          </a:prstGeom>
          <a:ln w="25560">
            <a:solidFill/>
            <a:miter/>
          </a:ln>
        </p:spPr>
        <p:txBody>
          <a:bodyPr lIns="0" tIns="0" rIns="0" bIns="0"/>
          <a:lstStyle/>
          <a:p>
            <a:pPr lvl="0">
              <a:defRPr sz="1200">
                <a:latin typeface="+mn-lt"/>
                <a:ea typeface="+mn-ea"/>
                <a:cs typeface="+mn-cs"/>
                <a:sym typeface="Helvetica"/>
              </a:defRPr>
            </a:pPr>
          </a:p>
        </p:txBody>
      </p:sp>
    </p:spTree>
  </p:cSld>
  <p:clrMapOvr>
    <a:masterClrMapping/>
  </p:clrMapOvr>
  <p:transitio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 name="Shape 19"/>
          <p:cNvSpPr/>
          <p:nvPr/>
        </p:nvSpPr>
        <p:spPr>
          <a:xfrm>
            <a:off x="-1" y="-936"/>
            <a:ext cx="9144002" cy="114328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3600">
                <a:latin typeface="Arial"/>
                <a:ea typeface="Arial"/>
                <a:cs typeface="Arial"/>
                <a:sym typeface="Arial"/>
              </a:defRPr>
            </a:lvl1pPr>
          </a:lstStyle>
          <a:p>
            <a:pPr lvl="0">
              <a:defRPr sz="1800"/>
            </a:pPr>
            <a:r>
              <a:rPr sz="3600"/>
              <a:t>All materials is licensed under a Creative Commons “Share Alike” license.</a:t>
            </a:r>
          </a:p>
        </p:txBody>
      </p:sp>
      <p:sp>
        <p:nvSpPr>
          <p:cNvPr id="20" name="Shape 20"/>
          <p:cNvSpPr/>
          <p:nvPr/>
        </p:nvSpPr>
        <p:spPr>
          <a:xfrm>
            <a:off x="685800" y="1237670"/>
            <a:ext cx="7772400" cy="43707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marL="341312" indent="-341312">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a:latin typeface="Arial"/>
                <a:ea typeface="Arial"/>
                <a:cs typeface="Arial"/>
                <a:sym typeface="Arial"/>
              </a:defRPr>
            </a:lvl1pPr>
          </a:lstStyle>
          <a:p>
            <a:pPr lvl="0">
              <a:defRPr sz="1800"/>
            </a:pPr>
            <a:r>
              <a:rPr sz="2400"/>
              <a:t>http://creativecommons.org/licenses/by-sa/3.0/</a:t>
            </a:r>
          </a:p>
        </p:txBody>
      </p:sp>
      <p:pic>
        <p:nvPicPr>
          <p:cNvPr id="21" name="image.png"/>
          <p:cNvPicPr/>
          <p:nvPr/>
        </p:nvPicPr>
        <p:blipFill>
          <a:blip r:embed="rId3">
            <a:extLst/>
          </a:blip>
          <a:stretch>
            <a:fillRect/>
          </a:stretch>
        </p:blipFill>
        <p:spPr>
          <a:xfrm>
            <a:off x="1524000" y="1770062"/>
            <a:ext cx="6324600" cy="4732338"/>
          </a:xfrm>
          <a:prstGeom prst="rect">
            <a:avLst/>
          </a:prstGeom>
          <a:ln w="12700">
            <a:miter lim="400000"/>
          </a:ln>
        </p:spPr>
      </p:pic>
      <p:sp>
        <p:nvSpPr>
          <p:cNvPr id="22" name="Shape 22"/>
          <p:cNvSpPr/>
          <p:nvPr/>
        </p:nvSpPr>
        <p:spPr>
          <a:xfrm>
            <a:off x="-9816" y="6484365"/>
            <a:ext cx="7107559" cy="54407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lvl="0">
              <a:defRPr sz="1800"/>
            </a:pPr>
            <a:r>
              <a:rPr sz="1100">
                <a:latin typeface="Arial"/>
                <a:ea typeface="Arial"/>
                <a:cs typeface="Arial"/>
                <a:sym typeface="Arial"/>
              </a:rPr>
              <a:t>Attribution condition: You must indicate that derivative work</a:t>
            </a:r>
            <a:endParaRPr sz="1100">
              <a:latin typeface="Arial"/>
              <a:ea typeface="Arial"/>
              <a:cs typeface="Arial"/>
              <a:sym typeface="Arial"/>
            </a:endParaRPr>
          </a:p>
          <a:p>
            <a:pPr lvl="0">
              <a:defRPr sz="1800"/>
            </a:pPr>
            <a:r>
              <a:rPr sz="1100">
                <a:latin typeface="Arial"/>
                <a:ea typeface="Arial"/>
                <a:cs typeface="Arial"/>
                <a:sym typeface="Arial"/>
              </a:rPr>
              <a:t>"Is derived from Xeno Kovah's 'Intro x86-64’ class, available at http://OpenSecurityTraining.info/IntroX86-64.html”</a:t>
            </a:r>
            <a:endParaRPr sz="1100">
              <a:latin typeface="Arial"/>
              <a:ea typeface="Arial"/>
              <a:cs typeface="Arial"/>
              <a:sym typeface="Arial"/>
            </a:endParaRPr>
          </a:p>
        </p:txBody>
      </p:sp>
    </p:spTree>
  </p:cSld>
  <p:clrMapOvr>
    <a:masterClrMapping/>
  </p:clrMapOvr>
  <p:transition spd="med" advClick="1"/>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4" name="Shape 174"/>
          <p:cNvSpPr/>
          <p:nvPr/>
        </p:nvSpPr>
        <p:spPr>
          <a:xfrm>
            <a:off x="685800" y="82702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Instructions we now know (3)</a:t>
            </a:r>
          </a:p>
        </p:txBody>
      </p:sp>
      <p:sp>
        <p:nvSpPr>
          <p:cNvPr id="175" name="Shape 175"/>
          <p:cNvSpPr/>
          <p:nvPr/>
        </p:nvSpPr>
        <p:spPr>
          <a:xfrm>
            <a:off x="685800" y="1981200"/>
            <a:ext cx="7772400" cy="1119545"/>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marL="455083" indent="-455083">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3200">
                <a:latin typeface="Arial"/>
                <a:ea typeface="Arial"/>
                <a:cs typeface="Arial"/>
                <a:sym typeface="Arial"/>
              </a:rPr>
              <a:t>NOP</a:t>
            </a:r>
            <a:endParaRPr sz="3200">
              <a:latin typeface="Arial"/>
              <a:ea typeface="Arial"/>
              <a:cs typeface="Arial"/>
              <a:sym typeface="Arial"/>
            </a:endParaRPr>
          </a:p>
          <a:p>
            <a:pPr lvl="0" marL="455083" indent="-455083">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3200">
                <a:latin typeface="Arial"/>
                <a:ea typeface="Arial"/>
                <a:cs typeface="Arial"/>
                <a:sym typeface="Arial"/>
              </a:rPr>
              <a:t>PUSH/POP</a:t>
            </a:r>
          </a:p>
        </p:txBody>
      </p:sp>
    </p:spTree>
  </p:cSld>
  <p:clrMapOvr>
    <a:masterClrMapping/>
  </p:clrMapOvr>
  <p:transition spd="med" advClick="1"/>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7" name="Shape 177"/>
          <p:cNvSpPr/>
          <p:nvPr/>
        </p:nvSpPr>
        <p:spPr>
          <a:xfrm>
            <a:off x="3084854" y="3218303"/>
            <a:ext cx="2974292" cy="421393"/>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lvl="0">
              <a:defRPr sz="1800"/>
            </a:pPr>
            <a:r>
              <a:rPr sz="2400"/>
              <a:t>Superfluous Curiosities</a:t>
            </a:r>
          </a:p>
        </p:txBody>
      </p:sp>
    </p:spTree>
  </p:cSld>
  <p:clrMapOvr>
    <a:masterClrMapping/>
  </p:clrMapOvr>
  <p:transition spd="med" advClick="1"/>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9" name="Shape 179"/>
          <p:cNvSpPr/>
          <p:nvPr/>
        </p:nvSpPr>
        <p:spPr>
          <a:xfrm>
            <a:off x="1138182" y="-7217"/>
            <a:ext cx="6867635" cy="421393"/>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lvl="0">
              <a:defRPr sz="1800"/>
            </a:pPr>
            <a:r>
              <a:rPr sz="2400"/>
              <a:t>http://msdn.microsoft.com/en-us/library/ew5tede7.aspx</a:t>
            </a:r>
          </a:p>
        </p:txBody>
      </p:sp>
      <p:pic>
        <p:nvPicPr>
          <p:cNvPr id="180" name="pasted-image.tif"/>
          <p:cNvPicPr/>
          <p:nvPr/>
        </p:nvPicPr>
        <p:blipFill>
          <a:blip r:embed="rId2">
            <a:extLst/>
          </a:blip>
          <a:stretch>
            <a:fillRect/>
          </a:stretch>
        </p:blipFill>
        <p:spPr>
          <a:xfrm>
            <a:off x="1714500" y="711200"/>
            <a:ext cx="5715000" cy="5435600"/>
          </a:xfrm>
          <a:prstGeom prst="rect">
            <a:avLst/>
          </a:prstGeom>
          <a:ln w="12700">
            <a:miter lim="400000"/>
          </a:ln>
        </p:spPr>
      </p:pic>
      <p:sp>
        <p:nvSpPr>
          <p:cNvPr id="181" name="Shape 181"/>
          <p:cNvSpPr/>
          <p:nvPr/>
        </p:nvSpPr>
        <p:spPr>
          <a:xfrm>
            <a:off x="-26841" y="360943"/>
            <a:ext cx="1399393" cy="421393"/>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lvl="0">
              <a:defRPr sz="1800"/>
            </a:pPr>
            <a:r>
              <a:rPr sz="2400"/>
              <a:t>High mem</a:t>
            </a:r>
          </a:p>
        </p:txBody>
      </p:sp>
      <p:sp>
        <p:nvSpPr>
          <p:cNvPr id="182" name="Shape 182"/>
          <p:cNvSpPr/>
          <p:nvPr/>
        </p:nvSpPr>
        <p:spPr>
          <a:xfrm>
            <a:off x="-1391" y="5778400"/>
            <a:ext cx="1348493" cy="421393"/>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lvl="0">
              <a:defRPr sz="1800"/>
            </a:pPr>
            <a:r>
              <a:rPr sz="2400"/>
              <a:t>Low mem</a:t>
            </a:r>
          </a:p>
        </p:txBody>
      </p:sp>
      <p:sp>
        <p:nvSpPr>
          <p:cNvPr id="183" name="Shape 183"/>
          <p:cNvSpPr/>
          <p:nvPr/>
        </p:nvSpPr>
        <p:spPr>
          <a:xfrm>
            <a:off x="7108885" y="360943"/>
            <a:ext cx="2051259" cy="421393"/>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lvl="0">
              <a:defRPr sz="1800"/>
            </a:pPr>
            <a:r>
              <a:rPr sz="2400"/>
              <a:t>Bottom of stack</a:t>
            </a:r>
          </a:p>
        </p:txBody>
      </p:sp>
      <p:sp>
        <p:nvSpPr>
          <p:cNvPr id="184" name="Shape 184"/>
          <p:cNvSpPr/>
          <p:nvPr/>
        </p:nvSpPr>
        <p:spPr>
          <a:xfrm>
            <a:off x="7537336" y="5778400"/>
            <a:ext cx="1606412" cy="421393"/>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lvl="0">
              <a:defRPr sz="1800"/>
            </a:pPr>
            <a:r>
              <a:rPr sz="2400"/>
              <a:t>Top of stack</a:t>
            </a:r>
          </a:p>
        </p:txBody>
      </p:sp>
      <p:sp>
        <p:nvSpPr>
          <p:cNvPr id="185" name="Shape 185"/>
          <p:cNvSpPr/>
          <p:nvPr/>
        </p:nvSpPr>
        <p:spPr>
          <a:xfrm>
            <a:off x="122731" y="6337231"/>
            <a:ext cx="8898538" cy="49784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lvl="0">
              <a:defRPr sz="1800"/>
            </a:pPr>
            <a:r>
              <a:rPr sz="1300">
                <a:solidFill>
                  <a:srgbClr val="292929"/>
                </a:solidFill>
                <a:latin typeface="Lucida Grande"/>
                <a:ea typeface="Lucida Grande"/>
                <a:cs typeface="Lucida Grande"/>
                <a:sym typeface="Lucida Grande"/>
              </a:rPr>
              <a:t>“The stack will always be maintained 16-byte aligned, except within the prolog (for example, after the return address is pushed), and except where indicated in </a:t>
            </a:r>
            <a:r>
              <a:rPr sz="1300">
                <a:solidFill>
                  <a:srgbClr val="1364C4"/>
                </a:solidFill>
                <a:latin typeface="Lucida Grande"/>
                <a:ea typeface="Lucida Grande"/>
                <a:cs typeface="Lucida Grande"/>
                <a:sym typeface="Lucida Grande"/>
                <a:hlinkClick r:id="rId3" invalidUrl="" action="" tgtFrame="" tooltip="" history="1" highlightClick="0" endSnd="0"/>
              </a:rPr>
              <a:t>Function Types</a:t>
            </a:r>
            <a:r>
              <a:rPr sz="1300">
                <a:solidFill>
                  <a:srgbClr val="292929"/>
                </a:solidFill>
                <a:latin typeface="Lucida Grande"/>
                <a:ea typeface="Lucida Grande"/>
                <a:cs typeface="Lucida Grande"/>
                <a:sym typeface="Lucida Grande"/>
              </a:rPr>
              <a:t> for a certain class of frame functions.”</a:t>
            </a:r>
          </a:p>
        </p:txBody>
      </p:sp>
    </p:spTree>
  </p:cSld>
  <p:clrMapOvr>
    <a:masterClrMapping/>
  </p:clrMapOvr>
  <p:transition spd="med" advClick="1"/>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7" name="Shape 187"/>
          <p:cNvSpPr/>
          <p:nvPr/>
        </p:nvSpPr>
        <p:spPr>
          <a:xfrm>
            <a:off x="6732037" y="2042727"/>
            <a:ext cx="2381509" cy="4812604"/>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lvl="0">
              <a:defRPr sz="1800"/>
            </a:pPr>
            <a:r>
              <a:rPr sz="600"/>
              <a:t>000000000040052d &lt;main&gt;:</a:t>
            </a:r>
            <a:endParaRPr sz="600"/>
          </a:p>
          <a:p>
            <a:pPr lvl="0">
              <a:defRPr sz="1800"/>
            </a:pPr>
            <a:r>
              <a:rPr sz="600"/>
              <a:t> 40052d:       55                      push   rbp</a:t>
            </a:r>
            <a:endParaRPr sz="600"/>
          </a:p>
          <a:p>
            <a:pPr lvl="0">
              <a:defRPr sz="1800"/>
            </a:pPr>
            <a:r>
              <a:rPr sz="600"/>
              <a:t> 40052e:       48 89 e5                mov    rbp,rsp</a:t>
            </a:r>
            <a:endParaRPr sz="600"/>
          </a:p>
          <a:p>
            <a:pPr lvl="0">
              <a:defRPr sz="1800"/>
            </a:pPr>
            <a:r>
              <a:rPr sz="600"/>
              <a:t> 400531:       41 57                   push   r15</a:t>
            </a:r>
            <a:endParaRPr sz="600"/>
          </a:p>
          <a:p>
            <a:pPr lvl="0">
              <a:defRPr sz="1800"/>
            </a:pPr>
            <a:r>
              <a:rPr sz="600"/>
              <a:t> 400533:       41 56                   push   r14</a:t>
            </a:r>
            <a:endParaRPr sz="600"/>
          </a:p>
          <a:p>
            <a:pPr lvl="0">
              <a:defRPr sz="1800"/>
            </a:pPr>
            <a:r>
              <a:rPr sz="600"/>
              <a:t> 400535:       41 55                   push   r13</a:t>
            </a:r>
            <a:endParaRPr sz="600"/>
          </a:p>
          <a:p>
            <a:pPr lvl="0">
              <a:defRPr sz="1800"/>
            </a:pPr>
            <a:r>
              <a:rPr sz="600"/>
              <a:t> 400537:       41 54                   push   r12</a:t>
            </a:r>
            <a:endParaRPr sz="600"/>
          </a:p>
          <a:p>
            <a:pPr lvl="0">
              <a:defRPr sz="1800"/>
            </a:pPr>
            <a:r>
              <a:rPr sz="600"/>
              <a:t> 400539:       53                      push   rbx</a:t>
            </a:r>
            <a:endParaRPr sz="600"/>
          </a:p>
          <a:p>
            <a:pPr lvl="0">
              <a:defRPr sz="1800"/>
            </a:pPr>
            <a:r>
              <a:rPr sz="600"/>
              <a:t> 40053a:       48 83 ec 68             sub    rsp,0x68</a:t>
            </a:r>
            <a:endParaRPr sz="600"/>
          </a:p>
          <a:p>
            <a:pPr lvl="0">
              <a:defRPr sz="1800"/>
            </a:pPr>
            <a:r>
              <a:rPr sz="600"/>
              <a:t> 40053e:       41 bc 01 00 00 00       mov    r12d,0x1</a:t>
            </a:r>
            <a:endParaRPr sz="600"/>
          </a:p>
          <a:p>
            <a:pPr lvl="0">
              <a:defRPr sz="1800"/>
            </a:pPr>
            <a:r>
              <a:rPr sz="600"/>
              <a:t> 400544:       41 bd 02 00 00 00       mov    r13d,0x2</a:t>
            </a:r>
            <a:endParaRPr sz="600"/>
          </a:p>
          <a:p>
            <a:pPr lvl="0">
              <a:defRPr sz="1800"/>
            </a:pPr>
            <a:r>
              <a:rPr sz="600"/>
              <a:t> 40054a:       41 be 03 00 00 00       mov    r14d,0x3</a:t>
            </a:r>
            <a:endParaRPr sz="600"/>
          </a:p>
          <a:p>
            <a:pPr lvl="0">
              <a:defRPr sz="1800"/>
            </a:pPr>
            <a:r>
              <a:rPr sz="600"/>
              <a:t> 400550:       c7 45 cc 04 00 00 00    mov    DWORD PTR [rbp-0x34],0x4</a:t>
            </a:r>
            <a:endParaRPr sz="600"/>
          </a:p>
          <a:p>
            <a:pPr lvl="0">
              <a:defRPr sz="1800"/>
            </a:pPr>
            <a:r>
              <a:rPr sz="600"/>
              <a:t> 400557:       c7 45 c8 05 00 00 00    mov    DWORD PTR [rbp-0x38],0x5</a:t>
            </a:r>
            <a:endParaRPr sz="600"/>
          </a:p>
          <a:p>
            <a:pPr lvl="0">
              <a:defRPr sz="1800"/>
            </a:pPr>
            <a:r>
              <a:rPr sz="600"/>
              <a:t> 40055e:       41 bf 06 00 00 00       mov    r15d,0x6</a:t>
            </a:r>
            <a:endParaRPr sz="600"/>
          </a:p>
          <a:p>
            <a:pPr lvl="0">
              <a:defRPr sz="1800"/>
            </a:pPr>
            <a:r>
              <a:rPr sz="600"/>
              <a:t> 400564:       41 b9 07 00 00 00       mov    r9d,0x7</a:t>
            </a:r>
            <a:endParaRPr sz="600"/>
          </a:p>
          <a:p>
            <a:pPr lvl="0">
              <a:defRPr sz="1800"/>
            </a:pPr>
            <a:r>
              <a:rPr sz="600"/>
              <a:t> 40056a:       41 b8 08 00 00 00       mov    r8d,0x8</a:t>
            </a:r>
            <a:endParaRPr sz="600"/>
          </a:p>
          <a:p>
            <a:pPr lvl="0">
              <a:defRPr sz="1800"/>
            </a:pPr>
            <a:r>
              <a:rPr sz="600"/>
              <a:t> 400570:       41 bb 09 00 00 00       mov    r11d,0x9</a:t>
            </a:r>
            <a:endParaRPr sz="600"/>
          </a:p>
          <a:p>
            <a:pPr lvl="0">
              <a:defRPr sz="1800"/>
            </a:pPr>
            <a:r>
              <a:rPr sz="600"/>
              <a:t> 400576:       41 ba 0a 00 00 00       mov    r10d,0xa</a:t>
            </a:r>
            <a:endParaRPr sz="600"/>
          </a:p>
          <a:p>
            <a:pPr lvl="0">
              <a:defRPr sz="1800"/>
            </a:pPr>
            <a:r>
              <a:rPr sz="600"/>
              <a:t> 40057c:       bf 0b 00 00 00          mov    edi,0xb</a:t>
            </a:r>
            <a:endParaRPr sz="600"/>
          </a:p>
          <a:p>
            <a:pPr lvl="0">
              <a:defRPr sz="1800"/>
            </a:pPr>
            <a:r>
              <a:rPr sz="600"/>
              <a:t> 400581:       be 0c 00 00 00          mov    esi,0xc</a:t>
            </a:r>
            <a:endParaRPr sz="600"/>
          </a:p>
          <a:p>
            <a:pPr lvl="0">
              <a:defRPr sz="1800"/>
            </a:pPr>
            <a:r>
              <a:rPr sz="600"/>
              <a:t> 400586:       b9 0d 00 00 00          mov    ecx,0xd</a:t>
            </a:r>
            <a:endParaRPr sz="600"/>
          </a:p>
          <a:p>
            <a:pPr lvl="0">
              <a:defRPr sz="1800"/>
            </a:pPr>
            <a:r>
              <a:rPr sz="600"/>
              <a:t> 40058b:       ba 0e 00 00 00          mov    edx,0xe</a:t>
            </a:r>
            <a:endParaRPr sz="600"/>
          </a:p>
          <a:p>
            <a:pPr lvl="0">
              <a:defRPr sz="1800"/>
            </a:pPr>
            <a:r>
              <a:rPr sz="600"/>
              <a:t> 400590:       b8 0f 00 00 00          mov    eax,0xf</a:t>
            </a:r>
            <a:endParaRPr sz="600"/>
          </a:p>
          <a:p>
            <a:pPr lvl="0">
              <a:defRPr sz="1800"/>
            </a:pPr>
            <a:r>
              <a:rPr sz="600"/>
              <a:t> 400595:       bb 10 00 00 00          mov    ebx,0x10</a:t>
            </a:r>
            <a:endParaRPr sz="600"/>
          </a:p>
          <a:p>
            <a:pPr lvl="0">
              <a:defRPr sz="1800"/>
            </a:pPr>
            <a:r>
              <a:rPr sz="600"/>
              <a:t> 40059a:       89 5c 24 50             mov    DWORD PTR [rsp+0x50],ebx</a:t>
            </a:r>
            <a:endParaRPr sz="600"/>
          </a:p>
          <a:p>
            <a:pPr lvl="0">
              <a:defRPr sz="1800"/>
            </a:pPr>
            <a:r>
              <a:rPr sz="600"/>
              <a:t> 40059e:       89 44 24 48             mov    DWORD PTR [rsp+0x48],eax</a:t>
            </a:r>
            <a:endParaRPr sz="600"/>
          </a:p>
          <a:p>
            <a:pPr lvl="0">
              <a:defRPr sz="1800"/>
            </a:pPr>
            <a:r>
              <a:rPr sz="600"/>
              <a:t> 4005a2:       89 d0                   mov    eax,edx</a:t>
            </a:r>
            <a:endParaRPr sz="600"/>
          </a:p>
          <a:p>
            <a:pPr lvl="0">
              <a:defRPr sz="1800"/>
            </a:pPr>
            <a:r>
              <a:rPr sz="600"/>
              <a:t> 4005a4:       89 44 24 40             mov    DWORD PTR [rsp+0x40],eax</a:t>
            </a:r>
            <a:endParaRPr sz="600"/>
          </a:p>
          <a:p>
            <a:pPr lvl="0">
              <a:defRPr sz="1800"/>
            </a:pPr>
            <a:r>
              <a:rPr sz="600"/>
              <a:t> 4005a8:       89 c8                   mov    eax,ecx</a:t>
            </a:r>
            <a:endParaRPr sz="600"/>
          </a:p>
          <a:p>
            <a:pPr lvl="0">
              <a:defRPr sz="1800"/>
            </a:pPr>
            <a:r>
              <a:rPr sz="600"/>
              <a:t> 4005aa:       89 44 24 38             mov    DWORD PTR [rsp+0x38],eax</a:t>
            </a:r>
            <a:endParaRPr sz="600"/>
          </a:p>
          <a:p>
            <a:pPr lvl="0">
              <a:defRPr sz="1800"/>
            </a:pPr>
            <a:r>
              <a:rPr sz="600"/>
              <a:t> 4005ae:       89 f0                   mov    eax,esi</a:t>
            </a:r>
            <a:endParaRPr sz="600"/>
          </a:p>
          <a:p>
            <a:pPr lvl="0">
              <a:defRPr sz="1800"/>
            </a:pPr>
            <a:r>
              <a:rPr sz="600"/>
              <a:t> 4005b0:       89 44 24 30             mov    DWORD PTR [rsp+0x30],eax</a:t>
            </a:r>
            <a:endParaRPr sz="600"/>
          </a:p>
          <a:p>
            <a:pPr lvl="0">
              <a:defRPr sz="1800"/>
            </a:pPr>
            <a:r>
              <a:rPr sz="600"/>
              <a:t> 4005b4:       89 f8                   mov    eax,edi</a:t>
            </a:r>
            <a:endParaRPr sz="600"/>
          </a:p>
          <a:p>
            <a:pPr lvl="0">
              <a:defRPr sz="1800"/>
            </a:pPr>
            <a:r>
              <a:rPr sz="600"/>
              <a:t> 4005b6:       89 44 24 28             mov    DWORD PTR [rsp+0x28],eax</a:t>
            </a:r>
            <a:endParaRPr sz="600"/>
          </a:p>
          <a:p>
            <a:pPr lvl="0">
              <a:defRPr sz="1800"/>
            </a:pPr>
            <a:r>
              <a:rPr sz="600"/>
              <a:t> 4005ba:       44 89 d0                mov    eax,r10d</a:t>
            </a:r>
            <a:endParaRPr sz="600"/>
          </a:p>
          <a:p>
            <a:pPr lvl="0">
              <a:defRPr sz="1800"/>
            </a:pPr>
            <a:r>
              <a:rPr sz="600"/>
              <a:t> 4005bd:       89 44 24 20             mov    DWORD PTR [rsp+0x20],eax</a:t>
            </a:r>
            <a:endParaRPr sz="600"/>
          </a:p>
          <a:p>
            <a:pPr lvl="0">
              <a:defRPr sz="1800"/>
            </a:pPr>
            <a:r>
              <a:rPr sz="600"/>
              <a:t> 4005c1:       44 89 d8                mov    eax,r11d</a:t>
            </a:r>
            <a:endParaRPr sz="600"/>
          </a:p>
          <a:p>
            <a:pPr lvl="0">
              <a:defRPr sz="1800"/>
            </a:pPr>
            <a:r>
              <a:rPr sz="600"/>
              <a:t> 4005c4:       89 44 24 18             mov    DWORD PTR [rsp+0x18],eax</a:t>
            </a:r>
            <a:endParaRPr sz="600"/>
          </a:p>
          <a:p>
            <a:pPr lvl="0">
              <a:defRPr sz="1800"/>
            </a:pPr>
            <a:r>
              <a:rPr sz="600"/>
              <a:t> 4005c8:       44 89 c0                mov    eax,r8d</a:t>
            </a:r>
            <a:endParaRPr sz="600"/>
          </a:p>
          <a:p>
            <a:pPr lvl="0">
              <a:defRPr sz="1800"/>
            </a:pPr>
            <a:r>
              <a:rPr sz="600"/>
              <a:t> 4005cb:       89 44 24 10             mov    DWORD PTR [rsp+0x10],eax</a:t>
            </a:r>
            <a:endParaRPr sz="600"/>
          </a:p>
          <a:p>
            <a:pPr lvl="0">
              <a:defRPr sz="1800"/>
            </a:pPr>
            <a:r>
              <a:rPr sz="600"/>
              <a:t> 4005cf:       44 89 c8                mov    eax,r9d</a:t>
            </a:r>
            <a:endParaRPr sz="600"/>
          </a:p>
          <a:p>
            <a:pPr lvl="0">
              <a:defRPr sz="1800"/>
            </a:pPr>
            <a:r>
              <a:rPr sz="600"/>
              <a:t> 4005d2:       89 44 24 08             mov    DWORD PTR [rsp+0x8],eax</a:t>
            </a:r>
            <a:endParaRPr sz="600"/>
          </a:p>
          <a:p>
            <a:pPr lvl="0">
              <a:defRPr sz="1800"/>
            </a:pPr>
            <a:r>
              <a:rPr sz="600"/>
              <a:t> 4005d6:       44 89 3c 24             mov    DWORD PTR [rsp],r15d</a:t>
            </a:r>
            <a:endParaRPr sz="600"/>
          </a:p>
          <a:p>
            <a:pPr lvl="0">
              <a:defRPr sz="1800"/>
            </a:pPr>
            <a:r>
              <a:rPr sz="600"/>
              <a:t> 4005da:       44 8b 4d c8             mov    r9d,DWORD PTR [rbp-0x38]</a:t>
            </a:r>
            <a:endParaRPr sz="600"/>
          </a:p>
          <a:p>
            <a:pPr lvl="0">
              <a:defRPr sz="1800"/>
            </a:pPr>
            <a:r>
              <a:rPr sz="600"/>
              <a:t> 4005de:       44 8b 45 cc             mov    r8d,DWORD PTR [rbp-0x34]</a:t>
            </a:r>
            <a:endParaRPr sz="600"/>
          </a:p>
          <a:p>
            <a:pPr lvl="0">
              <a:defRPr sz="1800"/>
            </a:pPr>
            <a:r>
              <a:rPr sz="600"/>
              <a:t> 4005e2:       44 89 f1                mov    ecx,r14d</a:t>
            </a:r>
            <a:endParaRPr sz="600"/>
          </a:p>
          <a:p>
            <a:pPr lvl="0">
              <a:defRPr sz="1800"/>
            </a:pPr>
            <a:r>
              <a:rPr sz="600"/>
              <a:t> 4005e5:       44 89 ea                mov    edx,r13d</a:t>
            </a:r>
            <a:endParaRPr sz="600"/>
          </a:p>
          <a:p>
            <a:pPr lvl="0">
              <a:defRPr sz="1800"/>
            </a:pPr>
            <a:r>
              <a:rPr sz="600"/>
              <a:t> 4005e8:       44 89 e6                mov    esi,r12d</a:t>
            </a:r>
            <a:endParaRPr sz="600"/>
          </a:p>
          <a:p>
            <a:pPr lvl="0">
              <a:defRPr sz="1800"/>
            </a:pPr>
            <a:r>
              <a:rPr sz="600"/>
              <a:t> 4005eb:       bf a8 06 40 00          mov    edi,0x4006a8</a:t>
            </a:r>
            <a:endParaRPr sz="600"/>
          </a:p>
          <a:p>
            <a:pPr lvl="0">
              <a:defRPr sz="1800"/>
            </a:pPr>
            <a:r>
              <a:rPr sz="600"/>
              <a:t> 4005f0:       b8 00 00 00 00          mov    eax,0x0</a:t>
            </a:r>
            <a:endParaRPr sz="600"/>
          </a:p>
          <a:p>
            <a:pPr lvl="0">
              <a:defRPr sz="1800"/>
            </a:pPr>
            <a:r>
              <a:rPr sz="600"/>
              <a:t> 4005f5:       e8 16 fe ff ff          call   400410 &lt;printf@plt&gt;</a:t>
            </a:r>
            <a:endParaRPr sz="600"/>
          </a:p>
          <a:p>
            <a:pPr lvl="0">
              <a:defRPr sz="1800"/>
            </a:pPr>
            <a:r>
              <a:rPr sz="600"/>
              <a:t> 4005fa:       41 83 c4 01             add    r12d,0x1</a:t>
            </a:r>
            <a:endParaRPr sz="600"/>
          </a:p>
          <a:p>
            <a:pPr lvl="0">
              <a:defRPr sz="1800"/>
            </a:pPr>
            <a:r>
              <a:rPr sz="600"/>
              <a:t> 4005fe:       b8 00 00 00 00          mov    eax,0x0</a:t>
            </a:r>
            <a:endParaRPr sz="600"/>
          </a:p>
          <a:p>
            <a:pPr lvl="0">
              <a:defRPr sz="1800"/>
            </a:pPr>
            <a:r>
              <a:rPr sz="600"/>
              <a:t> 400603:       48 83 c4 68             add    rsp,0x68</a:t>
            </a:r>
            <a:endParaRPr sz="600"/>
          </a:p>
          <a:p>
            <a:pPr lvl="0">
              <a:defRPr sz="1800"/>
            </a:pPr>
            <a:r>
              <a:rPr sz="600"/>
              <a:t> 400607:       5b                      pop    rbx</a:t>
            </a:r>
            <a:endParaRPr sz="600"/>
          </a:p>
          <a:p>
            <a:pPr lvl="0">
              <a:defRPr sz="1800"/>
            </a:pPr>
            <a:r>
              <a:rPr sz="600"/>
              <a:t> 400608:       41 5c                   pop    r12</a:t>
            </a:r>
            <a:endParaRPr sz="600"/>
          </a:p>
          <a:p>
            <a:pPr lvl="0">
              <a:defRPr sz="1800"/>
            </a:pPr>
            <a:r>
              <a:rPr sz="600"/>
              <a:t> 40060a:       41 5d                   pop    r13</a:t>
            </a:r>
            <a:endParaRPr sz="600"/>
          </a:p>
          <a:p>
            <a:pPr lvl="0">
              <a:defRPr sz="1800"/>
            </a:pPr>
            <a:r>
              <a:rPr sz="600"/>
              <a:t> 40060c:       41 5e                   pop    r14</a:t>
            </a:r>
            <a:endParaRPr sz="600"/>
          </a:p>
          <a:p>
            <a:pPr lvl="0">
              <a:defRPr sz="1800"/>
            </a:pPr>
            <a:r>
              <a:rPr sz="600"/>
              <a:t> 40060e:       41 5f                   pop    r15</a:t>
            </a:r>
            <a:endParaRPr sz="600"/>
          </a:p>
          <a:p>
            <a:pPr lvl="0">
              <a:defRPr sz="1800"/>
            </a:pPr>
            <a:r>
              <a:rPr sz="600"/>
              <a:t> 400610:       5d                      pop    rbp</a:t>
            </a:r>
            <a:endParaRPr sz="600"/>
          </a:p>
          <a:p>
            <a:pPr lvl="0">
              <a:defRPr sz="1800"/>
            </a:pPr>
            <a:r>
              <a:rPr sz="600"/>
              <a:t> 400611:       c3                      ret  </a:t>
            </a:r>
          </a:p>
        </p:txBody>
      </p:sp>
      <p:sp>
        <p:nvSpPr>
          <p:cNvPr id="188" name="Shape 188"/>
          <p:cNvSpPr/>
          <p:nvPr/>
        </p:nvSpPr>
        <p:spPr>
          <a:xfrm>
            <a:off x="-68720" y="821772"/>
            <a:ext cx="8833096" cy="1506288"/>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lvl="0">
              <a:defRPr sz="1800"/>
            </a:pPr>
            <a:r>
              <a:rPr sz="1400"/>
              <a:t>int main()</a:t>
            </a:r>
            <a:endParaRPr sz="1400"/>
          </a:p>
          <a:p>
            <a:pPr lvl="0">
              <a:defRPr sz="1800"/>
            </a:pPr>
            <a:r>
              <a:rPr sz="1400"/>
              <a:t>{</a:t>
            </a:r>
            <a:endParaRPr sz="1400"/>
          </a:p>
          <a:p>
            <a:pPr lvl="0">
              <a:defRPr sz="1800"/>
            </a:pPr>
            <a:r>
              <a:rPr sz="1400"/>
              <a:t>   register int a = 1, b = 2, c = 3, d = 4, e = 5, f = 6, g = 7, h = 8, i = 9, j = 10, k = 11, l = 12, m = 13, n = 14, o = 15, p = 16;</a:t>
            </a:r>
            <a:endParaRPr sz="1400"/>
          </a:p>
          <a:p>
            <a:pPr lvl="0">
              <a:defRPr sz="1800"/>
            </a:pPr>
            <a:r>
              <a:rPr sz="1400"/>
              <a:t>   printf("%d%d%d%d%d%d%d%d%d%d%d%d%d%d%d%d\n", a, b, c, d, e, f, g, h, i, j, k, l, m, n, o, p);</a:t>
            </a:r>
            <a:endParaRPr sz="1400"/>
          </a:p>
          <a:p>
            <a:pPr lvl="0">
              <a:defRPr sz="1800"/>
            </a:pPr>
            <a:r>
              <a:rPr sz="1400"/>
              <a:t>   a++;</a:t>
            </a:r>
            <a:endParaRPr sz="1400"/>
          </a:p>
          <a:p>
            <a:pPr lvl="0">
              <a:defRPr sz="1800"/>
            </a:pPr>
            <a:r>
              <a:rPr sz="1400"/>
              <a:t>   return 0;</a:t>
            </a:r>
            <a:endParaRPr sz="1400"/>
          </a:p>
          <a:p>
            <a:pPr lvl="0">
              <a:defRPr sz="1800"/>
            </a:pPr>
            <a:r>
              <a:rPr sz="1400"/>
              <a:t>}</a:t>
            </a:r>
          </a:p>
        </p:txBody>
      </p:sp>
      <p:sp>
        <p:nvSpPr>
          <p:cNvPr id="189" name="Shape 189"/>
          <p:cNvSpPr/>
          <p:nvPr/>
        </p:nvSpPr>
        <p:spPr>
          <a:xfrm>
            <a:off x="-24618" y="53073"/>
            <a:ext cx="5342229" cy="764293"/>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a:defRPr sz="1800"/>
            </a:pPr>
            <a:r>
              <a:rPr sz="2400"/>
              <a:t>Caller-save registers just mixed in with the local variables? </a:t>
            </a:r>
          </a:p>
        </p:txBody>
      </p:sp>
    </p:spTree>
  </p:cSld>
  <p:clrMapOvr>
    <a:masterClrMapping/>
  </p:clrMapOvr>
  <p:transition spd="med" advClick="1"/>
</p:sld>
</file>

<file path=ppt/slides/slide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1" name="Shape 191"/>
          <p:cNvSpPr/>
          <p:nvPr/>
        </p:nvSpPr>
        <p:spPr>
          <a:xfrm>
            <a:off x="-28763" y="1234382"/>
            <a:ext cx="2629904" cy="5564893"/>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lvl="0">
              <a:defRPr sz="1800"/>
            </a:pPr>
            <a:r>
              <a:rPr sz="2400"/>
              <a:t>void once(int a)</a:t>
            </a:r>
            <a:endParaRPr sz="2400"/>
          </a:p>
          <a:p>
            <a:pPr lvl="0">
              <a:defRPr sz="1800"/>
            </a:pPr>
            <a:r>
              <a:rPr sz="2400"/>
              <a:t>{</a:t>
            </a:r>
            <a:endParaRPr sz="2400"/>
          </a:p>
          <a:p>
            <a:pPr lvl="0">
              <a:defRPr sz="1800"/>
            </a:pPr>
            <a:r>
              <a:rPr sz="2400"/>
              <a:t>    printf("%x\n", a);</a:t>
            </a:r>
            <a:endParaRPr sz="2400"/>
          </a:p>
          <a:p>
            <a:pPr lvl="0">
              <a:defRPr sz="1800"/>
            </a:pPr>
            <a:r>
              <a:rPr sz="2400"/>
              <a:t>}</a:t>
            </a:r>
            <a:endParaRPr sz="2400"/>
          </a:p>
          <a:p>
            <a:pPr lvl="0">
              <a:defRPr sz="1800"/>
            </a:pPr>
            <a:endParaRPr sz="2400"/>
          </a:p>
          <a:p>
            <a:pPr lvl="0">
              <a:defRPr sz="1800"/>
            </a:pPr>
            <a:r>
              <a:rPr sz="2400"/>
              <a:t>void twice(int a)</a:t>
            </a:r>
            <a:endParaRPr sz="2400"/>
          </a:p>
          <a:p>
            <a:pPr lvl="0">
              <a:defRPr sz="1800"/>
            </a:pPr>
            <a:r>
              <a:rPr sz="2400"/>
              <a:t>{</a:t>
            </a:r>
            <a:endParaRPr sz="2400"/>
          </a:p>
          <a:p>
            <a:pPr lvl="0">
              <a:defRPr sz="1800"/>
            </a:pPr>
            <a:r>
              <a:rPr sz="2400"/>
              <a:t>    once(a);</a:t>
            </a:r>
            <a:endParaRPr sz="2400"/>
          </a:p>
          <a:p>
            <a:pPr lvl="0">
              <a:defRPr sz="1800"/>
            </a:pPr>
            <a:r>
              <a:rPr sz="2400"/>
              <a:t>    printf("%x\n", a);</a:t>
            </a:r>
            <a:endParaRPr sz="2400"/>
          </a:p>
          <a:p>
            <a:pPr lvl="0">
              <a:defRPr sz="1800"/>
            </a:pPr>
            <a:r>
              <a:rPr sz="2400"/>
              <a:t>}</a:t>
            </a:r>
            <a:endParaRPr sz="2400"/>
          </a:p>
          <a:p>
            <a:pPr lvl="0">
              <a:defRPr sz="1800"/>
            </a:pPr>
            <a:endParaRPr sz="2400"/>
          </a:p>
          <a:p>
            <a:pPr lvl="0">
              <a:defRPr sz="1800"/>
            </a:pPr>
            <a:r>
              <a:rPr sz="2400"/>
              <a:t>int main()</a:t>
            </a:r>
            <a:endParaRPr sz="2400"/>
          </a:p>
          <a:p>
            <a:pPr lvl="0">
              <a:defRPr sz="1800"/>
            </a:pPr>
            <a:r>
              <a:rPr sz="2400"/>
              <a:t>{</a:t>
            </a:r>
            <a:endParaRPr sz="2400"/>
          </a:p>
          <a:p>
            <a:pPr lvl="0">
              <a:defRPr sz="1800"/>
            </a:pPr>
            <a:r>
              <a:rPr sz="2400"/>
              <a:t>    twice(0xF00D);</a:t>
            </a:r>
            <a:endParaRPr sz="2400"/>
          </a:p>
          <a:p>
            <a:pPr lvl="0">
              <a:defRPr sz="1800"/>
            </a:pPr>
            <a:r>
              <a:rPr sz="2400"/>
              <a:t>    return 0;</a:t>
            </a:r>
            <a:endParaRPr sz="2400"/>
          </a:p>
          <a:p>
            <a:pPr lvl="0">
              <a:defRPr sz="1800"/>
            </a:pPr>
            <a:r>
              <a:rPr sz="2400"/>
              <a:t>}</a:t>
            </a:r>
          </a:p>
        </p:txBody>
      </p:sp>
      <p:sp>
        <p:nvSpPr>
          <p:cNvPr id="192" name="Shape 192"/>
          <p:cNvSpPr/>
          <p:nvPr/>
        </p:nvSpPr>
        <p:spPr>
          <a:xfrm>
            <a:off x="3892920" y="1208005"/>
            <a:ext cx="4614849" cy="3563322"/>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lvl="0">
              <a:defRPr sz="1800"/>
            </a:pPr>
            <a:r>
              <a:rPr sz="950">
                <a:solidFill>
                  <a:srgbClr val="0433FF"/>
                </a:solidFill>
                <a:latin typeface="Consolas"/>
                <a:ea typeface="Consolas"/>
                <a:cs typeface="Consolas"/>
                <a:sym typeface="Consolas"/>
              </a:rPr>
              <a:t>once:</a:t>
            </a:r>
            <a:endParaRPr sz="950">
              <a:latin typeface="Consolas"/>
              <a:ea typeface="Consolas"/>
              <a:cs typeface="Consolas"/>
              <a:sym typeface="Consolas"/>
            </a:endParaRPr>
          </a:p>
          <a:p>
            <a:pPr lvl="0">
              <a:defRPr sz="1800"/>
            </a:pPr>
            <a:r>
              <a:rPr sz="950">
                <a:solidFill>
                  <a:srgbClr val="686868"/>
                </a:solidFill>
                <a:latin typeface="Consolas"/>
                <a:ea typeface="Consolas"/>
                <a:cs typeface="Consolas"/>
                <a:sym typeface="Consolas"/>
              </a:rPr>
              <a:t>000000013F771000  mov         dword ptr [rsp+8],ecx  </a:t>
            </a:r>
            <a:endParaRPr sz="950">
              <a:latin typeface="Consolas"/>
              <a:ea typeface="Consolas"/>
              <a:cs typeface="Consolas"/>
              <a:sym typeface="Consolas"/>
            </a:endParaRPr>
          </a:p>
          <a:p>
            <a:pPr lvl="0">
              <a:defRPr sz="1800"/>
            </a:pPr>
            <a:r>
              <a:rPr sz="950">
                <a:solidFill>
                  <a:srgbClr val="686868"/>
                </a:solidFill>
                <a:latin typeface="Consolas"/>
                <a:ea typeface="Consolas"/>
                <a:cs typeface="Consolas"/>
                <a:sym typeface="Consolas"/>
              </a:rPr>
              <a:t>000000013F771004  sub         rsp,28h  </a:t>
            </a:r>
            <a:endParaRPr sz="950">
              <a:latin typeface="Consolas"/>
              <a:ea typeface="Consolas"/>
              <a:cs typeface="Consolas"/>
              <a:sym typeface="Consolas"/>
            </a:endParaRPr>
          </a:p>
          <a:p>
            <a:pPr lvl="0">
              <a:defRPr sz="1800"/>
            </a:pPr>
            <a:r>
              <a:rPr sz="950">
                <a:solidFill>
                  <a:srgbClr val="686868"/>
                </a:solidFill>
                <a:latin typeface="Consolas"/>
                <a:ea typeface="Consolas"/>
                <a:cs typeface="Consolas"/>
                <a:sym typeface="Consolas"/>
              </a:rPr>
              <a:t>000000013F771008  mov         edx,dword ptr [rsp+30h]  </a:t>
            </a:r>
            <a:endParaRPr sz="950">
              <a:latin typeface="Consolas"/>
              <a:ea typeface="Consolas"/>
              <a:cs typeface="Consolas"/>
              <a:sym typeface="Consolas"/>
            </a:endParaRPr>
          </a:p>
          <a:p>
            <a:pPr lvl="0">
              <a:defRPr sz="1800"/>
            </a:pPr>
            <a:r>
              <a:rPr sz="950">
                <a:solidFill>
                  <a:srgbClr val="686868"/>
                </a:solidFill>
                <a:latin typeface="Consolas"/>
                <a:ea typeface="Consolas"/>
                <a:cs typeface="Consolas"/>
                <a:sym typeface="Consolas"/>
              </a:rPr>
              <a:t>000000013F77100C  lea         rcx,[3F7CE000h]  </a:t>
            </a:r>
            <a:endParaRPr sz="950">
              <a:latin typeface="Consolas"/>
              <a:ea typeface="Consolas"/>
              <a:cs typeface="Consolas"/>
              <a:sym typeface="Consolas"/>
            </a:endParaRPr>
          </a:p>
          <a:p>
            <a:pPr lvl="0">
              <a:defRPr sz="1800"/>
            </a:pPr>
            <a:r>
              <a:rPr sz="950">
                <a:solidFill>
                  <a:srgbClr val="686868"/>
                </a:solidFill>
                <a:latin typeface="Consolas"/>
                <a:ea typeface="Consolas"/>
                <a:cs typeface="Consolas"/>
                <a:sym typeface="Consolas"/>
              </a:rPr>
              <a:t>000000013F771013  call        000000013F771220  </a:t>
            </a:r>
            <a:endParaRPr sz="950">
              <a:latin typeface="Consolas"/>
              <a:ea typeface="Consolas"/>
              <a:cs typeface="Consolas"/>
              <a:sym typeface="Consolas"/>
            </a:endParaRPr>
          </a:p>
          <a:p>
            <a:pPr lvl="0">
              <a:defRPr sz="1800"/>
            </a:pPr>
            <a:r>
              <a:rPr sz="950">
                <a:solidFill>
                  <a:srgbClr val="686868"/>
                </a:solidFill>
                <a:latin typeface="Consolas"/>
                <a:ea typeface="Consolas"/>
                <a:cs typeface="Consolas"/>
                <a:sym typeface="Consolas"/>
              </a:rPr>
              <a:t>000000013F771018  add         rsp,28h  </a:t>
            </a:r>
            <a:endParaRPr sz="950">
              <a:latin typeface="Consolas"/>
              <a:ea typeface="Consolas"/>
              <a:cs typeface="Consolas"/>
              <a:sym typeface="Consolas"/>
            </a:endParaRPr>
          </a:p>
          <a:p>
            <a:pPr lvl="0">
              <a:defRPr sz="1800"/>
            </a:pPr>
            <a:r>
              <a:rPr sz="950">
                <a:solidFill>
                  <a:srgbClr val="686868"/>
                </a:solidFill>
                <a:latin typeface="Consolas"/>
                <a:ea typeface="Consolas"/>
                <a:cs typeface="Consolas"/>
                <a:sym typeface="Consolas"/>
              </a:rPr>
              <a:t>000000013F77101C  ret  </a:t>
            </a:r>
            <a:endParaRPr sz="950">
              <a:solidFill>
                <a:srgbClr val="686868"/>
              </a:solidFill>
              <a:latin typeface="Consolas"/>
              <a:ea typeface="Consolas"/>
              <a:cs typeface="Consolas"/>
              <a:sym typeface="Consolas"/>
            </a:endParaRPr>
          </a:p>
          <a:p>
            <a:pPr lvl="0">
              <a:defRPr sz="1800"/>
            </a:pPr>
            <a:r>
              <a:rPr sz="950">
                <a:solidFill>
                  <a:srgbClr val="0433FF"/>
                </a:solidFill>
                <a:latin typeface="Consolas"/>
                <a:ea typeface="Consolas"/>
                <a:cs typeface="Consolas"/>
                <a:sym typeface="Consolas"/>
              </a:rPr>
              <a:t>twice:</a:t>
            </a:r>
            <a:endParaRPr sz="950">
              <a:latin typeface="Consolas"/>
              <a:ea typeface="Consolas"/>
              <a:cs typeface="Consolas"/>
              <a:sym typeface="Consolas"/>
            </a:endParaRPr>
          </a:p>
          <a:p>
            <a:pPr lvl="0">
              <a:defRPr sz="1800"/>
            </a:pPr>
            <a:r>
              <a:rPr sz="950">
                <a:solidFill>
                  <a:srgbClr val="686868"/>
                </a:solidFill>
                <a:latin typeface="Consolas"/>
                <a:ea typeface="Consolas"/>
                <a:cs typeface="Consolas"/>
                <a:sym typeface="Consolas"/>
              </a:rPr>
              <a:t>000000013F771030  mov         dword ptr [rsp+8],ecx //&lt;-caller-save</a:t>
            </a:r>
            <a:endParaRPr sz="950">
              <a:latin typeface="Consolas"/>
              <a:ea typeface="Consolas"/>
              <a:cs typeface="Consolas"/>
              <a:sym typeface="Consolas"/>
            </a:endParaRPr>
          </a:p>
          <a:p>
            <a:pPr lvl="0">
              <a:defRPr sz="1800"/>
            </a:pPr>
            <a:r>
              <a:rPr sz="950">
                <a:solidFill>
                  <a:srgbClr val="686868"/>
                </a:solidFill>
                <a:latin typeface="Consolas"/>
                <a:ea typeface="Consolas"/>
                <a:cs typeface="Consolas"/>
                <a:sym typeface="Consolas"/>
              </a:rPr>
              <a:t>000000013F771034  sub         rsp,28h  </a:t>
            </a:r>
            <a:endParaRPr sz="950">
              <a:latin typeface="Consolas"/>
              <a:ea typeface="Consolas"/>
              <a:cs typeface="Consolas"/>
              <a:sym typeface="Consolas"/>
            </a:endParaRPr>
          </a:p>
          <a:p>
            <a:pPr lvl="0">
              <a:defRPr sz="1800"/>
            </a:pPr>
            <a:r>
              <a:rPr sz="950">
                <a:solidFill>
                  <a:srgbClr val="686868"/>
                </a:solidFill>
                <a:latin typeface="Consolas"/>
                <a:ea typeface="Consolas"/>
                <a:cs typeface="Consolas"/>
                <a:sym typeface="Consolas"/>
              </a:rPr>
              <a:t>000000013F771038  mov         ecx,dword ptr [rsp+30h]  </a:t>
            </a:r>
            <a:endParaRPr sz="950">
              <a:latin typeface="Consolas"/>
              <a:ea typeface="Consolas"/>
              <a:cs typeface="Consolas"/>
              <a:sym typeface="Consolas"/>
            </a:endParaRPr>
          </a:p>
          <a:p>
            <a:pPr lvl="0">
              <a:defRPr sz="1800"/>
            </a:pPr>
            <a:r>
              <a:rPr sz="950">
                <a:solidFill>
                  <a:srgbClr val="686868"/>
                </a:solidFill>
                <a:latin typeface="Consolas"/>
                <a:ea typeface="Consolas"/>
                <a:cs typeface="Consolas"/>
                <a:sym typeface="Consolas"/>
              </a:rPr>
              <a:t>000000013F77103C  call        000000013F771000  </a:t>
            </a:r>
            <a:endParaRPr sz="950">
              <a:latin typeface="Consolas"/>
              <a:ea typeface="Consolas"/>
              <a:cs typeface="Consolas"/>
              <a:sym typeface="Consolas"/>
            </a:endParaRPr>
          </a:p>
          <a:p>
            <a:pPr lvl="0">
              <a:defRPr sz="1800"/>
            </a:pPr>
            <a:r>
              <a:rPr sz="950">
                <a:solidFill>
                  <a:srgbClr val="686868"/>
                </a:solidFill>
                <a:latin typeface="Consolas"/>
                <a:ea typeface="Consolas"/>
                <a:cs typeface="Consolas"/>
                <a:sym typeface="Consolas"/>
              </a:rPr>
              <a:t>000000013F771041  mov         edx,dword ptr [rsp+30h]  </a:t>
            </a:r>
            <a:endParaRPr sz="950">
              <a:latin typeface="Consolas"/>
              <a:ea typeface="Consolas"/>
              <a:cs typeface="Consolas"/>
              <a:sym typeface="Consolas"/>
            </a:endParaRPr>
          </a:p>
          <a:p>
            <a:pPr lvl="0">
              <a:defRPr sz="1800"/>
            </a:pPr>
            <a:r>
              <a:rPr sz="950">
                <a:solidFill>
                  <a:srgbClr val="686868"/>
                </a:solidFill>
                <a:latin typeface="Consolas"/>
                <a:ea typeface="Consolas"/>
                <a:cs typeface="Consolas"/>
                <a:sym typeface="Consolas"/>
              </a:rPr>
              <a:t>000000013F771045  lea         rcx,[3F7CE004h]  </a:t>
            </a:r>
            <a:endParaRPr sz="950">
              <a:latin typeface="Consolas"/>
              <a:ea typeface="Consolas"/>
              <a:cs typeface="Consolas"/>
              <a:sym typeface="Consolas"/>
            </a:endParaRPr>
          </a:p>
          <a:p>
            <a:pPr lvl="0">
              <a:defRPr sz="1800"/>
            </a:pPr>
            <a:r>
              <a:rPr sz="950">
                <a:solidFill>
                  <a:srgbClr val="686868"/>
                </a:solidFill>
                <a:latin typeface="Consolas"/>
                <a:ea typeface="Consolas"/>
                <a:cs typeface="Consolas"/>
                <a:sym typeface="Consolas"/>
              </a:rPr>
              <a:t>000000013F77104C  call        000000013F771220  </a:t>
            </a:r>
            <a:endParaRPr sz="950">
              <a:latin typeface="Consolas"/>
              <a:ea typeface="Consolas"/>
              <a:cs typeface="Consolas"/>
              <a:sym typeface="Consolas"/>
            </a:endParaRPr>
          </a:p>
          <a:p>
            <a:pPr lvl="0">
              <a:defRPr sz="1800"/>
            </a:pPr>
            <a:r>
              <a:rPr sz="950">
                <a:solidFill>
                  <a:srgbClr val="686868"/>
                </a:solidFill>
                <a:latin typeface="Consolas"/>
                <a:ea typeface="Consolas"/>
                <a:cs typeface="Consolas"/>
                <a:sym typeface="Consolas"/>
              </a:rPr>
              <a:t>000000013F771051  add         rsp,28h  </a:t>
            </a:r>
            <a:endParaRPr sz="950">
              <a:latin typeface="Consolas"/>
              <a:ea typeface="Consolas"/>
              <a:cs typeface="Consolas"/>
              <a:sym typeface="Consolas"/>
            </a:endParaRPr>
          </a:p>
          <a:p>
            <a:pPr lvl="0">
              <a:defRPr sz="1800"/>
            </a:pPr>
            <a:r>
              <a:rPr sz="950">
                <a:solidFill>
                  <a:srgbClr val="686868"/>
                </a:solidFill>
                <a:latin typeface="Consolas"/>
                <a:ea typeface="Consolas"/>
                <a:cs typeface="Consolas"/>
                <a:sym typeface="Consolas"/>
              </a:rPr>
              <a:t>000000013F771055  ret </a:t>
            </a:r>
            <a:endParaRPr sz="950">
              <a:solidFill>
                <a:srgbClr val="686868"/>
              </a:solidFill>
              <a:latin typeface="Consolas"/>
              <a:ea typeface="Consolas"/>
              <a:cs typeface="Consolas"/>
              <a:sym typeface="Consolas"/>
            </a:endParaRPr>
          </a:p>
          <a:p>
            <a:pPr lvl="0">
              <a:defRPr sz="1800"/>
            </a:pPr>
            <a:r>
              <a:rPr sz="950">
                <a:solidFill>
                  <a:srgbClr val="0433FF"/>
                </a:solidFill>
                <a:latin typeface="Consolas"/>
                <a:ea typeface="Consolas"/>
                <a:cs typeface="Consolas"/>
                <a:sym typeface="Consolas"/>
              </a:rPr>
              <a:t>main:</a:t>
            </a:r>
            <a:endParaRPr sz="950">
              <a:latin typeface="Consolas"/>
              <a:ea typeface="Consolas"/>
              <a:cs typeface="Consolas"/>
              <a:sym typeface="Consolas"/>
            </a:endParaRPr>
          </a:p>
          <a:p>
            <a:pPr lvl="0">
              <a:defRPr sz="1800"/>
            </a:pPr>
            <a:r>
              <a:rPr sz="950">
                <a:solidFill>
                  <a:srgbClr val="686868"/>
                </a:solidFill>
                <a:latin typeface="Consolas"/>
                <a:ea typeface="Consolas"/>
                <a:cs typeface="Consolas"/>
                <a:sym typeface="Consolas"/>
              </a:rPr>
              <a:t>000000013F771060  sub         rsp,28h  </a:t>
            </a:r>
            <a:endParaRPr sz="950">
              <a:latin typeface="Consolas"/>
              <a:ea typeface="Consolas"/>
              <a:cs typeface="Consolas"/>
              <a:sym typeface="Consolas"/>
            </a:endParaRPr>
          </a:p>
          <a:p>
            <a:pPr lvl="0">
              <a:defRPr sz="1800"/>
            </a:pPr>
            <a:r>
              <a:rPr sz="950">
                <a:solidFill>
                  <a:srgbClr val="686868"/>
                </a:solidFill>
                <a:latin typeface="Consolas"/>
                <a:ea typeface="Consolas"/>
                <a:cs typeface="Consolas"/>
                <a:sym typeface="Consolas"/>
              </a:rPr>
              <a:t>000000013F771064  mov         ecx,0F00Dh  </a:t>
            </a:r>
            <a:endParaRPr sz="950">
              <a:latin typeface="Consolas"/>
              <a:ea typeface="Consolas"/>
              <a:cs typeface="Consolas"/>
              <a:sym typeface="Consolas"/>
            </a:endParaRPr>
          </a:p>
          <a:p>
            <a:pPr lvl="0">
              <a:defRPr sz="1800"/>
            </a:pPr>
            <a:r>
              <a:rPr sz="950">
                <a:solidFill>
                  <a:srgbClr val="686868"/>
                </a:solidFill>
                <a:latin typeface="Consolas"/>
                <a:ea typeface="Consolas"/>
                <a:cs typeface="Consolas"/>
                <a:sym typeface="Consolas"/>
              </a:rPr>
              <a:t>000000013F771069  call        000000013F771030  </a:t>
            </a:r>
            <a:endParaRPr sz="950">
              <a:latin typeface="Consolas"/>
              <a:ea typeface="Consolas"/>
              <a:cs typeface="Consolas"/>
              <a:sym typeface="Consolas"/>
            </a:endParaRPr>
          </a:p>
          <a:p>
            <a:pPr lvl="0">
              <a:defRPr sz="1800"/>
            </a:pPr>
            <a:r>
              <a:rPr sz="950">
                <a:solidFill>
                  <a:srgbClr val="686868"/>
                </a:solidFill>
                <a:latin typeface="Consolas"/>
                <a:ea typeface="Consolas"/>
                <a:cs typeface="Consolas"/>
                <a:sym typeface="Consolas"/>
              </a:rPr>
              <a:t>000000013F77106E  xor         eax,eax  </a:t>
            </a:r>
            <a:endParaRPr sz="950">
              <a:latin typeface="Consolas"/>
              <a:ea typeface="Consolas"/>
              <a:cs typeface="Consolas"/>
              <a:sym typeface="Consolas"/>
            </a:endParaRPr>
          </a:p>
          <a:p>
            <a:pPr lvl="0">
              <a:defRPr sz="1800"/>
            </a:pPr>
            <a:r>
              <a:rPr sz="950">
                <a:solidFill>
                  <a:srgbClr val="686868"/>
                </a:solidFill>
                <a:latin typeface="Consolas"/>
                <a:ea typeface="Consolas"/>
                <a:cs typeface="Consolas"/>
                <a:sym typeface="Consolas"/>
              </a:rPr>
              <a:t>000000013F771070  add         rsp,28h  </a:t>
            </a:r>
            <a:endParaRPr sz="950">
              <a:latin typeface="Consolas"/>
              <a:ea typeface="Consolas"/>
              <a:cs typeface="Consolas"/>
              <a:sym typeface="Consolas"/>
            </a:endParaRPr>
          </a:p>
          <a:p>
            <a:pPr lvl="0">
              <a:defRPr sz="1800"/>
            </a:pPr>
            <a:r>
              <a:rPr sz="950">
                <a:solidFill>
                  <a:srgbClr val="686868"/>
                </a:solidFill>
                <a:latin typeface="Consolas"/>
                <a:ea typeface="Consolas"/>
                <a:cs typeface="Consolas"/>
                <a:sym typeface="Consolas"/>
              </a:rPr>
              <a:t>000000013F771074  ret  </a:t>
            </a:r>
          </a:p>
        </p:txBody>
      </p:sp>
      <p:sp>
        <p:nvSpPr>
          <p:cNvPr id="193" name="Shape 193"/>
          <p:cNvSpPr/>
          <p:nvPr/>
        </p:nvSpPr>
        <p:spPr>
          <a:xfrm>
            <a:off x="-24618" y="-22290"/>
            <a:ext cx="5342229" cy="421393"/>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a:defRPr sz="1800"/>
            </a:pPr>
            <a:r>
              <a:rPr sz="2400"/>
              <a:t>Caller-save registers pre-local variables? </a:t>
            </a:r>
          </a:p>
        </p:txBody>
      </p:sp>
    </p:spTree>
  </p:cSld>
  <p:clrMapOvr>
    <a:masterClrMapping/>
  </p:clrMapOvr>
  <p:transitio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 name="Shape 26"/>
          <p:cNvSpPr/>
          <p:nvPr/>
        </p:nvSpPr>
        <p:spPr>
          <a:xfrm>
            <a:off x="685800" y="29362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The Stack</a:t>
            </a:r>
          </a:p>
        </p:txBody>
      </p:sp>
      <p:sp>
        <p:nvSpPr>
          <p:cNvPr id="27" name="Shape 27"/>
          <p:cNvSpPr/>
          <p:nvPr/>
        </p:nvSpPr>
        <p:spPr>
          <a:xfrm>
            <a:off x="685800" y="1295400"/>
            <a:ext cx="7772400" cy="468459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marL="398197" indent="-398197">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The stack is a conceptual area of main memory (RAM) which is designated by the OS when a program is started.</a:t>
            </a:r>
            <a:endParaRPr sz="2800">
              <a:latin typeface="Arial"/>
              <a:ea typeface="Arial"/>
              <a:cs typeface="Arial"/>
              <a:sym typeface="Arial"/>
            </a:endParaRPr>
          </a:p>
          <a:p>
            <a:pPr lvl="1" marL="741362" indent="-28416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Different OS start it at different addresses by convention</a:t>
            </a:r>
            <a:endParaRPr sz="2400">
              <a:latin typeface="Arial"/>
              <a:ea typeface="Arial"/>
              <a:cs typeface="Arial"/>
              <a:sym typeface="Arial"/>
            </a:endParaRPr>
          </a:p>
          <a:p>
            <a:pPr lvl="0" marL="398197" indent="-398197">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A stack is a Last-In-First-Out (LIFO/FILO) data structure where data is "pushed" on to the top of the stack and "popped" off the top.</a:t>
            </a:r>
            <a:endParaRPr sz="2800">
              <a:latin typeface="Arial"/>
              <a:ea typeface="Arial"/>
              <a:cs typeface="Arial"/>
              <a:sym typeface="Arial"/>
            </a:endParaRPr>
          </a:p>
          <a:p>
            <a:pPr lvl="0" marL="398197" indent="-398197">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By convention the stack grows toward lower memory addresses. Adding something to the stack means the top of the stack is now at a lower memory address.</a:t>
            </a:r>
          </a:p>
        </p:txBody>
      </p:sp>
    </p:spTree>
  </p:cSld>
  <p:clrMapOvr>
    <a:masterClrMapping/>
  </p:clrMapOvr>
  <p:transitio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9" name="Shape 29"/>
          <p:cNvSpPr/>
          <p:nvPr/>
        </p:nvSpPr>
        <p:spPr>
          <a:xfrm>
            <a:off x="685800" y="29362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The Stack 2</a:t>
            </a:r>
          </a:p>
        </p:txBody>
      </p:sp>
      <p:sp>
        <p:nvSpPr>
          <p:cNvPr id="30" name="Shape 30"/>
          <p:cNvSpPr/>
          <p:nvPr/>
        </p:nvSpPr>
        <p:spPr>
          <a:xfrm>
            <a:off x="685800" y="1285875"/>
            <a:ext cx="7772400" cy="468459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marL="398197" indent="-398197">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As already mentioned, RSP points to the top of the stack, the lowest address which is being used</a:t>
            </a:r>
            <a:endParaRPr sz="2800">
              <a:latin typeface="Arial"/>
              <a:ea typeface="Arial"/>
              <a:cs typeface="Arial"/>
              <a:sym typeface="Arial"/>
            </a:endParaRPr>
          </a:p>
          <a:p>
            <a:pPr lvl="1" marL="741362" indent="-28416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While data will exist at addresses beyond the top of the stack, it is considered undefined </a:t>
            </a:r>
            <a:endParaRPr sz="2400">
              <a:latin typeface="Arial"/>
              <a:ea typeface="Arial"/>
              <a:cs typeface="Arial"/>
              <a:sym typeface="Arial"/>
            </a:endParaRPr>
          </a:p>
          <a:p>
            <a:pPr lvl="0" marL="398197" indent="-398197">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The stack keeps track of which functions were called before the current one, it holds local variables and is frequently used to pass arguments to the next function to be called. </a:t>
            </a:r>
            <a:endParaRPr sz="2800">
              <a:latin typeface="Arial"/>
              <a:ea typeface="Arial"/>
              <a:cs typeface="Arial"/>
              <a:sym typeface="Arial"/>
            </a:endParaRPr>
          </a:p>
          <a:p>
            <a:pPr lvl="0" marL="398197" indent="-398197">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A firm understanding of what is happening on the stack is *</a:t>
            </a:r>
            <a:r>
              <a:rPr sz="2800">
                <a:latin typeface="Arial Bold"/>
                <a:ea typeface="Arial Bold"/>
                <a:cs typeface="Arial Bold"/>
                <a:sym typeface="Arial Bold"/>
              </a:rPr>
              <a:t>essential</a:t>
            </a:r>
            <a:r>
              <a:rPr sz="2800">
                <a:latin typeface="Arial"/>
                <a:ea typeface="Arial"/>
                <a:cs typeface="Arial"/>
                <a:sym typeface="Arial"/>
              </a:rPr>
              <a:t>* to understanding a program’s operation.</a:t>
            </a:r>
          </a:p>
        </p:txBody>
      </p:sp>
    </p:spTree>
  </p:cSld>
  <p:clrMapOvr>
    <a:masterClrMapping/>
  </p:clrMapOvr>
  <p:transitio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32" name="pasted-image.png"/>
          <p:cNvPicPr/>
          <p:nvPr/>
        </p:nvPicPr>
        <p:blipFill>
          <a:blip r:embed="rId3">
            <a:extLst/>
          </a:blip>
          <a:stretch>
            <a:fillRect/>
          </a:stretch>
        </p:blipFill>
        <p:spPr>
          <a:xfrm>
            <a:off x="0" y="-9867"/>
            <a:ext cx="9144001" cy="4074243"/>
          </a:xfrm>
          <a:prstGeom prst="rect">
            <a:avLst/>
          </a:prstGeom>
          <a:ln w="12700">
            <a:miter lim="400000"/>
          </a:ln>
        </p:spPr>
      </p:pic>
      <p:sp>
        <p:nvSpPr>
          <p:cNvPr id="33" name="Shape 33"/>
          <p:cNvSpPr/>
          <p:nvPr/>
        </p:nvSpPr>
        <p:spPr>
          <a:xfrm>
            <a:off x="5464309" y="2567912"/>
            <a:ext cx="2436019" cy="116244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629" y="0"/>
                </a:moveTo>
                <a:cubicBezTo>
                  <a:pt x="2338" y="0"/>
                  <a:pt x="2104" y="490"/>
                  <a:pt x="2104" y="1099"/>
                </a:cubicBezTo>
                <a:lnTo>
                  <a:pt x="2104" y="8813"/>
                </a:lnTo>
                <a:lnTo>
                  <a:pt x="0" y="11018"/>
                </a:lnTo>
                <a:lnTo>
                  <a:pt x="2104" y="13223"/>
                </a:lnTo>
                <a:lnTo>
                  <a:pt x="2104" y="20501"/>
                </a:lnTo>
                <a:cubicBezTo>
                  <a:pt x="2104" y="21110"/>
                  <a:pt x="2338" y="21600"/>
                  <a:pt x="2629" y="21600"/>
                </a:cubicBezTo>
                <a:lnTo>
                  <a:pt x="21072" y="21600"/>
                </a:lnTo>
                <a:cubicBezTo>
                  <a:pt x="21363" y="21600"/>
                  <a:pt x="21600" y="21110"/>
                  <a:pt x="21600" y="20501"/>
                </a:cubicBezTo>
                <a:lnTo>
                  <a:pt x="21600" y="1099"/>
                </a:lnTo>
                <a:cubicBezTo>
                  <a:pt x="21600" y="490"/>
                  <a:pt x="21363" y="0"/>
                  <a:pt x="21072" y="0"/>
                </a:cubicBezTo>
                <a:lnTo>
                  <a:pt x="2629" y="0"/>
                </a:lnTo>
                <a:close/>
              </a:path>
            </a:pathLst>
          </a:custGeom>
          <a:solidFill>
            <a:srgbClr val="FFFFFF"/>
          </a:solidFill>
          <a:ln w="38100">
            <a:solidFill>
              <a:srgbClr val="FFFFFF"/>
            </a:solidFill>
          </a:ln>
          <a:effectLst>
            <a:outerShdw sx="100000" sy="100000" kx="0" ky="0" algn="b" rotWithShape="0" blurRad="38100" dist="20000" dir="5400000">
              <a:srgbClr val="000000">
                <a:alpha val="38000"/>
              </a:srgbClr>
            </a:outerShdw>
          </a:effectLst>
          <a:extLst>
            <a:ext uri="{C572A759-6A51-4108-AA02-DFA0A04FC94B}">
              <ma14:wrappingTextBoxFlag xmlns:ma14="http://schemas.microsoft.com/office/mac/drawingml/2011/main" val="1"/>
            </a:ext>
          </a:extLst>
        </p:spPr>
        <p:txBody>
          <a:bodyPr lIns="0" tIns="0" rIns="0" bIns="0"/>
          <a:lstStyle/>
          <a:p>
            <a:pPr lvl="0">
              <a:defRPr sz="1800"/>
            </a:pPr>
            <a:r>
              <a:rPr sz="2400"/>
              <a:t>The stack grows down towards low addresses!</a:t>
            </a:r>
          </a:p>
        </p:txBody>
      </p:sp>
      <p:pic>
        <p:nvPicPr>
          <p:cNvPr id="34" name="pasted-image.png"/>
          <p:cNvPicPr/>
          <p:nvPr/>
        </p:nvPicPr>
        <p:blipFill>
          <a:blip r:embed="rId4">
            <a:extLst/>
          </a:blip>
          <a:stretch>
            <a:fillRect/>
          </a:stretch>
        </p:blipFill>
        <p:spPr>
          <a:xfrm flipH="1" rot="10800000">
            <a:off x="2200449" y="2297304"/>
            <a:ext cx="1397001" cy="1524001"/>
          </a:xfrm>
          <a:prstGeom prst="rect">
            <a:avLst/>
          </a:prstGeom>
          <a:ln w="12700">
            <a:miter lim="400000"/>
          </a:ln>
        </p:spPr>
      </p:pic>
      <p:sp>
        <p:nvSpPr>
          <p:cNvPr id="35" name="Shape 35"/>
          <p:cNvSpPr/>
          <p:nvPr/>
        </p:nvSpPr>
        <p:spPr>
          <a:xfrm>
            <a:off x="687913" y="3119315"/>
            <a:ext cx="1367694" cy="1003700"/>
          </a:xfrm>
          <a:prstGeom prst="rightArrow">
            <a:avLst>
              <a:gd name="adj1" fmla="val 32000"/>
              <a:gd name="adj2" fmla="val 80303"/>
            </a:avLst>
          </a:prstGeom>
          <a:solidFill>
            <a:srgbClr val="FFFFFF"/>
          </a:solidFill>
          <a:ln w="38100">
            <a:solidFill>
              <a:srgbClr val="FFFFFF"/>
            </a:solidFill>
          </a:ln>
          <a:effectLst>
            <a:outerShdw sx="100000" sy="100000" kx="0" ky="0" algn="b" rotWithShape="0" blurRad="38100" dist="20000" dir="5400000">
              <a:srgbClr val="000000">
                <a:alpha val="38000"/>
              </a:srgbClr>
            </a:outerShdw>
          </a:effectLst>
        </p:spPr>
        <p:txBody>
          <a:bodyPr lIns="45719" rIns="45719"/>
          <a:lstStyle/>
          <a:p>
            <a:pPr lvl="0"/>
          </a:p>
        </p:txBody>
      </p:sp>
      <p:sp>
        <p:nvSpPr>
          <p:cNvPr id="36" name="Shape 36"/>
          <p:cNvSpPr/>
          <p:nvPr/>
        </p:nvSpPr>
        <p:spPr>
          <a:xfrm>
            <a:off x="469200" y="4348743"/>
            <a:ext cx="8205600" cy="421393"/>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lvl="0">
              <a:defRPr sz="1800"/>
            </a:pPr>
            <a:r>
              <a:rPr sz="2400"/>
              <a:t>This message brought to you by M-308 Gunner from MetalStorm!</a:t>
            </a:r>
          </a:p>
        </p:txBody>
      </p:sp>
      <p:sp>
        <p:nvSpPr>
          <p:cNvPr id="37" name="Shape 37"/>
          <p:cNvSpPr/>
          <p:nvPr/>
        </p:nvSpPr>
        <p:spPr>
          <a:xfrm>
            <a:off x="1288674" y="3410468"/>
            <a:ext cx="646471" cy="421393"/>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lvl="0">
              <a:defRPr sz="1800"/>
            </a:pPr>
            <a:r>
              <a:rPr sz="2400"/>
              <a:t>RSP</a:t>
            </a:r>
          </a:p>
        </p:txBody>
      </p:sp>
    </p:spTree>
  </p:cSld>
  <p:clrMapOvr>
    <a:masterClrMapping/>
  </p:clrMapOvr>
  <p:transitio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1" name="Shape 41"/>
          <p:cNvSpPr/>
          <p:nvPr/>
        </p:nvSpPr>
        <p:spPr>
          <a:xfrm>
            <a:off x="685800" y="572189"/>
            <a:ext cx="7772400" cy="1217822"/>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000">
                <a:latin typeface="Arial"/>
                <a:ea typeface="Arial"/>
                <a:cs typeface="Arial"/>
                <a:sym typeface="Arial"/>
              </a:defRPr>
            </a:lvl1pPr>
          </a:lstStyle>
          <a:p>
            <a:pPr lvl="0">
              <a:defRPr sz="1800"/>
            </a:pPr>
            <a:r>
              <a:rPr sz="4000"/>
              <a:t>PUSH - Push Word, Doubleword or Quadword onto the Stack</a:t>
            </a:r>
          </a:p>
        </p:txBody>
      </p:sp>
      <p:sp>
        <p:nvSpPr>
          <p:cNvPr id="42" name="Shape 42"/>
          <p:cNvSpPr/>
          <p:nvPr/>
        </p:nvSpPr>
        <p:spPr>
          <a:xfrm>
            <a:off x="685800" y="1981200"/>
            <a:ext cx="7772400" cy="3938945"/>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marL="455083" indent="-455083">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3200">
                <a:latin typeface="Arial"/>
                <a:ea typeface="Arial"/>
                <a:cs typeface="Arial"/>
                <a:sym typeface="Arial"/>
              </a:rPr>
              <a:t>For our purposes, it will always be a QWORD (8 bytes).</a:t>
            </a:r>
            <a:endParaRPr sz="3200">
              <a:latin typeface="Arial"/>
              <a:ea typeface="Arial"/>
              <a:cs typeface="Arial"/>
              <a:sym typeface="Arial"/>
            </a:endParaRPr>
          </a:p>
          <a:p>
            <a:pPr lvl="1" marL="788722" indent="-331522">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Can either be an “immediate” (Intel’s term for a numeric constant), or the value in a register</a:t>
            </a:r>
            <a:endParaRPr sz="2800">
              <a:latin typeface="Arial"/>
              <a:ea typeface="Arial"/>
              <a:cs typeface="Arial"/>
              <a:sym typeface="Arial"/>
            </a:endParaRPr>
          </a:p>
          <a:p>
            <a:pPr lvl="0" marL="455083" indent="-455083">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3200">
                <a:latin typeface="Arial"/>
                <a:ea typeface="Arial"/>
                <a:cs typeface="Arial"/>
                <a:sym typeface="Arial"/>
              </a:rPr>
              <a:t>The push instruction automatically decrements the stack pointer, RSP, by 8.</a:t>
            </a:r>
            <a:endParaRPr sz="3200">
              <a:latin typeface="Arial"/>
              <a:ea typeface="Arial"/>
              <a:cs typeface="Arial"/>
              <a:sym typeface="Arial"/>
            </a:endParaRPr>
          </a:p>
        </p:txBody>
      </p:sp>
      <p:grpSp>
        <p:nvGrpSpPr>
          <p:cNvPr id="45" name="Group 45"/>
          <p:cNvGrpSpPr/>
          <p:nvPr/>
        </p:nvGrpSpPr>
        <p:grpSpPr>
          <a:xfrm>
            <a:off x="152400" y="76199"/>
            <a:ext cx="762000" cy="762000"/>
            <a:chOff x="0" y="0"/>
            <a:chExt cx="761998" cy="761998"/>
          </a:xfrm>
        </p:grpSpPr>
        <p:sp>
          <p:nvSpPr>
            <p:cNvPr id="43" name="Shape 43"/>
            <p:cNvSpPr/>
            <p:nvPr/>
          </p:nvSpPr>
          <p:spPr>
            <a:xfrm>
              <a:off x="0" y="-1"/>
              <a:ext cx="762000" cy="7620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50"/>
                  </a:moveTo>
                  <a:lnTo>
                    <a:pt x="8251" y="8251"/>
                  </a:lnTo>
                  <a:lnTo>
                    <a:pt x="10800" y="0"/>
                  </a:lnTo>
                  <a:lnTo>
                    <a:pt x="13349" y="8251"/>
                  </a:lnTo>
                  <a:lnTo>
                    <a:pt x="21600" y="8250"/>
                  </a:lnTo>
                  <a:lnTo>
                    <a:pt x="14925" y="13350"/>
                  </a:lnTo>
                  <a:lnTo>
                    <a:pt x="17475" y="21600"/>
                  </a:lnTo>
                  <a:lnTo>
                    <a:pt x="10800" y="16501"/>
                  </a:lnTo>
                  <a:lnTo>
                    <a:pt x="4125" y="21600"/>
                  </a:lnTo>
                  <a:lnTo>
                    <a:pt x="6675" y="13350"/>
                  </a:lnTo>
                  <a:close/>
                </a:path>
              </a:pathLst>
            </a:custGeom>
            <a:solidFill>
              <a:srgbClr val="FFFF00"/>
            </a:solidFill>
            <a:ln w="28440" cap="flat">
              <a:solidFill>
                <a:srgbClr val="000000"/>
              </a:solidFill>
              <a:prstDash val="solid"/>
              <a:miter lim="800000"/>
            </a:ln>
            <a:effectLst/>
          </p:spPr>
          <p:txBody>
            <a:bodyPr wrap="square" lIns="0" tIns="0" rIns="0" bIns="0" numCol="1" anchor="ctr">
              <a:noAutofit/>
            </a:bodyPr>
            <a:lstStyle/>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pPr>
            </a:p>
          </p:txBody>
        </p:sp>
        <p:sp>
          <p:nvSpPr>
            <p:cNvPr id="44" name="Shape 44"/>
            <p:cNvSpPr/>
            <p:nvPr/>
          </p:nvSpPr>
          <p:spPr>
            <a:xfrm>
              <a:off x="243092" y="216971"/>
              <a:ext cx="275816" cy="43922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46799" tIns="46799" rIns="46799" bIns="46799" numCol="1"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2</a:t>
              </a:r>
            </a:p>
          </p:txBody>
        </p:sp>
      </p:grpSp>
      <p:sp>
        <p:nvSpPr>
          <p:cNvPr id="46" name="Shape 46"/>
          <p:cNvSpPr/>
          <p:nvPr/>
        </p:nvSpPr>
        <p:spPr>
          <a:xfrm>
            <a:off x="12700" y="6400800"/>
            <a:ext cx="1819312" cy="461900"/>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b="1">
                <a:latin typeface="Century Gothic"/>
                <a:ea typeface="Century Gothic"/>
                <a:cs typeface="Century Gothic"/>
                <a:sym typeface="Century Gothic"/>
              </a:defRPr>
            </a:lvl1pPr>
          </a:lstStyle>
          <a:p>
            <a:pPr lvl="0">
              <a:defRPr b="0" sz="1800"/>
            </a:pPr>
            <a:r>
              <a:rPr b="1" sz="2400"/>
              <a:t>Book p. 120</a:t>
            </a:r>
          </a:p>
        </p:txBody>
      </p:sp>
    </p:spTree>
  </p:cSld>
  <p:clrMapOvr>
    <a:masterClrMapping/>
  </p:clrMapOvr>
  <p:transitio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0" name="Shape 50"/>
          <p:cNvSpPr/>
          <p:nvPr/>
        </p:nvSpPr>
        <p:spPr>
          <a:xfrm>
            <a:off x="685800" y="21742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push RAX</a:t>
            </a:r>
          </a:p>
        </p:txBody>
      </p:sp>
      <p:graphicFrame>
        <p:nvGraphicFramePr>
          <p:cNvPr id="51" name="Table 51"/>
          <p:cNvGraphicFramePr/>
          <p:nvPr/>
        </p:nvGraphicFramePr>
        <p:xfrm>
          <a:off x="1421004" y="2727325"/>
          <a:ext cx="3967104" cy="3646488"/>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1964501"/>
                <a:gridCol w="1964501"/>
              </a:tblGrid>
              <a:tr h="902096">
                <a:tc>
                  <a:txBody>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0x00000000`0012FF90</a:t>
                      </a:r>
                    </a:p>
                  </a:txBody>
                  <a:tcPr marL="46800" marR="46800" marT="46800" marB="46800" anchor="t" anchorCtr="0" horzOverflow="overflow">
                    <a:lnL w="12700">
                      <a:miter lim="400000"/>
                    </a:lnL>
                    <a:lnR w="38100">
                      <a:solidFill>
                        <a:srgbClr val="000000"/>
                      </a:solidFill>
                      <a:miter lim="400000"/>
                    </a:lnR>
                    <a:lnT w="12700">
                      <a:miter lim="400000"/>
                    </a:lnT>
                    <a:lnB w="12700">
                      <a:miter lim="400000"/>
                    </a:lnB>
                    <a:noFill/>
                  </a:tcPr>
                </a:tc>
                <a:tc>
                  <a:txBody>
                    <a:bodyPr/>
                    <a:lstStyle/>
                    <a:p>
                      <a:pPr lvl="0" algn="ctr">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0x00000000`</a:t>
                      </a:r>
                      <a:endParaRPr sz="2400">
                        <a:latin typeface="Arial"/>
                        <a:ea typeface="Arial"/>
                        <a:cs typeface="Arial"/>
                      </a:endParaRPr>
                    </a:p>
                    <a:p>
                      <a:pPr lvl="0" algn="ctr">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00000001</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902096">
                <a:tc>
                  <a:txBody>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0x00000000`0012FF88</a:t>
                      </a:r>
                    </a:p>
                  </a:txBody>
                  <a:tcPr marL="46800" marR="46800" marT="46800" marB="46800" anchor="t" anchorCtr="0" horzOverflow="overflow">
                    <a:lnL w="12700">
                      <a:miter lim="400000"/>
                    </a:lnL>
                    <a:lnR w="38100">
                      <a:solidFill>
                        <a:srgbClr val="000000"/>
                      </a:solidFill>
                      <a:miter lim="400000"/>
                    </a:lnR>
                    <a:lnT w="12700">
                      <a:miter lim="400000"/>
                    </a:lnT>
                    <a:lnB w="12700">
                      <a:miter lim="400000"/>
                    </a:lnB>
                    <a:noFill/>
                  </a:tcPr>
                </a:tc>
                <a:tc>
                  <a:txBody>
                    <a:bodyPr/>
                    <a:lstStyle/>
                    <a:p>
                      <a:pPr lvl="0" algn="ctr">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0x00000000`</a:t>
                      </a:r>
                      <a:endParaRPr sz="2400">
                        <a:latin typeface="Arial"/>
                        <a:ea typeface="Arial"/>
                        <a:cs typeface="Arial"/>
                      </a:endParaRPr>
                    </a:p>
                    <a:p>
                      <a:pPr lvl="0" algn="ctr">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00000002</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902096">
                <a:tc>
                  <a:txBody>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0x00000000`0012FF80</a:t>
                      </a:r>
                    </a:p>
                  </a:txBody>
                  <a:tcPr marL="46800" marR="46800" marT="46800" marB="46800" anchor="t" anchorCtr="0" horzOverflow="overflow">
                    <a:lnL w="12700">
                      <a:miter lim="400000"/>
                    </a:lnL>
                    <a:lnR w="38100">
                      <a:solidFill>
                        <a:srgbClr val="000000"/>
                      </a:solidFill>
                      <a:miter lim="400000"/>
                    </a:lnR>
                    <a:lnT w="12700">
                      <a:miter lim="400000"/>
                    </a:lnT>
                    <a:lnB w="12700">
                      <a:miter lim="400000"/>
                    </a:lnB>
                    <a:noFill/>
                  </a:tcPr>
                </a:tc>
                <a:tc>
                  <a:txBody>
                    <a:bodyPr/>
                    <a:lstStyle/>
                    <a:p>
                      <a:pPr lvl="0" algn="ctr">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undef</a:t>
                      </a:r>
                      <a:endParaRPr sz="2400">
                        <a:latin typeface="Arial"/>
                        <a:ea typeface="Arial"/>
                        <a:cs typeface="Arial"/>
                      </a:endParaRP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902096">
                <a:tc>
                  <a:txBody>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0x00000000`0012FF78</a:t>
                      </a:r>
                    </a:p>
                  </a:txBody>
                  <a:tcPr marL="46800" marR="46800" marT="46800" marB="46800" anchor="t" anchorCtr="0" horzOverflow="overflow">
                    <a:lnL w="12700">
                      <a:miter lim="400000"/>
                    </a:lnL>
                    <a:lnR w="38100">
                      <a:solidFill>
                        <a:srgbClr val="000000"/>
                      </a:solidFill>
                      <a:miter lim="400000"/>
                    </a:lnR>
                    <a:lnT w="12700">
                      <a:miter lim="400000"/>
                    </a:lnT>
                    <a:lnB w="12700">
                      <a:miter lim="400000"/>
                    </a:lnB>
                    <a:noFill/>
                  </a:tcPr>
                </a:tc>
                <a:tc>
                  <a:txBody>
                    <a:bodyPr/>
                    <a:lstStyle/>
                    <a:p>
                      <a:pPr lvl="0" algn="ctr">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undef</a:t>
                      </a:r>
                      <a:endParaRPr sz="2400">
                        <a:latin typeface="Arial"/>
                        <a:ea typeface="Arial"/>
                        <a:cs typeface="Arial"/>
                      </a:endParaRP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bl>
          </a:graphicData>
        </a:graphic>
      </p:graphicFrame>
      <p:sp>
        <p:nvSpPr>
          <p:cNvPr id="52" name="Shape 52"/>
          <p:cNvSpPr/>
          <p:nvPr/>
        </p:nvSpPr>
        <p:spPr>
          <a:xfrm>
            <a:off x="3108325" y="1828800"/>
            <a:ext cx="1969777" cy="439229"/>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FF"/>
                </a:solidFill>
                <a:latin typeface="Arial Bold"/>
                <a:ea typeface="Arial Bold"/>
                <a:cs typeface="Arial Bold"/>
                <a:sym typeface="Arial Bold"/>
              </a:defRPr>
            </a:lvl1pPr>
          </a:lstStyle>
          <a:p>
            <a:pPr lvl="0">
              <a:defRPr sz="1800">
                <a:solidFill>
                  <a:srgbClr val="000000"/>
                </a:solidFill>
              </a:defRPr>
            </a:pPr>
            <a:r>
              <a:rPr sz="2400">
                <a:solidFill>
                  <a:srgbClr val="0000FF"/>
                </a:solidFill>
              </a:rPr>
              <a:t>Stack Before</a:t>
            </a:r>
          </a:p>
        </p:txBody>
      </p:sp>
      <p:sp>
        <p:nvSpPr>
          <p:cNvPr id="53" name="Shape 53"/>
          <p:cNvSpPr/>
          <p:nvPr/>
        </p:nvSpPr>
        <p:spPr>
          <a:xfrm>
            <a:off x="6765925" y="1831975"/>
            <a:ext cx="1704268" cy="439229"/>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408000"/>
                </a:solidFill>
                <a:latin typeface="Arial Bold"/>
                <a:ea typeface="Arial Bold"/>
                <a:cs typeface="Arial Bold"/>
                <a:sym typeface="Arial Bold"/>
              </a:defRPr>
            </a:lvl1pPr>
          </a:lstStyle>
          <a:p>
            <a:pPr lvl="0">
              <a:defRPr sz="1800">
                <a:solidFill>
                  <a:srgbClr val="000000"/>
                </a:solidFill>
              </a:defRPr>
            </a:pPr>
            <a:r>
              <a:rPr sz="2400">
                <a:solidFill>
                  <a:srgbClr val="408000"/>
                </a:solidFill>
              </a:rPr>
              <a:t>Stack After</a:t>
            </a:r>
          </a:p>
        </p:txBody>
      </p:sp>
      <p:sp>
        <p:nvSpPr>
          <p:cNvPr id="54" name="Shape 54"/>
          <p:cNvSpPr/>
          <p:nvPr/>
        </p:nvSpPr>
        <p:spPr>
          <a:xfrm flipV="1">
            <a:off x="4319476" y="2420937"/>
            <a:ext cx="1588" cy="307976"/>
          </a:xfrm>
          <a:prstGeom prst="line">
            <a:avLst/>
          </a:prstGeom>
          <a:ln w="38160">
            <a:solidFill/>
            <a:miter/>
            <a:tailEnd type="triangle"/>
          </a:ln>
        </p:spPr>
        <p:txBody>
          <a:bodyPr lIns="0" tIns="0" rIns="0" bIns="0"/>
          <a:lstStyle/>
          <a:p>
            <a:pPr lvl="0">
              <a:defRPr sz="1200">
                <a:latin typeface="+mn-lt"/>
                <a:ea typeface="+mn-ea"/>
                <a:cs typeface="+mn-cs"/>
                <a:sym typeface="Helvetica"/>
              </a:defRPr>
            </a:pPr>
          </a:p>
        </p:txBody>
      </p:sp>
      <p:sp>
        <p:nvSpPr>
          <p:cNvPr id="55" name="Shape 55"/>
          <p:cNvSpPr/>
          <p:nvPr/>
        </p:nvSpPr>
        <p:spPr>
          <a:xfrm>
            <a:off x="4319483" y="6344284"/>
            <a:ext cx="1588" cy="304801"/>
          </a:xfrm>
          <a:prstGeom prst="line">
            <a:avLst/>
          </a:prstGeom>
          <a:ln w="38160">
            <a:solidFill/>
            <a:miter/>
            <a:tailEnd type="triangle"/>
          </a:ln>
        </p:spPr>
        <p:txBody>
          <a:bodyPr lIns="0" tIns="0" rIns="0" bIns="0"/>
          <a:lstStyle/>
          <a:p>
            <a:pPr lvl="0">
              <a:defRPr sz="1200">
                <a:latin typeface="+mn-lt"/>
                <a:ea typeface="+mn-ea"/>
                <a:cs typeface="+mn-cs"/>
                <a:sym typeface="Helvetica"/>
              </a:defRPr>
            </a:pPr>
          </a:p>
        </p:txBody>
      </p:sp>
      <p:graphicFrame>
        <p:nvGraphicFramePr>
          <p:cNvPr id="56" name="Table 56"/>
          <p:cNvGraphicFramePr/>
          <p:nvPr/>
        </p:nvGraphicFramePr>
        <p:xfrm>
          <a:off x="152400" y="304800"/>
          <a:ext cx="2135188" cy="1163638"/>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667246"/>
                <a:gridCol w="1467941"/>
              </a:tblGrid>
              <a:tr h="581818">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latin typeface="Arial"/>
                          <a:ea typeface="Arial"/>
                          <a:cs typeface="Arial"/>
                        </a:rPr>
                        <a:t>RAX</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latin typeface="Arial"/>
                          <a:ea typeface="Arial"/>
                          <a:cs typeface="Arial"/>
                        </a:rPr>
                        <a:t>0x00000000`00000003</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581818">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latin typeface="Arial"/>
                          <a:ea typeface="Arial"/>
                          <a:cs typeface="Arial"/>
                        </a:rPr>
                        <a:t>RSP</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latin typeface="Arial"/>
                          <a:ea typeface="Arial"/>
                          <a:cs typeface="Arial"/>
                        </a:rPr>
                        <a:t>0x00000000`0012FF88</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bl>
          </a:graphicData>
        </a:graphic>
      </p:graphicFrame>
      <p:graphicFrame>
        <p:nvGraphicFramePr>
          <p:cNvPr id="57" name="Table 57"/>
          <p:cNvGraphicFramePr/>
          <p:nvPr/>
        </p:nvGraphicFramePr>
        <p:xfrm>
          <a:off x="6705600" y="304800"/>
          <a:ext cx="2135188" cy="1163638"/>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667246"/>
                <a:gridCol w="1467941"/>
              </a:tblGrid>
              <a:tr h="581818">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latin typeface="Arial"/>
                          <a:ea typeface="Arial"/>
                          <a:cs typeface="Arial"/>
                        </a:rPr>
                        <a:t>RAX</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latin typeface="Arial"/>
                          <a:ea typeface="Arial"/>
                          <a:cs typeface="Arial"/>
                        </a:rPr>
                        <a:t>0x00000000`00000003</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581818">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latin typeface="Arial"/>
                          <a:ea typeface="Arial"/>
                          <a:cs typeface="Arial"/>
                        </a:rPr>
                        <a:t>RSP</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solidFill>
                            <a:srgbClr val="FF0000"/>
                          </a:solidFill>
                          <a:latin typeface="Arial"/>
                          <a:ea typeface="Arial"/>
                          <a:cs typeface="Arial"/>
                        </a:rPr>
                        <a:t>0x00000000`0012FF80</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bl>
          </a:graphicData>
        </a:graphic>
      </p:graphicFrame>
      <p:sp>
        <p:nvSpPr>
          <p:cNvPr id="58" name="Shape 58"/>
          <p:cNvSpPr/>
          <p:nvPr/>
        </p:nvSpPr>
        <p:spPr>
          <a:xfrm>
            <a:off x="63500" y="3822700"/>
            <a:ext cx="733016" cy="439229"/>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RSP</a:t>
            </a:r>
          </a:p>
        </p:txBody>
      </p:sp>
      <p:sp>
        <p:nvSpPr>
          <p:cNvPr id="59" name="Shape 59"/>
          <p:cNvSpPr/>
          <p:nvPr/>
        </p:nvSpPr>
        <p:spPr>
          <a:xfrm>
            <a:off x="799534" y="4041228"/>
            <a:ext cx="381001" cy="1588"/>
          </a:xfrm>
          <a:prstGeom prst="line">
            <a:avLst/>
          </a:prstGeom>
          <a:ln w="38160">
            <a:solidFill/>
            <a:miter/>
            <a:tailEnd type="triangle"/>
          </a:ln>
        </p:spPr>
        <p:txBody>
          <a:bodyPr lIns="0" tIns="0" rIns="0" bIns="0"/>
          <a:lstStyle/>
          <a:p>
            <a:pPr lvl="0">
              <a:defRPr sz="1200">
                <a:latin typeface="+mn-lt"/>
                <a:ea typeface="+mn-ea"/>
                <a:cs typeface="+mn-cs"/>
                <a:sym typeface="Helvetica"/>
              </a:defRPr>
            </a:pPr>
          </a:p>
        </p:txBody>
      </p:sp>
      <p:sp>
        <p:nvSpPr>
          <p:cNvPr id="60" name="Shape 60"/>
          <p:cNvSpPr/>
          <p:nvPr/>
        </p:nvSpPr>
        <p:spPr>
          <a:xfrm>
            <a:off x="5539678" y="4780404"/>
            <a:ext cx="733016" cy="439230"/>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FF0000"/>
                </a:solidFill>
                <a:latin typeface="Arial"/>
                <a:ea typeface="Arial"/>
                <a:cs typeface="Arial"/>
                <a:sym typeface="Arial"/>
              </a:defRPr>
            </a:lvl1pPr>
          </a:lstStyle>
          <a:p>
            <a:pPr lvl="0">
              <a:defRPr sz="1800">
                <a:solidFill>
                  <a:srgbClr val="000000"/>
                </a:solidFill>
              </a:defRPr>
            </a:pPr>
            <a:r>
              <a:rPr sz="2400">
                <a:solidFill>
                  <a:srgbClr val="FF0000"/>
                </a:solidFill>
              </a:rPr>
              <a:t>RSP</a:t>
            </a:r>
          </a:p>
        </p:txBody>
      </p:sp>
      <p:sp>
        <p:nvSpPr>
          <p:cNvPr id="61" name="Shape 61"/>
          <p:cNvSpPr/>
          <p:nvPr/>
        </p:nvSpPr>
        <p:spPr>
          <a:xfrm>
            <a:off x="6252168" y="5011632"/>
            <a:ext cx="381001" cy="1589"/>
          </a:xfrm>
          <a:prstGeom prst="line">
            <a:avLst/>
          </a:prstGeom>
          <a:ln w="38160">
            <a:solidFill>
              <a:srgbClr val="FF0000"/>
            </a:solidFill>
            <a:miter/>
            <a:tailEnd type="triangle"/>
          </a:ln>
        </p:spPr>
        <p:txBody>
          <a:bodyPr lIns="0" tIns="0" rIns="0" bIns="0"/>
          <a:lstStyle/>
          <a:p>
            <a:pPr lvl="0">
              <a:defRPr sz="1200">
                <a:latin typeface="+mn-lt"/>
                <a:ea typeface="+mn-ea"/>
                <a:cs typeface="+mn-cs"/>
                <a:sym typeface="Helvetica"/>
              </a:defRPr>
            </a:pPr>
          </a:p>
        </p:txBody>
      </p:sp>
      <p:sp>
        <p:nvSpPr>
          <p:cNvPr id="62" name="Shape 62"/>
          <p:cNvSpPr/>
          <p:nvPr/>
        </p:nvSpPr>
        <p:spPr>
          <a:xfrm>
            <a:off x="77787" y="0"/>
            <a:ext cx="1430512" cy="290984"/>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sz="1400">
                <a:latin typeface="Arial"/>
                <a:ea typeface="Arial"/>
                <a:cs typeface="Arial"/>
                <a:sym typeface="Arial"/>
              </a:defRPr>
            </a:lvl1pPr>
          </a:lstStyle>
          <a:p>
            <a:pPr lvl="0">
              <a:defRPr sz="1800"/>
            </a:pPr>
            <a:r>
              <a:rPr sz="1400"/>
              <a:t>Registers Before</a:t>
            </a:r>
          </a:p>
        </p:txBody>
      </p:sp>
      <p:sp>
        <p:nvSpPr>
          <p:cNvPr id="63" name="Shape 63"/>
          <p:cNvSpPr/>
          <p:nvPr/>
        </p:nvSpPr>
        <p:spPr>
          <a:xfrm>
            <a:off x="6711950" y="0"/>
            <a:ext cx="1272332" cy="290984"/>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sz="1400">
                <a:latin typeface="Arial"/>
                <a:ea typeface="Arial"/>
                <a:cs typeface="Arial"/>
                <a:sym typeface="Arial"/>
              </a:defRPr>
            </a:lvl1pPr>
          </a:lstStyle>
          <a:p>
            <a:pPr lvl="0">
              <a:defRPr sz="1800"/>
            </a:pPr>
            <a:r>
              <a:rPr sz="1400"/>
              <a:t>Registers After</a:t>
            </a:r>
          </a:p>
        </p:txBody>
      </p:sp>
      <p:graphicFrame>
        <p:nvGraphicFramePr>
          <p:cNvPr id="64" name="Table 64"/>
          <p:cNvGraphicFramePr/>
          <p:nvPr/>
        </p:nvGraphicFramePr>
        <p:xfrm>
          <a:off x="6748462" y="2727325"/>
          <a:ext cx="1974851" cy="3608388"/>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1974850"/>
              </a:tblGrid>
              <a:tr h="902096">
                <a:tc>
                  <a:txBody>
                    <a:bodyPr/>
                    <a:lstStyle/>
                    <a:p>
                      <a:pPr lvl="0" algn="ctr">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0x00000000`</a:t>
                      </a:r>
                      <a:endParaRPr sz="2400">
                        <a:latin typeface="Arial"/>
                        <a:ea typeface="Arial"/>
                        <a:cs typeface="Arial"/>
                      </a:endParaRPr>
                    </a:p>
                    <a:p>
                      <a:pPr lvl="0" algn="ctr">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00000001</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902096">
                <a:tc>
                  <a:txBody>
                    <a:bodyPr/>
                    <a:lstStyle/>
                    <a:p>
                      <a:pPr lvl="0" algn="ctr">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0x00000000`</a:t>
                      </a:r>
                      <a:endParaRPr sz="2400">
                        <a:latin typeface="Arial"/>
                        <a:ea typeface="Arial"/>
                        <a:cs typeface="Arial"/>
                      </a:endParaRPr>
                    </a:p>
                    <a:p>
                      <a:pPr lvl="0" algn="ctr">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00000002</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902096">
                <a:tc>
                  <a:txBody>
                    <a:bodyPr/>
                    <a:lstStyle/>
                    <a:p>
                      <a:pPr lvl="0" algn="ctr">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solidFill>
                            <a:srgbClr val="FF0000"/>
                          </a:solidFill>
                          <a:latin typeface="Arial"/>
                          <a:ea typeface="Arial"/>
                          <a:cs typeface="Arial"/>
                        </a:rPr>
                        <a:t>0x00000000`</a:t>
                      </a:r>
                      <a:endParaRPr sz="2400">
                        <a:solidFill>
                          <a:srgbClr val="FF0000"/>
                        </a:solidFill>
                        <a:latin typeface="Arial"/>
                        <a:ea typeface="Arial"/>
                        <a:cs typeface="Arial"/>
                      </a:endParaRPr>
                    </a:p>
                    <a:p>
                      <a:pPr lvl="0" algn="ctr">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solidFill>
                            <a:srgbClr val="FF0000"/>
                          </a:solidFill>
                          <a:latin typeface="Arial"/>
                          <a:ea typeface="Arial"/>
                          <a:cs typeface="Arial"/>
                        </a:rPr>
                        <a:t>00000003</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902096">
                <a:tc>
                  <a:txBody>
                    <a:bodyPr/>
                    <a:lstStyle/>
                    <a:p>
                      <a:pPr lvl="0" algn="ctr">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undef</a:t>
                      </a:r>
                      <a:endParaRPr sz="2400">
                        <a:latin typeface="Arial"/>
                        <a:ea typeface="Arial"/>
                        <a:cs typeface="Arial"/>
                      </a:endParaRP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bl>
          </a:graphicData>
        </a:graphic>
      </p:graphicFrame>
      <p:sp>
        <p:nvSpPr>
          <p:cNvPr id="65" name="Shape 65"/>
          <p:cNvSpPr/>
          <p:nvPr/>
        </p:nvSpPr>
        <p:spPr>
          <a:xfrm flipV="1">
            <a:off x="7734919" y="2420937"/>
            <a:ext cx="1589" cy="307976"/>
          </a:xfrm>
          <a:prstGeom prst="line">
            <a:avLst/>
          </a:prstGeom>
          <a:ln w="38160">
            <a:solidFill/>
            <a:miter/>
            <a:tailEnd type="triangle"/>
          </a:ln>
        </p:spPr>
        <p:txBody>
          <a:bodyPr lIns="0" tIns="0" rIns="0" bIns="0"/>
          <a:lstStyle/>
          <a:p>
            <a:pPr lvl="0">
              <a:defRPr sz="1200">
                <a:latin typeface="+mn-lt"/>
                <a:ea typeface="+mn-ea"/>
                <a:cs typeface="+mn-cs"/>
                <a:sym typeface="Helvetica"/>
              </a:defRPr>
            </a:pPr>
          </a:p>
        </p:txBody>
      </p:sp>
      <p:sp>
        <p:nvSpPr>
          <p:cNvPr id="66" name="Shape 66"/>
          <p:cNvSpPr/>
          <p:nvPr/>
        </p:nvSpPr>
        <p:spPr>
          <a:xfrm>
            <a:off x="7734926" y="6344284"/>
            <a:ext cx="1589" cy="304801"/>
          </a:xfrm>
          <a:prstGeom prst="line">
            <a:avLst/>
          </a:prstGeom>
          <a:ln w="38160">
            <a:solidFill/>
            <a:miter/>
            <a:tailEnd type="triangle"/>
          </a:ln>
        </p:spPr>
        <p:txBody>
          <a:bodyPr lIns="0" tIns="0" rIns="0" bIns="0"/>
          <a:lstStyle/>
          <a:p>
            <a:pPr lvl="0">
              <a:defRPr sz="1200">
                <a:latin typeface="+mn-lt"/>
                <a:ea typeface="+mn-ea"/>
                <a:cs typeface="+mn-cs"/>
                <a:sym typeface="Helvetica"/>
              </a:defRPr>
            </a:pPr>
          </a:p>
        </p:txBody>
      </p:sp>
    </p:spTree>
  </p:cSld>
  <p:clrMapOvr>
    <a:masterClrMapping/>
  </p:clrMapOvr>
  <p:transitio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8" name="Shape 68"/>
          <p:cNvSpPr/>
          <p:nvPr/>
        </p:nvSpPr>
        <p:spPr>
          <a:xfrm>
            <a:off x="-1" y="-31340"/>
            <a:ext cx="9144001" cy="646322"/>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000">
                <a:latin typeface="Arial"/>
                <a:ea typeface="Arial"/>
                <a:cs typeface="Arial"/>
                <a:sym typeface="Arial"/>
              </a:defRPr>
            </a:lvl1pPr>
          </a:lstStyle>
          <a:p>
            <a:pPr lvl="0">
              <a:defRPr sz="1800"/>
            </a:pPr>
            <a:r>
              <a:rPr sz="4000"/>
              <a:t>Note about the ` address convention</a:t>
            </a:r>
          </a:p>
        </p:txBody>
      </p:sp>
      <p:sp>
        <p:nvSpPr>
          <p:cNvPr id="69" name="Shape 69"/>
          <p:cNvSpPr/>
          <p:nvPr/>
        </p:nvSpPr>
        <p:spPr>
          <a:xfrm>
            <a:off x="685800" y="815887"/>
            <a:ext cx="7772400" cy="5998839"/>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marL="341312" indent="-341312">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600">
                <a:latin typeface="Arial"/>
                <a:ea typeface="Arial"/>
                <a:cs typeface="Arial"/>
                <a:sym typeface="Arial"/>
              </a:rPr>
              <a:t>When writing 64 bit numbers, it can be easy to lose track of whether you have the right number of digits</a:t>
            </a:r>
            <a:endParaRPr sz="2600">
              <a:latin typeface="Arial"/>
              <a:ea typeface="Arial"/>
              <a:cs typeface="Arial"/>
              <a:sym typeface="Arial"/>
            </a:endParaRPr>
          </a:p>
          <a:p>
            <a:pPr lvl="0" marL="341312" indent="-341312">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600">
                <a:latin typeface="Arial"/>
                <a:ea typeface="Arial"/>
                <a:cs typeface="Arial"/>
                <a:sym typeface="Arial"/>
              </a:rPr>
              <a:t>WinDbg (which we don’t use in this class, but do in the Intermediate x86-64 class) allows you to write 64 bit numbers with a ` between the two 32 bit halves.</a:t>
            </a:r>
            <a:endParaRPr sz="2600">
              <a:latin typeface="Arial"/>
              <a:ea typeface="Arial"/>
              <a:cs typeface="Arial"/>
              <a:sym typeface="Arial"/>
            </a:endParaRPr>
          </a:p>
          <a:p>
            <a:pPr lvl="0" marL="341312" indent="-341312">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600">
                <a:latin typeface="Arial"/>
                <a:ea typeface="Arial"/>
                <a:cs typeface="Arial"/>
                <a:sym typeface="Arial"/>
              </a:rPr>
              <a:t>I think this is helpful to see when a number is &gt; 32 bit or not (because there will be some non-zero value on the left side of the </a:t>
            </a:r>
            <a:r>
              <a:rPr sz="2600">
                <a:latin typeface="Arial"/>
                <a:ea typeface="Arial"/>
                <a:cs typeface="Arial"/>
                <a:sym typeface="Arial"/>
              </a:rPr>
              <a:t>`)</a:t>
            </a:r>
            <a:endParaRPr sz="2600">
              <a:latin typeface="Arial"/>
              <a:ea typeface="Arial"/>
              <a:cs typeface="Arial"/>
              <a:sym typeface="Arial"/>
            </a:endParaRPr>
          </a:p>
          <a:p>
            <a:pPr lvl="0" marL="341312" indent="-341312">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600">
                <a:latin typeface="Arial"/>
                <a:ea typeface="Arial"/>
                <a:cs typeface="Arial"/>
                <a:sym typeface="Arial"/>
              </a:rPr>
              <a:t>So in this class I’ll write 64 bit numbers like 0x12345678`12345678. </a:t>
            </a:r>
            <a:endParaRPr sz="2600">
              <a:latin typeface="Arial"/>
              <a:ea typeface="Arial"/>
              <a:cs typeface="Arial"/>
              <a:sym typeface="Arial"/>
            </a:endParaRPr>
          </a:p>
          <a:p>
            <a:pPr lvl="0" marL="341312" indent="-341312">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600">
                <a:latin typeface="Arial"/>
                <a:ea typeface="Arial"/>
                <a:cs typeface="Arial"/>
                <a:sym typeface="Arial"/>
              </a:rPr>
              <a:t>But keep in mind that the only tool which probably supports you entering them like that is WinDbg</a:t>
            </a:r>
          </a:p>
        </p:txBody>
      </p:sp>
    </p:spTree>
  </p:cSld>
  <p:clrMapOvr>
    <a:masterClrMapping/>
  </p:clrMapOvr>
  <p:transitio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1" name="Shape 71"/>
          <p:cNvSpPr/>
          <p:nvPr/>
        </p:nvSpPr>
        <p:spPr>
          <a:xfrm>
            <a:off x="685800" y="509520"/>
            <a:ext cx="7772400" cy="1343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POP- Pop a Value from the Stack</a:t>
            </a:r>
          </a:p>
        </p:txBody>
      </p:sp>
      <p:sp>
        <p:nvSpPr>
          <p:cNvPr id="72" name="Shape 72"/>
          <p:cNvSpPr/>
          <p:nvPr/>
        </p:nvSpPr>
        <p:spPr>
          <a:xfrm>
            <a:off x="685800" y="1981200"/>
            <a:ext cx="7772400" cy="2999145"/>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marL="455083" indent="-455083">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3200">
                <a:latin typeface="Arial"/>
                <a:ea typeface="Arial"/>
                <a:cs typeface="Arial"/>
                <a:sym typeface="Arial"/>
              </a:rPr>
              <a:t>Take a QWORD off the stack, put it in a register, and increment RSP by 8</a:t>
            </a:r>
            <a:endParaRPr sz="3200">
              <a:latin typeface="Arial"/>
              <a:ea typeface="Arial"/>
              <a:cs typeface="Arial"/>
              <a:sym typeface="Arial"/>
            </a:endParaRPr>
          </a:p>
          <a:p>
            <a:pPr lvl="0" marL="455083" indent="-455083">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3200">
                <a:latin typeface="Arial"/>
                <a:ea typeface="Arial"/>
                <a:cs typeface="Arial"/>
                <a:sym typeface="Arial"/>
              </a:rPr>
              <a:t>(Also has a “pop-into-memory” form which you can look up when you're more advanced and you know how to RTFM :))</a:t>
            </a:r>
          </a:p>
        </p:txBody>
      </p:sp>
      <p:grpSp>
        <p:nvGrpSpPr>
          <p:cNvPr id="75" name="Group 75"/>
          <p:cNvGrpSpPr/>
          <p:nvPr/>
        </p:nvGrpSpPr>
        <p:grpSpPr>
          <a:xfrm>
            <a:off x="152400" y="76199"/>
            <a:ext cx="762000" cy="762000"/>
            <a:chOff x="0" y="0"/>
            <a:chExt cx="761998" cy="761998"/>
          </a:xfrm>
        </p:grpSpPr>
        <p:sp>
          <p:nvSpPr>
            <p:cNvPr id="73" name="Shape 73"/>
            <p:cNvSpPr/>
            <p:nvPr/>
          </p:nvSpPr>
          <p:spPr>
            <a:xfrm>
              <a:off x="0" y="-1"/>
              <a:ext cx="762000" cy="7620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50"/>
                  </a:moveTo>
                  <a:lnTo>
                    <a:pt x="8251" y="8251"/>
                  </a:lnTo>
                  <a:lnTo>
                    <a:pt x="10800" y="0"/>
                  </a:lnTo>
                  <a:lnTo>
                    <a:pt x="13349" y="8251"/>
                  </a:lnTo>
                  <a:lnTo>
                    <a:pt x="21600" y="8250"/>
                  </a:lnTo>
                  <a:lnTo>
                    <a:pt x="14925" y="13350"/>
                  </a:lnTo>
                  <a:lnTo>
                    <a:pt x="17475" y="21600"/>
                  </a:lnTo>
                  <a:lnTo>
                    <a:pt x="10800" y="16501"/>
                  </a:lnTo>
                  <a:lnTo>
                    <a:pt x="4125" y="21600"/>
                  </a:lnTo>
                  <a:lnTo>
                    <a:pt x="6675" y="13350"/>
                  </a:lnTo>
                  <a:close/>
                </a:path>
              </a:pathLst>
            </a:custGeom>
            <a:solidFill>
              <a:srgbClr val="FFFF00"/>
            </a:solidFill>
            <a:ln w="28440" cap="flat">
              <a:solidFill>
                <a:srgbClr val="000000"/>
              </a:solidFill>
              <a:prstDash val="solid"/>
              <a:miter lim="800000"/>
            </a:ln>
            <a:effectLst/>
          </p:spPr>
          <p:txBody>
            <a:bodyPr wrap="square" lIns="0" tIns="0" rIns="0" bIns="0" numCol="1" anchor="ctr">
              <a:noAutofit/>
            </a:bodyPr>
            <a:lstStyle/>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pPr>
            </a:p>
          </p:txBody>
        </p:sp>
        <p:sp>
          <p:nvSpPr>
            <p:cNvPr id="74" name="Shape 74"/>
            <p:cNvSpPr/>
            <p:nvPr/>
          </p:nvSpPr>
          <p:spPr>
            <a:xfrm>
              <a:off x="243092" y="216971"/>
              <a:ext cx="275816" cy="43922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46799" tIns="46799" rIns="46799" bIns="46799" numCol="1"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3</a:t>
              </a:r>
            </a:p>
          </p:txBody>
        </p:sp>
      </p:grpSp>
      <p:sp>
        <p:nvSpPr>
          <p:cNvPr id="76" name="Shape 76"/>
          <p:cNvSpPr/>
          <p:nvPr/>
        </p:nvSpPr>
        <p:spPr>
          <a:xfrm>
            <a:off x="12700" y="6400800"/>
            <a:ext cx="1819312" cy="461900"/>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b="1">
                <a:latin typeface="Century Gothic"/>
                <a:ea typeface="Century Gothic"/>
                <a:cs typeface="Century Gothic"/>
                <a:sym typeface="Century Gothic"/>
              </a:defRPr>
            </a:lvl1pPr>
          </a:lstStyle>
          <a:p>
            <a:pPr lvl="0">
              <a:defRPr b="0" sz="1800"/>
            </a:pPr>
            <a:r>
              <a:rPr b="1" sz="2400"/>
              <a:t>Book p. 120</a:t>
            </a:r>
          </a:p>
        </p:txBody>
      </p:sp>
    </p:spTree>
  </p:cSld>
  <p:clrMapOvr>
    <a:masterClrMapping/>
  </p:clrMapOvr>
  <p:transition spd="med" advClick="1"/>
</p:sld>
</file>

<file path=ppt/theme/theme1.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0C9"/>
      </a:accent5>
      <a:accent6>
        <a:srgbClr val="2E2EB9"/>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CC99"/>
          </a:solidFill>
          <a:prstDash val="solid"/>
          <a:bevel/>
        </a:ln>
        <a:effectLst>
          <a:outerShdw sx="100000" sy="100000" kx="0" ky="0" algn="b" rotWithShape="0" blurRad="38100" dist="20000" dir="5400000">
            <a:srgbClr val="000000">
              <a:alpha val="38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0C9"/>
      </a:accent5>
      <a:accent6>
        <a:srgbClr val="2E2EB9"/>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CC99"/>
          </a:solidFill>
          <a:prstDash val="solid"/>
          <a:bevel/>
        </a:ln>
        <a:effectLst>
          <a:outerShdw sx="100000" sy="100000" kx="0" ky="0" algn="b" rotWithShape="0" blurRad="38100" dist="20000" dir="5400000">
            <a:srgbClr val="000000">
              <a:alpha val="38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