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9144000" cy="6858000"/>
  <p:notesSz cx="6858000" cy="9144000"/>
  <p:defaultTextStyle>
    <a:lvl1pPr defTabSz="457200">
      <a:defRPr sz="2400">
        <a:latin typeface="Times New Roman"/>
        <a:ea typeface="Times New Roman"/>
        <a:cs typeface="Times New Roman"/>
        <a:sym typeface="Times New Roman"/>
      </a:defRPr>
    </a:lvl1pPr>
    <a:lvl2pPr indent="457200" defTabSz="457200">
      <a:defRPr sz="2400">
        <a:latin typeface="Times New Roman"/>
        <a:ea typeface="Times New Roman"/>
        <a:cs typeface="Times New Roman"/>
        <a:sym typeface="Times New Roman"/>
      </a:defRPr>
    </a:lvl2pPr>
    <a:lvl3pPr indent="914400" defTabSz="457200">
      <a:defRPr sz="2400">
        <a:latin typeface="Times New Roman"/>
        <a:ea typeface="Times New Roman"/>
        <a:cs typeface="Times New Roman"/>
        <a:sym typeface="Times New Roman"/>
      </a:defRPr>
    </a:lvl3pPr>
    <a:lvl4pPr indent="1371600" defTabSz="457200">
      <a:defRPr sz="2400">
        <a:latin typeface="Times New Roman"/>
        <a:ea typeface="Times New Roman"/>
        <a:cs typeface="Times New Roman"/>
        <a:sym typeface="Times New Roman"/>
      </a:defRPr>
    </a:lvl4pPr>
    <a:lvl5pPr indent="1828800" defTabSz="457200">
      <a:defRPr sz="2400">
        <a:latin typeface="Times New Roman"/>
        <a:ea typeface="Times New Roman"/>
        <a:cs typeface="Times New Roman"/>
        <a:sym typeface="Times New Roman"/>
      </a:defRPr>
    </a:lvl5pPr>
    <a:lvl6pPr defTabSz="457200">
      <a:defRPr sz="2400">
        <a:latin typeface="Times New Roman"/>
        <a:ea typeface="Times New Roman"/>
        <a:cs typeface="Times New Roman"/>
        <a:sym typeface="Times New Roman"/>
      </a:defRPr>
    </a:lvl6pPr>
    <a:lvl7pPr defTabSz="457200">
      <a:defRPr sz="2400">
        <a:latin typeface="Times New Roman"/>
        <a:ea typeface="Times New Roman"/>
        <a:cs typeface="Times New Roman"/>
        <a:sym typeface="Times New Roman"/>
      </a:defRPr>
    </a:lvl7pPr>
    <a:lvl8pPr defTabSz="457200">
      <a:defRPr sz="2400">
        <a:latin typeface="Times New Roman"/>
        <a:ea typeface="Times New Roman"/>
        <a:cs typeface="Times New Roman"/>
        <a:sym typeface="Times New Roman"/>
      </a:defRPr>
    </a:lvl8pPr>
    <a:lvl9pPr defTabSz="457200">
      <a:defRPr sz="2400">
        <a:latin typeface="Times New Roman"/>
        <a:ea typeface="Times New Roman"/>
        <a:cs typeface="Times New Roman"/>
        <a:sym typeface="Times New Roma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ECDD"/>
          </a:solidFill>
        </a:fill>
      </a:tcStyle>
    </a:wholeTbl>
    <a:band2H>
      <a:tcTxStyle b="def" i="def"/>
      <a:tcStyle>
        <a:tcBdr/>
        <a:fill>
          <a:solidFill>
            <a:srgbClr val="E6F6EF"/>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CC99"/>
          </a:solidFill>
        </a:fill>
      </a:tcStyle>
    </a:firstRow>
  </a:tblStyle>
  <a:tblStyle styleId="{C7B018BB-80A7-4F77-B60F-C8B233D01FF8}"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E6"/>
          </a:solidFill>
        </a:fill>
      </a:tcStyle>
    </a:wholeTbl>
    <a:band2H>
      <a:tcTxStyle b="def" i="def"/>
      <a:tcStyle>
        <a:tcBdr/>
        <a:fill>
          <a:solidFill>
            <a:srgbClr val="E7E7F3"/>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B9"/>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B9"/>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B9"/>
          </a:solidFill>
        </a:fill>
      </a:tcStyle>
    </a:firstRow>
  </a:tblStyle>
  <a:tblStyle styleId="{CF821DB8-F4EB-4A41-A1BA-3FCAFE7338EE}" styleName="">
    <a:tblBg/>
    <a:wholeTbl>
      <a:tcTxStyle b="on" i="on">
        <a:font>
          <a:latin typeface="Times New Roman"/>
          <a:ea typeface="Times New Roman"/>
          <a:cs typeface="Times New Roma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Times New Roman"/>
          <a:ea typeface="Times New Roman"/>
          <a:cs typeface="Times New Roman"/>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CC99"/>
          </a:solidFill>
        </a:fill>
      </a:tcStyle>
    </a:firstCol>
    <a:lastRow>
      <a:tcTxStyle b="on" i="on">
        <a:font>
          <a:latin typeface="Times New Roman"/>
          <a:ea typeface="Times New Roman"/>
          <a:cs typeface="Times New Roman"/>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Times New Roman"/>
          <a:ea typeface="Times New Roman"/>
          <a:cs typeface="Times New Roman"/>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0CC99"/>
          </a:solidFill>
        </a:fill>
      </a:tcStyle>
    </a:firstRow>
  </a:tblStyle>
  <a:tblStyle styleId="{33BA23B1-9221-436E-865A-0063620EA4FD}" styleName="">
    <a:tblBg/>
    <a:wholeTbl>
      <a:tcTxStyle b="on" i="on">
        <a:font>
          <a:latin typeface="Times New Roman"/>
          <a:ea typeface="Times New Roman"/>
          <a:cs typeface="Times New Rom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Times New Roman"/>
          <a:ea typeface="Times New Roman"/>
          <a:cs typeface="Times New Rom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13"/>
          <p:cNvSpPr/>
          <p:nvPr>
            <p:ph type="sldImg"/>
          </p:nvPr>
        </p:nvSpPr>
        <p:spPr>
          <a:xfrm>
            <a:off x="1143000" y="685800"/>
            <a:ext cx="4572000" cy="3429000"/>
          </a:xfrm>
          <a:prstGeom prst="rect">
            <a:avLst/>
          </a:prstGeom>
        </p:spPr>
        <p:txBody>
          <a:bodyPr/>
          <a:lstStyle/>
          <a:p>
            <a:pPr lvl="0"/>
          </a:p>
        </p:txBody>
      </p:sp>
      <p:sp>
        <p:nvSpPr>
          <p:cNvPr id="14" name="Shape 14"/>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 name="Shape 23"/>
          <p:cNvSpPr/>
          <p:nvPr>
            <p:ph type="sldImg"/>
          </p:nvPr>
        </p:nvSpPr>
        <p:spPr>
          <a:prstGeom prst="rect">
            <a:avLst/>
          </a:prstGeom>
        </p:spPr>
        <p:txBody>
          <a:bodyPr/>
          <a:lstStyle/>
          <a:p>
            <a:pPr lvl="0"/>
          </a:p>
        </p:txBody>
      </p:sp>
      <p:sp>
        <p:nvSpPr>
          <p:cNvPr id="24" name="Shape 24"/>
          <p:cNvSpPr/>
          <p:nvPr>
            <p:ph type="body" sz="quarter" idx="1"/>
          </p:nvPr>
        </p:nvSpPr>
        <p:spPr>
          <a:prstGeom prst="rect">
            <a:avLst/>
          </a:prstGeom>
        </p:spPr>
        <p:txBody>
          <a:bodyPr/>
          <a:lstStyle/>
          <a:p>
            <a:pPr lvl="0">
              <a:defRPr sz="1800"/>
            </a:pPr>
            <a:r>
              <a:rPr sz="2400"/>
              <a:t>Attribution condition: You must indicate that derivative work</a:t>
            </a:r>
            <a:endParaRPr sz="2400"/>
          </a:p>
          <a:p>
            <a:pPr lvl="0">
              <a:defRPr sz="1800"/>
            </a:pPr>
            <a:r>
              <a:rPr sz="2400"/>
              <a:t>"Is derived from Xeno Kovah's ‘Intro x86-64’ class, available at http://OpenSecurityTraining.info/IntroX86-64.html"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sldImg"/>
          </p:nvPr>
        </p:nvSpPr>
        <p:spPr>
          <a:prstGeom prst="rect">
            <a:avLst/>
          </a:prstGeom>
        </p:spPr>
        <p:txBody>
          <a:bodyPr/>
          <a:lstStyle/>
          <a:p>
            <a:pPr lvl="0"/>
          </a:p>
        </p:txBody>
      </p:sp>
      <p:sp>
        <p:nvSpPr>
          <p:cNvPr id="59" name="Shape 59"/>
          <p:cNvSpPr/>
          <p:nvPr>
            <p:ph type="body" sz="quarter" idx="1"/>
          </p:nvPr>
        </p:nvSpPr>
        <p:spPr>
          <a:prstGeom prst="rect">
            <a:avLst/>
          </a:prstGeom>
        </p:spPr>
        <p:txBody>
          <a:bodyPr/>
          <a:lstStyle>
            <a:lvl1pPr>
              <a:lnSpc>
                <a:spcPct val="0"/>
              </a:lnSpc>
              <a:spcBef>
                <a:spcPts val="4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a:latin typeface="Arial"/>
                <a:ea typeface="Arial"/>
                <a:cs typeface="Arial"/>
                <a:sym typeface="Arial"/>
              </a:defRPr>
            </a:lvl1pPr>
          </a:lstStyle>
          <a:p>
            <a:pPr lvl="0" defTabSz="914400"/>
            <a:r>
              <a:t>5 min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ph type="sldImg"/>
          </p:nvPr>
        </p:nvSpPr>
        <p:spPr>
          <a:prstGeom prst="rect">
            <a:avLst/>
          </a:prstGeom>
        </p:spPr>
        <p:txBody>
          <a:bodyPr/>
          <a:lstStyle/>
          <a:p>
            <a:pPr lvl="0"/>
          </a:p>
        </p:txBody>
      </p:sp>
      <p:sp>
        <p:nvSpPr>
          <p:cNvPr id="64" name="Shape 64"/>
          <p:cNvSpPr/>
          <p:nvPr>
            <p:ph type="body" sz="quarter" idx="1"/>
          </p:nvPr>
        </p:nvSpPr>
        <p:spPr>
          <a:prstGeom prst="rect">
            <a:avLst/>
          </a:prstGeom>
        </p:spPr>
        <p:txBody>
          <a:bodyPr/>
          <a:lstStyle>
            <a:lvl1pPr>
              <a:lnSpc>
                <a:spcPct val="0"/>
              </a:lnSpc>
              <a:spcBef>
                <a:spcPts val="4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a:latin typeface="Arial"/>
                <a:ea typeface="Arial"/>
                <a:cs typeface="Arial"/>
                <a:sym typeface="Arial"/>
              </a:defRPr>
            </a:lvl1pPr>
          </a:lstStyle>
          <a:p>
            <a:pPr lvl="0" defTabSz="914400"/>
            <a:r>
              <a:t>10 min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ph type="sldImg"/>
          </p:nvPr>
        </p:nvSpPr>
        <p:spPr>
          <a:prstGeom prst="rect">
            <a:avLst/>
          </a:prstGeom>
        </p:spPr>
        <p:txBody>
          <a:bodyPr/>
          <a:lstStyle/>
          <a:p>
            <a:pPr lvl="0"/>
          </a:p>
        </p:txBody>
      </p:sp>
      <p:sp>
        <p:nvSpPr>
          <p:cNvPr id="69" name="Shape 69"/>
          <p:cNvSpPr/>
          <p:nvPr>
            <p:ph type="body" sz="quarter" idx="1"/>
          </p:nvPr>
        </p:nvSpPr>
        <p:spPr>
          <a:prstGeom prst="rect">
            <a:avLst/>
          </a:prstGeom>
        </p:spPr>
        <p:txBody>
          <a:bodyPr/>
          <a:lstStyle>
            <a:lvl1pPr>
              <a:lnSpc>
                <a:spcPct val="0"/>
              </a:lnSpc>
              <a:spcBef>
                <a:spcPts val="4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a:latin typeface="Arial"/>
                <a:ea typeface="Arial"/>
                <a:cs typeface="Arial"/>
                <a:sym typeface="Arial"/>
              </a:defRPr>
            </a:lvl1pPr>
          </a:lstStyle>
          <a:p>
            <a:pPr lvl="0" defTabSz="914400"/>
            <a:r>
              <a:t>2 min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ph type="sldImg"/>
          </p:nvPr>
        </p:nvSpPr>
        <p:spPr>
          <a:prstGeom prst="rect">
            <a:avLst/>
          </a:prstGeom>
        </p:spPr>
        <p:txBody>
          <a:bodyPr/>
          <a:lstStyle/>
          <a:p>
            <a:pPr lvl="0"/>
          </a:p>
        </p:txBody>
      </p:sp>
      <p:sp>
        <p:nvSpPr>
          <p:cNvPr id="77" name="Shape 77"/>
          <p:cNvSpPr/>
          <p:nvPr>
            <p:ph type="body" sz="quarter" idx="1"/>
          </p:nvPr>
        </p:nvSpPr>
        <p:spPr>
          <a:prstGeom prst="rect">
            <a:avLst/>
          </a:prstGeom>
        </p:spPr>
        <p:txBody>
          <a:bodyPr/>
          <a:lstStyle>
            <a:lvl1pPr>
              <a:lnSpc>
                <a:spcPct val="0"/>
              </a:lnSpc>
              <a:spcBef>
                <a:spcPts val="4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a:latin typeface="Arial"/>
                <a:ea typeface="Arial"/>
                <a:cs typeface="Arial"/>
                <a:sym typeface="Arial"/>
              </a:defRPr>
            </a:lvl1pPr>
          </a:lstStyle>
          <a:p>
            <a:pPr lvl="0" defTabSz="914400"/>
            <a:r>
              <a:t>2 min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sldImg"/>
          </p:nvPr>
        </p:nvSpPr>
        <p:spPr>
          <a:prstGeom prst="rect">
            <a:avLst/>
          </a:prstGeom>
        </p:spPr>
        <p:txBody>
          <a:bodyPr/>
          <a:lstStyle/>
          <a:p>
            <a:pPr lvl="0"/>
          </a:p>
        </p:txBody>
      </p:sp>
      <p:sp>
        <p:nvSpPr>
          <p:cNvPr id="83" name="Shape 83"/>
          <p:cNvSpPr/>
          <p:nvPr>
            <p:ph type="body" sz="quarter" idx="1"/>
          </p:nvPr>
        </p:nvSpPr>
        <p:spPr>
          <a:prstGeom prst="rect">
            <a:avLst/>
          </a:prstGeom>
        </p:spPr>
        <p:txBody>
          <a:bodyPr/>
          <a:lstStyle>
            <a:lvl1pPr>
              <a:lnSpc>
                <a:spcPct val="0"/>
              </a:lnSpc>
              <a:spcBef>
                <a:spcPts val="4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a:latin typeface="Arial"/>
                <a:ea typeface="Arial"/>
                <a:cs typeface="Arial"/>
                <a:sym typeface="Arial"/>
              </a:defRPr>
            </a:lvl1pPr>
          </a:lstStyle>
          <a:p>
            <a:pPr lvl="0" defTabSz="914400"/>
            <a:r>
              <a:t>2 min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ph type="sldImg"/>
          </p:nvPr>
        </p:nvSpPr>
        <p:spPr>
          <a:prstGeom prst="rect">
            <a:avLst/>
          </a:prstGeom>
        </p:spPr>
        <p:txBody>
          <a:bodyPr/>
          <a:lstStyle/>
          <a:p>
            <a:pPr lvl="0"/>
          </a:p>
        </p:txBody>
      </p:sp>
      <p:sp>
        <p:nvSpPr>
          <p:cNvPr id="89" name="Shape 89"/>
          <p:cNvSpPr/>
          <p:nvPr>
            <p:ph type="body" sz="quarter" idx="1"/>
          </p:nvPr>
        </p:nvSpPr>
        <p:spPr>
          <a:prstGeom prst="rect">
            <a:avLst/>
          </a:prstGeom>
        </p:spPr>
        <p:txBody>
          <a:bodyPr/>
          <a:lstStyle>
            <a:lvl1pPr>
              <a:lnSpc>
                <a:spcPct val="0"/>
              </a:lnSpc>
              <a:spcBef>
                <a:spcPts val="4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a:latin typeface="Arial"/>
                <a:ea typeface="Arial"/>
                <a:cs typeface="Arial"/>
                <a:sym typeface="Arial"/>
              </a:defRPr>
            </a:lvl1pPr>
          </a:lstStyle>
          <a:p>
            <a:pPr lvl="0" defTabSz="914400"/>
            <a:r>
              <a:t>2 min</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6" name="Shape 6"/>
          <p:cNvSpPr/>
          <p:nvPr>
            <p:ph type="sldNum" sz="quarter" idx="2"/>
          </p:nvPr>
        </p:nvSpPr>
        <p:spPr>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8" name="Shape 8"/>
          <p:cNvSpPr/>
          <p:nvPr>
            <p:ph type="sldNum" sz="quarter" idx="2"/>
          </p:nvPr>
        </p:nvSpPr>
        <p:spPr>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pPr lvl="0"/>
            <a:fld id="{86CB4B4D-7CA3-9044-876B-883B54F8677D}" type="slidenum"/>
          </a:p>
        </p:txBody>
      </p:sp>
      <p:sp>
        <p:nvSpPr>
          <p:cNvPr id="9" name="Shape 9"/>
          <p:cNvSpPr/>
          <p:nvPr>
            <p:ph type="title"/>
          </p:nvPr>
        </p:nvSpPr>
        <p:spPr>
          <a:prstGeom prst="rect">
            <a:avLst/>
          </a:prstGeom>
        </p:spPr>
        <p:txBody>
          <a:bodyPr/>
          <a:lstStyle/>
          <a:p>
            <a:pPr lvl="0">
              <a:defRPr sz="1800"/>
            </a:pPr>
            <a:r>
              <a:rPr sz="4400"/>
              <a:t>Title Text</a:t>
            </a:r>
          </a:p>
        </p:txBody>
      </p:sp>
      <p:sp>
        <p:nvSpPr>
          <p:cNvPr id="10" name="Shape 10"/>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2" name="Shape 12"/>
          <p:cNvSpPr/>
          <p:nvPr>
            <p:ph type="sldNum" sz="quarter" idx="2"/>
          </p:nvPr>
        </p:nvSpPr>
        <p:spPr>
          <a:xfrm>
            <a:off x="6553200" y="6248400"/>
            <a:ext cx="1903413" cy="439229"/>
          </a:xfrm>
          <a:prstGeom prst="rect">
            <a:avLst/>
          </a:prstGeom>
        </p:spPr>
        <p:txBody>
          <a:bodyPr lIns="0" tIns="0" rIns="0" bIns="0"/>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sldNum" sz="quarter" idx="2"/>
          </p:nvPr>
        </p:nvSpPr>
        <p:spPr>
          <a:xfrm>
            <a:off x="7223125" y="6397625"/>
            <a:ext cx="1903413" cy="439229"/>
          </a:xfrm>
          <a:prstGeom prst="rect">
            <a:avLst/>
          </a:prstGeom>
          <a:ln w="12700">
            <a:miter lim="400000"/>
          </a:ln>
        </p:spPr>
        <p:txBody>
          <a:bodyPr lIns="46799" tIns="46799" rIns="46799" bIns="46799">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a:latin typeface="Arial"/>
                <a:ea typeface="Arial"/>
                <a:cs typeface="Arial"/>
                <a:sym typeface="Arial"/>
              </a:defRPr>
            </a:lvl1pPr>
          </a:lstStyle>
          <a:p>
            <a:pPr lvl="0"/>
            <a:fld id="{86CB4B4D-7CA3-9044-876B-883B54F8677D}" type="slidenum"/>
          </a:p>
        </p:txBody>
      </p:sp>
      <p:sp>
        <p:nvSpPr>
          <p:cNvPr id="3" name="Shape 3"/>
          <p:cNvSpPr/>
          <p:nvPr>
            <p:ph type="title"/>
          </p:nvPr>
        </p:nvSpPr>
        <p:spPr>
          <a:xfrm>
            <a:off x="685800" y="1844675"/>
            <a:ext cx="7772400" cy="2041525"/>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nchor="ctr"/>
          <a:lstStyle/>
          <a:p>
            <a:pPr lvl="0">
              <a:defRPr sz="1800"/>
            </a:pPr>
            <a:r>
              <a:rPr sz="4400"/>
              <a:t>Title Text</a:t>
            </a:r>
          </a:p>
        </p:txBody>
      </p:sp>
      <p:sp>
        <p:nvSpPr>
          <p:cNvPr id="4" name="Shape 4"/>
          <p:cNvSpPr/>
          <p:nvPr>
            <p:ph type="body" idx="1"/>
          </p:nvPr>
        </p:nvSpPr>
        <p:spPr>
          <a:xfrm>
            <a:off x="1371600" y="3886200"/>
            <a:ext cx="6400800" cy="2971800"/>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Lst>
  <p:transition spd="med" advClick="1"/>
  <p:txStyles>
    <p:titleStyle>
      <a:lvl1pPr algn="ctr" defTabSz="457200">
        <a:defRPr sz="4400">
          <a:latin typeface="Arial"/>
          <a:ea typeface="Arial"/>
          <a:cs typeface="Arial"/>
          <a:sym typeface="Arial"/>
        </a:defRPr>
      </a:lvl1pPr>
      <a:lvl2pPr algn="ctr" defTabSz="457200">
        <a:defRPr sz="4400">
          <a:latin typeface="Arial"/>
          <a:ea typeface="Arial"/>
          <a:cs typeface="Arial"/>
          <a:sym typeface="Arial"/>
        </a:defRPr>
      </a:lvl2pPr>
      <a:lvl3pPr algn="ctr" defTabSz="457200">
        <a:defRPr sz="4400">
          <a:latin typeface="Arial"/>
          <a:ea typeface="Arial"/>
          <a:cs typeface="Arial"/>
          <a:sym typeface="Arial"/>
        </a:defRPr>
      </a:lvl3pPr>
      <a:lvl4pPr algn="ctr" defTabSz="457200">
        <a:defRPr sz="4400">
          <a:latin typeface="Arial"/>
          <a:ea typeface="Arial"/>
          <a:cs typeface="Arial"/>
          <a:sym typeface="Arial"/>
        </a:defRPr>
      </a:lvl4pPr>
      <a:lvl5pPr algn="ctr" defTabSz="457200">
        <a:defRPr sz="4400">
          <a:latin typeface="Arial"/>
          <a:ea typeface="Arial"/>
          <a:cs typeface="Arial"/>
          <a:sym typeface="Arial"/>
        </a:defRPr>
      </a:lvl5pPr>
      <a:lvl6pPr indent="457200" algn="ctr" defTabSz="457200">
        <a:defRPr sz="4400">
          <a:latin typeface="Arial"/>
          <a:ea typeface="Arial"/>
          <a:cs typeface="Arial"/>
          <a:sym typeface="Arial"/>
        </a:defRPr>
      </a:lvl6pPr>
      <a:lvl7pPr indent="914400" algn="ctr" defTabSz="457200">
        <a:defRPr sz="4400">
          <a:latin typeface="Arial"/>
          <a:ea typeface="Arial"/>
          <a:cs typeface="Arial"/>
          <a:sym typeface="Arial"/>
        </a:defRPr>
      </a:lvl7pPr>
      <a:lvl8pPr indent="1371600" algn="ctr" defTabSz="457200">
        <a:defRPr sz="4400">
          <a:latin typeface="Arial"/>
          <a:ea typeface="Arial"/>
          <a:cs typeface="Arial"/>
          <a:sym typeface="Arial"/>
        </a:defRPr>
      </a:lvl8pPr>
      <a:lvl9pPr indent="1828800" algn="ctr" defTabSz="457200">
        <a:defRPr sz="4400">
          <a:latin typeface="Arial"/>
          <a:ea typeface="Arial"/>
          <a:cs typeface="Arial"/>
          <a:sym typeface="Arial"/>
        </a:defRPr>
      </a:lvl9pPr>
    </p:titleStyle>
    <p:bodyStyle>
      <a:lvl1pPr marL="342900" indent="-342900" algn="ctr" defTabSz="457200">
        <a:spcBef>
          <a:spcPts val="800"/>
        </a:spcBef>
        <a:defRPr sz="3200">
          <a:latin typeface="Arial"/>
          <a:ea typeface="Arial"/>
          <a:cs typeface="Arial"/>
          <a:sym typeface="Arial"/>
        </a:defRPr>
      </a:lvl1pPr>
      <a:lvl2pPr marL="342900" indent="114300" algn="ctr" defTabSz="457200">
        <a:spcBef>
          <a:spcPts val="800"/>
        </a:spcBef>
        <a:defRPr sz="3200">
          <a:latin typeface="Arial"/>
          <a:ea typeface="Arial"/>
          <a:cs typeface="Arial"/>
          <a:sym typeface="Arial"/>
        </a:defRPr>
      </a:lvl2pPr>
      <a:lvl3pPr marL="342900" indent="571500" algn="ctr" defTabSz="457200">
        <a:spcBef>
          <a:spcPts val="800"/>
        </a:spcBef>
        <a:defRPr sz="3200">
          <a:latin typeface="Arial"/>
          <a:ea typeface="Arial"/>
          <a:cs typeface="Arial"/>
          <a:sym typeface="Arial"/>
        </a:defRPr>
      </a:lvl3pPr>
      <a:lvl4pPr marL="342900" indent="1028700" algn="ctr" defTabSz="457200">
        <a:spcBef>
          <a:spcPts val="800"/>
        </a:spcBef>
        <a:defRPr sz="3200">
          <a:latin typeface="Arial"/>
          <a:ea typeface="Arial"/>
          <a:cs typeface="Arial"/>
          <a:sym typeface="Arial"/>
        </a:defRPr>
      </a:lvl4pPr>
      <a:lvl5pPr marL="342900" indent="1485900" algn="ctr" defTabSz="457200">
        <a:spcBef>
          <a:spcPts val="800"/>
        </a:spcBef>
        <a:defRPr sz="3200">
          <a:latin typeface="Arial"/>
          <a:ea typeface="Arial"/>
          <a:cs typeface="Arial"/>
          <a:sym typeface="Arial"/>
        </a:defRPr>
      </a:lvl5pPr>
      <a:lvl6pPr marL="342900" indent="1943100" algn="ctr" defTabSz="457200">
        <a:spcBef>
          <a:spcPts val="800"/>
        </a:spcBef>
        <a:defRPr sz="3200">
          <a:latin typeface="Arial"/>
          <a:ea typeface="Arial"/>
          <a:cs typeface="Arial"/>
          <a:sym typeface="Arial"/>
        </a:defRPr>
      </a:lvl6pPr>
      <a:lvl7pPr marL="342900" indent="2400300" algn="ctr" defTabSz="457200">
        <a:spcBef>
          <a:spcPts val="800"/>
        </a:spcBef>
        <a:defRPr sz="3200">
          <a:latin typeface="Arial"/>
          <a:ea typeface="Arial"/>
          <a:cs typeface="Arial"/>
          <a:sym typeface="Arial"/>
        </a:defRPr>
      </a:lvl7pPr>
      <a:lvl8pPr marL="342900" indent="2857500" algn="ctr" defTabSz="457200">
        <a:spcBef>
          <a:spcPts val="800"/>
        </a:spcBef>
        <a:defRPr sz="3200">
          <a:latin typeface="Arial"/>
          <a:ea typeface="Arial"/>
          <a:cs typeface="Arial"/>
          <a:sym typeface="Arial"/>
        </a:defRPr>
      </a:lvl8pPr>
      <a:lvl9pPr marL="342900" indent="3314700" algn="ctr" defTabSz="457200">
        <a:spcBef>
          <a:spcPts val="800"/>
        </a:spcBef>
        <a:defRPr sz="3200">
          <a:latin typeface="Arial"/>
          <a:ea typeface="Arial"/>
          <a:cs typeface="Arial"/>
          <a:sym typeface="Arial"/>
        </a:defRPr>
      </a:lvl9pPr>
    </p:bodyStyle>
    <p:otherStyle>
      <a:lvl1pPr defTabSz="4572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mn-lt"/>
          <a:ea typeface="+mn-ea"/>
          <a:cs typeface="+mn-cs"/>
          <a:sym typeface="Arial"/>
        </a:defRPr>
      </a:lvl1pPr>
      <a:lvl2pPr indent="457200" defTabSz="4572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mn-lt"/>
          <a:ea typeface="+mn-ea"/>
          <a:cs typeface="+mn-cs"/>
          <a:sym typeface="Arial"/>
        </a:defRPr>
      </a:lvl2pPr>
      <a:lvl3pPr indent="914400" defTabSz="4572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mn-lt"/>
          <a:ea typeface="+mn-ea"/>
          <a:cs typeface="+mn-cs"/>
          <a:sym typeface="Arial"/>
        </a:defRPr>
      </a:lvl3pPr>
      <a:lvl4pPr indent="1371600" defTabSz="4572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mn-lt"/>
          <a:ea typeface="+mn-ea"/>
          <a:cs typeface="+mn-cs"/>
          <a:sym typeface="Arial"/>
        </a:defRPr>
      </a:lvl4pPr>
      <a:lvl5pPr indent="1828800" defTabSz="4572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mn-lt"/>
          <a:ea typeface="+mn-ea"/>
          <a:cs typeface="+mn-cs"/>
          <a:sym typeface="Arial"/>
        </a:defRPr>
      </a:lvl5pPr>
      <a:lvl6pPr defTabSz="4572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mn-lt"/>
          <a:ea typeface="+mn-ea"/>
          <a:cs typeface="+mn-cs"/>
          <a:sym typeface="Arial"/>
        </a:defRPr>
      </a:lvl6pPr>
      <a:lvl7pPr defTabSz="4572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mn-lt"/>
          <a:ea typeface="+mn-ea"/>
          <a:cs typeface="+mn-cs"/>
          <a:sym typeface="Arial"/>
        </a:defRPr>
      </a:lvl7pPr>
      <a:lvl8pPr defTabSz="4572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mn-lt"/>
          <a:ea typeface="+mn-ea"/>
          <a:cs typeface="+mn-cs"/>
          <a:sym typeface="Arial"/>
        </a:defRPr>
      </a:lvl8pPr>
      <a:lvl9pPr defTabSz="4572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www.amazon.com/gp/product/0764579010/ref=as_li_tl?ie=UTF8&amp;camp=1789&amp;creative=390957&amp;creativeASIN=0764579010&amp;linkCode=as2&amp;tag=opensecuinfo-20&amp;linkId=KQJSOUENS4OK5JZG" TargetMode="External"/><Relationship Id="rId4" Type="http://schemas.openxmlformats.org/officeDocument/2006/relationships/image" Target="../media/image8.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www.amazon.com/gp/product/1484921909/ref=as_li_tl?ie=UTF8&amp;camp=1789&amp;creative=390957&amp;creativeASIN=1484921909&amp;linkCode=as2&amp;tag=opensecuinfo-20&amp;linkId=EPDXM3AQYTVSJEET" TargetMode="External"/><Relationship Id="rId4" Type="http://schemas.openxmlformats.org/officeDocument/2006/relationships/image" Target="../media/image9.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 name="Shape 16"/>
          <p:cNvSpPr/>
          <p:nvPr>
            <p:ph type="title"/>
          </p:nvPr>
        </p:nvSpPr>
        <p:spPr>
          <a:xfrm>
            <a:off x="685800" y="739775"/>
            <a:ext cx="7772400" cy="4386610"/>
          </a:xfrm>
          <a:prstGeom prst="rect">
            <a:avLst/>
          </a:prstGeom>
        </p:spPr>
        <p:txBody>
          <a:bodyPr lIns="45719" tIns="45719" rIns="45719" bIns="45719">
            <a:normAutofit fontScale="100000" lnSpcReduction="0"/>
          </a:bodyPr>
          <a:lstStyle/>
          <a:p>
            <a:pPr lvl="0" defTabSz="384047">
              <a:tabLst>
                <a:tab pos="762000" algn="l"/>
                <a:tab pos="1524000" algn="l"/>
                <a:tab pos="2298700" algn="l"/>
                <a:tab pos="3060700" algn="l"/>
                <a:tab pos="3835400" algn="l"/>
                <a:tab pos="4597400" algn="l"/>
                <a:tab pos="5372100" algn="l"/>
                <a:tab pos="6134100" algn="l"/>
                <a:tab pos="6908800" algn="l"/>
                <a:tab pos="7670800" algn="l"/>
                <a:tab pos="8445500" algn="l"/>
              </a:tabLst>
              <a:defRPr sz="1800"/>
            </a:pPr>
            <a:r>
              <a:rPr sz="3696"/>
              <a:t>Introduction to Intel x86-64 Assembly, Architecture, Applications, &amp; Alliteration</a:t>
            </a:r>
            <a:endParaRPr sz="3696"/>
          </a:p>
          <a:p>
            <a:pPr lvl="0" defTabSz="384047">
              <a:tabLst>
                <a:tab pos="762000" algn="l"/>
                <a:tab pos="1524000" algn="l"/>
                <a:tab pos="2298700" algn="l"/>
                <a:tab pos="3060700" algn="l"/>
                <a:tab pos="3835400" algn="l"/>
                <a:tab pos="4597400" algn="l"/>
                <a:tab pos="5372100" algn="l"/>
                <a:tab pos="6134100" algn="l"/>
                <a:tab pos="6908800" algn="l"/>
                <a:tab pos="7670800" algn="l"/>
                <a:tab pos="8445500" algn="l"/>
              </a:tabLst>
              <a:defRPr sz="1800"/>
            </a:pPr>
            <a:endParaRPr sz="3696"/>
          </a:p>
          <a:p>
            <a:pPr lvl="0" defTabSz="384047">
              <a:tabLst>
                <a:tab pos="762000" algn="l"/>
                <a:tab pos="1524000" algn="l"/>
                <a:tab pos="2298700" algn="l"/>
                <a:tab pos="3060700" algn="l"/>
                <a:tab pos="3835400" algn="l"/>
                <a:tab pos="4597400" algn="l"/>
                <a:tab pos="5372100" algn="l"/>
                <a:tab pos="6134100" algn="l"/>
                <a:tab pos="6908800" algn="l"/>
                <a:tab pos="7670800" algn="l"/>
                <a:tab pos="8445500" algn="l"/>
              </a:tabLst>
              <a:defRPr sz="1800"/>
            </a:pPr>
            <a:r>
              <a:rPr sz="3696"/>
              <a:t>aka</a:t>
            </a:r>
            <a:endParaRPr sz="3696"/>
          </a:p>
          <a:p>
            <a:pPr lvl="0" defTabSz="384047">
              <a:tabLst>
                <a:tab pos="762000" algn="l"/>
                <a:tab pos="1524000" algn="l"/>
                <a:tab pos="2298700" algn="l"/>
                <a:tab pos="3060700" algn="l"/>
                <a:tab pos="3835400" algn="l"/>
                <a:tab pos="4597400" algn="l"/>
                <a:tab pos="5372100" algn="l"/>
                <a:tab pos="6134100" algn="l"/>
                <a:tab pos="6908800" algn="l"/>
                <a:tab pos="7670800" algn="l"/>
                <a:tab pos="8445500" algn="l"/>
              </a:tabLst>
              <a:defRPr sz="1800"/>
            </a:pPr>
            <a:endParaRPr sz="3696"/>
          </a:p>
          <a:p>
            <a:pPr lvl="0" defTabSz="384047">
              <a:tabLst>
                <a:tab pos="762000" algn="l"/>
                <a:tab pos="1524000" algn="l"/>
                <a:tab pos="2298700" algn="l"/>
                <a:tab pos="3060700" algn="l"/>
                <a:tab pos="3835400" algn="l"/>
                <a:tab pos="4597400" algn="l"/>
                <a:tab pos="5372100" algn="l"/>
                <a:tab pos="6134100" algn="l"/>
                <a:tab pos="6908800" algn="l"/>
                <a:tab pos="7670800" algn="l"/>
                <a:tab pos="8445500" algn="l"/>
              </a:tabLst>
              <a:defRPr sz="1800"/>
            </a:pPr>
            <a:r>
              <a:rPr sz="3696"/>
              <a:t>Understanding x86-64 Assembly for Reverse Engineering &amp; Exploits</a:t>
            </a:r>
          </a:p>
        </p:txBody>
      </p:sp>
      <p:sp>
        <p:nvSpPr>
          <p:cNvPr id="17" name="Shape 17"/>
          <p:cNvSpPr/>
          <p:nvPr/>
        </p:nvSpPr>
        <p:spPr>
          <a:xfrm>
            <a:off x="1371600" y="5651500"/>
            <a:ext cx="6400800" cy="11195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3200">
                <a:latin typeface="Arial"/>
                <a:ea typeface="Arial"/>
                <a:cs typeface="Arial"/>
                <a:sym typeface="Arial"/>
              </a:rPr>
              <a:t>Xeno Kovah – 2014</a:t>
            </a:r>
            <a:endParaRPr sz="3200">
              <a:latin typeface="Arial"/>
              <a:ea typeface="Arial"/>
              <a:cs typeface="Arial"/>
              <a:sym typeface="Arial"/>
            </a:endParaRPr>
          </a:p>
          <a:p>
            <a:pPr lvl="0" algn="ctr">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3200">
                <a:latin typeface="Arial"/>
                <a:ea typeface="Arial"/>
                <a:cs typeface="Arial"/>
                <a:sym typeface="Arial"/>
              </a:rPr>
              <a:t>xkovah at gmail</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1" name="pasted-image.png"/>
          <p:cNvPicPr/>
          <p:nvPr/>
        </p:nvPicPr>
        <p:blipFill>
          <a:blip r:embed="rId2">
            <a:extLst/>
          </a:blip>
          <a:stretch>
            <a:fillRect/>
          </a:stretch>
        </p:blipFill>
        <p:spPr>
          <a:xfrm>
            <a:off x="0" y="752515"/>
            <a:ext cx="9144000" cy="5352970"/>
          </a:xfrm>
          <a:prstGeom prst="rect">
            <a:avLst/>
          </a:prstGeom>
          <a:ln w="12700">
            <a:miter lim="400000"/>
          </a:ln>
        </p:spPr>
      </p:pic>
      <p:sp>
        <p:nvSpPr>
          <p:cNvPr id="52" name="Shape 52"/>
          <p:cNvSpPr/>
          <p:nvPr/>
        </p:nvSpPr>
        <p:spPr>
          <a:xfrm>
            <a:off x="6915" y="38983"/>
            <a:ext cx="8459352" cy="42139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sz="1800"/>
            </a:pPr>
            <a:r>
              <a:rPr sz="2400"/>
              <a:t>Governments as Malware Authors - Hypponen, BlackHat USA 2014</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nvSpPr>
        <p:spPr>
          <a:xfrm>
            <a:off x="685800" y="-11180"/>
            <a:ext cx="7772400" cy="7081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latin typeface="Arial"/>
                <a:ea typeface="Arial"/>
                <a:cs typeface="Arial"/>
                <a:sym typeface="Arial"/>
              </a:defRPr>
            </a:lvl1pPr>
          </a:lstStyle>
          <a:p>
            <a:pPr lvl="0">
              <a:defRPr sz="1800"/>
            </a:pPr>
            <a:r>
              <a:rPr sz="4400"/>
              <a:t>About Me</a:t>
            </a:r>
          </a:p>
        </p:txBody>
      </p:sp>
      <p:sp>
        <p:nvSpPr>
          <p:cNvPr id="55" name="Shape 55"/>
          <p:cNvSpPr/>
          <p:nvPr/>
        </p:nvSpPr>
        <p:spPr>
          <a:xfrm>
            <a:off x="685800" y="1981200"/>
            <a:ext cx="7772400" cy="37771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98197" indent="-398197">
              <a:lnSpc>
                <a:spcPct val="90000"/>
              </a:lnSpc>
              <a:spcBef>
                <a:spcPts val="7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800">
                <a:latin typeface="Arial"/>
                <a:ea typeface="Arial"/>
                <a:cs typeface="Arial"/>
                <a:sym typeface="Arial"/>
              </a:rPr>
              <a:t>Security nerd – T-Shaped!</a:t>
            </a:r>
            <a:r>
              <a:rPr baseline="31999" sz="2100">
                <a:latin typeface="Arial"/>
                <a:ea typeface="Arial"/>
                <a:cs typeface="Arial"/>
                <a:sym typeface="Arial"/>
              </a:rPr>
              <a:t>1</a:t>
            </a:r>
            <a:endParaRPr sz="2800">
              <a:latin typeface="Arial"/>
              <a:ea typeface="Arial"/>
              <a:cs typeface="Arial"/>
              <a:sym typeface="Arial"/>
            </a:endParaRPr>
          </a:p>
          <a:p>
            <a:pPr lvl="0" marL="398197" indent="-398197">
              <a:lnSpc>
                <a:spcPct val="90000"/>
              </a:lnSpc>
              <a:spcBef>
                <a:spcPts val="7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800">
                <a:latin typeface="Arial"/>
                <a:ea typeface="Arial"/>
                <a:cs typeface="Arial"/>
                <a:sym typeface="Arial"/>
              </a:rPr>
              <a:t>Realmz ~1996, Mac OS 8, BEQ-&gt;BNE FTW!</a:t>
            </a:r>
            <a:endParaRPr sz="2800">
              <a:latin typeface="Arial"/>
              <a:ea typeface="Arial"/>
              <a:cs typeface="Arial"/>
              <a:sym typeface="Arial"/>
            </a:endParaRPr>
          </a:p>
          <a:p>
            <a:pPr lvl="0" marL="398197" indent="-398197">
              <a:lnSpc>
                <a:spcPct val="90000"/>
              </a:lnSpc>
              <a:spcBef>
                <a:spcPts val="7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800">
                <a:latin typeface="Arial"/>
                <a:ea typeface="Arial"/>
                <a:cs typeface="Arial"/>
                <a:sym typeface="Arial"/>
              </a:rPr>
              <a:t>x86 ~2002</a:t>
            </a:r>
            <a:endParaRPr sz="2800">
              <a:latin typeface="Arial"/>
              <a:ea typeface="Arial"/>
              <a:cs typeface="Arial"/>
              <a:sym typeface="Arial"/>
            </a:endParaRPr>
          </a:p>
          <a:p>
            <a:pPr lvl="0" marL="398197" indent="-398197">
              <a:lnSpc>
                <a:spcPct val="90000"/>
              </a:lnSpc>
              <a:spcBef>
                <a:spcPts val="7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800">
                <a:latin typeface="Arial"/>
                <a:ea typeface="Arial"/>
                <a:cs typeface="Arial"/>
                <a:sym typeface="Arial"/>
              </a:rPr>
              <a:t>Know or have known ~5 assembly languages(x86, SPARC, ARM, PPC, 68HC12). x86 is by far the most complex.</a:t>
            </a:r>
            <a:endParaRPr sz="2800">
              <a:latin typeface="Arial"/>
              <a:ea typeface="Arial"/>
              <a:cs typeface="Arial"/>
              <a:sym typeface="Arial"/>
            </a:endParaRPr>
          </a:p>
          <a:p>
            <a:pPr lvl="0" marL="398197" indent="-398197">
              <a:lnSpc>
                <a:spcPct val="90000"/>
              </a:lnSpc>
              <a:spcBef>
                <a:spcPts val="7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800">
                <a:latin typeface="Arial"/>
                <a:ea typeface="Arial"/>
                <a:cs typeface="Arial"/>
                <a:sym typeface="Arial"/>
              </a:rPr>
              <a:t>Routinely read assembly when debugging my own code, reading exploit code, and reverse engineering things</a:t>
            </a:r>
          </a:p>
        </p:txBody>
      </p:sp>
      <p:sp>
        <p:nvSpPr>
          <p:cNvPr id="56" name="Shape 56"/>
          <p:cNvSpPr/>
          <p:nvPr/>
        </p:nvSpPr>
        <p:spPr>
          <a:xfrm>
            <a:off x="-4042" y="6542346"/>
            <a:ext cx="6848622" cy="313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marL="213320" indent="-213320">
              <a:lnSpc>
                <a:spcPct val="90000"/>
              </a:lnSpc>
              <a:spcBef>
                <a:spcPts val="7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baseline="31999" sz="1500">
                <a:latin typeface="Arial"/>
                <a:ea typeface="Arial"/>
                <a:cs typeface="Arial"/>
                <a:sym typeface="Arial"/>
              </a:rPr>
              <a:t>1</a:t>
            </a:r>
            <a:r>
              <a:rPr sz="1600">
                <a:latin typeface="Arial"/>
                <a:ea typeface="Arial"/>
                <a:cs typeface="Arial"/>
                <a:sym typeface="Arial"/>
              </a:rPr>
              <a:t>http://</a:t>
            </a:r>
            <a:r>
              <a:rPr sz="1600">
                <a:latin typeface="Arial"/>
                <a:ea typeface="Arial"/>
                <a:cs typeface="Arial"/>
                <a:sym typeface="Arial"/>
              </a:rPr>
              <a:t>www.valvesoftware.com/company/Valve_Handbook_LowRes.pdf</a:t>
            </a:r>
          </a:p>
        </p:txBody>
      </p:sp>
      <p:pic>
        <p:nvPicPr>
          <p:cNvPr id="57" name="pasted-image.png"/>
          <p:cNvPicPr/>
          <p:nvPr/>
        </p:nvPicPr>
        <p:blipFill>
          <a:blip r:embed="rId3">
            <a:extLst/>
          </a:blip>
          <a:stretch>
            <a:fillRect/>
          </a:stretch>
        </p:blipFill>
        <p:spPr>
          <a:xfrm>
            <a:off x="3568700" y="710439"/>
            <a:ext cx="2006600" cy="1257301"/>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nvSpPr>
        <p:spPr>
          <a:xfrm>
            <a:off x="685800" y="827020"/>
            <a:ext cx="7772400" cy="7081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latin typeface="Arial"/>
                <a:ea typeface="Arial"/>
                <a:cs typeface="Arial"/>
                <a:sym typeface="Arial"/>
              </a:defRPr>
            </a:lvl1pPr>
          </a:lstStyle>
          <a:p>
            <a:pPr lvl="0">
              <a:defRPr sz="1800"/>
            </a:pPr>
            <a:r>
              <a:rPr sz="4400"/>
              <a:t>About You?</a:t>
            </a:r>
          </a:p>
        </p:txBody>
      </p:sp>
      <p:sp>
        <p:nvSpPr>
          <p:cNvPr id="62" name="Shape 62"/>
          <p:cNvSpPr/>
          <p:nvPr/>
        </p:nvSpPr>
        <p:spPr>
          <a:xfrm>
            <a:off x="685800" y="1981200"/>
            <a:ext cx="7772400" cy="26308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455083" indent="-455083">
              <a:spcBef>
                <a:spcPts val="8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3200">
                <a:latin typeface="Arial"/>
                <a:ea typeface="Arial"/>
                <a:cs typeface="Arial"/>
                <a:sym typeface="Arial"/>
              </a:rPr>
              <a:t>Name &amp; Company</a:t>
            </a:r>
            <a:endParaRPr sz="3200">
              <a:latin typeface="Arial"/>
              <a:ea typeface="Arial"/>
              <a:cs typeface="Arial"/>
              <a:sym typeface="Arial"/>
            </a:endParaRPr>
          </a:p>
          <a:p>
            <a:pPr lvl="0" marL="455083" indent="-455083">
              <a:spcBef>
                <a:spcPts val="8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3200">
                <a:latin typeface="Arial"/>
                <a:ea typeface="Arial"/>
                <a:cs typeface="Arial"/>
                <a:sym typeface="Arial"/>
              </a:rPr>
              <a:t>Why did you want to take the class?</a:t>
            </a:r>
            <a:endParaRPr sz="3200">
              <a:latin typeface="Arial"/>
              <a:ea typeface="Arial"/>
              <a:cs typeface="Arial"/>
              <a:sym typeface="Arial"/>
            </a:endParaRPr>
          </a:p>
          <a:p>
            <a:pPr lvl="0" marL="455083" indent="-455083">
              <a:spcBef>
                <a:spcPts val="8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3200">
                <a:latin typeface="Arial"/>
                <a:ea typeface="Arial"/>
                <a:cs typeface="Arial"/>
                <a:sym typeface="Arial"/>
              </a:rPr>
              <a:t>If you know you will be applying this knowledge, to which OS and/or development environment?</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nvSpPr>
        <p:spPr>
          <a:xfrm>
            <a:off x="685800" y="827020"/>
            <a:ext cx="7772400" cy="7081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latin typeface="Arial"/>
                <a:ea typeface="Arial"/>
                <a:cs typeface="Arial"/>
                <a:sym typeface="Arial"/>
              </a:defRPr>
            </a:lvl1pPr>
          </a:lstStyle>
          <a:p>
            <a:pPr lvl="0">
              <a:defRPr sz="1800"/>
            </a:pPr>
            <a:r>
              <a:rPr sz="4400"/>
              <a:t>About the Class</a:t>
            </a:r>
          </a:p>
        </p:txBody>
      </p:sp>
      <p:sp>
        <p:nvSpPr>
          <p:cNvPr id="67" name="Shape 67"/>
          <p:cNvSpPr/>
          <p:nvPr/>
        </p:nvSpPr>
        <p:spPr>
          <a:xfrm>
            <a:off x="685800" y="1981200"/>
            <a:ext cx="7772400" cy="43471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41312" indent="-341312">
              <a:lnSpc>
                <a:spcPct val="90000"/>
              </a:lnSpc>
              <a:spcBef>
                <a:spcPts val="6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400">
                <a:latin typeface="Arial"/>
                <a:ea typeface="Arial"/>
                <a:cs typeface="Arial"/>
                <a:sym typeface="Arial"/>
              </a:rPr>
              <a:t>The intent of this class is to expose you to the most commonly generated assembly instructions, and the most frequently dealt with architecture hardware. </a:t>
            </a:r>
            <a:endParaRPr sz="2400">
              <a:latin typeface="Arial"/>
              <a:ea typeface="Arial"/>
              <a:cs typeface="Arial"/>
              <a:sym typeface="Arial"/>
            </a:endParaRPr>
          </a:p>
          <a:p>
            <a:pPr lvl="1" marL="694002" indent="-236802">
              <a:lnSpc>
                <a:spcPct val="90000"/>
              </a:lnSpc>
              <a:spcBef>
                <a:spcPts val="5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000">
                <a:latin typeface="Arial"/>
                <a:ea typeface="Arial"/>
                <a:cs typeface="Arial"/>
                <a:sym typeface="Arial"/>
              </a:rPr>
              <a:t>64 bit instructions/hardware</a:t>
            </a:r>
            <a:endParaRPr sz="2000">
              <a:latin typeface="Arial"/>
              <a:ea typeface="Arial"/>
              <a:cs typeface="Arial"/>
              <a:sym typeface="Arial"/>
            </a:endParaRPr>
          </a:p>
          <a:p>
            <a:pPr lvl="1" marL="694002" indent="-236802">
              <a:lnSpc>
                <a:spcPct val="90000"/>
              </a:lnSpc>
              <a:spcBef>
                <a:spcPts val="5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000">
                <a:latin typeface="Arial"/>
                <a:ea typeface="Arial"/>
                <a:cs typeface="Arial"/>
                <a:sym typeface="Arial"/>
              </a:rPr>
              <a:t>Implementation of a Stack</a:t>
            </a:r>
            <a:endParaRPr sz="2000">
              <a:latin typeface="Arial"/>
              <a:ea typeface="Arial"/>
              <a:cs typeface="Arial"/>
              <a:sym typeface="Arial"/>
            </a:endParaRPr>
          </a:p>
          <a:p>
            <a:pPr lvl="1" marL="694002" indent="-236802">
              <a:lnSpc>
                <a:spcPct val="90000"/>
              </a:lnSpc>
              <a:spcBef>
                <a:spcPts val="5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000">
                <a:latin typeface="Arial"/>
                <a:ea typeface="Arial"/>
                <a:cs typeface="Arial"/>
                <a:sym typeface="Arial"/>
              </a:rPr>
              <a:t>Common tools</a:t>
            </a:r>
            <a:endParaRPr sz="2000">
              <a:latin typeface="Arial"/>
              <a:ea typeface="Arial"/>
              <a:cs typeface="Arial"/>
              <a:sym typeface="Arial"/>
            </a:endParaRPr>
          </a:p>
          <a:p>
            <a:pPr lvl="0" marL="341312" indent="-341312">
              <a:lnSpc>
                <a:spcPct val="90000"/>
              </a:lnSpc>
              <a:spcBef>
                <a:spcPts val="6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400">
                <a:latin typeface="Arial"/>
                <a:ea typeface="Arial"/>
                <a:cs typeface="Arial"/>
                <a:sym typeface="Arial"/>
              </a:rPr>
              <a:t>Many things will therefore be left out or deferred to later classes.</a:t>
            </a:r>
            <a:endParaRPr sz="2400">
              <a:latin typeface="Arial"/>
              <a:ea typeface="Arial"/>
              <a:cs typeface="Arial"/>
              <a:sym typeface="Arial"/>
            </a:endParaRPr>
          </a:p>
          <a:p>
            <a:pPr lvl="1" marL="694002" indent="-236802">
              <a:lnSpc>
                <a:spcPct val="90000"/>
              </a:lnSpc>
              <a:spcBef>
                <a:spcPts val="5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000">
                <a:latin typeface="Arial"/>
                <a:ea typeface="Arial"/>
                <a:cs typeface="Arial"/>
                <a:sym typeface="Arial"/>
              </a:rPr>
              <a:t>Floating point instructions/hardware</a:t>
            </a:r>
            <a:endParaRPr sz="2000">
              <a:latin typeface="Arial"/>
              <a:ea typeface="Arial"/>
              <a:cs typeface="Arial"/>
              <a:sym typeface="Arial"/>
            </a:endParaRPr>
          </a:p>
          <a:p>
            <a:pPr lvl="1" marL="694002" indent="-236802">
              <a:lnSpc>
                <a:spcPct val="90000"/>
              </a:lnSpc>
              <a:spcBef>
                <a:spcPts val="5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000">
                <a:latin typeface="Arial"/>
                <a:ea typeface="Arial"/>
                <a:cs typeface="Arial"/>
                <a:sym typeface="Arial"/>
              </a:rPr>
              <a:t>16 bit instructions/hardware </a:t>
            </a:r>
            <a:endParaRPr sz="2000">
              <a:latin typeface="Arial"/>
              <a:ea typeface="Arial"/>
              <a:cs typeface="Arial"/>
              <a:sym typeface="Arial"/>
            </a:endParaRPr>
          </a:p>
          <a:p>
            <a:pPr lvl="1" marL="694002" indent="-236802">
              <a:lnSpc>
                <a:spcPct val="90000"/>
              </a:lnSpc>
              <a:spcBef>
                <a:spcPts val="5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000">
                <a:latin typeface="Arial"/>
                <a:ea typeface="Arial"/>
                <a:cs typeface="Arial"/>
                <a:sym typeface="Arial"/>
              </a:rPr>
              <a:t>Complicated or rare instructions</a:t>
            </a:r>
            <a:endParaRPr sz="2000">
              <a:latin typeface="Arial"/>
              <a:ea typeface="Arial"/>
              <a:cs typeface="Arial"/>
              <a:sym typeface="Arial"/>
            </a:endParaRPr>
          </a:p>
          <a:p>
            <a:pPr lvl="1" marL="694002" indent="-236802">
              <a:lnSpc>
                <a:spcPct val="90000"/>
              </a:lnSpc>
              <a:spcBef>
                <a:spcPts val="5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000">
                <a:latin typeface="Arial"/>
                <a:ea typeface="Arial"/>
                <a:cs typeface="Arial"/>
                <a:sym typeface="Arial"/>
              </a:rPr>
              <a:t>Instruction pipeline, caching hierarchy, alternate modes of operation, hw virtualization, etc (see other classes for those)</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nvSpPr>
        <p:spPr>
          <a:xfrm>
            <a:off x="685800" y="827020"/>
            <a:ext cx="7772400" cy="7081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latin typeface="Arial"/>
                <a:ea typeface="Arial"/>
                <a:cs typeface="Arial"/>
                <a:sym typeface="Arial"/>
              </a:defRPr>
            </a:lvl1pPr>
          </a:lstStyle>
          <a:p>
            <a:pPr lvl="0">
              <a:defRPr sz="1800"/>
            </a:pPr>
            <a:r>
              <a:rPr sz="4400"/>
              <a:t>About the Class 2</a:t>
            </a:r>
          </a:p>
        </p:txBody>
      </p:sp>
      <p:sp>
        <p:nvSpPr>
          <p:cNvPr id="72" name="Shape 72"/>
          <p:cNvSpPr/>
          <p:nvPr/>
        </p:nvSpPr>
        <p:spPr>
          <a:xfrm>
            <a:off x="685800" y="1981200"/>
            <a:ext cx="7772400" cy="3358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41312" indent="-341312">
              <a:spcBef>
                <a:spcPts val="6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400">
                <a:latin typeface="Arial"/>
                <a:ea typeface="Arial"/>
                <a:cs typeface="Arial"/>
                <a:sym typeface="Arial"/>
              </a:rPr>
              <a:t>The hope is that the material covered will be provide the required background to delve deeper into areas which may have seemed daunting previously.</a:t>
            </a:r>
            <a:endParaRPr sz="2400">
              <a:latin typeface="Arial"/>
              <a:ea typeface="Arial"/>
              <a:cs typeface="Arial"/>
              <a:sym typeface="Arial"/>
            </a:endParaRPr>
          </a:p>
          <a:p>
            <a:pPr lvl="0" marL="341312" indent="-341312">
              <a:spcBef>
                <a:spcPts val="6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400">
                <a:latin typeface="Arial"/>
                <a:ea typeface="Arial"/>
                <a:cs typeface="Arial"/>
                <a:sym typeface="Arial"/>
              </a:rPr>
              <a:t>Because I can’t anticipate the needs of all job classes, if there are specific areas which you think would be useful to certain job types, let me know. The focus areas are currently primarily influenced by my security background, but I would like to make the class as widely applicable as possible.</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nvSpPr>
        <p:spPr>
          <a:xfrm>
            <a:off x="685800" y="827020"/>
            <a:ext cx="7772400" cy="7081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latin typeface="Arial"/>
                <a:ea typeface="Arial"/>
                <a:cs typeface="Arial"/>
                <a:sym typeface="Arial"/>
              </a:defRPr>
            </a:lvl1pPr>
          </a:lstStyle>
          <a:p>
            <a:pPr lvl="0">
              <a:defRPr sz="1800"/>
            </a:pPr>
            <a:r>
              <a:rPr sz="4400"/>
              <a:t>Agenda</a:t>
            </a:r>
          </a:p>
        </p:txBody>
      </p:sp>
      <p:sp>
        <p:nvSpPr>
          <p:cNvPr id="75" name="Shape 75"/>
          <p:cNvSpPr/>
          <p:nvPr/>
        </p:nvSpPr>
        <p:spPr>
          <a:xfrm>
            <a:off x="685800" y="1981200"/>
            <a:ext cx="7772400" cy="38225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455083" indent="-455083">
              <a:lnSpc>
                <a:spcPct val="90000"/>
              </a:lnSpc>
              <a:spcBef>
                <a:spcPts val="8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3200">
                <a:latin typeface="Arial"/>
                <a:ea typeface="Arial"/>
                <a:cs typeface="Arial"/>
                <a:sym typeface="Arial"/>
              </a:rPr>
              <a:t>Day 1 - Part 1 - Architecture Introduction, Windows tools</a:t>
            </a:r>
            <a:endParaRPr sz="3200">
              <a:latin typeface="Arial"/>
              <a:ea typeface="Arial"/>
              <a:cs typeface="Arial"/>
              <a:sym typeface="Arial"/>
            </a:endParaRPr>
          </a:p>
          <a:p>
            <a:pPr lvl="0" marL="455083" indent="-455083">
              <a:lnSpc>
                <a:spcPct val="90000"/>
              </a:lnSpc>
              <a:spcBef>
                <a:spcPts val="8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3200">
                <a:latin typeface="Arial"/>
                <a:ea typeface="Arial"/>
                <a:cs typeface="Arial"/>
                <a:sym typeface="Arial"/>
              </a:rPr>
              <a:t>Day 1 - Part 2 - Windows Tools &amp; Analysis, Learning New Instructions</a:t>
            </a:r>
            <a:endParaRPr sz="3200">
              <a:latin typeface="Arial"/>
              <a:ea typeface="Arial"/>
              <a:cs typeface="Arial"/>
              <a:sym typeface="Arial"/>
            </a:endParaRPr>
          </a:p>
          <a:p>
            <a:pPr lvl="0" marL="455083" indent="-455083">
              <a:lnSpc>
                <a:spcPct val="90000"/>
              </a:lnSpc>
              <a:spcBef>
                <a:spcPts val="8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3200">
                <a:latin typeface="Arial"/>
                <a:ea typeface="Arial"/>
                <a:cs typeface="Arial"/>
                <a:sym typeface="Arial"/>
              </a:rPr>
              <a:t>Day 2 - Part 1 - Linux Tools &amp; Analysis</a:t>
            </a:r>
            <a:endParaRPr sz="3200">
              <a:latin typeface="Arial"/>
              <a:ea typeface="Arial"/>
              <a:cs typeface="Arial"/>
              <a:sym typeface="Arial"/>
            </a:endParaRPr>
          </a:p>
          <a:p>
            <a:pPr lvl="0" marL="455083" indent="-455083">
              <a:lnSpc>
                <a:spcPct val="90000"/>
              </a:lnSpc>
              <a:spcBef>
                <a:spcPts val="8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3200">
                <a:latin typeface="Arial"/>
                <a:ea typeface="Arial"/>
                <a:cs typeface="Arial"/>
                <a:sym typeface="Arial"/>
              </a:rPr>
              <a:t>Day 2 - Part 2 - Inline Assembly, Read The Fun Manual, Choose Your Own Adventure</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nvSpPr>
        <p:spPr>
          <a:xfrm>
            <a:off x="685800" y="-23880"/>
            <a:ext cx="7772400" cy="7081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latin typeface="Arial"/>
                <a:ea typeface="Arial"/>
                <a:cs typeface="Arial"/>
                <a:sym typeface="Arial"/>
              </a:defRPr>
            </a:lvl1pPr>
          </a:lstStyle>
          <a:p>
            <a:pPr lvl="0">
              <a:defRPr sz="1800"/>
            </a:pPr>
            <a:r>
              <a:rPr sz="4400"/>
              <a:t>Book</a:t>
            </a:r>
          </a:p>
        </p:txBody>
      </p:sp>
      <p:sp>
        <p:nvSpPr>
          <p:cNvPr id="80" name="Shape 80"/>
          <p:cNvSpPr/>
          <p:nvPr/>
        </p:nvSpPr>
        <p:spPr>
          <a:xfrm>
            <a:off x="3327102" y="736600"/>
            <a:ext cx="5131098" cy="56401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41312" indent="-341312">
              <a:lnSpc>
                <a:spcPct val="90000"/>
              </a:lnSpc>
              <a:spcBef>
                <a:spcPts val="8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500">
                <a:latin typeface="Arial"/>
                <a:ea typeface="Arial"/>
                <a:cs typeface="Arial"/>
                <a:sym typeface="Arial"/>
              </a:rPr>
              <a:t>Whenever you see “Book page *” mentioned throughout the class, it is referring to </a:t>
            </a:r>
            <a:r>
              <a:rPr sz="2500" u="sng">
                <a:solidFill>
                  <a:srgbClr val="CCCCFF"/>
                </a:solidFill>
                <a:uFill>
                  <a:solidFill>
                    <a:srgbClr val="CCCCFF"/>
                  </a:solidFill>
                </a:uFill>
                <a:latin typeface="Arial"/>
                <a:ea typeface="Arial"/>
                <a:cs typeface="Arial"/>
                <a:sym typeface="Arial"/>
                <a:hlinkClick r:id="rId3" invalidUrl="" action="" tgtFrame="" tooltip="" history="1" highlightClick="0" endSnd="0"/>
              </a:rPr>
              <a:t>“Professional Assembly Language”</a:t>
            </a:r>
            <a:r>
              <a:rPr sz="2500">
                <a:latin typeface="Arial"/>
                <a:ea typeface="Arial"/>
                <a:cs typeface="Arial"/>
                <a:sym typeface="Arial"/>
              </a:rPr>
              <a:t> by Richard Blum. </a:t>
            </a:r>
            <a:endParaRPr sz="2500">
              <a:latin typeface="Arial"/>
              <a:ea typeface="Arial"/>
              <a:cs typeface="Arial"/>
              <a:sym typeface="Arial"/>
            </a:endParaRPr>
          </a:p>
          <a:p>
            <a:pPr lvl="0" marL="341312" indent="-341312">
              <a:lnSpc>
                <a:spcPct val="90000"/>
              </a:lnSpc>
              <a:spcBef>
                <a:spcPts val="8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500">
                <a:latin typeface="Arial"/>
                <a:ea typeface="Arial"/>
                <a:cs typeface="Arial"/>
                <a:sym typeface="Arial"/>
              </a:rPr>
              <a:t>This optional book was originally picked after the creation of the 32 bit class because it uses AT&amp;T assembly syntax &amp; linux as an example, in contrast to the majority of this class.</a:t>
            </a:r>
            <a:endParaRPr sz="2500">
              <a:latin typeface="Arial"/>
              <a:ea typeface="Arial"/>
              <a:cs typeface="Arial"/>
              <a:sym typeface="Arial"/>
            </a:endParaRPr>
          </a:p>
          <a:p>
            <a:pPr lvl="0" marL="341312" indent="-341312">
              <a:lnSpc>
                <a:spcPct val="90000"/>
              </a:lnSpc>
              <a:spcBef>
                <a:spcPts val="8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500">
                <a:latin typeface="Arial"/>
                <a:ea typeface="Arial"/>
                <a:cs typeface="Arial"/>
                <a:sym typeface="Arial"/>
              </a:rPr>
              <a:t>Therefore it just serves as an alternative source of explanation in case something from the class isn’t clear and you want a second opinion</a:t>
            </a:r>
          </a:p>
        </p:txBody>
      </p:sp>
      <p:pic>
        <p:nvPicPr>
          <p:cNvPr id="81" name="pasted-image.png"/>
          <p:cNvPicPr/>
          <p:nvPr/>
        </p:nvPicPr>
        <p:blipFill>
          <a:blip r:embed="rId4">
            <a:extLst/>
          </a:blip>
          <a:stretch>
            <a:fillRect/>
          </a:stretch>
        </p:blipFill>
        <p:spPr>
          <a:xfrm>
            <a:off x="-38100" y="1352550"/>
            <a:ext cx="3302000" cy="4152900"/>
          </a:xfrm>
          <a:prstGeom prst="rect">
            <a:avLst/>
          </a:prstGeom>
          <a:ln w="12700">
            <a:miter lim="400000"/>
          </a:ln>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nvSpPr>
        <p:spPr>
          <a:xfrm>
            <a:off x="685800" y="-23880"/>
            <a:ext cx="7772400" cy="7081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latin typeface="Arial"/>
                <a:ea typeface="Arial"/>
                <a:cs typeface="Arial"/>
                <a:sym typeface="Arial"/>
              </a:defRPr>
            </a:lvl1pPr>
          </a:lstStyle>
          <a:p>
            <a:pPr lvl="0">
              <a:defRPr sz="1800"/>
            </a:pPr>
            <a:r>
              <a:rPr sz="4400"/>
              <a:t>Book 2</a:t>
            </a:r>
          </a:p>
        </p:txBody>
      </p:sp>
      <p:sp>
        <p:nvSpPr>
          <p:cNvPr id="86" name="Shape 86"/>
          <p:cNvSpPr/>
          <p:nvPr/>
        </p:nvSpPr>
        <p:spPr>
          <a:xfrm>
            <a:off x="3327102" y="736600"/>
            <a:ext cx="5131098" cy="59726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41312" indent="-341312">
              <a:lnSpc>
                <a:spcPct val="90000"/>
              </a:lnSpc>
              <a:spcBef>
                <a:spcPts val="8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500">
                <a:latin typeface="Arial"/>
                <a:ea typeface="Arial"/>
                <a:cs typeface="Arial"/>
                <a:sym typeface="Arial"/>
              </a:rPr>
              <a:t>If I were to pick a new book for this class, it would probably be “</a:t>
            </a:r>
            <a:r>
              <a:rPr sz="2500" u="sng">
                <a:solidFill>
                  <a:srgbClr val="CCCCFF"/>
                </a:solidFill>
                <a:uFill>
                  <a:solidFill>
                    <a:srgbClr val="CCCCFF"/>
                  </a:solidFill>
                </a:uFill>
                <a:latin typeface="Arial"/>
                <a:ea typeface="Arial"/>
                <a:cs typeface="Arial"/>
                <a:sym typeface="Arial"/>
                <a:hlinkClick r:id="rId3" invalidUrl="" action="" tgtFrame="" tooltip="" history="1" highlightClick="0" endSnd="0"/>
              </a:rPr>
              <a:t>Introduction to 64 Bit Assembly Programming for Linux and OS X: Third Edition</a:t>
            </a:r>
            <a:r>
              <a:rPr sz="2500">
                <a:latin typeface="Arial"/>
                <a:ea typeface="Arial"/>
                <a:cs typeface="Arial"/>
                <a:sym typeface="Arial"/>
              </a:rPr>
              <a:t>” by Ray Seyfarth</a:t>
            </a:r>
            <a:endParaRPr sz="2500">
              <a:latin typeface="Arial"/>
              <a:ea typeface="Arial"/>
              <a:cs typeface="Arial"/>
              <a:sym typeface="Arial"/>
            </a:endParaRPr>
          </a:p>
          <a:p>
            <a:pPr lvl="0" marL="341312" indent="-341312">
              <a:lnSpc>
                <a:spcPct val="90000"/>
              </a:lnSpc>
              <a:spcBef>
                <a:spcPts val="8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500">
                <a:latin typeface="Arial"/>
                <a:ea typeface="Arial"/>
                <a:cs typeface="Arial"/>
                <a:sym typeface="Arial"/>
              </a:rPr>
              <a:t>I haven’t got around to buying a copy yet to look through it, but based on the Amazon preview it looks generally like what I’m looking for in a class book (mostly just that it’s using 64 bit. ;) Whereas the previous book is 32 bit only.)</a:t>
            </a:r>
            <a:endParaRPr sz="2500">
              <a:latin typeface="Arial"/>
              <a:ea typeface="Arial"/>
              <a:cs typeface="Arial"/>
              <a:sym typeface="Arial"/>
            </a:endParaRPr>
          </a:p>
          <a:p>
            <a:pPr lvl="0" marL="341312" indent="-341312">
              <a:lnSpc>
                <a:spcPct val="90000"/>
              </a:lnSpc>
              <a:spcBef>
                <a:spcPts val="8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500">
                <a:latin typeface="Arial"/>
                <a:ea typeface="Arial"/>
                <a:cs typeface="Arial"/>
                <a:sym typeface="Arial"/>
              </a:rPr>
              <a:t>Once I get around to buying a copy and evaluating it, I’ll update the class materials to indicate they’re referring only to this book</a:t>
            </a:r>
          </a:p>
        </p:txBody>
      </p:sp>
      <p:pic>
        <p:nvPicPr>
          <p:cNvPr id="87" name="pasted-image.png"/>
          <p:cNvPicPr/>
          <p:nvPr/>
        </p:nvPicPr>
        <p:blipFill>
          <a:blip r:embed="rId4">
            <a:extLst/>
          </a:blip>
          <a:stretch>
            <a:fillRect/>
          </a:stretch>
        </p:blipFill>
        <p:spPr>
          <a:xfrm>
            <a:off x="-19050" y="1231900"/>
            <a:ext cx="2933700" cy="4394200"/>
          </a:xfrm>
          <a:prstGeom prst="rect">
            <a:avLst/>
          </a:prstGeom>
          <a:ln w="12700">
            <a:miter lim="400000"/>
          </a:ln>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nvSpPr>
        <p:spPr>
          <a:xfrm>
            <a:off x="685800" y="827020"/>
            <a:ext cx="7772400" cy="7081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latin typeface="Arial"/>
                <a:ea typeface="Arial"/>
                <a:cs typeface="Arial"/>
                <a:sym typeface="Arial"/>
              </a:defRPr>
            </a:lvl1pPr>
          </a:lstStyle>
          <a:p>
            <a:pPr lvl="0">
              <a:defRPr sz="1800"/>
            </a:pPr>
            <a:r>
              <a:rPr sz="4400"/>
              <a:t>Miss Alaineous</a:t>
            </a:r>
          </a:p>
        </p:txBody>
      </p:sp>
      <p:sp>
        <p:nvSpPr>
          <p:cNvPr id="92" name="Shape 92"/>
          <p:cNvSpPr/>
          <p:nvPr/>
        </p:nvSpPr>
        <p:spPr>
          <a:xfrm>
            <a:off x="685800" y="1981200"/>
            <a:ext cx="7772400" cy="37675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41312" indent="-341312">
              <a:lnSpc>
                <a:spcPct val="90000"/>
              </a:lnSpc>
              <a:spcBef>
                <a:spcPts val="6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400">
                <a:latin typeface="Arial"/>
                <a:ea typeface="Arial"/>
                <a:cs typeface="Arial"/>
                <a:sym typeface="Arial"/>
              </a:rPr>
              <a:t>Questions: Ask ‘em if you got ‘em</a:t>
            </a:r>
            <a:endParaRPr sz="2400">
              <a:latin typeface="Arial"/>
              <a:ea typeface="Arial"/>
              <a:cs typeface="Arial"/>
              <a:sym typeface="Arial"/>
            </a:endParaRPr>
          </a:p>
          <a:p>
            <a:pPr lvl="1" marL="694002" indent="-236802">
              <a:lnSpc>
                <a:spcPct val="90000"/>
              </a:lnSpc>
              <a:spcBef>
                <a:spcPts val="5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000">
                <a:latin typeface="Arial"/>
                <a:ea typeface="Arial"/>
                <a:cs typeface="Arial"/>
                <a:sym typeface="Arial"/>
              </a:rPr>
              <a:t>If you fall behind and get lost and try to tough it out until you understand, it’s more likely that you will stay lost, so ask questions ASAP.</a:t>
            </a:r>
            <a:endParaRPr sz="2000">
              <a:latin typeface="Arial"/>
              <a:ea typeface="Arial"/>
              <a:cs typeface="Arial"/>
              <a:sym typeface="Arial"/>
            </a:endParaRPr>
          </a:p>
          <a:p>
            <a:pPr lvl="0" marL="341312" indent="-341312">
              <a:lnSpc>
                <a:spcPct val="90000"/>
              </a:lnSpc>
              <a:spcBef>
                <a:spcPts val="6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400">
                <a:latin typeface="Arial"/>
                <a:ea typeface="Arial"/>
                <a:cs typeface="Arial"/>
                <a:sym typeface="Arial"/>
              </a:rPr>
              <a:t>Browsing the web and/or checking email during class is a good way to get lost</a:t>
            </a:r>
            <a:endParaRPr sz="2400">
              <a:latin typeface="Arial"/>
              <a:ea typeface="Arial"/>
              <a:cs typeface="Arial"/>
              <a:sym typeface="Arial"/>
            </a:endParaRPr>
          </a:p>
          <a:p>
            <a:pPr lvl="0" marL="341312" indent="-341312">
              <a:lnSpc>
                <a:spcPct val="90000"/>
              </a:lnSpc>
              <a:spcBef>
                <a:spcPts val="6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400">
                <a:latin typeface="Arial"/>
                <a:ea typeface="Arial"/>
                <a:cs typeface="Arial"/>
                <a:sym typeface="Arial"/>
              </a:rPr>
              <a:t>2 hours, 10 min break, 1.5 hours, lunch, 1 hour/5 min break after that</a:t>
            </a:r>
            <a:endParaRPr sz="2400">
              <a:latin typeface="Arial"/>
              <a:ea typeface="Arial"/>
              <a:cs typeface="Arial"/>
              <a:sym typeface="Arial"/>
            </a:endParaRPr>
          </a:p>
          <a:p>
            <a:pPr lvl="0" marL="341312" indent="-341312">
              <a:lnSpc>
                <a:spcPct val="90000"/>
              </a:lnSpc>
              <a:spcBef>
                <a:spcPts val="6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400">
                <a:latin typeface="Arial"/>
                <a:ea typeface="Arial"/>
                <a:cs typeface="Arial"/>
                <a:sym typeface="Arial"/>
              </a:rPr>
              <a:t>It’s called x86 because of the progression of Intel chips from 8086, 80186, 80286, etc. I just had to get that out of the way. :)</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nvSpPr>
        <p:spPr>
          <a:xfrm>
            <a:off x="685800" y="827020"/>
            <a:ext cx="7772400" cy="7081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latin typeface="Arial"/>
                <a:ea typeface="Arial"/>
                <a:cs typeface="Arial"/>
                <a:sym typeface="Arial"/>
              </a:defRPr>
            </a:lvl1pPr>
          </a:lstStyle>
          <a:p>
            <a:pPr lvl="0">
              <a:defRPr sz="1800"/>
            </a:pPr>
            <a:r>
              <a:rPr sz="4400"/>
              <a:t>Miss Alaineous 2</a:t>
            </a:r>
          </a:p>
        </p:txBody>
      </p:sp>
      <p:sp>
        <p:nvSpPr>
          <p:cNvPr id="95" name="Shape 95"/>
          <p:cNvSpPr/>
          <p:nvPr/>
        </p:nvSpPr>
        <p:spPr>
          <a:xfrm>
            <a:off x="685800" y="1981200"/>
            <a:ext cx="7772400" cy="451811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41312" indent="-341312">
              <a:lnSpc>
                <a:spcPct val="90000"/>
              </a:lnSpc>
              <a:spcBef>
                <a:spcPts val="6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400">
                <a:latin typeface="Arial"/>
                <a:ea typeface="Arial"/>
                <a:cs typeface="Arial"/>
                <a:sym typeface="Arial"/>
              </a:rPr>
              <a:t>Intel originally wanted to break from x86 when moving to 64 bit. This was Itanium aka IA64 (Intel Architecture 64 bit). However, AMD decided to extend x86 to 64 bits itself, leading to the AMD64 architecture. When Itanium had very slow adoption, Intel decided to bite the bullet and license the 64 bit extensions from AMD.</a:t>
            </a:r>
            <a:endParaRPr sz="2400">
              <a:latin typeface="Arial"/>
              <a:ea typeface="Arial"/>
              <a:cs typeface="Arial"/>
              <a:sym typeface="Arial"/>
            </a:endParaRPr>
          </a:p>
          <a:p>
            <a:pPr lvl="0" marL="341312" indent="-341312">
              <a:lnSpc>
                <a:spcPct val="90000"/>
              </a:lnSpc>
              <a:spcBef>
                <a:spcPts val="6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400">
                <a:latin typeface="Arial"/>
                <a:ea typeface="Arial"/>
                <a:cs typeface="Arial"/>
                <a:sym typeface="Arial"/>
              </a:rPr>
              <a:t>In the Intel manuals you will see the 64 bit extensions referred to as IA32e or EMT64 or Intel 64 (but never IA64. Again, that's Itanium, a completely different architecture).</a:t>
            </a:r>
            <a:endParaRPr sz="2400">
              <a:latin typeface="Arial"/>
              <a:ea typeface="Arial"/>
              <a:cs typeface="Arial"/>
              <a:sym typeface="Arial"/>
            </a:endParaRPr>
          </a:p>
          <a:p>
            <a:pPr lvl="0" marL="341312" indent="-341312">
              <a:lnSpc>
                <a:spcPct val="90000"/>
              </a:lnSpc>
              <a:spcBef>
                <a:spcPts val="6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400">
                <a:latin typeface="Arial"/>
                <a:ea typeface="Arial"/>
                <a:cs typeface="Arial"/>
                <a:sym typeface="Arial"/>
              </a:rPr>
              <a:t>You might sometimes see it called amd64 or x64 by MS or some linux distributions</a:t>
            </a:r>
            <a:endParaRPr sz="2400">
              <a:latin typeface="Arial"/>
              <a:ea typeface="Arial"/>
              <a:cs typeface="Arial"/>
              <a:sym typeface="Arial"/>
            </a:endParaRPr>
          </a:p>
          <a:p>
            <a:pPr lvl="0" marL="341312" indent="-341312">
              <a:lnSpc>
                <a:spcPct val="90000"/>
              </a:lnSpc>
              <a:spcBef>
                <a:spcPts val="6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400" u="sng">
                <a:latin typeface="Arial"/>
                <a:ea typeface="Arial"/>
                <a:cs typeface="Arial"/>
                <a:sym typeface="Arial"/>
              </a:rPr>
              <a:t>In this class we're going to go with x86-64</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 name="Shape 19"/>
          <p:cNvSpPr/>
          <p:nvPr/>
        </p:nvSpPr>
        <p:spPr>
          <a:xfrm>
            <a:off x="-1" y="-936"/>
            <a:ext cx="9144002" cy="114328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3600">
                <a:latin typeface="Arial"/>
                <a:ea typeface="Arial"/>
                <a:cs typeface="Arial"/>
                <a:sym typeface="Arial"/>
              </a:defRPr>
            </a:lvl1pPr>
          </a:lstStyle>
          <a:p>
            <a:pPr lvl="0">
              <a:defRPr sz="1800"/>
            </a:pPr>
            <a:r>
              <a:rPr sz="3600"/>
              <a:t>All materials is licensed under a Creative Commons “Share Alike” license.</a:t>
            </a:r>
          </a:p>
        </p:txBody>
      </p:sp>
      <p:sp>
        <p:nvSpPr>
          <p:cNvPr id="20" name="Shape 20"/>
          <p:cNvSpPr/>
          <p:nvPr/>
        </p:nvSpPr>
        <p:spPr>
          <a:xfrm>
            <a:off x="685800" y="1237670"/>
            <a:ext cx="7772400" cy="43707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41312" indent="-341312">
              <a:spcBef>
                <a:spcPts val="6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a:latin typeface="Arial"/>
                <a:ea typeface="Arial"/>
                <a:cs typeface="Arial"/>
                <a:sym typeface="Arial"/>
              </a:defRPr>
            </a:lvl1pPr>
          </a:lstStyle>
          <a:p>
            <a:pPr lvl="0">
              <a:defRPr sz="1800"/>
            </a:pPr>
            <a:r>
              <a:rPr sz="2400"/>
              <a:t>http://creativecommons.org/licenses/by-sa/3.0/</a:t>
            </a:r>
          </a:p>
        </p:txBody>
      </p:sp>
      <p:pic>
        <p:nvPicPr>
          <p:cNvPr id="21" name="image.png"/>
          <p:cNvPicPr/>
          <p:nvPr/>
        </p:nvPicPr>
        <p:blipFill>
          <a:blip r:embed="rId3">
            <a:extLst/>
          </a:blip>
          <a:stretch>
            <a:fillRect/>
          </a:stretch>
        </p:blipFill>
        <p:spPr>
          <a:xfrm>
            <a:off x="1524000" y="1770062"/>
            <a:ext cx="6324600" cy="4732338"/>
          </a:xfrm>
          <a:prstGeom prst="rect">
            <a:avLst/>
          </a:prstGeom>
          <a:ln w="12700">
            <a:miter lim="400000"/>
          </a:ln>
        </p:spPr>
      </p:pic>
      <p:sp>
        <p:nvSpPr>
          <p:cNvPr id="22" name="Shape 22"/>
          <p:cNvSpPr/>
          <p:nvPr/>
        </p:nvSpPr>
        <p:spPr>
          <a:xfrm>
            <a:off x="-9816" y="6484365"/>
            <a:ext cx="7107559" cy="54407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sz="1800"/>
            </a:pPr>
            <a:r>
              <a:rPr sz="1100">
                <a:latin typeface="Arial"/>
                <a:ea typeface="Arial"/>
                <a:cs typeface="Arial"/>
                <a:sym typeface="Arial"/>
              </a:rPr>
              <a:t>Attribution condition: You must indicate that derivative work</a:t>
            </a:r>
            <a:endParaRPr sz="1100">
              <a:latin typeface="Arial"/>
              <a:ea typeface="Arial"/>
              <a:cs typeface="Arial"/>
              <a:sym typeface="Arial"/>
            </a:endParaRPr>
          </a:p>
          <a:p>
            <a:pPr lvl="0">
              <a:defRPr sz="1800"/>
            </a:pPr>
            <a:r>
              <a:rPr sz="1100">
                <a:latin typeface="Arial"/>
                <a:ea typeface="Arial"/>
                <a:cs typeface="Arial"/>
                <a:sym typeface="Arial"/>
              </a:rPr>
              <a:t>"Is derived from Xeno Kovah's 'Intro x86-64’ class, available at http://OpenSecurityTraining.info/IntroX86-64.html”</a:t>
            </a:r>
            <a:endParaRPr sz="1100">
              <a:latin typeface="Arial"/>
              <a:ea typeface="Arial"/>
              <a:cs typeface="Arial"/>
              <a:sym typeface="Arial"/>
            </a:endParaRP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nvSpPr>
        <p:spPr>
          <a:xfrm>
            <a:off x="685800" y="827020"/>
            <a:ext cx="7772400" cy="7081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latin typeface="Arial"/>
                <a:ea typeface="Arial"/>
                <a:cs typeface="Arial"/>
                <a:sym typeface="Arial"/>
              </a:defRPr>
            </a:lvl1pPr>
          </a:lstStyle>
          <a:p>
            <a:pPr lvl="0">
              <a:defRPr sz="1800"/>
            </a:pPr>
            <a:r>
              <a:rPr sz="4400"/>
              <a:t>What you’re going to learn:</a:t>
            </a:r>
          </a:p>
        </p:txBody>
      </p:sp>
      <p:sp>
        <p:nvSpPr>
          <p:cNvPr id="98" name="Shape 98"/>
          <p:cNvSpPr/>
          <p:nvPr/>
        </p:nvSpPr>
        <p:spPr>
          <a:xfrm>
            <a:off x="685800" y="1981200"/>
            <a:ext cx="7772400" cy="2834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41312" indent="-339725">
              <a:spcBef>
                <a:spcPts val="8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3200">
                <a:latin typeface="Arial"/>
                <a:ea typeface="Arial"/>
                <a:cs typeface="Arial"/>
                <a:sym typeface="Arial"/>
              </a:rPr>
              <a:t>#include &lt;stdio.h&gt;</a:t>
            </a:r>
            <a:endParaRPr sz="3200">
              <a:latin typeface="Arial"/>
              <a:ea typeface="Arial"/>
              <a:cs typeface="Arial"/>
              <a:sym typeface="Arial"/>
            </a:endParaRPr>
          </a:p>
          <a:p>
            <a:pPr lvl="0" marL="341312" indent="-339725">
              <a:spcBef>
                <a:spcPts val="8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3200">
                <a:latin typeface="Arial"/>
                <a:ea typeface="Arial"/>
                <a:cs typeface="Arial"/>
                <a:sym typeface="Arial"/>
              </a:rPr>
              <a:t>int main(){</a:t>
            </a:r>
            <a:endParaRPr sz="3200">
              <a:latin typeface="Arial"/>
              <a:ea typeface="Arial"/>
              <a:cs typeface="Arial"/>
              <a:sym typeface="Arial"/>
            </a:endParaRPr>
          </a:p>
          <a:p>
            <a:pPr lvl="1" marL="284162" indent="174625">
              <a:spcBef>
                <a:spcPts val="8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3200">
                <a:latin typeface="Arial"/>
                <a:ea typeface="Arial"/>
                <a:cs typeface="Arial"/>
                <a:sym typeface="Arial"/>
              </a:rPr>
              <a:t>printf(“Hello World!\n”);</a:t>
            </a:r>
            <a:endParaRPr sz="3200">
              <a:latin typeface="Arial"/>
              <a:ea typeface="Arial"/>
              <a:cs typeface="Arial"/>
              <a:sym typeface="Arial"/>
            </a:endParaRPr>
          </a:p>
          <a:p>
            <a:pPr lvl="1" marL="284162" indent="174625">
              <a:spcBef>
                <a:spcPts val="8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3200">
                <a:latin typeface="Arial"/>
                <a:ea typeface="Arial"/>
                <a:cs typeface="Arial"/>
                <a:sym typeface="Arial"/>
              </a:rPr>
              <a:t>return 0x1234;</a:t>
            </a:r>
            <a:endParaRPr sz="3200">
              <a:latin typeface="Arial"/>
              <a:ea typeface="Arial"/>
              <a:cs typeface="Arial"/>
              <a:sym typeface="Arial"/>
            </a:endParaRPr>
          </a:p>
          <a:p>
            <a:pPr lvl="0" marL="341312" indent="-339725">
              <a:spcBef>
                <a:spcPts val="8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3200">
                <a:latin typeface="Arial"/>
                <a:ea typeface="Arial"/>
                <a:cs typeface="Arial"/>
                <a:sym typeface="Arial"/>
              </a:rPr>
              <a:t>}</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Shape 100"/>
          <p:cNvSpPr/>
          <p:nvPr/>
        </p:nvSpPr>
        <p:spPr>
          <a:xfrm>
            <a:off x="685800" y="827020"/>
            <a:ext cx="7772400" cy="7081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latin typeface="Arial"/>
                <a:ea typeface="Arial"/>
                <a:cs typeface="Arial"/>
                <a:sym typeface="Arial"/>
              </a:defRPr>
            </a:lvl1pPr>
          </a:lstStyle>
          <a:p>
            <a:pPr lvl="0">
              <a:defRPr sz="1800"/>
            </a:pPr>
            <a:r>
              <a:rPr sz="4400"/>
              <a:t>Is the same as…</a:t>
            </a:r>
          </a:p>
        </p:txBody>
      </p:sp>
      <p:sp>
        <p:nvSpPr>
          <p:cNvPr id="101" name="Shape 101"/>
          <p:cNvSpPr/>
          <p:nvPr/>
        </p:nvSpPr>
        <p:spPr>
          <a:xfrm>
            <a:off x="-1" y="1981200"/>
            <a:ext cx="9144002" cy="2301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800"/>
              </a:spcBef>
              <a:tabLst>
                <a:tab pos="558800" algn="l"/>
                <a:tab pos="1473200" algn="l"/>
                <a:tab pos="2387600" algn="l"/>
                <a:tab pos="3302000" algn="l"/>
                <a:tab pos="4216400" algn="l"/>
                <a:tab pos="5130800" algn="l"/>
                <a:tab pos="6045200" algn="l"/>
                <a:tab pos="6959600" algn="l"/>
                <a:tab pos="7874000" algn="l"/>
                <a:tab pos="8788400" algn="l"/>
                <a:tab pos="9702800" algn="l"/>
              </a:tabLst>
              <a:defRPr sz="1800"/>
            </a:pPr>
            <a:r>
              <a:rPr sz="1600">
                <a:latin typeface="Courier New"/>
                <a:ea typeface="Courier New"/>
                <a:cs typeface="Courier New"/>
                <a:sym typeface="Courier New"/>
              </a:rPr>
              <a:t>main:</a:t>
            </a:r>
            <a:endParaRPr sz="1600">
              <a:latin typeface="Courier New"/>
              <a:ea typeface="Courier New"/>
              <a:cs typeface="Courier New"/>
              <a:sym typeface="Courier New"/>
            </a:endParaRPr>
          </a:p>
          <a:p>
            <a:pPr lvl="0">
              <a:spcBef>
                <a:spcPts val="800"/>
              </a:spcBef>
              <a:tabLst>
                <a:tab pos="558800" algn="l"/>
                <a:tab pos="1473200" algn="l"/>
                <a:tab pos="2387600" algn="l"/>
                <a:tab pos="3302000" algn="l"/>
                <a:tab pos="4216400" algn="l"/>
                <a:tab pos="5130800" algn="l"/>
                <a:tab pos="6045200" algn="l"/>
                <a:tab pos="6959600" algn="l"/>
                <a:tab pos="7874000" algn="l"/>
                <a:tab pos="8788400" algn="l"/>
                <a:tab pos="9702800" algn="l"/>
              </a:tabLst>
              <a:defRPr sz="1800"/>
            </a:pPr>
            <a:r>
              <a:rPr sz="1600">
                <a:latin typeface="Courier New"/>
                <a:ea typeface="Courier New"/>
                <a:cs typeface="Courier New"/>
                <a:sym typeface="Courier New"/>
              </a:rPr>
              <a:t>000000013F511000  sub         rsp,28h  </a:t>
            </a:r>
            <a:endParaRPr sz="1600">
              <a:latin typeface="Courier New"/>
              <a:ea typeface="Courier New"/>
              <a:cs typeface="Courier New"/>
              <a:sym typeface="Courier New"/>
            </a:endParaRPr>
          </a:p>
          <a:p>
            <a:pPr lvl="0">
              <a:spcBef>
                <a:spcPts val="800"/>
              </a:spcBef>
              <a:tabLst>
                <a:tab pos="558800" algn="l"/>
                <a:tab pos="1473200" algn="l"/>
                <a:tab pos="2387600" algn="l"/>
                <a:tab pos="3302000" algn="l"/>
                <a:tab pos="4216400" algn="l"/>
                <a:tab pos="5130800" algn="l"/>
                <a:tab pos="6045200" algn="l"/>
                <a:tab pos="6959600" algn="l"/>
                <a:tab pos="7874000" algn="l"/>
                <a:tab pos="8788400" algn="l"/>
                <a:tab pos="9702800" algn="l"/>
              </a:tabLst>
              <a:defRPr sz="1800"/>
            </a:pPr>
            <a:r>
              <a:rPr sz="1600">
                <a:latin typeface="Courier New"/>
                <a:ea typeface="Courier New"/>
                <a:cs typeface="Courier New"/>
                <a:sym typeface="Courier New"/>
              </a:rPr>
              <a:t>000000013F511004  lea         rcx,[__globallocalestatus-10h (13F513000h)] </a:t>
            </a:r>
            <a:endParaRPr sz="1600">
              <a:latin typeface="Courier New"/>
              <a:ea typeface="Courier New"/>
              <a:cs typeface="Courier New"/>
              <a:sym typeface="Courier New"/>
            </a:endParaRPr>
          </a:p>
          <a:p>
            <a:pPr lvl="0">
              <a:spcBef>
                <a:spcPts val="800"/>
              </a:spcBef>
              <a:tabLst>
                <a:tab pos="558800" algn="l"/>
                <a:tab pos="1473200" algn="l"/>
                <a:tab pos="2387600" algn="l"/>
                <a:tab pos="3302000" algn="l"/>
                <a:tab pos="4216400" algn="l"/>
                <a:tab pos="5130800" algn="l"/>
                <a:tab pos="6045200" algn="l"/>
                <a:tab pos="6959600" algn="l"/>
                <a:tab pos="7874000" algn="l"/>
                <a:tab pos="8788400" algn="l"/>
                <a:tab pos="9702800" algn="l"/>
              </a:tabLst>
              <a:defRPr sz="1800"/>
            </a:pPr>
            <a:r>
              <a:rPr sz="1600">
                <a:latin typeface="Courier New"/>
                <a:ea typeface="Courier New"/>
                <a:cs typeface="Courier New"/>
                <a:sym typeface="Courier New"/>
              </a:rPr>
              <a:t>000000013F51100B  call        qword ptr [__imp_printf (13F512100h)]  </a:t>
            </a:r>
            <a:endParaRPr sz="1600">
              <a:latin typeface="Courier New"/>
              <a:ea typeface="Courier New"/>
              <a:cs typeface="Courier New"/>
              <a:sym typeface="Courier New"/>
            </a:endParaRPr>
          </a:p>
          <a:p>
            <a:pPr lvl="0">
              <a:spcBef>
                <a:spcPts val="800"/>
              </a:spcBef>
              <a:tabLst>
                <a:tab pos="558800" algn="l"/>
                <a:tab pos="1473200" algn="l"/>
                <a:tab pos="2387600" algn="l"/>
                <a:tab pos="3302000" algn="l"/>
                <a:tab pos="4216400" algn="l"/>
                <a:tab pos="5130800" algn="l"/>
                <a:tab pos="6045200" algn="l"/>
                <a:tab pos="6959600" algn="l"/>
                <a:tab pos="7874000" algn="l"/>
                <a:tab pos="8788400" algn="l"/>
                <a:tab pos="9702800" algn="l"/>
              </a:tabLst>
              <a:defRPr sz="1800"/>
            </a:pPr>
            <a:r>
              <a:rPr sz="1600">
                <a:latin typeface="Courier New"/>
                <a:ea typeface="Courier New"/>
                <a:cs typeface="Courier New"/>
                <a:sym typeface="Courier New"/>
              </a:rPr>
              <a:t>000000013F511011  mov         eax,1234h  </a:t>
            </a:r>
            <a:endParaRPr sz="1600">
              <a:latin typeface="Courier New"/>
              <a:ea typeface="Courier New"/>
              <a:cs typeface="Courier New"/>
              <a:sym typeface="Courier New"/>
            </a:endParaRPr>
          </a:p>
          <a:p>
            <a:pPr lvl="0">
              <a:spcBef>
                <a:spcPts val="800"/>
              </a:spcBef>
              <a:tabLst>
                <a:tab pos="558800" algn="l"/>
                <a:tab pos="1473200" algn="l"/>
                <a:tab pos="2387600" algn="l"/>
                <a:tab pos="3302000" algn="l"/>
                <a:tab pos="4216400" algn="l"/>
                <a:tab pos="5130800" algn="l"/>
                <a:tab pos="6045200" algn="l"/>
                <a:tab pos="6959600" algn="l"/>
                <a:tab pos="7874000" algn="l"/>
                <a:tab pos="8788400" algn="l"/>
                <a:tab pos="9702800" algn="l"/>
              </a:tabLst>
              <a:defRPr sz="1800"/>
            </a:pPr>
            <a:r>
              <a:rPr sz="1600">
                <a:latin typeface="Courier New"/>
                <a:ea typeface="Courier New"/>
                <a:cs typeface="Courier New"/>
                <a:sym typeface="Courier New"/>
              </a:rPr>
              <a:t>000000013F511016  add         rsp,28h  </a:t>
            </a:r>
            <a:endParaRPr sz="1600">
              <a:latin typeface="Courier New"/>
              <a:ea typeface="Courier New"/>
              <a:cs typeface="Courier New"/>
              <a:sym typeface="Courier New"/>
            </a:endParaRPr>
          </a:p>
          <a:p>
            <a:pPr lvl="0">
              <a:spcBef>
                <a:spcPts val="800"/>
              </a:spcBef>
              <a:tabLst>
                <a:tab pos="558800" algn="l"/>
                <a:tab pos="1473200" algn="l"/>
                <a:tab pos="2387600" algn="l"/>
                <a:tab pos="3302000" algn="l"/>
                <a:tab pos="4216400" algn="l"/>
                <a:tab pos="5130800" algn="l"/>
                <a:tab pos="6045200" algn="l"/>
                <a:tab pos="6959600" algn="l"/>
                <a:tab pos="7874000" algn="l"/>
                <a:tab pos="8788400" algn="l"/>
                <a:tab pos="9702800" algn="l"/>
              </a:tabLst>
              <a:defRPr sz="1800"/>
            </a:pPr>
            <a:r>
              <a:rPr sz="1600">
                <a:latin typeface="Courier New"/>
                <a:ea typeface="Courier New"/>
                <a:cs typeface="Courier New"/>
                <a:sym typeface="Courier New"/>
              </a:rPr>
              <a:t>000000013F51101A  ret </a:t>
            </a:r>
            <a:r>
              <a:rPr sz="1600">
                <a:solidFill>
                  <a:srgbClr val="0000FF"/>
                </a:solidFill>
                <a:latin typeface="Courier New"/>
                <a:ea typeface="Courier New"/>
                <a:cs typeface="Courier New"/>
                <a:sym typeface="Courier New"/>
              </a:rPr>
              <a:t> </a:t>
            </a:r>
          </a:p>
        </p:txBody>
      </p:sp>
      <p:sp>
        <p:nvSpPr>
          <p:cNvPr id="102" name="Shape 102"/>
          <p:cNvSpPr/>
          <p:nvPr/>
        </p:nvSpPr>
        <p:spPr>
          <a:xfrm>
            <a:off x="1710041" y="5849937"/>
            <a:ext cx="5603268" cy="961591"/>
          </a:xfrm>
          <a:prstGeom prst="rect">
            <a:avLst/>
          </a:prstGeom>
          <a:ln w="12700">
            <a:miter lim="400000"/>
          </a:ln>
          <a:extLst>
            <a:ext uri="{C572A759-6A51-4108-AA02-DFA0A04FC94B}">
              <ma14:wrappingTextBoxFlag xmlns:ma14="http://schemas.microsoft.com/office/mac/drawingml/2011/main" val="1"/>
            </a:ext>
          </a:extLst>
        </p:spPr>
        <p:txBody>
          <a:bodyPr wrap="none" lIns="46799" tIns="46799" rIns="46799" bIns="46799">
            <a:spAutoFit/>
          </a:bodyPr>
          <a:lstStyle/>
          <a:p>
            <a:pPr lvl="0" algn="ctr">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2000">
                <a:latin typeface="Arial"/>
                <a:ea typeface="Arial"/>
                <a:cs typeface="Arial"/>
                <a:sym typeface="Arial"/>
              </a:rPr>
              <a:t>Windows Visual C++ 2012 Express</a:t>
            </a:r>
            <a:endParaRPr sz="2000">
              <a:latin typeface="Arial"/>
              <a:ea typeface="Arial"/>
              <a:cs typeface="Arial"/>
              <a:sym typeface="Arial"/>
            </a:endParaRPr>
          </a:p>
          <a:p>
            <a:pPr lvl="0" algn="ctr">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2000">
                <a:latin typeface="Arial"/>
                <a:ea typeface="Arial"/>
                <a:cs typeface="Arial"/>
                <a:sym typeface="Arial"/>
              </a:rPr>
              <a:t>/GS (buffer overflow protection) option turned off</a:t>
            </a:r>
            <a:endParaRPr sz="2000">
              <a:latin typeface="Arial"/>
              <a:ea typeface="Arial"/>
              <a:cs typeface="Arial"/>
              <a:sym typeface="Arial"/>
            </a:endParaRPr>
          </a:p>
          <a:p>
            <a:pPr lvl="0" algn="ctr">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2000">
                <a:latin typeface="Arial"/>
                <a:ea typeface="Arial"/>
                <a:cs typeface="Arial"/>
                <a:sym typeface="Arial"/>
              </a:rPr>
              <a:t>Disassembled with Visual C++</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Shape 104"/>
          <p:cNvSpPr/>
          <p:nvPr/>
        </p:nvSpPr>
        <p:spPr>
          <a:xfrm>
            <a:off x="685800" y="827020"/>
            <a:ext cx="7772400" cy="7081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latin typeface="Arial"/>
                <a:ea typeface="Arial"/>
                <a:cs typeface="Arial"/>
                <a:sym typeface="Arial"/>
              </a:defRPr>
            </a:lvl1pPr>
          </a:lstStyle>
          <a:p>
            <a:pPr lvl="0">
              <a:defRPr sz="1800"/>
            </a:pPr>
            <a:r>
              <a:rPr sz="4400"/>
              <a:t>which could be viewed as…</a:t>
            </a:r>
          </a:p>
        </p:txBody>
      </p:sp>
      <p:sp>
        <p:nvSpPr>
          <p:cNvPr id="105" name="Shape 105"/>
          <p:cNvSpPr/>
          <p:nvPr/>
        </p:nvSpPr>
        <p:spPr>
          <a:xfrm>
            <a:off x="-1" y="1981200"/>
            <a:ext cx="9144002" cy="19202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defRPr sz="1800"/>
            </a:pPr>
            <a:r>
              <a:rPr sz="1500">
                <a:latin typeface="Courier"/>
                <a:ea typeface="Courier"/>
                <a:cs typeface="Courier"/>
                <a:sym typeface="Courier"/>
              </a:rPr>
              <a:t>0000000140001000 &lt;.text&gt;:</a:t>
            </a:r>
            <a:endParaRPr sz="1500">
              <a:latin typeface="Courier"/>
              <a:ea typeface="Courier"/>
              <a:cs typeface="Courier"/>
              <a:sym typeface="Courier"/>
            </a:endParaRPr>
          </a:p>
          <a:p>
            <a:pPr lvl="0">
              <a:defRPr sz="1800"/>
            </a:pPr>
            <a:r>
              <a:rPr sz="1500">
                <a:latin typeface="Courier"/>
                <a:ea typeface="Courier"/>
                <a:cs typeface="Courier"/>
                <a:sym typeface="Courier"/>
              </a:rPr>
              <a:t>   140001000:   48 83 ec 28             sub    $0x28,%rsp</a:t>
            </a:r>
            <a:endParaRPr sz="1500">
              <a:latin typeface="Courier"/>
              <a:ea typeface="Courier"/>
              <a:cs typeface="Courier"/>
              <a:sym typeface="Courier"/>
            </a:endParaRPr>
          </a:p>
          <a:p>
            <a:pPr lvl="0">
              <a:defRPr sz="1800"/>
            </a:pPr>
            <a:r>
              <a:rPr sz="1500">
                <a:latin typeface="Courier"/>
                <a:ea typeface="Courier"/>
                <a:cs typeface="Courier"/>
                <a:sym typeface="Courier"/>
              </a:rPr>
              <a:t>   140001004:   48 8d 0d ad 11 00 00    lea    0x11ad(%rip),%rcx # 0x1400021b8</a:t>
            </a:r>
            <a:endParaRPr sz="1500">
              <a:latin typeface="Courier"/>
              <a:ea typeface="Courier"/>
              <a:cs typeface="Courier"/>
              <a:sym typeface="Courier"/>
            </a:endParaRPr>
          </a:p>
          <a:p>
            <a:pPr lvl="0">
              <a:defRPr sz="1800"/>
            </a:pPr>
            <a:r>
              <a:rPr sz="1500">
                <a:latin typeface="Courier"/>
                <a:ea typeface="Courier"/>
                <a:cs typeface="Courier"/>
                <a:sym typeface="Courier"/>
              </a:rPr>
              <a:t>   14000100b:   ff 15 07 11 00 00       callq  *0x1107(%rip)     # 0x140002118</a:t>
            </a:r>
            <a:endParaRPr sz="1500">
              <a:latin typeface="Courier"/>
              <a:ea typeface="Courier"/>
              <a:cs typeface="Courier"/>
              <a:sym typeface="Courier"/>
            </a:endParaRPr>
          </a:p>
          <a:p>
            <a:pPr lvl="0">
              <a:defRPr sz="1800"/>
            </a:pPr>
            <a:r>
              <a:rPr sz="1500">
                <a:latin typeface="Courier"/>
                <a:ea typeface="Courier"/>
                <a:cs typeface="Courier"/>
                <a:sym typeface="Courier"/>
              </a:rPr>
              <a:t>   140001011:   b8 34 12 00 00          mov    $0x1234,%eax</a:t>
            </a:r>
            <a:endParaRPr sz="1500">
              <a:latin typeface="Courier"/>
              <a:ea typeface="Courier"/>
              <a:cs typeface="Courier"/>
              <a:sym typeface="Courier"/>
            </a:endParaRPr>
          </a:p>
          <a:p>
            <a:pPr lvl="0">
              <a:defRPr sz="1800"/>
            </a:pPr>
            <a:r>
              <a:rPr sz="1500">
                <a:latin typeface="Courier"/>
                <a:ea typeface="Courier"/>
                <a:cs typeface="Courier"/>
                <a:sym typeface="Courier"/>
              </a:rPr>
              <a:t>   140001016:   48 83 c4 28             add    $0x28,%rsp</a:t>
            </a:r>
            <a:endParaRPr sz="1500">
              <a:latin typeface="Courier"/>
              <a:ea typeface="Courier"/>
              <a:cs typeface="Courier"/>
              <a:sym typeface="Courier"/>
            </a:endParaRPr>
          </a:p>
          <a:p>
            <a:pPr lvl="0">
              <a:defRPr sz="1800"/>
            </a:pPr>
            <a:r>
              <a:rPr sz="1500">
                <a:latin typeface="Courier"/>
                <a:ea typeface="Courier"/>
                <a:cs typeface="Courier"/>
                <a:sym typeface="Courier"/>
              </a:rPr>
              <a:t>   14000101a:   c3                      retq</a:t>
            </a:r>
            <a:endParaRPr sz="1500">
              <a:latin typeface="Courier"/>
              <a:ea typeface="Courier"/>
              <a:cs typeface="Courier"/>
              <a:sym typeface="Courier"/>
            </a:endParaRPr>
          </a:p>
        </p:txBody>
      </p:sp>
      <p:sp>
        <p:nvSpPr>
          <p:cNvPr id="106" name="Shape 106"/>
          <p:cNvSpPr/>
          <p:nvPr/>
        </p:nvSpPr>
        <p:spPr>
          <a:xfrm>
            <a:off x="1710041" y="5849937"/>
            <a:ext cx="5603268" cy="961591"/>
          </a:xfrm>
          <a:prstGeom prst="rect">
            <a:avLst/>
          </a:prstGeom>
          <a:ln w="12700">
            <a:miter lim="400000"/>
          </a:ln>
          <a:extLst>
            <a:ext uri="{C572A759-6A51-4108-AA02-DFA0A04FC94B}">
              <ma14:wrappingTextBoxFlag xmlns:ma14="http://schemas.microsoft.com/office/mac/drawingml/2011/main" val="1"/>
            </a:ext>
          </a:extLst>
        </p:spPr>
        <p:txBody>
          <a:bodyPr wrap="none" lIns="46799" tIns="46799" rIns="46799" bIns="46799">
            <a:spAutoFit/>
          </a:bodyPr>
          <a:lstStyle/>
          <a:p>
            <a:pPr lvl="0" algn="ctr">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2000">
                <a:latin typeface="Arial"/>
                <a:ea typeface="Arial"/>
                <a:cs typeface="Arial"/>
                <a:sym typeface="Arial"/>
              </a:rPr>
              <a:t>Windows Visual C++ 2012 Express</a:t>
            </a:r>
            <a:endParaRPr sz="2000">
              <a:latin typeface="Arial"/>
              <a:ea typeface="Arial"/>
              <a:cs typeface="Arial"/>
              <a:sym typeface="Arial"/>
            </a:endParaRPr>
          </a:p>
          <a:p>
            <a:pPr lvl="0" algn="ctr">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2000">
                <a:latin typeface="Arial"/>
                <a:ea typeface="Arial"/>
                <a:cs typeface="Arial"/>
                <a:sym typeface="Arial"/>
              </a:rPr>
              <a:t>/GS (buffer overflow protection) option turned off</a:t>
            </a:r>
            <a:endParaRPr sz="2000">
              <a:latin typeface="Arial"/>
              <a:ea typeface="Arial"/>
              <a:cs typeface="Arial"/>
              <a:sym typeface="Arial"/>
            </a:endParaRPr>
          </a:p>
          <a:p>
            <a:pPr lvl="0" algn="ctr">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2000">
                <a:latin typeface="Arial"/>
                <a:ea typeface="Arial"/>
                <a:cs typeface="Arial"/>
                <a:sym typeface="Arial"/>
              </a:rPr>
              <a:t>Disassembled with objdump -d from cygwin</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nvSpPr>
        <p:spPr>
          <a:xfrm>
            <a:off x="-1" y="1524000"/>
            <a:ext cx="9144002" cy="442468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Courier New"/>
                <a:ea typeface="Courier New"/>
                <a:cs typeface="Courier New"/>
                <a:sym typeface="Courier New"/>
              </a:rPr>
              <a:t>08048374 &lt;main&gt;:</a:t>
            </a:r>
            <a:endParaRPr sz="1600">
              <a:latin typeface="Courier New"/>
              <a:ea typeface="Courier New"/>
              <a:cs typeface="Courier New"/>
              <a:sym typeface="Courier New"/>
            </a:endParaRPr>
          </a:p>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Courier New"/>
                <a:ea typeface="Courier New"/>
                <a:cs typeface="Courier New"/>
                <a:sym typeface="Courier New"/>
              </a:rPr>
              <a:t> 8048374:       8d 4c 24 04            	lea    0x4(%rsp),%rcx</a:t>
            </a:r>
            <a:endParaRPr sz="1600">
              <a:latin typeface="Courier New"/>
              <a:ea typeface="Courier New"/>
              <a:cs typeface="Courier New"/>
              <a:sym typeface="Courier New"/>
            </a:endParaRPr>
          </a:p>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Courier New"/>
                <a:ea typeface="Courier New"/>
                <a:cs typeface="Courier New"/>
                <a:sym typeface="Courier New"/>
              </a:rPr>
              <a:t> 8048378:       83 e4 f0               	and    $0xfffffff0,%rsp</a:t>
            </a:r>
            <a:endParaRPr sz="1600">
              <a:latin typeface="Courier New"/>
              <a:ea typeface="Courier New"/>
              <a:cs typeface="Courier New"/>
              <a:sym typeface="Courier New"/>
            </a:endParaRPr>
          </a:p>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Courier New"/>
                <a:ea typeface="Courier New"/>
                <a:cs typeface="Courier New"/>
                <a:sym typeface="Courier New"/>
              </a:rPr>
              <a:t> 804837b:       ff 71 fc                	pushl  -0x4(%rcx)</a:t>
            </a:r>
            <a:endParaRPr sz="1600">
              <a:latin typeface="Courier New"/>
              <a:ea typeface="Courier New"/>
              <a:cs typeface="Courier New"/>
              <a:sym typeface="Courier New"/>
            </a:endParaRPr>
          </a:p>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Courier New"/>
                <a:ea typeface="Courier New"/>
                <a:cs typeface="Courier New"/>
                <a:sym typeface="Courier New"/>
              </a:rPr>
              <a:t> 804837e:       55                      	push   %rbp</a:t>
            </a:r>
            <a:endParaRPr sz="1600">
              <a:latin typeface="Courier New"/>
              <a:ea typeface="Courier New"/>
              <a:cs typeface="Courier New"/>
              <a:sym typeface="Courier New"/>
            </a:endParaRPr>
          </a:p>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Courier New"/>
                <a:ea typeface="Courier New"/>
                <a:cs typeface="Courier New"/>
                <a:sym typeface="Courier New"/>
              </a:rPr>
              <a:t> 804837f:       89 e5                   	mov    %rsp,%rbp</a:t>
            </a:r>
            <a:endParaRPr sz="1600">
              <a:latin typeface="Courier New"/>
              <a:ea typeface="Courier New"/>
              <a:cs typeface="Courier New"/>
              <a:sym typeface="Courier New"/>
            </a:endParaRPr>
          </a:p>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Courier New"/>
                <a:ea typeface="Courier New"/>
                <a:cs typeface="Courier New"/>
                <a:sym typeface="Courier New"/>
              </a:rPr>
              <a:t> 8048381:       51                      	push   %rcx</a:t>
            </a:r>
            <a:endParaRPr sz="1600">
              <a:latin typeface="Courier New"/>
              <a:ea typeface="Courier New"/>
              <a:cs typeface="Courier New"/>
              <a:sym typeface="Courier New"/>
            </a:endParaRPr>
          </a:p>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Courier New"/>
                <a:ea typeface="Courier New"/>
                <a:cs typeface="Courier New"/>
                <a:sym typeface="Courier New"/>
              </a:rPr>
              <a:t> 8048382:       83 ec 04                	sub    $0x4,%rsp</a:t>
            </a:r>
            <a:endParaRPr sz="1600">
              <a:latin typeface="Courier New"/>
              <a:ea typeface="Courier New"/>
              <a:cs typeface="Courier New"/>
              <a:sym typeface="Courier New"/>
            </a:endParaRPr>
          </a:p>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Courier New"/>
                <a:ea typeface="Courier New"/>
                <a:cs typeface="Courier New"/>
                <a:sym typeface="Courier New"/>
              </a:rPr>
              <a:t> 8048385:       c7 04 24 60 84 04 08    	movl   $0x8048460,(%rsp)</a:t>
            </a:r>
            <a:endParaRPr sz="1600">
              <a:latin typeface="Courier New"/>
              <a:ea typeface="Courier New"/>
              <a:cs typeface="Courier New"/>
              <a:sym typeface="Courier New"/>
            </a:endParaRPr>
          </a:p>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Courier New"/>
                <a:ea typeface="Courier New"/>
                <a:cs typeface="Courier New"/>
                <a:sym typeface="Courier New"/>
              </a:rPr>
              <a:t> 804838c:       e8 43 ff ff ff          	call   80482d4 &lt;puts@plt&gt;</a:t>
            </a:r>
            <a:endParaRPr sz="1600">
              <a:latin typeface="Courier New"/>
              <a:ea typeface="Courier New"/>
              <a:cs typeface="Courier New"/>
              <a:sym typeface="Courier New"/>
            </a:endParaRPr>
          </a:p>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Courier New"/>
                <a:ea typeface="Courier New"/>
                <a:cs typeface="Courier New"/>
                <a:sym typeface="Courier New"/>
              </a:rPr>
              <a:t> 8048391:       b8 2a 00 00 00          	mov    $0x1234,%eax</a:t>
            </a:r>
            <a:endParaRPr sz="1600">
              <a:latin typeface="Courier New"/>
              <a:ea typeface="Courier New"/>
              <a:cs typeface="Courier New"/>
              <a:sym typeface="Courier New"/>
            </a:endParaRPr>
          </a:p>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Courier New"/>
                <a:ea typeface="Courier New"/>
                <a:cs typeface="Courier New"/>
                <a:sym typeface="Courier New"/>
              </a:rPr>
              <a:t> 8048396:       83 c4 04                	add    $0x4,%rsp</a:t>
            </a:r>
            <a:endParaRPr sz="1600">
              <a:latin typeface="Courier New"/>
              <a:ea typeface="Courier New"/>
              <a:cs typeface="Courier New"/>
              <a:sym typeface="Courier New"/>
            </a:endParaRPr>
          </a:p>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Courier New"/>
                <a:ea typeface="Courier New"/>
                <a:cs typeface="Courier New"/>
                <a:sym typeface="Courier New"/>
              </a:rPr>
              <a:t> 8048399:       59                      	pop    %rcx</a:t>
            </a:r>
            <a:endParaRPr sz="1600">
              <a:latin typeface="Courier New"/>
              <a:ea typeface="Courier New"/>
              <a:cs typeface="Courier New"/>
              <a:sym typeface="Courier New"/>
            </a:endParaRPr>
          </a:p>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Courier New"/>
                <a:ea typeface="Courier New"/>
                <a:cs typeface="Courier New"/>
                <a:sym typeface="Courier New"/>
              </a:rPr>
              <a:t> 804839a:       5d                      	pop    %rbp</a:t>
            </a:r>
            <a:endParaRPr sz="1600">
              <a:latin typeface="Courier New"/>
              <a:ea typeface="Courier New"/>
              <a:cs typeface="Courier New"/>
              <a:sym typeface="Courier New"/>
            </a:endParaRPr>
          </a:p>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Courier New"/>
                <a:ea typeface="Courier New"/>
                <a:cs typeface="Courier New"/>
                <a:sym typeface="Courier New"/>
              </a:rPr>
              <a:t> 804839b:       8d 61 fc               	lea    -0x4(%rcx),%rsp</a:t>
            </a:r>
            <a:endParaRPr sz="1600">
              <a:latin typeface="Courier New"/>
              <a:ea typeface="Courier New"/>
              <a:cs typeface="Courier New"/>
              <a:sym typeface="Courier New"/>
            </a:endParaRPr>
          </a:p>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Courier New"/>
                <a:ea typeface="Courier New"/>
                <a:cs typeface="Courier New"/>
                <a:sym typeface="Courier New"/>
              </a:rPr>
              <a:t> 804839e:       c3                      	ret    </a:t>
            </a:r>
            <a:endParaRPr sz="1600">
              <a:latin typeface="Courier New"/>
              <a:ea typeface="Courier New"/>
              <a:cs typeface="Courier New"/>
              <a:sym typeface="Courier New"/>
            </a:endParaRPr>
          </a:p>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Courier New"/>
                <a:ea typeface="Courier New"/>
                <a:cs typeface="Courier New"/>
                <a:sym typeface="Courier New"/>
              </a:rPr>
              <a:t> 804839f:       90                      	nop</a:t>
            </a:r>
          </a:p>
        </p:txBody>
      </p:sp>
      <p:sp>
        <p:nvSpPr>
          <p:cNvPr id="109" name="Shape 109"/>
          <p:cNvSpPr/>
          <p:nvPr/>
        </p:nvSpPr>
        <p:spPr>
          <a:xfrm>
            <a:off x="685800" y="827020"/>
            <a:ext cx="7772400" cy="7081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latin typeface="Arial"/>
                <a:ea typeface="Arial"/>
                <a:cs typeface="Arial"/>
                <a:sym typeface="Arial"/>
              </a:defRPr>
            </a:lvl1pPr>
          </a:lstStyle>
          <a:p>
            <a:pPr lvl="0">
              <a:defRPr sz="1800"/>
            </a:pPr>
            <a:r>
              <a:rPr sz="4400"/>
              <a:t>which is equivalent to…</a:t>
            </a:r>
          </a:p>
        </p:txBody>
      </p:sp>
      <p:sp>
        <p:nvSpPr>
          <p:cNvPr id="110" name="Shape 110"/>
          <p:cNvSpPr/>
          <p:nvPr/>
        </p:nvSpPr>
        <p:spPr>
          <a:xfrm>
            <a:off x="-1" y="6059487"/>
            <a:ext cx="9144002" cy="794830"/>
          </a:xfrm>
          <a:prstGeom prst="rect">
            <a:avLst/>
          </a:prstGeom>
          <a:ln w="12700">
            <a:miter lim="400000"/>
          </a:ln>
          <a:extLst>
            <a:ext uri="{C572A759-6A51-4108-AA02-DFA0A04FC94B}">
              <ma14:wrappingTextBoxFlag xmlns:ma14="http://schemas.microsoft.com/office/mac/drawingml/2011/main" val="1"/>
            </a:ext>
          </a:extLst>
        </p:spPr>
        <p:txBody>
          <a:bodyPr lIns="46799" tIns="46799" rIns="46799" bIns="46799">
            <a:spAutoFit/>
          </a:bodyPr>
          <a:lstStyle/>
          <a:p>
            <a:pPr lvl="0" algn="ctr">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2400">
                <a:latin typeface="Arial"/>
                <a:ea typeface="Arial"/>
                <a:cs typeface="Arial"/>
                <a:sym typeface="Arial"/>
              </a:rPr>
              <a:t>Ubuntu 12.04, GCC 4.2.4</a:t>
            </a:r>
            <a:endParaRPr sz="2400">
              <a:latin typeface="Arial"/>
              <a:ea typeface="Arial"/>
              <a:cs typeface="Arial"/>
              <a:sym typeface="Arial"/>
            </a:endParaRPr>
          </a:p>
          <a:p>
            <a:pPr lvl="0" algn="ctr">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2400">
                <a:latin typeface="Arial"/>
                <a:ea typeface="Arial"/>
                <a:cs typeface="Arial"/>
                <a:sym typeface="Arial"/>
              </a:rPr>
              <a:t>Disassembled with “objdump -d”</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nvSpPr>
        <p:spPr>
          <a:xfrm>
            <a:off x="685800" y="827020"/>
            <a:ext cx="7772400" cy="7081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latin typeface="Arial"/>
                <a:ea typeface="Arial"/>
                <a:cs typeface="Arial"/>
                <a:sym typeface="Arial"/>
              </a:defRPr>
            </a:lvl1pPr>
          </a:lstStyle>
          <a:p>
            <a:pPr lvl="0">
              <a:defRPr sz="1800"/>
            </a:pPr>
            <a:r>
              <a:rPr sz="4400"/>
              <a:t>which is equivalent to…</a:t>
            </a:r>
          </a:p>
        </p:txBody>
      </p:sp>
      <p:sp>
        <p:nvSpPr>
          <p:cNvPr id="113" name="Shape 113"/>
          <p:cNvSpPr/>
          <p:nvPr/>
        </p:nvSpPr>
        <p:spPr>
          <a:xfrm>
            <a:off x="92075" y="2011362"/>
            <a:ext cx="9051925" cy="43738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Courier New"/>
                <a:ea typeface="Courier New"/>
                <a:cs typeface="Courier New"/>
                <a:sym typeface="Courier New"/>
              </a:rPr>
              <a:t>_main:</a:t>
            </a:r>
            <a:endParaRPr sz="1600">
              <a:latin typeface="Courier New"/>
              <a:ea typeface="Courier New"/>
              <a:cs typeface="Courier New"/>
              <a:sym typeface="Courier New"/>
            </a:endParaRPr>
          </a:p>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Courier New"/>
                <a:ea typeface="Courier New"/>
                <a:cs typeface="Courier New"/>
                <a:sym typeface="Courier New"/>
              </a:rPr>
              <a:t>0000000100000f40	pushq	%rbp</a:t>
            </a:r>
            <a:endParaRPr sz="1600">
              <a:latin typeface="Courier New"/>
              <a:ea typeface="Courier New"/>
              <a:cs typeface="Courier New"/>
              <a:sym typeface="Courier New"/>
            </a:endParaRPr>
          </a:p>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Courier New"/>
                <a:ea typeface="Courier New"/>
                <a:cs typeface="Courier New"/>
                <a:sym typeface="Courier New"/>
              </a:rPr>
              <a:t>0000000100000f41	movq	%rsp, %rbp</a:t>
            </a:r>
            <a:endParaRPr sz="1600">
              <a:latin typeface="Courier New"/>
              <a:ea typeface="Courier New"/>
              <a:cs typeface="Courier New"/>
              <a:sym typeface="Courier New"/>
            </a:endParaRPr>
          </a:p>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Courier New"/>
                <a:ea typeface="Courier New"/>
                <a:cs typeface="Courier New"/>
                <a:sym typeface="Courier New"/>
              </a:rPr>
              <a:t>0000000100000f44	subq	$0x10, %rsp</a:t>
            </a:r>
            <a:endParaRPr sz="1600">
              <a:latin typeface="Courier New"/>
              <a:ea typeface="Courier New"/>
              <a:cs typeface="Courier New"/>
              <a:sym typeface="Courier New"/>
            </a:endParaRPr>
          </a:p>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Courier New"/>
                <a:ea typeface="Courier New"/>
                <a:cs typeface="Courier New"/>
                <a:sym typeface="Courier New"/>
              </a:rPr>
              <a:t>0000000100000f48	leaq	0x3f(%rip), %rdi ## literal pool for: "Hello World!"</a:t>
            </a:r>
            <a:endParaRPr sz="1600">
              <a:latin typeface="Courier New"/>
              <a:ea typeface="Courier New"/>
              <a:cs typeface="Courier New"/>
              <a:sym typeface="Courier New"/>
            </a:endParaRPr>
          </a:p>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Courier New"/>
                <a:ea typeface="Courier New"/>
                <a:cs typeface="Courier New"/>
                <a:sym typeface="Courier New"/>
              </a:rPr>
              <a:t>0000000100000f4f	movl	$0x0, -0x4(%rbp)</a:t>
            </a:r>
            <a:endParaRPr sz="1600">
              <a:latin typeface="Courier New"/>
              <a:ea typeface="Courier New"/>
              <a:cs typeface="Courier New"/>
              <a:sym typeface="Courier New"/>
            </a:endParaRPr>
          </a:p>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Courier New"/>
                <a:ea typeface="Courier New"/>
                <a:cs typeface="Courier New"/>
                <a:sym typeface="Courier New"/>
              </a:rPr>
              <a:t>0000000100000f56	movb	$0x0, %al</a:t>
            </a:r>
            <a:endParaRPr sz="1600">
              <a:latin typeface="Courier New"/>
              <a:ea typeface="Courier New"/>
              <a:cs typeface="Courier New"/>
              <a:sym typeface="Courier New"/>
            </a:endParaRPr>
          </a:p>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Courier New"/>
                <a:ea typeface="Courier New"/>
                <a:cs typeface="Courier New"/>
                <a:sym typeface="Courier New"/>
              </a:rPr>
              <a:t>0000000100000f58	callq	0x100000f6e ## symbol stub for: _printf</a:t>
            </a:r>
            <a:endParaRPr sz="1600">
              <a:latin typeface="Courier New"/>
              <a:ea typeface="Courier New"/>
              <a:cs typeface="Courier New"/>
              <a:sym typeface="Courier New"/>
            </a:endParaRPr>
          </a:p>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Courier New"/>
                <a:ea typeface="Courier New"/>
                <a:cs typeface="Courier New"/>
                <a:sym typeface="Courier New"/>
              </a:rPr>
              <a:t>0000000100000f5d	movl	$0x1234, %ecx</a:t>
            </a:r>
            <a:endParaRPr sz="1600">
              <a:latin typeface="Courier New"/>
              <a:ea typeface="Courier New"/>
              <a:cs typeface="Courier New"/>
              <a:sym typeface="Courier New"/>
            </a:endParaRPr>
          </a:p>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Courier New"/>
                <a:ea typeface="Courier New"/>
                <a:cs typeface="Courier New"/>
                <a:sym typeface="Courier New"/>
              </a:rPr>
              <a:t>0000000100000f62	movl	%eax, -0x8(%rbp)</a:t>
            </a:r>
            <a:endParaRPr sz="1600">
              <a:latin typeface="Courier New"/>
              <a:ea typeface="Courier New"/>
              <a:cs typeface="Courier New"/>
              <a:sym typeface="Courier New"/>
            </a:endParaRPr>
          </a:p>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Courier New"/>
                <a:ea typeface="Courier New"/>
                <a:cs typeface="Courier New"/>
                <a:sym typeface="Courier New"/>
              </a:rPr>
              <a:t>0000000100000f65	movl	%ecx, %eax</a:t>
            </a:r>
            <a:endParaRPr sz="1600">
              <a:latin typeface="Courier New"/>
              <a:ea typeface="Courier New"/>
              <a:cs typeface="Courier New"/>
              <a:sym typeface="Courier New"/>
            </a:endParaRPr>
          </a:p>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Courier New"/>
                <a:ea typeface="Courier New"/>
                <a:cs typeface="Courier New"/>
                <a:sym typeface="Courier New"/>
              </a:rPr>
              <a:t>0000000100000f67	addq	$0x10, %rsp</a:t>
            </a:r>
            <a:endParaRPr sz="1600">
              <a:latin typeface="Courier New"/>
              <a:ea typeface="Courier New"/>
              <a:cs typeface="Courier New"/>
              <a:sym typeface="Courier New"/>
            </a:endParaRPr>
          </a:p>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Courier New"/>
                <a:ea typeface="Courier New"/>
                <a:cs typeface="Courier New"/>
                <a:sym typeface="Courier New"/>
              </a:rPr>
              <a:t>0000000100000f6b	popq	%rbp</a:t>
            </a:r>
            <a:endParaRPr sz="1600">
              <a:latin typeface="Courier New"/>
              <a:ea typeface="Courier New"/>
              <a:cs typeface="Courier New"/>
              <a:sym typeface="Courier New"/>
            </a:endParaRPr>
          </a:p>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Courier New"/>
                <a:ea typeface="Courier New"/>
                <a:cs typeface="Courier New"/>
                <a:sym typeface="Courier New"/>
              </a:rPr>
              <a:t>0000000100000f6c	ret</a:t>
            </a:r>
            <a:endParaRPr sz="1600">
              <a:latin typeface="Courier New"/>
              <a:ea typeface="Courier New"/>
              <a:cs typeface="Courier New"/>
              <a:sym typeface="Courier New"/>
            </a:endParaRPr>
          </a:p>
          <a:p>
            <a:pPr lvl="0" marL="341312" indent="-339725">
              <a:lnSpc>
                <a:spcPct val="90000"/>
              </a:lnSpc>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endParaRPr sz="1600">
              <a:latin typeface="Courier New"/>
              <a:ea typeface="Courier New"/>
              <a:cs typeface="Courier New"/>
              <a:sym typeface="Courier New"/>
            </a:endParaRPr>
          </a:p>
        </p:txBody>
      </p:sp>
      <p:sp>
        <p:nvSpPr>
          <p:cNvPr id="114" name="Shape 114"/>
          <p:cNvSpPr/>
          <p:nvPr/>
        </p:nvSpPr>
        <p:spPr>
          <a:xfrm>
            <a:off x="1281776" y="6172200"/>
            <a:ext cx="6596323" cy="669491"/>
          </a:xfrm>
          <a:prstGeom prst="rect">
            <a:avLst/>
          </a:prstGeom>
          <a:ln w="12700">
            <a:miter lim="400000"/>
          </a:ln>
          <a:extLst>
            <a:ext uri="{C572A759-6A51-4108-AA02-DFA0A04FC94B}">
              <ma14:wrappingTextBoxFlag xmlns:ma14="http://schemas.microsoft.com/office/mac/drawingml/2011/main" val="1"/>
            </a:ext>
          </a:extLst>
        </p:spPr>
        <p:txBody>
          <a:bodyPr wrap="none" lIns="46799" tIns="46799" rIns="46799" bIns="46799">
            <a:spAutoFit/>
          </a:bodyPr>
          <a:lstStyle/>
          <a:p>
            <a:pPr lvl="0" algn="ctr">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2000">
                <a:latin typeface="Arial"/>
                <a:ea typeface="Arial"/>
                <a:cs typeface="Arial"/>
                <a:sym typeface="Arial"/>
              </a:rPr>
              <a:t>Mac OS 10.9.4, Apple LLVM version 5.1 (clang-503.0.40)</a:t>
            </a:r>
            <a:endParaRPr sz="2000">
              <a:latin typeface="Arial"/>
              <a:ea typeface="Arial"/>
              <a:cs typeface="Arial"/>
              <a:sym typeface="Arial"/>
            </a:endParaRPr>
          </a:p>
          <a:p>
            <a:pPr lvl="0" algn="ctr">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2000">
                <a:latin typeface="Arial"/>
                <a:ea typeface="Arial"/>
                <a:cs typeface="Arial"/>
                <a:sym typeface="Arial"/>
              </a:rPr>
              <a:t>Disassembled from command line with “otool -tV”</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nvSpPr>
        <p:spPr>
          <a:xfrm>
            <a:off x="685800" y="827020"/>
            <a:ext cx="7772400" cy="7081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latin typeface="Arial"/>
                <a:ea typeface="Arial"/>
                <a:cs typeface="Arial"/>
                <a:sym typeface="Arial"/>
              </a:defRPr>
            </a:lvl1pPr>
          </a:lstStyle>
          <a:p>
            <a:pPr lvl="0">
              <a:defRPr sz="1800"/>
            </a:pPr>
            <a:r>
              <a:rPr sz="4400"/>
              <a:t>But it all boils down to…</a:t>
            </a:r>
          </a:p>
        </p:txBody>
      </p:sp>
      <p:sp>
        <p:nvSpPr>
          <p:cNvPr id="117" name="Shape 117"/>
          <p:cNvSpPr/>
          <p:nvPr/>
        </p:nvSpPr>
        <p:spPr>
          <a:xfrm>
            <a:off x="-1" y="1981200"/>
            <a:ext cx="9144002" cy="2479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41312" indent="-339725">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a:latin typeface="Courier New"/>
                <a:ea typeface="Courier New"/>
                <a:cs typeface="Courier New"/>
                <a:sym typeface="Courier New"/>
              </a:rPr>
              <a:t>.text:0000000140001000 main</a:t>
            </a:r>
            <a:endParaRPr>
              <a:latin typeface="Courier New"/>
              <a:ea typeface="Courier New"/>
              <a:cs typeface="Courier New"/>
              <a:sym typeface="Courier New"/>
            </a:endParaRPr>
          </a:p>
          <a:p>
            <a:pPr lvl="0" marL="341312" indent="-339725">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a:latin typeface="Courier New"/>
                <a:ea typeface="Courier New"/>
                <a:cs typeface="Courier New"/>
                <a:sym typeface="Courier New"/>
              </a:rPr>
              <a:t>.text:0000000140001000</a:t>
            </a:r>
            <a:endParaRPr>
              <a:latin typeface="Courier New"/>
              <a:ea typeface="Courier New"/>
              <a:cs typeface="Courier New"/>
              <a:sym typeface="Courier New"/>
            </a:endParaRPr>
          </a:p>
          <a:p>
            <a:pPr lvl="0" marL="341312" indent="-339725">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a:latin typeface="Courier New"/>
                <a:ea typeface="Courier New"/>
                <a:cs typeface="Courier New"/>
                <a:sym typeface="Courier New"/>
              </a:rPr>
              <a:t>.text:0000000140001000 sub     rsp, 28h</a:t>
            </a:r>
            <a:endParaRPr>
              <a:latin typeface="Courier New"/>
              <a:ea typeface="Courier New"/>
              <a:cs typeface="Courier New"/>
              <a:sym typeface="Courier New"/>
            </a:endParaRPr>
          </a:p>
          <a:p>
            <a:pPr lvl="0" marL="341312" indent="-339725">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a:latin typeface="Courier New"/>
                <a:ea typeface="Courier New"/>
                <a:cs typeface="Courier New"/>
                <a:sym typeface="Courier New"/>
              </a:rPr>
              <a:t>.text:0000000140001004 lea     rcx, Format     ; "Hello World!\n"</a:t>
            </a:r>
            <a:endParaRPr>
              <a:latin typeface="Courier New"/>
              <a:ea typeface="Courier New"/>
              <a:cs typeface="Courier New"/>
              <a:sym typeface="Courier New"/>
            </a:endParaRPr>
          </a:p>
          <a:p>
            <a:pPr lvl="0" marL="341312" indent="-339725">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a:latin typeface="Courier New"/>
                <a:ea typeface="Courier New"/>
                <a:cs typeface="Courier New"/>
                <a:sym typeface="Courier New"/>
              </a:rPr>
              <a:t>.text:000000014000100B call    cs:__imp_printf</a:t>
            </a:r>
            <a:endParaRPr>
              <a:latin typeface="Courier New"/>
              <a:ea typeface="Courier New"/>
              <a:cs typeface="Courier New"/>
              <a:sym typeface="Courier New"/>
            </a:endParaRPr>
          </a:p>
          <a:p>
            <a:pPr lvl="0" marL="341312" indent="-339725">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a:latin typeface="Courier New"/>
                <a:ea typeface="Courier New"/>
                <a:cs typeface="Courier New"/>
                <a:sym typeface="Courier New"/>
              </a:rPr>
              <a:t>.text:0000000140001011 mov     eax, 1234h</a:t>
            </a:r>
            <a:endParaRPr>
              <a:latin typeface="Courier New"/>
              <a:ea typeface="Courier New"/>
              <a:cs typeface="Courier New"/>
              <a:sym typeface="Courier New"/>
            </a:endParaRPr>
          </a:p>
          <a:p>
            <a:pPr lvl="0" marL="341312" indent="-339725">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a:latin typeface="Courier New"/>
                <a:ea typeface="Courier New"/>
                <a:cs typeface="Courier New"/>
                <a:sym typeface="Courier New"/>
              </a:rPr>
              <a:t>.text:0000000140001016 add     rsp, 28h</a:t>
            </a:r>
            <a:endParaRPr>
              <a:latin typeface="Courier New"/>
              <a:ea typeface="Courier New"/>
              <a:cs typeface="Courier New"/>
              <a:sym typeface="Courier New"/>
            </a:endParaRPr>
          </a:p>
          <a:p>
            <a:pPr lvl="0" marL="341312" indent="-339725">
              <a:spcBef>
                <a:spcPts val="4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a:latin typeface="Courier New"/>
                <a:ea typeface="Courier New"/>
                <a:cs typeface="Courier New"/>
                <a:sym typeface="Courier New"/>
              </a:rPr>
              <a:t>.text:000000014000101A retn</a:t>
            </a:r>
          </a:p>
        </p:txBody>
      </p:sp>
      <p:sp>
        <p:nvSpPr>
          <p:cNvPr id="118" name="Shape 118"/>
          <p:cNvSpPr/>
          <p:nvPr/>
        </p:nvSpPr>
        <p:spPr>
          <a:xfrm>
            <a:off x="212570" y="5867400"/>
            <a:ext cx="8718860" cy="961591"/>
          </a:xfrm>
          <a:prstGeom prst="rect">
            <a:avLst/>
          </a:prstGeom>
          <a:ln w="12700">
            <a:miter lim="400000"/>
          </a:ln>
          <a:extLst>
            <a:ext uri="{C572A759-6A51-4108-AA02-DFA0A04FC94B}">
              <ma14:wrappingTextBoxFlag xmlns:ma14="http://schemas.microsoft.com/office/mac/drawingml/2011/main" val="1"/>
            </a:ext>
          </a:extLst>
        </p:spPr>
        <p:txBody>
          <a:bodyPr wrap="none" lIns="46799" tIns="46799" rIns="46799" bIns="46799">
            <a:spAutoFit/>
          </a:bodyPr>
          <a:lstStyle/>
          <a:p>
            <a:pPr lvl="0" algn="ctr">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2000">
                <a:latin typeface="Arial"/>
                <a:ea typeface="Arial"/>
                <a:cs typeface="Arial"/>
                <a:sym typeface="Arial"/>
              </a:rPr>
              <a:t>Windows Visual C++ 2012, /GS (buffer overflow protection) option turned off</a:t>
            </a:r>
            <a:endParaRPr sz="2000">
              <a:latin typeface="Arial"/>
              <a:ea typeface="Arial"/>
              <a:cs typeface="Arial"/>
              <a:sym typeface="Arial"/>
            </a:endParaRPr>
          </a:p>
          <a:p>
            <a:pPr lvl="0" algn="ctr">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2000">
                <a:latin typeface="Arial"/>
                <a:ea typeface="Arial"/>
                <a:cs typeface="Arial"/>
                <a:sym typeface="Arial"/>
              </a:rPr>
              <a:t>Optimize for minimum size (/O1) turned on</a:t>
            </a:r>
            <a:endParaRPr sz="2000">
              <a:latin typeface="Arial"/>
              <a:ea typeface="Arial"/>
              <a:cs typeface="Arial"/>
              <a:sym typeface="Arial"/>
            </a:endParaRPr>
          </a:p>
          <a:p>
            <a:pPr lvl="0" algn="ctr">
              <a:tabLst>
                <a:tab pos="914400" algn="l"/>
                <a:tab pos="1828800" algn="l"/>
                <a:tab pos="2743200" algn="l"/>
                <a:tab pos="3657600" algn="l"/>
                <a:tab pos="4572000" algn="l"/>
                <a:tab pos="5486400" algn="l"/>
                <a:tab pos="6400800" algn="l"/>
                <a:tab pos="7315200" algn="l"/>
                <a:tab pos="8229600" algn="l"/>
                <a:tab pos="9144000" algn="l"/>
                <a:tab pos="10058400" algn="l"/>
              </a:tabLst>
              <a:defRPr sz="1800"/>
            </a:pPr>
            <a:r>
              <a:rPr sz="2000">
                <a:latin typeface="Arial"/>
                <a:ea typeface="Arial"/>
                <a:cs typeface="Arial"/>
                <a:sym typeface="Arial"/>
              </a:rPr>
              <a:t>Disassembled with IDA Pro 6.6 (with some omissions for fitting on screen)</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nvSpPr>
        <p:spPr>
          <a:xfrm>
            <a:off x="685800" y="-11180"/>
            <a:ext cx="7772400" cy="7081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latin typeface="Arial"/>
                <a:ea typeface="Arial"/>
                <a:cs typeface="Arial"/>
                <a:sym typeface="Arial"/>
              </a:defRPr>
            </a:lvl1pPr>
          </a:lstStyle>
          <a:p>
            <a:pPr lvl="0">
              <a:defRPr sz="1800"/>
            </a:pPr>
            <a:r>
              <a:rPr sz="4400"/>
              <a:t>Take Heart!</a:t>
            </a:r>
          </a:p>
        </p:txBody>
      </p:sp>
      <p:sp>
        <p:nvSpPr>
          <p:cNvPr id="121" name="Shape 121"/>
          <p:cNvSpPr/>
          <p:nvPr/>
        </p:nvSpPr>
        <p:spPr>
          <a:xfrm>
            <a:off x="685800" y="2514600"/>
            <a:ext cx="7772400" cy="312275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98197" indent="-398197">
              <a:lnSpc>
                <a:spcPct val="90000"/>
              </a:lnSpc>
              <a:spcBef>
                <a:spcPts val="7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800">
                <a:latin typeface="Arial"/>
                <a:ea typeface="Arial"/>
                <a:cs typeface="Arial"/>
                <a:sym typeface="Arial"/>
              </a:rPr>
              <a:t>By one measure, only 14 assembly instructions account for 90% of code!</a:t>
            </a:r>
            <a:endParaRPr sz="2800">
              <a:latin typeface="Arial"/>
              <a:ea typeface="Arial"/>
              <a:cs typeface="Arial"/>
              <a:sym typeface="Arial"/>
            </a:endParaRPr>
          </a:p>
          <a:p>
            <a:pPr lvl="1" marL="646641" indent="-189441">
              <a:lnSpc>
                <a:spcPct val="90000"/>
              </a:lnSpc>
              <a:spcBef>
                <a:spcPts val="4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1600">
                <a:latin typeface="Arial"/>
                <a:ea typeface="Arial"/>
                <a:cs typeface="Arial"/>
                <a:sym typeface="Arial"/>
              </a:rPr>
              <a:t>http://www.blackhat.com/presentations/bh-usa-06/BH-US-06-Bilar.pdf</a:t>
            </a:r>
            <a:endParaRPr sz="1600">
              <a:latin typeface="Arial"/>
              <a:ea typeface="Arial"/>
              <a:cs typeface="Arial"/>
              <a:sym typeface="Arial"/>
            </a:endParaRPr>
          </a:p>
          <a:p>
            <a:pPr lvl="0" marL="398197" indent="-398197">
              <a:lnSpc>
                <a:spcPct val="90000"/>
              </a:lnSpc>
              <a:spcBef>
                <a:spcPts val="7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800">
                <a:latin typeface="Arial"/>
                <a:ea typeface="Arial"/>
                <a:cs typeface="Arial"/>
                <a:sym typeface="Arial"/>
              </a:rPr>
              <a:t>I think that knowing about 20-30 (not counting variations) is good enough that you will have the check the manual very infrequently</a:t>
            </a:r>
            <a:endParaRPr sz="2800">
              <a:latin typeface="Arial"/>
              <a:ea typeface="Arial"/>
              <a:cs typeface="Arial"/>
              <a:sym typeface="Arial"/>
            </a:endParaRPr>
          </a:p>
          <a:p>
            <a:pPr lvl="0" marL="398197" indent="-398197">
              <a:lnSpc>
                <a:spcPct val="90000"/>
              </a:lnSpc>
              <a:spcBef>
                <a:spcPts val="7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800">
                <a:latin typeface="Arial"/>
                <a:ea typeface="Arial"/>
                <a:cs typeface="Arial"/>
                <a:sym typeface="Arial"/>
              </a:rPr>
              <a:t>You’ve already seen 10 instructions, just in the hello world variations!</a:t>
            </a:r>
          </a:p>
        </p:txBody>
      </p:sp>
      <p:pic>
        <p:nvPicPr>
          <p:cNvPr id="122" name="image.png"/>
          <p:cNvPicPr/>
          <p:nvPr/>
        </p:nvPicPr>
        <p:blipFill>
          <a:blip r:embed="rId2">
            <a:extLst/>
          </a:blip>
          <a:stretch>
            <a:fillRect/>
          </a:stretch>
        </p:blipFill>
        <p:spPr>
          <a:xfrm>
            <a:off x="2711450" y="698500"/>
            <a:ext cx="3721100" cy="1816100"/>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 name="Shape 26"/>
          <p:cNvSpPr/>
          <p:nvPr/>
        </p:nvSpPr>
        <p:spPr>
          <a:xfrm>
            <a:off x="685800" y="392045"/>
            <a:ext cx="7772400" cy="7081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latin typeface="Arial"/>
                <a:ea typeface="Arial"/>
                <a:cs typeface="Arial"/>
                <a:sym typeface="Arial"/>
              </a:defRPr>
            </a:lvl1pPr>
          </a:lstStyle>
          <a:p>
            <a:pPr lvl="0">
              <a:defRPr sz="1800"/>
            </a:pPr>
            <a:r>
              <a:rPr sz="4400"/>
              <a:t>Special Thanks To:</a:t>
            </a:r>
          </a:p>
        </p:txBody>
      </p:sp>
      <p:sp>
        <p:nvSpPr>
          <p:cNvPr id="27" name="Shape 27"/>
          <p:cNvSpPr/>
          <p:nvPr/>
        </p:nvSpPr>
        <p:spPr>
          <a:xfrm>
            <a:off x="654050" y="1554162"/>
            <a:ext cx="7772400" cy="10179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455083" indent="-455083">
              <a:spcBef>
                <a:spcPts val="8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3200">
                <a:latin typeface="Arial"/>
                <a:ea typeface="Arial"/>
                <a:cs typeface="Arial"/>
                <a:sym typeface="Arial"/>
              </a:defRPr>
            </a:lvl1pPr>
          </a:lstStyle>
          <a:p>
            <a:pPr lvl="0">
              <a:defRPr sz="1800"/>
            </a:pPr>
            <a:r>
              <a:rPr sz="3200"/>
              <a:t>Veronica Kovah &amp; Sam Cornwell, for helping with the update for 64 bit!</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 name="Shape 29"/>
          <p:cNvSpPr/>
          <p:nvPr/>
        </p:nvSpPr>
        <p:spPr>
          <a:xfrm>
            <a:off x="685800" y="74545"/>
            <a:ext cx="7772400" cy="13431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latin typeface="Arial"/>
                <a:ea typeface="Arial"/>
                <a:cs typeface="Arial"/>
                <a:sym typeface="Arial"/>
              </a:defRPr>
            </a:lvl1pPr>
          </a:lstStyle>
          <a:p>
            <a:pPr lvl="0">
              <a:defRPr sz="1800"/>
            </a:pPr>
            <a:r>
              <a:rPr sz="4400"/>
              <a:t>Additional Content/Ideas/Info Provided By:</a:t>
            </a:r>
          </a:p>
        </p:txBody>
      </p:sp>
      <p:sp>
        <p:nvSpPr>
          <p:cNvPr id="30" name="Shape 30"/>
          <p:cNvSpPr/>
          <p:nvPr/>
        </p:nvSpPr>
        <p:spPr>
          <a:xfrm>
            <a:off x="654050" y="1554162"/>
            <a:ext cx="7772400" cy="47136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455083" indent="-455083">
              <a:spcBef>
                <a:spcPts val="8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3200">
                <a:latin typeface="Arial"/>
                <a:ea typeface="Arial"/>
                <a:cs typeface="Arial"/>
                <a:sym typeface="Arial"/>
              </a:rPr>
              <a:t>Jon A. Erickson, Christian Arllen, Dave Keppler, Dillon Beresford</a:t>
            </a:r>
            <a:endParaRPr sz="3200">
              <a:latin typeface="Arial"/>
              <a:ea typeface="Arial"/>
              <a:cs typeface="Arial"/>
              <a:sym typeface="Arial"/>
            </a:endParaRPr>
          </a:p>
          <a:p>
            <a:pPr lvl="0" marL="455083" indent="-455083">
              <a:spcBef>
                <a:spcPts val="8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3200">
                <a:latin typeface="Arial"/>
                <a:ea typeface="Arial"/>
                <a:cs typeface="Arial"/>
                <a:sym typeface="Arial"/>
              </a:rPr>
              <a:t>Who suggested what, is inline with the material </a:t>
            </a:r>
            <a:endParaRPr sz="3200">
              <a:latin typeface="Arial"/>
              <a:ea typeface="Arial"/>
              <a:cs typeface="Arial"/>
              <a:sym typeface="Arial"/>
            </a:endParaRPr>
          </a:p>
          <a:p>
            <a:pPr lvl="0">
              <a:spcBef>
                <a:spcPts val="8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endParaRPr sz="3200">
              <a:latin typeface="Arial"/>
              <a:ea typeface="Arial"/>
              <a:cs typeface="Arial"/>
              <a:sym typeface="Arial"/>
            </a:endParaRPr>
          </a:p>
          <a:p>
            <a:pPr lvl="0">
              <a:spcBef>
                <a:spcPts val="800"/>
              </a:spcBef>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endParaRPr sz="3200">
              <a:latin typeface="Arial"/>
              <a:ea typeface="Arial"/>
              <a:cs typeface="Arial"/>
              <a:sym typeface="Arial"/>
            </a:endParaRPr>
          </a:p>
          <a:p>
            <a:pPr lvl="0" marL="455083" indent="-455083">
              <a:spcBef>
                <a:spcPts val="8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3200">
                <a:latin typeface="Arial"/>
                <a:ea typeface="Arial"/>
                <a:cs typeface="Arial"/>
                <a:sym typeface="Arial"/>
              </a:rPr>
              <a:t>Your name here! Just suggest/contribute some content that ultimately makes its way into the class</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nvSpPr>
        <p:spPr>
          <a:xfrm>
            <a:off x="685800" y="344420"/>
            <a:ext cx="7772400" cy="70816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tabLst>
                <a:tab pos="914400" algn="l"/>
                <a:tab pos="1828800" algn="l"/>
                <a:tab pos="2743200" algn="l"/>
                <a:tab pos="3657600" algn="l"/>
                <a:tab pos="4572000" algn="l"/>
                <a:tab pos="5486400" algn="l"/>
                <a:tab pos="6400800" algn="l"/>
                <a:tab pos="7315200" algn="l"/>
                <a:tab pos="8229600" algn="l"/>
                <a:tab pos="9144000" algn="l"/>
                <a:tab pos="10058400" algn="l"/>
              </a:tabLst>
              <a:defRPr sz="4400">
                <a:latin typeface="Arial"/>
                <a:ea typeface="Arial"/>
                <a:cs typeface="Arial"/>
                <a:sym typeface="Arial"/>
              </a:defRPr>
            </a:lvl1pPr>
          </a:lstStyle>
          <a:p>
            <a:pPr lvl="0">
              <a:defRPr sz="1800"/>
            </a:pPr>
            <a:r>
              <a:rPr sz="4400"/>
              <a:t>Why learn x86 assembly?</a:t>
            </a:r>
          </a:p>
        </p:txBody>
      </p:sp>
      <p:sp>
        <p:nvSpPr>
          <p:cNvPr id="33" name="Shape 33"/>
          <p:cNvSpPr/>
          <p:nvPr/>
        </p:nvSpPr>
        <p:spPr>
          <a:xfrm>
            <a:off x="685800" y="1320800"/>
            <a:ext cx="7772400" cy="531568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284427" indent="-284427">
              <a:lnSpc>
                <a:spcPct val="90000"/>
              </a:lnSpc>
              <a:spcBef>
                <a:spcPts val="6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000">
                <a:latin typeface="Arial"/>
                <a:ea typeface="Arial"/>
                <a:cs typeface="Arial"/>
                <a:sym typeface="Arial"/>
              </a:rPr>
              <a:t>Because x86 is pervasive on PCs &amp; servers (and you better believe that Intel is going to claw their way on to mobile ;))</a:t>
            </a:r>
            <a:endParaRPr sz="2000">
              <a:latin typeface="Arial"/>
              <a:ea typeface="Arial"/>
              <a:cs typeface="Arial"/>
              <a:sym typeface="Arial"/>
            </a:endParaRPr>
          </a:p>
          <a:p>
            <a:pPr lvl="0" marL="284427" indent="-284427">
              <a:lnSpc>
                <a:spcPct val="90000"/>
              </a:lnSpc>
              <a:spcBef>
                <a:spcPts val="6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000">
                <a:latin typeface="Arial"/>
                <a:ea typeface="Arial"/>
                <a:cs typeface="Arial"/>
                <a:sym typeface="Arial"/>
              </a:rPr>
              <a:t>Because it’s basically a given that some talk at a security conference will at some point flash some x86 assembly in order to explain what’s going on. But even more talks just assume you know it and will be able to fill in the implied asm next steps.</a:t>
            </a:r>
            <a:endParaRPr sz="2000">
              <a:latin typeface="Arial"/>
              <a:ea typeface="Arial"/>
              <a:cs typeface="Arial"/>
              <a:sym typeface="Arial"/>
            </a:endParaRPr>
          </a:p>
          <a:p>
            <a:pPr lvl="0" marL="284427" indent="-284427">
              <a:lnSpc>
                <a:spcPct val="90000"/>
              </a:lnSpc>
              <a:spcBef>
                <a:spcPts val="6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000">
                <a:latin typeface="Arial"/>
                <a:ea typeface="Arial"/>
                <a:cs typeface="Arial"/>
                <a:sym typeface="Arial"/>
              </a:rPr>
              <a:t>Because it’s essential to writing memory corrupting exploits on PCs &amp; servers</a:t>
            </a:r>
            <a:endParaRPr sz="2000">
              <a:latin typeface="Arial"/>
              <a:ea typeface="Arial"/>
              <a:cs typeface="Arial"/>
              <a:sym typeface="Arial"/>
            </a:endParaRPr>
          </a:p>
          <a:p>
            <a:pPr lvl="0" marL="284427" indent="-284427">
              <a:lnSpc>
                <a:spcPct val="90000"/>
              </a:lnSpc>
              <a:spcBef>
                <a:spcPts val="6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000">
                <a:latin typeface="Arial"/>
                <a:ea typeface="Arial"/>
                <a:cs typeface="Arial"/>
                <a:sym typeface="Arial"/>
              </a:rPr>
              <a:t>Because it’s essential to reverse engineering programs (goodware or malware) on</a:t>
            </a:r>
            <a:endParaRPr sz="2000">
              <a:latin typeface="Arial"/>
              <a:ea typeface="Arial"/>
              <a:cs typeface="Arial"/>
              <a:sym typeface="Arial"/>
            </a:endParaRPr>
          </a:p>
          <a:p>
            <a:pPr lvl="0" marL="284427" indent="-284427">
              <a:lnSpc>
                <a:spcPct val="90000"/>
              </a:lnSpc>
              <a:spcBef>
                <a:spcPts val="6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000">
                <a:latin typeface="Arial"/>
                <a:ea typeface="Arial"/>
                <a:cs typeface="Arial"/>
                <a:sym typeface="Arial"/>
              </a:rPr>
              <a:t>Because there are plenty of people who know network security but those who know host-based security are more rare and therefore more valuable</a:t>
            </a:r>
            <a:endParaRPr sz="2000">
              <a:latin typeface="Arial"/>
              <a:ea typeface="Arial"/>
              <a:cs typeface="Arial"/>
              <a:sym typeface="Arial"/>
            </a:endParaRPr>
          </a:p>
          <a:p>
            <a:pPr lvl="0" marL="284427" indent="-284427">
              <a:lnSpc>
                <a:spcPct val="90000"/>
              </a:lnSpc>
              <a:spcBef>
                <a:spcPts val="6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000">
                <a:latin typeface="Arial"/>
                <a:ea typeface="Arial"/>
                <a:cs typeface="Arial"/>
                <a:sym typeface="Arial"/>
              </a:rPr>
              <a:t>Because all the other architectures are super simple by comparison and easier to learn afterwards</a:t>
            </a:r>
            <a:endParaRPr sz="2000">
              <a:latin typeface="Arial"/>
              <a:ea typeface="Arial"/>
              <a:cs typeface="Arial"/>
              <a:sym typeface="Arial"/>
            </a:endParaRPr>
          </a:p>
          <a:p>
            <a:pPr lvl="0" marL="284427" indent="-284427">
              <a:lnSpc>
                <a:spcPct val="90000"/>
              </a:lnSpc>
              <a:spcBef>
                <a:spcPts val="600"/>
              </a:spcBef>
              <a:buClr>
                <a:srgbClr val="000000"/>
              </a:buClr>
              <a:buSzPct val="100000"/>
              <a:buFont typeface="Arial"/>
              <a:buChar char="•"/>
              <a:tabLst>
                <a:tab pos="901700" algn="l"/>
                <a:tab pos="1816100" algn="l"/>
                <a:tab pos="2730500" algn="l"/>
                <a:tab pos="3644900" algn="l"/>
                <a:tab pos="4559300" algn="l"/>
                <a:tab pos="5473700" algn="l"/>
                <a:tab pos="6388100" algn="l"/>
                <a:tab pos="7302500" algn="l"/>
                <a:tab pos="8216900" algn="l"/>
                <a:tab pos="9131300" algn="l"/>
                <a:tab pos="10045700" algn="l"/>
              </a:tabLst>
              <a:defRPr sz="1800"/>
            </a:pPr>
            <a:r>
              <a:rPr sz="2000">
                <a:latin typeface="Arial"/>
                <a:ea typeface="Arial"/>
                <a:cs typeface="Arial"/>
                <a:sym typeface="Arial"/>
              </a:rPr>
              <a:t>Because a lot of the top hackers who have come before you knew x86 assembly, and in order to get to where they got, you need to know what they knew</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pPr lvl="0">
              <a:defRPr sz="1800"/>
            </a:pPr>
            <a:fld id="{86CB4B4D-7CA3-9044-876B-883B54F8677D}" type="slidenum">
              <a:rPr sz="2400"/>
            </a:fld>
          </a:p>
        </p:txBody>
      </p:sp>
      <p:pic>
        <p:nvPicPr>
          <p:cNvPr id="36" name="pasted-image.png"/>
          <p:cNvPicPr/>
          <p:nvPr/>
        </p:nvPicPr>
        <p:blipFill>
          <a:blip r:embed="rId2">
            <a:extLst/>
          </a:blip>
          <a:stretch>
            <a:fillRect/>
          </a:stretch>
        </p:blipFill>
        <p:spPr>
          <a:xfrm>
            <a:off x="-569006" y="-200877"/>
            <a:ext cx="10282011" cy="7259755"/>
          </a:xfrm>
          <a:prstGeom prst="rect">
            <a:avLst/>
          </a:prstGeom>
          <a:ln w="12700">
            <a:miter lim="400000"/>
          </a:ln>
        </p:spPr>
      </p:pic>
      <p:sp>
        <p:nvSpPr>
          <p:cNvPr id="37" name="Shape 37"/>
          <p:cNvSpPr/>
          <p:nvPr/>
        </p:nvSpPr>
        <p:spPr>
          <a:xfrm>
            <a:off x="555595" y="-7496"/>
            <a:ext cx="8469770"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defRPr sz="1800"/>
            </a:pPr>
            <a:r>
              <a:rPr sz="2400"/>
              <a:t>Defeating Signed BIOS Enforcement - Kallenberg et al., HITB 2013</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 name="Shape 3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pPr lvl="0">
              <a:defRPr sz="1800"/>
            </a:pPr>
            <a:fld id="{86CB4B4D-7CA3-9044-876B-883B54F8677D}" type="slidenum">
              <a:rPr sz="2400"/>
            </a:fld>
          </a:p>
        </p:txBody>
      </p:sp>
      <p:pic>
        <p:nvPicPr>
          <p:cNvPr id="40" name="pasted-image.png"/>
          <p:cNvPicPr/>
          <p:nvPr/>
        </p:nvPicPr>
        <p:blipFill>
          <a:blip r:embed="rId2">
            <a:extLst/>
          </a:blip>
          <a:stretch>
            <a:fillRect/>
          </a:stretch>
        </p:blipFill>
        <p:spPr>
          <a:xfrm>
            <a:off x="1668" y="0"/>
            <a:ext cx="9140664" cy="6858000"/>
          </a:xfrm>
          <a:prstGeom prst="rect">
            <a:avLst/>
          </a:prstGeom>
          <a:ln w="12700">
            <a:miter lim="400000"/>
          </a:ln>
        </p:spPr>
      </p:pic>
      <p:sp>
        <p:nvSpPr>
          <p:cNvPr id="41" name="Shape 41"/>
          <p:cNvSpPr/>
          <p:nvPr/>
        </p:nvSpPr>
        <p:spPr>
          <a:xfrm>
            <a:off x="6915" y="6406543"/>
            <a:ext cx="7678004" cy="42139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sz="1800"/>
            </a:pPr>
            <a:r>
              <a:rPr sz="2400"/>
              <a:t>Digging for Sandbox Escapes - Forshaw, BlackHat USA 2014</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 name="Shape 4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pPr lvl="0">
              <a:defRPr sz="1800"/>
            </a:pPr>
            <a:fld id="{86CB4B4D-7CA3-9044-876B-883B54F8677D}" type="slidenum">
              <a:rPr sz="2400"/>
            </a:fld>
          </a:p>
        </p:txBody>
      </p:sp>
      <p:pic>
        <p:nvPicPr>
          <p:cNvPr id="44" name="pasted-image.png"/>
          <p:cNvPicPr/>
          <p:nvPr/>
        </p:nvPicPr>
        <p:blipFill>
          <a:blip r:embed="rId2">
            <a:extLst/>
          </a:blip>
          <a:stretch>
            <a:fillRect/>
          </a:stretch>
        </p:blipFill>
        <p:spPr>
          <a:xfrm>
            <a:off x="116802" y="0"/>
            <a:ext cx="8910396" cy="6858000"/>
          </a:xfrm>
          <a:prstGeom prst="rect">
            <a:avLst/>
          </a:prstGeom>
          <a:ln w="12700">
            <a:miter lim="400000"/>
          </a:ln>
        </p:spPr>
      </p:pic>
      <p:sp>
        <p:nvSpPr>
          <p:cNvPr id="45" name="Shape 45"/>
          <p:cNvSpPr/>
          <p:nvPr/>
        </p:nvSpPr>
        <p:spPr>
          <a:xfrm>
            <a:off x="-15335" y="-1270"/>
            <a:ext cx="9413341" cy="7642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sz="1800"/>
            </a:pPr>
            <a:r>
              <a:rPr sz="2400"/>
              <a:t>Full System Emulation: Achieving Successful Automated Dynamic Analysis of Evasive Malware, Kruegel, BlackHat USA 2014</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pPr lvl="0">
              <a:defRPr sz="1800"/>
            </a:pPr>
            <a:fld id="{86CB4B4D-7CA3-9044-876B-883B54F8677D}" type="slidenum">
              <a:rPr sz="2400"/>
            </a:fld>
          </a:p>
        </p:txBody>
      </p:sp>
      <p:pic>
        <p:nvPicPr>
          <p:cNvPr id="48" name="pasted-image.png"/>
          <p:cNvPicPr/>
          <p:nvPr/>
        </p:nvPicPr>
        <p:blipFill>
          <a:blip r:embed="rId2">
            <a:extLst/>
          </a:blip>
          <a:stretch>
            <a:fillRect/>
          </a:stretch>
        </p:blipFill>
        <p:spPr>
          <a:xfrm>
            <a:off x="28201" y="0"/>
            <a:ext cx="9087598" cy="6858000"/>
          </a:xfrm>
          <a:prstGeom prst="rect">
            <a:avLst/>
          </a:prstGeom>
          <a:ln w="12700">
            <a:miter lim="400000"/>
          </a:ln>
        </p:spPr>
      </p:pic>
      <p:sp>
        <p:nvSpPr>
          <p:cNvPr id="49" name="Shape 49"/>
          <p:cNvSpPr/>
          <p:nvPr/>
        </p:nvSpPr>
        <p:spPr>
          <a:xfrm>
            <a:off x="6915" y="6406543"/>
            <a:ext cx="8841543" cy="42139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defRPr sz="1800"/>
            </a:pPr>
            <a:r>
              <a:rPr sz="2400"/>
              <a:t>Exposing Bootkits with BIOS Emulation - Haukli, BlackHat USA 2014</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0C9"/>
      </a:accent5>
      <a:accent6>
        <a:srgbClr val="2E2EB9"/>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CC99"/>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CC99"/>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0C9"/>
      </a:accent5>
      <a:accent6>
        <a:srgbClr val="2E2EB9"/>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CC99"/>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CC99"/>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