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x="9144000" cy="6858000"/>
  <p:notesSz cx="6858000" cy="9144000"/>
  <p:defaultTextStyle>
    <a:lvl1pPr defTabSz="457200">
      <a:defRPr sz="2400">
        <a:latin typeface="+mj-lt"/>
        <a:ea typeface="+mj-ea"/>
        <a:cs typeface="+mj-cs"/>
        <a:sym typeface="Helvetica"/>
      </a:defRPr>
    </a:lvl1pPr>
    <a:lvl2pPr defTabSz="457200">
      <a:defRPr sz="2400">
        <a:latin typeface="+mj-lt"/>
        <a:ea typeface="+mj-ea"/>
        <a:cs typeface="+mj-cs"/>
        <a:sym typeface="Helvetica"/>
      </a:defRPr>
    </a:lvl2pPr>
    <a:lvl3pPr defTabSz="457200">
      <a:defRPr sz="2400">
        <a:latin typeface="+mj-lt"/>
        <a:ea typeface="+mj-ea"/>
        <a:cs typeface="+mj-cs"/>
        <a:sym typeface="Helvetica"/>
      </a:defRPr>
    </a:lvl3pPr>
    <a:lvl4pPr defTabSz="457200">
      <a:defRPr sz="2400">
        <a:latin typeface="+mj-lt"/>
        <a:ea typeface="+mj-ea"/>
        <a:cs typeface="+mj-cs"/>
        <a:sym typeface="Helvetica"/>
      </a:defRPr>
    </a:lvl4pPr>
    <a:lvl5pPr defTabSz="457200">
      <a:defRPr sz="2400">
        <a:latin typeface="+mj-lt"/>
        <a:ea typeface="+mj-ea"/>
        <a:cs typeface="+mj-cs"/>
        <a:sym typeface="Helvetica"/>
      </a:defRPr>
    </a:lvl5pPr>
    <a:lvl6pPr defTabSz="457200">
      <a:defRPr sz="2400">
        <a:latin typeface="+mj-lt"/>
        <a:ea typeface="+mj-ea"/>
        <a:cs typeface="+mj-cs"/>
        <a:sym typeface="Helvetica"/>
      </a:defRPr>
    </a:lvl6pPr>
    <a:lvl7pPr defTabSz="457200">
      <a:defRPr sz="2400">
        <a:latin typeface="+mj-lt"/>
        <a:ea typeface="+mj-ea"/>
        <a:cs typeface="+mj-cs"/>
        <a:sym typeface="Helvetica"/>
      </a:defRPr>
    </a:lvl7pPr>
    <a:lvl8pPr defTabSz="457200">
      <a:defRPr sz="2400">
        <a:latin typeface="+mj-lt"/>
        <a:ea typeface="+mj-ea"/>
        <a:cs typeface="+mj-cs"/>
        <a:sym typeface="Helvetica"/>
      </a:defRPr>
    </a:lvl8pPr>
    <a:lvl9pPr defTabSz="457200">
      <a:defRPr sz="2400">
        <a:latin typeface="+mj-lt"/>
        <a:ea typeface="+mj-ea"/>
        <a:cs typeface="+mj-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ECDD"/>
          </a:solidFill>
        </a:fill>
      </a:tcStyle>
    </a:wholeTbl>
    <a:band2H>
      <a:tcTxStyle b="def" i="def"/>
      <a:tcStyle>
        <a:tcBdr/>
        <a:fill>
          <a:solidFill>
            <a:srgbClr val="E6F6E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0CC99"/>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b="def" i="def"/>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E6"/>
          </a:solidFill>
        </a:fill>
      </a:tcStyle>
    </a:wholeTbl>
    <a:band2H>
      <a:tcTxStyle b="def" i="def"/>
      <a:tcStyle>
        <a:tcBdr/>
        <a:fill>
          <a:solidFill>
            <a:srgbClr val="E7E7F3"/>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B9"/>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CC99"/>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00CC99"/>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lvl="0"/>
          </a:p>
        </p:txBody>
      </p:sp>
      <p:sp>
        <p:nvSpPr>
          <p:cNvPr id="18" name="Shape 18"/>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Book"/>
      </a:defRPr>
    </a:lvl1pPr>
    <a:lvl2pPr indent="228600" defTabSz="457200">
      <a:lnSpc>
        <a:spcPct val="125000"/>
      </a:lnSpc>
      <a:defRPr sz="2400">
        <a:latin typeface="+mn-lt"/>
        <a:ea typeface="+mn-ea"/>
        <a:cs typeface="+mn-cs"/>
        <a:sym typeface="Avenir Book"/>
      </a:defRPr>
    </a:lvl2pPr>
    <a:lvl3pPr indent="457200" defTabSz="457200">
      <a:lnSpc>
        <a:spcPct val="125000"/>
      </a:lnSpc>
      <a:defRPr sz="2400">
        <a:latin typeface="+mn-lt"/>
        <a:ea typeface="+mn-ea"/>
        <a:cs typeface="+mn-cs"/>
        <a:sym typeface="Avenir Book"/>
      </a:defRPr>
    </a:lvl3pPr>
    <a:lvl4pPr indent="685800" defTabSz="457200">
      <a:lnSpc>
        <a:spcPct val="125000"/>
      </a:lnSpc>
      <a:defRPr sz="2400">
        <a:latin typeface="+mn-lt"/>
        <a:ea typeface="+mn-ea"/>
        <a:cs typeface="+mn-cs"/>
        <a:sym typeface="Avenir Book"/>
      </a:defRPr>
    </a:lvl4pPr>
    <a:lvl5pPr indent="914400" defTabSz="457200">
      <a:lnSpc>
        <a:spcPct val="125000"/>
      </a:lnSpc>
      <a:defRPr sz="2400">
        <a:latin typeface="+mn-lt"/>
        <a:ea typeface="+mn-ea"/>
        <a:cs typeface="+mn-cs"/>
        <a:sym typeface="Avenir Book"/>
      </a:defRPr>
    </a:lvl5pPr>
    <a:lvl6pPr indent="1143000" defTabSz="457200">
      <a:lnSpc>
        <a:spcPct val="125000"/>
      </a:lnSpc>
      <a:defRPr sz="2400">
        <a:latin typeface="+mn-lt"/>
        <a:ea typeface="+mn-ea"/>
        <a:cs typeface="+mn-cs"/>
        <a:sym typeface="Avenir Book"/>
      </a:defRPr>
    </a:lvl6pPr>
    <a:lvl7pPr indent="1371600" defTabSz="457200">
      <a:lnSpc>
        <a:spcPct val="125000"/>
      </a:lnSpc>
      <a:defRPr sz="2400">
        <a:latin typeface="+mn-lt"/>
        <a:ea typeface="+mn-ea"/>
        <a:cs typeface="+mn-cs"/>
        <a:sym typeface="Avenir Book"/>
      </a:defRPr>
    </a:lvl7pPr>
    <a:lvl8pPr indent="1600200" defTabSz="457200">
      <a:lnSpc>
        <a:spcPct val="125000"/>
      </a:lnSpc>
      <a:defRPr sz="2400">
        <a:latin typeface="+mn-lt"/>
        <a:ea typeface="+mn-ea"/>
        <a:cs typeface="+mn-cs"/>
        <a:sym typeface="Avenir Book"/>
      </a:defRPr>
    </a:lvl8pPr>
    <a:lvl9pPr indent="1828800" defTabSz="457200">
      <a:lnSpc>
        <a:spcPct val="125000"/>
      </a:lnSpc>
      <a:defRPr sz="2400">
        <a:latin typeface="+mn-lt"/>
        <a:ea typeface="+mn-ea"/>
        <a:cs typeface="+mn-cs"/>
        <a:sym typeface="Avenir Book"/>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ph type="sldImg"/>
          </p:nvPr>
        </p:nvSpPr>
        <p:spPr>
          <a:prstGeom prst="rect">
            <a:avLst/>
          </a:prstGeom>
        </p:spPr>
        <p:txBody>
          <a:bodyPr/>
          <a:lstStyle/>
          <a:p>
            <a:pPr lvl="0"/>
          </a:p>
        </p:txBody>
      </p:sp>
      <p:sp>
        <p:nvSpPr>
          <p:cNvPr id="28" name="Shape 28"/>
          <p:cNvSpPr/>
          <p:nvPr>
            <p:ph type="body" sz="quarter" idx="1"/>
          </p:nvPr>
        </p:nvSpPr>
        <p:spPr>
          <a:prstGeom prst="rect">
            <a:avLst/>
          </a:prstGeom>
        </p:spPr>
        <p:txBody>
          <a:bodyPr/>
          <a:lstStyle/>
          <a:p>
            <a:pPr lvl="0">
              <a:defRPr sz="1800"/>
            </a:pPr>
            <a:r>
              <a:rPr sz="2400"/>
              <a:t>Attribution condition: You must indicate that derivative work</a:t>
            </a:r>
            <a:endParaRPr sz="2400"/>
          </a:p>
          <a:p>
            <a:pPr lvl="0">
              <a:defRPr sz="1800"/>
            </a:pPr>
            <a:r>
              <a:rPr sz="2400"/>
              <a:t>"Is derived from Xeno Kovah's ‘Intro x86-64’ class, available at http://OpenSecurityTraining.info/IntroX86-64.html"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ph type="sldImg"/>
          </p:nvPr>
        </p:nvSpPr>
        <p:spPr>
          <a:prstGeom prst="rect">
            <a:avLst/>
          </a:prstGeom>
        </p:spPr>
        <p:txBody>
          <a:bodyPr/>
          <a:lstStyle/>
          <a:p>
            <a:pPr lvl="0"/>
          </a:p>
        </p:txBody>
      </p:sp>
      <p:sp>
        <p:nvSpPr>
          <p:cNvPr id="37" name="Shape 37"/>
          <p:cNvSpPr/>
          <p:nvPr>
            <p:ph type="body" sz="quarter" idx="1"/>
          </p:nvPr>
        </p:nvSpPr>
        <p:spPr>
          <a:prstGeom prst="rect">
            <a:avLst/>
          </a:prstGeom>
        </p:spPr>
        <p:txBody>
          <a:bodyPr/>
          <a:lstStyle>
            <a:lvl1pPr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http://www.cs.virginia.edu/~clc5q/gcc-inline-asm.pdf</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sldImg"/>
          </p:nvPr>
        </p:nvSpPr>
        <p:spPr>
          <a:prstGeom prst="rect">
            <a:avLst/>
          </a:prstGeom>
        </p:spPr>
        <p:txBody>
          <a:bodyPr/>
          <a:lstStyle/>
          <a:p>
            <a:pPr lvl="0"/>
          </a:p>
        </p:txBody>
      </p:sp>
      <p:sp>
        <p:nvSpPr>
          <p:cNvPr id="47" name="Shape 47"/>
          <p:cNvSpPr/>
          <p:nvPr>
            <p:ph type="body" sz="quarter" idx="1"/>
          </p:nvPr>
        </p:nvSpPr>
        <p:spPr>
          <a:prstGeom prst="rect">
            <a:avLst/>
          </a:prstGeom>
        </p:spPr>
        <p:txBody>
          <a:bodyPr/>
          <a:lstStyle>
            <a:lvl1pPr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_emit syntax: http://msdn.microsoft.com/en-us/library/1b80826t(VS.80).aspx</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ph type="sldImg"/>
          </p:nvPr>
        </p:nvSpPr>
        <p:spPr>
          <a:prstGeom prst="rect">
            <a:avLst/>
          </a:prstGeom>
        </p:spPr>
        <p:txBody>
          <a:bodyPr/>
          <a:lstStyle/>
          <a:p>
            <a:pPr lvl="0"/>
          </a:p>
        </p:txBody>
      </p:sp>
      <p:sp>
        <p:nvSpPr>
          <p:cNvPr id="72" name="Shape 72"/>
          <p:cNvSpPr/>
          <p:nvPr>
            <p:ph type="body" sz="quarter" idx="1"/>
          </p:nvPr>
        </p:nvSpPr>
        <p:spPr>
          <a:prstGeom prst="rect">
            <a:avLst/>
          </a:prstGeom>
        </p:spPr>
        <p:txBody>
          <a:bodyPr/>
          <a:lstStyle>
            <a:lvl1pPr defTabSz="914400">
              <a:lnSpc>
                <a:spcPct val="0"/>
              </a:lnSpc>
              <a:spcBef>
                <a:spcPts val="4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latin typeface="Arial"/>
                <a:ea typeface="Arial"/>
                <a:cs typeface="Arial"/>
                <a:sym typeface="Arial"/>
              </a:defRPr>
            </a:lvl1pPr>
          </a:lstStyle>
          <a:p>
            <a:pPr lvl="0"/>
            <a:r>
              <a:t>_emit syntax: http://msdn.microsoft.com/en-us/library/1b80826t(VS.80).aspx</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7" name="Shape 7"/>
          <p:cNvSpPr/>
          <p:nvPr>
            <p:ph type="title"/>
          </p:nvPr>
        </p:nvSpPr>
        <p:spPr>
          <a:prstGeom prst="rect">
            <a:avLst/>
          </a:prstGeom>
        </p:spPr>
        <p:txBody>
          <a:bodyPr/>
          <a:lstStyle/>
          <a:p>
            <a:pPr lvl="0">
              <a:defRPr sz="1800"/>
            </a:pPr>
            <a:r>
              <a:rPr sz="4400"/>
              <a:t>Title Text</a:t>
            </a:r>
          </a:p>
        </p:txBody>
      </p:sp>
      <p:sp>
        <p:nvSpPr>
          <p:cNvPr id="8" name="Shape 8"/>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0" name="Shape 10"/>
          <p:cNvSpPr/>
          <p:nvPr>
            <p:ph type="sldNum" sz="quarter" idx="2"/>
          </p:nvPr>
        </p:nvSpPr>
        <p:spPr>
          <a:prstGeom prst="rect">
            <a:avLst/>
          </a:prstGeom>
        </p:spPr>
        <p:txBody>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2" name="Shape 12"/>
          <p:cNvSpPr/>
          <p:nvPr>
            <p:ph type="sldNum" sz="quarter" idx="2"/>
          </p:nvPr>
        </p:nvSpPr>
        <p:spPr>
          <a:xfrm>
            <a:off x="6553200" y="6248400"/>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4" name="Shape 14"/>
          <p:cNvSpPr/>
          <p:nvPr>
            <p:ph type="sldNum" sz="quarter" idx="2"/>
          </p:nvPr>
        </p:nvSpPr>
        <p:spPr>
          <a:xfrm>
            <a:off x="7223125" y="6397625"/>
            <a:ext cx="1903413" cy="439227"/>
          </a:xfrm>
          <a:prstGeom prst="rect">
            <a:avLst/>
          </a:prstGeom>
        </p:spPr>
        <p:txBody>
          <a:bodyPr lIns="0" tIns="0" rIns="0" bIns="0"/>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fld id="{86CB4B4D-7CA3-9044-876B-883B54F8677D}" type="slidenum"/>
          </a:p>
        </p:txBody>
      </p:sp>
      <p:sp>
        <p:nvSpPr>
          <p:cNvPr id="15" name="Shape 15"/>
          <p:cNvSpPr/>
          <p:nvPr>
            <p:ph type="title"/>
          </p:nvPr>
        </p:nvSpPr>
        <p:spPr>
          <a:prstGeom prst="rect">
            <a:avLst/>
          </a:prstGeom>
        </p:spPr>
        <p:txBody>
          <a:bodyPr lIns="0" tIns="0" rIns="0" bIns="0"/>
          <a:lstStyle/>
          <a:p>
            <a:pPr lvl="0">
              <a:defRPr sz="1800"/>
            </a:pPr>
            <a:r>
              <a:rPr sz="4400"/>
              <a:t>Title Text</a:t>
            </a:r>
          </a:p>
        </p:txBody>
      </p:sp>
      <p:sp>
        <p:nvSpPr>
          <p:cNvPr id="16" name="Shape 16"/>
          <p:cNvSpPr/>
          <p:nvPr>
            <p:ph type="body" idx="1"/>
          </p:nvPr>
        </p:nvSpPr>
        <p:spPr>
          <a:prstGeom prst="rect">
            <a:avLst/>
          </a:prstGeom>
        </p:spPr>
        <p:txBody>
          <a:bodyPr lIns="0" tIns="0" rIns="0" bIns="0"/>
          <a:lstStyle>
            <a:lvl2pPr indent="114300"/>
            <a:lvl3pPr indent="571500"/>
            <a:lvl4pPr indent="1028700"/>
            <a:lvl5pPr indent="1485900"/>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8400"/>
            <a:ext cx="1903414" cy="439227"/>
          </a:xfrm>
          <a:prstGeom prst="rect">
            <a:avLst/>
          </a:prstGeom>
          <a:ln w="12700">
            <a:miter lim="400000"/>
          </a:ln>
        </p:spPr>
        <p:txBody>
          <a:bodyPr lIns="46798" tIns="46798" rIns="46798" bIns="46798">
            <a:spAutoFit/>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defRPr>
                <a:latin typeface="Arial"/>
                <a:ea typeface="Arial"/>
                <a:cs typeface="Arial"/>
                <a:sym typeface="Arial"/>
              </a:defRPr>
            </a:lvl1pPr>
          </a:lstStyle>
          <a:p>
            <a:pPr lvl="0"/>
            <a:fld id="{86CB4B4D-7CA3-9044-876B-883B54F8677D}" type="slidenum"/>
          </a:p>
        </p:txBody>
      </p:sp>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lstStyle/>
          <a:p>
            <a:pPr lvl="0">
              <a:defRPr sz="1800"/>
            </a:pPr>
            <a:r>
              <a:rPr sz="4400"/>
              <a:t>Title Text</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Lst>
  <p:transition spd="med" advClick="1"/>
  <p:txStyles>
    <p:titleStyle>
      <a:lvl1pPr algn="ctr" defTabSz="457200">
        <a:defRPr sz="4400">
          <a:latin typeface="Arial"/>
          <a:ea typeface="Arial"/>
          <a:cs typeface="Arial"/>
          <a:sym typeface="Arial"/>
        </a:defRPr>
      </a:lvl1pPr>
      <a:lvl2pPr algn="ctr" defTabSz="457200">
        <a:defRPr sz="4400">
          <a:latin typeface="Arial"/>
          <a:ea typeface="Arial"/>
          <a:cs typeface="Arial"/>
          <a:sym typeface="Arial"/>
        </a:defRPr>
      </a:lvl2pPr>
      <a:lvl3pPr algn="ctr" defTabSz="457200">
        <a:defRPr sz="4400">
          <a:latin typeface="Arial"/>
          <a:ea typeface="Arial"/>
          <a:cs typeface="Arial"/>
          <a:sym typeface="Arial"/>
        </a:defRPr>
      </a:lvl3pPr>
      <a:lvl4pPr algn="ctr" defTabSz="457200">
        <a:defRPr sz="4400">
          <a:latin typeface="Arial"/>
          <a:ea typeface="Arial"/>
          <a:cs typeface="Arial"/>
          <a:sym typeface="Arial"/>
        </a:defRPr>
      </a:lvl4pPr>
      <a:lvl5pPr algn="ctr" defTabSz="457200">
        <a:defRPr sz="4400">
          <a:latin typeface="Arial"/>
          <a:ea typeface="Arial"/>
          <a:cs typeface="Arial"/>
          <a:sym typeface="Arial"/>
        </a:defRPr>
      </a:lvl5pPr>
      <a:lvl6pPr algn="ctr" defTabSz="457200">
        <a:defRPr sz="4400">
          <a:latin typeface="Arial"/>
          <a:ea typeface="Arial"/>
          <a:cs typeface="Arial"/>
          <a:sym typeface="Arial"/>
        </a:defRPr>
      </a:lvl6pPr>
      <a:lvl7pPr algn="ctr" defTabSz="457200">
        <a:defRPr sz="4400">
          <a:latin typeface="Arial"/>
          <a:ea typeface="Arial"/>
          <a:cs typeface="Arial"/>
          <a:sym typeface="Arial"/>
        </a:defRPr>
      </a:lvl7pPr>
      <a:lvl8pPr algn="ctr" defTabSz="457200">
        <a:defRPr sz="4400">
          <a:latin typeface="Arial"/>
          <a:ea typeface="Arial"/>
          <a:cs typeface="Arial"/>
          <a:sym typeface="Arial"/>
        </a:defRPr>
      </a:lvl8pPr>
      <a:lvl9pPr algn="ctr" defTabSz="457200">
        <a:defRPr sz="4400">
          <a:latin typeface="Arial"/>
          <a:ea typeface="Arial"/>
          <a:cs typeface="Arial"/>
          <a:sym typeface="Arial"/>
        </a:defRPr>
      </a:lvl9pPr>
    </p:titleStyle>
    <p:bodyStyle>
      <a:lvl1pPr marL="342900" indent="-342900" algn="ctr" defTabSz="457200">
        <a:spcBef>
          <a:spcPts val="800"/>
        </a:spcBef>
        <a:defRPr sz="3200">
          <a:latin typeface="Arial"/>
          <a:ea typeface="Arial"/>
          <a:cs typeface="Arial"/>
          <a:sym typeface="Arial"/>
        </a:defRPr>
      </a:lvl1pPr>
      <a:lvl2pPr marL="342900" algn="ctr" defTabSz="457200">
        <a:spcBef>
          <a:spcPts val="800"/>
        </a:spcBef>
        <a:defRPr sz="3200">
          <a:latin typeface="Arial"/>
          <a:ea typeface="Arial"/>
          <a:cs typeface="Arial"/>
          <a:sym typeface="Arial"/>
        </a:defRPr>
      </a:lvl2pPr>
      <a:lvl3pPr marL="342900" algn="ctr" defTabSz="457200">
        <a:spcBef>
          <a:spcPts val="800"/>
        </a:spcBef>
        <a:defRPr sz="3200">
          <a:latin typeface="Arial"/>
          <a:ea typeface="Arial"/>
          <a:cs typeface="Arial"/>
          <a:sym typeface="Arial"/>
        </a:defRPr>
      </a:lvl3pPr>
      <a:lvl4pPr marL="342900" algn="ctr" defTabSz="457200">
        <a:spcBef>
          <a:spcPts val="800"/>
        </a:spcBef>
        <a:defRPr sz="3200">
          <a:latin typeface="Arial"/>
          <a:ea typeface="Arial"/>
          <a:cs typeface="Arial"/>
          <a:sym typeface="Arial"/>
        </a:defRPr>
      </a:lvl4pPr>
      <a:lvl5pPr marL="342900" algn="ctr" defTabSz="457200">
        <a:spcBef>
          <a:spcPts val="800"/>
        </a:spcBef>
        <a:defRPr sz="3200">
          <a:latin typeface="Arial"/>
          <a:ea typeface="Arial"/>
          <a:cs typeface="Arial"/>
          <a:sym typeface="Arial"/>
        </a:defRPr>
      </a:lvl5pPr>
      <a:lvl6pPr marL="342900" algn="ctr" defTabSz="457200">
        <a:spcBef>
          <a:spcPts val="800"/>
        </a:spcBef>
        <a:defRPr sz="3200">
          <a:latin typeface="Arial"/>
          <a:ea typeface="Arial"/>
          <a:cs typeface="Arial"/>
          <a:sym typeface="Arial"/>
        </a:defRPr>
      </a:lvl6pPr>
      <a:lvl7pPr marL="342900" algn="ctr" defTabSz="457200">
        <a:spcBef>
          <a:spcPts val="800"/>
        </a:spcBef>
        <a:defRPr sz="3200">
          <a:latin typeface="Arial"/>
          <a:ea typeface="Arial"/>
          <a:cs typeface="Arial"/>
          <a:sym typeface="Arial"/>
        </a:defRPr>
      </a:lvl7pPr>
      <a:lvl8pPr marL="342900" algn="ctr" defTabSz="457200">
        <a:spcBef>
          <a:spcPts val="800"/>
        </a:spcBef>
        <a:defRPr sz="3200">
          <a:latin typeface="Arial"/>
          <a:ea typeface="Arial"/>
          <a:cs typeface="Arial"/>
          <a:sym typeface="Arial"/>
        </a:defRPr>
      </a:lvl8pPr>
      <a:lvl9pPr marL="342900" algn="ctr" defTabSz="457200">
        <a:spcBef>
          <a:spcPts val="800"/>
        </a:spcBef>
        <a:defRPr sz="3200">
          <a:latin typeface="Arial"/>
          <a:ea typeface="Arial"/>
          <a:cs typeface="Arial"/>
          <a:sym typeface="Arial"/>
        </a:defRPr>
      </a:lvl9pPr>
    </p:bodyStyle>
    <p:otherStyle>
      <a:lvl1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1pPr>
      <a:lvl2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2pPr>
      <a:lvl3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3pPr>
      <a:lvl4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4pPr>
      <a:lvl5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5pPr>
      <a:lvl6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6pPr>
      <a:lvl7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7pPr>
      <a:lvl8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8pPr>
      <a:lvl9pPr defTabSz="457200">
        <a:tabLst>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 name="Shape 20"/>
          <p:cNvSpPr/>
          <p:nvPr>
            <p:ph type="title"/>
          </p:nvPr>
        </p:nvSpPr>
        <p:spPr>
          <a:xfrm>
            <a:off x="685800" y="739775"/>
            <a:ext cx="7772400" cy="2103438"/>
          </a:xfrm>
          <a:prstGeom prst="rect">
            <a:avLst/>
          </a:prstGeom>
        </p:spPr>
        <p:txBody>
          <a:bodyPr lIns="45719" tIns="45719" rIns="45719" bIns="45719">
            <a:normAutofit fontScale="100000" lnSpcReduction="0"/>
          </a:bodyPr>
          <a:lstStyle>
            <a:lvl1pPr>
              <a:tabLst>
                <a:tab pos="914400" algn="l"/>
                <a:tab pos="1828800" algn="l"/>
                <a:tab pos="2743200" algn="l"/>
                <a:tab pos="3657600" algn="l"/>
                <a:tab pos="4572000" algn="l"/>
                <a:tab pos="5486400" algn="l"/>
                <a:tab pos="6400800" algn="l"/>
                <a:tab pos="7315200" algn="l"/>
                <a:tab pos="8229600" algn="l"/>
                <a:tab pos="9144000" algn="l"/>
                <a:tab pos="10058400" algn="l"/>
              </a:tabLst>
            </a:lvl1pPr>
          </a:lstStyle>
          <a:p>
            <a:pPr lvl="0">
              <a:defRPr sz="1800"/>
            </a:pPr>
            <a:r>
              <a:rPr sz="4400"/>
              <a:t>Introduction to Intel x86-64 Assembly, Architecture, Applications, &amp; Alliteration</a:t>
            </a:r>
          </a:p>
        </p:txBody>
      </p:sp>
      <p:sp>
        <p:nvSpPr>
          <p:cNvPr id="21" name="Shape 21"/>
          <p:cNvSpPr/>
          <p:nvPr/>
        </p:nvSpPr>
        <p:spPr>
          <a:xfrm>
            <a:off x="1371600" y="3886200"/>
            <a:ext cx="6400800" cy="111954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 Kovah – 2014-2015</a:t>
            </a:r>
            <a:endParaRPr sz="3200">
              <a:latin typeface="Arial"/>
              <a:ea typeface="Arial"/>
              <a:cs typeface="Arial"/>
              <a:sym typeface="Arial"/>
            </a:endParaRPr>
          </a:p>
          <a:p>
            <a:pPr lvl="0" algn="ctr">
              <a:spcBef>
                <a:spcPts val="800"/>
              </a:spcBef>
              <a:tabLst>
                <a:tab pos="914400" algn="l"/>
                <a:tab pos="1828800" algn="l"/>
                <a:tab pos="2743200" algn="l"/>
                <a:tab pos="3657600" algn="l"/>
                <a:tab pos="4572000" algn="l"/>
                <a:tab pos="5486400" algn="l"/>
                <a:tab pos="6400800" algn="l"/>
                <a:tab pos="7315200" algn="l"/>
                <a:tab pos="8229600" algn="l"/>
                <a:tab pos="9144000" algn="l"/>
                <a:tab pos="10058400" algn="l"/>
              </a:tabLst>
              <a:defRPr sz="1800"/>
            </a:pPr>
            <a:r>
              <a:rPr sz="3200">
                <a:latin typeface="Arial"/>
                <a:ea typeface="Arial"/>
                <a:cs typeface="Arial"/>
                <a:sym typeface="Arial"/>
              </a:rPr>
              <a:t>xeno@legbacore.com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0" name="Shape 60"/>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4</a:t>
            </a:r>
          </a:p>
        </p:txBody>
      </p:sp>
      <p:sp>
        <p:nvSpPr>
          <p:cNvPr id="61" name="Shape 61"/>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VisualStudio inline assembly</a:t>
            </a:r>
          </a:p>
        </p:txBody>
      </p:sp>
      <p:sp>
        <p:nvSpPr>
          <p:cNvPr id="62" name="Shape 62"/>
          <p:cNvSpPr/>
          <p:nvPr/>
        </p:nvSpPr>
        <p:spPr>
          <a:xfrm>
            <a:off x="685800" y="1981200"/>
            <a:ext cx="7772400" cy="433007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VisualStudio syntax - intel-syntax</a:t>
            </a:r>
            <a:endParaRPr>
              <a:latin typeface="Times New Roman"/>
              <a:ea typeface="Times New Roman"/>
              <a:cs typeface="Times New Roman"/>
              <a:sym typeface="Times New Roman"/>
            </a:endParaRPr>
          </a:p>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__asm{ instructions separated by \n};</a:t>
            </a:r>
            <a:endParaRPr>
              <a:latin typeface="Times New Roman"/>
              <a:ea typeface="Times New Roman"/>
              <a:cs typeface="Times New Roman"/>
              <a:sym typeface="Times New Roman"/>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That’s two underscores at the beginning</a:t>
            </a:r>
            <a:endParaRPr>
              <a:latin typeface="Times New Roman"/>
              <a:ea typeface="Times New Roman"/>
              <a:cs typeface="Times New Roman"/>
              <a:sym typeface="Times New Roman"/>
            </a:endParaRPr>
          </a:p>
          <a:p>
            <a:pPr lvl="1" marL="836082" indent="-3788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Don’t even need a semicolon after it, but I put them there since it makes the auto-indent work correctly </a:t>
            </a:r>
            <a:endParaRPr>
              <a:latin typeface="Times New Roman"/>
              <a:ea typeface="Times New Roman"/>
              <a:cs typeface="Times New Roman"/>
              <a:sym typeface="Times New Roman"/>
            </a:endParaRPr>
          </a:p>
          <a:p>
            <a:pPr lvl="1" indent="457198">
              <a:lnSpc>
                <a:spcPct val="90000"/>
              </a:lnSpc>
              <a:spcBef>
                <a:spcPts val="6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a:latin typeface="Arial"/>
              <a:ea typeface="Arial"/>
              <a:cs typeface="Arial"/>
              <a:sym typeface="Arial"/>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__asm{ 	mov eax, [esp+0x4]</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cmp eax, 0xdeadbeef</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je myLabel</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			xor eax, eax</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myLabel:	mov bl, al</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a:t>
            </a:r>
          </a:p>
        </p:txBody>
      </p:sp>
      <p:sp>
        <p:nvSpPr>
          <p:cNvPr id="65" name="Shape 65"/>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VisualStudio inline assembly 2</a:t>
            </a:r>
          </a:p>
        </p:txBody>
      </p:sp>
      <p:sp>
        <p:nvSpPr>
          <p:cNvPr id="66" name="Shape 66"/>
          <p:cNvSpPr/>
          <p:nvPr/>
        </p:nvSpPr>
        <p:spPr>
          <a:xfrm>
            <a:off x="685800" y="1981200"/>
            <a:ext cx="7772400" cy="319321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Syntax using C variables is the same, just put the variable in place of a register name for instance. (The assembler will substitute the correct address for the variable.)</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http://msdn.microsoft.com/en-us/library/4ks26t93(VS.80).aspx</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sz="2000">
              <a:latin typeface="Arial"/>
              <a:ea typeface="Arial"/>
              <a:cs typeface="Arial"/>
              <a:sym typeface="Arial"/>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int myVar;</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//value into C variable from register</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__asm {mov myVar, eax};</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//value into register from C variable </a:t>
            </a:r>
            <a:endParaRPr>
              <a:latin typeface="Times New Roman"/>
              <a:ea typeface="Times New Roman"/>
              <a:cs typeface="Times New Roman"/>
              <a:sym typeface="Times New Roman"/>
            </a:endParaRPr>
          </a:p>
          <a:p>
            <a:pPr lvl="0" marL="341311" indent="-341311">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__asm {mov eax, myVar};</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8</a:t>
            </a:r>
          </a:p>
        </p:txBody>
      </p:sp>
      <p:sp>
        <p:nvSpPr>
          <p:cNvPr id="69" name="Shape 69"/>
          <p:cNvSpPr/>
          <p:nvPr/>
        </p:nvSpPr>
        <p:spPr>
          <a:xfrm>
            <a:off x="685800" y="1869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_emit and .byte</a:t>
            </a:r>
          </a:p>
        </p:txBody>
      </p:sp>
      <p:sp>
        <p:nvSpPr>
          <p:cNvPr id="70" name="Shape 70"/>
          <p:cNvSpPr/>
          <p:nvPr/>
        </p:nvSpPr>
        <p:spPr>
          <a:xfrm>
            <a:off x="685800" y="990599"/>
            <a:ext cx="7772400" cy="5444122"/>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Once you learn about opcodes later on, you can even specify exactly the instructions you want to use by using the “_emit” or “.byte” keywords, to place specific bytes into the code. </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Those bytes can then be interpreted as instructions or data</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This is sometimes useful if you can’t figure out the inline asm syntax for the instruction you want to use, but you know its opcodes (either from seeing them elsewhere, or by reading the manual)</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Examples:</a:t>
            </a:r>
            <a:endParaRPr>
              <a:latin typeface="Times New Roman"/>
              <a:ea typeface="Times New Roman"/>
              <a:cs typeface="Times New Roman"/>
              <a:sym typeface="Times New Roman"/>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__asm{_emit 0x55}  is __asm{push ebp}</a:t>
            </a:r>
            <a:endParaRPr>
              <a:latin typeface="Times New Roman"/>
              <a:ea typeface="Times New Roman"/>
              <a:cs typeface="Times New Roman"/>
              <a:sym typeface="Times New Roman"/>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__asm{_emit 0x89};__asm{_emit 0xE5}  is __asm{mov ebp, esp}</a:t>
            </a:r>
            <a:endParaRPr>
              <a:latin typeface="Times New Roman"/>
              <a:ea typeface="Times New Roman"/>
              <a:cs typeface="Times New Roman"/>
              <a:sym typeface="Times New Roman"/>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asm(“.byte 0x55”); is asm(“push %ebp”);</a:t>
            </a:r>
            <a:endParaRPr>
              <a:latin typeface="Times New Roman"/>
              <a:ea typeface="Times New Roman"/>
              <a:cs typeface="Times New Roman"/>
              <a:sym typeface="Times New Roman"/>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asm(".byte 0x89 ; .byte 0xE5"); is asm(“mov %esp, %ebp”);</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 name="Shape 23"/>
          <p:cNvSpPr/>
          <p:nvPr/>
        </p:nvSpPr>
        <p:spPr>
          <a:xfrm>
            <a:off x="-1" y="-935"/>
            <a:ext cx="9144002" cy="114328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lvl="0">
              <a:defRPr sz="1800"/>
            </a:pPr>
            <a:r>
              <a:rPr sz="3600"/>
              <a:t>All materials is licensed under a Creative Commons “Share Alike” license.</a:t>
            </a:r>
          </a:p>
        </p:txBody>
      </p:sp>
      <p:sp>
        <p:nvSpPr>
          <p:cNvPr id="24" name="Shape 24"/>
          <p:cNvSpPr/>
          <p:nvPr/>
        </p:nvSpPr>
        <p:spPr>
          <a:xfrm>
            <a:off x="685800" y="1237670"/>
            <a:ext cx="7772400" cy="437068"/>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341312" indent="-341312">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a:latin typeface="Arial"/>
                <a:ea typeface="Arial"/>
                <a:cs typeface="Arial"/>
                <a:sym typeface="Arial"/>
              </a:defRPr>
            </a:lvl1pPr>
          </a:lstStyle>
          <a:p>
            <a:pPr lvl="0">
              <a:defRPr sz="1800"/>
            </a:pPr>
            <a:r>
              <a:rPr sz="2400"/>
              <a:t>http://creativecommons.org/licenses/by-sa/3.0/</a:t>
            </a:r>
          </a:p>
        </p:txBody>
      </p:sp>
      <p:pic>
        <p:nvPicPr>
          <p:cNvPr id="25" name="image1.png"/>
          <p:cNvPicPr/>
          <p:nvPr/>
        </p:nvPicPr>
        <p:blipFill>
          <a:blip r:embed="rId3">
            <a:extLst/>
          </a:blip>
          <a:stretch>
            <a:fillRect/>
          </a:stretch>
        </p:blipFill>
        <p:spPr>
          <a:xfrm>
            <a:off x="1524000" y="1770062"/>
            <a:ext cx="6324600" cy="4732338"/>
          </a:xfrm>
          <a:prstGeom prst="rect">
            <a:avLst/>
          </a:prstGeom>
          <a:ln w="12700">
            <a:miter lim="400000"/>
          </a:ln>
        </p:spPr>
      </p:pic>
      <p:sp>
        <p:nvSpPr>
          <p:cNvPr id="26" name="Shape 26"/>
          <p:cNvSpPr/>
          <p:nvPr/>
        </p:nvSpPr>
        <p:spPr>
          <a:xfrm>
            <a:off x="-9816" y="6484365"/>
            <a:ext cx="7107557" cy="544068"/>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defRPr sz="1800"/>
            </a:pPr>
            <a:r>
              <a:rPr sz="1100">
                <a:latin typeface="Arial"/>
                <a:ea typeface="Arial"/>
                <a:cs typeface="Arial"/>
                <a:sym typeface="Arial"/>
              </a:rPr>
              <a:t>Attribution condition: You must indicate that derivative work</a:t>
            </a:r>
            <a:endParaRPr sz="1100">
              <a:latin typeface="Arial"/>
              <a:ea typeface="Arial"/>
              <a:cs typeface="Arial"/>
              <a:sym typeface="Arial"/>
            </a:endParaRPr>
          </a:p>
          <a:p>
            <a:pPr lvl="0">
              <a:defRPr sz="1800"/>
            </a:pPr>
            <a:r>
              <a:rPr sz="1100">
                <a:latin typeface="Arial"/>
                <a:ea typeface="Arial"/>
                <a:cs typeface="Arial"/>
                <a:sym typeface="Arial"/>
              </a:rPr>
              <a:t>"Is derived from Xeno Kovah's 'Intro x86-64’ class, available at http://OpenSecurityTraining.info/IntroX86-64.html”</a:t>
            </a:r>
            <a:endParaRPr sz="1100">
              <a:latin typeface="Arial"/>
              <a:ea typeface="Arial"/>
              <a:cs typeface="Arial"/>
              <a:sym typeface="Arial"/>
            </a:endParaRP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Inline assembly</a:t>
            </a:r>
          </a:p>
        </p:txBody>
      </p:sp>
      <p:sp>
        <p:nvSpPr>
          <p:cNvPr id="31" name="Shape 31"/>
          <p:cNvSpPr/>
          <p:nvPr/>
        </p:nvSpPr>
        <p:spPr>
          <a:xfrm>
            <a:off x="685800" y="1981200"/>
            <a:ext cx="7772400" cy="453957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Inline assembly is a way to include assembly directly in a C/C++ file. However, the syntax will differ between compilers and assemblers.</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There are times when you actually have to code asm in order to do something from a C/C++ file.</a:t>
            </a:r>
            <a:endParaRPr>
              <a:latin typeface="Times New Roman"/>
              <a:ea typeface="Times New Roman"/>
              <a:cs typeface="Times New Roman"/>
              <a:sym typeface="Times New Roman"/>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Very common in OS or driver design, because there are many aspects of hardware which can only be accessed with special instructions</a:t>
            </a:r>
            <a:endParaRPr>
              <a:latin typeface="Times New Roman"/>
              <a:ea typeface="Times New Roman"/>
              <a:cs typeface="Times New Roman"/>
              <a:sym typeface="Times New Roman"/>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In crypto you might want access to the “rol/ror - rotate left/right” instructions which don’t have corresponding C syntax like shifts do</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Or maybe you just want full control over the code being generated for optimization purposes</a:t>
            </a:r>
            <a:endParaRPr>
              <a:latin typeface="Times New Roman"/>
              <a:ea typeface="Times New Roman"/>
              <a:cs typeface="Times New Roman"/>
              <a:sym typeface="Times New Roman"/>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Keep in mind the compiler may still optimize your inline asm</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Also it’s a great way to simply experiment with instructions</a:t>
            </a:r>
            <a:endParaRPr>
              <a:latin typeface="Times New Roman"/>
              <a:ea typeface="Times New Roman"/>
              <a:cs typeface="Times New Roman"/>
              <a:sym typeface="Times New Roman"/>
            </a:endParaRPr>
          </a:p>
          <a:p>
            <a:pPr lvl="1" marL="670321" indent="-213121">
              <a:lnSpc>
                <a:spcPct val="90000"/>
              </a:lnSpc>
              <a:spcBef>
                <a:spcPts val="4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Though getting the syntax right for the desired instructions is sometimes annoying</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6</a:t>
            </a:r>
          </a:p>
        </p:txBody>
      </p:sp>
      <p:sp>
        <p:nvSpPr>
          <p:cNvPr id="34" name="Shape 34"/>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GCC inline assembly</a:t>
            </a:r>
          </a:p>
        </p:txBody>
      </p:sp>
      <p:sp>
        <p:nvSpPr>
          <p:cNvPr id="35" name="Shape 35"/>
          <p:cNvSpPr/>
          <p:nvPr/>
        </p:nvSpPr>
        <p:spPr>
          <a:xfrm>
            <a:off x="685800" y="1981200"/>
            <a:ext cx="7772400" cy="435508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86685" indent="-486685">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200">
                <a:latin typeface="Arial"/>
                <a:ea typeface="Arial"/>
                <a:cs typeface="Arial"/>
                <a:sym typeface="Arial"/>
              </a:rPr>
              <a:t>GCC syntax - AT&amp;T syntax</a:t>
            </a:r>
            <a:endParaRPr>
              <a:latin typeface="Times New Roman"/>
              <a:ea typeface="Times New Roman"/>
              <a:cs typeface="Times New Roman"/>
              <a:sym typeface="Times New Roman"/>
            </a:endParaRPr>
          </a:p>
          <a:p>
            <a:pPr lvl="0" marL="486685" indent="-486685">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200">
                <a:latin typeface="Arial"/>
                <a:ea typeface="Arial"/>
                <a:cs typeface="Arial"/>
                <a:sym typeface="Arial"/>
              </a:rPr>
              <a:t>asm(“instructions separated by \n”);</a:t>
            </a:r>
            <a:endParaRPr>
              <a:latin typeface="Times New Roman"/>
              <a:ea typeface="Times New Roman"/>
              <a:cs typeface="Times New Roman"/>
              <a:sym typeface="Times New Roman"/>
            </a:endParaRPr>
          </a:p>
          <a:p>
            <a:pPr lvl="1" marL="804509" indent="-347309">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b="1" sz="2200">
                <a:latin typeface="Arial"/>
                <a:ea typeface="Arial"/>
                <a:cs typeface="Arial"/>
                <a:sym typeface="Arial"/>
              </a:rPr>
              <a:t>DO</a:t>
            </a:r>
            <a:r>
              <a:rPr sz="2200">
                <a:latin typeface="Arial"/>
                <a:ea typeface="Arial"/>
                <a:cs typeface="Arial"/>
                <a:sym typeface="Arial"/>
              </a:rPr>
              <a:t> need a semicolon after close parentheses</a:t>
            </a:r>
            <a:endParaRPr sz="2200">
              <a:latin typeface="Arial"/>
              <a:ea typeface="Arial"/>
              <a:cs typeface="Arial"/>
              <a:sym typeface="Arial"/>
            </a:endParaRPr>
          </a:p>
          <a:p>
            <a:pPr lvl="1" marL="741362" indent="-28416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a:latin typeface="Arial"/>
              <a:ea typeface="Arial"/>
              <a:cs typeface="Arial"/>
              <a:sym typeface="Arial"/>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int myVar = 0xdeadbeef;</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asm("movl -0x4(%rbp), %eax\n"</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"cmp $0xdeadbeef,%eax\n"</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"je myLabel\n"</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"xor %eax, %eax\n"</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"myLabel: movw $0xFFFF, %cx\n"</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        "and %ecx, %eax”);</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a:latin typeface="Arial"/>
              <a:ea typeface="Arial"/>
              <a:cs typeface="Arial"/>
              <a:sym typeface="Arial"/>
            </a:endParaRPr>
          </a:p>
          <a:p>
            <a:pPr lvl="0" marL="341311" indent="-341311">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http://www.ibiblio.org/gferg/ldp/GCC-Inline-Assembly-HOWTO.html</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7</a:t>
            </a:r>
          </a:p>
        </p:txBody>
      </p:sp>
      <p:sp>
        <p:nvSpPr>
          <p:cNvPr id="40" name="Shape 40"/>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GCC inline assembly 2</a:t>
            </a:r>
          </a:p>
        </p:txBody>
      </p:sp>
      <p:sp>
        <p:nvSpPr>
          <p:cNvPr id="41" name="Shape 41"/>
          <p:cNvSpPr/>
          <p:nvPr/>
        </p:nvSpPr>
        <p:spPr>
          <a:xfrm>
            <a:off x="685800" y="1981200"/>
            <a:ext cx="7772400" cy="443507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Syntax using C variables (aka “extended asm”):</a:t>
            </a:r>
            <a:endParaRPr>
              <a:latin typeface="Times New Roman"/>
              <a:ea typeface="Times New Roman"/>
              <a:cs typeface="Times New Roman"/>
              <a:sym typeface="Times New Roman"/>
            </a:endParaRPr>
          </a:p>
          <a:p>
            <a:pPr lvl="0" marL="341311" indent="-341311">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asm ( assembler template            </a:t>
            </a:r>
            <a:endParaRPr>
              <a:latin typeface="Times New Roman"/>
              <a:ea typeface="Times New Roman"/>
              <a:cs typeface="Times New Roman"/>
              <a:sym typeface="Times New Roman"/>
            </a:endParaRPr>
          </a:p>
          <a:p>
            <a:pPr lvl="0" marL="341311" indent="-341311">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 output operands                  /* optional */</a:t>
            </a:r>
            <a:endParaRPr>
              <a:latin typeface="Times New Roman"/>
              <a:ea typeface="Times New Roman"/>
              <a:cs typeface="Times New Roman"/>
              <a:sym typeface="Times New Roman"/>
            </a:endParaRPr>
          </a:p>
          <a:p>
            <a:pPr lvl="0" marL="341311" indent="-341311">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 input operands                   /* optional */</a:t>
            </a:r>
            <a:endParaRPr>
              <a:latin typeface="Times New Roman"/>
              <a:ea typeface="Times New Roman"/>
              <a:cs typeface="Times New Roman"/>
              <a:sym typeface="Times New Roman"/>
            </a:endParaRPr>
          </a:p>
          <a:p>
            <a:pPr lvl="0" marL="341311" indent="-341311">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 list of clobbered registers      /* optional */</a:t>
            </a:r>
            <a:endParaRPr>
              <a:latin typeface="Times New Roman"/>
              <a:ea typeface="Times New Roman"/>
              <a:cs typeface="Times New Roman"/>
              <a:sym typeface="Times New Roman"/>
            </a:endParaRPr>
          </a:p>
          <a:p>
            <a:pPr lvl="0" marL="341311" indent="-341311">
              <a:lnSpc>
                <a:spcPct val="90000"/>
              </a:lnSpc>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Courier New"/>
                <a:ea typeface="Courier New"/>
                <a:cs typeface="Courier New"/>
                <a:sym typeface="Courier New"/>
              </a:rPr>
              <a:t>);</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endParaRPr>
              <a:latin typeface="Arial"/>
              <a:ea typeface="Arial"/>
              <a:cs typeface="Arial"/>
              <a:sym typeface="Arial"/>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int myVar;</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//value into C variable from register</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asm ("movl %%eax, %0" : "=r" (myVar) );</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//value into register from C variable</a:t>
            </a:r>
            <a:endParaRPr>
              <a:latin typeface="Times New Roman"/>
              <a:ea typeface="Times New Roman"/>
              <a:cs typeface="Times New Roman"/>
              <a:sym typeface="Times New Roman"/>
            </a:endParaRPr>
          </a:p>
          <a:p>
            <a:pPr lvl="0" marL="341311" indent="-341311">
              <a:spcBef>
                <a:spcPts val="4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asm ("movl %0, %%eax" : : "r" (myVar) );</a:t>
            </a:r>
            <a:endParaRPr>
              <a:latin typeface="Times New Roman"/>
              <a:ea typeface="Times New Roman"/>
              <a:cs typeface="Times New Roman"/>
              <a:sym typeface="Times New Roman"/>
            </a:endParaRP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8</a:t>
            </a:r>
          </a:p>
        </p:txBody>
      </p:sp>
      <p:sp>
        <p:nvSpPr>
          <p:cNvPr id="44" name="Shape 44"/>
          <p:cNvSpPr/>
          <p:nvPr/>
        </p:nvSpPr>
        <p:spPr>
          <a:xfrm>
            <a:off x="685800" y="1869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.byte</a:t>
            </a:r>
          </a:p>
        </p:txBody>
      </p:sp>
      <p:sp>
        <p:nvSpPr>
          <p:cNvPr id="45" name="Shape 45"/>
          <p:cNvSpPr/>
          <p:nvPr/>
        </p:nvSpPr>
        <p:spPr>
          <a:xfrm>
            <a:off x="479778" y="990600"/>
            <a:ext cx="8128001" cy="420492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Once you learn about opcodes later on, you can even specify exactly the instructions you want to use by using the “.byte” keyword, to place specific bytes into the code. </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Those bytes can then be interpreted as instructions or data</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This is sometimes useful if you can’t figure out the inline asm syntax for the instruction you want to use, but you know its opcodes (either from seeing them elsewhere, or by reading the manual)</a:t>
            </a:r>
            <a:endParaRPr>
              <a:latin typeface="Times New Roman"/>
              <a:ea typeface="Times New Roman"/>
              <a:cs typeface="Times New Roman"/>
              <a:sym typeface="Times New Roman"/>
            </a:endParaRPr>
          </a:p>
          <a:p>
            <a:pPr lvl="0" marL="455082" indent="-455082">
              <a:lnSpc>
                <a:spcPct val="90000"/>
              </a:lnSpc>
              <a:spcBef>
                <a:spcPts val="6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400">
                <a:latin typeface="Arial"/>
                <a:ea typeface="Arial"/>
                <a:cs typeface="Arial"/>
                <a:sym typeface="Arial"/>
              </a:rPr>
              <a:t>Examples:</a:t>
            </a:r>
            <a:endParaRPr>
              <a:latin typeface="Times New Roman"/>
              <a:ea typeface="Times New Roman"/>
              <a:cs typeface="Times New Roman"/>
              <a:sym typeface="Times New Roman"/>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asm(“.byte 0x55”); is</a:t>
            </a:r>
            <a:r>
              <a:rPr sz="2000">
                <a:latin typeface="Arial"/>
                <a:ea typeface="Arial"/>
                <a:cs typeface="Arial"/>
                <a:sym typeface="Arial"/>
              </a:rPr>
              <a:t> </a:t>
            </a:r>
            <a:r>
              <a:rPr sz="2000">
                <a:latin typeface="Arial"/>
                <a:ea typeface="Arial"/>
                <a:cs typeface="Arial"/>
                <a:sym typeface="Arial"/>
              </a:rPr>
              <a:t>“push %</a:t>
            </a:r>
            <a:r>
              <a:rPr sz="2000">
                <a:latin typeface="Arial"/>
                <a:ea typeface="Arial"/>
                <a:cs typeface="Arial"/>
                <a:sym typeface="Arial"/>
              </a:rPr>
              <a:t>r</a:t>
            </a:r>
            <a:r>
              <a:rPr sz="2000">
                <a:latin typeface="Arial"/>
                <a:ea typeface="Arial"/>
                <a:cs typeface="Arial"/>
                <a:sym typeface="Arial"/>
              </a:rPr>
              <a:t>bp”</a:t>
            </a:r>
            <a:endParaRPr sz="2000">
              <a:latin typeface="Arial"/>
              <a:ea typeface="Arial"/>
              <a:cs typeface="Arial"/>
              <a:sym typeface="Arial"/>
            </a:endParaRPr>
          </a:p>
          <a:p>
            <a:pPr lvl="1" marL="720313" indent="-263113">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asm("</a:t>
            </a:r>
            <a:r>
              <a:rPr sz="2000">
                <a:latin typeface="Arial"/>
                <a:ea typeface="Arial"/>
                <a:cs typeface="Arial"/>
                <a:sym typeface="Arial"/>
              </a:rPr>
              <a:t>.byte 0x48 ; </a:t>
            </a:r>
            <a:r>
              <a:rPr sz="2000">
                <a:latin typeface="Arial"/>
                <a:ea typeface="Arial"/>
                <a:cs typeface="Arial"/>
                <a:sym typeface="Arial"/>
              </a:rPr>
              <a:t>.byte 0x89</a:t>
            </a:r>
            <a:r>
              <a:rPr sz="2000">
                <a:latin typeface="Arial"/>
                <a:ea typeface="Arial"/>
                <a:cs typeface="Arial"/>
                <a:sym typeface="Arial"/>
              </a:rPr>
              <a:t> </a:t>
            </a:r>
            <a:r>
              <a:rPr sz="2000">
                <a:latin typeface="Arial"/>
                <a:ea typeface="Arial"/>
                <a:cs typeface="Arial"/>
                <a:sym typeface="Arial"/>
              </a:rPr>
              <a:t>;</a:t>
            </a:r>
            <a:r>
              <a:rPr sz="2000">
                <a:latin typeface="Arial"/>
                <a:ea typeface="Arial"/>
                <a:cs typeface="Arial"/>
                <a:sym typeface="Arial"/>
              </a:rPr>
              <a:t> </a:t>
            </a:r>
            <a:r>
              <a:rPr sz="2000">
                <a:latin typeface="Arial"/>
                <a:ea typeface="Arial"/>
                <a:cs typeface="Arial"/>
                <a:sym typeface="Arial"/>
              </a:rPr>
              <a:t>.byte 0xE5"); i</a:t>
            </a:r>
            <a:r>
              <a:rPr sz="2000">
                <a:latin typeface="Arial"/>
                <a:ea typeface="Arial"/>
                <a:cs typeface="Arial"/>
                <a:sym typeface="Arial"/>
              </a:rPr>
              <a:t>s </a:t>
            </a:r>
            <a:r>
              <a:rPr sz="2000">
                <a:latin typeface="Arial"/>
                <a:ea typeface="Arial"/>
                <a:cs typeface="Arial"/>
                <a:sym typeface="Arial"/>
              </a:rPr>
              <a:t>“mov %</a:t>
            </a:r>
            <a:r>
              <a:rPr sz="2000">
                <a:latin typeface="Arial"/>
                <a:ea typeface="Arial"/>
                <a:cs typeface="Arial"/>
                <a:sym typeface="Arial"/>
              </a:rPr>
              <a:t>r</a:t>
            </a:r>
            <a:r>
              <a:rPr sz="2000">
                <a:latin typeface="Arial"/>
                <a:ea typeface="Arial"/>
                <a:cs typeface="Arial"/>
                <a:sym typeface="Arial"/>
              </a:rPr>
              <a:t>sp, %</a:t>
            </a:r>
            <a:r>
              <a:rPr sz="2000">
                <a:latin typeface="Arial"/>
                <a:ea typeface="Arial"/>
                <a:cs typeface="Arial"/>
                <a:sym typeface="Arial"/>
              </a:rPr>
              <a:t>r</a:t>
            </a:r>
            <a:r>
              <a:rPr sz="2000">
                <a:latin typeface="Arial"/>
                <a:ea typeface="Arial"/>
                <a:cs typeface="Arial"/>
                <a:sym typeface="Arial"/>
              </a:rPr>
              <a:t>bp”</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4</a:t>
            </a:r>
          </a:p>
        </p:txBody>
      </p:sp>
      <p:sp>
        <p:nvSpPr>
          <p:cNvPr id="50" name="Shape 50"/>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VisualStudio assembly</a:t>
            </a:r>
          </a:p>
        </p:txBody>
      </p:sp>
      <p:sp>
        <p:nvSpPr>
          <p:cNvPr id="51" name="Shape 51"/>
          <p:cNvSpPr/>
          <p:nvPr/>
        </p:nvSpPr>
        <p:spPr>
          <a:xfrm>
            <a:off x="685800" y="1981200"/>
            <a:ext cx="7772400" cy="379352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Visual Studio does not support inline assembly for x64 code</a:t>
            </a:r>
            <a:endParaRPr>
              <a:latin typeface="Times New Roman"/>
              <a:ea typeface="Times New Roman"/>
              <a:cs typeface="Times New Roman"/>
              <a:sym typeface="Times New Roman"/>
            </a:endParaRPr>
          </a:p>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If you must run hand-written assembly, you must write write assembly functions in a separate asm file, use an assembler to assemble it, and then link it with your C code</a:t>
            </a:r>
            <a:endParaRPr>
              <a:latin typeface="Times New Roman"/>
              <a:ea typeface="Times New Roman"/>
              <a:cs typeface="Times New Roman"/>
              <a:sym typeface="Times New Roman"/>
            </a:endParaRPr>
          </a:p>
          <a:p>
            <a:pPr lvl="0" marL="619417" indent="-619417">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800">
                <a:latin typeface="Arial"/>
                <a:ea typeface="Arial"/>
                <a:cs typeface="Arial"/>
                <a:sym typeface="Arial"/>
              </a:rPr>
              <a:t>Will not go into detail here, but instructions can be found here:</a:t>
            </a:r>
            <a:endParaRPr>
              <a:latin typeface="Times New Roman"/>
              <a:ea typeface="Times New Roman"/>
              <a:cs typeface="Times New Roman"/>
              <a:sym typeface="Times New Roman"/>
            </a:endParaRPr>
          </a:p>
          <a:p>
            <a:pPr lvl="0" marL="398196" indent="-398196">
              <a:lnSpc>
                <a:spcPct val="90000"/>
              </a:lnSpc>
              <a:spcBef>
                <a:spcPts val="7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a:latin typeface="Arial"/>
                <a:ea typeface="Arial"/>
                <a:cs typeface="Arial"/>
                <a:sym typeface="Arial"/>
              </a:rPr>
              <a:t>http://www.codeproject.com/Articles/271627/Assembly-Programming-with-Visual-Studio</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nvSpPr>
        <p:spPr>
          <a:xfrm>
            <a:off x="6553200" y="6248400"/>
            <a:ext cx="1905000" cy="290982"/>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spAutoFit/>
          </a:bodyPr>
          <a:lstStyle>
            <a:lvl1pPr algn="r">
              <a:tabLst>
                <a:tab pos="914400" algn="l"/>
                <a:tab pos="1828800" algn="l"/>
                <a:tab pos="2743200" algn="l"/>
                <a:tab pos="3657600" algn="l"/>
                <a:tab pos="4572000" algn="l"/>
                <a:tab pos="5486400" algn="l"/>
                <a:tab pos="6400800" algn="l"/>
                <a:tab pos="7315200" algn="l"/>
                <a:tab pos="8229600" algn="l"/>
                <a:tab pos="9144000" algn="l"/>
                <a:tab pos="10058400" algn="l"/>
              </a:tabLst>
              <a:defRPr sz="1400">
                <a:latin typeface="Arial"/>
                <a:ea typeface="Arial"/>
                <a:cs typeface="Arial"/>
                <a:sym typeface="Arial"/>
              </a:defRPr>
            </a:lvl1pPr>
          </a:lstStyle>
          <a:p>
            <a:pPr lvl="0">
              <a:defRPr sz="1800"/>
            </a:pPr>
            <a:r>
              <a:rPr sz="1400"/>
              <a:t>5</a:t>
            </a:r>
          </a:p>
        </p:txBody>
      </p:sp>
      <p:sp>
        <p:nvSpPr>
          <p:cNvPr id="54" name="Shape 54"/>
          <p:cNvSpPr/>
          <p:nvPr/>
        </p:nvSpPr>
        <p:spPr>
          <a:xfrm>
            <a:off x="685800" y="872740"/>
            <a:ext cx="7772400" cy="61672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4400">
                <a:latin typeface="Arial"/>
                <a:ea typeface="Arial"/>
                <a:cs typeface="Arial"/>
                <a:sym typeface="Arial"/>
              </a:defRPr>
            </a:lvl1pPr>
          </a:lstStyle>
          <a:p>
            <a:pPr lvl="0">
              <a:defRPr sz="1800"/>
            </a:pPr>
            <a:r>
              <a:rPr sz="4400"/>
              <a:t>VisualStudio assembly 2</a:t>
            </a:r>
          </a:p>
        </p:txBody>
      </p:sp>
      <p:sp>
        <p:nvSpPr>
          <p:cNvPr id="55" name="Shape 55"/>
          <p:cNvSpPr/>
          <p:nvPr/>
        </p:nvSpPr>
        <p:spPr>
          <a:xfrm>
            <a:off x="685800" y="1981200"/>
            <a:ext cx="7772400" cy="4174880"/>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Certain assembly instructions can be inserted into C code by using VS compiler intrinsics</a:t>
            </a:r>
            <a:endParaRPr sz="2000">
              <a:latin typeface="Arial"/>
              <a:ea typeface="Arial"/>
              <a:cs typeface="Arial"/>
              <a:sym typeface="Arial"/>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These look like C functions calls, but the compiler substitutes them with literal assembly instructions</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Examples: </a:t>
            </a:r>
            <a:endParaRPr>
              <a:latin typeface="Times New Roman"/>
              <a:ea typeface="Times New Roman"/>
              <a:cs typeface="Times New Roman"/>
              <a:sym typeface="Times New Roman"/>
            </a:endParaRPr>
          </a:p>
          <a:p>
            <a:pPr lvl="1" indent="457200">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__writeeflags</a:t>
            </a:r>
            <a:endParaRPr sz="2000">
              <a:latin typeface="Arial"/>
              <a:ea typeface="Arial"/>
              <a:cs typeface="Arial"/>
              <a:sym typeface="Arial"/>
            </a:endParaRPr>
          </a:p>
          <a:p>
            <a:pPr lvl="1" indent="457200">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__stosX (rep stos)</a:t>
            </a:r>
            <a:endParaRPr>
              <a:latin typeface="Times New Roman"/>
              <a:ea typeface="Times New Roman"/>
              <a:cs typeface="Times New Roman"/>
              <a:sym typeface="Times New Roman"/>
            </a:endParaRPr>
          </a:p>
          <a:p>
            <a:pPr lvl="1" indent="457200">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__movsX (rep movs)</a:t>
            </a:r>
            <a:endParaRPr>
              <a:latin typeface="Times New Roman"/>
              <a:ea typeface="Times New Roman"/>
              <a:cs typeface="Times New Roman"/>
              <a:sym typeface="Times New Roman"/>
            </a:endParaRPr>
          </a:p>
          <a:p>
            <a:pPr lvl="1" indent="457200">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__cpuid</a:t>
            </a:r>
            <a:endParaRPr sz="2000">
              <a:latin typeface="Arial"/>
              <a:ea typeface="Arial"/>
              <a:cs typeface="Arial"/>
              <a:sym typeface="Arial"/>
            </a:endParaRPr>
          </a:p>
          <a:p>
            <a:pPr lvl="1" indent="457200">
              <a:lnSpc>
                <a:spcPct val="90000"/>
              </a:lnSpc>
              <a:spcBef>
                <a:spcPts val="500"/>
              </a:spcBef>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_rotrX (ror)</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Many, many more:</a:t>
            </a:r>
            <a:endParaRPr>
              <a:latin typeface="Times New Roman"/>
              <a:ea typeface="Times New Roman"/>
              <a:cs typeface="Times New Roman"/>
              <a:sym typeface="Times New Roman"/>
            </a:endParaRPr>
          </a:p>
          <a:p>
            <a:pPr lvl="0" marL="316030" indent="-316030">
              <a:lnSpc>
                <a:spcPct val="90000"/>
              </a:lnSpc>
              <a:spcBef>
                <a:spcPts val="500"/>
              </a:spcBef>
              <a:buClr>
                <a:srgbClr val="000000"/>
              </a:buClr>
              <a:buSzPct val="100000"/>
              <a:buFont typeface="Arial"/>
              <a:buChar char="•"/>
              <a:tabLst>
                <a:tab pos="901700" algn="l"/>
                <a:tab pos="1816100" algn="l"/>
                <a:tab pos="2730500" algn="l"/>
                <a:tab pos="3644900" algn="l"/>
                <a:tab pos="4559300" algn="l"/>
                <a:tab pos="5473700" algn="l"/>
                <a:tab pos="6388100" algn="l"/>
                <a:tab pos="7302500" algn="l"/>
                <a:tab pos="8216900" algn="l"/>
                <a:tab pos="9131300" algn="l"/>
                <a:tab pos="10045700" algn="l"/>
              </a:tabLst>
              <a:defRPr sz="1800"/>
            </a:pPr>
            <a:r>
              <a:rPr sz="2000">
                <a:latin typeface="Arial"/>
                <a:ea typeface="Arial"/>
                <a:cs typeface="Arial"/>
                <a:sym typeface="Arial"/>
              </a:rPr>
              <a:t>http://msdn.microsoft.com/en-us/library/hh977022.aspx</a:t>
            </a:r>
            <a:endParaRPr sz="2000">
              <a:latin typeface="Arial"/>
              <a:ea typeface="Arial"/>
              <a:cs typeface="Arial"/>
              <a:sym typeface="Arial"/>
            </a:endParaRP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ph type="title"/>
          </p:nvPr>
        </p:nvSpPr>
        <p:spPr>
          <a:prstGeom prst="rect">
            <a:avLst/>
          </a:prstGeom>
        </p:spPr>
        <p:txBody>
          <a:bodyPr lIns="0" tIns="0" rIns="0" bIns="0">
            <a:normAutofit fontScale="100000" lnSpcReduction="0"/>
          </a:bodyPr>
          <a:lstStyle/>
          <a:p>
            <a:pPr lvl="0">
              <a:defRPr sz="1800"/>
            </a:pPr>
            <a:r>
              <a:rPr sz="4400"/>
              <a:t>Bonus Slides</a:t>
            </a:r>
          </a:p>
        </p:txBody>
      </p:sp>
      <p:sp>
        <p:nvSpPr>
          <p:cNvPr id="58" name="Shape 58"/>
          <p:cNvSpPr/>
          <p:nvPr>
            <p:ph type="body" idx="1"/>
          </p:nvPr>
        </p:nvSpPr>
        <p:spPr>
          <a:prstGeom prst="rect">
            <a:avLst/>
          </a:prstGeom>
        </p:spPr>
        <p:txBody>
          <a:bodyPr lIns="0" tIns="0" rIns="0" bIns="0">
            <a:normAutofit fontScale="100000" lnSpcReduction="0"/>
          </a:bodyPr>
          <a:lstStyle/>
          <a:p>
            <a:pPr lvl="0">
              <a:defRPr sz="1800"/>
            </a:pPr>
            <a:r>
              <a:rPr sz="3200"/>
              <a:t>Visual Studio Inline Assembly for 32-bit code</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Helvetica"/>
        <a:ea typeface="Helvetica"/>
        <a:cs typeface="Helvetica"/>
      </a:majorFont>
      <a:minorFont>
        <a:latin typeface="Avenir Book"/>
        <a:ea typeface="Avenir Book"/>
        <a:cs typeface="Avenir Book"/>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Default">
      <a:majorFont>
        <a:latin typeface="Helvetica"/>
        <a:ea typeface="Helvetica"/>
        <a:cs typeface="Helvetica"/>
      </a:majorFont>
      <a:minorFont>
        <a:latin typeface="Avenir Book"/>
        <a:ea typeface="Avenir Book"/>
        <a:cs typeface="Avenir Book"/>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00CC99"/>
          </a:solidFill>
          <a:prstDash val="solid"/>
          <a:bevel/>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CC99"/>
          </a:solidFill>
          <a:prstDash val="solid"/>
          <a:bevel/>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