
<file path=[Content_Types].xml><?xml version="1.0" encoding="utf-8"?>
<Types xmlns="http://schemas.openxmlformats.org/package/2006/content-types">
  <Default Extension="xml" ContentType="application/xml"/>
  <Default Extension="rels" ContentType="application/vnd.openxmlformats-package.relationships+xml"/>
  <Default Extension="jpeg" ContentType="image/jpg"/>
  <Default Extension="png" ContentType="image/png"/>
  <Default Extension="bmp" ContentType="image/bmp"/>
  <Default Extension="gif" ContentType="image/gif"/>
  <Default Extension="tif" ContentType="image/tif"/>
  <Default Extension="pdf" ContentType="application/pdf"/>
  <Default Extension="mov" ContentType="application/movie"/>
  <Default Extension="vml" ContentType="application/vnd.openxmlformats-officedocument.vmlDrawing"/>
  <Default Extension="xlsx" ContentType="application/vnd.openxmlformats-officedocument.spreadsheetml.sheet"/>
  <Override PartName="/docProps/core.xml" ContentType="application/vnd.openxmlformats-package.core-properties+xml"/>
  <Override PartName="/docProps/app.xml" ContentType="application/vnd.openxmlformats-officedocument.extended-properties+xml"/>
  <Override PartName="/ppt/presentation.xml" ContentType="application/vnd.openxmlformats-officedocument.presentationml.presentation.main+xml"/>
  <Override PartName="/ppt/presProps.xml" ContentType="application/vnd.openxmlformats-officedocument.presentationml.presProps+xml"/>
  <Override PartName="/ppt/viewProps.xml" ContentType="application/vnd.openxmlformats-officedocument.presentationml.viewProps+xml"/>
  <Override PartName="/ppt/commentAuthors.xml" ContentType="application/vnd.openxmlformats-officedocument.presentationml.commentAuthors+xml"/>
  <Override PartName="/ppt/tableStyles.xml" ContentType="application/vnd.openxmlformats-officedocument.presentationml.tableStyles+xml"/>
  <Override PartName="/ppt/slideMasters/slideMaster1.xml" ContentType="application/vnd.openxmlformats-officedocument.presentationml.slideMaster+xml"/>
  <Override PartName="/ppt/theme/theme1.xml" ContentType="application/vnd.openxmlformats-officedocument.theme+xml"/>
  <Override PartName="/ppt/notesMasters/notesMaster1.xml" ContentType="application/vnd.openxmlformats-officedocument.presentationml.notes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Types>
</file>

<file path=_rels/.rels><?xml version="1.0" encoding="UTF-8" standalone="yes"?><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5"/>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Lst>
  <p:sldSz cx="9144000" cy="6858000"/>
  <p:notesSz cx="6858000" cy="9144000"/>
  <p:defaultTextStyle>
    <a:lvl1pPr defTabSz="457200">
      <a:defRPr sz="2400">
        <a:latin typeface="Times New Roman"/>
        <a:ea typeface="Times New Roman"/>
        <a:cs typeface="Times New Roman"/>
        <a:sym typeface="Times New Roman"/>
      </a:defRPr>
    </a:lvl1pPr>
    <a:lvl2pPr indent="457200" defTabSz="457200">
      <a:defRPr sz="2400">
        <a:latin typeface="Times New Roman"/>
        <a:ea typeface="Times New Roman"/>
        <a:cs typeface="Times New Roman"/>
        <a:sym typeface="Times New Roman"/>
      </a:defRPr>
    </a:lvl2pPr>
    <a:lvl3pPr indent="914400" defTabSz="457200">
      <a:defRPr sz="2400">
        <a:latin typeface="Times New Roman"/>
        <a:ea typeface="Times New Roman"/>
        <a:cs typeface="Times New Roman"/>
        <a:sym typeface="Times New Roman"/>
      </a:defRPr>
    </a:lvl3pPr>
    <a:lvl4pPr indent="1371600" defTabSz="457200">
      <a:defRPr sz="2400">
        <a:latin typeface="Times New Roman"/>
        <a:ea typeface="Times New Roman"/>
        <a:cs typeface="Times New Roman"/>
        <a:sym typeface="Times New Roman"/>
      </a:defRPr>
    </a:lvl4pPr>
    <a:lvl5pPr indent="1828800" defTabSz="457200">
      <a:defRPr sz="2400">
        <a:latin typeface="Times New Roman"/>
        <a:ea typeface="Times New Roman"/>
        <a:cs typeface="Times New Roman"/>
        <a:sym typeface="Times New Roman"/>
      </a:defRPr>
    </a:lvl5pPr>
    <a:lvl6pPr defTabSz="457200">
      <a:defRPr sz="2400">
        <a:latin typeface="Times New Roman"/>
        <a:ea typeface="Times New Roman"/>
        <a:cs typeface="Times New Roman"/>
        <a:sym typeface="Times New Roman"/>
      </a:defRPr>
    </a:lvl6pPr>
    <a:lvl7pPr defTabSz="457200">
      <a:defRPr sz="2400">
        <a:latin typeface="Times New Roman"/>
        <a:ea typeface="Times New Roman"/>
        <a:cs typeface="Times New Roman"/>
        <a:sym typeface="Times New Roman"/>
      </a:defRPr>
    </a:lvl7pPr>
    <a:lvl8pPr defTabSz="457200">
      <a:defRPr sz="2400">
        <a:latin typeface="Times New Roman"/>
        <a:ea typeface="Times New Roman"/>
        <a:cs typeface="Times New Roman"/>
        <a:sym typeface="Times New Roman"/>
      </a:defRPr>
    </a:lvl8pPr>
    <a:lvl9pPr defTabSz="457200">
      <a:defRPr sz="2400">
        <a:latin typeface="Times New Roman"/>
        <a:ea typeface="Times New Roman"/>
        <a:cs typeface="Times New Roman"/>
        <a:sym typeface="Times New Roman"/>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file>

<file path=ppt/presProps.xml><?xml version="1.0" encoding="utf-8"?>
<p:presentationPr xmlns:a="http://schemas.openxmlformats.org/drawingml/2006/main" xmlns:r="http://schemas.openxmlformats.org/officeDocument/2006/relationships" xmlns:p="http://schemas.openxmlformats.org/presentationml/2006/main">
  <p:showPr loop="0"/>
</p:presentationPr>
</file>

<file path=ppt/tableStyles.xml><?xml version="1.0" encoding="utf-8"?>
<a:tblStyleLst xmlns:a="http://schemas.openxmlformats.org/drawingml/2006/main" xmlns:r="http://schemas.openxmlformats.org/officeDocument/2006/relationships" def="{5940675A-B579-460E-94D1-54222C63F5DA}">
  <a:tblStyle styleId="{4C3C2611-4C71-4FC5-86AE-919BDF0F9419}" styleName="">
    <a:tblBg/>
    <a:wholeTbl>
      <a:tcTxStyle b="on" i="on">
        <a:font>
          <a:latin typeface="Times New Roman"/>
          <a:ea typeface="Times New Roman"/>
          <a:cs typeface="Times New Roman"/>
        </a:font>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CAECDD"/>
          </a:solidFill>
        </a:fill>
      </a:tcStyle>
    </a:wholeTbl>
    <a:band2H>
      <a:tcTxStyle b="def" i="def"/>
      <a:tcStyle>
        <a:tcBdr/>
        <a:fill>
          <a:solidFill>
            <a:srgbClr val="E6F6EF"/>
          </a:solidFill>
        </a:fill>
      </a:tcStyle>
    </a:band2H>
    <a:firstCol>
      <a:tcTxStyle b="on" i="on">
        <a:font>
          <a:latin typeface="Times New Roman"/>
          <a:ea typeface="Times New Roman"/>
          <a:cs typeface="Times New Roman"/>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00CC99"/>
          </a:solidFill>
        </a:fill>
      </a:tcStyle>
    </a:firstCol>
    <a:lastRow>
      <a:tcTxStyle b="on" i="on">
        <a:font>
          <a:latin typeface="Times New Roman"/>
          <a:ea typeface="Times New Roman"/>
          <a:cs typeface="Times New Roman"/>
        </a:font>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00CC99"/>
          </a:solidFill>
        </a:fill>
      </a:tcStyle>
    </a:lastRow>
    <a:firstRow>
      <a:tcTxStyle b="on" i="on">
        <a:font>
          <a:latin typeface="Times New Roman"/>
          <a:ea typeface="Times New Roman"/>
          <a:cs typeface="Times New Roman"/>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00CC99"/>
          </a:solidFill>
        </a:fill>
      </a:tcStyle>
    </a:firstRow>
  </a:tblStyle>
  <a:tblStyle styleId="{C7B018BB-80A7-4F77-B60F-C8B233D01FF8}" styleName="">
    <a:tblBg/>
    <a:wholeTbl>
      <a:tcTxStyle b="on" i="on">
        <a:font>
          <a:latin typeface="Times New Roman"/>
          <a:ea typeface="Times New Roman"/>
          <a:cs typeface="Times New Roman"/>
        </a:font>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FFFFF"/>
          </a:solidFill>
        </a:fill>
      </a:tcStyle>
    </a:wholeTbl>
    <a:band2H>
      <a:tcTxStyle b="def" i="def"/>
      <a:tcStyle>
        <a:tcBdr/>
        <a:fill>
          <a:solidFill>
            <a:srgbClr val="FFFFFF"/>
          </a:solidFill>
        </a:fill>
      </a:tcStyle>
    </a:band2H>
    <a:firstCol>
      <a:tcTxStyle b="on" i="on">
        <a:font>
          <a:latin typeface="Times New Roman"/>
          <a:ea typeface="Times New Roman"/>
          <a:cs typeface="Times New Roman"/>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FFFFF"/>
          </a:solidFill>
        </a:fill>
      </a:tcStyle>
    </a:firstCol>
    <a:lastRow>
      <a:tcTxStyle b="on" i="on">
        <a:font>
          <a:latin typeface="Times New Roman"/>
          <a:ea typeface="Times New Roman"/>
          <a:cs typeface="Times New Roman"/>
        </a:font>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FFFFF"/>
          </a:solidFill>
        </a:fill>
      </a:tcStyle>
    </a:lastRow>
    <a:firstRow>
      <a:tcTxStyle b="on" i="on">
        <a:font>
          <a:latin typeface="Times New Roman"/>
          <a:ea typeface="Times New Roman"/>
          <a:cs typeface="Times New Roman"/>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FFFFF"/>
          </a:solidFill>
        </a:fill>
      </a:tcStyle>
    </a:firstRow>
  </a:tblStyle>
  <a:tblStyle styleId="{EEE7283C-3CF3-47DC-8721-378D4A62B228}" styleName="">
    <a:tblBg/>
    <a:wholeTbl>
      <a:tcTxStyle b="on" i="on">
        <a:font>
          <a:latin typeface="Times New Roman"/>
          <a:ea typeface="Times New Roman"/>
          <a:cs typeface="Times New Roman"/>
        </a:font>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CCCCE6"/>
          </a:solidFill>
        </a:fill>
      </a:tcStyle>
    </a:wholeTbl>
    <a:band2H>
      <a:tcTxStyle b="def" i="def"/>
      <a:tcStyle>
        <a:tcBdr/>
        <a:fill>
          <a:solidFill>
            <a:srgbClr val="E7E7F3"/>
          </a:solidFill>
        </a:fill>
      </a:tcStyle>
    </a:band2H>
    <a:firstCol>
      <a:tcTxStyle b="on" i="on">
        <a:font>
          <a:latin typeface="Times New Roman"/>
          <a:ea typeface="Times New Roman"/>
          <a:cs typeface="Times New Roman"/>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2E2EB9"/>
          </a:solidFill>
        </a:fill>
      </a:tcStyle>
    </a:firstCol>
    <a:lastRow>
      <a:tcTxStyle b="on" i="on">
        <a:font>
          <a:latin typeface="Times New Roman"/>
          <a:ea typeface="Times New Roman"/>
          <a:cs typeface="Times New Roman"/>
        </a:font>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2E2EB9"/>
          </a:solidFill>
        </a:fill>
      </a:tcStyle>
    </a:lastRow>
    <a:firstRow>
      <a:tcTxStyle b="on" i="on">
        <a:font>
          <a:latin typeface="Times New Roman"/>
          <a:ea typeface="Times New Roman"/>
          <a:cs typeface="Times New Roman"/>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2E2EB9"/>
          </a:solidFill>
        </a:fill>
      </a:tcStyle>
    </a:firstRow>
  </a:tblStyle>
  <a:tblStyle styleId="{CF821DB8-F4EB-4A41-A1BA-3FCAFE7338EE}" styleName="">
    <a:tblBg/>
    <a:wholeTbl>
      <a:tcTxStyle b="on" i="on">
        <a:font>
          <a:latin typeface="Times New Roman"/>
          <a:ea typeface="Times New Roman"/>
          <a:cs typeface="Times New Roman"/>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b="def" i="def"/>
      <a:tcStyle>
        <a:tcBdr/>
        <a:fill>
          <a:solidFill>
            <a:srgbClr val="FFFFFF"/>
          </a:solidFill>
        </a:fill>
      </a:tcStyle>
    </a:band2H>
    <a:firstCol>
      <a:tcTxStyle b="on" i="on">
        <a:font>
          <a:latin typeface="Times New Roman"/>
          <a:ea typeface="Times New Roman"/>
          <a:cs typeface="Times New Roman"/>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00CC99"/>
          </a:solidFill>
        </a:fill>
      </a:tcStyle>
    </a:firstCol>
    <a:lastRow>
      <a:tcTxStyle b="on" i="on">
        <a:font>
          <a:latin typeface="Times New Roman"/>
          <a:ea typeface="Times New Roman"/>
          <a:cs typeface="Times New Roman"/>
        </a:font>
        <a:srgbClr val="000000"/>
      </a:tcTxStyle>
      <a:tcStyle>
        <a:tcBdr>
          <a:left>
            <a:ln w="12700" cap="flat">
              <a:noFill/>
              <a:miter lim="400000"/>
            </a:ln>
          </a:left>
          <a:right>
            <a:ln w="12700" cap="flat">
              <a:noFill/>
              <a:miter lim="400000"/>
            </a:ln>
          </a:right>
          <a:top>
            <a:ln w="50800" cap="flat">
              <a:solidFill>
                <a:srgbClr val="000000"/>
              </a:solidFill>
              <a:prstDash val="solid"/>
              <a:bevel/>
            </a:ln>
          </a:top>
          <a:bottom>
            <a:ln w="25400" cap="flat">
              <a:solidFill>
                <a:srgbClr val="000000"/>
              </a:solidFill>
              <a:prstDash val="solid"/>
              <a:bevel/>
            </a:ln>
          </a:bottom>
          <a:insideH>
            <a:ln w="12700" cap="flat">
              <a:noFill/>
              <a:miter lim="400000"/>
            </a:ln>
          </a:insideH>
          <a:insideV>
            <a:ln w="12700" cap="flat">
              <a:noFill/>
              <a:miter lim="400000"/>
            </a:ln>
          </a:insideV>
        </a:tcBdr>
        <a:fill>
          <a:solidFill>
            <a:srgbClr val="FFFFFF"/>
          </a:solidFill>
        </a:fill>
      </a:tcStyle>
    </a:lastRow>
    <a:firstRow>
      <a:tcTxStyle b="on" i="on">
        <a:font>
          <a:latin typeface="Times New Roman"/>
          <a:ea typeface="Times New Roman"/>
          <a:cs typeface="Times New Roman"/>
        </a:font>
        <a:srgbClr val="FFFFFF"/>
      </a:tcTxStyle>
      <a:tcStyle>
        <a:tcBdr>
          <a:left>
            <a:ln w="12700" cap="flat">
              <a:noFill/>
              <a:miter lim="400000"/>
            </a:ln>
          </a:left>
          <a:right>
            <a:ln w="12700" cap="flat">
              <a:noFill/>
              <a:miter lim="400000"/>
            </a:ln>
          </a:right>
          <a:top>
            <a:ln w="25400" cap="flat">
              <a:solidFill>
                <a:srgbClr val="000000"/>
              </a:solidFill>
              <a:prstDash val="solid"/>
              <a:bevel/>
            </a:ln>
          </a:top>
          <a:bottom>
            <a:ln w="25400" cap="flat">
              <a:solidFill>
                <a:srgbClr val="000000"/>
              </a:solidFill>
              <a:prstDash val="solid"/>
              <a:bevel/>
            </a:ln>
          </a:bottom>
          <a:insideH>
            <a:ln w="12700" cap="flat">
              <a:noFill/>
              <a:miter lim="400000"/>
            </a:ln>
          </a:insideH>
          <a:insideV>
            <a:ln w="12700" cap="flat">
              <a:noFill/>
              <a:miter lim="400000"/>
            </a:ln>
          </a:insideV>
        </a:tcBdr>
        <a:fill>
          <a:solidFill>
            <a:srgbClr val="00CC99"/>
          </a:solidFill>
        </a:fill>
      </a:tcStyle>
    </a:firstRow>
  </a:tblStyle>
  <a:tblStyle styleId="{33BA23B1-9221-436E-865A-0063620EA4FD}" styleName="">
    <a:tblBg/>
    <a:wholeTbl>
      <a:tcTxStyle b="on" i="on">
        <a:font>
          <a:latin typeface="Times New Roman"/>
          <a:ea typeface="Times New Roman"/>
          <a:cs typeface="Times New Roman"/>
        </a:font>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CACACA"/>
          </a:solidFill>
        </a:fill>
      </a:tcStyle>
    </a:wholeTbl>
    <a:band2H>
      <a:tcTxStyle b="def" i="def"/>
      <a:tcStyle>
        <a:tcBdr/>
        <a:fill>
          <a:solidFill>
            <a:srgbClr val="E6E6E6"/>
          </a:solidFill>
        </a:fill>
      </a:tcStyle>
    </a:band2H>
    <a:firstCol>
      <a:tcTxStyle b="on" i="on">
        <a:font>
          <a:latin typeface="Times New Roman"/>
          <a:ea typeface="Times New Roman"/>
          <a:cs typeface="Times New Roman"/>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fill>
      </a:tcStyle>
    </a:firstCol>
    <a:lastRow>
      <a:tcTxStyle b="on" i="on">
        <a:font>
          <a:latin typeface="Times New Roman"/>
          <a:ea typeface="Times New Roman"/>
          <a:cs typeface="Times New Roman"/>
        </a:font>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fill>
      </a:tcStyle>
    </a:lastRow>
    <a:firstRow>
      <a:tcTxStyle b="on" i="on">
        <a:font>
          <a:latin typeface="Times New Roman"/>
          <a:ea typeface="Times New Roman"/>
          <a:cs typeface="Times New Roman"/>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fill>
      </a:tcStyle>
    </a:firstRow>
  </a:tblStyle>
  <a:tblStyle styleId="{2708684C-4D16-4618-839F-0558EEFCDFE6}" styleName="">
    <a:tblBg/>
    <a:wholeTbl>
      <a:tcTxStyle b="on" i="on">
        <a:font>
          <a:latin typeface="Times New Roman"/>
          <a:ea typeface="Times New Roman"/>
          <a:cs typeface="Times New Roman"/>
        </a:font>
        <a:srgbClr val="000000"/>
      </a:tcTxStyle>
      <a:tcStyle>
        <a:tcBdr>
          <a:left>
            <a:ln w="12700" cap="flat">
              <a:solidFill>
                <a:srgbClr val="000000"/>
              </a:solidFill>
              <a:prstDash val="solid"/>
              <a:bevel/>
            </a:ln>
          </a:left>
          <a:right>
            <a:ln w="12700" cap="flat">
              <a:solidFill>
                <a:srgbClr val="000000"/>
              </a:solidFill>
              <a:prstDash val="solid"/>
              <a:bevel/>
            </a:ln>
          </a:right>
          <a:top>
            <a:ln w="12700" cap="flat">
              <a:solidFill>
                <a:srgbClr val="000000"/>
              </a:solidFill>
              <a:prstDash val="solid"/>
              <a:bevel/>
            </a:ln>
          </a:top>
          <a:bottom>
            <a:ln w="12700" cap="flat">
              <a:solidFill>
                <a:srgbClr val="000000"/>
              </a:solidFill>
              <a:prstDash val="solid"/>
              <a:bevel/>
            </a:ln>
          </a:bottom>
          <a:insideH>
            <a:ln w="12700" cap="flat">
              <a:solidFill>
                <a:srgbClr val="000000"/>
              </a:solidFill>
              <a:prstDash val="solid"/>
              <a:bevel/>
            </a:ln>
          </a:insideH>
          <a:insideV>
            <a:ln w="12700" cap="flat">
              <a:solidFill>
                <a:srgbClr val="000000"/>
              </a:solidFill>
              <a:prstDash val="solid"/>
              <a:bevel/>
            </a:ln>
          </a:insideV>
        </a:tcBdr>
        <a:fill>
          <a:solidFill>
            <a:srgbClr val="000000">
              <a:alpha val="20000"/>
            </a:srgbClr>
          </a:solidFill>
        </a:fill>
      </a:tcStyle>
    </a:wholeTbl>
    <a:band2H>
      <a:tcTxStyle b="def" i="def"/>
      <a:tcStyle>
        <a:tcBdr/>
        <a:fill>
          <a:solidFill>
            <a:srgbClr val="FFFFFF"/>
          </a:solidFill>
        </a:fill>
      </a:tcStyle>
    </a:band2H>
    <a:firstCol>
      <a:tcTxStyle b="on" i="on">
        <a:font>
          <a:latin typeface="Times New Roman"/>
          <a:ea typeface="Times New Roman"/>
          <a:cs typeface="Times New Roman"/>
        </a:font>
        <a:srgbClr val="000000"/>
      </a:tcTxStyle>
      <a:tcStyle>
        <a:tcBdr>
          <a:left>
            <a:ln w="12700" cap="flat">
              <a:solidFill>
                <a:srgbClr val="000000"/>
              </a:solidFill>
              <a:prstDash val="solid"/>
              <a:bevel/>
            </a:ln>
          </a:left>
          <a:right>
            <a:ln w="12700" cap="flat">
              <a:solidFill>
                <a:srgbClr val="000000"/>
              </a:solidFill>
              <a:prstDash val="solid"/>
              <a:bevel/>
            </a:ln>
          </a:right>
          <a:top>
            <a:ln w="12700" cap="flat">
              <a:solidFill>
                <a:srgbClr val="000000"/>
              </a:solidFill>
              <a:prstDash val="solid"/>
              <a:bevel/>
            </a:ln>
          </a:top>
          <a:bottom>
            <a:ln w="12700" cap="flat">
              <a:solidFill>
                <a:srgbClr val="000000"/>
              </a:solidFill>
              <a:prstDash val="solid"/>
              <a:bevel/>
            </a:ln>
          </a:bottom>
          <a:insideH>
            <a:ln w="12700" cap="flat">
              <a:solidFill>
                <a:srgbClr val="000000"/>
              </a:solidFill>
              <a:prstDash val="solid"/>
              <a:bevel/>
            </a:ln>
          </a:insideH>
          <a:insideV>
            <a:ln w="12700" cap="flat">
              <a:solidFill>
                <a:srgbClr val="000000"/>
              </a:solidFill>
              <a:prstDash val="solid"/>
              <a:bevel/>
            </a:ln>
          </a:insideV>
        </a:tcBdr>
        <a:fill>
          <a:solidFill>
            <a:srgbClr val="000000">
              <a:alpha val="20000"/>
            </a:srgbClr>
          </a:solidFill>
        </a:fill>
      </a:tcStyle>
    </a:firstCol>
    <a:lastRow>
      <a:tcTxStyle b="on" i="on">
        <a:font>
          <a:latin typeface="Times New Roman"/>
          <a:ea typeface="Times New Roman"/>
          <a:cs typeface="Times New Roman"/>
        </a:font>
        <a:srgbClr val="000000"/>
      </a:tcTxStyle>
      <a:tcStyle>
        <a:tcBdr>
          <a:left>
            <a:ln w="12700" cap="flat">
              <a:solidFill>
                <a:srgbClr val="000000"/>
              </a:solidFill>
              <a:prstDash val="solid"/>
              <a:bevel/>
            </a:ln>
          </a:left>
          <a:right>
            <a:ln w="12700" cap="flat">
              <a:solidFill>
                <a:srgbClr val="000000"/>
              </a:solidFill>
              <a:prstDash val="solid"/>
              <a:bevel/>
            </a:ln>
          </a:right>
          <a:top>
            <a:ln w="50800" cap="flat">
              <a:solidFill>
                <a:srgbClr val="000000"/>
              </a:solidFill>
              <a:prstDash val="solid"/>
              <a:bevel/>
            </a:ln>
          </a:top>
          <a:bottom>
            <a:ln w="12700" cap="flat">
              <a:solidFill>
                <a:srgbClr val="000000"/>
              </a:solidFill>
              <a:prstDash val="solid"/>
              <a:bevel/>
            </a:ln>
          </a:bottom>
          <a:insideH>
            <a:ln w="12700" cap="flat">
              <a:solidFill>
                <a:srgbClr val="000000"/>
              </a:solidFill>
              <a:prstDash val="solid"/>
              <a:bevel/>
            </a:ln>
          </a:insideH>
          <a:insideV>
            <a:ln w="12700" cap="flat">
              <a:solidFill>
                <a:srgbClr val="000000"/>
              </a:solidFill>
              <a:prstDash val="solid"/>
              <a:bevel/>
            </a:ln>
          </a:insideV>
        </a:tcBdr>
        <a:fill>
          <a:noFill/>
        </a:fill>
      </a:tcStyle>
    </a:lastRow>
    <a:firstRow>
      <a:tcTxStyle b="on" i="on">
        <a:font>
          <a:latin typeface="Times New Roman"/>
          <a:ea typeface="Times New Roman"/>
          <a:cs typeface="Times New Roman"/>
        </a:font>
        <a:srgbClr val="000000"/>
      </a:tcTxStyle>
      <a:tcStyle>
        <a:tcBdr>
          <a:left>
            <a:ln w="12700" cap="flat">
              <a:solidFill>
                <a:srgbClr val="000000"/>
              </a:solidFill>
              <a:prstDash val="solid"/>
              <a:bevel/>
            </a:ln>
          </a:left>
          <a:right>
            <a:ln w="12700" cap="flat">
              <a:solidFill>
                <a:srgbClr val="000000"/>
              </a:solidFill>
              <a:prstDash val="solid"/>
              <a:bevel/>
            </a:ln>
          </a:right>
          <a:top>
            <a:ln w="12700" cap="flat">
              <a:solidFill>
                <a:srgbClr val="000000"/>
              </a:solidFill>
              <a:prstDash val="solid"/>
              <a:bevel/>
            </a:ln>
          </a:top>
          <a:bottom>
            <a:ln w="25400" cap="flat">
              <a:solidFill>
                <a:srgbClr val="000000"/>
              </a:solidFill>
              <a:prstDash val="solid"/>
              <a:bevel/>
            </a:ln>
          </a:bottom>
          <a:insideH>
            <a:ln w="12700" cap="flat">
              <a:solidFill>
                <a:srgbClr val="000000"/>
              </a:solidFill>
              <a:prstDash val="solid"/>
              <a:bevel/>
            </a:ln>
          </a:insideH>
          <a:insideV>
            <a:ln w="12700" cap="flat">
              <a:solidFill>
                <a:srgbClr val="000000"/>
              </a:solidFill>
              <a:prstDash val="solid"/>
              <a:bevel/>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showComments="1"/>
</file>

<file path=ppt/_rels/presentation.xml.rels><?xml version="1.0" encoding="UTF-8" standalone="yes"?><Relationships xmlns="http://schemas.openxmlformats.org/package/2006/relationships"><Relationship Id="rId1" Type="http://schemas.openxmlformats.org/officeDocument/2006/relationships/presProps" Target="presProps.xml"/><Relationship Id="rId2" Type="http://schemas.openxmlformats.org/officeDocument/2006/relationships/viewProps" Target="viewProps.xml"/><Relationship Id="rId3" Type="http://schemas.openxmlformats.org/officeDocument/2006/relationships/commentAuthors" Target="commentAuthors.xml"/><Relationship Id="rId4" Type="http://schemas.openxmlformats.org/officeDocument/2006/relationships/tableStyles" Target="tableStyles.xml"/><Relationship Id="rId5" Type="http://schemas.openxmlformats.org/officeDocument/2006/relationships/slideMaster" Target="slideMasters/slideMaster1.xml"/><Relationship Id="rId6" Type="http://schemas.openxmlformats.org/officeDocument/2006/relationships/theme" Target="theme/theme1.xml"/><Relationship Id="rId7" Type="http://schemas.openxmlformats.org/officeDocument/2006/relationships/notesMaster" Target="notesMasters/notesMaster1.xml"/><Relationship Id="rId8" Type="http://schemas.openxmlformats.org/officeDocument/2006/relationships/slide" Target="slides/slide1.xml"/><Relationship Id="rId9" Type="http://schemas.openxmlformats.org/officeDocument/2006/relationships/slide" Target="slides/slide2.xml"/><Relationship Id="rId10" Type="http://schemas.openxmlformats.org/officeDocument/2006/relationships/slide" Target="slides/slide3.xml"/><Relationship Id="rId11" Type="http://schemas.openxmlformats.org/officeDocument/2006/relationships/slide" Target="slides/slide4.xml"/><Relationship Id="rId12" Type="http://schemas.openxmlformats.org/officeDocument/2006/relationships/slide" Target="slides/slide5.xml"/><Relationship Id="rId13" Type="http://schemas.openxmlformats.org/officeDocument/2006/relationships/slide" Target="slides/slide6.xml"/><Relationship Id="rId14" Type="http://schemas.openxmlformats.org/officeDocument/2006/relationships/slide" Target="slides/slide7.xml"/><Relationship Id="rId15" Type="http://schemas.openxmlformats.org/officeDocument/2006/relationships/slide" Target="slides/slide8.xml"/><Relationship Id="rId16" Type="http://schemas.openxmlformats.org/officeDocument/2006/relationships/slide" Target="slides/slide9.xml"/><Relationship Id="rId17" Type="http://schemas.openxmlformats.org/officeDocument/2006/relationships/slide" Target="slides/slide10.xml"/></Relationships>

</file>

<file path=ppt/notesMasters/_rels/notesMaster1.xml.rels><?xml version="1.0" encoding="UTF-8" standalone="yes"?><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Shape 17"/>
          <p:cNvSpPr/>
          <p:nvPr>
            <p:ph type="sldImg"/>
          </p:nvPr>
        </p:nvSpPr>
        <p:spPr>
          <a:xfrm>
            <a:off x="1143000" y="685800"/>
            <a:ext cx="4572000" cy="3429000"/>
          </a:xfrm>
          <a:prstGeom prst="rect">
            <a:avLst/>
          </a:prstGeom>
        </p:spPr>
        <p:txBody>
          <a:bodyPr/>
          <a:lstStyle/>
          <a:p>
            <a:pPr lvl="0"/>
          </a:p>
        </p:txBody>
      </p:sp>
      <p:sp>
        <p:nvSpPr>
          <p:cNvPr id="18" name="Shape 18"/>
          <p:cNvSpPr/>
          <p:nvPr>
            <p:ph type="body" sz="quarter" idx="1"/>
          </p:nvPr>
        </p:nvSpPr>
        <p:spPr>
          <a:xfrm>
            <a:off x="914400" y="4343400"/>
            <a:ext cx="5029200" cy="4114800"/>
          </a:xfrm>
          <a:prstGeom prst="rect">
            <a:avLst/>
          </a:prstGeom>
        </p:spPr>
        <p:txBody>
          <a:bodyPr/>
          <a:lstStyle/>
          <a:p>
            <a:pPr lvl="0"/>
          </a:p>
        </p:txBody>
      </p:sp>
    </p:spTree>
  </p:cSld>
  <p:clrMap bg1="lt1" tx1="dk1" bg2="lt2" tx2="dk2" accent1="accent1" accent2="accent2" accent3="accent3" accent4="accent4" accent5="accent5" accent6="accent6" hlink="hlink" folHlink="folHlink"/>
  <p:notesStyle>
    <a:lvl1pPr defTabSz="457200">
      <a:lnSpc>
        <a:spcPct val="125000"/>
      </a:lnSpc>
      <a:defRPr sz="2400">
        <a:latin typeface="+mj-lt"/>
        <a:ea typeface="+mj-ea"/>
        <a:cs typeface="+mj-cs"/>
        <a:sym typeface="Avenir Book"/>
      </a:defRPr>
    </a:lvl1pPr>
    <a:lvl2pPr indent="228600" defTabSz="457200">
      <a:lnSpc>
        <a:spcPct val="125000"/>
      </a:lnSpc>
      <a:defRPr sz="2400">
        <a:latin typeface="+mj-lt"/>
        <a:ea typeface="+mj-ea"/>
        <a:cs typeface="+mj-cs"/>
        <a:sym typeface="Avenir Book"/>
      </a:defRPr>
    </a:lvl2pPr>
    <a:lvl3pPr indent="457200" defTabSz="457200">
      <a:lnSpc>
        <a:spcPct val="125000"/>
      </a:lnSpc>
      <a:defRPr sz="2400">
        <a:latin typeface="+mj-lt"/>
        <a:ea typeface="+mj-ea"/>
        <a:cs typeface="+mj-cs"/>
        <a:sym typeface="Avenir Book"/>
      </a:defRPr>
    </a:lvl3pPr>
    <a:lvl4pPr indent="685800" defTabSz="457200">
      <a:lnSpc>
        <a:spcPct val="125000"/>
      </a:lnSpc>
      <a:defRPr sz="2400">
        <a:latin typeface="+mj-lt"/>
        <a:ea typeface="+mj-ea"/>
        <a:cs typeface="+mj-cs"/>
        <a:sym typeface="Avenir Book"/>
      </a:defRPr>
    </a:lvl4pPr>
    <a:lvl5pPr indent="914400" defTabSz="457200">
      <a:lnSpc>
        <a:spcPct val="125000"/>
      </a:lnSpc>
      <a:defRPr sz="2400">
        <a:latin typeface="+mj-lt"/>
        <a:ea typeface="+mj-ea"/>
        <a:cs typeface="+mj-cs"/>
        <a:sym typeface="Avenir Book"/>
      </a:defRPr>
    </a:lvl5pPr>
    <a:lvl6pPr indent="1143000" defTabSz="457200">
      <a:lnSpc>
        <a:spcPct val="125000"/>
      </a:lnSpc>
      <a:defRPr sz="2400">
        <a:latin typeface="+mj-lt"/>
        <a:ea typeface="+mj-ea"/>
        <a:cs typeface="+mj-cs"/>
        <a:sym typeface="Avenir Book"/>
      </a:defRPr>
    </a:lvl6pPr>
    <a:lvl7pPr indent="1371600" defTabSz="457200">
      <a:lnSpc>
        <a:spcPct val="125000"/>
      </a:lnSpc>
      <a:defRPr sz="2400">
        <a:latin typeface="+mj-lt"/>
        <a:ea typeface="+mj-ea"/>
        <a:cs typeface="+mj-cs"/>
        <a:sym typeface="Avenir Book"/>
      </a:defRPr>
    </a:lvl7pPr>
    <a:lvl8pPr indent="1600200" defTabSz="457200">
      <a:lnSpc>
        <a:spcPct val="125000"/>
      </a:lnSpc>
      <a:defRPr sz="2400">
        <a:latin typeface="+mj-lt"/>
        <a:ea typeface="+mj-ea"/>
        <a:cs typeface="+mj-cs"/>
        <a:sym typeface="Avenir Book"/>
      </a:defRPr>
    </a:lvl8pPr>
    <a:lvl9pPr indent="1828800" defTabSz="457200">
      <a:lnSpc>
        <a:spcPct val="125000"/>
      </a:lnSpc>
      <a:defRPr sz="2400">
        <a:latin typeface="+mj-lt"/>
        <a:ea typeface="+mj-ea"/>
        <a:cs typeface="+mj-cs"/>
        <a:sym typeface="Avenir Book"/>
      </a:defRPr>
    </a:lvl9pPr>
  </p:notesStyle>
</p:notesMaster>
</file>

<file path=ppt/notesSlides/_rels/notesSlide1.xml.rels><?xml version="1.0" encoding="UTF-8" standalone="yes"?><Relationships xmlns="http://schemas.openxmlformats.org/package/2006/relationships"><Relationship Id="rId1" Type="http://schemas.openxmlformats.org/officeDocument/2006/relationships/slide" Target="../slides/slide2.xml"/><Relationship Id="rId2" Type="http://schemas.openxmlformats.org/officeDocument/2006/relationships/notesMaster" Target="../notesMasters/notesMaster1.xml"/></Relationships>

</file>

<file path=ppt/notesSlides/_rels/notesSlide2.xml.rels><?xml version="1.0" encoding="UTF-8" standalone="yes"?><Relationships xmlns="http://schemas.openxmlformats.org/package/2006/relationships"><Relationship Id="rId1" Type="http://schemas.openxmlformats.org/officeDocument/2006/relationships/slide" Target="../slides/slide7.xml"/><Relationship Id="rId2" Type="http://schemas.openxmlformats.org/officeDocument/2006/relationships/notesMaster" Target="../notesMasters/notesMaster1.xml"/><Relationship Id="rId3" Type="http://schemas.openxmlformats.org/officeDocument/2006/relationships/hyperlink" Target="http://blog.kevineikenberry.com/wp-content/uploads/2013/10/seinfeld_jerry.jpg" TargetMode="External"/></Relationships>

</file>

<file path=ppt/notesSlides/notesSlide1.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7" name="Shape 27"/>
          <p:cNvSpPr/>
          <p:nvPr>
            <p:ph type="sldImg"/>
          </p:nvPr>
        </p:nvSpPr>
        <p:spPr>
          <a:prstGeom prst="rect">
            <a:avLst/>
          </a:prstGeom>
        </p:spPr>
        <p:txBody>
          <a:bodyPr/>
          <a:lstStyle/>
          <a:p>
            <a:pPr lvl="0"/>
          </a:p>
        </p:txBody>
      </p:sp>
      <p:sp>
        <p:nvSpPr>
          <p:cNvPr id="28" name="Shape 28"/>
          <p:cNvSpPr/>
          <p:nvPr>
            <p:ph type="body" sz="quarter" idx="1"/>
          </p:nvPr>
        </p:nvSpPr>
        <p:spPr>
          <a:prstGeom prst="rect">
            <a:avLst/>
          </a:prstGeom>
        </p:spPr>
        <p:txBody>
          <a:bodyPr/>
          <a:lstStyle/>
          <a:p>
            <a:pPr lvl="0">
              <a:defRPr sz="1800"/>
            </a:pPr>
            <a:r>
              <a:rPr sz="2400"/>
              <a:t>Attribution condition: You must indicate that derivative work</a:t>
            </a:r>
            <a:endParaRPr sz="2400"/>
          </a:p>
          <a:p>
            <a:pPr lvl="0">
              <a:defRPr sz="1800"/>
            </a:pPr>
            <a:r>
              <a:rPr sz="2400"/>
              <a:t>"Is derived from Xeno Kovah's ‘Intro x86-64’ class, available at http://OpenSecurityTraining.info/IntroX86-64.html"</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49" name="Shape 49"/>
          <p:cNvSpPr/>
          <p:nvPr>
            <p:ph type="sldImg"/>
          </p:nvPr>
        </p:nvSpPr>
        <p:spPr>
          <a:prstGeom prst="rect">
            <a:avLst/>
          </a:prstGeom>
        </p:spPr>
        <p:txBody>
          <a:bodyPr/>
          <a:lstStyle/>
          <a:p>
            <a:pPr lvl="0"/>
          </a:p>
        </p:txBody>
      </p:sp>
      <p:sp>
        <p:nvSpPr>
          <p:cNvPr id="50" name="Shape 50"/>
          <p:cNvSpPr/>
          <p:nvPr>
            <p:ph type="body" sz="quarter" idx="1"/>
          </p:nvPr>
        </p:nvSpPr>
        <p:spPr>
          <a:prstGeom prst="rect">
            <a:avLst/>
          </a:prstGeom>
        </p:spPr>
        <p:txBody>
          <a:bodyPr/>
          <a:lstStyle>
            <a:lvl1pPr>
              <a:defRPr u="sng">
                <a:solidFill>
                  <a:srgbClr val="CCCCFF"/>
                </a:solidFill>
                <a:uFill>
                  <a:solidFill>
                    <a:srgbClr val="CCCCFF"/>
                  </a:solidFill>
                </a:uFill>
                <a:hlinkClick r:id="rId3" invalidUrl="" action="" tgtFrame="" tooltip="" history="1" highlightClick="0" endSnd="0"/>
              </a:defRPr>
            </a:lvl1pPr>
          </a:lstStyle>
          <a:p>
            <a:pPr lvl="0">
              <a:defRPr sz="1800" u="none">
                <a:solidFill>
                  <a:srgbClr val="000000"/>
                </a:solidFill>
                <a:uFillTx/>
              </a:defRPr>
            </a:pPr>
            <a:r>
              <a:rPr sz="2400" u="sng">
                <a:solidFill>
                  <a:srgbClr val="CCCCFF"/>
                </a:solidFill>
                <a:uFill>
                  <a:solidFill>
                    <a:srgbClr val="CCCCFF"/>
                  </a:solidFill>
                </a:uFill>
                <a:hlinkClick r:id="rId3" invalidUrl="" action="" tgtFrame="" tooltip="" history="1" highlightClick="0" endSnd="0"/>
              </a:rPr>
              <a:t>http://blog.kevineikenberry.com/wp-content/uploads/2013/10/seinfeld_jerry.jpg</a:t>
            </a:r>
          </a:p>
        </p:txBody>
      </p:sp>
    </p:spTree>
  </p:cSld>
  <p:clrMapOvr>
    <a:masterClrMapping/>
  </p:clrMapOvr>
</p:notes>
</file>

<file path=ppt/slideLayouts/_rels/slideLayout1.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x" showMasterSp="1" showMasterPhAnim="1">
  <p:cSld name="Default">
    <p:spTree>
      <p:nvGrpSpPr>
        <p:cNvPr id="1" name=""/>
        <p:cNvGrpSpPr/>
        <p:nvPr/>
      </p:nvGrpSpPr>
      <p:grpSpPr>
        <a:xfrm>
          <a:off x="0" y="0"/>
          <a:ext cx="0" cy="0"/>
          <a:chOff x="0" y="0"/>
          <a:chExt cx="0" cy="0"/>
        </a:xfrm>
      </p:grpSpPr>
      <p:sp>
        <p:nvSpPr>
          <p:cNvPr id="6" name="Shape 6"/>
          <p:cNvSpPr/>
          <p:nvPr>
            <p:ph type="sldNum" sz="quarter" idx="2"/>
          </p:nvPr>
        </p:nvSpPr>
        <p:spPr>
          <a:prstGeom prst="rect">
            <a:avLst/>
          </a:prstGeom>
        </p:spPr>
        <p:txBody>
          <a:bodyPr/>
          <a:lstStyle>
            <a:lvl1pPr>
              <a:tabLst>
                <a:tab pos="914400" algn="l"/>
                <a:tab pos="1828800" algn="l"/>
                <a:tab pos="2743200" algn="l"/>
                <a:tab pos="3657600" algn="l"/>
                <a:tab pos="4572000" algn="l"/>
                <a:tab pos="5486400" algn="l"/>
                <a:tab pos="6400800" algn="l"/>
                <a:tab pos="7315200" algn="l"/>
                <a:tab pos="8229600" algn="l"/>
                <a:tab pos="9144000" algn="l"/>
                <a:tab pos="10058400" algn="l"/>
              </a:tabLst>
            </a:lvl1pPr>
          </a:lstStyle>
          <a:p>
            <a:pPr lvl="0"/>
            <a:fld id="{86CB4B4D-7CA3-9044-876B-883B54F8677D}" type="slidenum"/>
          </a:p>
        </p:txBody>
      </p:sp>
      <p:sp>
        <p:nvSpPr>
          <p:cNvPr id="7" name="Shape 7"/>
          <p:cNvSpPr/>
          <p:nvPr>
            <p:ph type="title"/>
          </p:nvPr>
        </p:nvSpPr>
        <p:spPr>
          <a:prstGeom prst="rect">
            <a:avLst/>
          </a:prstGeom>
        </p:spPr>
        <p:txBody>
          <a:bodyPr/>
          <a:lstStyle/>
          <a:p>
            <a:pPr lvl="0">
              <a:defRPr sz="1800"/>
            </a:pPr>
            <a:r>
              <a:rPr sz="4400"/>
              <a:t>Title Text</a:t>
            </a:r>
          </a:p>
        </p:txBody>
      </p:sp>
      <p:sp>
        <p:nvSpPr>
          <p:cNvPr id="8" name="Shape 8"/>
          <p:cNvSpPr/>
          <p:nvPr>
            <p:ph type="body" idx="1"/>
          </p:nvPr>
        </p:nvSpPr>
        <p:spPr>
          <a:prstGeom prst="rect">
            <a:avLst/>
          </a:prstGeom>
        </p:spPr>
        <p:txBody>
          <a:bodyPr/>
          <a:lstStyle/>
          <a:p>
            <a:pPr lvl="0">
              <a:defRPr sz="1800"/>
            </a:pPr>
            <a:r>
              <a:rPr sz="3200"/>
              <a:t>Body Level One</a:t>
            </a:r>
            <a:endParaRPr sz="3200"/>
          </a:p>
          <a:p>
            <a:pPr lvl="1">
              <a:defRPr sz="1800"/>
            </a:pPr>
            <a:r>
              <a:rPr sz="3200"/>
              <a:t>Body Level Two</a:t>
            </a:r>
            <a:endParaRPr sz="3200"/>
          </a:p>
          <a:p>
            <a:pPr lvl="2">
              <a:defRPr sz="1800"/>
            </a:pPr>
            <a:r>
              <a:rPr sz="3200"/>
              <a:t>Body Level Three</a:t>
            </a:r>
            <a:endParaRPr sz="3200"/>
          </a:p>
          <a:p>
            <a:pPr lvl="3">
              <a:defRPr sz="1800"/>
            </a:pPr>
            <a:r>
              <a:rPr sz="3200"/>
              <a:t>Body Level Four</a:t>
            </a:r>
            <a:endParaRPr sz="3200"/>
          </a:p>
          <a:p>
            <a:pPr lvl="4">
              <a:defRPr sz="1800"/>
            </a:pPr>
            <a:r>
              <a:rPr sz="3200"/>
              <a:t>Body Level Five</a:t>
            </a:r>
          </a:p>
        </p:txBody>
      </p:sp>
    </p:spTree>
  </p:cSld>
  <p:clrMapOvr>
    <a:masterClrMapping/>
  </p:clrMapOvr>
  <p:transition spd="med" advClick="1"/>
</p:sldLayout>
</file>

<file path=ppt/slideLayouts/slideLayout2.xml><?xml version="1.0" encoding="utf-8"?>
<p:sldLayout xmlns:a="http://schemas.openxmlformats.org/drawingml/2006/main" xmlns:r="http://schemas.openxmlformats.org/officeDocument/2006/relationships" xmlns:p="http://schemas.openxmlformats.org/presentationml/2006/main" type="tx" showMasterSp="1" showMasterPhAnim="1">
  <p:cSld name="Default">
    <p:spTree>
      <p:nvGrpSpPr>
        <p:cNvPr id="1" name=""/>
        <p:cNvGrpSpPr/>
        <p:nvPr/>
      </p:nvGrpSpPr>
      <p:grpSpPr>
        <a:xfrm>
          <a:off x="0" y="0"/>
          <a:ext cx="0" cy="0"/>
          <a:chOff x="0" y="0"/>
          <a:chExt cx="0" cy="0"/>
        </a:xfrm>
      </p:grpSpPr>
      <p:sp>
        <p:nvSpPr>
          <p:cNvPr id="10" name="Shape 10"/>
          <p:cNvSpPr/>
          <p:nvPr>
            <p:ph type="sldNum" sz="quarter" idx="2"/>
          </p:nvPr>
        </p:nvSpPr>
        <p:spPr>
          <a:prstGeom prst="rect">
            <a:avLst/>
          </a:prstGeom>
        </p:spPr>
        <p:txBody>
          <a:bodyPr/>
          <a:lstStyle>
            <a:lvl1pPr>
              <a:tabLst>
                <a:tab pos="914400" algn="l"/>
                <a:tab pos="1828800" algn="l"/>
                <a:tab pos="2743200" algn="l"/>
                <a:tab pos="3657600" algn="l"/>
                <a:tab pos="4572000" algn="l"/>
                <a:tab pos="5486400" algn="l"/>
                <a:tab pos="6400800" algn="l"/>
                <a:tab pos="7315200" algn="l"/>
                <a:tab pos="8229600" algn="l"/>
                <a:tab pos="9144000" algn="l"/>
                <a:tab pos="10058400" algn="l"/>
              </a:tabLst>
            </a:lvl1pPr>
          </a:lstStyle>
          <a:p>
            <a:pPr lvl="0"/>
            <a:fld id="{86CB4B4D-7CA3-9044-876B-883B54F8677D}" type="slidenum"/>
          </a:p>
        </p:txBody>
      </p:sp>
    </p:spTree>
  </p:cSld>
  <p:clrMapOvr>
    <a:masterClrMapping/>
  </p:clrMapOvr>
  <p:transition spd="med" advClick="1"/>
</p:sldLayout>
</file>

<file path=ppt/slideLayouts/slideLayout3.xml><?xml version="1.0" encoding="utf-8"?>
<p:sldLayout xmlns:a="http://schemas.openxmlformats.org/drawingml/2006/main" xmlns:r="http://schemas.openxmlformats.org/officeDocument/2006/relationships" xmlns:p="http://schemas.openxmlformats.org/presentationml/2006/main" type="tx" showMasterSp="1" showMasterPhAnim="1">
  <p:cSld name="Default">
    <p:spTree>
      <p:nvGrpSpPr>
        <p:cNvPr id="1" name=""/>
        <p:cNvGrpSpPr/>
        <p:nvPr/>
      </p:nvGrpSpPr>
      <p:grpSpPr>
        <a:xfrm>
          <a:off x="0" y="0"/>
          <a:ext cx="0" cy="0"/>
          <a:chOff x="0" y="0"/>
          <a:chExt cx="0" cy="0"/>
        </a:xfrm>
      </p:grpSpPr>
      <p:sp>
        <p:nvSpPr>
          <p:cNvPr id="12" name="Shape 12"/>
          <p:cNvSpPr/>
          <p:nvPr>
            <p:ph type="sldNum" sz="quarter" idx="2"/>
          </p:nvPr>
        </p:nvSpPr>
        <p:spPr>
          <a:xfrm>
            <a:off x="7223125" y="6397625"/>
            <a:ext cx="1903413" cy="439229"/>
          </a:xfrm>
          <a:prstGeom prst="rect">
            <a:avLst/>
          </a:prstGeom>
        </p:spPr>
        <p:txBody>
          <a:bodyPr lIns="0" tIns="0" rIns="0" bIns="0"/>
          <a:lstStyle>
            <a:lvl1pPr>
              <a:tabLst>
                <a:tab pos="914400" algn="l"/>
                <a:tab pos="1828800" algn="l"/>
                <a:tab pos="2743200" algn="l"/>
                <a:tab pos="3657600" algn="l"/>
                <a:tab pos="4572000" algn="l"/>
                <a:tab pos="5486400" algn="l"/>
                <a:tab pos="6400800" algn="l"/>
                <a:tab pos="7315200" algn="l"/>
                <a:tab pos="8229600" algn="l"/>
                <a:tab pos="9144000" algn="l"/>
                <a:tab pos="10058400" algn="l"/>
              </a:tabLst>
            </a:lvl1pPr>
          </a:lstStyle>
          <a:p>
            <a:pPr lvl="0"/>
            <a:fld id="{86CB4B4D-7CA3-9044-876B-883B54F8677D}" type="slidenum"/>
          </a:p>
        </p:txBody>
      </p:sp>
      <p:sp>
        <p:nvSpPr>
          <p:cNvPr id="13" name="Shape 13"/>
          <p:cNvSpPr/>
          <p:nvPr>
            <p:ph type="title"/>
          </p:nvPr>
        </p:nvSpPr>
        <p:spPr>
          <a:prstGeom prst="rect">
            <a:avLst/>
          </a:prstGeom>
        </p:spPr>
        <p:txBody>
          <a:bodyPr lIns="0" tIns="0" rIns="0" bIns="0"/>
          <a:lstStyle/>
          <a:p>
            <a:pPr lvl="0">
              <a:defRPr sz="1800"/>
            </a:pPr>
            <a:r>
              <a:rPr sz="4400"/>
              <a:t>Title Text</a:t>
            </a:r>
          </a:p>
        </p:txBody>
      </p:sp>
      <p:sp>
        <p:nvSpPr>
          <p:cNvPr id="14" name="Shape 14"/>
          <p:cNvSpPr/>
          <p:nvPr>
            <p:ph type="body" idx="1"/>
          </p:nvPr>
        </p:nvSpPr>
        <p:spPr>
          <a:prstGeom prst="rect">
            <a:avLst/>
          </a:prstGeom>
        </p:spPr>
        <p:txBody>
          <a:bodyPr lIns="0" tIns="0" rIns="0" bIns="0"/>
          <a:lstStyle/>
          <a:p>
            <a:pPr lvl="0">
              <a:defRPr sz="1800"/>
            </a:pPr>
            <a:r>
              <a:rPr sz="3200"/>
              <a:t>Body Level One</a:t>
            </a:r>
            <a:endParaRPr sz="3200"/>
          </a:p>
          <a:p>
            <a:pPr lvl="1">
              <a:defRPr sz="1800"/>
            </a:pPr>
            <a:r>
              <a:rPr sz="3200"/>
              <a:t>Body Level Two</a:t>
            </a:r>
            <a:endParaRPr sz="3200"/>
          </a:p>
          <a:p>
            <a:pPr lvl="2">
              <a:defRPr sz="1800"/>
            </a:pPr>
            <a:r>
              <a:rPr sz="3200"/>
              <a:t>Body Level Three</a:t>
            </a:r>
            <a:endParaRPr sz="3200"/>
          </a:p>
          <a:p>
            <a:pPr lvl="3">
              <a:defRPr sz="1800"/>
            </a:pPr>
            <a:r>
              <a:rPr sz="3200"/>
              <a:t>Body Level Four</a:t>
            </a:r>
            <a:endParaRPr sz="3200"/>
          </a:p>
          <a:p>
            <a:pPr lvl="4">
              <a:defRPr sz="1800"/>
            </a:pPr>
            <a:r>
              <a:rPr sz="3200"/>
              <a:t>Body Level Five</a:t>
            </a:r>
          </a:p>
        </p:txBody>
      </p:sp>
    </p:spTree>
  </p:cSld>
  <p:clrMapOvr>
    <a:masterClrMapping/>
  </p:clrMapOvr>
  <p:transition spd="med" advClick="1"/>
</p:sldLayout>
</file>

<file path=ppt/slideLayouts/slideLayout4.xml><?xml version="1.0" encoding="utf-8"?>
<p:sldLayout xmlns:a="http://schemas.openxmlformats.org/drawingml/2006/main" xmlns:r="http://schemas.openxmlformats.org/officeDocument/2006/relationships" xmlns:p="http://schemas.openxmlformats.org/presentationml/2006/main" type="tx" showMasterSp="1" showMasterPhAnim="1">
  <p:cSld name="Default">
    <p:spTree>
      <p:nvGrpSpPr>
        <p:cNvPr id="1" name=""/>
        <p:cNvGrpSpPr/>
        <p:nvPr/>
      </p:nvGrpSpPr>
      <p:grpSpPr>
        <a:xfrm>
          <a:off x="0" y="0"/>
          <a:ext cx="0" cy="0"/>
          <a:chOff x="0" y="0"/>
          <a:chExt cx="0" cy="0"/>
        </a:xfrm>
      </p:grpSpPr>
      <p:sp>
        <p:nvSpPr>
          <p:cNvPr id="16" name="Shape 16"/>
          <p:cNvSpPr/>
          <p:nvPr>
            <p:ph type="sldNum" sz="quarter" idx="2"/>
          </p:nvPr>
        </p:nvSpPr>
        <p:spPr>
          <a:xfrm>
            <a:off x="7223125" y="6397625"/>
            <a:ext cx="1903413" cy="439229"/>
          </a:xfrm>
          <a:prstGeom prst="rect">
            <a:avLst/>
          </a:prstGeom>
        </p:spPr>
        <p:txBody>
          <a:bodyPr lIns="0" tIns="0" rIns="0" bIns="0"/>
          <a:lstStyle>
            <a:lvl1pPr>
              <a:tabLst>
                <a:tab pos="914400" algn="l"/>
                <a:tab pos="1828800" algn="l"/>
                <a:tab pos="2743200" algn="l"/>
                <a:tab pos="3657600" algn="l"/>
                <a:tab pos="4572000" algn="l"/>
                <a:tab pos="5486400" algn="l"/>
                <a:tab pos="6400800" algn="l"/>
                <a:tab pos="7315200" algn="l"/>
                <a:tab pos="8229600" algn="l"/>
                <a:tab pos="9144000" algn="l"/>
                <a:tab pos="10058400" algn="l"/>
              </a:tabLst>
            </a:lvl1pPr>
          </a:lstStyle>
          <a:p>
            <a:pPr lvl="0"/>
            <a:fld id="{86CB4B4D-7CA3-9044-876B-883B54F8677D}" type="slidenum"/>
          </a:p>
        </p:txBody>
      </p:sp>
    </p:spTree>
  </p:cSld>
  <p:clrMapOvr>
    <a:masterClrMapping/>
  </p:clrMapOvr>
  <p:transition spd="med" advClick="1"/>
</p:sldLayout>
</file>

<file path=ppt/slideMasters/_rels/slideMaster1.xml.rels><?xml version="1.0" encoding="UTF-8" standalone="yes"?><Relationships xmlns="http://schemas.openxmlformats.org/package/2006/relationships"><Relationship Id="rId1" Type="http://schemas.openxmlformats.org/officeDocument/2006/relationships/theme" Target="../theme/theme1.xml"/><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5"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p:bgPr>
    </p:bg>
    <p:spTree>
      <p:nvGrpSpPr>
        <p:cNvPr id="1" name=""/>
        <p:cNvGrpSpPr/>
        <p:nvPr/>
      </p:nvGrpSpPr>
      <p:grpSpPr>
        <a:xfrm>
          <a:off x="0" y="0"/>
          <a:ext cx="0" cy="0"/>
          <a:chOff x="0" y="0"/>
          <a:chExt cx="0" cy="0"/>
        </a:xfrm>
      </p:grpSpPr>
      <p:sp>
        <p:nvSpPr>
          <p:cNvPr id="2" name="Shape 2"/>
          <p:cNvSpPr/>
          <p:nvPr>
            <p:ph type="sldNum" sz="quarter" idx="2"/>
          </p:nvPr>
        </p:nvSpPr>
        <p:spPr>
          <a:xfrm>
            <a:off x="6553200" y="6248400"/>
            <a:ext cx="1903413" cy="439229"/>
          </a:xfrm>
          <a:prstGeom prst="rect">
            <a:avLst/>
          </a:prstGeom>
          <a:ln w="12700">
            <a:miter lim="400000"/>
          </a:ln>
        </p:spPr>
        <p:txBody>
          <a:bodyPr lIns="46799" tIns="46799" rIns="46799" bIns="46799">
            <a:spAutoFit/>
          </a:bodyPr>
          <a:lstStyle>
            <a:lvl1pPr>
              <a:tabLst>
                <a:tab pos="914400" algn="l"/>
                <a:tab pos="1828800" algn="l"/>
                <a:tab pos="2743200" algn="l"/>
                <a:tab pos="3657600" algn="l"/>
                <a:tab pos="4572000" algn="l"/>
                <a:tab pos="5486400" algn="l"/>
                <a:tab pos="6400800" algn="l"/>
                <a:tab pos="7315200" algn="l"/>
                <a:tab pos="8229600" algn="l"/>
                <a:tab pos="9144000" algn="l"/>
                <a:tab pos="10058400" algn="l"/>
              </a:tabLst>
              <a:defRPr>
                <a:latin typeface="Arial"/>
                <a:ea typeface="Arial"/>
                <a:cs typeface="Arial"/>
                <a:sym typeface="Arial"/>
              </a:defRPr>
            </a:lvl1pPr>
          </a:lstStyle>
          <a:p>
            <a:pPr lvl="0"/>
            <a:fld id="{86CB4B4D-7CA3-9044-876B-883B54F8677D}" type="slidenum"/>
          </a:p>
        </p:txBody>
      </p:sp>
      <p:sp>
        <p:nvSpPr>
          <p:cNvPr id="3" name="Shape 3"/>
          <p:cNvSpPr/>
          <p:nvPr>
            <p:ph type="title"/>
          </p:nvPr>
        </p:nvSpPr>
        <p:spPr>
          <a:xfrm>
            <a:off x="685800" y="1844675"/>
            <a:ext cx="7772400" cy="2041525"/>
          </a:xfrm>
          <a:prstGeom prst="rect">
            <a:avLst/>
          </a:prstGeom>
          <a:ln w="12700">
            <a:miter lim="400000"/>
          </a:ln>
          <a:extLst>
            <a:ext uri="{C572A759-6A51-4108-AA02-DFA0A04FC94B}">
              <ma14:wrappingTextBoxFlag xmlns:ma14="http://schemas.microsoft.com/office/mac/drawingml/2011/main" val="1"/>
            </a:ext>
          </a:extLst>
        </p:spPr>
        <p:txBody>
          <a:bodyPr lIns="46799" tIns="46799" rIns="46799" bIns="46799" anchor="ctr"/>
          <a:lstStyle/>
          <a:p>
            <a:pPr lvl="0">
              <a:defRPr sz="1800"/>
            </a:pPr>
            <a:r>
              <a:rPr sz="4400"/>
              <a:t>Title Text</a:t>
            </a:r>
          </a:p>
        </p:txBody>
      </p:sp>
      <p:sp>
        <p:nvSpPr>
          <p:cNvPr id="4" name="Shape 4"/>
          <p:cNvSpPr/>
          <p:nvPr>
            <p:ph type="body" idx="1"/>
          </p:nvPr>
        </p:nvSpPr>
        <p:spPr>
          <a:xfrm>
            <a:off x="1371600" y="3886200"/>
            <a:ext cx="6400800" cy="2971800"/>
          </a:xfrm>
          <a:prstGeom prst="rect">
            <a:avLst/>
          </a:prstGeom>
          <a:ln w="12700">
            <a:miter lim="400000"/>
          </a:ln>
          <a:extLst>
            <a:ext uri="{C572A759-6A51-4108-AA02-DFA0A04FC94B}">
              <ma14:wrappingTextBoxFlag xmlns:ma14="http://schemas.microsoft.com/office/mac/drawingml/2011/main" val="1"/>
            </a:ext>
          </a:extLst>
        </p:spPr>
        <p:txBody>
          <a:bodyPr lIns="46799" tIns="46799" rIns="46799" bIns="46799"/>
          <a:lstStyle/>
          <a:p>
            <a:pPr lvl="0">
              <a:defRPr sz="1800"/>
            </a:pPr>
            <a:r>
              <a:rPr sz="3200"/>
              <a:t>Body Level One</a:t>
            </a:r>
            <a:endParaRPr sz="3200"/>
          </a:p>
          <a:p>
            <a:pPr lvl="1">
              <a:defRPr sz="1800"/>
            </a:pPr>
            <a:r>
              <a:rPr sz="3200"/>
              <a:t>Body Level Two</a:t>
            </a:r>
            <a:endParaRPr sz="3200"/>
          </a:p>
          <a:p>
            <a:pPr lvl="2">
              <a:defRPr sz="1800"/>
            </a:pPr>
            <a:r>
              <a:rPr sz="3200"/>
              <a:t>Body Level Three</a:t>
            </a:r>
            <a:endParaRPr sz="3200"/>
          </a:p>
          <a:p>
            <a:pPr lvl="3">
              <a:defRPr sz="1800"/>
            </a:pPr>
            <a:r>
              <a:rPr sz="3200"/>
              <a:t>Body Level Four</a:t>
            </a:r>
            <a:endParaRPr sz="3200"/>
          </a:p>
          <a:p>
            <a:pPr lvl="4">
              <a:defRPr sz="1800"/>
            </a:pPr>
            <a:r>
              <a:rPr sz="3200"/>
              <a:t>Body Level Five</a:t>
            </a:r>
          </a:p>
        </p:txBody>
      </p:sp>
    </p:spTree>
  </p:cSld>
  <p:clrMap bg1="lt1" tx1="dk1" bg2="lt2" tx2="dk2" accent1="accent1" accent2="accent2" accent3="accent3" accent4="accent4" accent5="accent5" accent6="accent6" hlink="hlink" folHlink="folHlink"/>
  <p:sldLayoutIdLst>
    <p:sldLayoutId id="2147483649" r:id="rId2"/>
    <p:sldLayoutId id="2147483650" r:id="rId3"/>
    <p:sldLayoutId id="2147483651" r:id="rId4"/>
    <p:sldLayoutId id="2147483652" r:id="rId5"/>
  </p:sldLayoutIdLst>
  <p:transition spd="med" advClick="1"/>
  <p:txStyles>
    <p:titleStyle>
      <a:lvl1pPr algn="ctr" defTabSz="457200">
        <a:defRPr sz="4400">
          <a:latin typeface="Arial"/>
          <a:ea typeface="Arial"/>
          <a:cs typeface="Arial"/>
          <a:sym typeface="Arial"/>
        </a:defRPr>
      </a:lvl1pPr>
      <a:lvl2pPr algn="ctr" defTabSz="457200">
        <a:defRPr sz="4400">
          <a:latin typeface="Arial"/>
          <a:ea typeface="Arial"/>
          <a:cs typeface="Arial"/>
          <a:sym typeface="Arial"/>
        </a:defRPr>
      </a:lvl2pPr>
      <a:lvl3pPr algn="ctr" defTabSz="457200">
        <a:defRPr sz="4400">
          <a:latin typeface="Arial"/>
          <a:ea typeface="Arial"/>
          <a:cs typeface="Arial"/>
          <a:sym typeface="Arial"/>
        </a:defRPr>
      </a:lvl3pPr>
      <a:lvl4pPr algn="ctr" defTabSz="457200">
        <a:defRPr sz="4400">
          <a:latin typeface="Arial"/>
          <a:ea typeface="Arial"/>
          <a:cs typeface="Arial"/>
          <a:sym typeface="Arial"/>
        </a:defRPr>
      </a:lvl4pPr>
      <a:lvl5pPr algn="ctr" defTabSz="457200">
        <a:defRPr sz="4400">
          <a:latin typeface="Arial"/>
          <a:ea typeface="Arial"/>
          <a:cs typeface="Arial"/>
          <a:sym typeface="Arial"/>
        </a:defRPr>
      </a:lvl5pPr>
      <a:lvl6pPr indent="457200" algn="ctr" defTabSz="457200">
        <a:defRPr sz="4400">
          <a:latin typeface="Arial"/>
          <a:ea typeface="Arial"/>
          <a:cs typeface="Arial"/>
          <a:sym typeface="Arial"/>
        </a:defRPr>
      </a:lvl6pPr>
      <a:lvl7pPr indent="914400" algn="ctr" defTabSz="457200">
        <a:defRPr sz="4400">
          <a:latin typeface="Arial"/>
          <a:ea typeface="Arial"/>
          <a:cs typeface="Arial"/>
          <a:sym typeface="Arial"/>
        </a:defRPr>
      </a:lvl7pPr>
      <a:lvl8pPr indent="1371600" algn="ctr" defTabSz="457200">
        <a:defRPr sz="4400">
          <a:latin typeface="Arial"/>
          <a:ea typeface="Arial"/>
          <a:cs typeface="Arial"/>
          <a:sym typeface="Arial"/>
        </a:defRPr>
      </a:lvl8pPr>
      <a:lvl9pPr indent="1828800" algn="ctr" defTabSz="457200">
        <a:defRPr sz="4400">
          <a:latin typeface="Arial"/>
          <a:ea typeface="Arial"/>
          <a:cs typeface="Arial"/>
          <a:sym typeface="Arial"/>
        </a:defRPr>
      </a:lvl9pPr>
    </p:titleStyle>
    <p:bodyStyle>
      <a:lvl1pPr marL="342900" indent="-342900" algn="ctr" defTabSz="457200">
        <a:spcBef>
          <a:spcPts val="800"/>
        </a:spcBef>
        <a:defRPr sz="3200">
          <a:latin typeface="Arial"/>
          <a:ea typeface="Arial"/>
          <a:cs typeface="Arial"/>
          <a:sym typeface="Arial"/>
        </a:defRPr>
      </a:lvl1pPr>
      <a:lvl2pPr marL="342900" indent="114300" algn="ctr" defTabSz="457200">
        <a:spcBef>
          <a:spcPts val="800"/>
        </a:spcBef>
        <a:defRPr sz="3200">
          <a:latin typeface="Arial"/>
          <a:ea typeface="Arial"/>
          <a:cs typeface="Arial"/>
          <a:sym typeface="Arial"/>
        </a:defRPr>
      </a:lvl2pPr>
      <a:lvl3pPr marL="342900" indent="571500" algn="ctr" defTabSz="457200">
        <a:spcBef>
          <a:spcPts val="800"/>
        </a:spcBef>
        <a:defRPr sz="3200">
          <a:latin typeface="Arial"/>
          <a:ea typeface="Arial"/>
          <a:cs typeface="Arial"/>
          <a:sym typeface="Arial"/>
        </a:defRPr>
      </a:lvl3pPr>
      <a:lvl4pPr marL="342900" indent="1028700" algn="ctr" defTabSz="457200">
        <a:spcBef>
          <a:spcPts val="800"/>
        </a:spcBef>
        <a:defRPr sz="3200">
          <a:latin typeface="Arial"/>
          <a:ea typeface="Arial"/>
          <a:cs typeface="Arial"/>
          <a:sym typeface="Arial"/>
        </a:defRPr>
      </a:lvl4pPr>
      <a:lvl5pPr marL="342900" indent="1485900" algn="ctr" defTabSz="457200">
        <a:spcBef>
          <a:spcPts val="800"/>
        </a:spcBef>
        <a:defRPr sz="3200">
          <a:latin typeface="Arial"/>
          <a:ea typeface="Arial"/>
          <a:cs typeface="Arial"/>
          <a:sym typeface="Arial"/>
        </a:defRPr>
      </a:lvl5pPr>
      <a:lvl6pPr marL="342900" indent="1943100" algn="ctr" defTabSz="457200">
        <a:spcBef>
          <a:spcPts val="800"/>
        </a:spcBef>
        <a:defRPr sz="3200">
          <a:latin typeface="Arial"/>
          <a:ea typeface="Arial"/>
          <a:cs typeface="Arial"/>
          <a:sym typeface="Arial"/>
        </a:defRPr>
      </a:lvl6pPr>
      <a:lvl7pPr marL="342900" indent="2400300" algn="ctr" defTabSz="457200">
        <a:spcBef>
          <a:spcPts val="800"/>
        </a:spcBef>
        <a:defRPr sz="3200">
          <a:latin typeface="Arial"/>
          <a:ea typeface="Arial"/>
          <a:cs typeface="Arial"/>
          <a:sym typeface="Arial"/>
        </a:defRPr>
      </a:lvl7pPr>
      <a:lvl8pPr marL="342900" indent="2857500" algn="ctr" defTabSz="457200">
        <a:spcBef>
          <a:spcPts val="800"/>
        </a:spcBef>
        <a:defRPr sz="3200">
          <a:latin typeface="Arial"/>
          <a:ea typeface="Arial"/>
          <a:cs typeface="Arial"/>
          <a:sym typeface="Arial"/>
        </a:defRPr>
      </a:lvl8pPr>
      <a:lvl9pPr marL="342900" indent="3314700" algn="ctr" defTabSz="457200">
        <a:spcBef>
          <a:spcPts val="800"/>
        </a:spcBef>
        <a:defRPr sz="3200">
          <a:latin typeface="Arial"/>
          <a:ea typeface="Arial"/>
          <a:cs typeface="Arial"/>
          <a:sym typeface="Arial"/>
        </a:defRPr>
      </a:lvl9pPr>
    </p:bodyStyle>
    <p:otherStyle>
      <a:lvl1pPr defTabSz="457200">
        <a:tabLst>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mn-lt"/>
          <a:ea typeface="+mn-ea"/>
          <a:cs typeface="+mn-cs"/>
          <a:sym typeface="Arial"/>
        </a:defRPr>
      </a:lvl1pPr>
      <a:lvl2pPr indent="457200" defTabSz="457200">
        <a:tabLst>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mn-lt"/>
          <a:ea typeface="+mn-ea"/>
          <a:cs typeface="+mn-cs"/>
          <a:sym typeface="Arial"/>
        </a:defRPr>
      </a:lvl2pPr>
      <a:lvl3pPr indent="914400" defTabSz="457200">
        <a:tabLst>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mn-lt"/>
          <a:ea typeface="+mn-ea"/>
          <a:cs typeface="+mn-cs"/>
          <a:sym typeface="Arial"/>
        </a:defRPr>
      </a:lvl3pPr>
      <a:lvl4pPr indent="1371600" defTabSz="457200">
        <a:tabLst>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mn-lt"/>
          <a:ea typeface="+mn-ea"/>
          <a:cs typeface="+mn-cs"/>
          <a:sym typeface="Arial"/>
        </a:defRPr>
      </a:lvl4pPr>
      <a:lvl5pPr indent="1828800" defTabSz="457200">
        <a:tabLst>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mn-lt"/>
          <a:ea typeface="+mn-ea"/>
          <a:cs typeface="+mn-cs"/>
          <a:sym typeface="Arial"/>
        </a:defRPr>
      </a:lvl5pPr>
      <a:lvl6pPr defTabSz="457200">
        <a:tabLst>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mn-lt"/>
          <a:ea typeface="+mn-ea"/>
          <a:cs typeface="+mn-cs"/>
          <a:sym typeface="Arial"/>
        </a:defRPr>
      </a:lvl6pPr>
      <a:lvl7pPr defTabSz="457200">
        <a:tabLst>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mn-lt"/>
          <a:ea typeface="+mn-ea"/>
          <a:cs typeface="+mn-cs"/>
          <a:sym typeface="Arial"/>
        </a:defRPr>
      </a:lvl7pPr>
      <a:lvl8pPr defTabSz="457200">
        <a:tabLst>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mn-lt"/>
          <a:ea typeface="+mn-ea"/>
          <a:cs typeface="+mn-cs"/>
          <a:sym typeface="Arial"/>
        </a:defRPr>
      </a:lvl8pPr>
      <a:lvl9pPr defTabSz="457200">
        <a:tabLst>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mn-lt"/>
          <a:ea typeface="+mn-ea"/>
          <a:cs typeface="+mn-cs"/>
          <a:sym typeface="Arial"/>
        </a:defRPr>
      </a:lvl9pPr>
    </p:otherStyle>
  </p:txStyles>
</p:sldMaster>
</file>

<file path=ppt/slides/_rels/slide1.xml.rels><?xml version="1.0" encoding="UTF-8" standalone="yes"?><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3.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1.tif"/></Relationships>

</file>

<file path=ppt/slides/_rels/slide8.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0" name="Shape 20"/>
          <p:cNvSpPr/>
          <p:nvPr>
            <p:ph type="title"/>
          </p:nvPr>
        </p:nvSpPr>
        <p:spPr>
          <a:xfrm>
            <a:off x="685800" y="739775"/>
            <a:ext cx="7772400" cy="2103438"/>
          </a:xfrm>
          <a:prstGeom prst="rect">
            <a:avLst/>
          </a:prstGeom>
        </p:spPr>
        <p:txBody>
          <a:bodyPr lIns="45719" tIns="45719" rIns="45719" bIns="45719">
            <a:normAutofit fontScale="100000" lnSpcReduction="0"/>
          </a:bodyPr>
          <a:lstStyle>
            <a:lvl1pPr>
              <a:tabLst>
                <a:tab pos="914400" algn="l"/>
                <a:tab pos="1828800" algn="l"/>
                <a:tab pos="2743200" algn="l"/>
                <a:tab pos="3657600" algn="l"/>
                <a:tab pos="4572000" algn="l"/>
                <a:tab pos="5486400" algn="l"/>
                <a:tab pos="6400800" algn="l"/>
                <a:tab pos="7315200" algn="l"/>
                <a:tab pos="8229600" algn="l"/>
                <a:tab pos="9144000" algn="l"/>
                <a:tab pos="10058400" algn="l"/>
              </a:tabLst>
            </a:lvl1pPr>
          </a:lstStyle>
          <a:p>
            <a:pPr lvl="0">
              <a:defRPr sz="1800"/>
            </a:pPr>
            <a:r>
              <a:rPr sz="4400"/>
              <a:t>Introduction to Intel x86-64 Assembly, Architecture, Applications, &amp; Alliteration</a:t>
            </a:r>
          </a:p>
        </p:txBody>
      </p:sp>
      <p:sp>
        <p:nvSpPr>
          <p:cNvPr id="21" name="Shape 21"/>
          <p:cNvSpPr/>
          <p:nvPr/>
        </p:nvSpPr>
        <p:spPr>
          <a:xfrm>
            <a:off x="1371600" y="3886200"/>
            <a:ext cx="6400800" cy="1119545"/>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lvl="0" algn="ctr">
              <a:spcBef>
                <a:spcPts val="800"/>
              </a:spcBef>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3200">
                <a:latin typeface="Arial"/>
                <a:ea typeface="Arial"/>
                <a:cs typeface="Arial"/>
                <a:sym typeface="Arial"/>
              </a:rPr>
              <a:t>Xeno Kovah – 2014-2015</a:t>
            </a:r>
            <a:endParaRPr sz="3200">
              <a:latin typeface="Arial"/>
              <a:ea typeface="Arial"/>
              <a:cs typeface="Arial"/>
              <a:sym typeface="Arial"/>
            </a:endParaRPr>
          </a:p>
          <a:p>
            <a:pPr lvl="0" algn="ctr">
              <a:spcBef>
                <a:spcPts val="800"/>
              </a:spcBef>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3200">
                <a:latin typeface="Arial"/>
                <a:ea typeface="Arial"/>
                <a:cs typeface="Arial"/>
                <a:sym typeface="Arial"/>
              </a:rPr>
              <a:t>xeno@legbacore.com</a:t>
            </a:r>
          </a:p>
        </p:txBody>
      </p:sp>
    </p:spTree>
  </p:cSld>
  <p:clrMapOvr>
    <a:masterClrMapping/>
  </p:clrMapOvr>
  <p:transition spd="med" advClick="1"/>
</p:sld>
</file>

<file path=ppt/slides/slide10.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62" name="Shape 62"/>
          <p:cNvSpPr/>
          <p:nvPr/>
        </p:nvSpPr>
        <p:spPr>
          <a:xfrm>
            <a:off x="685800" y="-36580"/>
            <a:ext cx="7772400" cy="70816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ctr">
              <a:tabLst>
                <a:tab pos="914400" algn="l"/>
                <a:tab pos="1828800" algn="l"/>
                <a:tab pos="2743200" algn="l"/>
                <a:tab pos="3657600" algn="l"/>
                <a:tab pos="4572000" algn="l"/>
                <a:tab pos="5486400" algn="l"/>
                <a:tab pos="6400800" algn="l"/>
                <a:tab pos="7315200" algn="l"/>
                <a:tab pos="8229600" algn="l"/>
                <a:tab pos="9144000" algn="l"/>
                <a:tab pos="10058400" algn="l"/>
              </a:tabLst>
              <a:defRPr sz="4400">
                <a:latin typeface="Arial"/>
                <a:ea typeface="Arial"/>
                <a:cs typeface="Arial"/>
                <a:sym typeface="Arial"/>
              </a:defRPr>
            </a:lvl1pPr>
          </a:lstStyle>
          <a:p>
            <a:pPr lvl="0">
              <a:defRPr sz="1800"/>
            </a:pPr>
            <a:r>
              <a:rPr sz="4400"/>
              <a:t>Instructions we now know (30)</a:t>
            </a:r>
          </a:p>
        </p:txBody>
      </p:sp>
      <p:sp>
        <p:nvSpPr>
          <p:cNvPr id="63" name="Shape 63"/>
          <p:cNvSpPr/>
          <p:nvPr/>
        </p:nvSpPr>
        <p:spPr>
          <a:xfrm>
            <a:off x="685800" y="723900"/>
            <a:ext cx="7772400" cy="6077946"/>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lvl="0" marL="341312" indent="-341312">
              <a:spcBef>
                <a:spcPts val="8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1900">
                <a:latin typeface="Arial"/>
                <a:ea typeface="Arial"/>
                <a:cs typeface="Arial"/>
                <a:sym typeface="Arial"/>
              </a:rPr>
              <a:t>NOP</a:t>
            </a:r>
            <a:endParaRPr sz="1900">
              <a:latin typeface="Arial"/>
              <a:ea typeface="Arial"/>
              <a:cs typeface="Arial"/>
              <a:sym typeface="Arial"/>
            </a:endParaRPr>
          </a:p>
          <a:p>
            <a:pPr lvl="0" marL="341312" indent="-341312">
              <a:spcBef>
                <a:spcPts val="8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1900">
                <a:latin typeface="Arial"/>
                <a:ea typeface="Arial"/>
                <a:cs typeface="Arial"/>
                <a:sym typeface="Arial"/>
              </a:rPr>
              <a:t>PUSH/POP</a:t>
            </a:r>
            <a:endParaRPr sz="1900">
              <a:latin typeface="Arial"/>
              <a:ea typeface="Arial"/>
              <a:cs typeface="Arial"/>
              <a:sym typeface="Arial"/>
            </a:endParaRPr>
          </a:p>
          <a:p>
            <a:pPr lvl="0" marL="341312" indent="-341312">
              <a:spcBef>
                <a:spcPts val="8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1900">
                <a:latin typeface="Arial"/>
                <a:ea typeface="Arial"/>
                <a:cs typeface="Arial"/>
                <a:sym typeface="Arial"/>
              </a:rPr>
              <a:t>CALL/RET</a:t>
            </a:r>
            <a:endParaRPr sz="1900">
              <a:latin typeface="Arial"/>
              <a:ea typeface="Arial"/>
              <a:cs typeface="Arial"/>
              <a:sym typeface="Arial"/>
            </a:endParaRPr>
          </a:p>
          <a:p>
            <a:pPr lvl="0" marL="341312" indent="-341312">
              <a:spcBef>
                <a:spcPts val="8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1900">
                <a:latin typeface="Arial"/>
                <a:ea typeface="Arial"/>
                <a:cs typeface="Arial"/>
                <a:sym typeface="Arial"/>
              </a:rPr>
              <a:t>MOV</a:t>
            </a:r>
            <a:endParaRPr sz="1900">
              <a:latin typeface="Arial"/>
              <a:ea typeface="Arial"/>
              <a:cs typeface="Arial"/>
              <a:sym typeface="Arial"/>
            </a:endParaRPr>
          </a:p>
          <a:p>
            <a:pPr lvl="0" marL="341312" indent="-341312">
              <a:spcBef>
                <a:spcPts val="8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1900">
                <a:latin typeface="Arial"/>
                <a:ea typeface="Arial"/>
                <a:cs typeface="Arial"/>
                <a:sym typeface="Arial"/>
              </a:rPr>
              <a:t>ADD/SUB</a:t>
            </a:r>
            <a:endParaRPr sz="1900">
              <a:latin typeface="Arial"/>
              <a:ea typeface="Arial"/>
              <a:cs typeface="Arial"/>
              <a:sym typeface="Arial"/>
            </a:endParaRPr>
          </a:p>
          <a:p>
            <a:pPr lvl="0" marL="341312" indent="-341312">
              <a:spcBef>
                <a:spcPts val="8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1900">
                <a:latin typeface="Arial"/>
                <a:ea typeface="Arial"/>
                <a:cs typeface="Arial"/>
                <a:sym typeface="Arial"/>
              </a:rPr>
              <a:t>IMUL</a:t>
            </a:r>
            <a:endParaRPr sz="1900">
              <a:latin typeface="Arial"/>
              <a:ea typeface="Arial"/>
              <a:cs typeface="Arial"/>
              <a:sym typeface="Arial"/>
            </a:endParaRPr>
          </a:p>
          <a:p>
            <a:pPr lvl="0" marL="341312" indent="-341312">
              <a:spcBef>
                <a:spcPts val="8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1900">
                <a:latin typeface="Arial"/>
                <a:ea typeface="Arial"/>
                <a:cs typeface="Arial"/>
                <a:sym typeface="Arial"/>
              </a:rPr>
              <a:t>MOVZX/MOVSX</a:t>
            </a:r>
            <a:endParaRPr sz="1900">
              <a:latin typeface="Arial"/>
              <a:ea typeface="Arial"/>
              <a:cs typeface="Arial"/>
              <a:sym typeface="Arial"/>
            </a:endParaRPr>
          </a:p>
          <a:p>
            <a:pPr lvl="0" marL="341312" indent="-341312">
              <a:spcBef>
                <a:spcPts val="8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1900">
                <a:latin typeface="Arial"/>
                <a:ea typeface="Arial"/>
                <a:cs typeface="Arial"/>
                <a:sym typeface="Arial"/>
              </a:rPr>
              <a:t>LEA</a:t>
            </a:r>
            <a:endParaRPr sz="1900">
              <a:latin typeface="Arial"/>
              <a:ea typeface="Arial"/>
              <a:cs typeface="Arial"/>
              <a:sym typeface="Arial"/>
            </a:endParaRPr>
          </a:p>
          <a:p>
            <a:pPr lvl="0" marL="341312" indent="-341312">
              <a:spcBef>
                <a:spcPts val="8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1900">
                <a:latin typeface="Arial"/>
                <a:ea typeface="Arial"/>
                <a:cs typeface="Arial"/>
                <a:sym typeface="Arial"/>
              </a:rPr>
              <a:t>JMP/Jcc (family)</a:t>
            </a:r>
            <a:endParaRPr sz="1900">
              <a:latin typeface="Arial"/>
              <a:ea typeface="Arial"/>
              <a:cs typeface="Arial"/>
              <a:sym typeface="Arial"/>
            </a:endParaRPr>
          </a:p>
          <a:p>
            <a:pPr lvl="0" marL="341312" indent="-341312">
              <a:spcBef>
                <a:spcPts val="8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1900">
                <a:latin typeface="Arial"/>
                <a:ea typeface="Arial"/>
                <a:cs typeface="Arial"/>
                <a:sym typeface="Arial"/>
              </a:rPr>
              <a:t>CMP/TEST</a:t>
            </a:r>
            <a:endParaRPr sz="1900">
              <a:latin typeface="Arial"/>
              <a:ea typeface="Arial"/>
              <a:cs typeface="Arial"/>
              <a:sym typeface="Arial"/>
            </a:endParaRPr>
          </a:p>
          <a:p>
            <a:pPr lvl="0" marL="341312" indent="-341312">
              <a:spcBef>
                <a:spcPts val="8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1900">
                <a:latin typeface="Arial"/>
                <a:ea typeface="Arial"/>
                <a:cs typeface="Arial"/>
                <a:sym typeface="Arial"/>
              </a:rPr>
              <a:t>AND/OR/XOR/NOT</a:t>
            </a:r>
            <a:endParaRPr sz="1900">
              <a:latin typeface="Arial"/>
              <a:ea typeface="Arial"/>
              <a:cs typeface="Arial"/>
              <a:sym typeface="Arial"/>
            </a:endParaRPr>
          </a:p>
          <a:p>
            <a:pPr lvl="0" marL="341312" indent="-341312">
              <a:spcBef>
                <a:spcPts val="8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1900">
                <a:latin typeface="Arial"/>
                <a:ea typeface="Arial"/>
                <a:cs typeface="Arial"/>
                <a:sym typeface="Arial"/>
              </a:rPr>
              <a:t>INC/DEC</a:t>
            </a:r>
            <a:endParaRPr sz="1900">
              <a:latin typeface="Arial"/>
              <a:ea typeface="Arial"/>
              <a:cs typeface="Arial"/>
              <a:sym typeface="Arial"/>
            </a:endParaRPr>
          </a:p>
          <a:p>
            <a:pPr lvl="0" marL="341312" indent="-341312">
              <a:spcBef>
                <a:spcPts val="8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1900">
                <a:latin typeface="Arial"/>
                <a:ea typeface="Arial"/>
                <a:cs typeface="Arial"/>
                <a:sym typeface="Arial"/>
              </a:rPr>
              <a:t>SHR/SHL/SAR/SAL</a:t>
            </a:r>
            <a:endParaRPr sz="1900">
              <a:latin typeface="Arial"/>
              <a:ea typeface="Arial"/>
              <a:cs typeface="Arial"/>
              <a:sym typeface="Arial"/>
            </a:endParaRPr>
          </a:p>
          <a:p>
            <a:pPr lvl="0" marL="341312" indent="-341312">
              <a:spcBef>
                <a:spcPts val="8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1900">
                <a:latin typeface="Arial"/>
                <a:ea typeface="Arial"/>
                <a:cs typeface="Arial"/>
                <a:sym typeface="Arial"/>
              </a:rPr>
              <a:t>DIV/IDIV</a:t>
            </a:r>
            <a:endParaRPr sz="1900">
              <a:latin typeface="Arial"/>
              <a:ea typeface="Arial"/>
              <a:cs typeface="Arial"/>
              <a:sym typeface="Arial"/>
            </a:endParaRPr>
          </a:p>
          <a:p>
            <a:pPr lvl="0" marL="341312" indent="-341312">
              <a:spcBef>
                <a:spcPts val="8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1900">
                <a:latin typeface="Arial"/>
                <a:ea typeface="Arial"/>
                <a:cs typeface="Arial"/>
                <a:sym typeface="Arial"/>
              </a:rPr>
              <a:t>REP STOS</a:t>
            </a:r>
            <a:endParaRPr sz="1900">
              <a:latin typeface="Arial"/>
              <a:ea typeface="Arial"/>
              <a:cs typeface="Arial"/>
              <a:sym typeface="Arial"/>
            </a:endParaRPr>
          </a:p>
          <a:p>
            <a:pPr lvl="0" marL="341312" indent="-341312">
              <a:spcBef>
                <a:spcPts val="8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1900">
                <a:latin typeface="Arial"/>
                <a:ea typeface="Arial"/>
                <a:cs typeface="Arial"/>
                <a:sym typeface="Arial"/>
              </a:rPr>
              <a:t>REP MOVS</a:t>
            </a:r>
          </a:p>
        </p:txBody>
      </p:sp>
    </p:spTree>
  </p:cSld>
  <p:clrMapOvr>
    <a:masterClrMapping/>
  </p:clrMapOvr>
  <p:transition spd="med" advClick="1"/>
</p:sld>
</file>

<file path=ppt/slides/slide2.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3" name="Shape 23"/>
          <p:cNvSpPr/>
          <p:nvPr/>
        </p:nvSpPr>
        <p:spPr>
          <a:xfrm>
            <a:off x="-1" y="-936"/>
            <a:ext cx="9144002" cy="1143284"/>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ctr">
              <a:tabLst>
                <a:tab pos="914400" algn="l"/>
                <a:tab pos="1828800" algn="l"/>
                <a:tab pos="2743200" algn="l"/>
                <a:tab pos="3657600" algn="l"/>
                <a:tab pos="4572000" algn="l"/>
                <a:tab pos="5486400" algn="l"/>
                <a:tab pos="6400800" algn="l"/>
                <a:tab pos="7315200" algn="l"/>
                <a:tab pos="8229600" algn="l"/>
                <a:tab pos="9144000" algn="l"/>
                <a:tab pos="10058400" algn="l"/>
              </a:tabLst>
              <a:defRPr sz="3600">
                <a:latin typeface="Arial"/>
                <a:ea typeface="Arial"/>
                <a:cs typeface="Arial"/>
                <a:sym typeface="Arial"/>
              </a:defRPr>
            </a:lvl1pPr>
          </a:lstStyle>
          <a:p>
            <a:pPr lvl="0">
              <a:defRPr sz="1800"/>
            </a:pPr>
            <a:r>
              <a:rPr sz="3600"/>
              <a:t>All materials is licensed under a Creative Commons “Share Alike” license.</a:t>
            </a:r>
          </a:p>
        </p:txBody>
      </p:sp>
      <p:sp>
        <p:nvSpPr>
          <p:cNvPr id="24" name="Shape 24"/>
          <p:cNvSpPr/>
          <p:nvPr/>
        </p:nvSpPr>
        <p:spPr>
          <a:xfrm>
            <a:off x="685800" y="1237670"/>
            <a:ext cx="7772400" cy="43707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marL="341312" indent="-341312">
              <a:spcBef>
                <a:spcPts val="6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a:latin typeface="Arial"/>
                <a:ea typeface="Arial"/>
                <a:cs typeface="Arial"/>
                <a:sym typeface="Arial"/>
              </a:defRPr>
            </a:lvl1pPr>
          </a:lstStyle>
          <a:p>
            <a:pPr lvl="0">
              <a:defRPr sz="1800"/>
            </a:pPr>
            <a:r>
              <a:rPr sz="2400"/>
              <a:t>http://creativecommons.org/licenses/by-sa/3.0/</a:t>
            </a:r>
          </a:p>
        </p:txBody>
      </p:sp>
      <p:pic>
        <p:nvPicPr>
          <p:cNvPr id="25" name="image.png"/>
          <p:cNvPicPr/>
          <p:nvPr/>
        </p:nvPicPr>
        <p:blipFill>
          <a:blip r:embed="rId3">
            <a:extLst/>
          </a:blip>
          <a:stretch>
            <a:fillRect/>
          </a:stretch>
        </p:blipFill>
        <p:spPr>
          <a:xfrm>
            <a:off x="1524000" y="1770062"/>
            <a:ext cx="6324600" cy="4732338"/>
          </a:xfrm>
          <a:prstGeom prst="rect">
            <a:avLst/>
          </a:prstGeom>
          <a:ln w="12700">
            <a:miter lim="400000"/>
          </a:ln>
        </p:spPr>
      </p:pic>
      <p:sp>
        <p:nvSpPr>
          <p:cNvPr id="26" name="Shape 26"/>
          <p:cNvSpPr/>
          <p:nvPr/>
        </p:nvSpPr>
        <p:spPr>
          <a:xfrm>
            <a:off x="-9816" y="6484365"/>
            <a:ext cx="7107559" cy="544070"/>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p>
            <a:pPr lvl="0">
              <a:defRPr sz="1800"/>
            </a:pPr>
            <a:r>
              <a:rPr sz="1100">
                <a:latin typeface="Arial"/>
                <a:ea typeface="Arial"/>
                <a:cs typeface="Arial"/>
                <a:sym typeface="Arial"/>
              </a:rPr>
              <a:t>Attribution condition: You must indicate that derivative work</a:t>
            </a:r>
            <a:endParaRPr sz="1100">
              <a:latin typeface="Arial"/>
              <a:ea typeface="Arial"/>
              <a:cs typeface="Arial"/>
              <a:sym typeface="Arial"/>
            </a:endParaRPr>
          </a:p>
          <a:p>
            <a:pPr lvl="0">
              <a:defRPr sz="1800"/>
            </a:pPr>
            <a:r>
              <a:rPr sz="1100">
                <a:latin typeface="Arial"/>
                <a:ea typeface="Arial"/>
                <a:cs typeface="Arial"/>
                <a:sym typeface="Arial"/>
              </a:rPr>
              <a:t>"Is derived from Xeno Kovah's 'Intro x86-64’ class, available at http://OpenSecurityTraining.info/IntroX86-64.html”</a:t>
            </a:r>
            <a:endParaRPr sz="1100">
              <a:latin typeface="Arial"/>
              <a:ea typeface="Arial"/>
              <a:cs typeface="Arial"/>
              <a:sym typeface="Arial"/>
            </a:endParaRPr>
          </a:p>
        </p:txBody>
      </p:sp>
    </p:spTree>
  </p:cSld>
  <p:clrMapOvr>
    <a:masterClrMapping/>
  </p:clrMapOvr>
  <p:transition spd="med" advClick="1"/>
</p:sld>
</file>

<file path=ppt/slides/slide3.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30" name="Shape 30"/>
          <p:cNvSpPr/>
          <p:nvPr/>
        </p:nvSpPr>
        <p:spPr>
          <a:xfrm>
            <a:off x="-1" y="-100080"/>
            <a:ext cx="9144002" cy="134316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p>
            <a:pPr lvl="0" algn="ctr">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4400">
                <a:latin typeface="Arial"/>
                <a:ea typeface="Arial"/>
                <a:cs typeface="Arial"/>
                <a:sym typeface="Arial"/>
              </a:rPr>
              <a:t>Example9.c</a:t>
            </a:r>
            <a:br>
              <a:rPr sz="4400">
                <a:latin typeface="Arial"/>
                <a:ea typeface="Arial"/>
                <a:cs typeface="Arial"/>
                <a:sym typeface="Arial"/>
              </a:rPr>
            </a:br>
            <a:r>
              <a:rPr sz="4400">
                <a:latin typeface="Arial"/>
                <a:ea typeface="Arial"/>
                <a:cs typeface="Arial"/>
                <a:sym typeface="Arial"/>
              </a:rPr>
              <a:t>Journey to the center of memcpy()</a:t>
            </a:r>
          </a:p>
        </p:txBody>
      </p:sp>
      <p:sp>
        <p:nvSpPr>
          <p:cNvPr id="31" name="Shape 31"/>
          <p:cNvSpPr/>
          <p:nvPr/>
        </p:nvSpPr>
        <p:spPr>
          <a:xfrm>
            <a:off x="173037" y="1828800"/>
            <a:ext cx="4183820" cy="4353322"/>
          </a:xfrm>
          <a:prstGeom prst="rect">
            <a:avLst/>
          </a:prstGeom>
          <a:ln w="12700">
            <a:miter lim="400000"/>
          </a:ln>
          <a:extLst>
            <a:ext uri="{C572A759-6A51-4108-AA02-DFA0A04FC94B}">
              <ma14:wrappingTextBoxFlag xmlns:ma14="http://schemas.microsoft.com/office/mac/drawingml/2011/main" val="1"/>
            </a:ext>
          </a:extLst>
        </p:spPr>
        <p:txBody>
          <a:bodyPr wrap="none" lIns="46799" tIns="46799" rIns="46799" bIns="46799">
            <a:spAutoFit/>
          </a:bodyPr>
          <a:lstStyle/>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a:latin typeface="Arial"/>
                <a:ea typeface="Arial"/>
                <a:cs typeface="Arial"/>
                <a:sym typeface="Arial"/>
              </a:rPr>
              <a:t>//Journey to the center of memcpy</a:t>
            </a:r>
            <a:endParaRPr>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a:latin typeface="Arial"/>
                <a:ea typeface="Arial"/>
                <a:cs typeface="Arial"/>
                <a:sym typeface="Arial"/>
              </a:rPr>
              <a:t>#include &lt;stdio.h&gt;</a:t>
            </a:r>
            <a:endParaRPr>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endParaRPr>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a:latin typeface="Arial"/>
                <a:ea typeface="Arial"/>
                <a:cs typeface="Arial"/>
                <a:sym typeface="Arial"/>
              </a:rPr>
              <a:t>typedef struct mystruct{</a:t>
            </a:r>
            <a:endParaRPr>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a:latin typeface="Arial"/>
                <a:ea typeface="Arial"/>
                <a:cs typeface="Arial"/>
                <a:sym typeface="Arial"/>
              </a:rPr>
              <a:t>     int var1;</a:t>
            </a:r>
            <a:endParaRPr>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a:latin typeface="Arial"/>
                <a:ea typeface="Arial"/>
                <a:cs typeface="Arial"/>
                <a:sym typeface="Arial"/>
              </a:rPr>
              <a:t>    char var2[4];</a:t>
            </a:r>
            <a:endParaRPr>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a:latin typeface="Arial"/>
                <a:ea typeface="Arial"/>
                <a:cs typeface="Arial"/>
                <a:sym typeface="Arial"/>
              </a:rPr>
              <a:t>} mystruct_t;</a:t>
            </a:r>
            <a:endParaRPr>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endParaRPr>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a:latin typeface="Arial"/>
                <a:ea typeface="Arial"/>
                <a:cs typeface="Arial"/>
                <a:sym typeface="Arial"/>
              </a:rPr>
              <a:t>int main(){</a:t>
            </a:r>
            <a:endParaRPr>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a:latin typeface="Arial"/>
                <a:ea typeface="Arial"/>
                <a:cs typeface="Arial"/>
                <a:sym typeface="Arial"/>
              </a:rPr>
              <a:t>    mystruct_t a, b;</a:t>
            </a:r>
            <a:endParaRPr>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a:latin typeface="Arial"/>
                <a:ea typeface="Arial"/>
                <a:cs typeface="Arial"/>
                <a:sym typeface="Arial"/>
              </a:rPr>
              <a:t>    a.var1 = 0xFF;</a:t>
            </a:r>
            <a:endParaRPr>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a:latin typeface="Arial"/>
                <a:ea typeface="Arial"/>
                <a:cs typeface="Arial"/>
                <a:sym typeface="Arial"/>
              </a:rPr>
              <a:t>    memcpy(&amp;b, &amp;a, sizeof(mystruct_t)); </a:t>
            </a:r>
            <a:endParaRPr>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a:latin typeface="Arial"/>
                <a:ea typeface="Arial"/>
                <a:cs typeface="Arial"/>
                <a:sym typeface="Arial"/>
              </a:rPr>
              <a:t>    return 0xAce0Ba5e;</a:t>
            </a:r>
            <a:endParaRPr>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a:latin typeface="Arial"/>
                <a:ea typeface="Arial"/>
                <a:cs typeface="Arial"/>
                <a:sym typeface="Arial"/>
              </a:rPr>
              <a:t>}</a:t>
            </a:r>
            <a:endParaRPr>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endParaRPr>
              <a:latin typeface="Arial"/>
              <a:ea typeface="Arial"/>
              <a:cs typeface="Arial"/>
              <a:sym typeface="Arial"/>
            </a:endParaRPr>
          </a:p>
        </p:txBody>
      </p:sp>
      <p:sp>
        <p:nvSpPr>
          <p:cNvPr id="32" name="Shape 32"/>
          <p:cNvSpPr/>
          <p:nvPr/>
        </p:nvSpPr>
        <p:spPr>
          <a:xfrm>
            <a:off x="5081587" y="1925854"/>
            <a:ext cx="4087577" cy="3006292"/>
          </a:xfrm>
          <a:prstGeom prst="rect">
            <a:avLst/>
          </a:prstGeom>
          <a:ln w="12700">
            <a:miter lim="400000"/>
          </a:ln>
          <a:extLst>
            <a:ext uri="{C572A759-6A51-4108-AA02-DFA0A04FC94B}">
              <ma14:wrappingTextBoxFlag xmlns:ma14="http://schemas.microsoft.com/office/mac/drawingml/2011/main" val="1"/>
            </a:ext>
          </a:extLst>
        </p:spPr>
        <p:txBody>
          <a:bodyPr wrap="none" lIns="46799" tIns="46799" rIns="46799" bIns="46799">
            <a:spAutoFit/>
          </a:bodyPr>
          <a:lstStyle/>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2000">
                <a:latin typeface="Arial"/>
                <a:ea typeface="Arial"/>
                <a:cs typeface="Arial"/>
                <a:sym typeface="Arial"/>
              </a:rPr>
              <a:t>main:</a:t>
            </a:r>
            <a:endParaRPr sz="2000">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2000">
                <a:latin typeface="Arial"/>
                <a:ea typeface="Arial"/>
                <a:cs typeface="Arial"/>
                <a:sym typeface="Arial"/>
              </a:rPr>
              <a:t> sub         rsp,38h  </a:t>
            </a:r>
            <a:endParaRPr sz="2000">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2000">
                <a:latin typeface="Arial"/>
                <a:ea typeface="Arial"/>
                <a:cs typeface="Arial"/>
                <a:sym typeface="Arial"/>
              </a:rPr>
              <a:t> mov         dword ptr [a],0FFh  </a:t>
            </a:r>
            <a:endParaRPr sz="2000">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2000">
                <a:latin typeface="Arial"/>
                <a:ea typeface="Arial"/>
                <a:cs typeface="Arial"/>
                <a:sym typeface="Arial"/>
              </a:rPr>
              <a:t> mov         r8d,8  </a:t>
            </a:r>
            <a:endParaRPr sz="2000">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2000">
                <a:latin typeface="Arial"/>
                <a:ea typeface="Arial"/>
                <a:cs typeface="Arial"/>
                <a:sym typeface="Arial"/>
              </a:rPr>
              <a:t> lea         rdx,[a]  </a:t>
            </a:r>
            <a:endParaRPr sz="2000">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2000">
                <a:latin typeface="Arial"/>
                <a:ea typeface="Arial"/>
                <a:cs typeface="Arial"/>
                <a:sym typeface="Arial"/>
              </a:rPr>
              <a:t> lea         rcx,[b]  </a:t>
            </a:r>
            <a:endParaRPr sz="2000">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2000">
                <a:latin typeface="Arial"/>
                <a:ea typeface="Arial"/>
                <a:cs typeface="Arial"/>
                <a:sym typeface="Arial"/>
              </a:rPr>
              <a:t> call        memcpy (0140001046h)  </a:t>
            </a:r>
            <a:endParaRPr sz="2000">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2000">
                <a:latin typeface="Arial"/>
                <a:ea typeface="Arial"/>
                <a:cs typeface="Arial"/>
                <a:sym typeface="Arial"/>
              </a:rPr>
              <a:t> mov         eax,0ACE0BA5Eh  </a:t>
            </a:r>
            <a:endParaRPr sz="2000">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2000">
                <a:latin typeface="Arial"/>
                <a:ea typeface="Arial"/>
                <a:cs typeface="Arial"/>
                <a:sym typeface="Arial"/>
              </a:rPr>
              <a:t> add         rsp,38h  </a:t>
            </a:r>
            <a:endParaRPr sz="2000">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2000">
                <a:latin typeface="Arial"/>
                <a:ea typeface="Arial"/>
                <a:cs typeface="Arial"/>
                <a:sym typeface="Arial"/>
              </a:rPr>
              <a:t> ret  </a:t>
            </a:r>
          </a:p>
        </p:txBody>
      </p:sp>
    </p:spTree>
  </p:cSld>
  <p:clrMapOvr>
    <a:masterClrMapping/>
  </p:clrMapOvr>
  <p:transition spd="med" advClick="1"/>
</p:sld>
</file>

<file path=ppt/slides/slide4.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34" name="Shape 34"/>
          <p:cNvSpPr/>
          <p:nvPr/>
        </p:nvSpPr>
        <p:spPr>
          <a:xfrm>
            <a:off x="152400" y="838200"/>
            <a:ext cx="8610600" cy="5773229"/>
          </a:xfrm>
          <a:prstGeom prst="rect">
            <a:avLst/>
          </a:prstGeom>
          <a:ln w="12700">
            <a:miter lim="400000"/>
          </a:ln>
          <a:extLst>
            <a:ext uri="{C572A759-6A51-4108-AA02-DFA0A04FC94B}">
              <ma14:wrappingTextBoxFlag xmlns:ma14="http://schemas.microsoft.com/office/mac/drawingml/2011/main" val="1"/>
            </a:ext>
          </a:extLst>
        </p:spPr>
        <p:txBody>
          <a:bodyPr lIns="46799" tIns="46799" rIns="46799" bIns="46799">
            <a:spAutoFit/>
          </a:bodyPr>
          <a:lstStyle/>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2400">
                <a:latin typeface="Arial"/>
                <a:ea typeface="Arial"/>
                <a:cs typeface="Arial"/>
                <a:sym typeface="Arial"/>
              </a:rPr>
              <a:t>memcpy: </a:t>
            </a:r>
            <a:endParaRPr sz="2400">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2400">
                <a:latin typeface="Arial"/>
                <a:ea typeface="Arial"/>
                <a:cs typeface="Arial"/>
                <a:sym typeface="Arial"/>
              </a:rPr>
              <a:t> mov         r11,rcx  </a:t>
            </a:r>
            <a:r>
              <a:rPr sz="2400">
                <a:solidFill>
                  <a:srgbClr val="009999"/>
                </a:solidFill>
                <a:latin typeface="Arial"/>
                <a:ea typeface="Arial"/>
                <a:cs typeface="Arial"/>
                <a:sym typeface="Arial"/>
              </a:rPr>
              <a:t>; rcx == &amp;b</a:t>
            </a:r>
            <a:endParaRPr sz="2400">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2400">
                <a:latin typeface="Arial"/>
                <a:ea typeface="Arial"/>
                <a:cs typeface="Arial"/>
                <a:sym typeface="Arial"/>
              </a:rPr>
              <a:t> mov         r10,rdx </a:t>
            </a:r>
            <a:r>
              <a:rPr sz="2400">
                <a:solidFill>
                  <a:srgbClr val="009999"/>
                </a:solidFill>
                <a:latin typeface="Arial"/>
                <a:ea typeface="Arial"/>
                <a:cs typeface="Arial"/>
                <a:sym typeface="Arial"/>
              </a:rPr>
              <a:t>; rdx == &amp;a</a:t>
            </a:r>
            <a:endParaRPr sz="2400">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2400">
                <a:latin typeface="Arial"/>
                <a:ea typeface="Arial"/>
                <a:cs typeface="Arial"/>
                <a:sym typeface="Arial"/>
              </a:rPr>
              <a:t> cmp         r8,10h </a:t>
            </a:r>
            <a:r>
              <a:rPr sz="2400">
                <a:solidFill>
                  <a:srgbClr val="009999"/>
                </a:solidFill>
                <a:latin typeface="Arial"/>
                <a:ea typeface="Arial"/>
                <a:cs typeface="Arial"/>
                <a:sym typeface="Arial"/>
              </a:rPr>
              <a:t>; r8 == sizeof(mystruct_t) == 8</a:t>
            </a:r>
            <a:endParaRPr sz="2400">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2400">
                <a:latin typeface="Arial"/>
                <a:ea typeface="Arial"/>
                <a:cs typeface="Arial"/>
                <a:sym typeface="Arial"/>
              </a:rPr>
              <a:t> jbe         mcpy00aa+95h (07FEEB9DA349h) </a:t>
            </a:r>
            <a:endParaRPr sz="2400">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2400">
                <a:solidFill>
                  <a:srgbClr val="009999"/>
                </a:solidFill>
                <a:latin typeface="Arial"/>
                <a:ea typeface="Arial"/>
                <a:cs typeface="Arial"/>
                <a:sym typeface="Arial"/>
              </a:rPr>
              <a:t>;It will take the jump because 0x8 is below or equal (JBE) 0x10</a:t>
            </a:r>
            <a:endParaRPr sz="2400">
              <a:solidFill>
                <a:srgbClr val="009999"/>
              </a:solidFill>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2400">
                <a:latin typeface="Arial"/>
                <a:ea typeface="Arial"/>
                <a:cs typeface="Arial"/>
                <a:sym typeface="Arial"/>
              </a:rPr>
              <a:t>MoveBytes16:</a:t>
            </a:r>
            <a:endParaRPr sz="2400">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2400">
                <a:latin typeface="Arial"/>
                <a:ea typeface="Arial"/>
                <a:cs typeface="Arial"/>
                <a:sym typeface="Arial"/>
              </a:rPr>
              <a:t> mov         r10,r11  </a:t>
            </a:r>
            <a:r>
              <a:rPr sz="2400">
                <a:solidFill>
                  <a:srgbClr val="009999"/>
                </a:solidFill>
                <a:latin typeface="Arial"/>
                <a:ea typeface="Arial"/>
                <a:cs typeface="Arial"/>
                <a:sym typeface="Arial"/>
              </a:rPr>
              <a:t>; doesn’t need to keep rdx copy anymore</a:t>
            </a:r>
            <a:endParaRPr sz="2400">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2400">
                <a:latin typeface="Arial"/>
                <a:ea typeface="Arial"/>
                <a:cs typeface="Arial"/>
                <a:sym typeface="Arial"/>
              </a:rPr>
              <a:t>MoveBytes16a:</a:t>
            </a:r>
            <a:endParaRPr sz="2400">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2400">
                <a:latin typeface="Arial"/>
                <a:ea typeface="Arial"/>
                <a:cs typeface="Arial"/>
                <a:sym typeface="Arial"/>
              </a:rPr>
              <a:t> lea         r9,[__mbctype_initialized (07FEEBC10000h)]  </a:t>
            </a:r>
            <a:endParaRPr sz="2400">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2400">
                <a:latin typeface="Arial"/>
                <a:ea typeface="Arial"/>
                <a:cs typeface="Arial"/>
                <a:sym typeface="Arial"/>
              </a:rPr>
              <a:t> mov         rax,r8  </a:t>
            </a:r>
            <a:endParaRPr sz="2400">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2400">
                <a:latin typeface="Arial"/>
                <a:ea typeface="Arial"/>
                <a:cs typeface="Arial"/>
                <a:sym typeface="Arial"/>
              </a:rPr>
              <a:t> mov         eax,dword ptr [r9+r8*4+4A363h]  </a:t>
            </a:r>
            <a:endParaRPr sz="2400">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2400">
                <a:latin typeface="Arial"/>
                <a:ea typeface="Arial"/>
                <a:cs typeface="Arial"/>
                <a:sym typeface="Arial"/>
              </a:rPr>
              <a:t> add         rax,r9  </a:t>
            </a:r>
            <a:r>
              <a:rPr sz="2400">
                <a:solidFill>
                  <a:srgbClr val="009999"/>
                </a:solidFill>
                <a:latin typeface="Arial"/>
                <a:ea typeface="Arial"/>
                <a:cs typeface="Arial"/>
                <a:sym typeface="Arial"/>
              </a:rPr>
              <a:t>; the 4 preceding instructions are just calculating based on the size (r8) and some lookup table, where to jump next to continue</a:t>
            </a:r>
            <a:endParaRPr sz="2400">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2400">
                <a:latin typeface="Arial"/>
                <a:ea typeface="Arial"/>
                <a:cs typeface="Arial"/>
                <a:sym typeface="Arial"/>
              </a:rPr>
              <a:t> jmp         rax  </a:t>
            </a:r>
          </a:p>
        </p:txBody>
      </p:sp>
      <p:sp>
        <p:nvSpPr>
          <p:cNvPr id="35" name="Shape 35"/>
          <p:cNvSpPr/>
          <p:nvPr/>
        </p:nvSpPr>
        <p:spPr>
          <a:xfrm>
            <a:off x="685800" y="217420"/>
            <a:ext cx="7772400" cy="70816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ctr">
              <a:tabLst>
                <a:tab pos="914400" algn="l"/>
                <a:tab pos="1828800" algn="l"/>
                <a:tab pos="2743200" algn="l"/>
                <a:tab pos="3657600" algn="l"/>
                <a:tab pos="4572000" algn="l"/>
                <a:tab pos="5486400" algn="l"/>
                <a:tab pos="6400800" algn="l"/>
                <a:tab pos="7315200" algn="l"/>
                <a:tab pos="8229600" algn="l"/>
                <a:tab pos="9144000" algn="l"/>
                <a:tab pos="10058400" algn="l"/>
              </a:tabLst>
              <a:defRPr sz="4400">
                <a:latin typeface="Arial"/>
                <a:ea typeface="Arial"/>
                <a:cs typeface="Arial"/>
                <a:sym typeface="Arial"/>
              </a:defRPr>
            </a:lvl1pPr>
          </a:lstStyle>
          <a:p>
            <a:pPr lvl="0">
              <a:defRPr sz="1800"/>
            </a:pPr>
            <a:r>
              <a:rPr sz="4400"/>
              <a:t>It begins…</a:t>
            </a:r>
          </a:p>
        </p:txBody>
      </p:sp>
    </p:spTree>
  </p:cSld>
  <p:clrMapOvr>
    <a:masterClrMapping/>
  </p:clrMapOvr>
  <p:transition spd="med" advClick="1"/>
</p:sld>
</file>

<file path=ppt/slides/slide5.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37" name="Shape 37"/>
          <p:cNvSpPr/>
          <p:nvPr/>
        </p:nvSpPr>
        <p:spPr>
          <a:xfrm>
            <a:off x="152399" y="304800"/>
            <a:ext cx="8763002" cy="3639629"/>
          </a:xfrm>
          <a:prstGeom prst="rect">
            <a:avLst/>
          </a:prstGeom>
          <a:ln w="12700">
            <a:miter lim="400000"/>
          </a:ln>
          <a:extLst>
            <a:ext uri="{C572A759-6A51-4108-AA02-DFA0A04FC94B}">
              <ma14:wrappingTextBoxFlag xmlns:ma14="http://schemas.microsoft.com/office/mac/drawingml/2011/main" val="1"/>
            </a:ext>
          </a:extLst>
        </p:spPr>
        <p:txBody>
          <a:bodyPr lIns="46799" tIns="46799" rIns="46799" bIns="46799">
            <a:spAutoFit/>
          </a:bodyPr>
          <a:lstStyle/>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2400">
                <a:latin typeface="Arial"/>
                <a:ea typeface="Arial"/>
                <a:cs typeface="Arial"/>
                <a:sym typeface="Arial"/>
              </a:rPr>
              <a:t>MoveSmall8:	</a:t>
            </a:r>
            <a:r>
              <a:rPr sz="2400">
                <a:solidFill>
                  <a:srgbClr val="009999"/>
                </a:solidFill>
                <a:latin typeface="Arial"/>
                <a:ea typeface="Arial"/>
                <a:cs typeface="Arial"/>
                <a:sym typeface="Arial"/>
              </a:rPr>
              <a:t>; oh, well that’s a convenient name…</a:t>
            </a:r>
            <a:endParaRPr sz="2400">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2400">
                <a:latin typeface="Arial"/>
                <a:ea typeface="Arial"/>
                <a:cs typeface="Arial"/>
                <a:sym typeface="Arial"/>
              </a:rPr>
              <a:t> mov         rax,qword ptr [rdx]  </a:t>
            </a:r>
            <a:endParaRPr sz="2400">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2400">
                <a:latin typeface="Arial"/>
                <a:ea typeface="Arial"/>
                <a:cs typeface="Arial"/>
                <a:sym typeface="Arial"/>
              </a:rPr>
              <a:t> mov         qword ptr [r10],rax  </a:t>
            </a:r>
            <a:r>
              <a:rPr sz="2400">
                <a:solidFill>
                  <a:srgbClr val="009999"/>
                </a:solidFill>
                <a:latin typeface="Arial"/>
                <a:ea typeface="Arial"/>
                <a:cs typeface="Arial"/>
                <a:sym typeface="Arial"/>
              </a:rPr>
              <a:t>; bam, 8 byte copy and done!</a:t>
            </a:r>
            <a:endParaRPr sz="2400">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2400">
                <a:latin typeface="Arial"/>
                <a:ea typeface="Arial"/>
                <a:cs typeface="Arial"/>
                <a:sym typeface="Arial"/>
              </a:rPr>
              <a:t> mov         rax,r11  </a:t>
            </a:r>
            <a:endParaRPr sz="2400">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2400">
                <a:latin typeface="Arial"/>
                <a:ea typeface="Arial"/>
                <a:cs typeface="Arial"/>
                <a:sym typeface="Arial"/>
              </a:rPr>
              <a:t> ret  	</a:t>
            </a:r>
            <a:r>
              <a:rPr sz="2400">
                <a:solidFill>
                  <a:srgbClr val="009999"/>
                </a:solidFill>
                <a:latin typeface="Arial"/>
                <a:ea typeface="Arial"/>
                <a:cs typeface="Arial"/>
                <a:sym typeface="Arial"/>
              </a:rPr>
              <a:t>;done already? But I just got here!</a:t>
            </a:r>
            <a:endParaRPr sz="2400">
              <a:solidFill>
                <a:srgbClr val="666666"/>
              </a:solidFill>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endParaRPr sz="2400">
              <a:solidFill>
                <a:srgbClr val="666666"/>
              </a:solidFill>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2400">
                <a:solidFill>
                  <a:srgbClr val="009999"/>
                </a:solidFill>
                <a:latin typeface="Arial"/>
                <a:ea typeface="Arial"/>
                <a:cs typeface="Arial"/>
                <a:sym typeface="Arial"/>
              </a:rPr>
              <a:t>;So that was all fairly un-interesting…And we didn’t find any new instructions. So let’s go back and change the size of our struct so that we don’t take that initial JBE and see what happens on the other path… </a:t>
            </a:r>
          </a:p>
        </p:txBody>
      </p:sp>
      <p:sp>
        <p:nvSpPr>
          <p:cNvPr id="38" name="Shape 38"/>
          <p:cNvSpPr/>
          <p:nvPr/>
        </p:nvSpPr>
        <p:spPr>
          <a:xfrm>
            <a:off x="1293702" y="4809419"/>
            <a:ext cx="2543396" cy="1150762"/>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a:latin typeface="Arial"/>
                <a:ea typeface="Arial"/>
                <a:cs typeface="Arial"/>
                <a:sym typeface="Arial"/>
              </a:rPr>
              <a:t>typedef struct mystruct{</a:t>
            </a:r>
            <a:endParaRPr>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a:latin typeface="Arial"/>
                <a:ea typeface="Arial"/>
                <a:cs typeface="Arial"/>
                <a:sym typeface="Arial"/>
              </a:rPr>
              <a:t>     int var1;</a:t>
            </a:r>
            <a:endParaRPr>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a:latin typeface="Arial"/>
                <a:ea typeface="Arial"/>
                <a:cs typeface="Arial"/>
                <a:sym typeface="Arial"/>
              </a:rPr>
              <a:t>    char var2[4];</a:t>
            </a:r>
            <a:endParaRPr>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a:latin typeface="Arial"/>
                <a:ea typeface="Arial"/>
                <a:cs typeface="Arial"/>
                <a:sym typeface="Arial"/>
              </a:rPr>
              <a:t>} mystruct_t;</a:t>
            </a:r>
          </a:p>
        </p:txBody>
      </p:sp>
      <p:sp>
        <p:nvSpPr>
          <p:cNvPr id="39" name="Shape 39"/>
          <p:cNvSpPr/>
          <p:nvPr/>
        </p:nvSpPr>
        <p:spPr>
          <a:xfrm>
            <a:off x="5332302" y="4809419"/>
            <a:ext cx="2543396" cy="1150762"/>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a:latin typeface="Arial"/>
                <a:ea typeface="Arial"/>
                <a:cs typeface="Arial"/>
                <a:sym typeface="Arial"/>
              </a:rPr>
              <a:t>typedef struct mystruct{</a:t>
            </a:r>
            <a:endParaRPr>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a:latin typeface="Arial"/>
                <a:ea typeface="Arial"/>
                <a:cs typeface="Arial"/>
                <a:sym typeface="Arial"/>
              </a:rPr>
              <a:t>     int var1;</a:t>
            </a:r>
            <a:endParaRPr>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a:solidFill>
                  <a:srgbClr val="FF2600"/>
                </a:solidFill>
                <a:latin typeface="Arial"/>
                <a:ea typeface="Arial"/>
                <a:cs typeface="Arial"/>
                <a:sym typeface="Arial"/>
              </a:rPr>
              <a:t>    char var2[16];</a:t>
            </a:r>
            <a:endParaRPr>
              <a:solidFill>
                <a:srgbClr val="FF2600"/>
              </a:solidFill>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a:latin typeface="Arial"/>
                <a:ea typeface="Arial"/>
                <a:cs typeface="Arial"/>
                <a:sym typeface="Arial"/>
              </a:rPr>
              <a:t>} mystruct_t;</a:t>
            </a:r>
          </a:p>
        </p:txBody>
      </p:sp>
      <p:sp>
        <p:nvSpPr>
          <p:cNvPr id="40" name="Shape 40"/>
          <p:cNvSpPr/>
          <p:nvPr/>
        </p:nvSpPr>
        <p:spPr>
          <a:xfrm>
            <a:off x="3809155" y="5250085"/>
            <a:ext cx="1458021" cy="574230"/>
          </a:xfrm>
          <a:prstGeom prst="rightArrow">
            <a:avLst>
              <a:gd name="adj1" fmla="val 19414"/>
              <a:gd name="adj2" fmla="val 143844"/>
            </a:avLst>
          </a:prstGeom>
          <a:solidFill>
            <a:srgbClr val="FFFFFF"/>
          </a:solidFill>
          <a:ln w="25400">
            <a:solidFill>
              <a:srgbClr val="00CC99"/>
            </a:solidFill>
          </a:ln>
        </p:spPr>
        <p:txBody>
          <a:bodyPr lIns="45719" rIns="45719"/>
          <a:lstStyle/>
          <a:p>
            <a:pPr lvl="0"/>
          </a:p>
        </p:txBody>
      </p:sp>
    </p:spTree>
  </p:cSld>
  <p:clrMapOvr>
    <a:masterClrMapping/>
  </p:clrMapOvr>
  <p:transition spd="med" advClick="1"/>
</p:sld>
</file>

<file path=ppt/slides/slide6.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42" name="Shape 42"/>
          <p:cNvSpPr/>
          <p:nvPr/>
        </p:nvSpPr>
        <p:spPr>
          <a:xfrm>
            <a:off x="152400" y="838200"/>
            <a:ext cx="8610600" cy="5913344"/>
          </a:xfrm>
          <a:prstGeom prst="rect">
            <a:avLst/>
          </a:prstGeom>
          <a:ln w="12700">
            <a:miter lim="400000"/>
          </a:ln>
          <a:extLst>
            <a:ext uri="{C572A759-6A51-4108-AA02-DFA0A04FC94B}">
              <ma14:wrappingTextBoxFlag xmlns:ma14="http://schemas.microsoft.com/office/mac/drawingml/2011/main" val="1"/>
            </a:ext>
          </a:extLst>
        </p:spPr>
        <p:txBody>
          <a:bodyPr lIns="46799" tIns="46799" rIns="46799" bIns="46799">
            <a:spAutoFit/>
          </a:bodyPr>
          <a:lstStyle/>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2300">
                <a:latin typeface="Arial"/>
                <a:ea typeface="Arial"/>
                <a:cs typeface="Arial"/>
                <a:sym typeface="Arial"/>
              </a:rPr>
              <a:t>memcpy: </a:t>
            </a:r>
            <a:endParaRPr sz="2300">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2300">
                <a:latin typeface="Arial"/>
                <a:ea typeface="Arial"/>
                <a:cs typeface="Arial"/>
                <a:sym typeface="Arial"/>
              </a:rPr>
              <a:t> mov         r11,rcx  </a:t>
            </a:r>
            <a:r>
              <a:rPr sz="2300">
                <a:solidFill>
                  <a:srgbClr val="009999"/>
                </a:solidFill>
                <a:latin typeface="Arial"/>
                <a:ea typeface="Arial"/>
                <a:cs typeface="Arial"/>
                <a:sym typeface="Arial"/>
              </a:rPr>
              <a:t>; rcx == &amp;b == destination</a:t>
            </a:r>
            <a:endParaRPr sz="2300">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2300">
                <a:latin typeface="Arial"/>
                <a:ea typeface="Arial"/>
                <a:cs typeface="Arial"/>
                <a:sym typeface="Arial"/>
              </a:rPr>
              <a:t> mov         r10,rdx </a:t>
            </a:r>
            <a:r>
              <a:rPr sz="2300">
                <a:solidFill>
                  <a:srgbClr val="009999"/>
                </a:solidFill>
                <a:latin typeface="Arial"/>
                <a:ea typeface="Arial"/>
                <a:cs typeface="Arial"/>
                <a:sym typeface="Arial"/>
              </a:rPr>
              <a:t>; rdx == &amp;a == source</a:t>
            </a:r>
            <a:endParaRPr sz="2300">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2300">
                <a:latin typeface="Arial"/>
                <a:ea typeface="Arial"/>
                <a:cs typeface="Arial"/>
                <a:sym typeface="Arial"/>
              </a:rPr>
              <a:t> cmp         r8,10h </a:t>
            </a:r>
            <a:r>
              <a:rPr sz="2300">
                <a:solidFill>
                  <a:srgbClr val="009999"/>
                </a:solidFill>
                <a:latin typeface="Arial"/>
                <a:ea typeface="Arial"/>
                <a:cs typeface="Arial"/>
                <a:sym typeface="Arial"/>
              </a:rPr>
              <a:t>; r8 == sizeof(mystruct_t) == 0x14</a:t>
            </a:r>
            <a:endParaRPr sz="2300">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2300">
                <a:latin typeface="Arial"/>
                <a:ea typeface="Arial"/>
                <a:cs typeface="Arial"/>
                <a:sym typeface="Arial"/>
              </a:rPr>
              <a:t> jbe         mcpy00aa+95h (07FEEB9DA349h) </a:t>
            </a:r>
            <a:endParaRPr sz="2300">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2300">
                <a:solidFill>
                  <a:srgbClr val="009999"/>
                </a:solidFill>
                <a:latin typeface="Arial"/>
                <a:ea typeface="Arial"/>
                <a:cs typeface="Arial"/>
                <a:sym typeface="Arial"/>
              </a:rPr>
              <a:t>;This time it will NOT take the jump because 0x14 is not below or equal (JBE) 0x10. So it falls through to…</a:t>
            </a:r>
            <a:endParaRPr sz="2300">
              <a:solidFill>
                <a:srgbClr val="009999"/>
              </a:solidFill>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2300">
                <a:latin typeface="Arial"/>
                <a:ea typeface="Arial"/>
                <a:cs typeface="Arial"/>
                <a:sym typeface="Arial"/>
              </a:rPr>
              <a:t> sub         rdx,rcx</a:t>
            </a:r>
            <a:endParaRPr sz="2300">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2300">
                <a:latin typeface="Arial"/>
                <a:ea typeface="Arial"/>
                <a:cs typeface="Arial"/>
                <a:sym typeface="Arial"/>
              </a:rPr>
              <a:t> jae         mcpy00aa (07FEEDE0A2B4h)  </a:t>
            </a:r>
            <a:r>
              <a:rPr sz="2300">
                <a:solidFill>
                  <a:srgbClr val="009999"/>
                </a:solidFill>
                <a:latin typeface="Arial"/>
                <a:ea typeface="Arial"/>
                <a:cs typeface="Arial"/>
                <a:sym typeface="Arial"/>
              </a:rPr>
              <a:t>; if the copy destination is above (unsigned) compare or equal to the source, then we can skip the next check. In our case it happens to not be</a:t>
            </a:r>
            <a:endParaRPr sz="2300">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2300">
                <a:latin typeface="Arial"/>
                <a:ea typeface="Arial"/>
                <a:cs typeface="Arial"/>
                <a:sym typeface="Arial"/>
              </a:rPr>
              <a:t> mov         rax,r10  </a:t>
            </a:r>
            <a:r>
              <a:rPr sz="2300">
                <a:solidFill>
                  <a:srgbClr val="009999"/>
                </a:solidFill>
                <a:latin typeface="Arial"/>
                <a:ea typeface="Arial"/>
                <a:cs typeface="Arial"/>
                <a:sym typeface="Arial"/>
              </a:rPr>
              <a:t>; copy the start address of the src</a:t>
            </a:r>
            <a:endParaRPr sz="2300">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2300">
                <a:latin typeface="Arial"/>
                <a:ea typeface="Arial"/>
                <a:cs typeface="Arial"/>
                <a:sym typeface="Arial"/>
              </a:rPr>
              <a:t> add         rax,r8  </a:t>
            </a:r>
            <a:r>
              <a:rPr sz="2300">
                <a:solidFill>
                  <a:srgbClr val="009999"/>
                </a:solidFill>
                <a:latin typeface="Arial"/>
                <a:ea typeface="Arial"/>
                <a:cs typeface="Arial"/>
                <a:sym typeface="Arial"/>
              </a:rPr>
              <a:t>; calculate the last byte of the src to be copied</a:t>
            </a:r>
            <a:endParaRPr sz="2300">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2300">
                <a:latin typeface="Arial"/>
                <a:ea typeface="Arial"/>
                <a:cs typeface="Arial"/>
                <a:sym typeface="Arial"/>
              </a:rPr>
              <a:t> cmp         rcx,rax  </a:t>
            </a:r>
            <a:r>
              <a:rPr sz="2300">
                <a:solidFill>
                  <a:srgbClr val="009999"/>
                </a:solidFill>
                <a:latin typeface="Arial"/>
                <a:ea typeface="Arial"/>
                <a:cs typeface="Arial"/>
                <a:sym typeface="Arial"/>
              </a:rPr>
              <a:t>; check if the dst’s start address is less than the last byte of the src (meaning they overlap)</a:t>
            </a:r>
            <a:endParaRPr sz="2300">
              <a:solidFill>
                <a:srgbClr val="009999"/>
              </a:solidFill>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2300">
                <a:latin typeface="Arial"/>
                <a:ea typeface="Arial"/>
                <a:cs typeface="Arial"/>
                <a:sym typeface="Arial"/>
              </a:rPr>
              <a:t> jl          MoveSmall+297h (07FEEDE0A5FAh)</a:t>
            </a:r>
            <a:r>
              <a:rPr sz="2300">
                <a:solidFill>
                  <a:srgbClr val="009999"/>
                </a:solidFill>
                <a:latin typeface="Arial"/>
                <a:ea typeface="Arial"/>
                <a:cs typeface="Arial"/>
                <a:sym typeface="Arial"/>
              </a:rPr>
              <a:t>  </a:t>
            </a:r>
            <a:endParaRPr sz="2300">
              <a:solidFill>
                <a:srgbClr val="009999"/>
              </a:solidFill>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2300">
                <a:latin typeface="Arial"/>
                <a:ea typeface="Arial"/>
                <a:cs typeface="Arial"/>
                <a:sym typeface="Arial"/>
              </a:rPr>
              <a:t>mcpy00aa:</a:t>
            </a:r>
          </a:p>
        </p:txBody>
      </p:sp>
      <p:sp>
        <p:nvSpPr>
          <p:cNvPr id="43" name="Shape 43"/>
          <p:cNvSpPr/>
          <p:nvPr/>
        </p:nvSpPr>
        <p:spPr>
          <a:xfrm>
            <a:off x="685800" y="217420"/>
            <a:ext cx="7772400" cy="70816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ctr">
              <a:tabLst>
                <a:tab pos="914400" algn="l"/>
                <a:tab pos="1828800" algn="l"/>
                <a:tab pos="2743200" algn="l"/>
                <a:tab pos="3657600" algn="l"/>
                <a:tab pos="4572000" algn="l"/>
                <a:tab pos="5486400" algn="l"/>
                <a:tab pos="6400800" algn="l"/>
                <a:tab pos="7315200" algn="l"/>
                <a:tab pos="8229600" algn="l"/>
                <a:tab pos="9144000" algn="l"/>
                <a:tab pos="10058400" algn="l"/>
              </a:tabLst>
              <a:defRPr sz="4400">
                <a:latin typeface="Arial"/>
                <a:ea typeface="Arial"/>
                <a:cs typeface="Arial"/>
                <a:sym typeface="Arial"/>
              </a:defRPr>
            </a:lvl1pPr>
          </a:lstStyle>
          <a:p>
            <a:pPr lvl="0">
              <a:defRPr sz="1800"/>
            </a:pPr>
            <a:r>
              <a:rPr sz="4400"/>
              <a:t>It re-begins…</a:t>
            </a:r>
          </a:p>
        </p:txBody>
      </p:sp>
    </p:spTree>
  </p:cSld>
  <p:clrMapOvr>
    <a:masterClrMapping/>
  </p:clrMapOvr>
  <p:transition spd="med" advClick="1"/>
</p:sld>
</file>

<file path=ppt/slides/slide7.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45" name="Shape 45"/>
          <p:cNvSpPr/>
          <p:nvPr/>
        </p:nvSpPr>
        <p:spPr>
          <a:xfrm>
            <a:off x="328612" y="-1"/>
            <a:ext cx="8875508" cy="5227545"/>
          </a:xfrm>
          <a:prstGeom prst="rect">
            <a:avLst/>
          </a:prstGeom>
          <a:ln w="12700">
            <a:miter lim="400000"/>
          </a:ln>
          <a:extLst>
            <a:ext uri="{C572A759-6A51-4108-AA02-DFA0A04FC94B}">
              <ma14:wrappingTextBoxFlag xmlns:ma14="http://schemas.microsoft.com/office/mac/drawingml/2011/main" val="1"/>
            </a:ext>
          </a:extLst>
        </p:spPr>
        <p:txBody>
          <a:bodyPr lIns="46799" tIns="46799" rIns="46799" bIns="46799">
            <a:spAutoFit/>
          </a:bodyPr>
          <a:lstStyle/>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2300">
                <a:latin typeface="Arial"/>
                <a:ea typeface="Arial"/>
                <a:cs typeface="Arial"/>
                <a:sym typeface="Arial"/>
              </a:rPr>
              <a:t>mcpy00aa:</a:t>
            </a:r>
            <a:endParaRPr sz="2300">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2300">
                <a:latin typeface="Arial"/>
                <a:ea typeface="Arial"/>
                <a:cs typeface="Arial"/>
                <a:sym typeface="Arial"/>
              </a:rPr>
              <a:t> bt          dword ptr [__favor (07FEEDF93408h)],1  </a:t>
            </a:r>
            <a:r>
              <a:rPr sz="2300">
                <a:solidFill>
                  <a:srgbClr val="009999"/>
                </a:solidFill>
                <a:latin typeface="Arial"/>
                <a:ea typeface="Arial"/>
                <a:cs typeface="Arial"/>
                <a:sym typeface="Arial"/>
              </a:rPr>
              <a:t>; check some bit that we have no idea what it is (but probably a configuration bit)</a:t>
            </a:r>
            <a:endParaRPr sz="2300">
              <a:solidFill>
                <a:srgbClr val="009999"/>
              </a:solidFill>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2300">
                <a:latin typeface="Arial"/>
                <a:ea typeface="Arial"/>
                <a:cs typeface="Arial"/>
                <a:sym typeface="Arial"/>
              </a:rPr>
              <a:t> jae         mcpy00aa+1Dh (07FEEDE0A2D1h) </a:t>
            </a:r>
            <a:r>
              <a:rPr sz="2300">
                <a:solidFill>
                  <a:srgbClr val="009999"/>
                </a:solidFill>
                <a:latin typeface="Arial"/>
                <a:ea typeface="Arial"/>
                <a:cs typeface="Arial"/>
                <a:sym typeface="Arial"/>
              </a:rPr>
              <a:t>; if it’s set, jmp</a:t>
            </a:r>
            <a:endParaRPr sz="2300">
              <a:solidFill>
                <a:srgbClr val="009999"/>
              </a:solidFill>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2300">
                <a:solidFill>
                  <a:srgbClr val="009999"/>
                </a:solidFill>
                <a:latin typeface="Arial"/>
                <a:ea typeface="Arial"/>
                <a:cs typeface="Arial"/>
                <a:sym typeface="Arial"/>
              </a:rPr>
              <a:t>; in our case it seems not to be set, so we fall through</a:t>
            </a:r>
            <a:endParaRPr sz="2300">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2300">
                <a:latin typeface="Arial"/>
                <a:ea typeface="Arial"/>
                <a:cs typeface="Arial"/>
                <a:sym typeface="Arial"/>
              </a:rPr>
              <a:t> push        rdi </a:t>
            </a:r>
            <a:r>
              <a:rPr sz="2300">
                <a:solidFill>
                  <a:srgbClr val="009999"/>
                </a:solidFill>
                <a:latin typeface="Arial"/>
                <a:ea typeface="Arial"/>
                <a:cs typeface="Arial"/>
                <a:sym typeface="Arial"/>
              </a:rPr>
              <a:t>; save rdi (because it’s going to be used)</a:t>
            </a:r>
            <a:endParaRPr sz="2300">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2300">
                <a:latin typeface="Arial"/>
                <a:ea typeface="Arial"/>
                <a:cs typeface="Arial"/>
                <a:sym typeface="Arial"/>
              </a:rPr>
              <a:t> push        rsi </a:t>
            </a:r>
            <a:r>
              <a:rPr sz="2300">
                <a:solidFill>
                  <a:srgbClr val="009999"/>
                </a:solidFill>
                <a:latin typeface="Arial"/>
                <a:ea typeface="Arial"/>
                <a:cs typeface="Arial"/>
                <a:sym typeface="Arial"/>
              </a:rPr>
              <a:t>; save rsi</a:t>
            </a:r>
            <a:endParaRPr sz="2300">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2300">
                <a:latin typeface="Arial"/>
                <a:ea typeface="Arial"/>
                <a:cs typeface="Arial"/>
                <a:sym typeface="Arial"/>
              </a:rPr>
              <a:t> mov         rdi,rcx </a:t>
            </a:r>
            <a:r>
              <a:rPr sz="2300">
                <a:solidFill>
                  <a:srgbClr val="009999"/>
                </a:solidFill>
                <a:latin typeface="Arial"/>
                <a:ea typeface="Arial"/>
                <a:cs typeface="Arial"/>
                <a:sym typeface="Arial"/>
              </a:rPr>
              <a:t>; move dst into rdi </a:t>
            </a:r>
            <a:endParaRPr sz="2300">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2300">
                <a:latin typeface="Arial"/>
                <a:ea typeface="Arial"/>
                <a:cs typeface="Arial"/>
                <a:sym typeface="Arial"/>
              </a:rPr>
              <a:t> mov         rsi,r10 </a:t>
            </a:r>
            <a:r>
              <a:rPr sz="2300">
                <a:solidFill>
                  <a:srgbClr val="009999"/>
                </a:solidFill>
                <a:latin typeface="Arial"/>
                <a:ea typeface="Arial"/>
                <a:cs typeface="Arial"/>
                <a:sym typeface="Arial"/>
              </a:rPr>
              <a:t>; move src into rsi</a:t>
            </a:r>
            <a:endParaRPr sz="2300">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2300">
                <a:latin typeface="Arial"/>
                <a:ea typeface="Arial"/>
                <a:cs typeface="Arial"/>
                <a:sym typeface="Arial"/>
              </a:rPr>
              <a:t> mov         rcx,r8  </a:t>
            </a:r>
            <a:r>
              <a:rPr sz="2300">
                <a:solidFill>
                  <a:srgbClr val="009999"/>
                </a:solidFill>
                <a:latin typeface="Arial"/>
                <a:ea typeface="Arial"/>
                <a:cs typeface="Arial"/>
                <a:sym typeface="Arial"/>
              </a:rPr>
              <a:t>; move size into dcx</a:t>
            </a:r>
            <a:endParaRPr sz="2300">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2300">
                <a:solidFill>
                  <a:srgbClr val="FF2600"/>
                </a:solidFill>
                <a:latin typeface="Arial"/>
                <a:ea typeface="Arial"/>
                <a:cs typeface="Arial"/>
                <a:sym typeface="Arial"/>
              </a:rPr>
              <a:t> rep movs    byte ptr [rdi],byte ptr [rsi]</a:t>
            </a:r>
            <a:r>
              <a:rPr sz="2300">
                <a:latin typeface="Arial"/>
                <a:ea typeface="Arial"/>
                <a:cs typeface="Arial"/>
                <a:sym typeface="Arial"/>
              </a:rPr>
              <a:t> </a:t>
            </a:r>
            <a:r>
              <a:rPr sz="2300">
                <a:solidFill>
                  <a:srgbClr val="009999"/>
                </a:solidFill>
                <a:latin typeface="Arial"/>
                <a:ea typeface="Arial"/>
                <a:cs typeface="Arial"/>
                <a:sym typeface="Arial"/>
              </a:rPr>
              <a:t>; that which we seek!</a:t>
            </a:r>
            <a:endParaRPr sz="2300">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2300">
                <a:latin typeface="Arial"/>
                <a:ea typeface="Arial"/>
                <a:cs typeface="Arial"/>
                <a:sym typeface="Arial"/>
              </a:rPr>
              <a:t> pop         rsi  </a:t>
            </a:r>
            <a:r>
              <a:rPr sz="2300">
                <a:solidFill>
                  <a:srgbClr val="009999"/>
                </a:solidFill>
                <a:latin typeface="Arial"/>
                <a:ea typeface="Arial"/>
                <a:cs typeface="Arial"/>
                <a:sym typeface="Arial"/>
              </a:rPr>
              <a:t>; restore</a:t>
            </a:r>
            <a:endParaRPr sz="2300">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2300">
                <a:latin typeface="Arial"/>
                <a:ea typeface="Arial"/>
                <a:cs typeface="Arial"/>
                <a:sym typeface="Arial"/>
              </a:rPr>
              <a:t> pop         rdi  </a:t>
            </a:r>
            <a:r>
              <a:rPr sz="2300">
                <a:solidFill>
                  <a:srgbClr val="009999"/>
                </a:solidFill>
                <a:latin typeface="Arial"/>
                <a:ea typeface="Arial"/>
                <a:cs typeface="Arial"/>
                <a:sym typeface="Arial"/>
              </a:rPr>
              <a:t>; restore</a:t>
            </a:r>
            <a:endParaRPr sz="2300">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2300">
                <a:latin typeface="Arial"/>
                <a:ea typeface="Arial"/>
                <a:cs typeface="Arial"/>
                <a:sym typeface="Arial"/>
              </a:rPr>
              <a:t> mov         rax,r11 </a:t>
            </a:r>
            <a:r>
              <a:rPr sz="2300">
                <a:solidFill>
                  <a:srgbClr val="009999"/>
                </a:solidFill>
                <a:latin typeface="Arial"/>
                <a:ea typeface="Arial"/>
                <a:cs typeface="Arial"/>
                <a:sym typeface="Arial"/>
              </a:rPr>
              <a:t>; set return value to the copy of dst</a:t>
            </a:r>
            <a:endParaRPr sz="2300">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2300">
                <a:latin typeface="Arial"/>
                <a:ea typeface="Arial"/>
                <a:cs typeface="Arial"/>
                <a:sym typeface="Arial"/>
              </a:rPr>
              <a:t> ret</a:t>
            </a:r>
          </a:p>
        </p:txBody>
      </p:sp>
      <p:sp>
        <p:nvSpPr>
          <p:cNvPr id="46" name="Shape 46"/>
          <p:cNvSpPr/>
          <p:nvPr/>
        </p:nvSpPr>
        <p:spPr>
          <a:xfrm>
            <a:off x="-12700" y="3467100"/>
            <a:ext cx="381000" cy="381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8250"/>
                </a:moveTo>
                <a:lnTo>
                  <a:pt x="8251" y="8251"/>
                </a:lnTo>
                <a:lnTo>
                  <a:pt x="10800" y="0"/>
                </a:lnTo>
                <a:lnTo>
                  <a:pt x="13349" y="8251"/>
                </a:lnTo>
                <a:lnTo>
                  <a:pt x="21600" y="8250"/>
                </a:lnTo>
                <a:lnTo>
                  <a:pt x="14925" y="13350"/>
                </a:lnTo>
                <a:lnTo>
                  <a:pt x="17475" y="21600"/>
                </a:lnTo>
                <a:lnTo>
                  <a:pt x="10800" y="16501"/>
                </a:lnTo>
                <a:lnTo>
                  <a:pt x="4125" y="21600"/>
                </a:lnTo>
                <a:lnTo>
                  <a:pt x="6675" y="13350"/>
                </a:lnTo>
                <a:close/>
              </a:path>
            </a:pathLst>
          </a:custGeom>
          <a:solidFill>
            <a:srgbClr val="FFFF00"/>
          </a:solidFill>
          <a:ln w="9360" cap="sq">
            <a:solidFill/>
            <a:miter/>
          </a:ln>
        </p:spPr>
        <p:txBody>
          <a:bodyPr lIns="0" tIns="0" rIns="0" bIns="0" anchor="ctr"/>
          <a:lstStyle/>
          <a:p>
            <a:pPr lvl="0">
              <a:defRPr>
                <a:latin typeface="Arial"/>
                <a:ea typeface="Arial"/>
                <a:cs typeface="Arial"/>
                <a:sym typeface="Arial"/>
              </a:defRPr>
            </a:pPr>
          </a:p>
        </p:txBody>
      </p:sp>
      <p:pic>
        <p:nvPicPr>
          <p:cNvPr id="47" name="pasted-image.tif"/>
          <p:cNvPicPr/>
          <p:nvPr/>
        </p:nvPicPr>
        <p:blipFill>
          <a:blip r:embed="rId3">
            <a:extLst/>
          </a:blip>
          <a:stretch>
            <a:fillRect/>
          </a:stretch>
        </p:blipFill>
        <p:spPr>
          <a:xfrm>
            <a:off x="-478" y="5273688"/>
            <a:ext cx="1468519" cy="1590896"/>
          </a:xfrm>
          <a:prstGeom prst="rect">
            <a:avLst/>
          </a:prstGeom>
          <a:ln w="12700">
            <a:miter lim="400000"/>
          </a:ln>
        </p:spPr>
      </p:pic>
      <p:sp>
        <p:nvSpPr>
          <p:cNvPr id="48" name="Shape 48"/>
          <p:cNvSpPr/>
          <p:nvPr/>
        </p:nvSpPr>
        <p:spPr>
          <a:xfrm>
            <a:off x="1484275" y="5108560"/>
            <a:ext cx="3008314" cy="91757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280" y="0"/>
                </a:moveTo>
                <a:cubicBezTo>
                  <a:pt x="2028" y="0"/>
                  <a:pt x="1824" y="669"/>
                  <a:pt x="1824" y="1495"/>
                </a:cubicBezTo>
                <a:lnTo>
                  <a:pt x="1824" y="11958"/>
                </a:lnTo>
                <a:lnTo>
                  <a:pt x="0" y="14948"/>
                </a:lnTo>
                <a:lnTo>
                  <a:pt x="1824" y="17938"/>
                </a:lnTo>
                <a:lnTo>
                  <a:pt x="1824" y="20105"/>
                </a:lnTo>
                <a:cubicBezTo>
                  <a:pt x="1824" y="20931"/>
                  <a:pt x="2028" y="21600"/>
                  <a:pt x="2280" y="21600"/>
                </a:cubicBezTo>
                <a:lnTo>
                  <a:pt x="21144" y="21600"/>
                </a:lnTo>
                <a:cubicBezTo>
                  <a:pt x="21396" y="21600"/>
                  <a:pt x="21600" y="20931"/>
                  <a:pt x="21600" y="20105"/>
                </a:cubicBezTo>
                <a:lnTo>
                  <a:pt x="21600" y="1495"/>
                </a:lnTo>
                <a:cubicBezTo>
                  <a:pt x="21600" y="669"/>
                  <a:pt x="21396" y="0"/>
                  <a:pt x="21144" y="0"/>
                </a:cubicBezTo>
                <a:lnTo>
                  <a:pt x="2280" y="0"/>
                </a:lnTo>
                <a:close/>
              </a:path>
            </a:pathLst>
          </a:custGeom>
          <a:solidFill>
            <a:srgbClr val="FFFFFF"/>
          </a:solidFill>
          <a:ln w="25400">
            <a:solidFill>
              <a:srgbClr val="00CC99"/>
            </a:solidFill>
          </a:ln>
          <a:extLst>
            <a:ext uri="{C572A759-6A51-4108-AA02-DFA0A04FC94B}">
              <ma14:wrappingTextBoxFlag xmlns:ma14="http://schemas.microsoft.com/office/mac/drawingml/2011/main" val="1"/>
            </a:ext>
          </a:extLst>
        </p:spPr>
        <p:txBody>
          <a:bodyPr lIns="45719" rIns="45719"/>
          <a:lstStyle>
            <a:lvl1pPr>
              <a:tabLst>
                <a:tab pos="914400" algn="l"/>
                <a:tab pos="1828800" algn="l"/>
                <a:tab pos="2743200" algn="l"/>
                <a:tab pos="3657600" algn="l"/>
                <a:tab pos="4572000" algn="l"/>
                <a:tab pos="5486400" algn="l"/>
                <a:tab pos="6400800" algn="l"/>
                <a:tab pos="7315200" algn="l"/>
                <a:tab pos="8229600" algn="l"/>
                <a:tab pos="9144000" algn="l"/>
                <a:tab pos="10058400" algn="l"/>
              </a:tabLst>
              <a:defRPr>
                <a:latin typeface="Arial"/>
                <a:ea typeface="Arial"/>
                <a:cs typeface="Arial"/>
                <a:sym typeface="Arial"/>
              </a:defRPr>
            </a:lvl1pPr>
          </a:lstStyle>
          <a:p>
            <a:pPr lvl="0">
              <a:defRPr sz="1800"/>
            </a:pPr>
            <a:r>
              <a:rPr sz="2400"/>
              <a:t>So, what’s the deal with “rep movs”?</a:t>
            </a:r>
          </a:p>
        </p:txBody>
      </p:sp>
    </p:spTree>
  </p:cSld>
  <p:clrMapOvr>
    <a:masterClrMapping/>
  </p:clrMapOvr>
  <p:transition spd="med" advClick="1"/>
</p:sld>
</file>

<file path=ppt/slides/slide8.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52" name="Shape 52"/>
          <p:cNvSpPr/>
          <p:nvPr/>
        </p:nvSpPr>
        <p:spPr>
          <a:xfrm>
            <a:off x="20129" y="128520"/>
            <a:ext cx="9144001" cy="134316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p>
            <a:pPr lvl="0" algn="ctr">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4400">
                <a:latin typeface="Arial"/>
                <a:ea typeface="Arial"/>
                <a:cs typeface="Arial"/>
                <a:sym typeface="Arial"/>
              </a:rPr>
              <a:t>REP MOVS</a:t>
            </a:r>
            <a:endParaRPr sz="4400">
              <a:latin typeface="Arial"/>
              <a:ea typeface="Arial"/>
              <a:cs typeface="Arial"/>
              <a:sym typeface="Arial"/>
            </a:endParaRPr>
          </a:p>
          <a:p>
            <a:pPr lvl="0" algn="ctr">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4400">
                <a:latin typeface="Arial"/>
                <a:ea typeface="Arial"/>
                <a:cs typeface="Arial"/>
                <a:sym typeface="Arial"/>
              </a:rPr>
              <a:t>Repeat Move Data String to String</a:t>
            </a:r>
          </a:p>
        </p:txBody>
      </p:sp>
      <p:sp>
        <p:nvSpPr>
          <p:cNvPr id="53" name="Shape 53"/>
          <p:cNvSpPr/>
          <p:nvPr/>
        </p:nvSpPr>
        <p:spPr>
          <a:xfrm>
            <a:off x="685800" y="1600200"/>
            <a:ext cx="8077200" cy="4775545"/>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lvl="0" marL="284427" indent="-284427">
              <a:lnSpc>
                <a:spcPct val="90000"/>
              </a:lnSpc>
              <a:spcBef>
                <a:spcPts val="5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000">
                <a:latin typeface="Arial"/>
                <a:ea typeface="Arial"/>
                <a:cs typeface="Arial"/>
                <a:sym typeface="Arial"/>
              </a:rPr>
              <a:t>MOVS is one of number of instructions that can have the “rep” prefix added to it, which repeat a single instruction multiple times.</a:t>
            </a:r>
            <a:endParaRPr>
              <a:latin typeface="Arial"/>
              <a:ea typeface="Arial"/>
              <a:cs typeface="Arial"/>
              <a:sym typeface="Arial"/>
            </a:endParaRPr>
          </a:p>
          <a:p>
            <a:pPr lvl="0" marL="284427" indent="-284427">
              <a:lnSpc>
                <a:spcPct val="90000"/>
              </a:lnSpc>
              <a:spcBef>
                <a:spcPts val="5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000">
                <a:latin typeface="Arial"/>
                <a:ea typeface="Arial"/>
                <a:cs typeface="Arial"/>
                <a:sym typeface="Arial"/>
              </a:rPr>
              <a:t>All rep operations use *cx register as a “counter” to determine how many times to loop through the instruction. Each time it executes, it decrements *cx. Once *cx == 0, it continues to the next instruction.</a:t>
            </a:r>
            <a:endParaRPr sz="2000">
              <a:latin typeface="Arial"/>
              <a:ea typeface="Arial"/>
              <a:cs typeface="Arial"/>
              <a:sym typeface="Arial"/>
            </a:endParaRPr>
          </a:p>
          <a:p>
            <a:pPr lvl="0" marL="284427" indent="-284427">
              <a:lnSpc>
                <a:spcPct val="90000"/>
              </a:lnSpc>
              <a:spcBef>
                <a:spcPts val="5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000">
                <a:latin typeface="Arial"/>
                <a:ea typeface="Arial"/>
                <a:cs typeface="Arial"/>
                <a:sym typeface="Arial"/>
              </a:rPr>
              <a:t>Either stores 1, 2, 4, or 8 bytes at a time</a:t>
            </a:r>
            <a:endParaRPr sz="2000">
              <a:latin typeface="Arial"/>
              <a:ea typeface="Arial"/>
              <a:cs typeface="Arial"/>
              <a:sym typeface="Arial"/>
            </a:endParaRPr>
          </a:p>
          <a:p>
            <a:pPr lvl="0" marL="284427" indent="-284427">
              <a:lnSpc>
                <a:spcPct val="90000"/>
              </a:lnSpc>
              <a:spcBef>
                <a:spcPts val="5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000">
                <a:latin typeface="Arial"/>
                <a:ea typeface="Arial"/>
                <a:cs typeface="Arial"/>
                <a:sym typeface="Arial"/>
              </a:rPr>
              <a:t>Either fill 1 byte at [di] with [si] or fill 2/4/8 bytes at [*di] with [*si].</a:t>
            </a:r>
            <a:endParaRPr sz="2000">
              <a:latin typeface="Arial"/>
              <a:ea typeface="Arial"/>
              <a:cs typeface="Arial"/>
              <a:sym typeface="Arial"/>
            </a:endParaRPr>
          </a:p>
          <a:p>
            <a:pPr lvl="0" marL="284427" indent="-284427">
              <a:lnSpc>
                <a:spcPct val="90000"/>
              </a:lnSpc>
              <a:spcBef>
                <a:spcPts val="5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000">
                <a:latin typeface="Arial"/>
                <a:ea typeface="Arial"/>
                <a:cs typeface="Arial"/>
                <a:sym typeface="Arial"/>
              </a:rPr>
              <a:t>Moves the *di register forward 1/2/4/8 bytes at a time, so that the repeated store operation is storing into consecutive locations.</a:t>
            </a:r>
            <a:endParaRPr sz="2000">
              <a:latin typeface="Arial"/>
              <a:ea typeface="Arial"/>
              <a:cs typeface="Arial"/>
              <a:sym typeface="Arial"/>
            </a:endParaRPr>
          </a:p>
          <a:p>
            <a:pPr lvl="0" marL="284427" indent="-284427">
              <a:lnSpc>
                <a:spcPct val="90000"/>
              </a:lnSpc>
              <a:spcBef>
                <a:spcPts val="5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000">
                <a:latin typeface="Arial"/>
                <a:ea typeface="Arial"/>
                <a:cs typeface="Arial"/>
                <a:sym typeface="Arial"/>
              </a:rPr>
              <a:t>So there are 3 pieces which must happen before the actual rep stos occurs: set *di to the starting destination, *si to the starting source, and *cx to the number of times to store</a:t>
            </a:r>
            <a:endParaRPr sz="2000">
              <a:latin typeface="Arial"/>
              <a:ea typeface="Arial"/>
              <a:cs typeface="Arial"/>
              <a:sym typeface="Arial"/>
            </a:endParaRPr>
          </a:p>
          <a:p>
            <a:pPr lvl="0" marL="284427" indent="-284427">
              <a:lnSpc>
                <a:spcPct val="90000"/>
              </a:lnSpc>
              <a:spcBef>
                <a:spcPts val="5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000">
                <a:latin typeface="Arial"/>
                <a:ea typeface="Arial"/>
                <a:cs typeface="Arial"/>
                <a:sym typeface="Arial"/>
              </a:rPr>
              <a:t>Note: Unlike MOV, MOVS can move memory to memory…but only between [*si] and [*di]</a:t>
            </a:r>
            <a:endParaRPr sz="2000">
              <a:latin typeface="Arial"/>
              <a:ea typeface="Arial"/>
              <a:cs typeface="Arial"/>
              <a:sym typeface="Arial"/>
            </a:endParaRPr>
          </a:p>
          <a:p>
            <a:pPr lvl="0" marL="284427" indent="-284427">
              <a:lnSpc>
                <a:spcPct val="90000"/>
              </a:lnSpc>
              <a:spcBef>
                <a:spcPts val="5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000">
                <a:latin typeface="Arial"/>
                <a:ea typeface="Arial"/>
                <a:cs typeface="Arial"/>
                <a:sym typeface="Arial"/>
              </a:rPr>
              <a:t>A lot of people don’t pay attention to the fact that it’s REP </a:t>
            </a:r>
            <a:r>
              <a:rPr i="1" sz="2000" u="sng">
                <a:latin typeface="Arial"/>
                <a:ea typeface="Arial"/>
                <a:cs typeface="Arial"/>
                <a:sym typeface="Arial"/>
              </a:rPr>
              <a:t>MOV</a:t>
            </a:r>
            <a:r>
              <a:rPr b="1" i="1" sz="2000" u="sng">
                <a:latin typeface="Arial"/>
                <a:ea typeface="Arial"/>
                <a:cs typeface="Arial"/>
                <a:sym typeface="Arial"/>
              </a:rPr>
              <a:t>S</a:t>
            </a:r>
            <a:r>
              <a:rPr sz="2000">
                <a:latin typeface="Arial"/>
                <a:ea typeface="Arial"/>
                <a:cs typeface="Arial"/>
                <a:sym typeface="Arial"/>
              </a:rPr>
              <a:t>, not REP </a:t>
            </a:r>
            <a:r>
              <a:rPr i="1" sz="2000" u="sng">
                <a:latin typeface="Arial"/>
                <a:ea typeface="Arial"/>
                <a:cs typeface="Arial"/>
                <a:sym typeface="Arial"/>
              </a:rPr>
              <a:t>MOV</a:t>
            </a:r>
            <a:r>
              <a:rPr sz="2000">
                <a:latin typeface="Arial"/>
                <a:ea typeface="Arial"/>
                <a:cs typeface="Arial"/>
                <a:sym typeface="Arial"/>
              </a:rPr>
              <a:t> (even though you may say it like “rep move”)</a:t>
            </a:r>
          </a:p>
        </p:txBody>
      </p:sp>
      <p:grpSp>
        <p:nvGrpSpPr>
          <p:cNvPr id="56" name="Group 56"/>
          <p:cNvGrpSpPr/>
          <p:nvPr/>
        </p:nvGrpSpPr>
        <p:grpSpPr>
          <a:xfrm>
            <a:off x="152400" y="76199"/>
            <a:ext cx="685800" cy="685800"/>
            <a:chOff x="0" y="0"/>
            <a:chExt cx="685798" cy="685798"/>
          </a:xfrm>
        </p:grpSpPr>
        <p:sp>
          <p:nvSpPr>
            <p:cNvPr id="54" name="Shape 54"/>
            <p:cNvSpPr/>
            <p:nvPr/>
          </p:nvSpPr>
          <p:spPr>
            <a:xfrm>
              <a:off x="0" y="-1"/>
              <a:ext cx="685800" cy="6858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8250"/>
                  </a:moveTo>
                  <a:lnTo>
                    <a:pt x="8251" y="8251"/>
                  </a:lnTo>
                  <a:lnTo>
                    <a:pt x="10800" y="0"/>
                  </a:lnTo>
                  <a:lnTo>
                    <a:pt x="13349" y="8251"/>
                  </a:lnTo>
                  <a:lnTo>
                    <a:pt x="21600" y="8250"/>
                  </a:lnTo>
                  <a:lnTo>
                    <a:pt x="14925" y="13350"/>
                  </a:lnTo>
                  <a:lnTo>
                    <a:pt x="17475" y="21600"/>
                  </a:lnTo>
                  <a:lnTo>
                    <a:pt x="10800" y="16501"/>
                  </a:lnTo>
                  <a:lnTo>
                    <a:pt x="4125" y="21600"/>
                  </a:lnTo>
                  <a:lnTo>
                    <a:pt x="6675" y="13350"/>
                  </a:lnTo>
                  <a:close/>
                </a:path>
              </a:pathLst>
            </a:custGeom>
            <a:solidFill>
              <a:srgbClr val="FFFF00"/>
            </a:solidFill>
            <a:ln w="28440" cap="sq">
              <a:solidFill>
                <a:srgbClr val="000000"/>
              </a:solidFill>
              <a:prstDash val="solid"/>
              <a:miter lim="800000"/>
            </a:ln>
            <a:effectLst/>
          </p:spPr>
          <p:txBody>
            <a:bodyPr wrap="square" lIns="0" tIns="0" rIns="0" bIns="0" numCol="1" anchor="ctr">
              <a:noAutofit/>
            </a:bodyPr>
            <a:lstStyle/>
            <a:p>
              <a:pPr lvl="0" algn="ctr">
                <a:tabLst>
                  <a:tab pos="914400" algn="l"/>
                  <a:tab pos="1828800" algn="l"/>
                  <a:tab pos="2743200" algn="l"/>
                  <a:tab pos="3657600" algn="l"/>
                  <a:tab pos="4572000" algn="l"/>
                  <a:tab pos="5486400" algn="l"/>
                  <a:tab pos="6400800" algn="l"/>
                  <a:tab pos="7315200" algn="l"/>
                  <a:tab pos="8229600" algn="l"/>
                  <a:tab pos="9144000" algn="l"/>
                  <a:tab pos="10058400" algn="l"/>
                </a:tabLst>
                <a:defRPr>
                  <a:latin typeface="Arial"/>
                  <a:ea typeface="Arial"/>
                  <a:cs typeface="Arial"/>
                  <a:sym typeface="Arial"/>
                </a:defRPr>
              </a:pPr>
            </a:p>
          </p:txBody>
        </p:sp>
        <p:sp>
          <p:nvSpPr>
            <p:cNvPr id="55" name="Shape 55"/>
            <p:cNvSpPr/>
            <p:nvPr/>
          </p:nvSpPr>
          <p:spPr>
            <a:xfrm>
              <a:off x="120234" y="173312"/>
              <a:ext cx="445332" cy="43923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6799" tIns="46799" rIns="46799" bIns="46799" numCol="1" anchor="ctr">
              <a:spAutoFit/>
            </a:bodyPr>
            <a:lstStyle>
              <a:lvl1pPr algn="ctr">
                <a:tabLst>
                  <a:tab pos="914400" algn="l"/>
                  <a:tab pos="1828800" algn="l"/>
                  <a:tab pos="2743200" algn="l"/>
                  <a:tab pos="3657600" algn="l"/>
                  <a:tab pos="4572000" algn="l"/>
                  <a:tab pos="5486400" algn="l"/>
                  <a:tab pos="6400800" algn="l"/>
                  <a:tab pos="7315200" algn="l"/>
                  <a:tab pos="8229600" algn="l"/>
                  <a:tab pos="9144000" algn="l"/>
                  <a:tab pos="10058400" algn="l"/>
                </a:tabLst>
                <a:defRPr>
                  <a:latin typeface="Arial"/>
                  <a:ea typeface="Arial"/>
                  <a:cs typeface="Arial"/>
                  <a:sym typeface="Arial"/>
                </a:defRPr>
              </a:lvl1pPr>
            </a:lstStyle>
            <a:p>
              <a:pPr lvl="0">
                <a:defRPr sz="1800"/>
              </a:pPr>
              <a:r>
                <a:rPr sz="2400"/>
                <a:t>23</a:t>
              </a:r>
            </a:p>
          </p:txBody>
        </p:sp>
      </p:grpSp>
      <p:sp>
        <p:nvSpPr>
          <p:cNvPr id="57" name="Shape 57"/>
          <p:cNvSpPr/>
          <p:nvPr/>
        </p:nvSpPr>
        <p:spPr>
          <a:xfrm rot="16200000">
            <a:off x="8293479" y="6015838"/>
            <a:ext cx="1434516" cy="264255"/>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lvl1pPr>
              <a:lnSpc>
                <a:spcPct val="93000"/>
              </a:lnSpc>
              <a:spcBef>
                <a:spcPts val="300"/>
              </a:spcBef>
              <a:tabLst>
                <a:tab pos="914400" algn="l"/>
                <a:tab pos="1828800" algn="l"/>
                <a:tab pos="2743200" algn="l"/>
                <a:tab pos="3657600" algn="l"/>
                <a:tab pos="4572000" algn="l"/>
                <a:tab pos="5486400" algn="l"/>
                <a:tab pos="6400800" algn="l"/>
                <a:tab pos="7315200" algn="l"/>
                <a:tab pos="8229600" algn="l"/>
                <a:tab pos="9144000" algn="l"/>
                <a:tab pos="10058400" algn="l"/>
              </a:tabLst>
              <a:defRPr i="1" sz="1200">
                <a:latin typeface="Arial"/>
                <a:ea typeface="Arial"/>
                <a:cs typeface="Arial"/>
                <a:sym typeface="Arial"/>
              </a:defRPr>
            </a:lvl1pPr>
          </a:lstStyle>
          <a:p>
            <a:pPr lvl="0">
              <a:defRPr i="0" sz="1800"/>
            </a:pPr>
            <a:r>
              <a:rPr i="1" sz="1200"/>
              <a:t>Book page 101-102</a:t>
            </a:r>
          </a:p>
        </p:txBody>
      </p:sp>
    </p:spTree>
  </p:cSld>
  <p:clrMapOvr>
    <a:masterClrMapping/>
  </p:clrMapOvr>
  <p:transition spd="med" advClick="1"/>
</p:sld>
</file>

<file path=ppt/slides/slide9.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59" name="Shape 59"/>
          <p:cNvSpPr/>
          <p:nvPr/>
        </p:nvSpPr>
        <p:spPr>
          <a:xfrm>
            <a:off x="47363" y="-10647"/>
            <a:ext cx="9049274" cy="884894"/>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p>
            <a:pPr lvl="0" algn="ctr">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4000">
                <a:latin typeface="Arial"/>
                <a:ea typeface="Arial"/>
                <a:cs typeface="Arial"/>
                <a:sym typeface="Arial"/>
              </a:rPr>
              <a:t>High level pseudo-code approximation</a:t>
            </a:r>
            <a:endParaRPr sz="4000">
              <a:latin typeface="Arial"/>
              <a:ea typeface="Arial"/>
              <a:cs typeface="Arial"/>
              <a:sym typeface="Arial"/>
            </a:endParaRPr>
          </a:p>
          <a:p>
            <a:pPr lvl="0" algn="ctr">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1600">
                <a:latin typeface="Arial"/>
                <a:ea typeface="Arial"/>
                <a:cs typeface="Arial"/>
                <a:sym typeface="Arial"/>
              </a:rPr>
              <a:t>(how interesting…it’s like I went in </a:t>
            </a:r>
            <a:r>
              <a:rPr i="1" sz="1600">
                <a:latin typeface="Arial"/>
                <a:ea typeface="Arial"/>
                <a:cs typeface="Arial"/>
                <a:sym typeface="Arial"/>
              </a:rPr>
              <a:t>reverse</a:t>
            </a:r>
            <a:r>
              <a:rPr sz="1600">
                <a:latin typeface="Arial"/>
                <a:ea typeface="Arial"/>
                <a:cs typeface="Arial"/>
                <a:sym typeface="Arial"/>
              </a:rPr>
              <a:t> of the normal software </a:t>
            </a:r>
            <a:r>
              <a:rPr i="1" sz="1600">
                <a:latin typeface="Arial"/>
                <a:ea typeface="Arial"/>
                <a:cs typeface="Arial"/>
                <a:sym typeface="Arial"/>
              </a:rPr>
              <a:t>engineering</a:t>
            </a:r>
            <a:r>
              <a:rPr sz="1600">
                <a:latin typeface="Arial"/>
                <a:ea typeface="Arial"/>
                <a:cs typeface="Arial"/>
                <a:sym typeface="Arial"/>
              </a:rPr>
              <a:t> process…)</a:t>
            </a:r>
          </a:p>
        </p:txBody>
      </p:sp>
      <p:sp>
        <p:nvSpPr>
          <p:cNvPr id="60" name="Shape 60"/>
          <p:cNvSpPr/>
          <p:nvPr/>
        </p:nvSpPr>
        <p:spPr>
          <a:xfrm>
            <a:off x="1831975" y="1547812"/>
            <a:ext cx="6742001" cy="5065353"/>
          </a:xfrm>
          <a:prstGeom prst="rect">
            <a:avLst/>
          </a:prstGeom>
          <a:ln w="12700">
            <a:miter lim="400000"/>
          </a:ln>
          <a:extLst>
            <a:ext uri="{C572A759-6A51-4108-AA02-DFA0A04FC94B}">
              <ma14:wrappingTextBoxFlag xmlns:ma14="http://schemas.microsoft.com/office/mac/drawingml/2011/main" val="1"/>
            </a:ext>
          </a:extLst>
        </p:spPr>
        <p:txBody>
          <a:bodyPr lIns="46799" tIns="46799" rIns="46799" bIns="46799">
            <a:spAutoFit/>
          </a:bodyPr>
          <a:lstStyle/>
          <a:p>
            <a:pPr lvl="0">
              <a:spcBef>
                <a:spcPts val="400"/>
              </a:spcBef>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1600">
                <a:latin typeface="Arial"/>
                <a:ea typeface="Arial"/>
                <a:cs typeface="Arial"/>
                <a:sym typeface="Arial"/>
              </a:rPr>
              <a:t>memcpy(void * dst, void * src, unsigned int len){</a:t>
            </a:r>
            <a:endParaRPr sz="1600">
              <a:latin typeface="Arial"/>
              <a:ea typeface="Arial"/>
              <a:cs typeface="Arial"/>
              <a:sym typeface="Arial"/>
            </a:endParaRPr>
          </a:p>
          <a:p>
            <a:pPr lvl="0">
              <a:spcBef>
                <a:spcPts val="400"/>
              </a:spcBef>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1600">
                <a:latin typeface="Arial"/>
                <a:ea typeface="Arial"/>
                <a:cs typeface="Arial"/>
                <a:sym typeface="Arial"/>
              </a:rPr>
              <a:t>  if(len &lt;= 0x10){</a:t>
            </a:r>
            <a:endParaRPr sz="1600">
              <a:latin typeface="Arial"/>
              <a:ea typeface="Arial"/>
              <a:cs typeface="Arial"/>
              <a:sym typeface="Arial"/>
            </a:endParaRPr>
          </a:p>
          <a:p>
            <a:pPr lvl="0">
              <a:spcBef>
                <a:spcPts val="400"/>
              </a:spcBef>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1600">
                <a:latin typeface="Arial"/>
                <a:ea typeface="Arial"/>
                <a:cs typeface="Arial"/>
                <a:sym typeface="Arial"/>
              </a:rPr>
              <a:t>    </a:t>
            </a:r>
            <a:r>
              <a:rPr sz="1600">
                <a:latin typeface="Arial"/>
                <a:ea typeface="Arial"/>
                <a:cs typeface="Arial"/>
                <a:sym typeface="Arial"/>
              </a:rPr>
              <a:t>//sequence of individual mov instructions</a:t>
            </a:r>
            <a:endParaRPr sz="1600">
              <a:latin typeface="Arial"/>
              <a:ea typeface="Arial"/>
              <a:cs typeface="Arial"/>
              <a:sym typeface="Arial"/>
            </a:endParaRPr>
          </a:p>
          <a:p>
            <a:pPr lvl="0">
              <a:spcBef>
                <a:spcPts val="400"/>
              </a:spcBef>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1600">
                <a:latin typeface="Arial"/>
                <a:ea typeface="Arial"/>
                <a:cs typeface="Arial"/>
                <a:sym typeface="Arial"/>
              </a:rPr>
              <a:t>    </a:t>
            </a:r>
            <a:r>
              <a:rPr sz="1600">
                <a:latin typeface="Arial"/>
                <a:ea typeface="Arial"/>
                <a:cs typeface="Arial"/>
                <a:sym typeface="Arial"/>
              </a:rPr>
              <a:t>//as appropriate for the size to be copied</a:t>
            </a:r>
            <a:endParaRPr sz="1600">
              <a:latin typeface="Arial"/>
              <a:ea typeface="Arial"/>
              <a:cs typeface="Arial"/>
              <a:sym typeface="Arial"/>
            </a:endParaRPr>
          </a:p>
          <a:p>
            <a:pPr lvl="0">
              <a:spcBef>
                <a:spcPts val="400"/>
              </a:spcBef>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1600">
                <a:latin typeface="Arial"/>
                <a:ea typeface="Arial"/>
                <a:cs typeface="Arial"/>
                <a:sym typeface="Arial"/>
              </a:rPr>
              <a:t>  }</a:t>
            </a:r>
            <a:endParaRPr sz="1600">
              <a:latin typeface="Arial"/>
              <a:ea typeface="Arial"/>
              <a:cs typeface="Arial"/>
              <a:sym typeface="Arial"/>
            </a:endParaRPr>
          </a:p>
          <a:p>
            <a:pPr lvl="0">
              <a:spcBef>
                <a:spcPts val="400"/>
              </a:spcBef>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1600">
                <a:latin typeface="Arial"/>
                <a:ea typeface="Arial"/>
                <a:cs typeface="Arial"/>
                <a:sym typeface="Arial"/>
              </a:rPr>
              <a:t>  else{</a:t>
            </a:r>
            <a:endParaRPr sz="1600">
              <a:latin typeface="Arial"/>
              <a:ea typeface="Arial"/>
              <a:cs typeface="Arial"/>
              <a:sym typeface="Arial"/>
            </a:endParaRPr>
          </a:p>
          <a:p>
            <a:pPr lvl="0">
              <a:spcBef>
                <a:spcPts val="400"/>
              </a:spcBef>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1600">
                <a:latin typeface="Arial"/>
                <a:ea typeface="Arial"/>
                <a:cs typeface="Arial"/>
                <a:sym typeface="Arial"/>
              </a:rPr>
              <a:t>  if(src &lt; dst){ //check for potential overlap…</a:t>
            </a:r>
            <a:endParaRPr sz="1600">
              <a:latin typeface="Arial"/>
              <a:ea typeface="Arial"/>
              <a:cs typeface="Arial"/>
              <a:sym typeface="Arial"/>
            </a:endParaRPr>
          </a:p>
          <a:p>
            <a:pPr lvl="0">
              <a:spcBef>
                <a:spcPts val="400"/>
              </a:spcBef>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1600">
                <a:latin typeface="Arial"/>
                <a:ea typeface="Arial"/>
                <a:cs typeface="Arial"/>
                <a:sym typeface="Arial"/>
              </a:rPr>
              <a:t>    if(dst &lt; src+len) //uh oh, they definitely overlap</a:t>
            </a:r>
            <a:endParaRPr sz="1600">
              <a:latin typeface="Arial"/>
              <a:ea typeface="Arial"/>
              <a:cs typeface="Arial"/>
              <a:sym typeface="Arial"/>
            </a:endParaRPr>
          </a:p>
          <a:p>
            <a:pPr lvl="0">
              <a:spcBef>
                <a:spcPts val="400"/>
              </a:spcBef>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1600">
                <a:latin typeface="Arial"/>
                <a:ea typeface="Arial"/>
                <a:cs typeface="Arial"/>
                <a:sym typeface="Arial"/>
              </a:rPr>
              <a:t>    </a:t>
            </a:r>
            <a:r>
              <a:rPr sz="1600">
                <a:latin typeface="Arial"/>
                <a:ea typeface="Arial"/>
                <a:cs typeface="Arial"/>
                <a:sym typeface="Arial"/>
              </a:rPr>
              <a:t>//Path we didn’t take @ 07FEEDE0A5FAh</a:t>
            </a:r>
            <a:endParaRPr sz="1600">
              <a:latin typeface="Arial"/>
              <a:ea typeface="Arial"/>
              <a:cs typeface="Arial"/>
              <a:sym typeface="Arial"/>
            </a:endParaRPr>
          </a:p>
          <a:p>
            <a:pPr lvl="0">
              <a:spcBef>
                <a:spcPts val="400"/>
              </a:spcBef>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1600">
                <a:latin typeface="Arial"/>
                <a:ea typeface="Arial"/>
                <a:cs typeface="Arial"/>
                <a:sym typeface="Arial"/>
              </a:rPr>
              <a:t>  </a:t>
            </a:r>
            <a:r>
              <a:rPr sz="1600">
                <a:latin typeface="Arial"/>
                <a:ea typeface="Arial"/>
                <a:cs typeface="Arial"/>
                <a:sym typeface="Arial"/>
              </a:rPr>
              <a:t>}</a:t>
            </a:r>
            <a:endParaRPr sz="1600">
              <a:latin typeface="Arial"/>
              <a:ea typeface="Arial"/>
              <a:cs typeface="Arial"/>
              <a:sym typeface="Arial"/>
            </a:endParaRPr>
          </a:p>
          <a:p>
            <a:pPr lvl="0">
              <a:spcBef>
                <a:spcPts val="400"/>
              </a:spcBef>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1600">
                <a:latin typeface="Arial"/>
                <a:ea typeface="Arial"/>
                <a:cs typeface="Arial"/>
                <a:sym typeface="Arial"/>
              </a:rPr>
              <a:t>  if(07FEEDF93408h &amp; 2){</a:t>
            </a:r>
            <a:endParaRPr sz="1600">
              <a:latin typeface="Arial"/>
              <a:ea typeface="Arial"/>
              <a:cs typeface="Arial"/>
              <a:sym typeface="Arial"/>
            </a:endParaRPr>
          </a:p>
          <a:p>
            <a:pPr lvl="0">
              <a:spcBef>
                <a:spcPts val="400"/>
              </a:spcBef>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1600">
                <a:latin typeface="Arial"/>
                <a:ea typeface="Arial"/>
                <a:cs typeface="Arial"/>
                <a:sym typeface="Arial"/>
              </a:rPr>
              <a:t>    //Don’t know what’s up with this. Some configuration bit most likely</a:t>
            </a:r>
            <a:endParaRPr sz="1600">
              <a:latin typeface="Arial"/>
              <a:ea typeface="Arial"/>
              <a:cs typeface="Arial"/>
              <a:sym typeface="Arial"/>
            </a:endParaRPr>
          </a:p>
          <a:p>
            <a:pPr lvl="0">
              <a:spcBef>
                <a:spcPts val="400"/>
              </a:spcBef>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1600">
                <a:latin typeface="Arial"/>
                <a:ea typeface="Arial"/>
                <a:cs typeface="Arial"/>
                <a:sym typeface="Arial"/>
              </a:rPr>
              <a:t>  }</a:t>
            </a:r>
            <a:endParaRPr sz="1600">
              <a:latin typeface="Arial"/>
              <a:ea typeface="Arial"/>
              <a:cs typeface="Arial"/>
              <a:sym typeface="Arial"/>
            </a:endParaRPr>
          </a:p>
          <a:p>
            <a:pPr lvl="0">
              <a:spcBef>
                <a:spcPts val="400"/>
              </a:spcBef>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1600">
                <a:latin typeface="Arial"/>
                <a:ea typeface="Arial"/>
                <a:cs typeface="Arial"/>
                <a:sym typeface="Arial"/>
              </a:rPr>
              <a:t>  else{</a:t>
            </a:r>
            <a:endParaRPr sz="1600">
              <a:latin typeface="Arial"/>
              <a:ea typeface="Arial"/>
              <a:cs typeface="Arial"/>
              <a:sym typeface="Arial"/>
            </a:endParaRPr>
          </a:p>
          <a:p>
            <a:pPr lvl="0">
              <a:spcBef>
                <a:spcPts val="400"/>
              </a:spcBef>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1600">
                <a:latin typeface="Arial"/>
                <a:ea typeface="Arial"/>
                <a:cs typeface="Arial"/>
                <a:sym typeface="Arial"/>
              </a:rPr>
              <a:t>    //Use byte-wise REP MOVS as generic memcpy</a:t>
            </a:r>
            <a:endParaRPr sz="1600">
              <a:latin typeface="Arial"/>
              <a:ea typeface="Arial"/>
              <a:cs typeface="Arial"/>
              <a:sym typeface="Arial"/>
            </a:endParaRPr>
          </a:p>
          <a:p>
            <a:pPr lvl="0">
              <a:spcBef>
                <a:spcPts val="400"/>
              </a:spcBef>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1600">
                <a:latin typeface="Arial"/>
                <a:ea typeface="Arial"/>
                <a:cs typeface="Arial"/>
                <a:sym typeface="Arial"/>
              </a:rPr>
              <a:t>  }</a:t>
            </a:r>
            <a:endParaRPr sz="1600">
              <a:latin typeface="Arial"/>
              <a:ea typeface="Arial"/>
              <a:cs typeface="Arial"/>
              <a:sym typeface="Arial"/>
            </a:endParaRPr>
          </a:p>
          <a:p>
            <a:pPr lvl="0">
              <a:spcBef>
                <a:spcPts val="400"/>
              </a:spcBef>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1600">
                <a:latin typeface="Arial"/>
                <a:ea typeface="Arial"/>
                <a:cs typeface="Arial"/>
                <a:sym typeface="Arial"/>
              </a:rPr>
              <a:t>…</a:t>
            </a:r>
            <a:endParaRPr sz="1600">
              <a:latin typeface="Arial"/>
              <a:ea typeface="Arial"/>
              <a:cs typeface="Arial"/>
              <a:sym typeface="Arial"/>
            </a:endParaRPr>
          </a:p>
          <a:p>
            <a:pPr lvl="0">
              <a:spcBef>
                <a:spcPts val="400"/>
              </a:spcBef>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1600">
                <a:latin typeface="Arial"/>
                <a:ea typeface="Arial"/>
                <a:cs typeface="Arial"/>
                <a:sym typeface="Arial"/>
              </a:rPr>
              <a:t>}</a:t>
            </a:r>
          </a:p>
        </p:txBody>
      </p:sp>
    </p:spTree>
  </p:cSld>
  <p:clrMapOvr>
    <a:masterClrMapping/>
  </p:clrMapOvr>
  <p:transition spd="med" advClick="1"/>
</p:sld>
</file>

<file path=ppt/theme/theme1.xml><?xml version="1.0" encoding="utf-8"?>
<a:theme xmlns:a="http://schemas.openxmlformats.org/drawingml/2006/main" xmlns:r="http://schemas.openxmlformats.org/officeDocument/2006/relationships" name="Default">
  <a:themeElements>
    <a:clrScheme name="Default">
      <a:dk1>
        <a:srgbClr val="000000"/>
      </a:dk1>
      <a:lt1>
        <a:srgbClr val="FFFFFF"/>
      </a:lt1>
      <a:dk2>
        <a:srgbClr val="A7A7A7"/>
      </a:dk2>
      <a:lt2>
        <a:srgbClr val="535353"/>
      </a:lt2>
      <a:accent1>
        <a:srgbClr val="00CC99"/>
      </a:accent1>
      <a:accent2>
        <a:srgbClr val="3333CC"/>
      </a:accent2>
      <a:accent3>
        <a:srgbClr val="8F8F8F"/>
      </a:accent3>
      <a:accent4>
        <a:srgbClr val="707070"/>
      </a:accent4>
      <a:accent5>
        <a:srgbClr val="AAE0C9"/>
      </a:accent5>
      <a:accent6>
        <a:srgbClr val="2E2EB9"/>
      </a:accent6>
      <a:hlink>
        <a:srgbClr val="0000FF"/>
      </a:hlink>
      <a:folHlink>
        <a:srgbClr val="FF00FF"/>
      </a:folHlink>
    </a:clrScheme>
    <a:fontScheme name="Default">
      <a:majorFont>
        <a:latin typeface="Avenir Book"/>
        <a:ea typeface="Avenir Book"/>
        <a:cs typeface="Avenir Book"/>
      </a:majorFont>
      <a:minorFont>
        <a:latin typeface="Helvetica"/>
        <a:ea typeface="Helvetica"/>
        <a:cs typeface="Helvetica"/>
      </a:minorFont>
    </a:fontScheme>
    <a:fmtScheme name="Defaul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outerShdw sx="100000" sy="100000" kx="0" ky="0" algn="b" rotWithShape="0" blurRad="38100" dist="20000" dir="540000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rgbClr val="00CC99"/>
          </a:solidFill>
          <a:prstDash val="solid"/>
          <a:bevel/>
        </a:ln>
        <a:effectLst/>
      </a:spPr>
      <a:bodyPr rot="0" spcFirstLastPara="1" vertOverflow="overflow" horzOverflow="overflow" vert="horz" wrap="square" lIns="45719" tIns="45719" rIns="45719" bIns="45719" numCol="1" spcCol="38100" rtlCol="0" anchor="t" upright="0">
        <a:spAutoFit/>
      </a:bodyPr>
      <a:lstStyle>
        <a:defPPr marL="0" marR="0" indent="0" algn="l" defTabSz="457200" rtl="0" fontAlgn="auto" latinLnBrk="1" hangingPunct="0">
          <a:lnSpc>
            <a:spcPct val="100000"/>
          </a:lnSpc>
          <a:spcBef>
            <a:spcPts val="0"/>
          </a:spcBef>
          <a:spcAft>
            <a:spcPts val="0"/>
          </a:spcAft>
          <a:buClrTx/>
          <a:buSzTx/>
          <a:buFontTx/>
          <a:buNone/>
          <a:tabLst/>
          <a:defRPr b="0" baseline="0" cap="none" i="0" spc="0" strike="noStrike" sz="2400" u="none" kumimoji="0" normalizeH="0">
            <a:ln>
              <a:noFill/>
            </a:ln>
            <a:solidFill>
              <a:srgbClr val="000000"/>
            </a:solidFill>
            <a:effectLst/>
            <a:uFillTx/>
            <a:latin typeface="Times New Roman"/>
            <a:ea typeface="Times New Roman"/>
            <a:cs typeface="Times New Roman"/>
            <a:sym typeface="Times New Roman"/>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rgbClr val="00CC99"/>
          </a:solidFill>
          <a:prstDash val="solid"/>
          <a:bevel/>
        </a:ln>
        <a:effectLst>
          <a:outerShdw sx="100000" sy="100000" kx="0" ky="0" algn="b" rotWithShape="0" blurRad="38100" dist="20000" dir="5400000">
            <a:srgbClr val="000000">
              <a:alpha val="38000"/>
            </a:srgbClr>
          </a:outerShdw>
        </a:effectLst>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Pr>
      <a:bodyPr rot="0" spcFirstLastPara="1" vertOverflow="overflow" horzOverflow="overflow" vert="horz" wrap="square" lIns="45719" tIns="45719" rIns="45719" bIns="45719" numCol="1" spcCol="38100" rtlCol="0" anchor="t" upright="0">
        <a:spAutoFit/>
      </a:bodyPr>
      <a:lstStyle>
        <a:defPPr marL="0" marR="0" indent="0" algn="l" defTabSz="457200" rtl="0" fontAlgn="auto" latinLnBrk="1" hangingPunct="0">
          <a:lnSpc>
            <a:spcPct val="100000"/>
          </a:lnSpc>
          <a:spcBef>
            <a:spcPts val="0"/>
          </a:spcBef>
          <a:spcAft>
            <a:spcPts val="0"/>
          </a:spcAft>
          <a:buClrTx/>
          <a:buSzTx/>
          <a:buFontTx/>
          <a:buNone/>
          <a:tabLst/>
          <a:defRPr b="0" baseline="0" cap="none" i="0" spc="0" strike="noStrike" sz="2400" u="none" kumimoji="0" normalizeH="0">
            <a:ln>
              <a:noFill/>
            </a:ln>
            <a:solidFill>
              <a:srgbClr val="000000"/>
            </a:solidFill>
            <a:effectLst/>
            <a:uFillTx/>
            <a:latin typeface="Times New Roman"/>
            <a:ea typeface="Times New Roman"/>
            <a:cs typeface="Times New Roman"/>
            <a:sym typeface="Times New Roman"/>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ppt/theme/theme2.xml><?xml version="1.0" encoding="utf-8"?>
<a:theme xmlns:a="http://schemas.openxmlformats.org/drawingml/2006/main" xmlns:r="http://schemas.openxmlformats.org/officeDocument/2006/relationships" name="Default">
  <a:themeElements>
    <a:clrScheme name="Default">
      <a:dk1>
        <a:srgbClr val="000000"/>
      </a:dk1>
      <a:lt1>
        <a:srgbClr val="FFFFFF"/>
      </a:lt1>
      <a:dk2>
        <a:srgbClr val="A7A7A7"/>
      </a:dk2>
      <a:lt2>
        <a:srgbClr val="535353"/>
      </a:lt2>
      <a:accent1>
        <a:srgbClr val="00CC99"/>
      </a:accent1>
      <a:accent2>
        <a:srgbClr val="3333CC"/>
      </a:accent2>
      <a:accent3>
        <a:srgbClr val="8F8F8F"/>
      </a:accent3>
      <a:accent4>
        <a:srgbClr val="707070"/>
      </a:accent4>
      <a:accent5>
        <a:srgbClr val="AAE0C9"/>
      </a:accent5>
      <a:accent6>
        <a:srgbClr val="2E2EB9"/>
      </a:accent6>
      <a:hlink>
        <a:srgbClr val="0000FF"/>
      </a:hlink>
      <a:folHlink>
        <a:srgbClr val="FF00FF"/>
      </a:folHlink>
    </a:clrScheme>
    <a:fontScheme name="Default">
      <a:majorFont>
        <a:latin typeface="Avenir Book"/>
        <a:ea typeface="Avenir Book"/>
        <a:cs typeface="Avenir Book"/>
      </a:majorFont>
      <a:minorFont>
        <a:latin typeface="Helvetica"/>
        <a:ea typeface="Helvetica"/>
        <a:cs typeface="Helvetica"/>
      </a:minorFont>
    </a:fontScheme>
    <a:fmtScheme name="Defaul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outerShdw sx="100000" sy="100000" kx="0" ky="0" algn="b" rotWithShape="0" blurRad="38100" dist="20000" dir="540000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rgbClr val="00CC99"/>
          </a:solidFill>
          <a:prstDash val="solid"/>
          <a:bevel/>
        </a:ln>
        <a:effectLst/>
      </a:spPr>
      <a:bodyPr rot="0" spcFirstLastPara="1" vertOverflow="overflow" horzOverflow="overflow" vert="horz" wrap="square" lIns="45719" tIns="45719" rIns="45719" bIns="45719" numCol="1" spcCol="38100" rtlCol="0" anchor="t" upright="0">
        <a:spAutoFit/>
      </a:bodyPr>
      <a:lstStyle>
        <a:defPPr marL="0" marR="0" indent="0" algn="l" defTabSz="457200" rtl="0" fontAlgn="auto" latinLnBrk="1" hangingPunct="0">
          <a:lnSpc>
            <a:spcPct val="100000"/>
          </a:lnSpc>
          <a:spcBef>
            <a:spcPts val="0"/>
          </a:spcBef>
          <a:spcAft>
            <a:spcPts val="0"/>
          </a:spcAft>
          <a:buClrTx/>
          <a:buSzTx/>
          <a:buFontTx/>
          <a:buNone/>
          <a:tabLst/>
          <a:defRPr b="0" baseline="0" cap="none" i="0" spc="0" strike="noStrike" sz="2400" u="none" kumimoji="0" normalizeH="0">
            <a:ln>
              <a:noFill/>
            </a:ln>
            <a:solidFill>
              <a:srgbClr val="000000"/>
            </a:solidFill>
            <a:effectLst/>
            <a:uFillTx/>
            <a:latin typeface="Times New Roman"/>
            <a:ea typeface="Times New Roman"/>
            <a:cs typeface="Times New Roman"/>
            <a:sym typeface="Times New Roman"/>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rgbClr val="00CC99"/>
          </a:solidFill>
          <a:prstDash val="solid"/>
          <a:bevel/>
        </a:ln>
        <a:effectLst>
          <a:outerShdw sx="100000" sy="100000" kx="0" ky="0" algn="b" rotWithShape="0" blurRad="38100" dist="20000" dir="5400000">
            <a:srgbClr val="000000">
              <a:alpha val="38000"/>
            </a:srgbClr>
          </a:outerShdw>
        </a:effectLst>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Pr>
      <a:bodyPr rot="0" spcFirstLastPara="1" vertOverflow="overflow" horzOverflow="overflow" vert="horz" wrap="square" lIns="45719" tIns="45719" rIns="45719" bIns="45719" numCol="1" spcCol="38100" rtlCol="0" anchor="t" upright="0">
        <a:spAutoFit/>
      </a:bodyPr>
      <a:lstStyle>
        <a:defPPr marL="0" marR="0" indent="0" algn="l" defTabSz="457200" rtl="0" fontAlgn="auto" latinLnBrk="1" hangingPunct="0">
          <a:lnSpc>
            <a:spcPct val="100000"/>
          </a:lnSpc>
          <a:spcBef>
            <a:spcPts val="0"/>
          </a:spcBef>
          <a:spcAft>
            <a:spcPts val="0"/>
          </a:spcAft>
          <a:buClrTx/>
          <a:buSzTx/>
          <a:buFontTx/>
          <a:buNone/>
          <a:tabLst/>
          <a:defRPr b="0" baseline="0" cap="none" i="0" spc="0" strike="noStrike" sz="2400" u="none" kumimoji="0" normalizeH="0">
            <a:ln>
              <a:noFill/>
            </a:ln>
            <a:solidFill>
              <a:srgbClr val="000000"/>
            </a:solidFill>
            <a:effectLst/>
            <a:uFillTx/>
            <a:latin typeface="Times New Roman"/>
            <a:ea typeface="Times New Roman"/>
            <a:cs typeface="Times New Roman"/>
            <a:sym typeface="Times New Roman"/>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docProps/app.xml><?xml version="1.0" encoding="utf-8"?>
<Properties xmlns="http://schemas.openxmlformats.org/officeDocument/2006/extended-properties" xmlns:vt="http://schemas.openxmlformats.org/officeDocument/2006/docPropsVTypes"/>
</file>

<file path=docProps/core.xml><?xml version="1.0" encoding="utf-8"?>
<cp:coreProperties xmlns:cp="http://schemas.openxmlformats.org/package/2006/metadata/core-properties" xmlns:dc="http://purl.org/dc/elements/1.1/" xmlns:dcterms="http://purl.org/dc/terms/" xmlns:xsi="http://www.w3.org/2001/XMLSchema-instance"/>
</file>