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</p:sldIdLst>
  <p:sldSz cx="9144000" cy="6858000"/>
  <p:notesSz cx="6858000" cy="9144000"/>
  <p:defaultTextStyle>
    <a:lvl1pPr defTabSz="457200">
      <a:defRPr sz="2400">
        <a:latin typeface="+mn-lt"/>
        <a:ea typeface="+mn-ea"/>
        <a:cs typeface="+mn-cs"/>
        <a:sym typeface="Helvetica"/>
      </a:defRPr>
    </a:lvl1pPr>
    <a:lvl2pPr defTabSz="457200">
      <a:defRPr sz="2400">
        <a:latin typeface="+mn-lt"/>
        <a:ea typeface="+mn-ea"/>
        <a:cs typeface="+mn-cs"/>
        <a:sym typeface="Helvetica"/>
      </a:defRPr>
    </a:lvl2pPr>
    <a:lvl3pPr defTabSz="457200">
      <a:defRPr sz="2400">
        <a:latin typeface="+mn-lt"/>
        <a:ea typeface="+mn-ea"/>
        <a:cs typeface="+mn-cs"/>
        <a:sym typeface="Helvetica"/>
      </a:defRPr>
    </a:lvl3pPr>
    <a:lvl4pPr defTabSz="457200">
      <a:defRPr sz="2400">
        <a:latin typeface="+mn-lt"/>
        <a:ea typeface="+mn-ea"/>
        <a:cs typeface="+mn-cs"/>
        <a:sym typeface="Helvetica"/>
      </a:defRPr>
    </a:lvl4pPr>
    <a:lvl5pPr defTabSz="457200">
      <a:defRPr sz="2400">
        <a:latin typeface="+mn-lt"/>
        <a:ea typeface="+mn-ea"/>
        <a:cs typeface="+mn-cs"/>
        <a:sym typeface="Helvetica"/>
      </a:defRPr>
    </a:lvl5pPr>
    <a:lvl6pPr defTabSz="457200">
      <a:defRPr sz="2400">
        <a:latin typeface="+mn-lt"/>
        <a:ea typeface="+mn-ea"/>
        <a:cs typeface="+mn-cs"/>
        <a:sym typeface="Helvetica"/>
      </a:defRPr>
    </a:lvl6pPr>
    <a:lvl7pPr defTabSz="457200">
      <a:defRPr sz="2400">
        <a:latin typeface="+mn-lt"/>
        <a:ea typeface="+mn-ea"/>
        <a:cs typeface="+mn-cs"/>
        <a:sym typeface="Helvetica"/>
      </a:defRPr>
    </a:lvl7pPr>
    <a:lvl8pPr defTabSz="457200">
      <a:defRPr sz="2400">
        <a:latin typeface="+mn-lt"/>
        <a:ea typeface="+mn-ea"/>
        <a:cs typeface="+mn-cs"/>
        <a:sym typeface="Helvetica"/>
      </a:defRPr>
    </a:lvl8pPr>
    <a:lvl9pPr defTabSz="457200">
      <a:defRPr sz="2400">
        <a:latin typeface="+mn-lt"/>
        <a:ea typeface="+mn-ea"/>
        <a:cs typeface="+mn-cs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ECDD"/>
          </a:solidFill>
        </a:fill>
      </a:tcStyle>
    </a:wholeTbl>
    <a:band2H>
      <a:tcTxStyle b="def" i="def"/>
      <a:tcStyle>
        <a:tcBdr/>
        <a:fill>
          <a:solidFill>
            <a:srgbClr val="E6F6EF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firstRow>
  </a:tblStyle>
  <a:tblStyle styleId="{C7B018BB-80A7-4F77-B60F-C8B233D01FF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ECDD"/>
          </a:solidFill>
        </a:fill>
      </a:tcStyle>
    </a:wholeTbl>
    <a:band2H>
      <a:tcTxStyle b="def" i="def"/>
      <a:tcStyle>
        <a:tcBdr/>
        <a:fill>
          <a:solidFill>
            <a:srgbClr val="E6F6EF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firstRow>
  </a:tblStyle>
  <a:tblStyle styleId="{EEE7283C-3CF3-47DC-8721-378D4A62B22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DBDB"/>
          </a:solidFill>
        </a:fill>
      </a:tcStyle>
    </a:wholeTbl>
    <a:band2H>
      <a:tcTxStyle b="def" i="def"/>
      <a:tcStyle>
        <a:tcBdr/>
        <a:fill>
          <a:solidFill>
            <a:srgbClr val="EEEEEE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8F8F8F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8F8F8F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8F8F8F"/>
          </a:solidFill>
        </a:fill>
      </a:tcStyle>
    </a:firstRow>
  </a:tblStyle>
  <a:tblStyle styleId="{CF821DB8-F4EB-4A41-A1BA-3FCAFE7338EE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CCCE6"/>
          </a:solidFill>
        </a:fill>
      </a:tcStyle>
    </a:wholeTbl>
    <a:band2H>
      <a:tcTxStyle b="def" i="def"/>
      <a:tcStyle>
        <a:tcBdr/>
        <a:fill>
          <a:solidFill>
            <a:srgbClr val="E7E7F3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firstRow>
  </a:tblStyle>
  <a:tblStyle styleId="{33BA23B1-9221-436E-865A-0063620EA4FD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CC99"/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CC99"/>
          </a:solidFill>
        </a:fill>
      </a:tcStyle>
    </a:firstRow>
  </a:tblStyle>
  <a:tblStyle styleId="{2708684C-4D16-4618-839F-0558EEFCDFE6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8" name="Shape 18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1pPr>
    <a:lvl2pPr indent="2286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2pPr>
    <a:lvl3pPr indent="4572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3pPr>
    <a:lvl4pPr indent="6858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4pPr>
    <a:lvl5pPr indent="9144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5pPr>
    <a:lvl6pPr indent="11430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6pPr>
    <a:lvl7pPr indent="13716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7pPr>
    <a:lvl8pPr indent="16002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8pPr>
    <a:lvl9pPr indent="18288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</Relationships>

</file>

<file path=ppt/notesSlides/_rels/notesSlide2.xml.rels><?xml version="1.0" encoding="UTF-8" standalone="yes"?>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</Relationships>

</file>

<file path=ppt/notesSlides/_rels/notesSlide3.xml.rels><?xml version="1.0" encoding="UTF-8" standalone="yes"?>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</Relationships>

</file>

<file path=ppt/notesSlides/_rels/notesSlide4.xml.rels><?xml version="1.0" encoding="UTF-8" standalone="yes"?>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28" name="Shape 28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400"/>
              <a:t>Attribution condition: You must indicate that derivative work</a:t>
            </a:r>
            <a:endParaRPr sz="2400"/>
          </a:p>
          <a:p>
            <a:pPr lvl="0">
              <a:defRPr sz="1800"/>
            </a:pPr>
            <a:r>
              <a:rPr sz="2400"/>
              <a:t>"Is derived from Xeno Kovah's ‘Intro x86-64’ class, available at http://OpenSecurityTraining.info/IntroX86-64.html"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36" name="Shape 36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400">
              <a:lnSpc>
                <a:spcPct val="0"/>
              </a:lnSpc>
              <a:spcBef>
                <a:spcPts val="4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t>Googling is fine to start with, but eventually you need to learn to read the manuals to get the details from the authoritative source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61" name="Shape 61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400">
              <a:lnSpc>
                <a:spcPct val="0"/>
              </a:lnSpc>
              <a:spcBef>
                <a:spcPts val="4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t>There are many instructions which are “overloaded” with equivalent 16 bit and 32 bit versions shown in the manual.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68" name="Shape 68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400">
              <a:lnSpc>
                <a:spcPct val="0"/>
              </a:lnSpc>
              <a:spcBef>
                <a:spcPts val="4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t>There are many instructions which are “overloaded” with equivalent 16 bit and 32 bit versions shown in the manual.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7" name="Shape 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8" name="Shape 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>
            <p:ph type="sldNum" sz="quarter" idx="2"/>
          </p:nvPr>
        </p:nvSpPr>
        <p:spPr>
          <a:xfrm>
            <a:off x="6553200" y="6248400"/>
            <a:ext cx="1903413" cy="439227"/>
          </a:xfrm>
          <a:prstGeom prst="rect">
            <a:avLst/>
          </a:prstGeom>
        </p:spPr>
        <p:txBody>
          <a:bodyPr lIns="0" tIns="0" rIns="0" bIns="0"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>
            <p:ph type="sldNum" sz="quarter" idx="2"/>
          </p:nvPr>
        </p:nvSpPr>
        <p:spPr>
          <a:xfrm>
            <a:off x="7223125" y="6397625"/>
            <a:ext cx="1903413" cy="439227"/>
          </a:xfrm>
          <a:prstGeom prst="rect">
            <a:avLst/>
          </a:prstGeom>
        </p:spPr>
        <p:txBody>
          <a:bodyPr lIns="0" tIns="0" rIns="0" bIns="0"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15" name="Shape 15"/>
          <p:cNvSpPr/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16" name="Shape 1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/>
          <a:lstStyle>
            <a:lvl2pPr indent="114300"/>
            <a:lvl3pPr indent="571500"/>
            <a:lvl4pPr indent="1028700"/>
            <a:lvl5pPr indent="1485900"/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sldNum" sz="quarter" idx="2"/>
          </p:nvPr>
        </p:nvSpPr>
        <p:spPr>
          <a:xfrm>
            <a:off x="6553200" y="6248400"/>
            <a:ext cx="1903414" cy="439227"/>
          </a:xfrm>
          <a:prstGeom prst="rect">
            <a:avLst/>
          </a:prstGeom>
          <a:ln w="12700">
            <a:miter lim="400000"/>
          </a:ln>
        </p:spPr>
        <p:txBody>
          <a:bodyPr lIns="46798" tIns="46798" rIns="46798" bIns="46798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3" name="Shape 3"/>
          <p:cNvSpPr/>
          <p:nvPr>
            <p:ph type="title"/>
          </p:nvPr>
        </p:nvSpPr>
        <p:spPr>
          <a:xfrm>
            <a:off x="685800" y="1844675"/>
            <a:ext cx="7772400" cy="20415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8" tIns="46798" rIns="46798" bIns="46798" anchor="ctr"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4" name="Shape 4"/>
          <p:cNvSpPr/>
          <p:nvPr>
            <p:ph type="body" idx="1"/>
          </p:nvPr>
        </p:nvSpPr>
        <p:spPr>
          <a:xfrm>
            <a:off x="1371600" y="3886200"/>
            <a:ext cx="6400800" cy="297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8" tIns="46798" rIns="46798" bIns="46798"/>
          <a:lstStyle/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</p:sldLayoutIdLst>
  <p:transition spd="med" advClick="1"/>
  <p:txStyles>
    <p:titleStyle>
      <a:lvl1pPr algn="ctr" defTabSz="457200">
        <a:defRPr sz="4400">
          <a:latin typeface="Arial"/>
          <a:ea typeface="Arial"/>
          <a:cs typeface="Arial"/>
          <a:sym typeface="Arial"/>
        </a:defRPr>
      </a:lvl1pPr>
      <a:lvl2pPr algn="ctr" defTabSz="457200">
        <a:defRPr sz="4400">
          <a:latin typeface="Arial"/>
          <a:ea typeface="Arial"/>
          <a:cs typeface="Arial"/>
          <a:sym typeface="Arial"/>
        </a:defRPr>
      </a:lvl2pPr>
      <a:lvl3pPr algn="ctr" defTabSz="457200">
        <a:defRPr sz="4400">
          <a:latin typeface="Arial"/>
          <a:ea typeface="Arial"/>
          <a:cs typeface="Arial"/>
          <a:sym typeface="Arial"/>
        </a:defRPr>
      </a:lvl3pPr>
      <a:lvl4pPr algn="ctr" defTabSz="457200">
        <a:defRPr sz="4400">
          <a:latin typeface="Arial"/>
          <a:ea typeface="Arial"/>
          <a:cs typeface="Arial"/>
          <a:sym typeface="Arial"/>
        </a:defRPr>
      </a:lvl4pPr>
      <a:lvl5pPr algn="ctr" defTabSz="457200">
        <a:defRPr sz="4400">
          <a:latin typeface="Arial"/>
          <a:ea typeface="Arial"/>
          <a:cs typeface="Arial"/>
          <a:sym typeface="Arial"/>
        </a:defRPr>
      </a:lvl5pPr>
      <a:lvl6pPr algn="ctr" defTabSz="457200">
        <a:defRPr sz="4400">
          <a:latin typeface="Arial"/>
          <a:ea typeface="Arial"/>
          <a:cs typeface="Arial"/>
          <a:sym typeface="Arial"/>
        </a:defRPr>
      </a:lvl6pPr>
      <a:lvl7pPr algn="ctr" defTabSz="457200">
        <a:defRPr sz="4400">
          <a:latin typeface="Arial"/>
          <a:ea typeface="Arial"/>
          <a:cs typeface="Arial"/>
          <a:sym typeface="Arial"/>
        </a:defRPr>
      </a:lvl7pPr>
      <a:lvl8pPr algn="ctr" defTabSz="457200">
        <a:defRPr sz="4400">
          <a:latin typeface="Arial"/>
          <a:ea typeface="Arial"/>
          <a:cs typeface="Arial"/>
          <a:sym typeface="Arial"/>
        </a:defRPr>
      </a:lvl8pPr>
      <a:lvl9pPr algn="ctr" defTabSz="457200">
        <a:defRPr sz="4400">
          <a:latin typeface="Arial"/>
          <a:ea typeface="Arial"/>
          <a:cs typeface="Arial"/>
          <a:sym typeface="Arial"/>
        </a:defRPr>
      </a:lvl9pPr>
    </p:titleStyle>
    <p:bodyStyle>
      <a:lvl1pPr marL="342900" indent="-342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1pPr>
      <a:lvl2pPr marL="342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2pPr>
      <a:lvl3pPr marL="342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3pPr>
      <a:lvl4pPr marL="342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4pPr>
      <a:lvl5pPr marL="342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5pPr>
      <a:lvl6pPr marL="342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6pPr>
      <a:lvl7pPr marL="342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7pPr>
      <a:lvl8pPr marL="342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8pPr>
      <a:lvl9pPr marL="342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9pPr>
    </p:bodyStyle>
    <p:otherStyle>
      <a:lvl1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1pPr>
      <a:lvl2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2pPr>
      <a:lvl3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3pPr>
      <a:lvl4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4pPr>
      <a:lvl5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5pPr>
      <a:lvl6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6pPr>
      <a:lvl7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7pPr>
      <a:lvl8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8pPr>
      <a:lvl9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3.pn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5.png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www.intel.com/products/processor/manuals/" TargetMode="Externa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title"/>
          </p:nvPr>
        </p:nvSpPr>
        <p:spPr>
          <a:xfrm>
            <a:off x="685800" y="739775"/>
            <a:ext cx="7772400" cy="2103438"/>
          </a:xfrm>
          <a:prstGeom prst="rect">
            <a:avLst/>
          </a:prstGeom>
        </p:spPr>
        <p:txBody>
          <a:bodyPr lIns="45719" tIns="45719" rIns="45719" bIns="45719">
            <a:normAutofit fontScale="100000" lnSpcReduction="0"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>
              <a:defRPr sz="1800"/>
            </a:pPr>
            <a:r>
              <a:rPr sz="4400"/>
              <a:t>Introduction to Intel x86-64 Assembly, Architecture, Applications, &amp; Alliteration</a:t>
            </a:r>
          </a:p>
        </p:txBody>
      </p:sp>
      <p:sp>
        <p:nvSpPr>
          <p:cNvPr id="21" name="Shape 21"/>
          <p:cNvSpPr/>
          <p:nvPr/>
        </p:nvSpPr>
        <p:spPr>
          <a:xfrm>
            <a:off x="1371600" y="3886200"/>
            <a:ext cx="6400800" cy="11195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ctr">
              <a:spcBef>
                <a:spcPts val="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Xeno Kovah – 2014-2015</a:t>
            </a:r>
            <a:endParaRPr sz="3200">
              <a:latin typeface="Arial"/>
              <a:ea typeface="Arial"/>
              <a:cs typeface="Arial"/>
              <a:sym typeface="Arial"/>
            </a:endParaRPr>
          </a:p>
          <a:p>
            <a:pPr lvl="0" algn="ctr">
              <a:spcBef>
                <a:spcPts val="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xeno@legbacore.com</a:t>
            </a:r>
          </a:p>
        </p:txBody>
      </p:sp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/>
        </p:nvSpPr>
        <p:spPr>
          <a:xfrm>
            <a:off x="685800" y="872740"/>
            <a:ext cx="7772400" cy="6167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Opcode Column</a:t>
            </a:r>
          </a:p>
        </p:txBody>
      </p:sp>
      <p:sp>
        <p:nvSpPr>
          <p:cNvPr id="64" name="Shape 64"/>
          <p:cNvSpPr/>
          <p:nvPr/>
        </p:nvSpPr>
        <p:spPr>
          <a:xfrm>
            <a:off x="685800" y="2552700"/>
            <a:ext cx="7772400" cy="42351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530929" indent="-530929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In some cases the operand or address size can be overridden with special prefix bytes that come before the regular instruction opcode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530929" indent="-530929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There are REX prefixes, address size prefixes, and operand size prefixes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530929" indent="-530929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Will not go into detail for all of them, but the REX.W byte shown in this example (0x48) will cause the instruction to use 64-bit operands if in 64-bit mode (rather than 32-bit operands)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530929" indent="-530929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Therefore, to encode this instruction to use 64-bit operands (RAX in this case), the code would have byte sequence 0x48 0x25 …</a:t>
            </a:r>
          </a:p>
        </p:txBody>
      </p:sp>
      <p:pic>
        <p:nvPicPr>
          <p:cNvPr id="65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49250" y="-55740"/>
            <a:ext cx="8445500" cy="2654301"/>
          </a:xfrm>
          <a:prstGeom prst="rect">
            <a:avLst/>
          </a:prstGeom>
          <a:ln w="12700">
            <a:miter lim="400000"/>
          </a:ln>
        </p:spPr>
      </p:pic>
      <p:sp>
        <p:nvSpPr>
          <p:cNvPr id="66" name="Shape 66"/>
          <p:cNvSpPr/>
          <p:nvPr/>
        </p:nvSpPr>
        <p:spPr>
          <a:xfrm>
            <a:off x="368300" y="317500"/>
            <a:ext cx="1543255" cy="2021129"/>
          </a:xfrm>
          <a:prstGeom prst="rect">
            <a:avLst/>
          </a:prstGeom>
          <a:solidFill>
            <a:srgbClr val="BBE0E3">
              <a:alpha val="0"/>
            </a:srgbClr>
          </a:solidFill>
          <a:ln w="76320" cap="sq">
            <a:solidFill>
              <a:srgbClr val="FF0000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</p:spTree>
  </p:cSld>
  <p:clrMapOvr>
    <a:masterClrMapping/>
  </p:clrMapOvr>
  <p:transition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/>
        </p:nvSpPr>
        <p:spPr>
          <a:xfrm>
            <a:off x="685800" y="2584427"/>
            <a:ext cx="7772400" cy="34544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lvl="0" marL="455082" indent="-455082">
              <a:lnSpc>
                <a:spcPct val="9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How to see the opcodes in VisualStudio: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L="455082" indent="-455082">
              <a:lnSpc>
                <a:spcPct val="9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Seeing the exact opcode will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L="341311" indent="-341311">
              <a:lnSpc>
                <a:spcPct val="90000"/>
              </a:lnSpc>
              <a:spcBef>
                <a:spcPts val="6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help confirm the exact version of an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L="341311" indent="-341311">
              <a:lnSpc>
                <a:spcPct val="90000"/>
              </a:lnSpc>
              <a:spcBef>
                <a:spcPts val="6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Instruction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L="341311" indent="-341311">
              <a:lnSpc>
                <a:spcPct val="90000"/>
              </a:lnSpc>
              <a:spcBef>
                <a:spcPts val="6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1" indent="-341311">
              <a:lnSpc>
                <a:spcPct val="90000"/>
              </a:lnSpc>
              <a:spcBef>
                <a:spcPts val="6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1" indent="-341311">
              <a:lnSpc>
                <a:spcPct val="90000"/>
              </a:lnSpc>
              <a:spcBef>
                <a:spcPts val="6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(to show bytes in gdb, use: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 marL="341311" indent="-341311">
              <a:lnSpc>
                <a:spcPct val="90000"/>
              </a:lnSpc>
              <a:spcBef>
                <a:spcPts val="6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disassemble /r optionally passing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 marL="341311" indent="-341311">
              <a:lnSpc>
                <a:spcPct val="90000"/>
              </a:lnSpc>
              <a:spcBef>
                <a:spcPts val="6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an address to disassemble at)</a:t>
            </a:r>
          </a:p>
        </p:txBody>
      </p:sp>
      <p:pic>
        <p:nvPicPr>
          <p:cNvPr id="71" name="image4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010400" y="2603500"/>
            <a:ext cx="2120900" cy="3644900"/>
          </a:xfrm>
          <a:prstGeom prst="rect">
            <a:avLst/>
          </a:prstGeom>
          <a:ln w="12700">
            <a:miter lim="400000"/>
          </a:ln>
        </p:spPr>
      </p:pic>
      <p:sp>
        <p:nvSpPr>
          <p:cNvPr id="72" name="Shape 72"/>
          <p:cNvSpPr/>
          <p:nvPr/>
        </p:nvSpPr>
        <p:spPr>
          <a:xfrm>
            <a:off x="6261100" y="5206998"/>
            <a:ext cx="685802" cy="1590"/>
          </a:xfrm>
          <a:prstGeom prst="line">
            <a:avLst/>
          </a:prstGeom>
          <a:ln w="76320" cap="sq">
            <a:solidFill/>
            <a:miter/>
            <a:tailEnd type="triangle"/>
          </a:ln>
        </p:spPr>
        <p:txBody>
          <a:bodyPr lIns="0" tIns="0" rIns="0" bIns="0"/>
          <a:lstStyle/>
          <a:p>
            <a:pPr lvl="0">
              <a:defRPr sz="1200"/>
            </a:pPr>
          </a:p>
        </p:txBody>
      </p:sp>
      <p:sp>
        <p:nvSpPr>
          <p:cNvPr id="73" name="Shape 73"/>
          <p:cNvSpPr/>
          <p:nvPr/>
        </p:nvSpPr>
        <p:spPr>
          <a:xfrm>
            <a:off x="685800" y="872740"/>
            <a:ext cx="7772400" cy="6167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Opcode Column</a:t>
            </a:r>
          </a:p>
        </p:txBody>
      </p:sp>
      <p:pic>
        <p:nvPicPr>
          <p:cNvPr id="74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49250" y="-55740"/>
            <a:ext cx="8445500" cy="2654301"/>
          </a:xfrm>
          <a:prstGeom prst="rect">
            <a:avLst/>
          </a:prstGeom>
          <a:ln w="12700">
            <a:miter lim="400000"/>
          </a:ln>
        </p:spPr>
      </p:pic>
      <p:sp>
        <p:nvSpPr>
          <p:cNvPr id="75" name="Shape 75"/>
          <p:cNvSpPr/>
          <p:nvPr/>
        </p:nvSpPr>
        <p:spPr>
          <a:xfrm>
            <a:off x="368300" y="317500"/>
            <a:ext cx="1543255" cy="2021129"/>
          </a:xfrm>
          <a:prstGeom prst="rect">
            <a:avLst/>
          </a:prstGeom>
          <a:solidFill>
            <a:srgbClr val="BBE0E3">
              <a:alpha val="0"/>
            </a:srgbClr>
          </a:solidFill>
          <a:ln w="76320" cap="sq">
            <a:solidFill>
              <a:srgbClr val="FF0000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</p:spTree>
  </p:cSld>
  <p:clrMapOvr>
    <a:masterClrMapping/>
  </p:clrMapOvr>
  <p:transition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/>
        </p:nvSpPr>
        <p:spPr>
          <a:xfrm>
            <a:off x="685800" y="2641600"/>
            <a:ext cx="7772400" cy="2011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lvl="0" marL="455082" indent="-455082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Instruction Column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L="455082" indent="-455082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The human-readable mnemonic which is used to represent the instruction.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L="455082" indent="-455082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This will frequently contain special encodings such as the “r/m</a:t>
            </a:r>
            <a:r>
              <a:rPr sz="2400">
                <a:latin typeface="Arial"/>
                <a:ea typeface="Arial"/>
                <a:cs typeface="Arial"/>
                <a:sym typeface="Arial"/>
              </a:rPr>
              <a:t>X</a:t>
            </a:r>
            <a:r>
              <a:rPr sz="2400">
                <a:latin typeface="Arial"/>
                <a:ea typeface="Arial"/>
                <a:cs typeface="Arial"/>
                <a:sym typeface="Arial"/>
              </a:rPr>
              <a:t> format” which I’ve previously discussed</a:t>
            </a:r>
          </a:p>
        </p:txBody>
      </p:sp>
      <p:sp>
        <p:nvSpPr>
          <p:cNvPr id="78" name="Shape 78"/>
          <p:cNvSpPr/>
          <p:nvPr/>
        </p:nvSpPr>
        <p:spPr>
          <a:xfrm>
            <a:off x="84136" y="6415087"/>
            <a:ext cx="7165683" cy="3032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8" tIns="46798" rIns="46798" bIns="46798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1500"/>
              <a:t>See Intel Vol. 2a section 3.1.1.3 (Instruction Column in the Opcode Summary Table)</a:t>
            </a:r>
          </a:p>
        </p:txBody>
      </p:sp>
      <p:pic>
        <p:nvPicPr>
          <p:cNvPr id="79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9250" y="-55740"/>
            <a:ext cx="8445500" cy="2654301"/>
          </a:xfrm>
          <a:prstGeom prst="rect">
            <a:avLst/>
          </a:prstGeom>
          <a:ln w="12700">
            <a:miter lim="400000"/>
          </a:ln>
        </p:spPr>
      </p:pic>
      <p:sp>
        <p:nvSpPr>
          <p:cNvPr id="80" name="Shape 80"/>
          <p:cNvSpPr/>
          <p:nvPr/>
        </p:nvSpPr>
        <p:spPr>
          <a:xfrm>
            <a:off x="1968500" y="368300"/>
            <a:ext cx="1810153" cy="2021129"/>
          </a:xfrm>
          <a:prstGeom prst="rect">
            <a:avLst/>
          </a:prstGeom>
          <a:solidFill>
            <a:srgbClr val="BBE0E3">
              <a:alpha val="0"/>
            </a:srgbClr>
          </a:solidFill>
          <a:ln w="76320" cap="sq">
            <a:solidFill>
              <a:srgbClr val="FF0000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</p:spTree>
  </p:cSld>
  <p:clrMapOvr>
    <a:masterClrMapping/>
  </p:clrMapOvr>
  <p:transition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/>
        </p:nvSpPr>
        <p:spPr>
          <a:xfrm>
            <a:off x="164532" y="2621919"/>
            <a:ext cx="7772401" cy="11490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lvl="0" marL="341311" indent="-341311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200">
                <a:latin typeface="Arial"/>
                <a:ea typeface="Arial"/>
                <a:cs typeface="Arial"/>
                <a:sym typeface="Arial"/>
              </a:rPr>
              <a:t>Operand Encoding Column</a:t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L="341311" indent="-341311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200">
                <a:latin typeface="Arial"/>
                <a:ea typeface="Arial"/>
                <a:cs typeface="Arial"/>
                <a:sym typeface="Arial"/>
              </a:rPr>
              <a:t>This column was added in more recent manuals. I would find it more useful it there weren’t so many errors :-/</a:t>
            </a:r>
          </a:p>
        </p:txBody>
      </p:sp>
      <p:sp>
        <p:nvSpPr>
          <p:cNvPr id="83" name="Shape 83"/>
          <p:cNvSpPr/>
          <p:nvPr/>
        </p:nvSpPr>
        <p:spPr>
          <a:xfrm>
            <a:off x="84136" y="6415087"/>
            <a:ext cx="3321657" cy="3528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8" tIns="46798" rIns="46798" bIns="46798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t>See Intel Vol. 2a section 3.1.1.4</a:t>
            </a:r>
          </a:p>
        </p:txBody>
      </p:sp>
      <p:pic>
        <p:nvPicPr>
          <p:cNvPr id="84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9250" y="-55740"/>
            <a:ext cx="8445500" cy="2654301"/>
          </a:xfrm>
          <a:prstGeom prst="rect">
            <a:avLst/>
          </a:prstGeom>
          <a:ln w="12700">
            <a:miter lim="400000"/>
          </a:ln>
        </p:spPr>
      </p:pic>
      <p:sp>
        <p:nvSpPr>
          <p:cNvPr id="85" name="Shape 85"/>
          <p:cNvSpPr/>
          <p:nvPr/>
        </p:nvSpPr>
        <p:spPr>
          <a:xfrm>
            <a:off x="3725912" y="368300"/>
            <a:ext cx="649641" cy="2021129"/>
          </a:xfrm>
          <a:prstGeom prst="rect">
            <a:avLst/>
          </a:prstGeom>
          <a:solidFill>
            <a:srgbClr val="BBE0E3">
              <a:alpha val="0"/>
            </a:srgbClr>
          </a:solidFill>
          <a:ln w="76320" cap="sq">
            <a:solidFill>
              <a:srgbClr val="FF0000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86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0650" y="3794376"/>
            <a:ext cx="8902700" cy="2273301"/>
          </a:xfrm>
          <a:prstGeom prst="rect">
            <a:avLst/>
          </a:prstGeom>
          <a:ln w="12700">
            <a:miter lim="400000"/>
          </a:ln>
        </p:spPr>
      </p:pic>
      <p:sp>
        <p:nvSpPr>
          <p:cNvPr id="87" name="Shape 87"/>
          <p:cNvSpPr/>
          <p:nvPr/>
        </p:nvSpPr>
        <p:spPr>
          <a:xfrm flipH="1" flipV="1">
            <a:off x="4453335" y="5471064"/>
            <a:ext cx="436166" cy="728265"/>
          </a:xfrm>
          <a:prstGeom prst="line">
            <a:avLst/>
          </a:prstGeom>
          <a:ln w="76320" cap="sq">
            <a:solidFill/>
            <a:miter/>
            <a:tailEnd type="triangle"/>
          </a:ln>
        </p:spPr>
        <p:txBody>
          <a:bodyPr lIns="0" tIns="0" rIns="0" bIns="0"/>
          <a:lstStyle/>
          <a:p>
            <a:pPr lvl="0">
              <a:defRPr sz="1200"/>
            </a:pPr>
          </a:p>
        </p:txBody>
      </p:sp>
      <p:sp>
        <p:nvSpPr>
          <p:cNvPr id="88" name="Shape 88"/>
          <p:cNvSpPr/>
          <p:nvPr/>
        </p:nvSpPr>
        <p:spPr>
          <a:xfrm>
            <a:off x="4164058" y="6209031"/>
            <a:ext cx="4831069" cy="370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800"/>
            </a:lvl1pPr>
          </a:lstStyle>
          <a:p>
            <a:pPr lvl="0"/>
            <a:r>
              <a:t>Should allow for imm8/16/32, not fixed in latest</a:t>
            </a:r>
          </a:p>
        </p:txBody>
      </p:sp>
      <p:sp>
        <p:nvSpPr>
          <p:cNvPr id="89" name="Shape 89"/>
          <p:cNvSpPr/>
          <p:nvPr/>
        </p:nvSpPr>
        <p:spPr>
          <a:xfrm>
            <a:off x="4672231" y="-39369"/>
            <a:ext cx="3984237" cy="4597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defRPr sz="1800"/>
            </a:pPr>
            <a:r>
              <a:rPr sz="2400"/>
              <a:t>Should all be I, fixed in latest</a:t>
            </a:r>
          </a:p>
        </p:txBody>
      </p:sp>
      <p:sp>
        <p:nvSpPr>
          <p:cNvPr id="90" name="Shape 90"/>
          <p:cNvSpPr/>
          <p:nvPr/>
        </p:nvSpPr>
        <p:spPr>
          <a:xfrm flipH="1">
            <a:off x="4224735" y="230352"/>
            <a:ext cx="464544" cy="784939"/>
          </a:xfrm>
          <a:prstGeom prst="line">
            <a:avLst/>
          </a:prstGeom>
          <a:ln w="76320" cap="sq">
            <a:solidFill/>
            <a:miter/>
            <a:tailEnd type="triangle"/>
          </a:ln>
        </p:spPr>
        <p:txBody>
          <a:bodyPr lIns="0" tIns="0" rIns="0" bIns="0"/>
          <a:lstStyle/>
          <a:p>
            <a:pPr lvl="0">
              <a:defRPr sz="1200"/>
            </a:pP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nodeType="afterEffect" presetClass="entr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nodeType="clickEffect" presetClass="entr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afterEffect" presetClass="entr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90" grpId="2"/>
      <p:bldP build="whole" bldLvl="1" animBg="1" rev="0" advAuto="0" spid="88" grpId="4"/>
      <p:bldP build="whole" bldLvl="1" animBg="1" rev="0" advAuto="0" spid="87" grpId="3"/>
      <p:bldP build="whole" bldLvl="1" animBg="1" rev="0" advAuto="0" spid="89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/>
        </p:nvSpPr>
        <p:spPr>
          <a:xfrm>
            <a:off x="685800" y="2692400"/>
            <a:ext cx="7772400" cy="868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455082" indent="-455082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64bit Column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L="455082" indent="-455082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Whether or not the opcode is valid in 64 bit mode.</a:t>
            </a:r>
          </a:p>
        </p:txBody>
      </p:sp>
      <p:pic>
        <p:nvPicPr>
          <p:cNvPr id="93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9250" y="-55740"/>
            <a:ext cx="8445500" cy="2654301"/>
          </a:xfrm>
          <a:prstGeom prst="rect">
            <a:avLst/>
          </a:prstGeom>
          <a:ln w="12700">
            <a:miter lim="400000"/>
          </a:ln>
        </p:spPr>
      </p:pic>
      <p:sp>
        <p:nvSpPr>
          <p:cNvPr id="94" name="Shape 94"/>
          <p:cNvSpPr/>
          <p:nvPr/>
        </p:nvSpPr>
        <p:spPr>
          <a:xfrm>
            <a:off x="4373612" y="368300"/>
            <a:ext cx="737847" cy="2021129"/>
          </a:xfrm>
          <a:prstGeom prst="rect">
            <a:avLst/>
          </a:prstGeom>
          <a:solidFill>
            <a:srgbClr val="BBE0E3">
              <a:alpha val="0"/>
            </a:srgbClr>
          </a:solidFill>
          <a:ln w="76320" cap="sq">
            <a:solidFill>
              <a:srgbClr val="FF0000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</p:spTree>
  </p:cSld>
  <p:clrMapOvr>
    <a:masterClrMapping/>
  </p:clrMapOvr>
  <p:transition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/>
        </p:nvSpPr>
        <p:spPr>
          <a:xfrm>
            <a:off x="685800" y="2669885"/>
            <a:ext cx="7772400" cy="1518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lvl="0" marL="455082" indent="-455082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Compatibility/Legacy Mode Column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L="455082" indent="-455082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Whether or not the opcode is valid in 32/16 bit code.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1" marL="720313" indent="-263113"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The </a:t>
            </a:r>
            <a:r>
              <a:rPr sz="2000">
                <a:latin typeface="Arial"/>
                <a:ea typeface="Arial"/>
                <a:cs typeface="Arial"/>
                <a:sym typeface="Arial"/>
              </a:rPr>
              <a:t>N.E. Indicates an</a:t>
            </a:r>
            <a:r>
              <a:rPr sz="2000">
                <a:latin typeface="Arial"/>
                <a:ea typeface="Arial"/>
                <a:cs typeface="Arial"/>
                <a:sym typeface="Arial"/>
              </a:rPr>
              <a:t> an instruction encoding which is only encodable in 64-bit mode</a:t>
            </a:r>
          </a:p>
        </p:txBody>
      </p:sp>
      <p:sp>
        <p:nvSpPr>
          <p:cNvPr id="97" name="Shape 97"/>
          <p:cNvSpPr/>
          <p:nvPr/>
        </p:nvSpPr>
        <p:spPr>
          <a:xfrm>
            <a:off x="7936" y="6262687"/>
            <a:ext cx="5365588" cy="5441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8" tIns="46798" rIns="46798" bIns="46798">
            <a:spAutoFit/>
          </a:bodyPr>
          <a:lstStyle/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See Intel Vol. 2a section 3.1.1.5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“64/32-bit Mode Column in the Instruction Summary Table”</a:t>
            </a:r>
          </a:p>
        </p:txBody>
      </p:sp>
      <p:pic>
        <p:nvPicPr>
          <p:cNvPr id="98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9250" y="-55740"/>
            <a:ext cx="8445500" cy="2654301"/>
          </a:xfrm>
          <a:prstGeom prst="rect">
            <a:avLst/>
          </a:prstGeom>
          <a:ln w="12700">
            <a:miter lim="400000"/>
          </a:ln>
        </p:spPr>
      </p:pic>
      <p:sp>
        <p:nvSpPr>
          <p:cNvPr id="99" name="Shape 99"/>
          <p:cNvSpPr/>
          <p:nvPr/>
        </p:nvSpPr>
        <p:spPr>
          <a:xfrm>
            <a:off x="5364212" y="362446"/>
            <a:ext cx="1204274" cy="2021129"/>
          </a:xfrm>
          <a:prstGeom prst="rect">
            <a:avLst/>
          </a:prstGeom>
          <a:solidFill>
            <a:srgbClr val="BBE0E3">
              <a:alpha val="0"/>
            </a:srgbClr>
          </a:solidFill>
          <a:ln w="76320" cap="sq">
            <a:solidFill>
              <a:srgbClr val="FF0000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</p:spTree>
  </p:cSld>
  <p:clrMapOvr>
    <a:masterClrMapping/>
  </p:clrMapOvr>
  <p:transition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/>
        </p:nvSpPr>
        <p:spPr>
          <a:xfrm>
            <a:off x="685800" y="2654300"/>
            <a:ext cx="7772400" cy="23674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lvl="0" marL="455082" indent="-455082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Description Column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L="455082" indent="-455082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Simple description of the action performed by the instruction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L="455082" indent="-455082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Typically this just conveys the flavor of the instruction, but the majority of the details are in the main description text</a:t>
            </a:r>
          </a:p>
        </p:txBody>
      </p:sp>
      <p:sp>
        <p:nvSpPr>
          <p:cNvPr id="102" name="Shape 102"/>
          <p:cNvSpPr/>
          <p:nvPr/>
        </p:nvSpPr>
        <p:spPr>
          <a:xfrm>
            <a:off x="20636" y="6249987"/>
            <a:ext cx="5026458" cy="5441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8" tIns="46798" rIns="46798" bIns="46798">
            <a:spAutoFit/>
          </a:bodyPr>
          <a:lstStyle/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See Intel Vol. 2a section 3.1.1.7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lvl="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“Description Column in the Instruction Summary Table”</a:t>
            </a:r>
          </a:p>
        </p:txBody>
      </p:sp>
      <p:pic>
        <p:nvPicPr>
          <p:cNvPr id="103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9250" y="-55740"/>
            <a:ext cx="8445500" cy="2654301"/>
          </a:xfrm>
          <a:prstGeom prst="rect">
            <a:avLst/>
          </a:prstGeom>
          <a:ln w="12700">
            <a:miter lim="400000"/>
          </a:ln>
        </p:spPr>
      </p:pic>
      <p:sp>
        <p:nvSpPr>
          <p:cNvPr id="104" name="Shape 104"/>
          <p:cNvSpPr/>
          <p:nvPr/>
        </p:nvSpPr>
        <p:spPr>
          <a:xfrm>
            <a:off x="6558012" y="368300"/>
            <a:ext cx="2213726" cy="2291149"/>
          </a:xfrm>
          <a:prstGeom prst="rect">
            <a:avLst/>
          </a:prstGeom>
          <a:solidFill>
            <a:srgbClr val="BBE0E3">
              <a:alpha val="0"/>
            </a:srgbClr>
          </a:solidFill>
          <a:ln w="76320" cap="sq">
            <a:solidFill>
              <a:srgbClr val="FF0000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</p:spTree>
  </p:cSld>
  <p:clrMapOvr>
    <a:masterClrMapping/>
  </p:clrMapOvr>
  <p:transition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/>
          <p:nvPr/>
        </p:nvSpPr>
        <p:spPr>
          <a:xfrm>
            <a:off x="685800" y="872740"/>
            <a:ext cx="7772400" cy="6167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Further AND variations</a:t>
            </a:r>
          </a:p>
        </p:txBody>
      </p:sp>
      <p:pic>
        <p:nvPicPr>
          <p:cNvPr id="107" name="image5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228600"/>
            <a:ext cx="8610600" cy="1689100"/>
          </a:xfrm>
          <a:prstGeom prst="rect">
            <a:avLst/>
          </a:prstGeom>
          <a:ln w="12700">
            <a:miter lim="400000"/>
          </a:ln>
        </p:spPr>
      </p:pic>
      <p:sp>
        <p:nvSpPr>
          <p:cNvPr id="108" name="Shape 108"/>
          <p:cNvSpPr/>
          <p:nvPr/>
        </p:nvSpPr>
        <p:spPr>
          <a:xfrm>
            <a:off x="685800" y="1981200"/>
            <a:ext cx="7772400" cy="4612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493006" indent="-493006">
              <a:lnSpc>
                <a:spcPct val="9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600">
                <a:latin typeface="Arial"/>
                <a:ea typeface="Arial"/>
                <a:cs typeface="Arial"/>
                <a:sym typeface="Arial"/>
              </a:rPr>
              <a:t>Looking at some other forms, we now see those “r/mX” things I told you about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L="493006" indent="-493006">
              <a:lnSpc>
                <a:spcPct val="9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600">
                <a:latin typeface="Arial"/>
                <a:ea typeface="Arial"/>
                <a:cs typeface="Arial"/>
                <a:sym typeface="Arial"/>
              </a:rPr>
              <a:t>We know that for instance it can start with an 0x80, and end with a byte, but what’s that /4?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L="493006" indent="-493006">
              <a:lnSpc>
                <a:spcPct val="9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600">
                <a:latin typeface="Arial"/>
                <a:ea typeface="Arial"/>
                <a:cs typeface="Arial"/>
                <a:sym typeface="Arial"/>
              </a:rPr>
              <a:t>Unfortunately the explanation goes into too much detail for this class. Generally the only people who need to know it are people who want to write disassemblers. But I still put it in the Intermediate x86 class :)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L="493006" indent="-493006">
              <a:lnSpc>
                <a:spcPct val="9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600">
                <a:latin typeface="Arial"/>
                <a:ea typeface="Arial"/>
                <a:cs typeface="Arial"/>
                <a:sym typeface="Arial"/>
              </a:rPr>
              <a:t>The main thing you need to </a:t>
            </a:r>
            <a:r>
              <a:rPr sz="2600">
                <a:latin typeface="Arial"/>
                <a:ea typeface="Arial"/>
                <a:cs typeface="Arial"/>
                <a:sym typeface="Arial"/>
              </a:rPr>
              <a:t>know is that any time you see a r/m</a:t>
            </a:r>
            <a:r>
              <a:rPr sz="2600">
                <a:latin typeface="Arial"/>
                <a:ea typeface="Arial"/>
                <a:cs typeface="Arial"/>
                <a:sym typeface="Arial"/>
              </a:rPr>
              <a:t>X</a:t>
            </a:r>
            <a:r>
              <a:rPr sz="2600">
                <a:latin typeface="Arial"/>
                <a:ea typeface="Arial"/>
                <a:cs typeface="Arial"/>
                <a:sym typeface="Arial"/>
              </a:rPr>
              <a:t>, it can be either a register or memory value.</a:t>
            </a:r>
          </a:p>
        </p:txBody>
      </p:sp>
    </p:spTree>
  </p:cSld>
  <p:clrMapOvr>
    <a:masterClrMapping/>
  </p:clrMapOvr>
  <p:transition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/>
        </p:nvSpPr>
        <p:spPr>
          <a:xfrm>
            <a:off x="685800" y="872740"/>
            <a:ext cx="7772400" cy="6167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AND Details</a:t>
            </a:r>
          </a:p>
        </p:txBody>
      </p:sp>
      <p:sp>
        <p:nvSpPr>
          <p:cNvPr id="111" name="Shape 111"/>
          <p:cNvSpPr/>
          <p:nvPr/>
        </p:nvSpPr>
        <p:spPr>
          <a:xfrm>
            <a:off x="685800" y="1981200"/>
            <a:ext cx="7772400" cy="41877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lvl="0" marL="619417" indent="-619417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Description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1" marL="625591" indent="-168391">
              <a:lnSpc>
                <a:spcPct val="90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“</a:t>
            </a:r>
            <a:r>
              <a:rPr sz="1600">
                <a:latin typeface="Verdana"/>
                <a:ea typeface="Verdana"/>
                <a:cs typeface="Verdana"/>
                <a:sym typeface="Verdana"/>
              </a:rPr>
              <a:t>Performs a bitwise AND operation on the destination (first) and source (second) operands and stores the result in the destination operand location. The source operand can be an immediate, a register, or a memory location; the destination operand can be a register or a memory location. (However, two memory operands cannot be used in one instruction.) Each bit of the result is set to 1 if both corresponding bits of the first and second operands are 1; otherwise, it is set to 0.</a:t>
            </a:r>
            <a:r>
              <a:rPr sz="1600">
                <a:latin typeface="Arial"/>
                <a:ea typeface="Arial"/>
                <a:cs typeface="Arial"/>
                <a:sym typeface="Arial"/>
              </a:rPr>
              <a:t>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1" indent="457198">
              <a:lnSpc>
                <a:spcPct val="90000"/>
              </a:lnSpc>
              <a:spcBef>
                <a:spcPts val="4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1600">
                <a:latin typeface="Verdana"/>
                <a:ea typeface="Verdana"/>
                <a:cs typeface="Verdana"/>
                <a:sym typeface="Verdana"/>
              </a:rPr>
              <a:t>    This instruction can be used with a LOCK prefix to allow the it to be executed atomically.</a:t>
            </a:r>
            <a:r>
              <a:rPr sz="1600">
                <a:latin typeface="Arial"/>
                <a:ea typeface="Arial"/>
                <a:cs typeface="Arial"/>
                <a:sym typeface="Arial"/>
              </a:rPr>
              <a:t>”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L="619417" indent="-619417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Flags effected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1" marL="720313" indent="-263113">
              <a:lnSpc>
                <a:spcPct val="9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“</a:t>
            </a:r>
            <a:r>
              <a:rPr sz="2000">
                <a:latin typeface="Verdana"/>
                <a:ea typeface="Verdana"/>
                <a:cs typeface="Verdana"/>
                <a:sym typeface="Verdana"/>
              </a:rPr>
              <a:t>The OF and CF flags are cleared; the SF, ZF, and PF flags are set according to the result. The state of the AF flag is undefined.</a:t>
            </a:r>
            <a:r>
              <a:rPr sz="2000">
                <a:latin typeface="Arial"/>
                <a:ea typeface="Arial"/>
                <a:cs typeface="Arial"/>
                <a:sym typeface="Arial"/>
              </a:rPr>
              <a:t>”</a:t>
            </a:r>
            <a:r>
              <a:rPr sz="2400"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</p:spTree>
  </p:cSld>
  <p:clrMapOvr>
    <a:masterClrMapping/>
  </p:clrMapOvr>
  <p:transition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80117" y="0"/>
            <a:ext cx="4983766" cy="6858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/>
        </p:nvSpPr>
        <p:spPr>
          <a:xfrm>
            <a:off x="-1" y="-935"/>
            <a:ext cx="9144002" cy="11432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3600"/>
              <a:t>All materials is licensed under a Creative Commons “Share Alike” license.</a:t>
            </a:r>
          </a:p>
        </p:txBody>
      </p:sp>
      <p:sp>
        <p:nvSpPr>
          <p:cNvPr id="24" name="Shape 24"/>
          <p:cNvSpPr/>
          <p:nvPr/>
        </p:nvSpPr>
        <p:spPr>
          <a:xfrm>
            <a:off x="685800" y="1237670"/>
            <a:ext cx="7772400" cy="4370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341312" indent="-341312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http://creativecommons.org/licenses/by-sa/3.0/</a:t>
            </a:r>
          </a:p>
        </p:txBody>
      </p:sp>
      <p:pic>
        <p:nvPicPr>
          <p:cNvPr id="25" name="image1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24000" y="1770062"/>
            <a:ext cx="6324600" cy="4732338"/>
          </a:xfrm>
          <a:prstGeom prst="rect">
            <a:avLst/>
          </a:prstGeom>
          <a:ln w="12700">
            <a:miter lim="400000"/>
          </a:ln>
        </p:spPr>
      </p:pic>
      <p:sp>
        <p:nvSpPr>
          <p:cNvPr id="26" name="Shape 26"/>
          <p:cNvSpPr/>
          <p:nvPr/>
        </p:nvSpPr>
        <p:spPr>
          <a:xfrm>
            <a:off x="-9816" y="6484365"/>
            <a:ext cx="7107557" cy="5440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defRPr sz="1800"/>
            </a:pPr>
            <a:r>
              <a:rPr sz="1100">
                <a:latin typeface="Arial"/>
                <a:ea typeface="Arial"/>
                <a:cs typeface="Arial"/>
                <a:sym typeface="Arial"/>
              </a:rPr>
              <a:t>Attribution condition: You must indicate that derivative work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lvl="0">
              <a:defRPr sz="1800"/>
            </a:pPr>
            <a:r>
              <a:rPr sz="1100">
                <a:latin typeface="Arial"/>
                <a:ea typeface="Arial"/>
                <a:cs typeface="Arial"/>
                <a:sym typeface="Arial"/>
              </a:rPr>
              <a:t>"Is derived from Xeno Kovah's 'Intro x86-64’ class, available at http://OpenSecurityTraining.info/IntroX86-64.html”</a:t>
            </a:r>
            <a:endParaRPr sz="11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/>
          <p:nvPr/>
        </p:nvSpPr>
        <p:spPr>
          <a:xfrm>
            <a:off x="685800" y="872740"/>
            <a:ext cx="7772400" cy="6167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Jcc Revisited</a:t>
            </a:r>
          </a:p>
        </p:txBody>
      </p:sp>
      <p:sp>
        <p:nvSpPr>
          <p:cNvPr id="116" name="Shape 116"/>
          <p:cNvSpPr/>
          <p:nvPr/>
        </p:nvSpPr>
        <p:spPr>
          <a:xfrm>
            <a:off x="457200" y="1981200"/>
            <a:ext cx="8229600" cy="39241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lvl="0" marL="809036" indent="-809036">
              <a:lnSpc>
                <a:spcPct val="90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If you look closely, you will see that there are multiple mnemonics for the same opcodes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L="809036" indent="-809036">
              <a:lnSpc>
                <a:spcPct val="90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0x77 = JA - Jump Above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L="809036" indent="-809036">
              <a:lnSpc>
                <a:spcPct val="90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0x77 = JNBE - Jump Not Below or Equal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L="809036" indent="-809036">
              <a:lnSpc>
                <a:spcPct val="90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0x74 = JE / JZ - Jump Equal / Zero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L="809036" indent="-809036">
              <a:lnSpc>
                <a:spcPct val="90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Which mnemonic is displayed is disassembler-dependent</a:t>
            </a:r>
          </a:p>
        </p:txBody>
      </p:sp>
    </p:spTree>
  </p:cSld>
  <p:clrMapOvr>
    <a:masterClrMapping/>
  </p:clrMapOvr>
  <p:transition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84675" y="0"/>
            <a:ext cx="7974649" cy="6858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/>
          <p:nvPr/>
        </p:nvSpPr>
        <p:spPr>
          <a:xfrm>
            <a:off x="685800" y="148840"/>
            <a:ext cx="7772400" cy="6167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IMUL Revisited</a:t>
            </a:r>
          </a:p>
        </p:txBody>
      </p:sp>
      <p:sp>
        <p:nvSpPr>
          <p:cNvPr id="121" name="Shape 121"/>
          <p:cNvSpPr/>
          <p:nvPr/>
        </p:nvSpPr>
        <p:spPr>
          <a:xfrm>
            <a:off x="457200" y="1214704"/>
            <a:ext cx="8229600" cy="3341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lvl="0" marL="455083" indent="-455083">
              <a:lnSpc>
                <a:spcPct val="90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3000">
                <a:latin typeface="Arial"/>
                <a:ea typeface="Arial"/>
                <a:cs typeface="Arial"/>
                <a:sym typeface="Arial"/>
              </a:rPr>
              <a:t>Scavenger hunt: for “extra credit” (i.e. getting credited in the slides ;)) find me another “basic” instruction, that’s not part of a special add-on instruction set (like VMX, SMX, MMX, SSE*, AES, AVX, etc) and isn’t a floating point instruction, which uses &gt;= 3 operands</a:t>
            </a:r>
            <a:endParaRPr sz="3000">
              <a:latin typeface="Arial"/>
              <a:ea typeface="Arial"/>
              <a:cs typeface="Arial"/>
              <a:sym typeface="Arial"/>
            </a:endParaRPr>
          </a:p>
          <a:p>
            <a:pPr lvl="3" marL="455083" indent="-455083">
              <a:lnSpc>
                <a:spcPct val="90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3000">
                <a:latin typeface="Arial"/>
                <a:ea typeface="Arial"/>
                <a:cs typeface="Arial"/>
                <a:sym typeface="Arial"/>
              </a:rPr>
              <a:t>hint: if you see a “CPUID feature flag” column, it means it’s a special instruction set</a:t>
            </a:r>
          </a:p>
        </p:txBody>
      </p:sp>
      <p:pic>
        <p:nvPicPr>
          <p:cNvPr id="122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4820116"/>
            <a:ext cx="9144000" cy="1493823"/>
          </a:xfrm>
          <a:prstGeom prst="rect">
            <a:avLst/>
          </a:prstGeom>
          <a:ln w="12700">
            <a:miter lim="400000"/>
          </a:ln>
        </p:spPr>
      </p:pic>
      <p:sp>
        <p:nvSpPr>
          <p:cNvPr id="123" name="Shape 123"/>
          <p:cNvSpPr/>
          <p:nvPr/>
        </p:nvSpPr>
        <p:spPr>
          <a:xfrm>
            <a:off x="12700" y="5945981"/>
            <a:ext cx="6720042" cy="380448"/>
          </a:xfrm>
          <a:prstGeom prst="rect">
            <a:avLst/>
          </a:prstGeom>
          <a:solidFill>
            <a:srgbClr val="BBE0E3">
              <a:alpha val="0"/>
            </a:srgbClr>
          </a:solidFill>
          <a:ln w="76320" cap="sq">
            <a:solidFill>
              <a:srgbClr val="FF0000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/>
        </p:nvSpPr>
        <p:spPr>
          <a:xfrm>
            <a:off x="685800" y="555240"/>
            <a:ext cx="7772400" cy="12517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4400">
                <a:latin typeface="Arial"/>
                <a:ea typeface="Arial"/>
                <a:cs typeface="Arial"/>
                <a:sym typeface="Arial"/>
              </a:rPr>
              <a:t>Guess what?</a:t>
            </a:r>
            <a:br>
              <a:rPr sz="4400">
                <a:latin typeface="Arial"/>
                <a:ea typeface="Arial"/>
                <a:cs typeface="Arial"/>
                <a:sym typeface="Arial"/>
              </a:rPr>
            </a:br>
            <a:r>
              <a:rPr sz="4400">
                <a:latin typeface="Arial"/>
                <a:ea typeface="Arial"/>
                <a:cs typeface="Arial"/>
                <a:sym typeface="Arial"/>
              </a:rPr>
              <a:t>I have repeatedly misled you!</a:t>
            </a:r>
          </a:p>
        </p:txBody>
      </p:sp>
      <p:sp>
        <p:nvSpPr>
          <p:cNvPr id="31" name="Shape 31"/>
          <p:cNvSpPr/>
          <p:nvPr/>
        </p:nvSpPr>
        <p:spPr>
          <a:xfrm>
            <a:off x="685800" y="1981200"/>
            <a:ext cx="7772400" cy="16910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lvl="0" marL="809036" indent="-809036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Simplification is misleading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L="809036" indent="-809036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Time to learn the </a:t>
            </a:r>
            <a:r>
              <a:rPr i="1" sz="3200">
                <a:latin typeface="Arial"/>
                <a:ea typeface="Arial"/>
                <a:cs typeface="Arial"/>
                <a:sym typeface="Arial"/>
              </a:rPr>
              <a:t>fascinating</a:t>
            </a:r>
            <a:r>
              <a:rPr sz="3200">
                <a:latin typeface="Arial"/>
                <a:ea typeface="Arial"/>
                <a:cs typeface="Arial"/>
                <a:sym typeface="Arial"/>
              </a:rPr>
              <a:t> truth…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L="809036" indent="-809036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Time to RTFM!</a:t>
            </a: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/>
        </p:nvSpPr>
        <p:spPr>
          <a:xfrm>
            <a:off x="685800" y="872740"/>
            <a:ext cx="7772400" cy="6167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Read The Fun Manuals</a:t>
            </a:r>
          </a:p>
        </p:txBody>
      </p:sp>
      <p:sp>
        <p:nvSpPr>
          <p:cNvPr id="34" name="Shape 34"/>
          <p:cNvSpPr/>
          <p:nvPr/>
        </p:nvSpPr>
        <p:spPr>
          <a:xfrm>
            <a:off x="685800" y="1981200"/>
            <a:ext cx="7772400" cy="46705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lvl="0" marL="455082" indent="-455082">
              <a:lnSpc>
                <a:spcPct val="90000"/>
              </a:lnSpc>
              <a:spcBef>
                <a:spcPts val="600"/>
              </a:spcBef>
              <a:buClr>
                <a:srgbClr val="009999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  <a:hlinkClick r:id="rId3" invalidUrl="" action="" tgtFrame="" tooltip="" history="1" highlightClick="0" endSnd="0"/>
              </a:rPr>
              <a:t>http://www.intel.com/products/processor/manuals/</a:t>
            </a:r>
            <a:endParaRPr>
              <a:solidFill>
                <a:srgbClr val="009999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455082" indent="-455082">
              <a:lnSpc>
                <a:spcPct val="9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Vol.1 is a summary of life, the universe, and everything about x86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L="455082" indent="-455082">
              <a:lnSpc>
                <a:spcPct val="9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Vol. 2a &amp; 2b explains all the instructions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L="455082" indent="-455082">
              <a:lnSpc>
                <a:spcPct val="9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Vol. 3a &amp; 3b are all the gory details for all the extra stuff they’ve added in over the years (MultiMedia eXtentions - MMX, Virtual Machine eXtentions - VMX, virtual memory, 16/64 bit modes, system management mode, etc)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L="455082" indent="-455082">
              <a:lnSpc>
                <a:spcPct val="9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Reminder, we’re using the pre-downloaded May 2012 version as the standardized reference throughout this class so we’re all looking at the same information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L="455082" indent="-455082">
              <a:lnSpc>
                <a:spcPct val="9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We’ll only be looking at Vol. 2a &amp; 2b in this class</a:t>
            </a:r>
          </a:p>
        </p:txBody>
      </p: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685800" y="555240"/>
            <a:ext cx="7772400" cy="12517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Interpreting the Instruction Reference Pages</a:t>
            </a:r>
          </a:p>
        </p:txBody>
      </p:sp>
      <p:sp>
        <p:nvSpPr>
          <p:cNvPr id="39" name="Shape 39"/>
          <p:cNvSpPr/>
          <p:nvPr/>
        </p:nvSpPr>
        <p:spPr>
          <a:xfrm>
            <a:off x="685800" y="1981200"/>
            <a:ext cx="7772400" cy="31007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lvl="0" marL="809036" indent="-809036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The correct way to interpret these pages is given in the Intel Manual 2a, section 3.1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L="809036" indent="-809036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I will give yet another simplification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L="809036" indent="-809036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Moral of the story is that you have to RTFM to RTFM ;)</a:t>
            </a:r>
          </a:p>
        </p:txBody>
      </p:sp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/>
        </p:nvSpPr>
        <p:spPr>
          <a:xfrm>
            <a:off x="685800" y="872740"/>
            <a:ext cx="7772400" cy="6167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AND - Logical AND</a:t>
            </a:r>
          </a:p>
        </p:txBody>
      </p:sp>
      <p:sp>
        <p:nvSpPr>
          <p:cNvPr id="42" name="Shape 42"/>
          <p:cNvSpPr/>
          <p:nvPr/>
        </p:nvSpPr>
        <p:spPr>
          <a:xfrm>
            <a:off x="685800" y="1981200"/>
            <a:ext cx="8147299" cy="16758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lvl="0" marL="619417" indent="-619417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Destination operand can be r/mX or register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L="619417" indent="-619417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Source operand can be r/mX or register or immediate (No source </a:t>
            </a:r>
            <a:r>
              <a:rPr i="1" sz="2800">
                <a:latin typeface="Arial"/>
                <a:ea typeface="Arial"/>
                <a:cs typeface="Arial"/>
                <a:sym typeface="Arial"/>
              </a:rPr>
              <a:t>and</a:t>
            </a:r>
            <a:r>
              <a:rPr sz="2800">
                <a:latin typeface="Arial"/>
                <a:ea typeface="Arial"/>
                <a:cs typeface="Arial"/>
                <a:sym typeface="Arial"/>
              </a:rPr>
              <a:t> destination as r/mXs at the same time)</a:t>
            </a:r>
          </a:p>
        </p:txBody>
      </p:sp>
      <p:graphicFrame>
        <p:nvGraphicFramePr>
          <p:cNvPr id="43" name="Table 43"/>
          <p:cNvGraphicFramePr/>
          <p:nvPr/>
        </p:nvGraphicFramePr>
        <p:xfrm>
          <a:off x="212725" y="4343400"/>
          <a:ext cx="4192586" cy="12954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762288"/>
                <a:gridCol w="3430298"/>
              </a:tblGrid>
              <a:tr h="461019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>
                          <a:sym typeface="Helvetica"/>
                        </a:rPr>
                        <a:t/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00110011b (al - 0x33)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337021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AND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01010101b (bl - 0x55)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337021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result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00010001b (al - 0x11)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4" name="Shape 44"/>
          <p:cNvSpPr/>
          <p:nvPr/>
        </p:nvSpPr>
        <p:spPr>
          <a:xfrm>
            <a:off x="507039" y="3849147"/>
            <a:ext cx="1343358" cy="4392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8" tIns="46798" rIns="46798" bIns="46798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and al, bl</a:t>
            </a:r>
          </a:p>
        </p:txBody>
      </p:sp>
      <p:graphicFrame>
        <p:nvGraphicFramePr>
          <p:cNvPr id="45" name="Table 45"/>
          <p:cNvGraphicFramePr/>
          <p:nvPr/>
        </p:nvGraphicFramePr>
        <p:xfrm>
          <a:off x="4784725" y="4343400"/>
          <a:ext cx="4192586" cy="12954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762288"/>
                <a:gridCol w="3430298"/>
              </a:tblGrid>
              <a:tr h="461019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>
                          <a:sym typeface="Helvetica"/>
                        </a:rPr>
                        <a:t/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00110011b (al - 0x33)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337021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AND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01000010b (imm - 0x42)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337021"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result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93000"/>
                        </a:lnSpc>
                        <a:spcBef>
                          <a:spcPts val="4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b="0" i="0" sz="1800"/>
                      </a:pPr>
                      <a:r>
                        <a:rPr sz="1600">
                          <a:latin typeface="Arial"/>
                          <a:ea typeface="Arial"/>
                          <a:cs typeface="Arial"/>
                        </a:rPr>
                        <a:t>00000010b (al - 0x02)</a:t>
                      </a:r>
                    </a:p>
                  </a:txBody>
                  <a:tcPr marL="46800" marR="46800" marT="46800" marB="4680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6" name="Shape 46"/>
          <p:cNvSpPr/>
          <p:nvPr/>
        </p:nvSpPr>
        <p:spPr>
          <a:xfrm>
            <a:off x="4869562" y="3849147"/>
            <a:ext cx="1767072" cy="4392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8" tIns="46798" rIns="46798" bIns="46798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and al, 0x42</a:t>
            </a:r>
          </a:p>
        </p:txBody>
      </p:sp>
      <p:sp>
        <p:nvSpPr>
          <p:cNvPr id="47" name="Shape 47"/>
          <p:cNvSpPr/>
          <p:nvPr/>
        </p:nvSpPr>
        <p:spPr>
          <a:xfrm>
            <a:off x="228600" y="94859"/>
            <a:ext cx="8686800" cy="648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8" tIns="46798" rIns="46798" bIns="46798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000"/>
              <a:t>Here’s what I said:</a:t>
            </a:r>
          </a:p>
        </p:txBody>
      </p:sp>
    </p:spTree>
  </p:cSld>
  <p:clrMapOvr>
    <a:masterClrMapping/>
  </p:clrMapOvr>
  <p:transition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>
            <a:off x="-609600" y="88403"/>
            <a:ext cx="2743200" cy="2336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Here’s</a:t>
            </a:r>
            <a:br>
              <a:rPr sz="3200">
                <a:latin typeface="Arial"/>
                <a:ea typeface="Arial"/>
                <a:cs typeface="Arial"/>
                <a:sym typeface="Arial"/>
              </a:rPr>
            </a:br>
            <a:r>
              <a:rPr sz="3200">
                <a:latin typeface="Arial"/>
                <a:ea typeface="Arial"/>
                <a:cs typeface="Arial"/>
                <a:sym typeface="Arial"/>
              </a:rPr>
              <a:t>what</a:t>
            </a:r>
            <a:br>
              <a:rPr sz="3200">
                <a:latin typeface="Arial"/>
                <a:ea typeface="Arial"/>
                <a:cs typeface="Arial"/>
                <a:sym typeface="Arial"/>
              </a:rPr>
            </a:br>
            <a:r>
              <a:rPr sz="3200">
                <a:latin typeface="Arial"/>
                <a:ea typeface="Arial"/>
                <a:cs typeface="Arial"/>
                <a:sym typeface="Arial"/>
              </a:rPr>
              <a:t>the</a:t>
            </a:r>
            <a:br>
              <a:rPr sz="3200">
                <a:latin typeface="Arial"/>
                <a:ea typeface="Arial"/>
                <a:cs typeface="Arial"/>
                <a:sym typeface="Arial"/>
              </a:rPr>
            </a:br>
            <a:r>
              <a:rPr sz="3200">
                <a:latin typeface="Arial"/>
                <a:ea typeface="Arial"/>
                <a:cs typeface="Arial"/>
                <a:sym typeface="Arial"/>
              </a:rPr>
              <a:t>manual</a:t>
            </a:r>
            <a:br>
              <a:rPr sz="3200">
                <a:latin typeface="Arial"/>
                <a:ea typeface="Arial"/>
                <a:cs typeface="Arial"/>
                <a:sym typeface="Arial"/>
              </a:rPr>
            </a:br>
            <a:r>
              <a:rPr sz="3200">
                <a:latin typeface="Arial"/>
                <a:ea typeface="Arial"/>
                <a:cs typeface="Arial"/>
                <a:sym typeface="Arial"/>
              </a:rPr>
              <a:t>says:</a:t>
            </a:r>
          </a:p>
        </p:txBody>
      </p:sp>
      <p:pic>
        <p:nvPicPr>
          <p:cNvPr id="50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64028" y="0"/>
            <a:ext cx="5215944" cy="6858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9250" y="-55740"/>
            <a:ext cx="8445500" cy="2654301"/>
          </a:xfrm>
          <a:prstGeom prst="rect">
            <a:avLst/>
          </a:prstGeom>
          <a:ln w="12700">
            <a:miter lim="400000"/>
          </a:ln>
        </p:spPr>
      </p:pic>
      <p:sp>
        <p:nvSpPr>
          <p:cNvPr id="53" name="Shape 53"/>
          <p:cNvSpPr/>
          <p:nvPr/>
        </p:nvSpPr>
        <p:spPr>
          <a:xfrm>
            <a:off x="685800" y="2362200"/>
            <a:ext cx="7772400" cy="38914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lvl="0" marL="619417" indent="-619417"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Opcode Column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L="619417" indent="-619417"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Represents the literal byte value(s) which correspond to the given instruction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marL="619417" indent="-619417"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In this case, if you were to see a 0x24 followed by a byte or 0xAB followed by 4 bytes, you would know they were specific forms of the AND instruction.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1" marL="836082" indent="-378882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–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Subject to correct interpretation under x86’s multi-byte opcodes as discussed later.</a:t>
            </a:r>
          </a:p>
        </p:txBody>
      </p:sp>
      <p:sp>
        <p:nvSpPr>
          <p:cNvPr id="54" name="Shape 54"/>
          <p:cNvSpPr/>
          <p:nvPr/>
        </p:nvSpPr>
        <p:spPr>
          <a:xfrm>
            <a:off x="84136" y="6415087"/>
            <a:ext cx="8975728" cy="3032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8" tIns="46798" rIns="46798" bIns="46798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1500"/>
              <a:t>See Intel Vol. 2a section 3.1.1.1 (“Opcode Column in the Instruction Summary Table”)</a:t>
            </a:r>
          </a:p>
        </p:txBody>
      </p:sp>
      <p:sp>
        <p:nvSpPr>
          <p:cNvPr id="55" name="Shape 55"/>
          <p:cNvSpPr/>
          <p:nvPr/>
        </p:nvSpPr>
        <p:spPr>
          <a:xfrm>
            <a:off x="368300" y="317500"/>
            <a:ext cx="1543255" cy="2021129"/>
          </a:xfrm>
          <a:prstGeom prst="rect">
            <a:avLst/>
          </a:prstGeom>
          <a:solidFill>
            <a:srgbClr val="BBE0E3">
              <a:alpha val="0"/>
            </a:srgbClr>
          </a:solidFill>
          <a:ln w="76320" cap="sq">
            <a:solidFill>
              <a:srgbClr val="FF0000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</p:spTree>
  </p:cSld>
  <p:clrMapOvr>
    <a:masterClrMapping/>
  </p:clrMapOvr>
  <p:transition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/>
        </p:nvSpPr>
        <p:spPr>
          <a:xfrm>
            <a:off x="685800" y="2730500"/>
            <a:ext cx="7772400" cy="35712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lvl="0" marL="486685" indent="-486685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200">
                <a:latin typeface="Arial"/>
                <a:ea typeface="Arial"/>
                <a:cs typeface="Arial"/>
                <a:sym typeface="Arial"/>
              </a:rPr>
              <a:t>If it was 0x25, how would you know whether it should be followed by 2 bytes (imm16) or 4 bytes (imm32)? Because the same single opcode byte is used for both, the length of the operand depends on if the processor is in</a:t>
            </a:r>
            <a:r>
              <a:rPr sz="2200">
                <a:latin typeface="Arial"/>
                <a:ea typeface="Arial"/>
                <a:cs typeface="Arial"/>
                <a:sym typeface="Arial"/>
              </a:rPr>
              <a:t> 16-bit, 32-bit, or 64-bit mode</a:t>
            </a:r>
            <a:r>
              <a:rPr sz="2200">
                <a:latin typeface="Arial"/>
                <a:ea typeface="Arial"/>
                <a:cs typeface="Arial"/>
                <a:sym typeface="Arial"/>
              </a:rPr>
              <a:t>. </a:t>
            </a:r>
            <a:r>
              <a:rPr sz="2200">
                <a:latin typeface="Arial"/>
                <a:ea typeface="Arial"/>
                <a:cs typeface="Arial"/>
                <a:sym typeface="Arial"/>
              </a:rPr>
              <a:t>Each mode has a default operand size (i.e. the size of the value).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486685" indent="-486685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200">
                <a:latin typeface="Arial"/>
                <a:ea typeface="Arial"/>
                <a:cs typeface="Arial"/>
                <a:sym typeface="Arial"/>
              </a:rPr>
              <a:t>For 64-bit mode, the default operand size is 32-bits for most instructions and the default address size is 64-bits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486685" indent="-486685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200">
                <a:latin typeface="Arial"/>
                <a:ea typeface="Arial"/>
                <a:cs typeface="Arial"/>
                <a:sym typeface="Arial"/>
              </a:rPr>
              <a:t>This means the default interpretation will usually be the ones with the r/m32, r32, imm32, or in this case a specific register like EAX</a:t>
            </a:r>
          </a:p>
        </p:txBody>
      </p:sp>
      <p:pic>
        <p:nvPicPr>
          <p:cNvPr id="58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49250" y="-55740"/>
            <a:ext cx="8445500" cy="2654301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Shape 59"/>
          <p:cNvSpPr/>
          <p:nvPr/>
        </p:nvSpPr>
        <p:spPr>
          <a:xfrm>
            <a:off x="368300" y="317500"/>
            <a:ext cx="1543255" cy="2021129"/>
          </a:xfrm>
          <a:prstGeom prst="rect">
            <a:avLst/>
          </a:prstGeom>
          <a:solidFill>
            <a:srgbClr val="BBE0E3">
              <a:alpha val="0"/>
            </a:srgbClr>
          </a:solidFill>
          <a:ln w="76320" cap="sq">
            <a:solidFill>
              <a:srgbClr val="FF0000"/>
            </a:solidFill>
            <a:miter/>
          </a:ln>
        </p:spPr>
        <p:txBody>
          <a:bodyPr lIns="0" tIns="0" rIns="0" bIns="0" anchor="ctr"/>
          <a:lstStyle/>
          <a:p>
            <a:pPr lvl="0">
              <a:defRPr>
                <a:latin typeface="Arial"/>
                <a:ea typeface="Arial"/>
                <a:cs typeface="Arial"/>
                <a:sym typeface="Arial"/>
              </a:defRPr>
            </a:pPr>
          </a:p>
        </p:txBody>
      </p:sp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0C9"/>
      </a:accent5>
      <a:accent6>
        <a:srgbClr val="2E2EB9"/>
      </a:accent6>
      <a:hlink>
        <a:srgbClr val="0000FF"/>
      </a:hlink>
      <a:folHlink>
        <a:srgbClr val="FF00FF"/>
      </a:folHlink>
    </a:clrScheme>
    <a:fontScheme name="Default">
      <a:majorFont>
        <a:latin typeface="Avenir Book"/>
        <a:ea typeface="Avenir Book"/>
        <a:cs typeface="Avenir Book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CC99"/>
          </a:solidFill>
          <a:prstDash val="solid"/>
          <a:bevel/>
        </a:ln>
        <a:effectLst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CC99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0C9"/>
      </a:accent5>
      <a:accent6>
        <a:srgbClr val="2E2EB9"/>
      </a:accent6>
      <a:hlink>
        <a:srgbClr val="0000FF"/>
      </a:hlink>
      <a:folHlink>
        <a:srgbClr val="FF00FF"/>
      </a:folHlink>
    </a:clrScheme>
    <a:fontScheme name="Default">
      <a:majorFont>
        <a:latin typeface="Avenir Book"/>
        <a:ea typeface="Avenir Book"/>
        <a:cs typeface="Avenir Book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CC99"/>
          </a:solidFill>
          <a:prstDash val="solid"/>
          <a:bevel/>
        </a:ln>
        <a:effectLst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CC99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