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lvl="0"/>
          </a:p>
        </p:txBody>
      </p:sp>
      <p:sp>
        <p:nvSpPr>
          <p:cNvPr id="18" name="Shape 1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 Id="rId3" Type="http://schemas.openxmlformats.org/officeDocument/2006/relationships/hyperlink" Target="http://4.bp.blogspot.com/-FAaWCtna3mw/Tc69R-mPbFI/AAAAAAAABxA/Nriylz_dc20/s1600/hlhlfr.jpe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sldImg"/>
          </p:nvPr>
        </p:nvSpPr>
        <p:spPr>
          <a:prstGeom prst="rect">
            <a:avLst/>
          </a:prstGeom>
        </p:spPr>
        <p:txBody>
          <a:bodyPr/>
          <a:lstStyle/>
          <a:p>
            <a:pPr lvl="0"/>
          </a:p>
        </p:txBody>
      </p:sp>
      <p:sp>
        <p:nvSpPr>
          <p:cNvPr id="28" name="Shape 28"/>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ph type="sldImg"/>
          </p:nvPr>
        </p:nvSpPr>
        <p:spPr>
          <a:prstGeom prst="rect">
            <a:avLst/>
          </a:prstGeom>
        </p:spPr>
        <p:txBody>
          <a:bodyPr/>
          <a:lstStyle/>
          <a:p>
            <a:pPr lvl="0"/>
          </a:p>
        </p:txBody>
      </p:sp>
      <p:sp>
        <p:nvSpPr>
          <p:cNvPr id="79" name="Shape 79"/>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http://4.bp.blogspot.com/-FAaWCtna3mw/Tc69R-mPbFI/AAAAAAAABxA/Nriylz_dc20/s1600/hlhlfr.jpeg</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3" name="Shape 13"/>
          <p:cNvSpPr/>
          <p:nvPr>
            <p:ph type="title"/>
          </p:nvPr>
        </p:nvSpPr>
        <p:spPr>
          <a:prstGeom prst="rect">
            <a:avLst/>
          </a:prstGeom>
        </p:spPr>
        <p:txBody>
          <a:bodyPr lIns="0" tIns="0" rIns="0" bIns="0"/>
          <a:lstStyle/>
          <a:p>
            <a:pPr lvl="0">
              <a:defRPr sz="1800"/>
            </a:pPr>
            <a:r>
              <a:rPr sz="4400"/>
              <a:t>Title Text</a:t>
            </a:r>
          </a:p>
        </p:txBody>
      </p:sp>
      <p:sp>
        <p:nvSpPr>
          <p:cNvPr id="14" name="Shape 14"/>
          <p:cNvSpPr/>
          <p:nvPr>
            <p:ph type="body" idx="1"/>
          </p:nvPr>
        </p:nvSpPr>
        <p:spPr>
          <a:prstGeom prst="rect">
            <a:avLst/>
          </a:prstGeom>
        </p:spPr>
        <p:txBody>
          <a:bodyPr lIns="0" tIns="0" rIns="0" bIns="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6" name="Shape 16"/>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tif"/></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 name="Shape 20"/>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1" name="Shape 21"/>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ShiftExample2.c</a:t>
            </a:r>
          </a:p>
        </p:txBody>
      </p:sp>
      <p:sp>
        <p:nvSpPr>
          <p:cNvPr id="82" name="Shape 82"/>
          <p:cNvSpPr/>
          <p:nvPr/>
        </p:nvSpPr>
        <p:spPr>
          <a:xfrm>
            <a:off x="19050" y="2714671"/>
            <a:ext cx="3465971" cy="329839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&lt;stdio.h&gt;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int</a:t>
            </a:r>
            <a:r>
              <a:rPr sz="2000">
                <a:latin typeface="Arial"/>
                <a:ea typeface="Arial"/>
                <a:cs typeface="Arial"/>
                <a:sym typeface="Arial"/>
              </a:rPr>
              <a: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83" name="Shape 83"/>
          <p:cNvSpPr/>
          <p:nvPr/>
        </p:nvSpPr>
        <p:spPr>
          <a:xfrm>
            <a:off x="3960812" y="2705100"/>
            <a:ext cx="5291802" cy="2880537"/>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main:</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0000000140001010  sub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0000000140001014  mov         rcx,qword ptr [rdx]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0000000140001017  call        qword ptr [40008368h]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000000014000101D  shl         eax,3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solidFill>
                  <a:srgbClr val="FF2600"/>
                </a:solidFill>
                <a:latin typeface="Arial"/>
                <a:ea typeface="Arial"/>
                <a:cs typeface="Arial"/>
                <a:sym typeface="Arial"/>
              </a:rPr>
              <a:t>0000000140001020  cdq  </a:t>
            </a:r>
            <a:endParaRPr sz="1700">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0000000140001021  and         edx,0Fh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0000000140001024  add         eax,edx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solidFill>
                  <a:srgbClr val="FF2600"/>
                </a:solidFill>
                <a:latin typeface="Arial"/>
                <a:ea typeface="Arial"/>
                <a:cs typeface="Arial"/>
                <a:sym typeface="Arial"/>
              </a:rPr>
              <a:t>0000000140001026  sar         eax,4  </a:t>
            </a:r>
            <a:endParaRPr sz="1700">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0000000140001029  add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000000014000102D  ret </a:t>
            </a:r>
          </a:p>
        </p:txBody>
      </p:sp>
      <p:sp>
        <p:nvSpPr>
          <p:cNvPr id="84" name="Shape 84"/>
          <p:cNvSpPr/>
          <p:nvPr/>
        </p:nvSpPr>
        <p:spPr>
          <a:xfrm>
            <a:off x="3632200" y="3949700"/>
            <a:ext cx="381000"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85" name="Shape 85"/>
          <p:cNvSpPr/>
          <p:nvPr/>
        </p:nvSpPr>
        <p:spPr>
          <a:xfrm>
            <a:off x="3632200" y="4673600"/>
            <a:ext cx="381000"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nvSpPr>
        <p:spPr>
          <a:xfrm>
            <a:off x="25400" y="0"/>
            <a:ext cx="5596830" cy="22197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mov         rcx,qword ptr [rdx]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0000000140001017  call        qword ptr [40008368h]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000000014000101D  shl         eax,3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a:latin typeface="Arial"/>
                <a:ea typeface="Arial"/>
                <a:cs typeface="Arial"/>
                <a:sym typeface="Arial"/>
              </a:rPr>
              <a:t>0000000140001020  shr         eax,4 </a:t>
            </a:r>
            <a:r>
              <a:rPr>
                <a:latin typeface="Arial"/>
                <a:ea typeface="Arial"/>
                <a:cs typeface="Arial"/>
                <a:sym typeface="Arial"/>
              </a:rPr>
              <a:t>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add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0000000140001027  ret  </a:t>
            </a:r>
          </a:p>
        </p:txBody>
      </p:sp>
      <p:sp>
        <p:nvSpPr>
          <p:cNvPr id="88" name="Shape 88"/>
          <p:cNvSpPr/>
          <p:nvPr/>
        </p:nvSpPr>
        <p:spPr>
          <a:xfrm>
            <a:off x="1237128" y="2241261"/>
            <a:ext cx="373075" cy="352823"/>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Vs</a:t>
            </a:r>
          </a:p>
        </p:txBody>
      </p:sp>
      <p:sp>
        <p:nvSpPr>
          <p:cNvPr id="89" name="Shape 89"/>
          <p:cNvSpPr/>
          <p:nvPr/>
        </p:nvSpPr>
        <p:spPr>
          <a:xfrm>
            <a:off x="3909205" y="3842360"/>
            <a:ext cx="190501" cy="9522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0"/>
                </a:lnTo>
                <a:cubicBezTo>
                  <a:pt x="5965" y="0"/>
                  <a:pt x="10800" y="806"/>
                  <a:pt x="10800" y="1800"/>
                </a:cubicBezTo>
                <a:lnTo>
                  <a:pt x="10800" y="9000"/>
                </a:lnTo>
                <a:cubicBezTo>
                  <a:pt x="10800" y="9994"/>
                  <a:pt x="15635" y="10800"/>
                  <a:pt x="21600" y="10800"/>
                </a:cubicBezTo>
                <a:lnTo>
                  <a:pt x="21600" y="10800"/>
                </a:lnTo>
                <a:cubicBezTo>
                  <a:pt x="15635" y="10800"/>
                  <a:pt x="10800" y="11606"/>
                  <a:pt x="10800" y="12600"/>
                </a:cubicBezTo>
                <a:lnTo>
                  <a:pt x="10800" y="19800"/>
                </a:lnTo>
                <a:cubicBezTo>
                  <a:pt x="10800" y="20794"/>
                  <a:pt x="5965" y="21600"/>
                  <a:pt x="0" y="21600"/>
                </a:cubicBezTo>
              </a:path>
            </a:pathLst>
          </a:custGeom>
          <a:ln w="9360" cap="sq">
            <a:solidFill/>
            <a:miter/>
          </a:ln>
        </p:spPr>
        <p:txBody>
          <a:bodyPr lIns="0" tIns="0" rIns="0" bIns="0" anchor="ctr"/>
          <a:lstStyle/>
          <a:p>
            <a:pPr lvl="0">
              <a:defRPr>
                <a:latin typeface="Arial"/>
                <a:ea typeface="Arial"/>
                <a:cs typeface="Arial"/>
                <a:sym typeface="Arial"/>
              </a:defRPr>
            </a:pPr>
          </a:p>
        </p:txBody>
      </p:sp>
      <p:sp>
        <p:nvSpPr>
          <p:cNvPr id="90" name="Shape 90"/>
          <p:cNvSpPr/>
          <p:nvPr/>
        </p:nvSpPr>
        <p:spPr>
          <a:xfrm>
            <a:off x="4205268" y="4142064"/>
            <a:ext cx="1034207" cy="3528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Changed</a:t>
            </a:r>
          </a:p>
        </p:txBody>
      </p:sp>
      <p:sp>
        <p:nvSpPr>
          <p:cNvPr id="91" name="Shape 91"/>
          <p:cNvSpPr/>
          <p:nvPr/>
        </p:nvSpPr>
        <p:spPr>
          <a:xfrm>
            <a:off x="-25898" y="5608025"/>
            <a:ext cx="8940057" cy="12536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CD* is added as an VS-ism. It’s necessary for the math to work out, but I feel like I’ve only run into it </a:t>
            </a:r>
            <a:r>
              <a:rPr i="1" sz="2000">
                <a:latin typeface="Arial"/>
                <a:ea typeface="Arial"/>
                <a:cs typeface="Arial"/>
                <a:sym typeface="Arial"/>
              </a:rPr>
              <a:t>once</a:t>
            </a:r>
            <a:r>
              <a:rPr sz="2000">
                <a:latin typeface="Arial"/>
                <a:ea typeface="Arial"/>
                <a:cs typeface="Arial"/>
                <a:sym typeface="Arial"/>
              </a:rPr>
              <a:t> </a:t>
            </a:r>
            <a:r>
              <a:rPr i="1" sz="2000">
                <a:latin typeface="Arial"/>
                <a:ea typeface="Arial"/>
                <a:cs typeface="Arial"/>
                <a:sym typeface="Arial"/>
              </a:rPr>
              <a:t>ever</a:t>
            </a:r>
            <a:r>
              <a:rPr sz="2000">
                <a:latin typeface="Arial"/>
                <a:ea typeface="Arial"/>
                <a:cs typeface="Arial"/>
                <a:sym typeface="Arial"/>
              </a:rPr>
              <a:t> in the wild. So I don’t consider it that important for beginners to know and I’m skipping it. But you can feel free to come back and read this code once we’ve gone through the RTFM section.</a:t>
            </a:r>
          </a:p>
        </p:txBody>
      </p:sp>
      <p:sp>
        <p:nvSpPr>
          <p:cNvPr id="92" name="Shape 92"/>
          <p:cNvSpPr/>
          <p:nvPr/>
        </p:nvSpPr>
        <p:spPr>
          <a:xfrm>
            <a:off x="15462" y="2473604"/>
            <a:ext cx="5291802" cy="2880538"/>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main:</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0000000140001010  sub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0000000140001014  mov         rcx,qword ptr [rdx]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0000000140001017  call        qword ptr [40008368h]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000000014000101D  shl         eax,3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700">
                <a:latin typeface="Arial"/>
                <a:ea typeface="Arial"/>
                <a:cs typeface="Arial"/>
                <a:sym typeface="Arial"/>
              </a:rPr>
              <a:t>0000000140001020  cdq  </a:t>
            </a:r>
            <a:endParaRPr b="1"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700">
                <a:latin typeface="Arial"/>
                <a:ea typeface="Arial"/>
                <a:cs typeface="Arial"/>
                <a:sym typeface="Arial"/>
              </a:rPr>
              <a:t>0000000140001021  and         edx,0Fh  </a:t>
            </a:r>
            <a:endParaRPr b="1"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700">
                <a:latin typeface="Arial"/>
                <a:ea typeface="Arial"/>
                <a:cs typeface="Arial"/>
                <a:sym typeface="Arial"/>
              </a:rPr>
              <a:t>0000000140001024  add         eax,edx  </a:t>
            </a:r>
            <a:endParaRPr b="1"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700">
                <a:latin typeface="Arial"/>
                <a:ea typeface="Arial"/>
                <a:cs typeface="Arial"/>
                <a:sym typeface="Arial"/>
              </a:rPr>
              <a:t>0000000140001026  sar         eax,4  </a:t>
            </a:r>
            <a:endParaRPr b="1"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0000000140001029  add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000000014000102D  ret  </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4" name="Shape 9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SAR - Shift Arithmetic Right</a:t>
            </a:r>
          </a:p>
        </p:txBody>
      </p:sp>
      <p:sp>
        <p:nvSpPr>
          <p:cNvPr id="95" name="Shape 95"/>
          <p:cNvSpPr/>
          <p:nvPr/>
        </p:nvSpPr>
        <p:spPr>
          <a:xfrm>
            <a:off x="685800" y="1752600"/>
            <a:ext cx="7772400" cy="19985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Can be explicitly used with the C “&gt;&gt;” operator, if operands are signed</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First operand (source and destination) operand is an r/mX</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Second operand is either cl (lowest byte of ecx), or a 1 byte immediate. The 2nd operand is the number of places to shift.</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It divides the register by 2 for each place the value is shifted. More efficient than a multiply instruction.</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Each bit shifted off the right side is placed in CF.</a:t>
            </a:r>
          </a:p>
        </p:txBody>
      </p:sp>
      <p:graphicFrame>
        <p:nvGraphicFramePr>
          <p:cNvPr id="96" name="Table 96"/>
          <p:cNvGraphicFramePr/>
          <p:nvPr/>
        </p:nvGraphicFramePr>
        <p:xfrm>
          <a:off x="4876800" y="4572000"/>
          <a:ext cx="41925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3430298"/>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10110011b (bl - 0xB3)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b="1" sz="1600">
                          <a:solidFill>
                            <a:srgbClr val="FF0000"/>
                          </a:solidFill>
                          <a:latin typeface="Arial"/>
                          <a:ea typeface="Arial"/>
                          <a:cs typeface="Arial"/>
                        </a:rPr>
                        <a:t>00</a:t>
                      </a:r>
                      <a:r>
                        <a:rPr sz="1600">
                          <a:latin typeface="Arial"/>
                          <a:ea typeface="Arial"/>
                          <a:cs typeface="Arial"/>
                        </a:rPr>
                        <a:t>101100b (bl - 0x2C)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97" name="Shape 97"/>
          <p:cNvSpPr/>
          <p:nvPr/>
        </p:nvSpPr>
        <p:spPr>
          <a:xfrm>
            <a:off x="4956231" y="4047585"/>
            <a:ext cx="1190513"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shr bl, 2</a:t>
            </a:r>
          </a:p>
        </p:txBody>
      </p:sp>
      <p:graphicFrame>
        <p:nvGraphicFramePr>
          <p:cNvPr id="98" name="Table 98"/>
          <p:cNvGraphicFramePr/>
          <p:nvPr/>
        </p:nvGraphicFramePr>
        <p:xfrm>
          <a:off x="77787" y="4572000"/>
          <a:ext cx="3312865"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2550575"/>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10110011b (bl - 0xB3)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b="1" sz="1600">
                          <a:solidFill>
                            <a:srgbClr val="FF0000"/>
                          </a:solidFill>
                          <a:latin typeface="Arial"/>
                          <a:ea typeface="Arial"/>
                          <a:cs typeface="Arial"/>
                        </a:rPr>
                        <a:t>11</a:t>
                      </a:r>
                      <a:r>
                        <a:rPr sz="1600">
                          <a:latin typeface="Arial"/>
                          <a:ea typeface="Arial"/>
                          <a:cs typeface="Arial"/>
                        </a:rPr>
                        <a:t>101100b (bl - 0xEC)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99" name="Shape 99"/>
          <p:cNvSpPr/>
          <p:nvPr/>
        </p:nvSpPr>
        <p:spPr>
          <a:xfrm>
            <a:off x="157218" y="4047585"/>
            <a:ext cx="1190514"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sar bl, 2</a:t>
            </a:r>
          </a:p>
        </p:txBody>
      </p:sp>
      <p:graphicFrame>
        <p:nvGraphicFramePr>
          <p:cNvPr id="100" name="Table 100"/>
          <p:cNvGraphicFramePr/>
          <p:nvPr/>
        </p:nvGraphicFramePr>
        <p:xfrm>
          <a:off x="77787" y="5943600"/>
          <a:ext cx="3308004"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2545714"/>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b="1" sz="1600">
                          <a:solidFill>
                            <a:srgbClr val="FF0000"/>
                          </a:solidFill>
                          <a:latin typeface="Arial"/>
                          <a:ea typeface="Arial"/>
                          <a:cs typeface="Arial"/>
                        </a:rPr>
                        <a:t>00</a:t>
                      </a:r>
                      <a:r>
                        <a:rPr sz="1600">
                          <a:latin typeface="Arial"/>
                          <a:ea typeface="Arial"/>
                          <a:cs typeface="Arial"/>
                        </a:rPr>
                        <a:t>001100b (bl - 0x0C)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graphicFrame>
        <p:nvGraphicFramePr>
          <p:cNvPr id="101" name="Table 101"/>
          <p:cNvGraphicFramePr/>
          <p:nvPr/>
        </p:nvGraphicFramePr>
        <p:xfrm>
          <a:off x="4876800" y="5943600"/>
          <a:ext cx="32781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98899"/>
                <a:gridCol w="2479288"/>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b="1" sz="1600">
                          <a:solidFill>
                            <a:srgbClr val="FF0000"/>
                          </a:solidFill>
                          <a:latin typeface="Arial"/>
                          <a:ea typeface="Arial"/>
                          <a:cs typeface="Arial"/>
                        </a:rPr>
                        <a:t>00</a:t>
                      </a:r>
                      <a:r>
                        <a:rPr sz="1600">
                          <a:latin typeface="Arial"/>
                          <a:ea typeface="Arial"/>
                          <a:cs typeface="Arial"/>
                        </a:rPr>
                        <a:t>001100b (bl - 0x0C)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02" name="Shape 102"/>
          <p:cNvSpPr/>
          <p:nvPr/>
        </p:nvSpPr>
        <p:spPr>
          <a:xfrm>
            <a:off x="3902577" y="6143879"/>
            <a:ext cx="462298"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t>
            </a:r>
          </a:p>
        </p:txBody>
      </p:sp>
      <p:sp>
        <p:nvSpPr>
          <p:cNvPr id="103" name="Shape 103"/>
          <p:cNvSpPr/>
          <p:nvPr/>
        </p:nvSpPr>
        <p:spPr>
          <a:xfrm>
            <a:off x="3949234" y="4772279"/>
            <a:ext cx="368983"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t>
            </a:r>
          </a:p>
        </p:txBody>
      </p:sp>
      <p:grpSp>
        <p:nvGrpSpPr>
          <p:cNvPr id="106" name="Group 106"/>
          <p:cNvGrpSpPr/>
          <p:nvPr/>
        </p:nvGrpSpPr>
        <p:grpSpPr>
          <a:xfrm>
            <a:off x="152400" y="76199"/>
            <a:ext cx="685800" cy="685800"/>
            <a:chOff x="0" y="0"/>
            <a:chExt cx="685798" cy="685798"/>
          </a:xfrm>
        </p:grpSpPr>
        <p:sp>
          <p:nvSpPr>
            <p:cNvPr id="104" name="Shape 104"/>
            <p:cNvSpPr/>
            <p:nvPr/>
          </p:nvSpPr>
          <p:spPr>
            <a:xfrm>
              <a:off x="0" y="-1"/>
              <a:ext cx="685800" cy="685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105" name="Shape 105"/>
            <p:cNvSpPr/>
            <p:nvPr/>
          </p:nvSpPr>
          <p:spPr>
            <a:xfrm>
              <a:off x="162613" y="216516"/>
              <a:ext cx="360574"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23</a:t>
              </a:r>
            </a:p>
          </p:txBody>
        </p:sp>
      </p:grpSp>
      <p:sp>
        <p:nvSpPr>
          <p:cNvPr id="107" name="Shape 107"/>
          <p:cNvSpPr/>
          <p:nvPr/>
        </p:nvSpPr>
        <p:spPr>
          <a:xfrm>
            <a:off x="47628" y="5458079"/>
            <a:ext cx="2629979"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 cl, 2; </a:t>
            </a:r>
            <a:r>
              <a:rPr sz="2400">
                <a:latin typeface="Arial"/>
                <a:ea typeface="Arial"/>
                <a:cs typeface="Arial"/>
                <a:sym typeface="Arial"/>
              </a:rPr>
              <a:t>sar bl, cl</a:t>
            </a:r>
          </a:p>
        </p:txBody>
      </p:sp>
      <p:sp>
        <p:nvSpPr>
          <p:cNvPr id="108" name="Shape 108"/>
          <p:cNvSpPr/>
          <p:nvPr/>
        </p:nvSpPr>
        <p:spPr>
          <a:xfrm>
            <a:off x="4836025" y="5458079"/>
            <a:ext cx="2629979"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 cl, 2; </a:t>
            </a:r>
            <a:r>
              <a:rPr sz="2400">
                <a:latin typeface="Arial"/>
                <a:ea typeface="Arial"/>
                <a:cs typeface="Arial"/>
                <a:sym typeface="Arial"/>
              </a:rPr>
              <a:t>shr bl, cl</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SAL - Shift Arithmetic Left</a:t>
            </a:r>
          </a:p>
        </p:txBody>
      </p:sp>
      <p:sp>
        <p:nvSpPr>
          <p:cNvPr id="111" name="Shape 111"/>
          <p:cNvSpPr/>
          <p:nvPr/>
        </p:nvSpPr>
        <p:spPr>
          <a:xfrm>
            <a:off x="685800" y="1752600"/>
            <a:ext cx="7772400" cy="199852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Actually behaves exactly the same as SHL!</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First operand (source and destination) operand is an r/mX</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Second operand is either cl (lowest byte of rcx), or a 1 byte immediate. The 2nd operand is the number of places to shift.</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It divides the register by 2 for each place the value is shifted. More efficient than a multiply instruction.</a:t>
            </a:r>
            <a:endParaRPr>
              <a:latin typeface="Arial"/>
              <a:ea typeface="Arial"/>
              <a:cs typeface="Arial"/>
              <a:sym typeface="Arial"/>
            </a:endParaRPr>
          </a:p>
          <a:p>
            <a:pPr lvl="0" marL="255984" indent="-255984">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Each bit shifted off the left side is placed in CF.</a:t>
            </a:r>
          </a:p>
        </p:txBody>
      </p:sp>
      <p:graphicFrame>
        <p:nvGraphicFramePr>
          <p:cNvPr id="112" name="Table 112"/>
          <p:cNvGraphicFramePr/>
          <p:nvPr/>
        </p:nvGraphicFramePr>
        <p:xfrm>
          <a:off x="4876800" y="4572000"/>
          <a:ext cx="41925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3430298"/>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10110011b (bl - 0xB3)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110011</a:t>
                      </a:r>
                      <a:r>
                        <a:rPr b="1" sz="1600">
                          <a:solidFill>
                            <a:srgbClr val="FF0000"/>
                          </a:solidFill>
                          <a:latin typeface="Arial"/>
                          <a:ea typeface="Arial"/>
                          <a:cs typeface="Arial"/>
                        </a:rPr>
                        <a:t>00</a:t>
                      </a:r>
                      <a:r>
                        <a:rPr sz="1600">
                          <a:latin typeface="Arial"/>
                          <a:ea typeface="Arial"/>
                          <a:cs typeface="Arial"/>
                        </a:rPr>
                        <a:t>b (bl - 0xCC)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13" name="Shape 113"/>
          <p:cNvSpPr/>
          <p:nvPr/>
        </p:nvSpPr>
        <p:spPr>
          <a:xfrm>
            <a:off x="4973123" y="4047585"/>
            <a:ext cx="1156729"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shl bl, 2</a:t>
            </a:r>
          </a:p>
        </p:txBody>
      </p:sp>
      <p:graphicFrame>
        <p:nvGraphicFramePr>
          <p:cNvPr id="114" name="Table 114"/>
          <p:cNvGraphicFramePr/>
          <p:nvPr/>
        </p:nvGraphicFramePr>
        <p:xfrm>
          <a:off x="77787" y="4572000"/>
          <a:ext cx="3312865"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2550575"/>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10110011b (bl - 0xB3)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110011</a:t>
                      </a:r>
                      <a:r>
                        <a:rPr b="1" sz="1600">
                          <a:solidFill>
                            <a:srgbClr val="FF0000"/>
                          </a:solidFill>
                          <a:latin typeface="Arial"/>
                          <a:ea typeface="Arial"/>
                          <a:cs typeface="Arial"/>
                        </a:rPr>
                        <a:t>00</a:t>
                      </a:r>
                      <a:r>
                        <a:rPr sz="1600">
                          <a:latin typeface="Arial"/>
                          <a:ea typeface="Arial"/>
                          <a:cs typeface="Arial"/>
                        </a:rPr>
                        <a:t>b (bl - 0xCC)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15" name="Shape 115"/>
          <p:cNvSpPr/>
          <p:nvPr/>
        </p:nvSpPr>
        <p:spPr>
          <a:xfrm>
            <a:off x="174110" y="4047585"/>
            <a:ext cx="1156730"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sal bl, 2</a:t>
            </a:r>
          </a:p>
        </p:txBody>
      </p:sp>
      <p:graphicFrame>
        <p:nvGraphicFramePr>
          <p:cNvPr id="116" name="Table 116"/>
          <p:cNvGraphicFramePr/>
          <p:nvPr/>
        </p:nvGraphicFramePr>
        <p:xfrm>
          <a:off x="77787" y="5943600"/>
          <a:ext cx="3308004"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288"/>
                <a:gridCol w="2545714"/>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110011</a:t>
                      </a:r>
                      <a:r>
                        <a:rPr b="1" sz="1600">
                          <a:solidFill>
                            <a:srgbClr val="FF0000"/>
                          </a:solidFill>
                          <a:latin typeface="Arial"/>
                          <a:ea typeface="Arial"/>
                          <a:cs typeface="Arial"/>
                        </a:rPr>
                        <a:t>00</a:t>
                      </a:r>
                      <a:r>
                        <a:rPr sz="1600">
                          <a:latin typeface="Arial"/>
                          <a:ea typeface="Arial"/>
                          <a:cs typeface="Arial"/>
                        </a:rPr>
                        <a:t>b (bl - 0xCC)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17" name="Shape 117"/>
          <p:cNvSpPr/>
          <p:nvPr/>
        </p:nvSpPr>
        <p:spPr>
          <a:xfrm>
            <a:off x="64520" y="5458079"/>
            <a:ext cx="2596195"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 cl, 2; </a:t>
            </a:r>
            <a:r>
              <a:rPr sz="2400">
                <a:latin typeface="Arial"/>
                <a:ea typeface="Arial"/>
                <a:cs typeface="Arial"/>
                <a:sym typeface="Arial"/>
              </a:rPr>
              <a:t>sal bl, cl</a:t>
            </a:r>
          </a:p>
        </p:txBody>
      </p:sp>
      <p:graphicFrame>
        <p:nvGraphicFramePr>
          <p:cNvPr id="118" name="Table 118"/>
          <p:cNvGraphicFramePr/>
          <p:nvPr/>
        </p:nvGraphicFramePr>
        <p:xfrm>
          <a:off x="4876800" y="5943600"/>
          <a:ext cx="3278188"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98899"/>
                <a:gridCol w="2479288"/>
              </a:tblGrid>
              <a:tr h="461246">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7854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110011</a:t>
                      </a:r>
                      <a:r>
                        <a:rPr b="1" sz="1600">
                          <a:solidFill>
                            <a:srgbClr val="FF0000"/>
                          </a:solidFill>
                          <a:latin typeface="Arial"/>
                          <a:ea typeface="Arial"/>
                          <a:cs typeface="Arial"/>
                        </a:rPr>
                        <a:t>00</a:t>
                      </a:r>
                      <a:r>
                        <a:rPr sz="1600">
                          <a:latin typeface="Arial"/>
                          <a:ea typeface="Arial"/>
                          <a:cs typeface="Arial"/>
                        </a:rPr>
                        <a:t>b (bl - 0xCC)</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119" name="Shape 119"/>
          <p:cNvSpPr/>
          <p:nvPr/>
        </p:nvSpPr>
        <p:spPr>
          <a:xfrm>
            <a:off x="4852917" y="5458079"/>
            <a:ext cx="2596195"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mov cl, 2; </a:t>
            </a:r>
            <a:r>
              <a:rPr sz="2400">
                <a:latin typeface="Arial"/>
                <a:ea typeface="Arial"/>
                <a:cs typeface="Arial"/>
                <a:sym typeface="Arial"/>
              </a:rPr>
              <a:t>shl bl, cl</a:t>
            </a:r>
          </a:p>
        </p:txBody>
      </p:sp>
      <p:sp>
        <p:nvSpPr>
          <p:cNvPr id="120" name="Shape 120"/>
          <p:cNvSpPr/>
          <p:nvPr/>
        </p:nvSpPr>
        <p:spPr>
          <a:xfrm>
            <a:off x="3902577" y="6143879"/>
            <a:ext cx="462298"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t>
            </a:r>
          </a:p>
        </p:txBody>
      </p:sp>
      <p:sp>
        <p:nvSpPr>
          <p:cNvPr id="121" name="Shape 121"/>
          <p:cNvSpPr/>
          <p:nvPr/>
        </p:nvSpPr>
        <p:spPr>
          <a:xfrm>
            <a:off x="3902577" y="4772279"/>
            <a:ext cx="462298"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t>
            </a:r>
          </a:p>
        </p:txBody>
      </p:sp>
      <p:grpSp>
        <p:nvGrpSpPr>
          <p:cNvPr id="124" name="Group 124"/>
          <p:cNvGrpSpPr/>
          <p:nvPr/>
        </p:nvGrpSpPr>
        <p:grpSpPr>
          <a:xfrm>
            <a:off x="152400" y="76199"/>
            <a:ext cx="685800" cy="685800"/>
            <a:chOff x="0" y="0"/>
            <a:chExt cx="685798" cy="685798"/>
          </a:xfrm>
        </p:grpSpPr>
        <p:sp>
          <p:nvSpPr>
            <p:cNvPr id="122" name="Shape 122"/>
            <p:cNvSpPr/>
            <p:nvPr/>
          </p:nvSpPr>
          <p:spPr>
            <a:xfrm>
              <a:off x="0" y="-1"/>
              <a:ext cx="685800" cy="685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123" name="Shape 123"/>
            <p:cNvSpPr/>
            <p:nvPr/>
          </p:nvSpPr>
          <p:spPr>
            <a:xfrm>
              <a:off x="162613" y="216516"/>
              <a:ext cx="360574"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24</a:t>
              </a:r>
            </a:p>
          </p:txBody>
        </p:sp>
      </p:gr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nvSpPr>
        <p:spPr>
          <a:xfrm>
            <a:off x="685800" y="9429"/>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ShiftExample2.c takeaways</a:t>
            </a:r>
          </a:p>
        </p:txBody>
      </p:sp>
      <p:sp>
        <p:nvSpPr>
          <p:cNvPr id="127" name="Shape 127"/>
          <p:cNvSpPr/>
          <p:nvPr/>
        </p:nvSpPr>
        <p:spPr>
          <a:xfrm>
            <a:off x="-17559" y="4455395"/>
            <a:ext cx="2213806" cy="24220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int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0x40;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p:txBody>
      </p:sp>
      <p:sp>
        <p:nvSpPr>
          <p:cNvPr id="128" name="Shape 128"/>
          <p:cNvSpPr/>
          <p:nvPr/>
        </p:nvSpPr>
        <p:spPr>
          <a:xfrm>
            <a:off x="3887595" y="3986398"/>
            <a:ext cx="5291801" cy="2880538"/>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main:</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0000000140001010  sub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0000000140001014  mov         rcx,qword ptr [rdx]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0000000140001017  call        qword ptr [40008368h]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000000014000101D  shl         eax,3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0000000140001020  cdq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0000000140001021  and         edx,0Fh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0000000140001024  add         eax,edx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0000000140001026  sar         eax,4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0000000140001029  add         rsp,28h  </a:t>
            </a:r>
            <a:endParaRPr sz="17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1700">
                <a:latin typeface="Arial"/>
                <a:ea typeface="Arial"/>
                <a:cs typeface="Arial"/>
                <a:sym typeface="Arial"/>
              </a:rPr>
              <a:t>000000014000102D  ret </a:t>
            </a:r>
          </a:p>
        </p:txBody>
      </p:sp>
      <p:sp>
        <p:nvSpPr>
          <p:cNvPr id="129" name="Shape 129"/>
          <p:cNvSpPr/>
          <p:nvPr/>
        </p:nvSpPr>
        <p:spPr>
          <a:xfrm>
            <a:off x="-6219" y="1172337"/>
            <a:ext cx="9156439" cy="21414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Compilers still prefer shifts for mul/div over powers of 2</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But when the operands are </a:t>
            </a:r>
            <a:r>
              <a:rPr i="1" sz="2300">
                <a:latin typeface="Arial"/>
                <a:ea typeface="Arial"/>
                <a:cs typeface="Arial"/>
                <a:sym typeface="Arial"/>
              </a:rPr>
              <a:t>signed</a:t>
            </a:r>
            <a:r>
              <a:rPr sz="2300">
                <a:latin typeface="Arial"/>
                <a:ea typeface="Arial"/>
                <a:cs typeface="Arial"/>
                <a:sym typeface="Arial"/>
              </a:rPr>
              <a:t> rather than unsigned, it must use different instructions, and potentially do more work (than the unsigned case) to deal with a multiply</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CDQ isn’t important for beginners to know, left as an exercise for the reader for later ;)</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nvSpPr>
        <p:spPr>
          <a:xfrm>
            <a:off x="685800" y="-365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(26)</a:t>
            </a:r>
          </a:p>
        </p:txBody>
      </p:sp>
      <p:sp>
        <p:nvSpPr>
          <p:cNvPr id="132" name="Shape 132"/>
          <p:cNvSpPr/>
          <p:nvPr/>
        </p:nvSpPr>
        <p:spPr>
          <a:xfrm>
            <a:off x="685800" y="812800"/>
            <a:ext cx="7772400" cy="59234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NOP</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PUSH/POP</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CALL/RET</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MOV</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ADD/SUB</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IMUL</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MOVZX/MOVSX</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LEA</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JMP/Jcc (family)</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CMP/TEST</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AND/OR/XOR/NOT</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INC/DEC</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SHR/SHL/SAR/SAL</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4" name="Shape 24"/>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5"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6" name="Shape 26"/>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ShiftExample0.c</a:t>
            </a:r>
          </a:p>
        </p:txBody>
      </p:sp>
      <p:sp>
        <p:nvSpPr>
          <p:cNvPr id="31" name="Shape 31"/>
          <p:cNvSpPr/>
          <p:nvPr/>
        </p:nvSpPr>
        <p:spPr>
          <a:xfrm>
            <a:off x="19050" y="1905000"/>
            <a:ext cx="2661927" cy="24220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void 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unsigned int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a = 0x5;</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b = a &lt;&lt; 4;</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c = b &gt;&gt; 3;</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32" name="Shape 32"/>
          <p:cNvSpPr/>
          <p:nvPr/>
        </p:nvSpPr>
        <p:spPr>
          <a:xfrm>
            <a:off x="3126721" y="2013132"/>
            <a:ext cx="6269522" cy="35904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0000000140001000  sub         rsp,18h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0000000140001004  mov         dword ptr [rsp],5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000000014000100B  mov         eax,dword ptr [rsp]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solidFill>
                  <a:srgbClr val="FF2600"/>
                </a:solidFill>
                <a:latin typeface="Arial"/>
                <a:ea typeface="Arial"/>
                <a:cs typeface="Arial"/>
                <a:sym typeface="Arial"/>
              </a:rPr>
              <a:t>000000014000100E  shl         eax,4  </a:t>
            </a:r>
            <a:endParaRPr sz="2000">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0000000140001011  mov         dword ptr [rsp+4],eax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0000000140001015  mov         eax,dword ptr [rsp+4]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solidFill>
                  <a:srgbClr val="FF2600"/>
                </a:solidFill>
                <a:latin typeface="Arial"/>
                <a:ea typeface="Arial"/>
                <a:cs typeface="Arial"/>
                <a:sym typeface="Arial"/>
              </a:rPr>
              <a:t>0000000140001019  shr         eax,3  </a:t>
            </a:r>
            <a:endParaRPr sz="2000">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000000014000101C  mov         dword ptr [rsp+8],eax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0000000140001020  mov         eax,dword ptr [rsp+8]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0000000140001024  add         rsp,18h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0000000140001028  ret  </a:t>
            </a:r>
          </a:p>
        </p:txBody>
      </p:sp>
      <p:sp>
        <p:nvSpPr>
          <p:cNvPr id="33" name="Shape 33"/>
          <p:cNvSpPr/>
          <p:nvPr/>
        </p:nvSpPr>
        <p:spPr>
          <a:xfrm>
            <a:off x="2713349" y="3125694"/>
            <a:ext cx="381001"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34" name="Shape 34"/>
          <p:cNvSpPr/>
          <p:nvPr/>
        </p:nvSpPr>
        <p:spPr>
          <a:xfrm>
            <a:off x="2713349" y="4006102"/>
            <a:ext cx="381001" cy="381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SHL - Shift Logical Left</a:t>
            </a:r>
          </a:p>
        </p:txBody>
      </p:sp>
      <p:sp>
        <p:nvSpPr>
          <p:cNvPr id="37" name="Shape 37"/>
          <p:cNvSpPr/>
          <p:nvPr/>
        </p:nvSpPr>
        <p:spPr>
          <a:xfrm>
            <a:off x="685800" y="1981200"/>
            <a:ext cx="7924800" cy="306621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Can be explicitly used with the C “&lt;&lt;” operator</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First operand (source and destination) operand is an r/mX</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Second operand is either cl (lowest byte of ecx), or a 1 byte immediate. The 2nd operand is the number of places to shift.</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It </a:t>
            </a:r>
            <a:r>
              <a:rPr b="1" sz="2000">
                <a:latin typeface="Arial"/>
                <a:ea typeface="Arial"/>
                <a:cs typeface="Arial"/>
                <a:sym typeface="Arial"/>
              </a:rPr>
              <a:t>multiplies</a:t>
            </a:r>
            <a:r>
              <a:rPr sz="2000">
                <a:latin typeface="Arial"/>
                <a:ea typeface="Arial"/>
                <a:cs typeface="Arial"/>
                <a:sym typeface="Arial"/>
              </a:rPr>
              <a:t> the register by 2 for each place the value is shifted. More efficient than a multiply instruction.</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Bits shifted off the left hand side are “shifted into” (set) the carry flag (CF)</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For purposes of determining if the CF is set at the end, think of it as n independent 1 bit shifts.</a:t>
            </a:r>
          </a:p>
        </p:txBody>
      </p:sp>
      <p:graphicFrame>
        <p:nvGraphicFramePr>
          <p:cNvPr id="38" name="Table 38"/>
          <p:cNvGraphicFramePr/>
          <p:nvPr/>
        </p:nvGraphicFramePr>
        <p:xfrm>
          <a:off x="94368" y="6019800"/>
          <a:ext cx="3735389"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838556"/>
                <a:gridCol w="2896831"/>
              </a:tblGrid>
              <a:tr h="461292">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3722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11001100b (bl - 0xCC) CF = 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39" name="Shape 39"/>
          <p:cNvSpPr/>
          <p:nvPr/>
        </p:nvSpPr>
        <p:spPr>
          <a:xfrm>
            <a:off x="191485" y="5495385"/>
            <a:ext cx="1156730"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shl bl, 2</a:t>
            </a:r>
          </a:p>
        </p:txBody>
      </p:sp>
      <p:grpSp>
        <p:nvGrpSpPr>
          <p:cNvPr id="42" name="Group 42"/>
          <p:cNvGrpSpPr/>
          <p:nvPr/>
        </p:nvGrpSpPr>
        <p:grpSpPr>
          <a:xfrm>
            <a:off x="152400" y="76199"/>
            <a:ext cx="685800" cy="685800"/>
            <a:chOff x="0" y="0"/>
            <a:chExt cx="685798" cy="685798"/>
          </a:xfrm>
        </p:grpSpPr>
        <p:sp>
          <p:nvSpPr>
            <p:cNvPr id="40" name="Shape 40"/>
            <p:cNvSpPr/>
            <p:nvPr/>
          </p:nvSpPr>
          <p:spPr>
            <a:xfrm>
              <a:off x="0" y="-1"/>
              <a:ext cx="685800" cy="685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41" name="Shape 41"/>
            <p:cNvSpPr/>
            <p:nvPr/>
          </p:nvSpPr>
          <p:spPr>
            <a:xfrm>
              <a:off x="162613" y="216516"/>
              <a:ext cx="360574"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21</a:t>
              </a:r>
            </a:p>
          </p:txBody>
        </p:sp>
      </p:grpSp>
      <p:graphicFrame>
        <p:nvGraphicFramePr>
          <p:cNvPr id="43" name="Table 43"/>
          <p:cNvGraphicFramePr/>
          <p:nvPr/>
        </p:nvGraphicFramePr>
        <p:xfrm>
          <a:off x="4285368" y="6019800"/>
          <a:ext cx="3659189"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686097"/>
                <a:gridCol w="2973089"/>
              </a:tblGrid>
              <a:tr h="461292">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3722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10011000b (bl - 0x98) CF = 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44" name="Shape 44"/>
          <p:cNvSpPr/>
          <p:nvPr/>
        </p:nvSpPr>
        <p:spPr>
          <a:xfrm>
            <a:off x="4322160" y="5495385"/>
            <a:ext cx="1156730"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shl bl, 3</a:t>
            </a:r>
          </a:p>
        </p:txBody>
      </p:sp>
      <p:sp>
        <p:nvSpPr>
          <p:cNvPr id="45" name="Shape 45"/>
          <p:cNvSpPr/>
          <p:nvPr/>
        </p:nvSpPr>
        <p:spPr>
          <a:xfrm rot="16200000">
            <a:off x="8378237" y="6100596"/>
            <a:ext cx="1265000" cy="264255"/>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77-81</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SHR - Shift Logical Right</a:t>
            </a:r>
          </a:p>
        </p:txBody>
      </p:sp>
      <p:sp>
        <p:nvSpPr>
          <p:cNvPr id="48" name="Shape 48"/>
          <p:cNvSpPr/>
          <p:nvPr/>
        </p:nvSpPr>
        <p:spPr>
          <a:xfrm>
            <a:off x="685800" y="1981200"/>
            <a:ext cx="7772400" cy="306621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Can be explicitly used with the C “&gt;&gt;” operator</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First operand (source and destination) operand is an r/mX</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Second operand is either cl (lowest byte of ecx), or a 1 byte immediate. The 2nd operand is the number of places to shift.</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It </a:t>
            </a:r>
            <a:r>
              <a:rPr b="1" sz="2000">
                <a:latin typeface="Arial"/>
                <a:ea typeface="Arial"/>
                <a:cs typeface="Arial"/>
                <a:sym typeface="Arial"/>
              </a:rPr>
              <a:t>divides</a:t>
            </a:r>
            <a:r>
              <a:rPr sz="2000">
                <a:latin typeface="Arial"/>
                <a:ea typeface="Arial"/>
                <a:cs typeface="Arial"/>
                <a:sym typeface="Arial"/>
              </a:rPr>
              <a:t> the register by 2 for each place the value is shifted. More efficient than a multiply instruction.</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Bits shifted off the right hand side are “shifted into” (set) the carry flag (CF)</a:t>
            </a:r>
            <a:endParaRPr sz="2000">
              <a:latin typeface="Arial"/>
              <a:ea typeface="Arial"/>
              <a:cs typeface="Arial"/>
              <a:sym typeface="Arial"/>
            </a:endParaRPr>
          </a:p>
          <a:p>
            <a:pPr lvl="0" marL="284427" indent="-284427">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For purposes of determining if the CF is set at the end, think of it as n independent 1 bit shifts.</a:t>
            </a:r>
          </a:p>
        </p:txBody>
      </p:sp>
      <p:grpSp>
        <p:nvGrpSpPr>
          <p:cNvPr id="51" name="Group 51"/>
          <p:cNvGrpSpPr/>
          <p:nvPr/>
        </p:nvGrpSpPr>
        <p:grpSpPr>
          <a:xfrm>
            <a:off x="152400" y="76199"/>
            <a:ext cx="685800" cy="685800"/>
            <a:chOff x="0" y="0"/>
            <a:chExt cx="685798" cy="685798"/>
          </a:xfrm>
        </p:grpSpPr>
        <p:sp>
          <p:nvSpPr>
            <p:cNvPr id="49" name="Shape 49"/>
            <p:cNvSpPr/>
            <p:nvPr/>
          </p:nvSpPr>
          <p:spPr>
            <a:xfrm>
              <a:off x="0" y="-1"/>
              <a:ext cx="685800" cy="685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50" name="Shape 50"/>
            <p:cNvSpPr/>
            <p:nvPr/>
          </p:nvSpPr>
          <p:spPr>
            <a:xfrm>
              <a:off x="162613" y="216516"/>
              <a:ext cx="360574"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22</a:t>
              </a:r>
            </a:p>
          </p:txBody>
        </p:sp>
      </p:grpSp>
      <p:graphicFrame>
        <p:nvGraphicFramePr>
          <p:cNvPr id="52" name="Table 52"/>
          <p:cNvGraphicFramePr/>
          <p:nvPr/>
        </p:nvGraphicFramePr>
        <p:xfrm>
          <a:off x="76200" y="6019800"/>
          <a:ext cx="3657600"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330"/>
                <a:gridCol w="2895269"/>
              </a:tblGrid>
              <a:tr h="461292">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3722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00001100b (bl - 0x0C) CF = 1</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53" name="Shape 53"/>
          <p:cNvSpPr/>
          <p:nvPr/>
        </p:nvSpPr>
        <p:spPr>
          <a:xfrm>
            <a:off x="155631" y="5495385"/>
            <a:ext cx="1190513"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shr bl, 2</a:t>
            </a:r>
          </a:p>
        </p:txBody>
      </p:sp>
      <p:graphicFrame>
        <p:nvGraphicFramePr>
          <p:cNvPr id="54" name="Table 54"/>
          <p:cNvGraphicFramePr/>
          <p:nvPr/>
        </p:nvGraphicFramePr>
        <p:xfrm>
          <a:off x="4192587" y="6019800"/>
          <a:ext cx="3657601" cy="10718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762330"/>
                <a:gridCol w="2895269"/>
              </a:tblGrid>
              <a:tr h="461292">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00110011b (bl - 0x33)</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37220">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result</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00">
                          <a:latin typeface="Arial"/>
                          <a:ea typeface="Arial"/>
                          <a:cs typeface="Arial"/>
                        </a:rPr>
                        <a:t>00000110b (bl - 0x06) CF = 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55" name="Shape 55"/>
          <p:cNvSpPr/>
          <p:nvPr/>
        </p:nvSpPr>
        <p:spPr>
          <a:xfrm>
            <a:off x="4272018" y="5495385"/>
            <a:ext cx="1190514"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shr bl, 3</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ShiftExample0.c Takeaways:</a:t>
            </a:r>
          </a:p>
        </p:txBody>
      </p:sp>
      <p:sp>
        <p:nvSpPr>
          <p:cNvPr id="58" name="Shape 58"/>
          <p:cNvSpPr/>
          <p:nvPr/>
        </p:nvSpPr>
        <p:spPr>
          <a:xfrm>
            <a:off x="19050" y="3132044"/>
            <a:ext cx="2661927" cy="24220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void 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unsigned int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a = 0x5;</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b = a &lt;&lt; 4;</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c = b &gt;&gt; 3;</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sz="2000">
                <a:latin typeface="Arial"/>
                <a:ea typeface="Arial"/>
                <a:cs typeface="Arial"/>
                <a:sym typeface="Arial"/>
              </a:rPr>
              <a:t>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59" name="Shape 59"/>
          <p:cNvSpPr/>
          <p:nvPr/>
        </p:nvSpPr>
        <p:spPr>
          <a:xfrm>
            <a:off x="3126721" y="3240176"/>
            <a:ext cx="6269522" cy="35904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0000000140001000  sub         rsp,18h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0000000140001004  mov         dword ptr [rsp],5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000000014000100B  mov         eax,dword ptr [rsp]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000000014000100E  shl         eax,4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0000000140001011  mov         dword ptr [rsp+4],eax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0000000140001015  mov         eax,dword ptr [rsp+4]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0000000140001019  shr         eax,3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000000014000101C  mov         dword ptr [rsp+8],eax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0000000140001020  mov         eax,dword ptr [rsp+8]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0000000140001024  add         rsp,18h  </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0000000140001028  ret  </a:t>
            </a:r>
          </a:p>
        </p:txBody>
      </p:sp>
      <p:sp>
        <p:nvSpPr>
          <p:cNvPr id="60" name="Shape 60"/>
          <p:cNvSpPr/>
          <p:nvPr/>
        </p:nvSpPr>
        <p:spPr>
          <a:xfrm>
            <a:off x="-6219" y="1993696"/>
            <a:ext cx="9156439" cy="4269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2300">
                <a:latin typeface="Arial"/>
                <a:ea typeface="Arial"/>
                <a:cs typeface="Arial"/>
                <a:sym typeface="Arial"/>
              </a:defRPr>
            </a:lvl1pPr>
          </a:lstStyle>
          <a:p>
            <a:pPr lvl="0">
              <a:defRPr sz="1800"/>
            </a:pPr>
            <a:r>
              <a:rPr sz="2300"/>
              <a:t>Shifts in C are shifts in asm :P</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ShiftExample1.c</a:t>
            </a:r>
          </a:p>
        </p:txBody>
      </p:sp>
      <p:sp>
        <p:nvSpPr>
          <p:cNvPr id="63" name="Shape 63"/>
          <p:cNvSpPr/>
          <p:nvPr/>
        </p:nvSpPr>
        <p:spPr>
          <a:xfrm>
            <a:off x="19050" y="1905000"/>
            <a:ext cx="3465971" cy="32983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&lt;stdio.h&gt;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unsigned int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64" name="Shape 64"/>
          <p:cNvSpPr/>
          <p:nvPr/>
        </p:nvSpPr>
        <p:spPr>
          <a:xfrm>
            <a:off x="3681412" y="2819400"/>
            <a:ext cx="5596831" cy="221972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mov         rcx,qword ptr [rdx]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0000000140001017  call        qword ptr [40008368h]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000000014000101D  shl         eax,3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0000000140001020  shr         eax,4</a:t>
            </a:r>
            <a:r>
              <a:rPr>
                <a:solidFill>
                  <a:srgbClr val="FF2600"/>
                </a:solidFill>
                <a:latin typeface="Arial"/>
                <a:ea typeface="Arial"/>
                <a:cs typeface="Arial"/>
                <a:sym typeface="Arial"/>
              </a:rPr>
              <a:t>  </a:t>
            </a:r>
            <a:endParaRPr>
              <a:solidFill>
                <a:srgbClr val="FF2600"/>
              </a:solidFill>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add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0000000140001027  ret  </a:t>
            </a:r>
          </a:p>
        </p:txBody>
      </p:sp>
      <p:sp>
        <p:nvSpPr>
          <p:cNvPr id="65" name="Shape 65"/>
          <p:cNvSpPr/>
          <p:nvPr/>
        </p:nvSpPr>
        <p:spPr>
          <a:xfrm>
            <a:off x="1696883" y="5377303"/>
            <a:ext cx="5750234"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Whither the multiply and divide instructions?!</a:t>
            </a:r>
          </a:p>
        </p:txBody>
      </p:sp>
      <p:sp>
        <p:nvSpPr>
          <p:cNvPr id="66" name="Shape 66"/>
          <p:cNvSpPr/>
          <p:nvPr/>
        </p:nvSpPr>
        <p:spPr>
          <a:xfrm>
            <a:off x="3690783" y="2059825"/>
            <a:ext cx="5346860" cy="29924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500"/>
            </a:lvl1pPr>
          </a:lstStyle>
          <a:p>
            <a:pPr lvl="0">
              <a:defRPr sz="1800"/>
            </a:pPr>
            <a:r>
              <a:rPr sz="1500"/>
              <a:t>Note: Compiled with “Maximize Speed”, to clear away a bit of cruft</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nvSpPr>
        <p:spPr>
          <a:xfrm>
            <a:off x="685800" y="9429"/>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ShiftExample1.c takeaways</a:t>
            </a:r>
          </a:p>
        </p:txBody>
      </p:sp>
      <p:sp>
        <p:nvSpPr>
          <p:cNvPr id="69" name="Shape 69"/>
          <p:cNvSpPr/>
          <p:nvPr/>
        </p:nvSpPr>
        <p:spPr>
          <a:xfrm>
            <a:off x="6847" y="3588992"/>
            <a:ext cx="3465972" cy="3298392"/>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&lt;stdio.h&gt;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unsigned int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70" name="Shape 70"/>
          <p:cNvSpPr/>
          <p:nvPr/>
        </p:nvSpPr>
        <p:spPr>
          <a:xfrm>
            <a:off x="3669209" y="4503392"/>
            <a:ext cx="5596831" cy="2219723"/>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mov         rcx,qword ptr [rdx]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0000000140001017  call        qword ptr [40008368h]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000000014000101D  shl         eax,3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0000000140001020  shr         eax,4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add         rsp,28h  </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0000000140001027  ret  </a:t>
            </a:r>
          </a:p>
        </p:txBody>
      </p:sp>
      <p:sp>
        <p:nvSpPr>
          <p:cNvPr id="71" name="Shape 71"/>
          <p:cNvSpPr/>
          <p:nvPr/>
        </p:nvSpPr>
        <p:spPr>
          <a:xfrm>
            <a:off x="-6219" y="1418834"/>
            <a:ext cx="9156439" cy="7698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2300">
                <a:latin typeface="Arial"/>
                <a:ea typeface="Arial"/>
                <a:cs typeface="Arial"/>
                <a:sym typeface="Arial"/>
              </a:defRPr>
            </a:lvl1pPr>
          </a:lstStyle>
          <a:p>
            <a:pPr lvl="0">
              <a:defRPr sz="1800"/>
            </a:pPr>
            <a:r>
              <a:rPr sz="2300"/>
              <a:t>When a multiply or divide is by a power of 2, compilers prefer shift instructions as a more efficient way to perform the computation</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nvSpPr>
        <p:spPr>
          <a:xfrm>
            <a:off x="-10518" y="827814"/>
            <a:ext cx="9165036"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That’s the power of </a:t>
            </a:r>
            <a:r>
              <a:rPr strike="sngStrike" sz="4400">
                <a:latin typeface="Arial"/>
                <a:ea typeface="Arial"/>
                <a:cs typeface="Arial"/>
                <a:sym typeface="Arial"/>
              </a:rPr>
              <a:t>love</a:t>
            </a:r>
            <a:r>
              <a:rPr sz="4400">
                <a:latin typeface="Arial"/>
                <a:ea typeface="Arial"/>
                <a:cs typeface="Arial"/>
                <a:sym typeface="Arial"/>
              </a:rPr>
              <a:t> sign!</a:t>
            </a:r>
          </a:p>
        </p:txBody>
      </p:sp>
      <p:sp>
        <p:nvSpPr>
          <p:cNvPr id="74" name="Shape 74"/>
          <p:cNvSpPr/>
          <p:nvPr/>
        </p:nvSpPr>
        <p:spPr>
          <a:xfrm>
            <a:off x="663575" y="2590800"/>
            <a:ext cx="3465971" cy="32983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&lt;stdio.h&gt;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b="1" sz="2000">
                <a:latin typeface="Arial"/>
                <a:ea typeface="Arial"/>
                <a:cs typeface="Arial"/>
                <a:sym typeface="Arial"/>
              </a:rPr>
              <a:t>unsigned int</a:t>
            </a:r>
            <a:r>
              <a:rPr sz="2000">
                <a:latin typeface="Arial"/>
                <a:ea typeface="Arial"/>
                <a:cs typeface="Arial"/>
                <a:sym typeface="Arial"/>
              </a:rPr>
              <a: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75" name="Shape 75"/>
          <p:cNvSpPr/>
          <p:nvPr/>
        </p:nvSpPr>
        <p:spPr>
          <a:xfrm>
            <a:off x="5603875" y="2590800"/>
            <a:ext cx="3465971" cy="32983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&lt;stdio.h&gt;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#include &lt;stdlib.h&gt;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main(int argc, char **argv)</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r>
              <a:rPr b="1" sz="2000">
                <a:solidFill>
                  <a:srgbClr val="FF2600"/>
                </a:solidFill>
                <a:latin typeface="Arial"/>
                <a:ea typeface="Arial"/>
                <a:cs typeface="Arial"/>
                <a:sym typeface="Arial"/>
              </a:rPr>
              <a:t>int</a:t>
            </a:r>
            <a:r>
              <a:rPr sz="2000">
                <a:latin typeface="Arial"/>
                <a:ea typeface="Arial"/>
                <a:cs typeface="Arial"/>
                <a:sym typeface="Arial"/>
              </a:rPr>
              <a:t> a, b,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 = atoi(argv[0]);</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b = a * 8;</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c = b / 16;</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c;</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76" name="Shape 76"/>
          <p:cNvSpPr/>
          <p:nvPr/>
        </p:nvSpPr>
        <p:spPr>
          <a:xfrm>
            <a:off x="4419599" y="4114800"/>
            <a:ext cx="914401" cy="1588"/>
          </a:xfrm>
          <a:prstGeom prst="line">
            <a:avLst/>
          </a:prstGeom>
          <a:ln w="76320" cap="sq">
            <a:solidFill/>
            <a:miter/>
            <a:tailEnd type="triangle"/>
          </a:ln>
        </p:spPr>
        <p:txBody>
          <a:bodyPr lIns="0" tIns="0" rIns="0" bIns="0"/>
          <a:lstStyle/>
          <a:p>
            <a:pPr lvl="0">
              <a:defRPr sz="1200">
                <a:latin typeface="+mn-lt"/>
                <a:ea typeface="+mn-ea"/>
                <a:cs typeface="+mn-cs"/>
                <a:sym typeface="Helvetica"/>
              </a:defRPr>
            </a:pPr>
          </a:p>
        </p:txBody>
      </p:sp>
      <p:pic>
        <p:nvPicPr>
          <p:cNvPr id="77" name="pasted-image.tif"/>
          <p:cNvPicPr/>
          <p:nvPr/>
        </p:nvPicPr>
        <p:blipFill>
          <a:blip r:embed="rId3">
            <a:extLst/>
          </a:blip>
          <a:stretch>
            <a:fillRect/>
          </a:stretch>
        </p:blipFill>
        <p:spPr>
          <a:xfrm>
            <a:off x="2241664" y="45"/>
            <a:ext cx="5232045" cy="967435"/>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