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Lst>
  <p:sldSz cx="9144000" cy="6858000"/>
  <p:notesSz cx="6858000" cy="9144000"/>
  <p:defaultTextStyle>
    <a:lvl1pPr defTabSz="457200">
      <a:defRPr sz="2400">
        <a:latin typeface="+mn-lt"/>
        <a:ea typeface="+mn-ea"/>
        <a:cs typeface="+mn-cs"/>
        <a:sym typeface="Helvetica"/>
      </a:defRPr>
    </a:lvl1pPr>
    <a:lvl2pPr defTabSz="457200">
      <a:defRPr sz="2400">
        <a:latin typeface="+mn-lt"/>
        <a:ea typeface="+mn-ea"/>
        <a:cs typeface="+mn-cs"/>
        <a:sym typeface="Helvetica"/>
      </a:defRPr>
    </a:lvl2pPr>
    <a:lvl3pPr defTabSz="457200">
      <a:defRPr sz="2400">
        <a:latin typeface="+mn-lt"/>
        <a:ea typeface="+mn-ea"/>
        <a:cs typeface="+mn-cs"/>
        <a:sym typeface="Helvetica"/>
      </a:defRPr>
    </a:lvl3pPr>
    <a:lvl4pPr defTabSz="457200">
      <a:defRPr sz="2400">
        <a:latin typeface="+mn-lt"/>
        <a:ea typeface="+mn-ea"/>
        <a:cs typeface="+mn-cs"/>
        <a:sym typeface="Helvetica"/>
      </a:defRPr>
    </a:lvl4pPr>
    <a:lvl5pPr defTabSz="457200">
      <a:defRPr sz="2400">
        <a:latin typeface="+mn-lt"/>
        <a:ea typeface="+mn-ea"/>
        <a:cs typeface="+mn-cs"/>
        <a:sym typeface="Helvetica"/>
      </a:defRPr>
    </a:lvl5pPr>
    <a:lvl6pPr defTabSz="457200">
      <a:defRPr sz="2400">
        <a:latin typeface="+mn-lt"/>
        <a:ea typeface="+mn-ea"/>
        <a:cs typeface="+mn-cs"/>
        <a:sym typeface="Helvetica"/>
      </a:defRPr>
    </a:lvl6pPr>
    <a:lvl7pPr defTabSz="457200">
      <a:defRPr sz="2400">
        <a:latin typeface="+mn-lt"/>
        <a:ea typeface="+mn-ea"/>
        <a:cs typeface="+mn-cs"/>
        <a:sym typeface="Helvetica"/>
      </a:defRPr>
    </a:lvl7pPr>
    <a:lvl8pPr defTabSz="457200">
      <a:defRPr sz="2400">
        <a:latin typeface="+mn-lt"/>
        <a:ea typeface="+mn-ea"/>
        <a:cs typeface="+mn-cs"/>
        <a:sym typeface="Helvetica"/>
      </a:defRPr>
    </a:lvl8pPr>
    <a:lvl9pPr defTabSz="457200">
      <a:defRPr sz="2400">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b="def" i="def"/>
      <a:tcStyle>
        <a:tcBdr/>
        <a:fill>
          <a:solidFill>
            <a:srgbClr val="EEEEEE"/>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Ref idx="min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in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p:nvPr>
            <p:ph type="sldImg"/>
          </p:nvPr>
        </p:nvSpPr>
        <p:spPr>
          <a:xfrm>
            <a:off x="1143000" y="685800"/>
            <a:ext cx="4572000" cy="3429000"/>
          </a:xfrm>
          <a:prstGeom prst="rect">
            <a:avLst/>
          </a:prstGeom>
        </p:spPr>
        <p:txBody>
          <a:bodyPr/>
          <a:lstStyle/>
          <a:p>
            <a:pPr lvl="0"/>
          </a:p>
        </p:txBody>
      </p:sp>
      <p:sp>
        <p:nvSpPr>
          <p:cNvPr id="18" name="Shape 18"/>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ph type="sldImg"/>
          </p:nvPr>
        </p:nvSpPr>
        <p:spPr>
          <a:prstGeom prst="rect">
            <a:avLst/>
          </a:prstGeom>
        </p:spPr>
        <p:txBody>
          <a:bodyPr/>
          <a:lstStyle/>
          <a:p>
            <a:pPr lvl="0"/>
          </a:p>
        </p:txBody>
      </p:sp>
      <p:sp>
        <p:nvSpPr>
          <p:cNvPr id="28" name="Shape 28"/>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6553200" y="6248400"/>
            <a:ext cx="1903413" cy="439227"/>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4" name="Shape 14"/>
          <p:cNvSpPr/>
          <p:nvPr>
            <p:ph type="sldNum" sz="quarter" idx="2"/>
          </p:nvPr>
        </p:nvSpPr>
        <p:spPr>
          <a:xfrm>
            <a:off x="7223125" y="6397625"/>
            <a:ext cx="1903413" cy="439227"/>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5" name="Shape 15"/>
          <p:cNvSpPr/>
          <p:nvPr>
            <p:ph type="title"/>
          </p:nvPr>
        </p:nvSpPr>
        <p:spPr>
          <a:prstGeom prst="rect">
            <a:avLst/>
          </a:prstGeom>
        </p:spPr>
        <p:txBody>
          <a:bodyPr lIns="0" tIns="0" rIns="0" bIns="0"/>
          <a:lstStyle/>
          <a:p>
            <a:pPr lvl="0">
              <a:defRPr sz="1800"/>
            </a:pPr>
            <a:r>
              <a:rPr sz="4400"/>
              <a:t>Title Text</a:t>
            </a:r>
          </a:p>
        </p:txBody>
      </p:sp>
      <p:sp>
        <p:nvSpPr>
          <p:cNvPr id="16" name="Shape 16"/>
          <p:cNvSpPr/>
          <p:nvPr>
            <p:ph type="body" idx="1"/>
          </p:nvPr>
        </p:nvSpPr>
        <p:spPr>
          <a:prstGeom prst="rect">
            <a:avLst/>
          </a:prstGeom>
        </p:spPr>
        <p:txBody>
          <a:bodyPr lIns="0" tIns="0" rIns="0" bIns="0"/>
          <a:lstStyle>
            <a:lvl2pPr indent="114300"/>
            <a:lvl3pPr indent="571500"/>
            <a:lvl4pPr indent="1028700"/>
            <a:lvl5pPr indent="148590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4" cy="439227"/>
          </a:xfrm>
          <a:prstGeom prst="rect">
            <a:avLst/>
          </a:prstGeom>
          <a:ln w="12700">
            <a:miter lim="400000"/>
          </a:ln>
        </p:spPr>
        <p:txBody>
          <a:bodyPr lIns="46798" tIns="46798" rIns="46798" bIns="46798">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algn="ctr" defTabSz="457200">
        <a:defRPr sz="4400">
          <a:latin typeface="Arial"/>
          <a:ea typeface="Arial"/>
          <a:cs typeface="Arial"/>
          <a:sym typeface="Arial"/>
        </a:defRPr>
      </a:lvl6pPr>
      <a:lvl7pPr algn="ctr" defTabSz="457200">
        <a:defRPr sz="4400">
          <a:latin typeface="Arial"/>
          <a:ea typeface="Arial"/>
          <a:cs typeface="Arial"/>
          <a:sym typeface="Arial"/>
        </a:defRPr>
      </a:lvl7pPr>
      <a:lvl8pPr algn="ctr" defTabSz="457200">
        <a:defRPr sz="4400">
          <a:latin typeface="Arial"/>
          <a:ea typeface="Arial"/>
          <a:cs typeface="Arial"/>
          <a:sym typeface="Arial"/>
        </a:defRPr>
      </a:lvl8pPr>
      <a:lvl9pPr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algn="ctr" defTabSz="457200">
        <a:spcBef>
          <a:spcPts val="800"/>
        </a:spcBef>
        <a:defRPr sz="3200">
          <a:latin typeface="Arial"/>
          <a:ea typeface="Arial"/>
          <a:cs typeface="Arial"/>
          <a:sym typeface="Arial"/>
        </a:defRPr>
      </a:lvl2pPr>
      <a:lvl3pPr marL="342900" algn="ctr" defTabSz="457200">
        <a:spcBef>
          <a:spcPts val="800"/>
        </a:spcBef>
        <a:defRPr sz="3200">
          <a:latin typeface="Arial"/>
          <a:ea typeface="Arial"/>
          <a:cs typeface="Arial"/>
          <a:sym typeface="Arial"/>
        </a:defRPr>
      </a:lvl3pPr>
      <a:lvl4pPr marL="342900" algn="ctr" defTabSz="457200">
        <a:spcBef>
          <a:spcPts val="800"/>
        </a:spcBef>
        <a:defRPr sz="3200">
          <a:latin typeface="Arial"/>
          <a:ea typeface="Arial"/>
          <a:cs typeface="Arial"/>
          <a:sym typeface="Arial"/>
        </a:defRPr>
      </a:lvl4pPr>
      <a:lvl5pPr marL="342900" algn="ctr" defTabSz="457200">
        <a:spcBef>
          <a:spcPts val="800"/>
        </a:spcBef>
        <a:defRPr sz="3200">
          <a:latin typeface="Arial"/>
          <a:ea typeface="Arial"/>
          <a:cs typeface="Arial"/>
          <a:sym typeface="Arial"/>
        </a:defRPr>
      </a:lvl5pPr>
      <a:lvl6pPr marL="342900" algn="ctr" defTabSz="457200">
        <a:spcBef>
          <a:spcPts val="800"/>
        </a:spcBef>
        <a:defRPr sz="3200">
          <a:latin typeface="Arial"/>
          <a:ea typeface="Arial"/>
          <a:cs typeface="Arial"/>
          <a:sym typeface="Arial"/>
        </a:defRPr>
      </a:lvl6pPr>
      <a:lvl7pPr marL="342900" algn="ctr" defTabSz="457200">
        <a:spcBef>
          <a:spcPts val="800"/>
        </a:spcBef>
        <a:defRPr sz="3200">
          <a:latin typeface="Arial"/>
          <a:ea typeface="Arial"/>
          <a:cs typeface="Arial"/>
          <a:sym typeface="Arial"/>
        </a:defRPr>
      </a:lvl7pPr>
      <a:lvl8pPr marL="342900" algn="ctr" defTabSz="457200">
        <a:spcBef>
          <a:spcPts val="800"/>
        </a:spcBef>
        <a:defRPr sz="3200">
          <a:latin typeface="Arial"/>
          <a:ea typeface="Arial"/>
          <a:cs typeface="Arial"/>
          <a:sym typeface="Arial"/>
        </a:defRPr>
      </a:lvl8pPr>
      <a:lvl9pPr marL="3429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s.arizona.edu/solar/papers/CCS2003.pdf" TargetMode="Externa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defcon.org/images/defcon-16/dc16-presentations/defcon-16-harbour.pdf" TargetMode="External"/><Relationship Id="rId3" Type="http://schemas.openxmlformats.org/officeDocument/2006/relationships/hyperlink" Target="http://www.youtube.com/watch?v=wdFLK_eX0QY" TargetMode="External"/><Relationship Id="rId4" Type="http://schemas.openxmlformats.org/officeDocument/2006/relationships/hyperlink" Target="https://web.archive.org/web/20100324144525/http://www.rnicrosoft.net/tools/PEScrambler_v0_1.zip" TargetMode="Externa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s.ucsb.edu/~chris/research/doc/usenix04_disasm.pdf"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 name="Shape 20"/>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21" name="Shape 21"/>
          <p:cNvSpPr/>
          <p:nvPr/>
        </p:nvSpPr>
        <p:spPr>
          <a:xfrm>
            <a:off x="1371600" y="3886200"/>
            <a:ext cx="6400800" cy="111954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nvSpPr>
        <p:spPr>
          <a:xfrm>
            <a:off x="-1" y="-935"/>
            <a:ext cx="9144002" cy="114328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4" name="Shape 24"/>
          <p:cNvSpPr/>
          <p:nvPr/>
        </p:nvSpPr>
        <p:spPr>
          <a:xfrm>
            <a:off x="685800" y="1237670"/>
            <a:ext cx="7772400" cy="4370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5" name="image1.png"/>
          <p:cNvPicPr/>
          <p:nvPr/>
        </p:nvPicPr>
        <p:blipFill>
          <a:blip r:embed="rId3">
            <a:extLst/>
          </a:blip>
          <a:stretch>
            <a:fillRect/>
          </a:stretch>
        </p:blipFill>
        <p:spPr>
          <a:xfrm>
            <a:off x="1524000" y="1770062"/>
            <a:ext cx="6324600" cy="4732338"/>
          </a:xfrm>
          <a:prstGeom prst="rect">
            <a:avLst/>
          </a:prstGeom>
          <a:ln w="12700">
            <a:miter lim="400000"/>
          </a:ln>
        </p:spPr>
      </p:pic>
      <p:sp>
        <p:nvSpPr>
          <p:cNvPr id="26" name="Shape 26"/>
          <p:cNvSpPr/>
          <p:nvPr/>
        </p:nvSpPr>
        <p:spPr>
          <a:xfrm>
            <a:off x="-9816" y="6484365"/>
            <a:ext cx="7107557" cy="54406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Messing with a disassembler</a:t>
            </a:r>
          </a:p>
        </p:txBody>
      </p:sp>
      <p:sp>
        <p:nvSpPr>
          <p:cNvPr id="31" name="Shape 31"/>
          <p:cNvSpPr/>
          <p:nvPr/>
        </p:nvSpPr>
        <p:spPr>
          <a:xfrm>
            <a:off x="685800" y="1981200"/>
            <a:ext cx="7772400" cy="422634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Obfuscation of Executable Code to Improve Resistance to Static Disassembly - Linn &amp; Debray</a:t>
            </a:r>
            <a:endParaRPr>
              <a:latin typeface="Arial"/>
              <a:ea typeface="Arial"/>
              <a:cs typeface="Arial"/>
              <a:sym typeface="Arial"/>
            </a:endParaRPr>
          </a:p>
          <a:p>
            <a:pPr lvl="1" marL="720313" indent="-263113">
              <a:lnSpc>
                <a:spcPct val="90000"/>
              </a:lnSpc>
              <a:spcBef>
                <a:spcPts val="500"/>
              </a:spcBef>
              <a:buClr>
                <a:srgbClr val="009999"/>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hlinkClick r:id="rId2" invalidUrl="" action="" tgtFrame="" tooltip="" history="1" highlightClick="0" endSnd="0"/>
              </a:rPr>
              <a:t>http://www.cs.arizona.edu/solar/papers/CCS2003.pdf</a:t>
            </a:r>
            <a:endParaRPr sz="2000">
              <a:solidFill>
                <a:srgbClr val="009999"/>
              </a:solidFill>
              <a:latin typeface="Arial"/>
              <a:ea typeface="Arial"/>
              <a:cs typeface="Arial"/>
              <a:sym typeface="Arial"/>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Linear sweep vs. recursive traversal disassembly</a:t>
            </a:r>
            <a:endParaRPr sz="2000">
              <a:latin typeface="Arial"/>
              <a:ea typeface="Arial"/>
              <a:cs typeface="Arial"/>
              <a:sym typeface="Arial"/>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Also discusses and measures the “self-repairing” nature of x86 disassembly which we saw earlier</a:t>
            </a:r>
            <a:endParaRPr sz="2000">
              <a:latin typeface="Arial"/>
              <a:ea typeface="Arial"/>
              <a:cs typeface="Arial"/>
              <a:sym typeface="Arial"/>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Confusing linear sweep (objdump) by inserting junk bytes after unconditional jumps.</a:t>
            </a:r>
            <a:endParaRPr>
              <a:latin typeface="Arial"/>
              <a:ea typeface="Arial"/>
              <a:cs typeface="Arial"/>
              <a:sym typeface="Arial"/>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Could be literally unconditional “jmp”</a:t>
            </a:r>
            <a:endParaRPr sz="2000">
              <a:latin typeface="Arial"/>
              <a:ea typeface="Arial"/>
              <a:cs typeface="Arial"/>
              <a:sym typeface="Arial"/>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Could be a jcc, which must always be true, like “xor eax, eax” and then “jz &lt;addr&gt;”</a:t>
            </a:r>
            <a:endParaRPr sz="2000">
              <a:latin typeface="Arial"/>
              <a:ea typeface="Arial"/>
              <a:cs typeface="Arial"/>
              <a:sym typeface="Arial"/>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Have to do this multiple times because of the self-repairing disassembly</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Messing with disassembler 2</a:t>
            </a:r>
          </a:p>
        </p:txBody>
      </p:sp>
      <p:sp>
        <p:nvSpPr>
          <p:cNvPr id="34" name="Shape 34"/>
          <p:cNvSpPr/>
          <p:nvPr/>
        </p:nvSpPr>
        <p:spPr>
          <a:xfrm>
            <a:off x="685800" y="1752600"/>
            <a:ext cx="7772400" cy="464019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Confusing recursive traversal</a:t>
            </a:r>
            <a:endParaRPr sz="2800">
              <a:latin typeface="Arial"/>
              <a:ea typeface="Arial"/>
              <a:cs typeface="Arial"/>
              <a:sym typeface="Arial"/>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3.4.1: Branch functions. All jmps turned into a call to a specific function.</a:t>
            </a:r>
            <a:endParaRPr>
              <a:latin typeface="Arial"/>
              <a:ea typeface="Arial"/>
              <a:cs typeface="Arial"/>
              <a:sym typeface="Arial"/>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3.4.2: Call conversion. Branch functions + the junk byte technique which messed with linear sweep.</a:t>
            </a:r>
            <a:endParaRPr>
              <a:latin typeface="Arial"/>
              <a:ea typeface="Arial"/>
              <a:cs typeface="Arial"/>
              <a:sym typeface="Arial"/>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3.4.3: Opaque predicates. Create ostensibly conditional jumps which will in fact always follow only one path. The disassembler doesn’t have the smarts to determine this.</a:t>
            </a:r>
            <a:endParaRPr>
              <a:latin typeface="Arial"/>
              <a:ea typeface="Arial"/>
              <a:cs typeface="Arial"/>
              <a:sym typeface="Arial"/>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3.4.5: Jump table spoofing. Exploits the fact that the disassembler may try to estimate the size of the jump table based on a constraint. The trick is to add a jump table which will never be reached.</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Branch Functions Visualized</a:t>
            </a:r>
          </a:p>
        </p:txBody>
      </p:sp>
      <p:pic>
        <p:nvPicPr>
          <p:cNvPr id="37" name="image2.png"/>
          <p:cNvPicPr/>
          <p:nvPr/>
        </p:nvPicPr>
        <p:blipFill>
          <a:blip r:embed="rId2">
            <a:extLst/>
          </a:blip>
          <a:stretch>
            <a:fillRect/>
          </a:stretch>
        </p:blipFill>
        <p:spPr>
          <a:xfrm>
            <a:off x="609600" y="1754186"/>
            <a:ext cx="8039100" cy="2944814"/>
          </a:xfrm>
          <a:prstGeom prst="rect">
            <a:avLst/>
          </a:prstGeom>
          <a:ln w="12700">
            <a:miter lim="400000"/>
          </a:ln>
        </p:spPr>
      </p:pic>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Jump table visualized</a:t>
            </a:r>
          </a:p>
        </p:txBody>
      </p:sp>
      <p:pic>
        <p:nvPicPr>
          <p:cNvPr id="40" name="image3.png"/>
          <p:cNvPicPr/>
          <p:nvPr/>
        </p:nvPicPr>
        <p:blipFill>
          <a:blip r:embed="rId2">
            <a:extLst/>
          </a:blip>
          <a:stretch>
            <a:fillRect/>
          </a:stretch>
        </p:blipFill>
        <p:spPr>
          <a:xfrm>
            <a:off x="0" y="1882775"/>
            <a:ext cx="9144000" cy="3540125"/>
          </a:xfrm>
          <a:prstGeom prst="rect">
            <a:avLst/>
          </a:prstGeom>
          <a:ln w="12700">
            <a:miter lim="400000"/>
          </a:ln>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nvSpPr>
        <p:spPr>
          <a:xfrm>
            <a:off x="685800" y="555240"/>
            <a:ext cx="7772400" cy="1251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Actual implementation of many of these techniques</a:t>
            </a:r>
          </a:p>
        </p:txBody>
      </p:sp>
      <p:sp>
        <p:nvSpPr>
          <p:cNvPr id="43" name="Shape 43"/>
          <p:cNvSpPr/>
          <p:nvPr/>
        </p:nvSpPr>
        <p:spPr>
          <a:xfrm>
            <a:off x="685800" y="1981200"/>
            <a:ext cx="7772400" cy="413110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619417" indent="-61941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Nick Harbour actually apparently independently came to the same conclusion as Linn &amp; Debray a few years later, and made a tool that performed some of these obfuscations, and did a Defcon talk about it</a:t>
            </a:r>
            <a:endParaRPr sz="2800">
              <a:latin typeface="Arial"/>
              <a:ea typeface="Arial"/>
              <a:cs typeface="Arial"/>
              <a:sym typeface="Arial"/>
            </a:endParaRPr>
          </a:p>
          <a:p>
            <a:pPr lvl="1" marL="8553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u="sng">
                <a:solidFill>
                  <a:srgbClr val="0000FF"/>
                </a:solidFill>
                <a:uFill>
                  <a:solidFill>
                    <a:srgbClr val="0000FF"/>
                  </a:solidFill>
                </a:uFill>
                <a:latin typeface="Times New Roman"/>
                <a:ea typeface="Times New Roman"/>
                <a:cs typeface="Times New Roman"/>
                <a:sym typeface="Times New Roman"/>
                <a:hlinkClick r:id="rId2" invalidUrl="" action="" tgtFrame="" tooltip="" history="1" highlightClick="0" endSnd="0"/>
              </a:rPr>
              <a:t>https://www.defcon.org/images/defcon-16/dc16-presentations/defcon-16-harbour.pdf</a:t>
            </a:r>
            <a:r>
              <a:rPr sz="2800">
                <a:latin typeface="Arial"/>
                <a:ea typeface="Arial"/>
                <a:cs typeface="Arial"/>
                <a:sym typeface="Arial"/>
              </a:rPr>
              <a:t> </a:t>
            </a:r>
            <a:endParaRPr sz="2800">
              <a:latin typeface="Arial"/>
              <a:ea typeface="Arial"/>
              <a:cs typeface="Arial"/>
              <a:sym typeface="Arial"/>
            </a:endParaRPr>
          </a:p>
          <a:p>
            <a:pPr lvl="1" marL="8553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u="sng">
                <a:solidFill>
                  <a:srgbClr val="0000FF"/>
                </a:solidFill>
                <a:uFill>
                  <a:solidFill>
                    <a:srgbClr val="0000FF"/>
                  </a:solidFill>
                </a:uFill>
                <a:latin typeface="Times New Roman"/>
                <a:ea typeface="Times New Roman"/>
                <a:cs typeface="Times New Roman"/>
                <a:sym typeface="Times New Roman"/>
                <a:hlinkClick r:id="rId3" invalidUrl="" action="" tgtFrame="" tooltip="" history="1" highlightClick="0" endSnd="0"/>
              </a:rPr>
              <a:t>http://www.youtube.com/watch?v=wdFLK_eX0QY</a:t>
            </a:r>
            <a:r>
              <a:rPr sz="2800">
                <a:latin typeface="Arial"/>
                <a:ea typeface="Arial"/>
                <a:cs typeface="Arial"/>
                <a:sym typeface="Arial"/>
              </a:rPr>
              <a:t> </a:t>
            </a:r>
            <a:endParaRPr sz="2800">
              <a:latin typeface="Arial"/>
              <a:ea typeface="Arial"/>
              <a:cs typeface="Arial"/>
              <a:sym typeface="Arial"/>
            </a:endParaRPr>
          </a:p>
          <a:p>
            <a:pPr lvl="1" marL="855397" indent="-39819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u="sng">
                <a:solidFill>
                  <a:srgbClr val="0000FF"/>
                </a:solidFill>
                <a:uFill>
                  <a:solidFill>
                    <a:srgbClr val="0000FF"/>
                  </a:solidFill>
                </a:uFill>
                <a:latin typeface="Times New Roman"/>
                <a:ea typeface="Times New Roman"/>
                <a:cs typeface="Times New Roman"/>
                <a:sym typeface="Times New Roman"/>
                <a:hlinkClick r:id="rId4" invalidUrl="" action="" tgtFrame="" tooltip="" history="1" highlightClick="0" endSnd="0"/>
              </a:rPr>
              <a:t>https://web.archive.org/web/20100324144525/http://www.rnicrosoft.net/tools/PEScrambler_v0_1.zip</a:t>
            </a:r>
            <a:r>
              <a:rPr sz="2800">
                <a:latin typeface="Arial"/>
                <a:ea typeface="Arial"/>
                <a:cs typeface="Arial"/>
                <a:sym typeface="Arial"/>
              </a:rPr>
              <a:t> </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nvSpPr>
        <p:spPr>
          <a:xfrm>
            <a:off x="685800" y="555240"/>
            <a:ext cx="7772400" cy="1251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Addressing Linn &amp; Debray obfuscations</a:t>
            </a:r>
          </a:p>
        </p:txBody>
      </p:sp>
      <p:sp>
        <p:nvSpPr>
          <p:cNvPr id="46" name="Shape 46"/>
          <p:cNvSpPr/>
          <p:nvPr/>
        </p:nvSpPr>
        <p:spPr>
          <a:xfrm>
            <a:off x="685800" y="1981200"/>
            <a:ext cx="7772400" cy="432326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619417" indent="-619417">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Static Disassembly of Obfuscated Binaries - Kruegel </a:t>
            </a:r>
            <a:r>
              <a:rPr i="1" sz="2800">
                <a:latin typeface="Arial"/>
                <a:ea typeface="Arial"/>
                <a:cs typeface="Arial"/>
                <a:sym typeface="Arial"/>
              </a:rPr>
              <a:t>et al.</a:t>
            </a:r>
            <a:endParaRPr i="1" sz="2800">
              <a:latin typeface="Arial"/>
              <a:ea typeface="Arial"/>
              <a:cs typeface="Arial"/>
              <a:sym typeface="Arial"/>
            </a:endParaRPr>
          </a:p>
          <a:p>
            <a:pPr lvl="1" marL="625591" indent="-168391">
              <a:spcBef>
                <a:spcPts val="600"/>
              </a:spcBef>
              <a:buClr>
                <a:srgbClr val="009999"/>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1600">
                <a:latin typeface="Arial"/>
                <a:ea typeface="Arial"/>
                <a:cs typeface="Arial"/>
                <a:sym typeface="Arial"/>
                <a:hlinkClick r:id="rId2" invalidUrl="" action="" tgtFrame="" tooltip="" history="1" highlightClick="0" endSnd="0"/>
              </a:rPr>
              <a:t>http://www.cs.ucsb.edu/~chris/research/doc/usenix04_disasm.pdf</a:t>
            </a:r>
            <a:r>
              <a:rPr sz="2400">
                <a:latin typeface="Arial"/>
                <a:ea typeface="Arial"/>
                <a:cs typeface="Arial"/>
                <a:sym typeface="Arial"/>
              </a:rPr>
              <a:t> </a:t>
            </a:r>
            <a:endParaRPr>
              <a:latin typeface="Arial"/>
              <a:ea typeface="Arial"/>
              <a:cs typeface="Arial"/>
              <a:sym typeface="Arial"/>
            </a:endParaRPr>
          </a:p>
          <a:p>
            <a:pPr lvl="1" marL="836082" indent="-37888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Attempt to improve on the state of the art in disassembling, to deal with the Linn &amp; Debray obfuscations</a:t>
            </a:r>
            <a:endParaRPr>
              <a:latin typeface="Arial"/>
              <a:ea typeface="Arial"/>
              <a:cs typeface="Arial"/>
              <a:sym typeface="Arial"/>
            </a:endParaRPr>
          </a:p>
          <a:p>
            <a:pPr lvl="1" marL="836082" indent="-37888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I don’t know if there are any disassemblers which try to use these improved disassembly methods (objdump and IDA definitely don’t). Confirmed with Kruegel that he’s not aware of anywhere that uses the improvements either.</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