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SimpleCppClass.cpp</a:t>
            </a:r>
          </a:p>
        </p:txBody>
      </p:sp>
      <p:sp>
        <p:nvSpPr>
          <p:cNvPr id="31" name="Shape 31"/>
          <p:cNvSpPr/>
          <p:nvPr/>
        </p:nvSpPr>
        <p:spPr>
          <a:xfrm>
            <a:off x="-9452" y="1018038"/>
            <a:ext cx="9162903" cy="575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#include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150">
                <a:solidFill>
                  <a:srgbClr val="B4261A"/>
                </a:solidFill>
                <a:latin typeface="Consolas"/>
                <a:ea typeface="Consolas"/>
                <a:cs typeface="Consolas"/>
                <a:sym typeface="Consolas"/>
              </a:rPr>
              <a:t>&lt;stdio.h&gt;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#include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150">
                <a:solidFill>
                  <a:srgbClr val="B4261A"/>
                </a:solidFill>
                <a:latin typeface="Consolas"/>
                <a:ea typeface="Consolas"/>
                <a:cs typeface="Consolas"/>
                <a:sym typeface="Consolas"/>
              </a:rPr>
              <a:t>&lt;string.h&gt;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150">
                <a:solidFill>
                  <a:srgbClr val="33A2BD"/>
                </a:solidFill>
                <a:latin typeface="Consolas"/>
                <a:ea typeface="Consolas"/>
                <a:cs typeface="Consolas"/>
                <a:sym typeface="Consolas"/>
              </a:rPr>
              <a:t>Person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protected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char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name[24];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Person(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char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*</a:t>
            </a:r>
            <a:r>
              <a:rPr sz="1150">
                <a:solidFill>
                  <a:srgbClr val="929292"/>
                </a:solidFill>
                <a:latin typeface="Consolas"/>
                <a:ea typeface="Consolas"/>
                <a:cs typeface="Consolas"/>
                <a:sym typeface="Consolas"/>
              </a:rPr>
              <a:t>_name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	memset(name, 0xCC, 24);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	strcpy(name, </a:t>
            </a:r>
            <a:r>
              <a:rPr sz="1150">
                <a:solidFill>
                  <a:srgbClr val="929292"/>
                </a:solidFill>
                <a:latin typeface="Consolas"/>
                <a:ea typeface="Consolas"/>
                <a:cs typeface="Consolas"/>
                <a:sym typeface="Consolas"/>
              </a:rPr>
              <a:t>_name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}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virtual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work() {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    printf(</a:t>
            </a:r>
            <a:r>
              <a:rPr sz="1150">
                <a:solidFill>
                  <a:srgbClr val="B4261A"/>
                </a:solidFill>
                <a:latin typeface="Consolas"/>
                <a:ea typeface="Consolas"/>
                <a:cs typeface="Consolas"/>
                <a:sym typeface="Consolas"/>
              </a:rPr>
              <a:t>"%s awaits the heat death of the universe\n"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, name);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150">
                <a:solidFill>
                  <a:srgbClr val="33A2BD"/>
                </a:solidFill>
                <a:latin typeface="Consolas"/>
                <a:ea typeface="Consolas"/>
                <a:cs typeface="Consolas"/>
                <a:sym typeface="Consolas"/>
              </a:rPr>
              <a:t>Uber1337Haxor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150">
                <a:solidFill>
                  <a:srgbClr val="33A2BD"/>
                </a:solidFill>
                <a:latin typeface="Consolas"/>
                <a:ea typeface="Consolas"/>
                <a:cs typeface="Consolas"/>
                <a:sym typeface="Consolas"/>
              </a:rPr>
              <a:t>Person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Uber1337Haxor(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char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*</a:t>
            </a:r>
            <a:r>
              <a:rPr sz="1150">
                <a:solidFill>
                  <a:srgbClr val="929292"/>
                </a:solidFill>
                <a:latin typeface="Consolas"/>
                <a:ea typeface="Consolas"/>
                <a:cs typeface="Consolas"/>
                <a:sym typeface="Consolas"/>
              </a:rPr>
              <a:t>_name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) : </a:t>
            </a:r>
            <a:r>
              <a:rPr sz="1150">
                <a:solidFill>
                  <a:srgbClr val="33A2BD"/>
                </a:solidFill>
                <a:latin typeface="Consolas"/>
                <a:ea typeface="Consolas"/>
                <a:cs typeface="Consolas"/>
                <a:sym typeface="Consolas"/>
              </a:rPr>
              <a:t>Person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sz="1150">
                <a:solidFill>
                  <a:srgbClr val="929292"/>
                </a:solidFill>
                <a:latin typeface="Consolas"/>
                <a:ea typeface="Consolas"/>
                <a:cs typeface="Consolas"/>
                <a:sym typeface="Consolas"/>
              </a:rPr>
              <a:t>_name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) {}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virtual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work() {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    printf(</a:t>
            </a:r>
            <a:r>
              <a:rPr sz="1150">
                <a:solidFill>
                  <a:srgbClr val="B4261A"/>
                </a:solidFill>
                <a:latin typeface="Consolas"/>
                <a:ea typeface="Consolas"/>
                <a:cs typeface="Consolas"/>
                <a:sym typeface="Consolas"/>
              </a:rPr>
              <a:t>"%s hax BIOS!\n"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, name);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solidFill>
                  <a:srgbClr val="0433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main(){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sz="1150">
                <a:solidFill>
                  <a:srgbClr val="33A2BD"/>
                </a:solidFill>
                <a:latin typeface="Consolas"/>
                <a:ea typeface="Consolas"/>
                <a:cs typeface="Consolas"/>
                <a:sym typeface="Consolas"/>
              </a:rPr>
              <a:t>Person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Corey(</a:t>
            </a:r>
            <a:r>
              <a:rPr sz="1150">
                <a:solidFill>
                  <a:srgbClr val="B4261A"/>
                </a:solidFill>
                <a:latin typeface="Consolas"/>
                <a:ea typeface="Consolas"/>
                <a:cs typeface="Consolas"/>
                <a:sym typeface="Consolas"/>
              </a:rPr>
              <a:t>"Corey"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sz="1150">
                <a:solidFill>
                  <a:srgbClr val="33A2BD"/>
                </a:solidFill>
                <a:latin typeface="Consolas"/>
                <a:ea typeface="Consolas"/>
                <a:cs typeface="Consolas"/>
                <a:sym typeface="Consolas"/>
              </a:rPr>
              <a:t>Person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TheDude(</a:t>
            </a:r>
            <a:r>
              <a:rPr sz="1150">
                <a:solidFill>
                  <a:srgbClr val="B4261A"/>
                </a:solidFill>
                <a:latin typeface="Consolas"/>
                <a:ea typeface="Consolas"/>
                <a:cs typeface="Consolas"/>
                <a:sym typeface="Consolas"/>
              </a:rPr>
              <a:t>"TheDude"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</a:t>
            </a:r>
            <a:r>
              <a:rPr sz="1150">
                <a:solidFill>
                  <a:srgbClr val="33A2BD"/>
                </a:solidFill>
                <a:latin typeface="Consolas"/>
                <a:ea typeface="Consolas"/>
                <a:cs typeface="Consolas"/>
                <a:sym typeface="Consolas"/>
              </a:rPr>
              <a:t>Uber1337Haxor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 Xeno(</a:t>
            </a:r>
            <a:r>
              <a:rPr sz="1150">
                <a:solidFill>
                  <a:srgbClr val="B4261A"/>
                </a:solidFill>
                <a:latin typeface="Consolas"/>
                <a:ea typeface="Consolas"/>
                <a:cs typeface="Consolas"/>
                <a:sym typeface="Consolas"/>
              </a:rPr>
              <a:t>"Xeno"</a:t>
            </a:r>
            <a:r>
              <a:rPr sz="1150"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Corey.work();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Xeno.work();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	TheDude.work():</a:t>
            </a:r>
            <a:endParaRPr sz="11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150">
                <a:latin typeface="Consolas"/>
                <a:ea typeface="Consolas"/>
                <a:cs typeface="Consolas"/>
                <a:sym typeface="Consolas"/>
              </a:rPr>
              <a:t>}</a:t>
            </a:r>
          </a:p>
        </p:txBody>
      </p:sp>
      <p:sp>
        <p:nvSpPr>
          <p:cNvPr id="32" name="Shape 32"/>
          <p:cNvSpPr/>
          <p:nvPr/>
        </p:nvSpPr>
        <p:spPr>
          <a:xfrm>
            <a:off x="-6220" y="5532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Stack diagramming C++ classes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685800" y="82702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Work it out</a:t>
            </a:r>
          </a:p>
        </p:txBody>
      </p:sp>
      <p:sp>
        <p:nvSpPr>
          <p:cNvPr id="35" name="Shape 35"/>
          <p:cNvSpPr/>
          <p:nvPr/>
        </p:nvSpPr>
        <p:spPr>
          <a:xfrm>
            <a:off x="685800" y="1981200"/>
            <a:ext cx="7772400" cy="1308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What does the stack diagram look like when there are C++ objects present?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lvl="0" marL="398197" indent="-398197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Debugger has the answer!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