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media1.gif" ContentType="video/unknown"/>
  <Override PartName="/ppt/media/media2.gif" ContentType="video/unknown"/>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Lst>
  <p:sldSz cx="9144000" cy="6858000"/>
  <p:notesSz cx="6858000" cy="9144000"/>
  <p:defaultTextStyle>
    <a:lvl1pPr defTabSz="457200">
      <a:defRPr sz="2400">
        <a:latin typeface="Times New Roman"/>
        <a:ea typeface="Times New Roman"/>
        <a:cs typeface="Times New Roman"/>
        <a:sym typeface="Times New Roman"/>
      </a:defRPr>
    </a:lvl1pPr>
    <a:lvl2pPr indent="457200" defTabSz="457200">
      <a:defRPr sz="2400">
        <a:latin typeface="Times New Roman"/>
        <a:ea typeface="Times New Roman"/>
        <a:cs typeface="Times New Roman"/>
        <a:sym typeface="Times New Roman"/>
      </a:defRPr>
    </a:lvl2pPr>
    <a:lvl3pPr indent="914400" defTabSz="457200">
      <a:defRPr sz="2400">
        <a:latin typeface="Times New Roman"/>
        <a:ea typeface="Times New Roman"/>
        <a:cs typeface="Times New Roman"/>
        <a:sym typeface="Times New Roman"/>
      </a:defRPr>
    </a:lvl3pPr>
    <a:lvl4pPr indent="1371600" defTabSz="457200">
      <a:defRPr sz="2400">
        <a:latin typeface="Times New Roman"/>
        <a:ea typeface="Times New Roman"/>
        <a:cs typeface="Times New Roman"/>
        <a:sym typeface="Times New Roman"/>
      </a:defRPr>
    </a:lvl4pPr>
    <a:lvl5pPr indent="1828800" defTabSz="457200">
      <a:defRPr sz="2400">
        <a:latin typeface="Times New Roman"/>
        <a:ea typeface="Times New Roman"/>
        <a:cs typeface="Times New Roman"/>
        <a:sym typeface="Times New Roman"/>
      </a:defRPr>
    </a:lvl5pPr>
    <a:lvl6pPr defTabSz="457200">
      <a:defRPr sz="2400">
        <a:latin typeface="Times New Roman"/>
        <a:ea typeface="Times New Roman"/>
        <a:cs typeface="Times New Roman"/>
        <a:sym typeface="Times New Roman"/>
      </a:defRPr>
    </a:lvl6pPr>
    <a:lvl7pPr defTabSz="457200">
      <a:defRPr sz="2400">
        <a:latin typeface="Times New Roman"/>
        <a:ea typeface="Times New Roman"/>
        <a:cs typeface="Times New Roman"/>
        <a:sym typeface="Times New Roman"/>
      </a:defRPr>
    </a:lvl7pPr>
    <a:lvl8pPr defTabSz="457200">
      <a:defRPr sz="2400">
        <a:latin typeface="Times New Roman"/>
        <a:ea typeface="Times New Roman"/>
        <a:cs typeface="Times New Roman"/>
        <a:sym typeface="Times New Roman"/>
      </a:defRPr>
    </a:lvl8pPr>
    <a:lvl9pPr defTabSz="457200">
      <a:defRPr sz="2400">
        <a:latin typeface="Times New Roman"/>
        <a:ea typeface="Times New Roman"/>
        <a:cs typeface="Times New Roman"/>
        <a:sym typeface="Times New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13"/>
          <p:cNvSpPr/>
          <p:nvPr>
            <p:ph type="sldImg"/>
          </p:nvPr>
        </p:nvSpPr>
        <p:spPr>
          <a:xfrm>
            <a:off x="1143000" y="685800"/>
            <a:ext cx="4572000" cy="3429000"/>
          </a:xfrm>
          <a:prstGeom prst="rect">
            <a:avLst/>
          </a:prstGeom>
        </p:spPr>
        <p:txBody>
          <a:bodyPr/>
          <a:lstStyle/>
          <a:p>
            <a:pPr lvl="0"/>
          </a:p>
        </p:txBody>
      </p:sp>
      <p:sp>
        <p:nvSpPr>
          <p:cNvPr id="14" name="Shape 14"/>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7.xml.rels><?xml version="1.0" encoding="UTF-8" standalone="yes"?><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 name="Shape 23"/>
          <p:cNvSpPr/>
          <p:nvPr>
            <p:ph type="sldImg"/>
          </p:nvPr>
        </p:nvSpPr>
        <p:spPr>
          <a:prstGeom prst="rect">
            <a:avLst/>
          </a:prstGeom>
        </p:spPr>
        <p:txBody>
          <a:bodyPr/>
          <a:lstStyle/>
          <a:p>
            <a:pPr lvl="0"/>
          </a:p>
        </p:txBody>
      </p:sp>
      <p:sp>
        <p:nvSpPr>
          <p:cNvPr id="24" name="Shape 24"/>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ph type="sldImg"/>
          </p:nvPr>
        </p:nvSpPr>
        <p:spPr>
          <a:prstGeom prst="rect">
            <a:avLst/>
          </a:prstGeom>
        </p:spPr>
        <p:txBody>
          <a:bodyPr/>
          <a:lstStyle/>
          <a:p>
            <a:pPr lvl="0"/>
          </a:p>
        </p:txBody>
      </p:sp>
      <p:sp>
        <p:nvSpPr>
          <p:cNvPr id="69" name="Shape 69"/>
          <p:cNvSpPr/>
          <p:nvPr>
            <p:ph type="body" sz="quarter" idx="1"/>
          </p:nvPr>
        </p:nvSpPr>
        <p:spPr>
          <a:prstGeom prst="rect">
            <a:avLst/>
          </a:prstGeom>
        </p:spPr>
        <p:txBody>
          <a:bodyPr/>
          <a:lstStyle>
            <a:lvl1pPr>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defTabSz="914400"/>
            <a:r>
              <a:t>5 min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 name="Shape 76"/>
          <p:cNvSpPr/>
          <p:nvPr>
            <p:ph type="sldImg"/>
          </p:nvPr>
        </p:nvSpPr>
        <p:spPr>
          <a:prstGeom prst="rect">
            <a:avLst/>
          </a:prstGeom>
        </p:spPr>
        <p:txBody>
          <a:bodyPr/>
          <a:lstStyle/>
          <a:p>
            <a:pPr lvl="0"/>
          </a:p>
        </p:txBody>
      </p:sp>
      <p:sp>
        <p:nvSpPr>
          <p:cNvPr id="77" name="Shape 77"/>
          <p:cNvSpPr/>
          <p:nvPr>
            <p:ph type="body" sz="quarter" idx="1"/>
          </p:nvPr>
        </p:nvSpPr>
        <p:spPr>
          <a:prstGeom prst="rect">
            <a:avLst/>
          </a:prstGeom>
        </p:spPr>
        <p:txBody>
          <a:bodyPr/>
          <a:lstStyle>
            <a:lvl1pPr>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defTabSz="914400"/>
            <a:r>
              <a:t>10 min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1" name="Shape 81"/>
          <p:cNvSpPr/>
          <p:nvPr>
            <p:ph type="sldImg"/>
          </p:nvPr>
        </p:nvSpPr>
        <p:spPr>
          <a:prstGeom prst="rect">
            <a:avLst/>
          </a:prstGeom>
        </p:spPr>
        <p:txBody>
          <a:bodyPr/>
          <a:lstStyle/>
          <a:p>
            <a:pPr lvl="0"/>
          </a:p>
        </p:txBody>
      </p:sp>
      <p:sp>
        <p:nvSpPr>
          <p:cNvPr id="82" name="Shape 82"/>
          <p:cNvSpPr/>
          <p:nvPr>
            <p:ph type="body" sz="quarter" idx="1"/>
          </p:nvPr>
        </p:nvSpPr>
        <p:spPr>
          <a:prstGeom prst="rect">
            <a:avLst/>
          </a:prstGeom>
        </p:spPr>
        <p:txBody>
          <a:bodyPr/>
          <a:lstStyle>
            <a:lvl1pPr>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defTabSz="914400"/>
            <a:r>
              <a:t>2 min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8" name="Shape 98"/>
          <p:cNvSpPr/>
          <p:nvPr>
            <p:ph type="sldImg"/>
          </p:nvPr>
        </p:nvSpPr>
        <p:spPr>
          <a:prstGeom prst="rect">
            <a:avLst/>
          </a:prstGeom>
        </p:spPr>
        <p:txBody>
          <a:bodyPr/>
          <a:lstStyle/>
          <a:p>
            <a:pPr lvl="0"/>
          </a:p>
        </p:txBody>
      </p:sp>
      <p:sp>
        <p:nvSpPr>
          <p:cNvPr id="99" name="Shape 99"/>
          <p:cNvSpPr/>
          <p:nvPr>
            <p:ph type="body" sz="quarter" idx="1"/>
          </p:nvPr>
        </p:nvSpPr>
        <p:spPr>
          <a:prstGeom prst="rect">
            <a:avLst/>
          </a:prstGeom>
        </p:spPr>
        <p:txBody>
          <a:bodyPr/>
          <a:lstStyle>
            <a:lvl1pPr>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defTabSz="914400"/>
            <a:r>
              <a:t>2 min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 name="Shape 104"/>
          <p:cNvSpPr/>
          <p:nvPr>
            <p:ph type="sldImg"/>
          </p:nvPr>
        </p:nvSpPr>
        <p:spPr>
          <a:prstGeom prst="rect">
            <a:avLst/>
          </a:prstGeom>
        </p:spPr>
        <p:txBody>
          <a:bodyPr/>
          <a:lstStyle/>
          <a:p>
            <a:pPr lvl="0"/>
          </a:p>
        </p:txBody>
      </p:sp>
      <p:sp>
        <p:nvSpPr>
          <p:cNvPr id="105" name="Shape 105"/>
          <p:cNvSpPr/>
          <p:nvPr>
            <p:ph type="body" sz="quarter" idx="1"/>
          </p:nvPr>
        </p:nvSpPr>
        <p:spPr>
          <a:prstGeom prst="rect">
            <a:avLst/>
          </a:prstGeom>
        </p:spPr>
        <p:txBody>
          <a:bodyPr/>
          <a:lstStyle>
            <a:lvl1pPr>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defTabSz="914400"/>
            <a:r>
              <a:t>2 min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0" name="Shape 110"/>
          <p:cNvSpPr/>
          <p:nvPr>
            <p:ph type="sldImg"/>
          </p:nvPr>
        </p:nvSpPr>
        <p:spPr>
          <a:prstGeom prst="rect">
            <a:avLst/>
          </a:prstGeom>
        </p:spPr>
        <p:txBody>
          <a:bodyPr/>
          <a:lstStyle/>
          <a:p>
            <a:pPr lvl="0"/>
          </a:p>
        </p:txBody>
      </p:sp>
      <p:sp>
        <p:nvSpPr>
          <p:cNvPr id="111" name="Shape 111"/>
          <p:cNvSpPr/>
          <p:nvPr>
            <p:ph type="body" sz="quarter" idx="1"/>
          </p:nvPr>
        </p:nvSpPr>
        <p:spPr>
          <a:prstGeom prst="rect">
            <a:avLst/>
          </a:prstGeom>
        </p:spPr>
        <p:txBody>
          <a:bodyPr/>
          <a:lstStyle>
            <a:lvl1pPr>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defTabSz="914400"/>
            <a:r>
              <a:t>2 min</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8" name="Shape 8"/>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9" name="Shape 9"/>
          <p:cNvSpPr/>
          <p:nvPr>
            <p:ph type="title"/>
          </p:nvPr>
        </p:nvSpPr>
        <p:spPr>
          <a:prstGeom prst="rect">
            <a:avLst/>
          </a:prstGeom>
        </p:spPr>
        <p:txBody>
          <a:bodyPr/>
          <a:lstStyle/>
          <a:p>
            <a:pPr lvl="0">
              <a:defRPr sz="1800"/>
            </a:pPr>
            <a:r>
              <a:rPr sz="4400"/>
              <a:t>Title Text</a:t>
            </a:r>
          </a:p>
        </p:txBody>
      </p:sp>
      <p:sp>
        <p:nvSpPr>
          <p:cNvPr id="10" name="Shape 10"/>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6553200" y="6248400"/>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7223125" y="6397625"/>
            <a:ext cx="1903413" cy="439229"/>
          </a:xfrm>
          <a:prstGeom prst="rect">
            <a:avLst/>
          </a:prstGeom>
          <a:ln w="12700">
            <a:miter lim="400000"/>
          </a:ln>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indent="457200" algn="ctr" defTabSz="457200">
        <a:defRPr sz="4400">
          <a:latin typeface="Arial"/>
          <a:ea typeface="Arial"/>
          <a:cs typeface="Arial"/>
          <a:sym typeface="Arial"/>
        </a:defRPr>
      </a:lvl6pPr>
      <a:lvl7pPr indent="914400" algn="ctr" defTabSz="457200">
        <a:defRPr sz="4400">
          <a:latin typeface="Arial"/>
          <a:ea typeface="Arial"/>
          <a:cs typeface="Arial"/>
          <a:sym typeface="Arial"/>
        </a:defRPr>
      </a:lvl7pPr>
      <a:lvl8pPr indent="1371600" algn="ctr" defTabSz="457200">
        <a:defRPr sz="4400">
          <a:latin typeface="Arial"/>
          <a:ea typeface="Arial"/>
          <a:cs typeface="Arial"/>
          <a:sym typeface="Arial"/>
        </a:defRPr>
      </a:lvl8pPr>
      <a:lvl9pPr indent="1828800"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indent="114300" algn="ctr" defTabSz="457200">
        <a:spcBef>
          <a:spcPts val="800"/>
        </a:spcBef>
        <a:defRPr sz="3200">
          <a:latin typeface="Arial"/>
          <a:ea typeface="Arial"/>
          <a:cs typeface="Arial"/>
          <a:sym typeface="Arial"/>
        </a:defRPr>
      </a:lvl2pPr>
      <a:lvl3pPr marL="342900" indent="571500" algn="ctr" defTabSz="457200">
        <a:spcBef>
          <a:spcPts val="800"/>
        </a:spcBef>
        <a:defRPr sz="3200">
          <a:latin typeface="Arial"/>
          <a:ea typeface="Arial"/>
          <a:cs typeface="Arial"/>
          <a:sym typeface="Arial"/>
        </a:defRPr>
      </a:lvl3pPr>
      <a:lvl4pPr marL="342900" indent="1028700" algn="ctr" defTabSz="457200">
        <a:spcBef>
          <a:spcPts val="800"/>
        </a:spcBef>
        <a:defRPr sz="3200">
          <a:latin typeface="Arial"/>
          <a:ea typeface="Arial"/>
          <a:cs typeface="Arial"/>
          <a:sym typeface="Arial"/>
        </a:defRPr>
      </a:lvl4pPr>
      <a:lvl5pPr marL="342900" indent="1485900" algn="ctr" defTabSz="457200">
        <a:spcBef>
          <a:spcPts val="800"/>
        </a:spcBef>
        <a:defRPr sz="3200">
          <a:latin typeface="Arial"/>
          <a:ea typeface="Arial"/>
          <a:cs typeface="Arial"/>
          <a:sym typeface="Arial"/>
        </a:defRPr>
      </a:lvl5pPr>
      <a:lvl6pPr marL="342900" indent="1943100" algn="ctr" defTabSz="457200">
        <a:spcBef>
          <a:spcPts val="800"/>
        </a:spcBef>
        <a:defRPr sz="3200">
          <a:latin typeface="Arial"/>
          <a:ea typeface="Arial"/>
          <a:cs typeface="Arial"/>
          <a:sym typeface="Arial"/>
        </a:defRPr>
      </a:lvl6pPr>
      <a:lvl7pPr marL="342900" indent="2400300" algn="ctr" defTabSz="457200">
        <a:spcBef>
          <a:spcPts val="800"/>
        </a:spcBef>
        <a:defRPr sz="3200">
          <a:latin typeface="Arial"/>
          <a:ea typeface="Arial"/>
          <a:cs typeface="Arial"/>
          <a:sym typeface="Arial"/>
        </a:defRPr>
      </a:lvl7pPr>
      <a:lvl8pPr marL="342900" indent="2857500" algn="ctr" defTabSz="457200">
        <a:spcBef>
          <a:spcPts val="800"/>
        </a:spcBef>
        <a:defRPr sz="3200">
          <a:latin typeface="Arial"/>
          <a:ea typeface="Arial"/>
          <a:cs typeface="Arial"/>
          <a:sym typeface="Arial"/>
        </a:defRPr>
      </a:lvl8pPr>
      <a:lvl9pPr marL="342900" indent="33147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indent="4572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indent="9144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indent="13716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indent="18288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www.amazon.com/gp/product/1484921909/ref=as_li_tl?ie=UTF8&amp;camp=1789&amp;creative=390957&amp;creativeASIN=1484921909&amp;linkCode=as2&amp;tag=opensecuinfo-20&amp;linkId=EPDXM3AQYTVSJEET" TargetMode="External"/><Relationship Id="rId4" Type="http://schemas.openxmlformats.org/officeDocument/2006/relationships/image" Target="../media/image14.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hyperlink" Target="http://www.amazon.com/gp/product/0764579010/ref=as_li_tl?ie=UTF8&amp;camp=1789&amp;creative=390957&amp;creativeASIN=0764579010&amp;linkCode=as2&amp;tag=opensecuinfo-20&amp;linkId=KQJSOUENS4OK5JZG" TargetMode="External"/><Relationship Id="rId4" Type="http://schemas.openxmlformats.org/officeDocument/2006/relationships/image" Target="../media/image15.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ecurityreactions.tumblr.com/post/97147746722/the-first-time-you-see-assembly-language" TargetMode="External"/><Relationship Id="rId3" Type="http://schemas.openxmlformats.org/officeDocument/2006/relationships/video" Target="../media/media1.gif"/><Relationship Id="rId4" Type="http://schemas.microsoft.com/office/2007/relationships/media" Target="../media/media1.gif"/><Relationship Id="rId5" Type="http://schemas.openxmlformats.org/officeDocument/2006/relationships/image" Target="../media/image2.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video" Target="../media/media2.gif"/><Relationship Id="rId3" Type="http://schemas.microsoft.com/office/2007/relationships/media" Target="../media/media2.gif"/><Relationship Id="rId4" Type="http://schemas.openxmlformats.org/officeDocument/2006/relationships/image" Target="../media/image3.png"/><Relationship Id="rId5" Type="http://schemas.openxmlformats.org/officeDocument/2006/relationships/hyperlink" Target="http://securityreactions.tumblr.com/post/97147718552/what-its-like-when-you-finally-understand-assembly" TargetMode="Externa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 name="Shape 16"/>
          <p:cNvSpPr/>
          <p:nvPr>
            <p:ph type="title"/>
          </p:nvPr>
        </p:nvSpPr>
        <p:spPr>
          <a:xfrm>
            <a:off x="685800" y="739775"/>
            <a:ext cx="7772400" cy="4386610"/>
          </a:xfrm>
          <a:prstGeom prst="rect">
            <a:avLst/>
          </a:prstGeom>
        </p:spPr>
        <p:txBody>
          <a:bodyPr lIns="45719" tIns="45719" rIns="45719" bIns="45719">
            <a:normAutofit fontScale="100000" lnSpcReduction="0"/>
          </a:bodyPr>
          <a:lstStyle/>
          <a:p>
            <a:pPr lvl="0" defTabSz="384047">
              <a:tabLst>
                <a:tab pos="762000" algn="l"/>
                <a:tab pos="1524000" algn="l"/>
                <a:tab pos="2298700" algn="l"/>
                <a:tab pos="3060700" algn="l"/>
                <a:tab pos="3835400" algn="l"/>
                <a:tab pos="4597400" algn="l"/>
                <a:tab pos="5372100" algn="l"/>
                <a:tab pos="6134100" algn="l"/>
                <a:tab pos="6908800" algn="l"/>
                <a:tab pos="7670800" algn="l"/>
                <a:tab pos="8445500" algn="l"/>
              </a:tabLst>
              <a:defRPr sz="1800"/>
            </a:pPr>
            <a:r>
              <a:rPr sz="3696"/>
              <a:t>Introduction to Intel x86-64 Assembly, Architecture, Applications, &amp; Alliteration</a:t>
            </a:r>
            <a:endParaRPr sz="3696"/>
          </a:p>
          <a:p>
            <a:pPr lvl="0" defTabSz="384047">
              <a:tabLst>
                <a:tab pos="762000" algn="l"/>
                <a:tab pos="1524000" algn="l"/>
                <a:tab pos="2298700" algn="l"/>
                <a:tab pos="3060700" algn="l"/>
                <a:tab pos="3835400" algn="l"/>
                <a:tab pos="4597400" algn="l"/>
                <a:tab pos="5372100" algn="l"/>
                <a:tab pos="6134100" algn="l"/>
                <a:tab pos="6908800" algn="l"/>
                <a:tab pos="7670800" algn="l"/>
                <a:tab pos="8445500" algn="l"/>
              </a:tabLst>
              <a:defRPr sz="1800"/>
            </a:pPr>
            <a:endParaRPr sz="3696"/>
          </a:p>
          <a:p>
            <a:pPr lvl="0" defTabSz="384047">
              <a:tabLst>
                <a:tab pos="762000" algn="l"/>
                <a:tab pos="1524000" algn="l"/>
                <a:tab pos="2298700" algn="l"/>
                <a:tab pos="3060700" algn="l"/>
                <a:tab pos="3835400" algn="l"/>
                <a:tab pos="4597400" algn="l"/>
                <a:tab pos="5372100" algn="l"/>
                <a:tab pos="6134100" algn="l"/>
                <a:tab pos="6908800" algn="l"/>
                <a:tab pos="7670800" algn="l"/>
                <a:tab pos="8445500" algn="l"/>
              </a:tabLst>
              <a:defRPr sz="1800"/>
            </a:pPr>
            <a:r>
              <a:rPr sz="3696"/>
              <a:t>aka</a:t>
            </a:r>
            <a:endParaRPr sz="3696"/>
          </a:p>
          <a:p>
            <a:pPr lvl="0" defTabSz="384047">
              <a:tabLst>
                <a:tab pos="762000" algn="l"/>
                <a:tab pos="1524000" algn="l"/>
                <a:tab pos="2298700" algn="l"/>
                <a:tab pos="3060700" algn="l"/>
                <a:tab pos="3835400" algn="l"/>
                <a:tab pos="4597400" algn="l"/>
                <a:tab pos="5372100" algn="l"/>
                <a:tab pos="6134100" algn="l"/>
                <a:tab pos="6908800" algn="l"/>
                <a:tab pos="7670800" algn="l"/>
                <a:tab pos="8445500" algn="l"/>
              </a:tabLst>
              <a:defRPr sz="1800"/>
            </a:pPr>
            <a:endParaRPr sz="3696"/>
          </a:p>
          <a:p>
            <a:pPr lvl="0" defTabSz="384047">
              <a:tabLst>
                <a:tab pos="762000" algn="l"/>
                <a:tab pos="1524000" algn="l"/>
                <a:tab pos="2298700" algn="l"/>
                <a:tab pos="3060700" algn="l"/>
                <a:tab pos="3835400" algn="l"/>
                <a:tab pos="4597400" algn="l"/>
                <a:tab pos="5372100" algn="l"/>
                <a:tab pos="6134100" algn="l"/>
                <a:tab pos="6908800" algn="l"/>
                <a:tab pos="7670800" algn="l"/>
                <a:tab pos="8445500" algn="l"/>
              </a:tabLst>
              <a:defRPr sz="1800"/>
            </a:pPr>
            <a:r>
              <a:rPr sz="3696"/>
              <a:t>Understanding x86-64 Assembly for Reverse Engineering &amp; Exploits</a:t>
            </a:r>
          </a:p>
        </p:txBody>
      </p:sp>
      <p:sp>
        <p:nvSpPr>
          <p:cNvPr id="17" name="Shape 17"/>
          <p:cNvSpPr/>
          <p:nvPr/>
        </p:nvSpPr>
        <p:spPr>
          <a:xfrm>
            <a:off x="1371600" y="5651500"/>
            <a:ext cx="6400800" cy="11195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 name="Shape 53"/>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fld id="{86CB4B4D-7CA3-9044-876B-883B54F8677D}" type="slidenum">
              <a:rPr sz="2400"/>
            </a:fld>
          </a:p>
        </p:txBody>
      </p:sp>
      <p:pic>
        <p:nvPicPr>
          <p:cNvPr id="54" name="pasted-image.png"/>
          <p:cNvPicPr/>
          <p:nvPr/>
        </p:nvPicPr>
        <p:blipFill>
          <a:blip r:embed="rId2">
            <a:extLst/>
          </a:blip>
          <a:stretch>
            <a:fillRect/>
          </a:stretch>
        </p:blipFill>
        <p:spPr>
          <a:xfrm>
            <a:off x="116802" y="0"/>
            <a:ext cx="8910396" cy="6858000"/>
          </a:xfrm>
          <a:prstGeom prst="rect">
            <a:avLst/>
          </a:prstGeom>
          <a:ln w="12700">
            <a:miter lim="400000"/>
          </a:ln>
        </p:spPr>
      </p:pic>
      <p:sp>
        <p:nvSpPr>
          <p:cNvPr id="55" name="Shape 55"/>
          <p:cNvSpPr/>
          <p:nvPr/>
        </p:nvSpPr>
        <p:spPr>
          <a:xfrm>
            <a:off x="-15335" y="-1270"/>
            <a:ext cx="9413341" cy="76429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defRPr sz="1800"/>
            </a:pPr>
            <a:r>
              <a:rPr sz="2400"/>
              <a:t>Full System Emulation: Achieving Successful Automated Dynamic Analysis of Evasive Malware, Kruegel, BlackHat USA 2014</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7" name="Shape 57"/>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fld id="{86CB4B4D-7CA3-9044-876B-883B54F8677D}" type="slidenum">
              <a:rPr sz="2400"/>
            </a:fld>
          </a:p>
        </p:txBody>
      </p:sp>
      <p:pic>
        <p:nvPicPr>
          <p:cNvPr id="58" name="pasted-image.png"/>
          <p:cNvPicPr/>
          <p:nvPr/>
        </p:nvPicPr>
        <p:blipFill>
          <a:blip r:embed="rId2">
            <a:extLst/>
          </a:blip>
          <a:stretch>
            <a:fillRect/>
          </a:stretch>
        </p:blipFill>
        <p:spPr>
          <a:xfrm>
            <a:off x="28201" y="0"/>
            <a:ext cx="9087598" cy="6858000"/>
          </a:xfrm>
          <a:prstGeom prst="rect">
            <a:avLst/>
          </a:prstGeom>
          <a:ln w="12700">
            <a:miter lim="400000"/>
          </a:ln>
        </p:spPr>
      </p:pic>
      <p:sp>
        <p:nvSpPr>
          <p:cNvPr id="59" name="Shape 59"/>
          <p:cNvSpPr/>
          <p:nvPr/>
        </p:nvSpPr>
        <p:spPr>
          <a:xfrm>
            <a:off x="6915" y="6406543"/>
            <a:ext cx="8841543"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Exposing Bootkits with BIOS Emulation - Haukli, BlackHat USA 2014</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1" name="pasted-image.png"/>
          <p:cNvPicPr/>
          <p:nvPr/>
        </p:nvPicPr>
        <p:blipFill>
          <a:blip r:embed="rId2">
            <a:extLst/>
          </a:blip>
          <a:stretch>
            <a:fillRect/>
          </a:stretch>
        </p:blipFill>
        <p:spPr>
          <a:xfrm>
            <a:off x="0" y="752515"/>
            <a:ext cx="9144000" cy="5352970"/>
          </a:xfrm>
          <a:prstGeom prst="rect">
            <a:avLst/>
          </a:prstGeom>
          <a:ln w="12700">
            <a:miter lim="400000"/>
          </a:ln>
        </p:spPr>
      </p:pic>
      <p:sp>
        <p:nvSpPr>
          <p:cNvPr id="62" name="Shape 62"/>
          <p:cNvSpPr/>
          <p:nvPr/>
        </p:nvSpPr>
        <p:spPr>
          <a:xfrm>
            <a:off x="6915" y="38983"/>
            <a:ext cx="8459352" cy="42139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Governments as Malware Authors - Hypponen, BlackHat USA 2014</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 name="Shape 64"/>
          <p:cNvSpPr/>
          <p:nvPr/>
        </p:nvSpPr>
        <p:spPr>
          <a:xfrm>
            <a:off x="685800" y="-1118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About Me</a:t>
            </a:r>
          </a:p>
        </p:txBody>
      </p:sp>
      <p:sp>
        <p:nvSpPr>
          <p:cNvPr id="65" name="Shape 65"/>
          <p:cNvSpPr/>
          <p:nvPr/>
        </p:nvSpPr>
        <p:spPr>
          <a:xfrm>
            <a:off x="685800" y="1981200"/>
            <a:ext cx="7772400" cy="423301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Security nerd – T-Shaped!</a:t>
            </a:r>
            <a:r>
              <a:rPr baseline="31999" sz="2100">
                <a:latin typeface="Arial"/>
                <a:ea typeface="Arial"/>
                <a:cs typeface="Arial"/>
                <a:sym typeface="Arial"/>
              </a:rPr>
              <a:t>1</a:t>
            </a:r>
            <a:endParaRPr baseline="31999" sz="21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Started LegbaCore in January 2015</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Realmz ~1996, Mac OS 8, BEQ-&gt;BNE FTW!</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x86 ~2002</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Know or have known ~5 assembly languages(x86, SPARC, ARM, PPC, 68HC12). x86 is by far the most complex.</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Routinely read assembly when debugging my own code, reading exploit code, and reverse engineering things</a:t>
            </a:r>
          </a:p>
        </p:txBody>
      </p:sp>
      <p:sp>
        <p:nvSpPr>
          <p:cNvPr id="66" name="Shape 66"/>
          <p:cNvSpPr/>
          <p:nvPr/>
        </p:nvSpPr>
        <p:spPr>
          <a:xfrm>
            <a:off x="-4042" y="6542346"/>
            <a:ext cx="6848622" cy="31339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marL="213320" indent="-213320">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aseline="31999" sz="1500">
                <a:latin typeface="Arial"/>
                <a:ea typeface="Arial"/>
                <a:cs typeface="Arial"/>
                <a:sym typeface="Arial"/>
              </a:rPr>
              <a:t>1</a:t>
            </a:r>
            <a:r>
              <a:rPr sz="1600">
                <a:latin typeface="Arial"/>
                <a:ea typeface="Arial"/>
                <a:cs typeface="Arial"/>
                <a:sym typeface="Arial"/>
              </a:rPr>
              <a:t>http://</a:t>
            </a:r>
            <a:r>
              <a:rPr sz="1600">
                <a:latin typeface="Arial"/>
                <a:ea typeface="Arial"/>
                <a:cs typeface="Arial"/>
                <a:sym typeface="Arial"/>
              </a:rPr>
              <a:t>www.valvesoftware.com/company/Valve_Handbook_LowRes.pdf</a:t>
            </a:r>
          </a:p>
        </p:txBody>
      </p:sp>
      <p:pic>
        <p:nvPicPr>
          <p:cNvPr id="67" name="pasted-image.png"/>
          <p:cNvPicPr/>
          <p:nvPr/>
        </p:nvPicPr>
        <p:blipFill>
          <a:blip r:embed="rId3">
            <a:extLst/>
          </a:blip>
          <a:stretch>
            <a:fillRect/>
          </a:stretch>
        </p:blipFill>
        <p:spPr>
          <a:xfrm>
            <a:off x="3568700" y="710439"/>
            <a:ext cx="2006600" cy="1257301"/>
          </a:xfrm>
          <a:prstGeom prst="rect">
            <a:avLst/>
          </a:prstGeom>
          <a:ln w="12700">
            <a:miter lim="400000"/>
          </a:ln>
        </p:spPr>
      </p:pic>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1" name="Shape 71"/>
          <p:cNvSpPr/>
          <p:nvPr/>
        </p:nvSpPr>
        <p:spPr>
          <a:xfrm>
            <a:off x="685800" y="15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About You?</a:t>
            </a:r>
          </a:p>
        </p:txBody>
      </p:sp>
      <p:sp>
        <p:nvSpPr>
          <p:cNvPr id="72" name="Shape 72"/>
          <p:cNvSpPr/>
          <p:nvPr/>
        </p:nvSpPr>
        <p:spPr>
          <a:xfrm>
            <a:off x="685800" y="673100"/>
            <a:ext cx="7772400" cy="11195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3200">
                <a:latin typeface="Arial"/>
                <a:ea typeface="Arial"/>
                <a:cs typeface="Arial"/>
                <a:sym typeface="Arial"/>
              </a:defRPr>
            </a:lvl1pPr>
          </a:lstStyle>
          <a:p>
            <a:pPr lvl="0">
              <a:defRPr sz="1800"/>
            </a:pPr>
            <a:r>
              <a:rPr sz="3200"/>
              <a:t>What is your name?</a:t>
            </a:r>
            <a:endParaRPr sz="3200"/>
          </a:p>
        </p:txBody>
      </p:sp>
      <p:pic>
        <p:nvPicPr>
          <p:cNvPr id="73" name="pasted-image.pdf"/>
          <p:cNvPicPr/>
          <p:nvPr/>
        </p:nvPicPr>
        <p:blipFill>
          <a:blip r:embed="rId3">
            <a:extLst/>
          </a:blip>
          <a:stretch>
            <a:fillRect/>
          </a:stretch>
        </p:blipFill>
        <p:spPr>
          <a:xfrm>
            <a:off x="884611" y="1164479"/>
            <a:ext cx="7374778" cy="3652742"/>
          </a:xfrm>
          <a:prstGeom prst="rect">
            <a:avLst/>
          </a:prstGeom>
          <a:ln w="12700">
            <a:miter lim="400000"/>
          </a:ln>
        </p:spPr>
      </p:pic>
      <p:sp>
        <p:nvSpPr>
          <p:cNvPr id="74" name="Shape 74"/>
          <p:cNvSpPr/>
          <p:nvPr/>
        </p:nvSpPr>
        <p:spPr>
          <a:xfrm>
            <a:off x="707052" y="4856777"/>
            <a:ext cx="8219441" cy="200937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000">
                <a:latin typeface="Arial"/>
                <a:ea typeface="Arial"/>
                <a:cs typeface="Arial"/>
                <a:sym typeface="Arial"/>
              </a:rPr>
              <a:t>Where do you work? </a:t>
            </a:r>
            <a:endParaRPr sz="30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000">
                <a:latin typeface="Arial"/>
                <a:ea typeface="Arial"/>
                <a:cs typeface="Arial"/>
                <a:sym typeface="Arial"/>
              </a:rPr>
              <a:t>What is your job?</a:t>
            </a:r>
            <a:endParaRPr sz="30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000">
                <a:latin typeface="Arial"/>
                <a:ea typeface="Arial"/>
                <a:cs typeface="Arial"/>
                <a:sym typeface="Arial"/>
              </a:rPr>
              <a:t>Do you know which environment you will be using this knowledge in?</a:t>
            </a:r>
          </a:p>
        </p:txBody>
      </p:sp>
      <p:sp>
        <p:nvSpPr>
          <p:cNvPr id="75" name="Shape 75"/>
          <p:cNvSpPr/>
          <p:nvPr/>
        </p:nvSpPr>
        <p:spPr>
          <a:xfrm>
            <a:off x="5867400" y="1562100"/>
            <a:ext cx="3302000" cy="124986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(What are you looking to get out of the class?)</a:t>
            </a:r>
            <a:endParaRPr sz="2400"/>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 name="Shape 79"/>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About the Class</a:t>
            </a:r>
          </a:p>
        </p:txBody>
      </p:sp>
      <p:sp>
        <p:nvSpPr>
          <p:cNvPr id="80" name="Shape 80"/>
          <p:cNvSpPr/>
          <p:nvPr/>
        </p:nvSpPr>
        <p:spPr>
          <a:xfrm>
            <a:off x="685800" y="1981200"/>
            <a:ext cx="7772400" cy="434716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The intent of this class is to expose you to the most commonly generated assembly instructions, and the most frequently dealt with architecture hardware. </a:t>
            </a:r>
            <a:endParaRPr sz="24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64 bit instructions/hardware</a:t>
            </a:r>
            <a:endParaRPr sz="20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Implementation of a Stack</a:t>
            </a:r>
            <a:endParaRPr sz="20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Common tools</a:t>
            </a:r>
            <a:endParaRPr sz="20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Many things will therefore be left out or deferred to later classes.</a:t>
            </a:r>
            <a:endParaRPr sz="24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Floating point instructions/hardware</a:t>
            </a:r>
            <a:endParaRPr sz="20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16 bit instructions/hardware </a:t>
            </a:r>
            <a:endParaRPr sz="20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Complicated or rare instructions</a:t>
            </a:r>
            <a:endParaRPr sz="20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Instruction pipeline, caching hierarchy, alternate modes of operation, hw virtualization, etc (see other classes for those)</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 name="Shape 84"/>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About the Class 2</a:t>
            </a:r>
          </a:p>
        </p:txBody>
      </p:sp>
      <p:sp>
        <p:nvSpPr>
          <p:cNvPr id="85" name="Shape 85"/>
          <p:cNvSpPr/>
          <p:nvPr/>
        </p:nvSpPr>
        <p:spPr>
          <a:xfrm>
            <a:off x="685800" y="1981200"/>
            <a:ext cx="7772400" cy="335806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The hope is that the material covered will be provide the required background to delve deeper into areas which may have seemed daunting previously.</a:t>
            </a:r>
            <a:endParaRPr sz="2400">
              <a:latin typeface="Arial"/>
              <a:ea typeface="Arial"/>
              <a:cs typeface="Arial"/>
              <a:sym typeface="Arial"/>
            </a:endParaRPr>
          </a:p>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Because I can’t anticipate the needs of all job classes, if there are specific areas which you think would be useful to certain job types, let me know. The focus areas are currently primarily influenced by my security background, but I would like to make the class as widely applicable as possible.</a:t>
            </a: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 name="Shape 87"/>
          <p:cNvSpPr/>
          <p:nvPr/>
        </p:nvSpPr>
        <p:spPr>
          <a:xfrm>
            <a:off x="10963" y="210862"/>
            <a:ext cx="9122074" cy="194047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300">
                <a:latin typeface="Arial"/>
                <a:ea typeface="Arial"/>
                <a:cs typeface="Arial"/>
                <a:sym typeface="Arial"/>
              </a:rPr>
              <a:t>When you’re “done” with this class…you’re not done.</a:t>
            </a:r>
            <a:endParaRPr sz="43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300">
                <a:latin typeface="Arial"/>
                <a:ea typeface="Arial"/>
                <a:cs typeface="Arial"/>
                <a:sym typeface="Arial"/>
              </a:rPr>
              <a:t>You’ve just begun.</a:t>
            </a:r>
          </a:p>
        </p:txBody>
      </p:sp>
      <p:sp>
        <p:nvSpPr>
          <p:cNvPr id="88" name="Shape 88"/>
          <p:cNvSpPr/>
          <p:nvPr/>
        </p:nvSpPr>
        <p:spPr>
          <a:xfrm>
            <a:off x="685800" y="2349500"/>
            <a:ext cx="7772400" cy="401846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I want peers, not peons</a:t>
            </a:r>
            <a:endParaRPr sz="2400">
              <a:latin typeface="Arial"/>
              <a:ea typeface="Arial"/>
              <a:cs typeface="Arial"/>
              <a:sym typeface="Arial"/>
            </a:endParaRPr>
          </a:p>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I want people who can do what I can do, and ultimately exceed me</a:t>
            </a:r>
            <a:endParaRPr sz="2400">
              <a:latin typeface="Arial"/>
              <a:ea typeface="Arial"/>
              <a:cs typeface="Arial"/>
              <a:sym typeface="Arial"/>
            </a:endParaRPr>
          </a:p>
          <a:p>
            <a:pPr lvl="1" marL="7985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I need people who are better than me to compete against, in order to get better myself</a:t>
            </a:r>
            <a:endParaRPr sz="2400">
              <a:latin typeface="Arial"/>
              <a:ea typeface="Arial"/>
              <a:cs typeface="Arial"/>
              <a:sym typeface="Arial"/>
            </a:endParaRPr>
          </a:p>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Therefore I’m trying to teach as many people what I know as possible</a:t>
            </a:r>
            <a:endParaRPr sz="2400">
              <a:latin typeface="Arial"/>
              <a:ea typeface="Arial"/>
              <a:cs typeface="Arial"/>
              <a:sym typeface="Arial"/>
            </a:endParaRPr>
          </a:p>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To this end I started OpenSecurityTraining.info</a:t>
            </a:r>
            <a:endParaRPr sz="2400">
              <a:latin typeface="Arial"/>
              <a:ea typeface="Arial"/>
              <a:cs typeface="Arial"/>
              <a:sym typeface="Arial"/>
            </a:endParaRPr>
          </a:p>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And I </a:t>
            </a:r>
            <a:r>
              <a:rPr i="1" sz="2400">
                <a:latin typeface="Arial"/>
                <a:ea typeface="Arial"/>
                <a:cs typeface="Arial"/>
                <a:sym typeface="Arial"/>
              </a:rPr>
              <a:t>highly</a:t>
            </a:r>
            <a:r>
              <a:rPr sz="2400">
                <a:latin typeface="Arial"/>
                <a:ea typeface="Arial"/>
                <a:cs typeface="Arial"/>
                <a:sym typeface="Arial"/>
              </a:rPr>
              <a:t> recommend you continue your education there once this class is done</a:t>
            </a: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90" name="pasted-image.pdf"/>
          <p:cNvPicPr/>
          <p:nvPr/>
        </p:nvPicPr>
        <p:blipFill>
          <a:blip r:embed="rId2">
            <a:extLst/>
          </a:blip>
          <a:stretch>
            <a:fillRect/>
          </a:stretch>
        </p:blipFill>
        <p:spPr>
          <a:xfrm>
            <a:off x="-12010" y="-9008"/>
            <a:ext cx="9168020" cy="6876016"/>
          </a:xfrm>
          <a:prstGeom prst="rect">
            <a:avLst/>
          </a:prstGeom>
          <a:ln w="12700">
            <a:miter lim="400000"/>
          </a:ln>
        </p:spPr>
      </p:pic>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92" name="pasted-image.pdf"/>
          <p:cNvPicPr/>
          <p:nvPr/>
        </p:nvPicPr>
        <p:blipFill>
          <a:blip r:embed="rId2">
            <a:extLst/>
          </a:blip>
          <a:stretch>
            <a:fillRect/>
          </a:stretch>
        </p:blipFill>
        <p:spPr>
          <a:xfrm>
            <a:off x="-3786" y="-2840"/>
            <a:ext cx="9151573" cy="6863680"/>
          </a:xfrm>
          <a:prstGeom prst="rect">
            <a:avLst/>
          </a:prstGeom>
          <a:ln w="12700">
            <a:miter lim="400000"/>
          </a:ln>
        </p:spPr>
      </p:pic>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 name="Shape 19"/>
          <p:cNvSpPr/>
          <p:nvPr/>
        </p:nvSpPr>
        <p:spPr>
          <a:xfrm>
            <a:off x="-1" y="-936"/>
            <a:ext cx="9144002" cy="11432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0" name="Shape 20"/>
          <p:cNvSpPr/>
          <p:nvPr/>
        </p:nvSpPr>
        <p:spPr>
          <a:xfrm>
            <a:off x="685800" y="1237670"/>
            <a:ext cx="7772400"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1" name="image.png"/>
          <p:cNvPicPr/>
          <p:nvPr/>
        </p:nvPicPr>
        <p:blipFill>
          <a:blip r:embed="rId3">
            <a:extLst/>
          </a:blip>
          <a:stretch>
            <a:fillRect/>
          </a:stretch>
        </p:blipFill>
        <p:spPr>
          <a:xfrm>
            <a:off x="1524000" y="1770062"/>
            <a:ext cx="6324600" cy="4732338"/>
          </a:xfrm>
          <a:prstGeom prst="rect">
            <a:avLst/>
          </a:prstGeom>
          <a:ln w="12700">
            <a:miter lim="400000"/>
          </a:ln>
        </p:spPr>
      </p:pic>
      <p:sp>
        <p:nvSpPr>
          <p:cNvPr id="22" name="Shape 22"/>
          <p:cNvSpPr/>
          <p:nvPr/>
        </p:nvSpPr>
        <p:spPr>
          <a:xfrm>
            <a:off x="-9816" y="6484365"/>
            <a:ext cx="7107559" cy="5440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94" name="pasted-image.pdf"/>
          <p:cNvPicPr/>
          <p:nvPr/>
        </p:nvPicPr>
        <p:blipFill>
          <a:blip r:embed="rId2">
            <a:extLst/>
          </a:blip>
          <a:stretch>
            <a:fillRect/>
          </a:stretch>
        </p:blipFill>
        <p:spPr>
          <a:xfrm>
            <a:off x="-14685" y="-11014"/>
            <a:ext cx="9144001" cy="6858001"/>
          </a:xfrm>
          <a:prstGeom prst="rect">
            <a:avLst/>
          </a:prstGeom>
          <a:ln w="12700">
            <a:miter lim="400000"/>
          </a:ln>
        </p:spPr>
      </p:pic>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6" name="Shape 96"/>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Agenda</a:t>
            </a:r>
          </a:p>
        </p:txBody>
      </p:sp>
      <p:sp>
        <p:nvSpPr>
          <p:cNvPr id="97" name="Shape 97"/>
          <p:cNvSpPr/>
          <p:nvPr/>
        </p:nvSpPr>
        <p:spPr>
          <a:xfrm>
            <a:off x="685800" y="1981200"/>
            <a:ext cx="7772400" cy="382252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455083" indent="-455083">
              <a:lnSpc>
                <a:spcPct val="90000"/>
              </a:lnSpc>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Day 1 - Part 1 - Architecture Introduction, Windows tools</a:t>
            </a:r>
            <a:endParaRPr sz="3200">
              <a:latin typeface="Arial"/>
              <a:ea typeface="Arial"/>
              <a:cs typeface="Arial"/>
              <a:sym typeface="Arial"/>
            </a:endParaRPr>
          </a:p>
          <a:p>
            <a:pPr lvl="0" marL="455083" indent="-455083">
              <a:lnSpc>
                <a:spcPct val="90000"/>
              </a:lnSpc>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Day 1 - Part 2 - Windows Tools &amp; Analysis, Learning New Instructions</a:t>
            </a:r>
            <a:endParaRPr sz="3200">
              <a:latin typeface="Arial"/>
              <a:ea typeface="Arial"/>
              <a:cs typeface="Arial"/>
              <a:sym typeface="Arial"/>
            </a:endParaRPr>
          </a:p>
          <a:p>
            <a:pPr lvl="0" marL="455083" indent="-455083">
              <a:lnSpc>
                <a:spcPct val="90000"/>
              </a:lnSpc>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Day 2 - Part 1 - Linux Tools &amp; Analysis</a:t>
            </a:r>
            <a:endParaRPr sz="3200">
              <a:latin typeface="Arial"/>
              <a:ea typeface="Arial"/>
              <a:cs typeface="Arial"/>
              <a:sym typeface="Arial"/>
            </a:endParaRPr>
          </a:p>
          <a:p>
            <a:pPr lvl="0" marL="455083" indent="-455083">
              <a:lnSpc>
                <a:spcPct val="90000"/>
              </a:lnSpc>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Day 2 - Part 2 - Inline Assembly, Read The Fun Manual, Choose Your Own Adventure</a:t>
            </a:r>
          </a:p>
        </p:txBody>
      </p:sp>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 name="Shape 101"/>
          <p:cNvSpPr/>
          <p:nvPr/>
        </p:nvSpPr>
        <p:spPr>
          <a:xfrm>
            <a:off x="685800" y="-2388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Book (64 bit)</a:t>
            </a:r>
          </a:p>
        </p:txBody>
      </p:sp>
      <p:sp>
        <p:nvSpPr>
          <p:cNvPr id="102" name="Shape 102"/>
          <p:cNvSpPr/>
          <p:nvPr/>
        </p:nvSpPr>
        <p:spPr>
          <a:xfrm>
            <a:off x="3327102" y="736600"/>
            <a:ext cx="5131098" cy="331262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lnSpc>
                <a:spcPct val="90000"/>
              </a:lnSpc>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500">
                <a:latin typeface="Arial"/>
                <a:ea typeface="Arial"/>
                <a:cs typeface="Arial"/>
                <a:sym typeface="Arial"/>
              </a:rPr>
              <a:t>“</a:t>
            </a:r>
            <a:r>
              <a:rPr sz="2500" u="sng">
                <a:solidFill>
                  <a:srgbClr val="CCCCFF"/>
                </a:solidFill>
                <a:uFill>
                  <a:solidFill>
                    <a:srgbClr val="CCCCFF"/>
                  </a:solidFill>
                </a:uFill>
                <a:latin typeface="Arial"/>
                <a:ea typeface="Arial"/>
                <a:cs typeface="Arial"/>
                <a:sym typeface="Arial"/>
                <a:hlinkClick r:id="rId3" invalidUrl="" action="" tgtFrame="" tooltip="" history="1" highlightClick="0" endSnd="0"/>
              </a:rPr>
              <a:t>Introduction to 64 Bit Assembly Programming for Linux and OS X: Third Edition</a:t>
            </a:r>
            <a:r>
              <a:rPr sz="2500">
                <a:latin typeface="Arial"/>
                <a:ea typeface="Arial"/>
                <a:cs typeface="Arial"/>
                <a:sym typeface="Arial"/>
              </a:rPr>
              <a:t>” by Ray Seyfarth</a:t>
            </a:r>
            <a:endParaRPr sz="2500">
              <a:latin typeface="Arial"/>
              <a:ea typeface="Arial"/>
              <a:cs typeface="Arial"/>
              <a:sym typeface="Arial"/>
            </a:endParaRPr>
          </a:p>
          <a:p>
            <a:pPr lvl="0" marL="341312" indent="-341312">
              <a:lnSpc>
                <a:spcPct val="90000"/>
              </a:lnSpc>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500">
                <a:latin typeface="Arial"/>
                <a:ea typeface="Arial"/>
                <a:cs typeface="Arial"/>
                <a:sym typeface="Arial"/>
              </a:rPr>
              <a:t>Optional book for the class, to give you alternative explanations to my own</a:t>
            </a:r>
            <a:endParaRPr sz="2500">
              <a:latin typeface="Arial"/>
              <a:ea typeface="Arial"/>
              <a:cs typeface="Arial"/>
              <a:sym typeface="Arial"/>
            </a:endParaRPr>
          </a:p>
          <a:p>
            <a:pPr lvl="0" marL="341312" indent="-341312">
              <a:lnSpc>
                <a:spcPct val="90000"/>
              </a:lnSpc>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500">
                <a:latin typeface="Arial"/>
                <a:ea typeface="Arial"/>
                <a:cs typeface="Arial"/>
                <a:sym typeface="Arial"/>
              </a:rPr>
              <a:t>When you see “</a:t>
            </a:r>
            <a:r>
              <a:rPr i="1" sz="2500">
                <a:latin typeface="Arial"/>
                <a:ea typeface="Arial"/>
                <a:cs typeface="Arial"/>
                <a:sym typeface="Arial"/>
              </a:rPr>
              <a:t>Book</a:t>
            </a:r>
            <a:r>
              <a:rPr sz="2500">
                <a:latin typeface="Arial"/>
                <a:ea typeface="Arial"/>
                <a:cs typeface="Arial"/>
                <a:sym typeface="Arial"/>
              </a:rPr>
              <a:t>” page references in the bottom of slides, it is referring to this book.</a:t>
            </a:r>
          </a:p>
        </p:txBody>
      </p:sp>
      <p:pic>
        <p:nvPicPr>
          <p:cNvPr id="103" name="pasted-image.png"/>
          <p:cNvPicPr/>
          <p:nvPr/>
        </p:nvPicPr>
        <p:blipFill>
          <a:blip r:embed="rId4">
            <a:extLst/>
          </a:blip>
          <a:stretch>
            <a:fillRect/>
          </a:stretch>
        </p:blipFill>
        <p:spPr>
          <a:xfrm>
            <a:off x="-19050" y="1231900"/>
            <a:ext cx="2933700" cy="4394200"/>
          </a:xfrm>
          <a:prstGeom prst="rect">
            <a:avLst/>
          </a:prstGeom>
          <a:ln w="12700">
            <a:miter lim="400000"/>
          </a:ln>
        </p:spPr>
      </p:pic>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7" name="Shape 107"/>
          <p:cNvSpPr/>
          <p:nvPr/>
        </p:nvSpPr>
        <p:spPr>
          <a:xfrm>
            <a:off x="685800" y="-2388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Book (32 bit)</a:t>
            </a:r>
          </a:p>
        </p:txBody>
      </p:sp>
      <p:sp>
        <p:nvSpPr>
          <p:cNvPr id="108" name="Shape 108"/>
          <p:cNvSpPr/>
          <p:nvPr/>
        </p:nvSpPr>
        <p:spPr>
          <a:xfrm>
            <a:off x="3327102" y="736600"/>
            <a:ext cx="5131098" cy="497516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lnSpc>
                <a:spcPct val="90000"/>
              </a:lnSpc>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500" u="sng">
                <a:solidFill>
                  <a:srgbClr val="CCCCFF"/>
                </a:solidFill>
                <a:uFill>
                  <a:solidFill>
                    <a:srgbClr val="CCCCFF"/>
                  </a:solidFill>
                </a:uFill>
                <a:latin typeface="Arial"/>
                <a:ea typeface="Arial"/>
                <a:cs typeface="Arial"/>
                <a:sym typeface="Arial"/>
                <a:hlinkClick r:id="rId3" invalidUrl="" action="" tgtFrame="" tooltip="" history="1" highlightClick="0" endSnd="0"/>
              </a:rPr>
              <a:t>“Professional Assembly Language”</a:t>
            </a:r>
            <a:r>
              <a:rPr sz="2500">
                <a:latin typeface="Arial"/>
                <a:ea typeface="Arial"/>
                <a:cs typeface="Arial"/>
                <a:sym typeface="Arial"/>
              </a:rPr>
              <a:t> by Richard Blum. </a:t>
            </a:r>
            <a:endParaRPr sz="2500">
              <a:latin typeface="Arial"/>
              <a:ea typeface="Arial"/>
              <a:cs typeface="Arial"/>
              <a:sym typeface="Arial"/>
            </a:endParaRPr>
          </a:p>
          <a:p>
            <a:pPr lvl="0" marL="341312" indent="-341312">
              <a:lnSpc>
                <a:spcPct val="90000"/>
              </a:lnSpc>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500">
                <a:latin typeface="Arial"/>
                <a:ea typeface="Arial"/>
                <a:cs typeface="Arial"/>
                <a:sym typeface="Arial"/>
              </a:rPr>
              <a:t>This optional book was originally picked after the creation of the 32 bit class because it uses AT&amp;T assembly syntax &amp; linux as an example, in contrast to the majority of my class which is Intel syntax &amp; Windows</a:t>
            </a:r>
            <a:endParaRPr sz="2500">
              <a:latin typeface="Arial"/>
              <a:ea typeface="Arial"/>
              <a:cs typeface="Arial"/>
              <a:sym typeface="Arial"/>
            </a:endParaRPr>
          </a:p>
          <a:p>
            <a:pPr lvl="0" marL="341312" indent="-341312">
              <a:lnSpc>
                <a:spcPct val="90000"/>
              </a:lnSpc>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500">
                <a:latin typeface="Arial"/>
                <a:ea typeface="Arial"/>
                <a:cs typeface="Arial"/>
                <a:sym typeface="Arial"/>
              </a:rPr>
              <a:t>Therefore it just serves as an alternative source of explanation in case something from the class isn’t clear and you want a second opinion</a:t>
            </a:r>
          </a:p>
        </p:txBody>
      </p:sp>
      <p:pic>
        <p:nvPicPr>
          <p:cNvPr id="109" name="pasted-image.png"/>
          <p:cNvPicPr/>
          <p:nvPr/>
        </p:nvPicPr>
        <p:blipFill>
          <a:blip r:embed="rId4">
            <a:extLst/>
          </a:blip>
          <a:stretch>
            <a:fillRect/>
          </a:stretch>
        </p:blipFill>
        <p:spPr>
          <a:xfrm>
            <a:off x="-38100" y="1352550"/>
            <a:ext cx="3302000" cy="4152900"/>
          </a:xfrm>
          <a:prstGeom prst="rect">
            <a:avLst/>
          </a:prstGeom>
          <a:ln w="12700">
            <a:miter lim="400000"/>
          </a:ln>
        </p:spPr>
      </p:pic>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Miss Alaineous</a:t>
            </a:r>
          </a:p>
        </p:txBody>
      </p:sp>
      <p:sp>
        <p:nvSpPr>
          <p:cNvPr id="114" name="Shape 114"/>
          <p:cNvSpPr/>
          <p:nvPr/>
        </p:nvSpPr>
        <p:spPr>
          <a:xfrm>
            <a:off x="685800" y="1981200"/>
            <a:ext cx="7772400" cy="376759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Questions: Ask ‘em if you got ‘em</a:t>
            </a:r>
            <a:endParaRPr sz="24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If you fall behind and get lost and try to tough it out until you understand, it’s more likely that you will stay lost, so ask questions ASAP.</a:t>
            </a:r>
            <a:endParaRPr sz="20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Browsing the web and/or checking email during class is a good way to get lost</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2 hours, 10 min break, 1.5 hours, lunch, 1 hour/5 min break after that</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It’s called x86 because of the progression of Intel chips from 8086, 80186, 80286, etc. I just had to get that out of the way. :)</a:t>
            </a:r>
          </a:p>
        </p:txBody>
      </p:sp>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6" name="Shape 116"/>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Miss Alaineous 2</a:t>
            </a:r>
          </a:p>
        </p:txBody>
      </p:sp>
      <p:sp>
        <p:nvSpPr>
          <p:cNvPr id="117" name="Shape 117"/>
          <p:cNvSpPr/>
          <p:nvPr/>
        </p:nvSpPr>
        <p:spPr>
          <a:xfrm>
            <a:off x="685800" y="1981200"/>
            <a:ext cx="7772400" cy="451811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Intel originally wanted to break from x86 when moving to 64 bit. This was Itanium aka IA64 (Intel Architecture 64 bit). However, AMD decided to extend x86 to 64 bits itself, leading to the AMD64 architecture. When Itanium had very slow adoption, Intel decided to bite the bullet and license the 64 bit extensions from AMD.</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In the Intel manuals you will see the 64 bit extensions referred to as IA32e or EMT64 or Intel 64 (but never IA64. Again, that's Itanium, a completely different architecture).</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You might sometimes see it called amd64 or x64 by MS or some linux distributions</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u="sng">
                <a:latin typeface="Arial"/>
                <a:ea typeface="Arial"/>
                <a:cs typeface="Arial"/>
                <a:sym typeface="Arial"/>
              </a:rPr>
              <a:t>In this class we're going to go with x86-64</a:t>
            </a:r>
          </a:p>
        </p:txBody>
      </p:sp>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What you’re going to learn:</a:t>
            </a:r>
          </a:p>
        </p:txBody>
      </p:sp>
      <p:sp>
        <p:nvSpPr>
          <p:cNvPr id="120" name="Shape 120"/>
          <p:cNvSpPr/>
          <p:nvPr/>
        </p:nvSpPr>
        <p:spPr>
          <a:xfrm>
            <a:off x="685800" y="1981200"/>
            <a:ext cx="7772400" cy="28340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39725">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#include &lt;stdio.h&gt;</a:t>
            </a:r>
            <a:endParaRPr sz="3200">
              <a:latin typeface="Arial"/>
              <a:ea typeface="Arial"/>
              <a:cs typeface="Arial"/>
              <a:sym typeface="Arial"/>
            </a:endParaRPr>
          </a:p>
          <a:p>
            <a:pPr lvl="0" marL="341312" indent="-339725">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int main(){</a:t>
            </a:r>
            <a:endParaRPr sz="3200">
              <a:latin typeface="Arial"/>
              <a:ea typeface="Arial"/>
              <a:cs typeface="Arial"/>
              <a:sym typeface="Arial"/>
            </a:endParaRPr>
          </a:p>
          <a:p>
            <a:pPr lvl="1" marL="284162" indent="174625">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printf(“Hello World!\n”);</a:t>
            </a:r>
            <a:endParaRPr sz="3200">
              <a:latin typeface="Arial"/>
              <a:ea typeface="Arial"/>
              <a:cs typeface="Arial"/>
              <a:sym typeface="Arial"/>
            </a:endParaRPr>
          </a:p>
          <a:p>
            <a:pPr lvl="1" marL="284162" indent="174625">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return 0x1234;</a:t>
            </a:r>
            <a:endParaRPr sz="3200">
              <a:latin typeface="Arial"/>
              <a:ea typeface="Arial"/>
              <a:cs typeface="Arial"/>
              <a:sym typeface="Arial"/>
            </a:endParaRPr>
          </a:p>
          <a:p>
            <a:pPr lvl="0" marL="341312" indent="-339725">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a:t>
            </a:r>
          </a:p>
        </p:txBody>
      </p:sp>
    </p:spTree>
  </p:cSld>
  <p:clrMapOvr>
    <a:masterClrMapping/>
  </p:clrMapOvr>
  <p:transitio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Shape 122"/>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Is the same as…</a:t>
            </a:r>
          </a:p>
        </p:txBody>
      </p:sp>
      <p:sp>
        <p:nvSpPr>
          <p:cNvPr id="123" name="Shape 123"/>
          <p:cNvSpPr/>
          <p:nvPr/>
        </p:nvSpPr>
        <p:spPr>
          <a:xfrm>
            <a:off x="-1" y="1981200"/>
            <a:ext cx="9144002" cy="23012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spcBef>
                <a:spcPts val="800"/>
              </a:spcBef>
              <a:tabLst>
                <a:tab pos="558800" algn="l"/>
                <a:tab pos="1473200" algn="l"/>
                <a:tab pos="2387600" algn="l"/>
                <a:tab pos="3302000" algn="l"/>
                <a:tab pos="4216400" algn="l"/>
                <a:tab pos="5130800" algn="l"/>
                <a:tab pos="6045200" algn="l"/>
                <a:tab pos="6959600" algn="l"/>
                <a:tab pos="7874000" algn="l"/>
                <a:tab pos="8788400" algn="l"/>
                <a:tab pos="9702800" algn="l"/>
              </a:tabLst>
              <a:defRPr sz="1800"/>
            </a:pPr>
            <a:r>
              <a:rPr sz="1600">
                <a:latin typeface="Courier New"/>
                <a:ea typeface="Courier New"/>
                <a:cs typeface="Courier New"/>
                <a:sym typeface="Courier New"/>
              </a:rPr>
              <a:t>main:</a:t>
            </a:r>
            <a:endParaRPr sz="1600">
              <a:latin typeface="Courier New"/>
              <a:ea typeface="Courier New"/>
              <a:cs typeface="Courier New"/>
              <a:sym typeface="Courier New"/>
            </a:endParaRPr>
          </a:p>
          <a:p>
            <a:pPr lvl="0">
              <a:spcBef>
                <a:spcPts val="800"/>
              </a:spcBef>
              <a:tabLst>
                <a:tab pos="558800" algn="l"/>
                <a:tab pos="1473200" algn="l"/>
                <a:tab pos="2387600" algn="l"/>
                <a:tab pos="3302000" algn="l"/>
                <a:tab pos="4216400" algn="l"/>
                <a:tab pos="5130800" algn="l"/>
                <a:tab pos="6045200" algn="l"/>
                <a:tab pos="6959600" algn="l"/>
                <a:tab pos="7874000" algn="l"/>
                <a:tab pos="8788400" algn="l"/>
                <a:tab pos="9702800" algn="l"/>
              </a:tabLst>
              <a:defRPr sz="1800"/>
            </a:pPr>
            <a:r>
              <a:rPr sz="1600">
                <a:latin typeface="Courier New"/>
                <a:ea typeface="Courier New"/>
                <a:cs typeface="Courier New"/>
                <a:sym typeface="Courier New"/>
              </a:rPr>
              <a:t>000000013F511000  sub         rsp,28h  </a:t>
            </a:r>
            <a:endParaRPr sz="1600">
              <a:latin typeface="Courier New"/>
              <a:ea typeface="Courier New"/>
              <a:cs typeface="Courier New"/>
              <a:sym typeface="Courier New"/>
            </a:endParaRPr>
          </a:p>
          <a:p>
            <a:pPr lvl="0">
              <a:spcBef>
                <a:spcPts val="800"/>
              </a:spcBef>
              <a:tabLst>
                <a:tab pos="558800" algn="l"/>
                <a:tab pos="1473200" algn="l"/>
                <a:tab pos="2387600" algn="l"/>
                <a:tab pos="3302000" algn="l"/>
                <a:tab pos="4216400" algn="l"/>
                <a:tab pos="5130800" algn="l"/>
                <a:tab pos="6045200" algn="l"/>
                <a:tab pos="6959600" algn="l"/>
                <a:tab pos="7874000" algn="l"/>
                <a:tab pos="8788400" algn="l"/>
                <a:tab pos="9702800" algn="l"/>
              </a:tabLst>
              <a:defRPr sz="1800"/>
            </a:pPr>
            <a:r>
              <a:rPr sz="1600">
                <a:latin typeface="Courier New"/>
                <a:ea typeface="Courier New"/>
                <a:cs typeface="Courier New"/>
                <a:sym typeface="Courier New"/>
              </a:rPr>
              <a:t>000000013F511004  lea         rcx,[__globallocalestatus-10h (13F513000h)] </a:t>
            </a:r>
            <a:endParaRPr sz="1600">
              <a:latin typeface="Courier New"/>
              <a:ea typeface="Courier New"/>
              <a:cs typeface="Courier New"/>
              <a:sym typeface="Courier New"/>
            </a:endParaRPr>
          </a:p>
          <a:p>
            <a:pPr lvl="0">
              <a:spcBef>
                <a:spcPts val="800"/>
              </a:spcBef>
              <a:tabLst>
                <a:tab pos="558800" algn="l"/>
                <a:tab pos="1473200" algn="l"/>
                <a:tab pos="2387600" algn="l"/>
                <a:tab pos="3302000" algn="l"/>
                <a:tab pos="4216400" algn="l"/>
                <a:tab pos="5130800" algn="l"/>
                <a:tab pos="6045200" algn="l"/>
                <a:tab pos="6959600" algn="l"/>
                <a:tab pos="7874000" algn="l"/>
                <a:tab pos="8788400" algn="l"/>
                <a:tab pos="9702800" algn="l"/>
              </a:tabLst>
              <a:defRPr sz="1800"/>
            </a:pPr>
            <a:r>
              <a:rPr sz="1600">
                <a:latin typeface="Courier New"/>
                <a:ea typeface="Courier New"/>
                <a:cs typeface="Courier New"/>
                <a:sym typeface="Courier New"/>
              </a:rPr>
              <a:t>000000013F51100B  call        qword ptr [__imp_printf (13F512100h)]  </a:t>
            </a:r>
            <a:endParaRPr sz="1600">
              <a:latin typeface="Courier New"/>
              <a:ea typeface="Courier New"/>
              <a:cs typeface="Courier New"/>
              <a:sym typeface="Courier New"/>
            </a:endParaRPr>
          </a:p>
          <a:p>
            <a:pPr lvl="0">
              <a:spcBef>
                <a:spcPts val="800"/>
              </a:spcBef>
              <a:tabLst>
                <a:tab pos="558800" algn="l"/>
                <a:tab pos="1473200" algn="l"/>
                <a:tab pos="2387600" algn="l"/>
                <a:tab pos="3302000" algn="l"/>
                <a:tab pos="4216400" algn="l"/>
                <a:tab pos="5130800" algn="l"/>
                <a:tab pos="6045200" algn="l"/>
                <a:tab pos="6959600" algn="l"/>
                <a:tab pos="7874000" algn="l"/>
                <a:tab pos="8788400" algn="l"/>
                <a:tab pos="9702800" algn="l"/>
              </a:tabLst>
              <a:defRPr sz="1800"/>
            </a:pPr>
            <a:r>
              <a:rPr sz="1600">
                <a:latin typeface="Courier New"/>
                <a:ea typeface="Courier New"/>
                <a:cs typeface="Courier New"/>
                <a:sym typeface="Courier New"/>
              </a:rPr>
              <a:t>000000013F511011  mov         eax,1234h  </a:t>
            </a:r>
            <a:endParaRPr sz="1600">
              <a:latin typeface="Courier New"/>
              <a:ea typeface="Courier New"/>
              <a:cs typeface="Courier New"/>
              <a:sym typeface="Courier New"/>
            </a:endParaRPr>
          </a:p>
          <a:p>
            <a:pPr lvl="0">
              <a:spcBef>
                <a:spcPts val="800"/>
              </a:spcBef>
              <a:tabLst>
                <a:tab pos="558800" algn="l"/>
                <a:tab pos="1473200" algn="l"/>
                <a:tab pos="2387600" algn="l"/>
                <a:tab pos="3302000" algn="l"/>
                <a:tab pos="4216400" algn="l"/>
                <a:tab pos="5130800" algn="l"/>
                <a:tab pos="6045200" algn="l"/>
                <a:tab pos="6959600" algn="l"/>
                <a:tab pos="7874000" algn="l"/>
                <a:tab pos="8788400" algn="l"/>
                <a:tab pos="9702800" algn="l"/>
              </a:tabLst>
              <a:defRPr sz="1800"/>
            </a:pPr>
            <a:r>
              <a:rPr sz="1600">
                <a:latin typeface="Courier New"/>
                <a:ea typeface="Courier New"/>
                <a:cs typeface="Courier New"/>
                <a:sym typeface="Courier New"/>
              </a:rPr>
              <a:t>000000013F511016  add         rsp,28h  </a:t>
            </a:r>
            <a:endParaRPr sz="1600">
              <a:latin typeface="Courier New"/>
              <a:ea typeface="Courier New"/>
              <a:cs typeface="Courier New"/>
              <a:sym typeface="Courier New"/>
            </a:endParaRPr>
          </a:p>
          <a:p>
            <a:pPr lvl="0">
              <a:spcBef>
                <a:spcPts val="800"/>
              </a:spcBef>
              <a:tabLst>
                <a:tab pos="558800" algn="l"/>
                <a:tab pos="1473200" algn="l"/>
                <a:tab pos="2387600" algn="l"/>
                <a:tab pos="3302000" algn="l"/>
                <a:tab pos="4216400" algn="l"/>
                <a:tab pos="5130800" algn="l"/>
                <a:tab pos="6045200" algn="l"/>
                <a:tab pos="6959600" algn="l"/>
                <a:tab pos="7874000" algn="l"/>
                <a:tab pos="8788400" algn="l"/>
                <a:tab pos="9702800" algn="l"/>
              </a:tabLst>
              <a:defRPr sz="1800"/>
            </a:pPr>
            <a:r>
              <a:rPr sz="1600">
                <a:latin typeface="Courier New"/>
                <a:ea typeface="Courier New"/>
                <a:cs typeface="Courier New"/>
                <a:sym typeface="Courier New"/>
              </a:rPr>
              <a:t>000000013F51101A  ret </a:t>
            </a:r>
            <a:r>
              <a:rPr sz="1600">
                <a:solidFill>
                  <a:srgbClr val="0000FF"/>
                </a:solidFill>
                <a:latin typeface="Courier New"/>
                <a:ea typeface="Courier New"/>
                <a:cs typeface="Courier New"/>
                <a:sym typeface="Courier New"/>
              </a:rPr>
              <a:t> </a:t>
            </a:r>
          </a:p>
        </p:txBody>
      </p:sp>
      <p:sp>
        <p:nvSpPr>
          <p:cNvPr id="124" name="Shape 124"/>
          <p:cNvSpPr/>
          <p:nvPr/>
        </p:nvSpPr>
        <p:spPr>
          <a:xfrm>
            <a:off x="1710041" y="5849937"/>
            <a:ext cx="5603268" cy="9615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Windows Visual C++ 2012 Express</a:t>
            </a:r>
            <a:endParaRPr sz="20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/GS (buffer overflow protection) option turned off</a:t>
            </a:r>
            <a:endParaRPr sz="20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Disassembled with Visual C++</a:t>
            </a:r>
          </a:p>
        </p:txBody>
      </p:sp>
    </p:spTree>
  </p:cSld>
  <p:clrMapOvr>
    <a:masterClrMapping/>
  </p:clrMapOvr>
  <p:transitio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which could be viewed as…</a:t>
            </a:r>
          </a:p>
        </p:txBody>
      </p:sp>
      <p:sp>
        <p:nvSpPr>
          <p:cNvPr id="127" name="Shape 127"/>
          <p:cNvSpPr/>
          <p:nvPr/>
        </p:nvSpPr>
        <p:spPr>
          <a:xfrm>
            <a:off x="-1" y="1981200"/>
            <a:ext cx="9144002" cy="192024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pPr>
            <a:r>
              <a:rPr sz="1500">
                <a:latin typeface="Courier"/>
                <a:ea typeface="Courier"/>
                <a:cs typeface="Courier"/>
                <a:sym typeface="Courier"/>
              </a:rPr>
              <a:t>0000000140001000 &lt;.text&gt;:</a:t>
            </a:r>
            <a:endParaRPr sz="1500">
              <a:latin typeface="Courier"/>
              <a:ea typeface="Courier"/>
              <a:cs typeface="Courier"/>
              <a:sym typeface="Courier"/>
            </a:endParaRPr>
          </a:p>
          <a:p>
            <a:pPr lvl="0">
              <a:defRPr sz="1800"/>
            </a:pPr>
            <a:r>
              <a:rPr sz="1500">
                <a:latin typeface="Courier"/>
                <a:ea typeface="Courier"/>
                <a:cs typeface="Courier"/>
                <a:sym typeface="Courier"/>
              </a:rPr>
              <a:t>   140001000:   48 83 ec 28             sub    $0x28,%rsp</a:t>
            </a:r>
            <a:endParaRPr sz="1500">
              <a:latin typeface="Courier"/>
              <a:ea typeface="Courier"/>
              <a:cs typeface="Courier"/>
              <a:sym typeface="Courier"/>
            </a:endParaRPr>
          </a:p>
          <a:p>
            <a:pPr lvl="0">
              <a:defRPr sz="1800"/>
            </a:pPr>
            <a:r>
              <a:rPr sz="1500">
                <a:latin typeface="Courier"/>
                <a:ea typeface="Courier"/>
                <a:cs typeface="Courier"/>
                <a:sym typeface="Courier"/>
              </a:rPr>
              <a:t>   140001004:   48 8d 0d ad 11 00 00    lea    0x11ad(%rip),%rcx # 0x1400021b8</a:t>
            </a:r>
            <a:endParaRPr sz="1500">
              <a:latin typeface="Courier"/>
              <a:ea typeface="Courier"/>
              <a:cs typeface="Courier"/>
              <a:sym typeface="Courier"/>
            </a:endParaRPr>
          </a:p>
          <a:p>
            <a:pPr lvl="0">
              <a:defRPr sz="1800"/>
            </a:pPr>
            <a:r>
              <a:rPr sz="1500">
                <a:latin typeface="Courier"/>
                <a:ea typeface="Courier"/>
                <a:cs typeface="Courier"/>
                <a:sym typeface="Courier"/>
              </a:rPr>
              <a:t>   14000100b:   ff 15 07 11 00 00       callq  *0x1107(%rip)     # 0x140002118</a:t>
            </a:r>
            <a:endParaRPr sz="1500">
              <a:latin typeface="Courier"/>
              <a:ea typeface="Courier"/>
              <a:cs typeface="Courier"/>
              <a:sym typeface="Courier"/>
            </a:endParaRPr>
          </a:p>
          <a:p>
            <a:pPr lvl="0">
              <a:defRPr sz="1800"/>
            </a:pPr>
            <a:r>
              <a:rPr sz="1500">
                <a:latin typeface="Courier"/>
                <a:ea typeface="Courier"/>
                <a:cs typeface="Courier"/>
                <a:sym typeface="Courier"/>
              </a:rPr>
              <a:t>   140001011:   b8 34 12 00 00          mov    $0x1234,%eax</a:t>
            </a:r>
            <a:endParaRPr sz="1500">
              <a:latin typeface="Courier"/>
              <a:ea typeface="Courier"/>
              <a:cs typeface="Courier"/>
              <a:sym typeface="Courier"/>
            </a:endParaRPr>
          </a:p>
          <a:p>
            <a:pPr lvl="0">
              <a:defRPr sz="1800"/>
            </a:pPr>
            <a:r>
              <a:rPr sz="1500">
                <a:latin typeface="Courier"/>
                <a:ea typeface="Courier"/>
                <a:cs typeface="Courier"/>
                <a:sym typeface="Courier"/>
              </a:rPr>
              <a:t>   140001016:   48 83 c4 28             add    $0x28,%rsp</a:t>
            </a:r>
            <a:endParaRPr sz="1500">
              <a:latin typeface="Courier"/>
              <a:ea typeface="Courier"/>
              <a:cs typeface="Courier"/>
              <a:sym typeface="Courier"/>
            </a:endParaRPr>
          </a:p>
          <a:p>
            <a:pPr lvl="0">
              <a:defRPr sz="1800"/>
            </a:pPr>
            <a:r>
              <a:rPr sz="1500">
                <a:latin typeface="Courier"/>
                <a:ea typeface="Courier"/>
                <a:cs typeface="Courier"/>
                <a:sym typeface="Courier"/>
              </a:rPr>
              <a:t>   14000101a:   c3                      retq</a:t>
            </a:r>
            <a:endParaRPr sz="1500">
              <a:latin typeface="Courier"/>
              <a:ea typeface="Courier"/>
              <a:cs typeface="Courier"/>
              <a:sym typeface="Courier"/>
            </a:endParaRPr>
          </a:p>
        </p:txBody>
      </p:sp>
      <p:sp>
        <p:nvSpPr>
          <p:cNvPr id="128" name="Shape 128"/>
          <p:cNvSpPr/>
          <p:nvPr/>
        </p:nvSpPr>
        <p:spPr>
          <a:xfrm>
            <a:off x="1710041" y="5849937"/>
            <a:ext cx="5603268" cy="9615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Windows Visual C++ 2012 Express</a:t>
            </a:r>
            <a:endParaRPr sz="20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/GS (buffer overflow protection) option turned off</a:t>
            </a:r>
            <a:endParaRPr sz="20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Disassembled with objdump -d from cygwin</a:t>
            </a:r>
          </a:p>
        </p:txBody>
      </p:sp>
    </p:spTree>
  </p:cSld>
  <p:clrMapOvr>
    <a:masterClrMapping/>
  </p:clrMapOvr>
  <p:transitio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0" name="Shape 130"/>
          <p:cNvSpPr/>
          <p:nvPr/>
        </p:nvSpPr>
        <p:spPr>
          <a:xfrm>
            <a:off x="-1" y="1524000"/>
            <a:ext cx="9144002" cy="442468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08048374 &lt;main&gt;:</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8048374:       8d 4c 24 04            	lea    0x4(%rsp),%rcx</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8048378:       83 e4 f0               	and    $0xfffffff0,%rsp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804837b:       ff 71 fc                	pushl  -0x4(%rcx)</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804837e:       55                      	push   %rbp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804837f:       89 e5                   	mov    %rsp,%rbp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8048381:       51                      	push   %rcx</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8048382:       83 ec 04                	sub    $0x4,%rsp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8048385:       c7 04 24 60 84 04 08    	movl   $0x8048460,(%rsp)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804838c:       e8 43 ff ff ff          	call   80482d4 &lt;puts@plt&gt;</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8048391:       b8 2a 00 00 00          	mov    $0x1234,%eax</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8048396:       83 c4 04                	add    $0x4,%rsp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8048399:       59                      	pop    %rcx</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804839a:       5d                      	pop    %rbp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804839b:       8d 61 fc               	lea    -0x4(%rcx),%rsp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804839e:       c3                      	ret    </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 804839f:       90                      	nop</a:t>
            </a:r>
          </a:p>
        </p:txBody>
      </p:sp>
      <p:sp>
        <p:nvSpPr>
          <p:cNvPr id="131" name="Shape 131"/>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which is equivalent to…</a:t>
            </a:r>
          </a:p>
        </p:txBody>
      </p:sp>
      <p:sp>
        <p:nvSpPr>
          <p:cNvPr id="132" name="Shape 132"/>
          <p:cNvSpPr/>
          <p:nvPr/>
        </p:nvSpPr>
        <p:spPr>
          <a:xfrm>
            <a:off x="-1" y="6059487"/>
            <a:ext cx="9144002" cy="79483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Ubuntu 12.04, GCC 4.2.4</a:t>
            </a:r>
            <a:endParaRPr sz="2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Disassembled with “objdump -d”</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 name="Shape 26"/>
          <p:cNvSpPr/>
          <p:nvPr/>
        </p:nvSpPr>
        <p:spPr>
          <a:xfrm>
            <a:off x="685800" y="392045"/>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Special Thanks To:</a:t>
            </a:r>
          </a:p>
        </p:txBody>
      </p:sp>
      <p:sp>
        <p:nvSpPr>
          <p:cNvPr id="27" name="Shape 27"/>
          <p:cNvSpPr/>
          <p:nvPr/>
        </p:nvSpPr>
        <p:spPr>
          <a:xfrm>
            <a:off x="654050" y="1554162"/>
            <a:ext cx="7772400" cy="101794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3200">
                <a:latin typeface="Arial"/>
                <a:ea typeface="Arial"/>
                <a:cs typeface="Arial"/>
                <a:sym typeface="Arial"/>
              </a:defRPr>
            </a:lvl1pPr>
          </a:lstStyle>
          <a:p>
            <a:pPr lvl="0">
              <a:defRPr sz="1800"/>
            </a:pPr>
            <a:r>
              <a:rPr sz="3200"/>
              <a:t>Veronica Kovah &amp; Sam Cornwell, for helping with the update for 64 bit!</a:t>
            </a:r>
          </a:p>
        </p:txBody>
      </p:sp>
    </p:spTree>
  </p:cSld>
  <p:clrMapOvr>
    <a:masterClrMapping/>
  </p:clrMapOvr>
  <p:transitio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4" name="Shape 134"/>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which is equivalent to…</a:t>
            </a:r>
          </a:p>
        </p:txBody>
      </p:sp>
      <p:sp>
        <p:nvSpPr>
          <p:cNvPr id="135" name="Shape 135"/>
          <p:cNvSpPr/>
          <p:nvPr/>
        </p:nvSpPr>
        <p:spPr>
          <a:xfrm>
            <a:off x="92075" y="2011362"/>
            <a:ext cx="9051925" cy="437388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_main:</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0000000100000f40	pushq	%rbp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0000000100000f41	movq	%rsp, %rbp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0000000100000f44	subq	$0x10, %rsp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0000000100000f48	leaq	0x3f(%rip), %rdi ## literal pool for: "Hello World!"</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0000000100000f4f	movl	$0x0, -0x4(%rbp)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0000000100000f56	movb	$0x0, %al</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0000000100000f58	callq	0x100000f6e ## symbol stub for: _printf</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0000000100000f5d	movl	$0x1234, %ecx</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0000000100000f62	movl	%eax, -0x8(%rbp)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0000000100000f65	movl	%ecx, %eax</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0000000100000f67	addq	$0x10, %rsp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0000000100000f6b	popq	%rbp</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Courier New"/>
                <a:ea typeface="Courier New"/>
                <a:cs typeface="Courier New"/>
                <a:sym typeface="Courier New"/>
              </a:rPr>
              <a:t>0000000100000f6c	ret</a:t>
            </a:r>
            <a:endParaRPr sz="1600">
              <a:latin typeface="Courier New"/>
              <a:ea typeface="Courier New"/>
              <a:cs typeface="Courier New"/>
              <a:sym typeface="Courier New"/>
            </a:endParaRPr>
          </a:p>
          <a:p>
            <a:pPr lvl="0" marL="341312" indent="-339725">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600">
              <a:latin typeface="Courier New"/>
              <a:ea typeface="Courier New"/>
              <a:cs typeface="Courier New"/>
              <a:sym typeface="Courier New"/>
            </a:endParaRPr>
          </a:p>
        </p:txBody>
      </p:sp>
      <p:sp>
        <p:nvSpPr>
          <p:cNvPr id="136" name="Shape 136"/>
          <p:cNvSpPr/>
          <p:nvPr/>
        </p:nvSpPr>
        <p:spPr>
          <a:xfrm>
            <a:off x="1281776" y="6172200"/>
            <a:ext cx="6596323" cy="6694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Mac OS 10.9.4, Apple LLVM version 5.1 (clang-503.0.40)</a:t>
            </a:r>
            <a:endParaRPr sz="20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Disassembled from command line with “otool -tV”</a:t>
            </a:r>
          </a:p>
        </p:txBody>
      </p:sp>
    </p:spTree>
  </p:cSld>
  <p:clrMapOvr>
    <a:masterClrMapping/>
  </p:clrMapOvr>
  <p:transitio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But it all boils down to…</a:t>
            </a:r>
          </a:p>
        </p:txBody>
      </p:sp>
      <p:sp>
        <p:nvSpPr>
          <p:cNvPr id="139" name="Shape 139"/>
          <p:cNvSpPr/>
          <p:nvPr/>
        </p:nvSpPr>
        <p:spPr>
          <a:xfrm>
            <a:off x="-1" y="1981200"/>
            <a:ext cx="9144002" cy="24790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.text:0000000140001000 main</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.text:0000000140001000</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.text:0000000140001000 sub     rsp, 28h</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.text:0000000140001004 lea     rcx, Format     ; "Hello World!\n"</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.text:000000014000100B call    cs:__imp_printf</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.text:0000000140001011 mov     eax, 1234h</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.text:0000000140001016 add     rsp, 28h</a:t>
            </a:r>
            <a:endParaRPr>
              <a:latin typeface="Courier New"/>
              <a:ea typeface="Courier New"/>
              <a:cs typeface="Courier New"/>
              <a:sym typeface="Courier New"/>
            </a:endParaRPr>
          </a:p>
          <a:p>
            <a:pPr lvl="0" marL="341312" indent="-339725">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.text:000000014000101A retn</a:t>
            </a:r>
          </a:p>
        </p:txBody>
      </p:sp>
      <p:sp>
        <p:nvSpPr>
          <p:cNvPr id="140" name="Shape 140"/>
          <p:cNvSpPr/>
          <p:nvPr/>
        </p:nvSpPr>
        <p:spPr>
          <a:xfrm>
            <a:off x="212570" y="5867400"/>
            <a:ext cx="8718860" cy="9615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Windows Visual C++ 2012, /GS (buffer overflow protection) option turned off</a:t>
            </a:r>
            <a:endParaRPr sz="20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Optimize for minimum size (/O1) turned on</a:t>
            </a:r>
            <a:endParaRPr sz="20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Disassembled with IDA Pro 6.6 (with some omissions for fitting on screen)</a:t>
            </a:r>
          </a:p>
        </p:txBody>
      </p:sp>
    </p:spTree>
  </p:cSld>
  <p:clrMapOvr>
    <a:masterClrMapping/>
  </p:clrMapOvr>
  <p:transitio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 name="Shape 142"/>
          <p:cNvSpPr/>
          <p:nvPr/>
        </p:nvSpPr>
        <p:spPr>
          <a:xfrm>
            <a:off x="685800" y="-1118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Take Heart!</a:t>
            </a:r>
          </a:p>
        </p:txBody>
      </p:sp>
      <p:sp>
        <p:nvSpPr>
          <p:cNvPr id="143" name="Shape 143"/>
          <p:cNvSpPr/>
          <p:nvPr/>
        </p:nvSpPr>
        <p:spPr>
          <a:xfrm>
            <a:off x="685800" y="2514600"/>
            <a:ext cx="7772400" cy="312275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By one measure, only 14 assembly instructions account for 90% of code!</a:t>
            </a:r>
            <a:endParaRPr sz="2800">
              <a:latin typeface="Arial"/>
              <a:ea typeface="Arial"/>
              <a:cs typeface="Arial"/>
              <a:sym typeface="Arial"/>
            </a:endParaRPr>
          </a:p>
          <a:p>
            <a:pPr lvl="1" marL="646641" indent="-18944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rPr>
              <a:t>http://www.blackhat.com/presentations/bh-usa-06/BH-US-06-Bilar.pdf</a:t>
            </a:r>
            <a:endParaRPr sz="16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I think that knowing about 20-30 (not counting variations) is good enough that you will have the check the manual very infrequently</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You’ve already seen 10 instructions, just in the hello world variations!</a:t>
            </a:r>
          </a:p>
        </p:txBody>
      </p:sp>
      <p:pic>
        <p:nvPicPr>
          <p:cNvPr id="144" name="image.png"/>
          <p:cNvPicPr/>
          <p:nvPr/>
        </p:nvPicPr>
        <p:blipFill>
          <a:blip r:embed="rId2">
            <a:extLst/>
          </a:blip>
          <a:stretch>
            <a:fillRect/>
          </a:stretch>
        </p:blipFill>
        <p:spPr>
          <a:xfrm>
            <a:off x="2711450" y="698500"/>
            <a:ext cx="3721100" cy="1816100"/>
          </a:xfrm>
          <a:prstGeom prst="rect">
            <a:avLst/>
          </a:prstGeom>
          <a:ln w="12700">
            <a:miter lim="400000"/>
          </a:ln>
        </p:spPr>
      </p:pic>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 name="Shape 29"/>
          <p:cNvSpPr/>
          <p:nvPr/>
        </p:nvSpPr>
        <p:spPr>
          <a:xfrm>
            <a:off x="685800" y="74545"/>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Additional Content/Ideas/Info Provided By:</a:t>
            </a:r>
          </a:p>
        </p:txBody>
      </p:sp>
      <p:sp>
        <p:nvSpPr>
          <p:cNvPr id="30" name="Shape 30"/>
          <p:cNvSpPr/>
          <p:nvPr/>
        </p:nvSpPr>
        <p:spPr>
          <a:xfrm>
            <a:off x="654050" y="1554162"/>
            <a:ext cx="7772400" cy="471364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Jon A. Erickson, Christian Arllen, Dave Keppler, Dillon Beresford</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Who suggested what, is inline with the material </a:t>
            </a:r>
            <a:endParaRPr sz="3200">
              <a:latin typeface="Arial"/>
              <a:ea typeface="Arial"/>
              <a:cs typeface="Arial"/>
              <a:sym typeface="Arial"/>
            </a:endParaRPr>
          </a:p>
          <a:p>
            <a:pPr lvl="0">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3200">
              <a:latin typeface="Arial"/>
              <a:ea typeface="Arial"/>
              <a:cs typeface="Arial"/>
              <a:sym typeface="Arial"/>
            </a:endParaRPr>
          </a:p>
          <a:p>
            <a:pPr lvl="0">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Your name here! Just suggest/contribute some content that ultimately makes its way into the class</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2" name="Shape 32"/>
          <p:cNvSpPr/>
          <p:nvPr/>
        </p:nvSpPr>
        <p:spPr>
          <a:xfrm>
            <a:off x="685800" y="3444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Why learn x86 assembly?</a:t>
            </a:r>
          </a:p>
        </p:txBody>
      </p:sp>
      <p:sp>
        <p:nvSpPr>
          <p:cNvPr id="33" name="Shape 33"/>
          <p:cNvSpPr/>
          <p:nvPr/>
        </p:nvSpPr>
        <p:spPr>
          <a:xfrm>
            <a:off x="94990" y="6513954"/>
            <a:ext cx="8954020" cy="34843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800" u="sng">
                <a:solidFill>
                  <a:srgbClr val="CCCCFF"/>
                </a:solidFill>
                <a:uFill>
                  <a:solidFill>
                    <a:srgbClr val="CCCCFF"/>
                  </a:solidFill>
                </a:uFill>
                <a:hlinkClick r:id="rId2" invalidUrl="" action="" tgtFrame="" tooltip="" history="1" highlightClick="0" endSnd="0"/>
              </a:defRPr>
            </a:lvl1pPr>
          </a:lstStyle>
          <a:p>
            <a:pPr lvl="0">
              <a:defRPr u="none">
                <a:solidFill>
                  <a:srgbClr val="000000"/>
                </a:solidFill>
                <a:uFillTx/>
              </a:defRPr>
            </a:pPr>
            <a:r>
              <a:rPr u="sng">
                <a:solidFill>
                  <a:srgbClr val="CCCCFF"/>
                </a:solidFill>
                <a:uFill>
                  <a:solidFill>
                    <a:srgbClr val="CCCCFF"/>
                  </a:solidFill>
                </a:uFill>
                <a:hlinkClick r:id="rId2" invalidUrl="" action="" tgtFrame="" tooltip="" history="1" highlightClick="0" endSnd="0"/>
              </a:rPr>
              <a:t>http://securityreactions.tumblr.com/post/97147746722/the-first-time-you-see-assembly-language</a:t>
            </a:r>
          </a:p>
        </p:txBody>
      </p:sp>
      <p:pic>
        <p:nvPicPr>
          <p:cNvPr id="34" name="assembly_first_time.gif"/>
          <p:cNvPicPr/>
          <p:nvPr>
            <a:videoFile r:link="rId3"/>
            <p:extLst>
              <p:ext uri="{DAA4B4D4-6D71-4841-9C94-3DE7FCFB9230}">
                <p14:media xmlns:p14="http://schemas.microsoft.com/office/powerpoint/2010/main" r:embed="rId4"/>
              </p:ext>
            </p:extLst>
          </p:nvPr>
        </p:nvPicPr>
        <p:blipFill>
          <a:blip r:embed="rId5">
            <a:extLst/>
          </a:blip>
          <a:stretch>
            <a:fillRect/>
          </a:stretch>
        </p:blipFill>
        <p:spPr>
          <a:xfrm>
            <a:off x="2984500" y="2178050"/>
            <a:ext cx="3175000" cy="2501900"/>
          </a:xfrm>
          <a:prstGeom prst="rect">
            <a:avLst/>
          </a:prstGeom>
        </p:spPr>
      </p:pic>
      <p:sp>
        <p:nvSpPr>
          <p:cNvPr id="35" name="Shape 35"/>
          <p:cNvSpPr/>
          <p:nvPr/>
        </p:nvSpPr>
        <p:spPr>
          <a:xfrm>
            <a:off x="1997591" y="1719703"/>
            <a:ext cx="5148819" cy="42139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2400"/>
              <a:t>The first time you see assembly language</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mediacall" presetSubtype="0" presetID="1" grpId="1" fill="hold">
                                  <p:stCondLst>
                                    <p:cond delay="0"/>
                                  </p:stCondLst>
                                  <p:childTnLst>
                                    <p:cmd type="call" cmd="playFrom(0.0)">
                                      <p:cBhvr>
                                        <p:cTn id="6" dur="0" fill="hold"/>
                                        <p:tgtEl>
                                          <p:spTgt spid="34"/>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3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 name="Shape 37"/>
          <p:cNvSpPr/>
          <p:nvPr/>
        </p:nvSpPr>
        <p:spPr>
          <a:xfrm>
            <a:off x="685800" y="3444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Why learn x86 assembly?</a:t>
            </a:r>
          </a:p>
        </p:txBody>
      </p:sp>
      <p:pic>
        <p:nvPicPr>
          <p:cNvPr id="38" name="assembly_final_time.gif"/>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2540000" y="1905000"/>
            <a:ext cx="4064000" cy="3048000"/>
          </a:xfrm>
          <a:prstGeom prst="rect">
            <a:avLst/>
          </a:prstGeom>
        </p:spPr>
      </p:pic>
      <p:sp>
        <p:nvSpPr>
          <p:cNvPr id="39" name="Shape 39"/>
          <p:cNvSpPr/>
          <p:nvPr/>
        </p:nvSpPr>
        <p:spPr>
          <a:xfrm>
            <a:off x="140711" y="6552054"/>
            <a:ext cx="8862577" cy="31140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600" u="sng">
                <a:solidFill>
                  <a:srgbClr val="CCCCFF"/>
                </a:solidFill>
                <a:uFill>
                  <a:solidFill>
                    <a:srgbClr val="CCCCFF"/>
                  </a:solidFill>
                </a:uFill>
                <a:hlinkClick r:id="rId5" invalidUrl="" action="" tgtFrame="" tooltip="" history="1" highlightClick="0" endSnd="0"/>
              </a:defRPr>
            </a:lvl1pPr>
          </a:lstStyle>
          <a:p>
            <a:pPr lvl="0">
              <a:defRPr sz="1800" u="none">
                <a:solidFill>
                  <a:srgbClr val="000000"/>
                </a:solidFill>
                <a:uFillTx/>
              </a:defRPr>
            </a:pPr>
            <a:r>
              <a:rPr sz="1600" u="sng">
                <a:solidFill>
                  <a:srgbClr val="CCCCFF"/>
                </a:solidFill>
                <a:uFill>
                  <a:solidFill>
                    <a:srgbClr val="CCCCFF"/>
                  </a:solidFill>
                </a:uFill>
                <a:hlinkClick r:id="rId5" invalidUrl="" action="" tgtFrame="" tooltip="" history="1" highlightClick="0" endSnd="0"/>
              </a:rPr>
              <a:t>http://securityreactions.tumblr.com/post/97147718552/what-its-like-when-you-finally-understand-assembly</a:t>
            </a:r>
          </a:p>
        </p:txBody>
      </p:sp>
      <p:sp>
        <p:nvSpPr>
          <p:cNvPr id="40" name="Shape 40"/>
          <p:cNvSpPr/>
          <p:nvPr/>
        </p:nvSpPr>
        <p:spPr>
          <a:xfrm>
            <a:off x="1315958" y="1453004"/>
            <a:ext cx="6512084" cy="42139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2400"/>
              <a:t>What it’s like when you finally understand assembly</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mediacall" presetSubtype="0" presetID="1" grpId="1" fill="hold">
                                  <p:stCondLst>
                                    <p:cond delay="0"/>
                                  </p:stCondLst>
                                  <p:childTnLst>
                                    <p:cmd type="call" cmd="playFrom(0.0)">
                                      <p:cBhvr>
                                        <p:cTn id="6" dur="0" fill="hold"/>
                                        <p:tgtEl>
                                          <p:spTgt spid="3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38"/>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 name="Shape 42"/>
          <p:cNvSpPr/>
          <p:nvPr/>
        </p:nvSpPr>
        <p:spPr>
          <a:xfrm>
            <a:off x="685800" y="3444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Why learn x86 assembly?</a:t>
            </a:r>
          </a:p>
        </p:txBody>
      </p:sp>
      <p:sp>
        <p:nvSpPr>
          <p:cNvPr id="43" name="Shape 43"/>
          <p:cNvSpPr/>
          <p:nvPr/>
        </p:nvSpPr>
        <p:spPr>
          <a:xfrm>
            <a:off x="685800" y="1320800"/>
            <a:ext cx="7772400" cy="531568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284427" indent="-284427">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Because x86 is pervasive on PCs &amp; servers (and you better believe that Intel is going to claw their way on to mobile ;))</a:t>
            </a:r>
            <a:endParaRPr sz="2000">
              <a:latin typeface="Arial"/>
              <a:ea typeface="Arial"/>
              <a:cs typeface="Arial"/>
              <a:sym typeface="Arial"/>
            </a:endParaRPr>
          </a:p>
          <a:p>
            <a:pPr lvl="0" marL="284427" indent="-284427">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Because it’s basically a given that some talk at a security conference will at some point flash some x86 assembly in order to explain what’s going on. But even more talks just assume you know it and will be able to fill in the implied asm next steps.</a:t>
            </a:r>
            <a:endParaRPr sz="2000">
              <a:latin typeface="Arial"/>
              <a:ea typeface="Arial"/>
              <a:cs typeface="Arial"/>
              <a:sym typeface="Arial"/>
            </a:endParaRPr>
          </a:p>
          <a:p>
            <a:pPr lvl="0" marL="284427" indent="-284427">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Because it’s essential to writing memory corrupting exploits on PCs &amp; servers</a:t>
            </a:r>
            <a:endParaRPr sz="2000">
              <a:latin typeface="Arial"/>
              <a:ea typeface="Arial"/>
              <a:cs typeface="Arial"/>
              <a:sym typeface="Arial"/>
            </a:endParaRPr>
          </a:p>
          <a:p>
            <a:pPr lvl="0" marL="284427" indent="-284427">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Because it’s essential to reverse engineering programs (goodware or malware) on PCs &amp; servers</a:t>
            </a:r>
            <a:endParaRPr sz="2000">
              <a:latin typeface="Arial"/>
              <a:ea typeface="Arial"/>
              <a:cs typeface="Arial"/>
              <a:sym typeface="Arial"/>
            </a:endParaRPr>
          </a:p>
          <a:p>
            <a:pPr lvl="0" marL="284427" indent="-284427">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Because there are plenty of people who know network security but those who know host-based security are more rare and therefore more valuable</a:t>
            </a:r>
            <a:endParaRPr sz="2000">
              <a:latin typeface="Arial"/>
              <a:ea typeface="Arial"/>
              <a:cs typeface="Arial"/>
              <a:sym typeface="Arial"/>
            </a:endParaRPr>
          </a:p>
          <a:p>
            <a:pPr lvl="0" marL="284427" indent="-284427">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Because all the other architectures are super simple by comparison and easier to learn afterwards</a:t>
            </a:r>
            <a:endParaRPr sz="2000">
              <a:latin typeface="Arial"/>
              <a:ea typeface="Arial"/>
              <a:cs typeface="Arial"/>
              <a:sym typeface="Arial"/>
            </a:endParaRPr>
          </a:p>
          <a:p>
            <a:pPr lvl="0" marL="284427" indent="-284427">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Because a lot of the top hackers who have come before you knew x86 assembly, and in order to get to where they got, you need to know what they knew</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 name="Shape 45"/>
          <p:cNvSpPr/>
          <p:nvPr>
            <p:ph type="sldNum" sz="quarter" idx="2"/>
          </p:nvPr>
        </p:nvSpPr>
        <p:spPr>
          <a:prstGeom prst="rect">
            <a:avLst/>
          </a:prstGeom>
          <a:extLst>
            <a:ext uri="{C572A759-6A51-4108-AA02-DFA0A04FC94B}">
              <ma14:wrappingTextBoxFlag xmlns:ma14="http://schemas.microsoft.com/office/mac/drawingml/2011/main" val="1"/>
            </a:ext>
          </a:extLst>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fld id="{86CB4B4D-7CA3-9044-876B-883B54F8677D}" type="slidenum">
              <a:rPr sz="2400"/>
            </a:fld>
          </a:p>
        </p:txBody>
      </p:sp>
      <p:pic>
        <p:nvPicPr>
          <p:cNvPr id="46" name="pasted-image.png"/>
          <p:cNvPicPr/>
          <p:nvPr/>
        </p:nvPicPr>
        <p:blipFill>
          <a:blip r:embed="rId2">
            <a:extLst/>
          </a:blip>
          <a:stretch>
            <a:fillRect/>
          </a:stretch>
        </p:blipFill>
        <p:spPr>
          <a:xfrm>
            <a:off x="-569006" y="-200877"/>
            <a:ext cx="10282011" cy="7259755"/>
          </a:xfrm>
          <a:prstGeom prst="rect">
            <a:avLst/>
          </a:prstGeom>
          <a:ln w="12700">
            <a:miter lim="400000"/>
          </a:ln>
        </p:spPr>
      </p:pic>
      <p:sp>
        <p:nvSpPr>
          <p:cNvPr id="47" name="Shape 47"/>
          <p:cNvSpPr/>
          <p:nvPr/>
        </p:nvSpPr>
        <p:spPr>
          <a:xfrm>
            <a:off x="555595" y="-7496"/>
            <a:ext cx="8469770" cy="42139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2400"/>
              <a:t>Defeating Signed BIOS Enforcement - Kallenberg et al., HITB 2013</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fld id="{86CB4B4D-7CA3-9044-876B-883B54F8677D}" type="slidenum">
              <a:rPr sz="2400"/>
            </a:fld>
          </a:p>
        </p:txBody>
      </p:sp>
      <p:pic>
        <p:nvPicPr>
          <p:cNvPr id="50" name="pasted-image.png"/>
          <p:cNvPicPr/>
          <p:nvPr/>
        </p:nvPicPr>
        <p:blipFill>
          <a:blip r:embed="rId2">
            <a:extLst/>
          </a:blip>
          <a:stretch>
            <a:fillRect/>
          </a:stretch>
        </p:blipFill>
        <p:spPr>
          <a:xfrm>
            <a:off x="1668" y="0"/>
            <a:ext cx="9140664" cy="6858000"/>
          </a:xfrm>
          <a:prstGeom prst="rect">
            <a:avLst/>
          </a:prstGeom>
          <a:ln w="12700">
            <a:miter lim="400000"/>
          </a:ln>
        </p:spPr>
      </p:pic>
      <p:sp>
        <p:nvSpPr>
          <p:cNvPr id="51" name="Shape 51"/>
          <p:cNvSpPr/>
          <p:nvPr/>
        </p:nvSpPr>
        <p:spPr>
          <a:xfrm>
            <a:off x="6915" y="6406543"/>
            <a:ext cx="7678004" cy="42139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Digging for Sandbox Escapes - Forshaw, BlackHat USA 2014</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