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</Types>
</file>

<file path=_rels/.rels><?xml version="1.0" encoding="UTF-8" standalone="yes"?>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</p:sldIdLst>
  <p:sldSz cx="9144000" cy="6858000"/>
  <p:notesSz cx="6858000" cy="9144000"/>
  <p:defaultTextStyle>
    <a:lvl1pPr defTabSz="457200">
      <a:defRPr sz="2400">
        <a:latin typeface="+mj-lt"/>
        <a:ea typeface="+mj-ea"/>
        <a:cs typeface="+mj-cs"/>
        <a:sym typeface="Helvetica"/>
      </a:defRPr>
    </a:lvl1pPr>
    <a:lvl2pPr defTabSz="457200">
      <a:defRPr sz="2400">
        <a:latin typeface="+mj-lt"/>
        <a:ea typeface="+mj-ea"/>
        <a:cs typeface="+mj-cs"/>
        <a:sym typeface="Helvetica"/>
      </a:defRPr>
    </a:lvl2pPr>
    <a:lvl3pPr defTabSz="457200">
      <a:defRPr sz="2400">
        <a:latin typeface="+mj-lt"/>
        <a:ea typeface="+mj-ea"/>
        <a:cs typeface="+mj-cs"/>
        <a:sym typeface="Helvetica"/>
      </a:defRPr>
    </a:lvl3pPr>
    <a:lvl4pPr defTabSz="457200">
      <a:defRPr sz="2400">
        <a:latin typeface="+mj-lt"/>
        <a:ea typeface="+mj-ea"/>
        <a:cs typeface="+mj-cs"/>
        <a:sym typeface="Helvetica"/>
      </a:defRPr>
    </a:lvl4pPr>
    <a:lvl5pPr defTabSz="457200">
      <a:defRPr sz="2400">
        <a:latin typeface="+mj-lt"/>
        <a:ea typeface="+mj-ea"/>
        <a:cs typeface="+mj-cs"/>
        <a:sym typeface="Helvetica"/>
      </a:defRPr>
    </a:lvl5pPr>
    <a:lvl6pPr defTabSz="457200">
      <a:defRPr sz="2400">
        <a:latin typeface="+mj-lt"/>
        <a:ea typeface="+mj-ea"/>
        <a:cs typeface="+mj-cs"/>
        <a:sym typeface="Helvetica"/>
      </a:defRPr>
    </a:lvl6pPr>
    <a:lvl7pPr defTabSz="457200">
      <a:defRPr sz="2400">
        <a:latin typeface="+mj-lt"/>
        <a:ea typeface="+mj-ea"/>
        <a:cs typeface="+mj-cs"/>
        <a:sym typeface="Helvetica"/>
      </a:defRPr>
    </a:lvl7pPr>
    <a:lvl8pPr defTabSz="457200">
      <a:defRPr sz="2400">
        <a:latin typeface="+mj-lt"/>
        <a:ea typeface="+mj-ea"/>
        <a:cs typeface="+mj-cs"/>
        <a:sym typeface="Helvetica"/>
      </a:defRPr>
    </a:lvl8pPr>
    <a:lvl9pPr defTabSz="457200">
      <a:defRPr sz="2400">
        <a:latin typeface="+mj-lt"/>
        <a:ea typeface="+mj-ea"/>
        <a:cs typeface="+mj-cs"/>
        <a:sym typeface="Helvetica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n" i="on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AECDD"/>
          </a:solidFill>
        </a:fill>
      </a:tcStyle>
    </a:wholeTbl>
    <a:band2H>
      <a:tcTxStyle b="def" i="def"/>
      <a:tcStyle>
        <a:tcBdr/>
        <a:fill>
          <a:solidFill>
            <a:srgbClr val="E6F6EF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0CC99"/>
          </a:solidFill>
        </a:fill>
      </a:tcStyle>
    </a:firstCol>
    <a:la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0CC99"/>
          </a:solidFill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0CC99"/>
          </a:solidFill>
        </a:fill>
      </a:tcStyle>
    </a:firstRow>
  </a:tblStyle>
  <a:tblStyle styleId="{C7B018BB-80A7-4F77-B60F-C8B233D01FF8}" styleName="">
    <a:tblBg/>
    <a:wholeTbl>
      <a:tcTxStyle b="on" i="on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DBDBDB"/>
          </a:solidFill>
        </a:fill>
      </a:tcStyle>
    </a:wholeTbl>
    <a:band2H>
      <a:tcTxStyle b="def" i="def"/>
      <a:tcStyle>
        <a:tcBdr/>
        <a:fill>
          <a:solidFill>
            <a:srgbClr val="EEEEEE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8F8F8F"/>
          </a:solidFill>
        </a:fill>
      </a:tcStyle>
    </a:firstCol>
    <a:la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8F8F8F"/>
          </a:solidFill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8F8F8F"/>
          </a:solidFill>
        </a:fill>
      </a:tcStyle>
    </a:firstRow>
  </a:tblStyle>
  <a:tblStyle styleId="{EEE7283C-3CF3-47DC-8721-378D4A62B228}" styleName="">
    <a:tblBg/>
    <a:wholeTbl>
      <a:tcTxStyle b="on" i="on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CCCE6"/>
          </a:solidFill>
        </a:fill>
      </a:tcStyle>
    </a:wholeTbl>
    <a:band2H>
      <a:tcTxStyle b="def" i="def"/>
      <a:tcStyle>
        <a:tcBdr/>
        <a:fill>
          <a:solidFill>
            <a:srgbClr val="E7E7F3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2E2EB9"/>
          </a:solidFill>
        </a:fill>
      </a:tcStyle>
    </a:firstCol>
    <a:la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2E2EB9"/>
          </a:solidFill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2E2EB9"/>
          </a:solidFill>
        </a:fill>
      </a:tcStyle>
    </a:firstRow>
  </a:tblStyle>
  <a:tblStyle styleId="{CF821DB8-F4EB-4A41-A1BA-3FCAFE7338EE}" styleName="">
    <a:tblBg/>
    <a:wholeTbl>
      <a:tcTxStyle b="on" i="on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0CC99"/>
          </a:solidFill>
        </a:fill>
      </a:tcStyle>
    </a:firstCol>
    <a:lastRow>
      <a:tcTxStyle b="on" i="on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0CC99"/>
          </a:solidFill>
        </a:fill>
      </a:tcStyle>
    </a:firstRow>
  </a:tblStyle>
  <a:tblStyle styleId="{33BA23B1-9221-436E-865A-0063620EA4FD}" styleName="">
    <a:tblBg/>
    <a:wholeTbl>
      <a:tcTxStyle b="on" i="on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ACACA"/>
          </a:solidFill>
        </a:fill>
      </a:tcStyle>
    </a:wholeTbl>
    <a:band2H>
      <a:tcTxStyle b="def" i="def"/>
      <a:tcStyle>
        <a:tcBdr/>
        <a:fill>
          <a:solidFill>
            <a:srgbClr val="E6E6E6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firstCol>
    <a:la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firstRow>
  </a:tblStyle>
  <a:tblStyle styleId="{2708684C-4D16-4618-839F-0558EEFCDFE6}" styleName="">
    <a:tblBg/>
    <a:wholeTbl>
      <a:tcTxStyle b="on" i="on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n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n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508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noFill/>
        </a:fill>
      </a:tcStyle>
    </a:lastRow>
    <a:firstRow>
      <a:tcTxStyle b="on" i="on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1"/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/Relationships>

</file>

<file path=ppt/notesMasters/_rels/notes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 lvl="0"/>
          </a:p>
        </p:txBody>
      </p:sp>
      <p:sp>
        <p:nvSpPr>
          <p:cNvPr id="18" name="Shape 18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 lvl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>
      <a:lnSpc>
        <a:spcPct val="125000"/>
      </a:lnSpc>
      <a:defRPr sz="2400">
        <a:latin typeface="+mn-lt"/>
        <a:ea typeface="+mn-ea"/>
        <a:cs typeface="+mn-cs"/>
        <a:sym typeface="Avenir Book"/>
      </a:defRPr>
    </a:lvl1pPr>
    <a:lvl2pPr indent="228600" defTabSz="457200">
      <a:lnSpc>
        <a:spcPct val="125000"/>
      </a:lnSpc>
      <a:defRPr sz="2400">
        <a:latin typeface="+mn-lt"/>
        <a:ea typeface="+mn-ea"/>
        <a:cs typeface="+mn-cs"/>
        <a:sym typeface="Avenir Book"/>
      </a:defRPr>
    </a:lvl2pPr>
    <a:lvl3pPr indent="457200" defTabSz="457200">
      <a:lnSpc>
        <a:spcPct val="125000"/>
      </a:lnSpc>
      <a:defRPr sz="2400">
        <a:latin typeface="+mn-lt"/>
        <a:ea typeface="+mn-ea"/>
        <a:cs typeface="+mn-cs"/>
        <a:sym typeface="Avenir Book"/>
      </a:defRPr>
    </a:lvl3pPr>
    <a:lvl4pPr indent="685800" defTabSz="457200">
      <a:lnSpc>
        <a:spcPct val="125000"/>
      </a:lnSpc>
      <a:defRPr sz="2400">
        <a:latin typeface="+mn-lt"/>
        <a:ea typeface="+mn-ea"/>
        <a:cs typeface="+mn-cs"/>
        <a:sym typeface="Avenir Book"/>
      </a:defRPr>
    </a:lvl4pPr>
    <a:lvl5pPr indent="914400" defTabSz="457200">
      <a:lnSpc>
        <a:spcPct val="125000"/>
      </a:lnSpc>
      <a:defRPr sz="2400">
        <a:latin typeface="+mn-lt"/>
        <a:ea typeface="+mn-ea"/>
        <a:cs typeface="+mn-cs"/>
        <a:sym typeface="Avenir Book"/>
      </a:defRPr>
    </a:lvl5pPr>
    <a:lvl6pPr indent="1143000" defTabSz="457200">
      <a:lnSpc>
        <a:spcPct val="125000"/>
      </a:lnSpc>
      <a:defRPr sz="2400">
        <a:latin typeface="+mn-lt"/>
        <a:ea typeface="+mn-ea"/>
        <a:cs typeface="+mn-cs"/>
        <a:sym typeface="Avenir Book"/>
      </a:defRPr>
    </a:lvl6pPr>
    <a:lvl7pPr indent="1371600" defTabSz="457200">
      <a:lnSpc>
        <a:spcPct val="125000"/>
      </a:lnSpc>
      <a:defRPr sz="2400">
        <a:latin typeface="+mn-lt"/>
        <a:ea typeface="+mn-ea"/>
        <a:cs typeface="+mn-cs"/>
        <a:sym typeface="Avenir Book"/>
      </a:defRPr>
    </a:lvl7pPr>
    <a:lvl8pPr indent="1600200" defTabSz="457200">
      <a:lnSpc>
        <a:spcPct val="125000"/>
      </a:lnSpc>
      <a:defRPr sz="2400">
        <a:latin typeface="+mn-lt"/>
        <a:ea typeface="+mn-ea"/>
        <a:cs typeface="+mn-cs"/>
        <a:sym typeface="Avenir Book"/>
      </a:defRPr>
    </a:lvl8pPr>
    <a:lvl9pPr indent="1828800" defTabSz="457200">
      <a:lnSpc>
        <a:spcPct val="125000"/>
      </a:lnSpc>
      <a:defRPr sz="2400">
        <a:latin typeface="+mn-lt"/>
        <a:ea typeface="+mn-ea"/>
        <a:cs typeface="+mn-cs"/>
        <a:sym typeface="Avenir Book"/>
      </a:defRPr>
    </a:lvl9pPr>
  </p:notesStyle>
</p:notesMaster>
</file>

<file path=ppt/notesSlides/_rels/notesSlide1.xml.rels><?xml version="1.0" encoding="UTF-8" standalone="yes"?><Relationships xmlns="http://schemas.openxmlformats.org/package/2006/relationships"><Relationship Id="rId1" Type="http://schemas.openxmlformats.org/officeDocument/2006/relationships/slide" Target="../slides/slide2.xml"/><Relationship Id="rId2" Type="http://schemas.openxmlformats.org/officeDocument/2006/relationships/notesMaster" Target="../notesMasters/notesMaster1.xml"/></Relationships>

</file>

<file path=ppt/notesSlides/_rels/notesSlide2.xml.rels><?xml version="1.0" encoding="UTF-8" standalone="yes"?><Relationships xmlns="http://schemas.openxmlformats.org/package/2006/relationships"><Relationship Id="rId1" Type="http://schemas.openxmlformats.org/officeDocument/2006/relationships/slide" Target="../slides/slide4.xml"/><Relationship Id="rId2" Type="http://schemas.openxmlformats.org/officeDocument/2006/relationships/notesMaster" Target="../notesMasters/notesMaster1.xml"/></Relationships>
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Shape 27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</a:p>
        </p:txBody>
      </p:sp>
      <p:sp>
        <p:nvSpPr>
          <p:cNvPr id="28" name="Shape 28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2400"/>
              <a:t>Attribution condition: You must indicate that derivative work</a:t>
            </a:r>
            <a:endParaRPr sz="2400"/>
          </a:p>
          <a:p>
            <a:pPr lvl="0">
              <a:defRPr sz="1800"/>
            </a:pPr>
            <a:r>
              <a:rPr sz="2400"/>
              <a:t>"Is derived from Xeno Kovah's ‘Intro x86-64’ class, available at http://OpenSecurityTraining.info/IntroX86-64.html"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</a:p>
        </p:txBody>
      </p:sp>
      <p:sp>
        <p:nvSpPr>
          <p:cNvPr id="37" name="Shape 37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>
            <a:lvl1pPr defTabSz="914400">
              <a:lnSpc>
                <a:spcPct val="0"/>
              </a:lnSpc>
              <a:spcBef>
                <a:spcPts val="400"/>
              </a:spcBef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/>
            <a:r>
              <a:t>x86 has been called “self-synchronizing” because it does eventually seem to get back to the correct asm. That’s not a useful property for execution, only for disassemblers trying to speculate on a correct disassembly.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lvl1pPr>
          </a:lstStyle>
          <a:p>
            <a:pPr lvl="0"/>
            <a:fld id="{86CB4B4D-7CA3-9044-876B-883B54F8677D}" type="slidenum"/>
          </a:p>
        </p:txBody>
      </p:sp>
      <p:sp>
        <p:nvSpPr>
          <p:cNvPr id="7" name="Shape 7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400"/>
              <a:t>Title Text</a:t>
            </a:r>
          </a:p>
        </p:txBody>
      </p:sp>
      <p:sp>
        <p:nvSpPr>
          <p:cNvPr id="8" name="Shape 8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200"/>
              <a:t>Body Level One</a:t>
            </a:r>
            <a:endParaRPr sz="3200"/>
          </a:p>
          <a:p>
            <a:pPr lvl="1">
              <a:defRPr sz="1800"/>
            </a:pPr>
            <a:r>
              <a:rPr sz="3200"/>
              <a:t>Body Level Two</a:t>
            </a:r>
            <a:endParaRPr sz="3200"/>
          </a:p>
          <a:p>
            <a:pPr lvl="2">
              <a:defRPr sz="1800"/>
            </a:pPr>
            <a:r>
              <a:rPr sz="3200"/>
              <a:t>Body Level Three</a:t>
            </a:r>
            <a:endParaRPr sz="3200"/>
          </a:p>
          <a:p>
            <a:pPr lvl="3">
              <a:defRPr sz="1800"/>
            </a:pPr>
            <a:r>
              <a:rPr sz="3200"/>
              <a:t>Body Level Four</a:t>
            </a:r>
            <a:endParaRPr sz="3200"/>
          </a:p>
          <a:p>
            <a:pPr lvl="4">
              <a:defRPr sz="1800"/>
            </a:pPr>
            <a:r>
              <a:rPr sz="3200"/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lvl1pPr>
          </a:lstStyle>
          <a:p>
            <a:pPr lvl="0"/>
            <a:fld id="{86CB4B4D-7CA3-9044-876B-883B54F8677D}" type="slidenum"/>
          </a:p>
        </p:txBody>
      </p:sp>
    </p:spTree>
  </p:cSld>
  <p:clrMapOvr>
    <a:masterClrMapping/>
  </p:clrMapOvr>
  <p:transition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hape 12"/>
          <p:cNvSpPr/>
          <p:nvPr>
            <p:ph type="sldNum" sz="quarter" idx="2"/>
          </p:nvPr>
        </p:nvSpPr>
        <p:spPr>
          <a:xfrm>
            <a:off x="7223125" y="6397625"/>
            <a:ext cx="1903413" cy="439227"/>
          </a:xfrm>
          <a:prstGeom prst="rect">
            <a:avLst/>
          </a:prstGeom>
        </p:spPr>
        <p:txBody>
          <a:bodyPr lIns="0" tIns="0" rIns="0" bIns="0"/>
          <a:lstStyle>
            <a:lvl1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lvl1pPr>
          </a:lstStyle>
          <a:p>
            <a:pPr lvl="0"/>
            <a:fld id="{86CB4B4D-7CA3-9044-876B-883B54F8677D}" type="slidenum"/>
          </a:p>
        </p:txBody>
      </p:sp>
      <p:sp>
        <p:nvSpPr>
          <p:cNvPr id="13" name="Shape 13"/>
          <p:cNvSpPr/>
          <p:nvPr>
            <p:ph type="title"/>
          </p:nvPr>
        </p:nvSpPr>
        <p:spPr>
          <a:prstGeom prst="rect">
            <a:avLst/>
          </a:prstGeom>
        </p:spPr>
        <p:txBody>
          <a:bodyPr lIns="0" tIns="0" rIns="0" bIns="0"/>
          <a:lstStyle/>
          <a:p>
            <a:pPr lvl="0">
              <a:defRPr sz="1800"/>
            </a:pPr>
            <a:r>
              <a:rPr sz="4400"/>
              <a:t>Title Text</a:t>
            </a:r>
          </a:p>
        </p:txBody>
      </p:sp>
      <p:sp>
        <p:nvSpPr>
          <p:cNvPr id="14" name="Shape 14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 lIns="0" tIns="0" rIns="0" bIns="0"/>
          <a:lstStyle>
            <a:lvl2pPr indent="114300"/>
            <a:lvl3pPr indent="571500"/>
            <a:lvl4pPr indent="1028700"/>
            <a:lvl5pPr indent="1485900"/>
          </a:lstStyle>
          <a:p>
            <a:pPr lvl="0">
              <a:defRPr sz="1800"/>
            </a:pPr>
            <a:r>
              <a:rPr sz="3200"/>
              <a:t>Body Level One</a:t>
            </a:r>
            <a:endParaRPr sz="3200"/>
          </a:p>
          <a:p>
            <a:pPr lvl="1">
              <a:defRPr sz="1800"/>
            </a:pPr>
            <a:r>
              <a:rPr sz="3200"/>
              <a:t>Body Level Two</a:t>
            </a:r>
            <a:endParaRPr sz="3200"/>
          </a:p>
          <a:p>
            <a:pPr lvl="2">
              <a:defRPr sz="1800"/>
            </a:pPr>
            <a:r>
              <a:rPr sz="3200"/>
              <a:t>Body Level Three</a:t>
            </a:r>
            <a:endParaRPr sz="3200"/>
          </a:p>
          <a:p>
            <a:pPr lvl="3">
              <a:defRPr sz="1800"/>
            </a:pPr>
            <a:r>
              <a:rPr sz="3200"/>
              <a:t>Body Level Four</a:t>
            </a:r>
            <a:endParaRPr sz="3200"/>
          </a:p>
          <a:p>
            <a:pPr lvl="4">
              <a:defRPr sz="1800"/>
            </a:pPr>
            <a:r>
              <a:rPr sz="3200"/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/>
          <p:nvPr>
            <p:ph type="sldNum" sz="quarter" idx="2"/>
          </p:nvPr>
        </p:nvSpPr>
        <p:spPr>
          <a:xfrm>
            <a:off x="6553200" y="6248400"/>
            <a:ext cx="1903413" cy="439227"/>
          </a:xfrm>
          <a:prstGeom prst="rect">
            <a:avLst/>
          </a:prstGeom>
        </p:spPr>
        <p:txBody>
          <a:bodyPr lIns="0" tIns="0" rIns="0" bIns="0"/>
          <a:lstStyle>
            <a:lvl1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lvl1pPr>
          </a:lstStyle>
          <a:p>
            <a:pPr lvl="0"/>
            <a:fld id="{86CB4B4D-7CA3-9044-876B-883B54F8677D}" type="slidenum"/>
          </a:p>
        </p:txBody>
      </p:sp>
    </p:spTree>
  </p:cSld>
  <p:clrMapOvr>
    <a:masterClrMapping/>
  </p:clrMapOvr>
  <p:transition spd="med" advClick="1"/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/>
          <p:nvPr>
            <p:ph type="sldNum" sz="quarter" idx="2"/>
          </p:nvPr>
        </p:nvSpPr>
        <p:spPr>
          <a:xfrm>
            <a:off x="6553200" y="6248400"/>
            <a:ext cx="1903414" cy="439227"/>
          </a:xfrm>
          <a:prstGeom prst="rect">
            <a:avLst/>
          </a:prstGeom>
          <a:ln w="12700">
            <a:miter lim="400000"/>
          </a:ln>
        </p:spPr>
        <p:txBody>
          <a:bodyPr lIns="46798" tIns="46798" rIns="46798" bIns="46798">
            <a:spAutoFit/>
          </a:bodyPr>
          <a:lstStyle>
            <a:lvl1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/>
            <a:fld id="{86CB4B4D-7CA3-9044-876B-883B54F8677D}" type="slidenum"/>
          </a:p>
        </p:txBody>
      </p:sp>
      <p:sp>
        <p:nvSpPr>
          <p:cNvPr id="3" name="Shape 3"/>
          <p:cNvSpPr/>
          <p:nvPr>
            <p:ph type="title"/>
          </p:nvPr>
        </p:nvSpPr>
        <p:spPr>
          <a:xfrm>
            <a:off x="685800" y="1844675"/>
            <a:ext cx="7772400" cy="204152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6798" tIns="46798" rIns="46798" bIns="46798" anchor="ctr"/>
          <a:lstStyle/>
          <a:p>
            <a:pPr lvl="0">
              <a:defRPr sz="1800"/>
            </a:pPr>
            <a:r>
              <a:rPr sz="4400"/>
              <a:t>Title Text</a:t>
            </a:r>
          </a:p>
        </p:txBody>
      </p:sp>
      <p:sp>
        <p:nvSpPr>
          <p:cNvPr id="4" name="Shape 4"/>
          <p:cNvSpPr/>
          <p:nvPr>
            <p:ph type="body" idx="1"/>
          </p:nvPr>
        </p:nvSpPr>
        <p:spPr>
          <a:xfrm>
            <a:off x="1371600" y="3886200"/>
            <a:ext cx="6400800" cy="2971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6798" tIns="46798" rIns="46798" bIns="46798"/>
          <a:lstStyle/>
          <a:p>
            <a:pPr lvl="0">
              <a:defRPr sz="1800"/>
            </a:pPr>
            <a:r>
              <a:rPr sz="3200"/>
              <a:t>Body Level One</a:t>
            </a:r>
            <a:endParaRPr sz="3200"/>
          </a:p>
          <a:p>
            <a:pPr lvl="1">
              <a:defRPr sz="1800"/>
            </a:pPr>
            <a:r>
              <a:rPr sz="3200"/>
              <a:t>Body Level Two</a:t>
            </a:r>
            <a:endParaRPr sz="3200"/>
          </a:p>
          <a:p>
            <a:pPr lvl="2">
              <a:defRPr sz="1800"/>
            </a:pPr>
            <a:r>
              <a:rPr sz="3200"/>
              <a:t>Body Level Three</a:t>
            </a:r>
            <a:endParaRPr sz="3200"/>
          </a:p>
          <a:p>
            <a:pPr lvl="3">
              <a:defRPr sz="1800"/>
            </a:pPr>
            <a:r>
              <a:rPr sz="3200"/>
              <a:t>Body Level Four</a:t>
            </a:r>
            <a:endParaRPr sz="3200"/>
          </a:p>
          <a:p>
            <a:pPr lvl="4">
              <a:defRPr sz="1800"/>
            </a:pPr>
            <a:r>
              <a:rPr sz="3200"/>
              <a:t>Body Level Five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</p:sldLayoutIdLst>
  <p:transition spd="med" advClick="1"/>
  <p:txStyles>
    <p:titleStyle>
      <a:lvl1pPr algn="ctr" defTabSz="457200">
        <a:defRPr sz="4400">
          <a:latin typeface="Arial"/>
          <a:ea typeface="Arial"/>
          <a:cs typeface="Arial"/>
          <a:sym typeface="Arial"/>
        </a:defRPr>
      </a:lvl1pPr>
      <a:lvl2pPr algn="ctr" defTabSz="457200">
        <a:defRPr sz="4400">
          <a:latin typeface="Arial"/>
          <a:ea typeface="Arial"/>
          <a:cs typeface="Arial"/>
          <a:sym typeface="Arial"/>
        </a:defRPr>
      </a:lvl2pPr>
      <a:lvl3pPr algn="ctr" defTabSz="457200">
        <a:defRPr sz="4400">
          <a:latin typeface="Arial"/>
          <a:ea typeface="Arial"/>
          <a:cs typeface="Arial"/>
          <a:sym typeface="Arial"/>
        </a:defRPr>
      </a:lvl3pPr>
      <a:lvl4pPr algn="ctr" defTabSz="457200">
        <a:defRPr sz="4400">
          <a:latin typeface="Arial"/>
          <a:ea typeface="Arial"/>
          <a:cs typeface="Arial"/>
          <a:sym typeface="Arial"/>
        </a:defRPr>
      </a:lvl4pPr>
      <a:lvl5pPr algn="ctr" defTabSz="457200">
        <a:defRPr sz="4400">
          <a:latin typeface="Arial"/>
          <a:ea typeface="Arial"/>
          <a:cs typeface="Arial"/>
          <a:sym typeface="Arial"/>
        </a:defRPr>
      </a:lvl5pPr>
      <a:lvl6pPr algn="ctr" defTabSz="457200">
        <a:defRPr sz="4400">
          <a:latin typeface="Arial"/>
          <a:ea typeface="Arial"/>
          <a:cs typeface="Arial"/>
          <a:sym typeface="Arial"/>
        </a:defRPr>
      </a:lvl6pPr>
      <a:lvl7pPr algn="ctr" defTabSz="457200">
        <a:defRPr sz="4400">
          <a:latin typeface="Arial"/>
          <a:ea typeface="Arial"/>
          <a:cs typeface="Arial"/>
          <a:sym typeface="Arial"/>
        </a:defRPr>
      </a:lvl7pPr>
      <a:lvl8pPr algn="ctr" defTabSz="457200">
        <a:defRPr sz="4400">
          <a:latin typeface="Arial"/>
          <a:ea typeface="Arial"/>
          <a:cs typeface="Arial"/>
          <a:sym typeface="Arial"/>
        </a:defRPr>
      </a:lvl8pPr>
      <a:lvl9pPr algn="ctr" defTabSz="457200">
        <a:defRPr sz="4400">
          <a:latin typeface="Arial"/>
          <a:ea typeface="Arial"/>
          <a:cs typeface="Arial"/>
          <a:sym typeface="Arial"/>
        </a:defRPr>
      </a:lvl9pPr>
    </p:titleStyle>
    <p:bodyStyle>
      <a:lvl1pPr marL="342900" indent="-342900" algn="ctr" defTabSz="457200">
        <a:spcBef>
          <a:spcPts val="800"/>
        </a:spcBef>
        <a:defRPr sz="3200">
          <a:latin typeface="Arial"/>
          <a:ea typeface="Arial"/>
          <a:cs typeface="Arial"/>
          <a:sym typeface="Arial"/>
        </a:defRPr>
      </a:lvl1pPr>
      <a:lvl2pPr marL="342900" algn="ctr" defTabSz="457200">
        <a:spcBef>
          <a:spcPts val="800"/>
        </a:spcBef>
        <a:defRPr sz="3200">
          <a:latin typeface="Arial"/>
          <a:ea typeface="Arial"/>
          <a:cs typeface="Arial"/>
          <a:sym typeface="Arial"/>
        </a:defRPr>
      </a:lvl2pPr>
      <a:lvl3pPr marL="342900" algn="ctr" defTabSz="457200">
        <a:spcBef>
          <a:spcPts val="800"/>
        </a:spcBef>
        <a:defRPr sz="3200">
          <a:latin typeface="Arial"/>
          <a:ea typeface="Arial"/>
          <a:cs typeface="Arial"/>
          <a:sym typeface="Arial"/>
        </a:defRPr>
      </a:lvl3pPr>
      <a:lvl4pPr marL="342900" algn="ctr" defTabSz="457200">
        <a:spcBef>
          <a:spcPts val="800"/>
        </a:spcBef>
        <a:defRPr sz="3200">
          <a:latin typeface="Arial"/>
          <a:ea typeface="Arial"/>
          <a:cs typeface="Arial"/>
          <a:sym typeface="Arial"/>
        </a:defRPr>
      </a:lvl4pPr>
      <a:lvl5pPr marL="342900" algn="ctr" defTabSz="457200">
        <a:spcBef>
          <a:spcPts val="800"/>
        </a:spcBef>
        <a:defRPr sz="3200">
          <a:latin typeface="Arial"/>
          <a:ea typeface="Arial"/>
          <a:cs typeface="Arial"/>
          <a:sym typeface="Arial"/>
        </a:defRPr>
      </a:lvl5pPr>
      <a:lvl6pPr marL="342900" algn="ctr" defTabSz="457200">
        <a:spcBef>
          <a:spcPts val="800"/>
        </a:spcBef>
        <a:defRPr sz="3200">
          <a:latin typeface="Arial"/>
          <a:ea typeface="Arial"/>
          <a:cs typeface="Arial"/>
          <a:sym typeface="Arial"/>
        </a:defRPr>
      </a:lvl6pPr>
      <a:lvl7pPr marL="342900" algn="ctr" defTabSz="457200">
        <a:spcBef>
          <a:spcPts val="800"/>
        </a:spcBef>
        <a:defRPr sz="3200">
          <a:latin typeface="Arial"/>
          <a:ea typeface="Arial"/>
          <a:cs typeface="Arial"/>
          <a:sym typeface="Arial"/>
        </a:defRPr>
      </a:lvl7pPr>
      <a:lvl8pPr marL="342900" algn="ctr" defTabSz="457200">
        <a:spcBef>
          <a:spcPts val="800"/>
        </a:spcBef>
        <a:defRPr sz="3200">
          <a:latin typeface="Arial"/>
          <a:ea typeface="Arial"/>
          <a:cs typeface="Arial"/>
          <a:sym typeface="Arial"/>
        </a:defRPr>
      </a:lvl8pPr>
      <a:lvl9pPr marL="342900" algn="ctr" defTabSz="457200">
        <a:spcBef>
          <a:spcPts val="800"/>
        </a:spcBef>
        <a:defRPr sz="3200">
          <a:latin typeface="Arial"/>
          <a:ea typeface="Arial"/>
          <a:cs typeface="Arial"/>
          <a:sym typeface="Arial"/>
        </a:defRPr>
      </a:lvl9pPr>
    </p:bodyStyle>
    <p:otherStyle>
      <a:lvl1pPr defTabSz="457200">
        <a:tabLst>
          <a:tab pos="914400" algn="l"/>
          <a:tab pos="1828800" algn="l"/>
          <a:tab pos="2743200" algn="l"/>
          <a:tab pos="3657600" algn="l"/>
          <a:tab pos="4572000" algn="l"/>
          <a:tab pos="5486400" algn="l"/>
          <a:tab pos="6400800" algn="l"/>
          <a:tab pos="7315200" algn="l"/>
          <a:tab pos="8229600" algn="l"/>
          <a:tab pos="9144000" algn="l"/>
          <a:tab pos="10058400" algn="l"/>
        </a:tabLst>
        <a:defRPr sz="2400">
          <a:solidFill>
            <a:schemeClr val="tx1"/>
          </a:solidFill>
          <a:latin typeface="+mn-lt"/>
          <a:ea typeface="+mn-ea"/>
          <a:cs typeface="+mn-cs"/>
          <a:sym typeface="Arial"/>
        </a:defRPr>
      </a:lvl1pPr>
      <a:lvl2pPr defTabSz="457200">
        <a:tabLst>
          <a:tab pos="914400" algn="l"/>
          <a:tab pos="1828800" algn="l"/>
          <a:tab pos="2743200" algn="l"/>
          <a:tab pos="3657600" algn="l"/>
          <a:tab pos="4572000" algn="l"/>
          <a:tab pos="5486400" algn="l"/>
          <a:tab pos="6400800" algn="l"/>
          <a:tab pos="7315200" algn="l"/>
          <a:tab pos="8229600" algn="l"/>
          <a:tab pos="9144000" algn="l"/>
          <a:tab pos="10058400" algn="l"/>
        </a:tabLst>
        <a:defRPr sz="2400">
          <a:solidFill>
            <a:schemeClr val="tx1"/>
          </a:solidFill>
          <a:latin typeface="+mn-lt"/>
          <a:ea typeface="+mn-ea"/>
          <a:cs typeface="+mn-cs"/>
          <a:sym typeface="Arial"/>
        </a:defRPr>
      </a:lvl2pPr>
      <a:lvl3pPr defTabSz="457200">
        <a:tabLst>
          <a:tab pos="914400" algn="l"/>
          <a:tab pos="1828800" algn="l"/>
          <a:tab pos="2743200" algn="l"/>
          <a:tab pos="3657600" algn="l"/>
          <a:tab pos="4572000" algn="l"/>
          <a:tab pos="5486400" algn="l"/>
          <a:tab pos="6400800" algn="l"/>
          <a:tab pos="7315200" algn="l"/>
          <a:tab pos="8229600" algn="l"/>
          <a:tab pos="9144000" algn="l"/>
          <a:tab pos="10058400" algn="l"/>
        </a:tabLst>
        <a:defRPr sz="2400">
          <a:solidFill>
            <a:schemeClr val="tx1"/>
          </a:solidFill>
          <a:latin typeface="+mn-lt"/>
          <a:ea typeface="+mn-ea"/>
          <a:cs typeface="+mn-cs"/>
          <a:sym typeface="Arial"/>
        </a:defRPr>
      </a:lvl3pPr>
      <a:lvl4pPr defTabSz="457200">
        <a:tabLst>
          <a:tab pos="914400" algn="l"/>
          <a:tab pos="1828800" algn="l"/>
          <a:tab pos="2743200" algn="l"/>
          <a:tab pos="3657600" algn="l"/>
          <a:tab pos="4572000" algn="l"/>
          <a:tab pos="5486400" algn="l"/>
          <a:tab pos="6400800" algn="l"/>
          <a:tab pos="7315200" algn="l"/>
          <a:tab pos="8229600" algn="l"/>
          <a:tab pos="9144000" algn="l"/>
          <a:tab pos="10058400" algn="l"/>
        </a:tabLst>
        <a:defRPr sz="2400">
          <a:solidFill>
            <a:schemeClr val="tx1"/>
          </a:solidFill>
          <a:latin typeface="+mn-lt"/>
          <a:ea typeface="+mn-ea"/>
          <a:cs typeface="+mn-cs"/>
          <a:sym typeface="Arial"/>
        </a:defRPr>
      </a:lvl4pPr>
      <a:lvl5pPr defTabSz="457200">
        <a:tabLst>
          <a:tab pos="914400" algn="l"/>
          <a:tab pos="1828800" algn="l"/>
          <a:tab pos="2743200" algn="l"/>
          <a:tab pos="3657600" algn="l"/>
          <a:tab pos="4572000" algn="l"/>
          <a:tab pos="5486400" algn="l"/>
          <a:tab pos="6400800" algn="l"/>
          <a:tab pos="7315200" algn="l"/>
          <a:tab pos="8229600" algn="l"/>
          <a:tab pos="9144000" algn="l"/>
          <a:tab pos="10058400" algn="l"/>
        </a:tabLst>
        <a:defRPr sz="2400">
          <a:solidFill>
            <a:schemeClr val="tx1"/>
          </a:solidFill>
          <a:latin typeface="+mn-lt"/>
          <a:ea typeface="+mn-ea"/>
          <a:cs typeface="+mn-cs"/>
          <a:sym typeface="Arial"/>
        </a:defRPr>
      </a:lvl5pPr>
      <a:lvl6pPr defTabSz="457200">
        <a:tabLst>
          <a:tab pos="914400" algn="l"/>
          <a:tab pos="1828800" algn="l"/>
          <a:tab pos="2743200" algn="l"/>
          <a:tab pos="3657600" algn="l"/>
          <a:tab pos="4572000" algn="l"/>
          <a:tab pos="5486400" algn="l"/>
          <a:tab pos="6400800" algn="l"/>
          <a:tab pos="7315200" algn="l"/>
          <a:tab pos="8229600" algn="l"/>
          <a:tab pos="9144000" algn="l"/>
          <a:tab pos="10058400" algn="l"/>
        </a:tabLst>
        <a:defRPr sz="2400">
          <a:solidFill>
            <a:schemeClr val="tx1"/>
          </a:solidFill>
          <a:latin typeface="+mn-lt"/>
          <a:ea typeface="+mn-ea"/>
          <a:cs typeface="+mn-cs"/>
          <a:sym typeface="Arial"/>
        </a:defRPr>
      </a:lvl6pPr>
      <a:lvl7pPr defTabSz="457200">
        <a:tabLst>
          <a:tab pos="914400" algn="l"/>
          <a:tab pos="1828800" algn="l"/>
          <a:tab pos="2743200" algn="l"/>
          <a:tab pos="3657600" algn="l"/>
          <a:tab pos="4572000" algn="l"/>
          <a:tab pos="5486400" algn="l"/>
          <a:tab pos="6400800" algn="l"/>
          <a:tab pos="7315200" algn="l"/>
          <a:tab pos="8229600" algn="l"/>
          <a:tab pos="9144000" algn="l"/>
          <a:tab pos="10058400" algn="l"/>
        </a:tabLst>
        <a:defRPr sz="2400">
          <a:solidFill>
            <a:schemeClr val="tx1"/>
          </a:solidFill>
          <a:latin typeface="+mn-lt"/>
          <a:ea typeface="+mn-ea"/>
          <a:cs typeface="+mn-cs"/>
          <a:sym typeface="Arial"/>
        </a:defRPr>
      </a:lvl7pPr>
      <a:lvl8pPr defTabSz="457200">
        <a:tabLst>
          <a:tab pos="914400" algn="l"/>
          <a:tab pos="1828800" algn="l"/>
          <a:tab pos="2743200" algn="l"/>
          <a:tab pos="3657600" algn="l"/>
          <a:tab pos="4572000" algn="l"/>
          <a:tab pos="5486400" algn="l"/>
          <a:tab pos="6400800" algn="l"/>
          <a:tab pos="7315200" algn="l"/>
          <a:tab pos="8229600" algn="l"/>
          <a:tab pos="9144000" algn="l"/>
          <a:tab pos="10058400" algn="l"/>
        </a:tabLst>
        <a:defRPr sz="2400">
          <a:solidFill>
            <a:schemeClr val="tx1"/>
          </a:solidFill>
          <a:latin typeface="+mn-lt"/>
          <a:ea typeface="+mn-ea"/>
          <a:cs typeface="+mn-cs"/>
          <a:sym typeface="Arial"/>
        </a:defRPr>
      </a:lvl8pPr>
      <a:lvl9pPr defTabSz="457200">
        <a:tabLst>
          <a:tab pos="914400" algn="l"/>
          <a:tab pos="1828800" algn="l"/>
          <a:tab pos="2743200" algn="l"/>
          <a:tab pos="3657600" algn="l"/>
          <a:tab pos="4572000" algn="l"/>
          <a:tab pos="5486400" algn="l"/>
          <a:tab pos="6400800" algn="l"/>
          <a:tab pos="7315200" algn="l"/>
          <a:tab pos="8229600" algn="l"/>
          <a:tab pos="9144000" algn="l"/>
          <a:tab pos="10058400" algn="l"/>
        </a:tabLst>
        <a:defRPr sz="2400">
          <a:solidFill>
            <a:schemeClr val="tx1"/>
          </a:solidFill>
          <a:latin typeface="+mn-lt"/>
          <a:ea typeface="+mn-ea"/>
          <a:cs typeface="+mn-cs"/>
          <a:sym typeface="Arial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/></Relationships>
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cs.arizona.edu/solar/papers/CCS2003.pdf" TargetMode="Externa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>
            <p:ph type="title"/>
          </p:nvPr>
        </p:nvSpPr>
        <p:spPr>
          <a:xfrm>
            <a:off x="685800" y="739775"/>
            <a:ext cx="7772400" cy="2103438"/>
          </a:xfrm>
          <a:prstGeom prst="rect">
            <a:avLst/>
          </a:prstGeom>
        </p:spPr>
        <p:txBody>
          <a:bodyPr lIns="45719" tIns="45719" rIns="45719" bIns="45719">
            <a:normAutofit fontScale="100000" lnSpcReduction="0"/>
          </a:bodyPr>
          <a:lstStyle>
            <a:lvl1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lvl1pPr>
          </a:lstStyle>
          <a:p>
            <a:pPr lvl="0">
              <a:defRPr sz="1800"/>
            </a:pPr>
            <a:r>
              <a:rPr sz="4400"/>
              <a:t>Introduction to Intel x86-64 Assembly, Architecture, Applications, &amp; Alliteration</a:t>
            </a:r>
          </a:p>
        </p:txBody>
      </p:sp>
      <p:sp>
        <p:nvSpPr>
          <p:cNvPr id="21" name="Shape 21"/>
          <p:cNvSpPr/>
          <p:nvPr/>
        </p:nvSpPr>
        <p:spPr>
          <a:xfrm>
            <a:off x="1371600" y="3886200"/>
            <a:ext cx="6400800" cy="111954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algn="ctr">
              <a:spcBef>
                <a:spcPts val="800"/>
              </a:spcBef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3200">
                <a:latin typeface="Arial"/>
                <a:ea typeface="Arial"/>
                <a:cs typeface="Arial"/>
                <a:sym typeface="Arial"/>
              </a:rPr>
              <a:t>Xeno Kovah – 2014-2015</a:t>
            </a:r>
            <a:endParaRPr sz="3200">
              <a:latin typeface="Arial"/>
              <a:ea typeface="Arial"/>
              <a:cs typeface="Arial"/>
              <a:sym typeface="Arial"/>
            </a:endParaRPr>
          </a:p>
          <a:p>
            <a:pPr lvl="0" algn="ctr">
              <a:spcBef>
                <a:spcPts val="800"/>
              </a:spcBef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3200">
                <a:latin typeface="Arial"/>
                <a:ea typeface="Arial"/>
                <a:cs typeface="Arial"/>
                <a:sym typeface="Arial"/>
              </a:rPr>
              <a:t>xeno@legbacore.com</a:t>
            </a:r>
          </a:p>
        </p:txBody>
      </p:sp>
    </p:spTree>
  </p:cSld>
  <p:clrMapOvr>
    <a:masterClrMapping/>
  </p:clrMapOvr>
  <p:transition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/>
          <p:nvPr/>
        </p:nvSpPr>
        <p:spPr>
          <a:xfrm>
            <a:off x="-1" y="-935"/>
            <a:ext cx="9144002" cy="114328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ctr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6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/>
            </a:pPr>
            <a:r>
              <a:rPr sz="3600"/>
              <a:t>All materials is licensed under a Creative Commons “Share Alike” license.</a:t>
            </a:r>
          </a:p>
        </p:txBody>
      </p:sp>
      <p:sp>
        <p:nvSpPr>
          <p:cNvPr id="24" name="Shape 24"/>
          <p:cNvSpPr/>
          <p:nvPr/>
        </p:nvSpPr>
        <p:spPr>
          <a:xfrm>
            <a:off x="685800" y="1237670"/>
            <a:ext cx="7772400" cy="4370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marL="341312" indent="-341312">
              <a:spcBef>
                <a:spcPts val="600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/>
            </a:pPr>
            <a:r>
              <a:rPr sz="2400"/>
              <a:t>http://creativecommons.org/licenses/by-sa/3.0/</a:t>
            </a:r>
          </a:p>
        </p:txBody>
      </p:sp>
      <p:pic>
        <p:nvPicPr>
          <p:cNvPr id="25" name="image1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524000" y="1770062"/>
            <a:ext cx="6324600" cy="4732338"/>
          </a:xfrm>
          <a:prstGeom prst="rect">
            <a:avLst/>
          </a:prstGeom>
          <a:ln w="12700">
            <a:miter lim="400000"/>
          </a:ln>
        </p:spPr>
      </p:pic>
      <p:sp>
        <p:nvSpPr>
          <p:cNvPr id="26" name="Shape 26"/>
          <p:cNvSpPr/>
          <p:nvPr/>
        </p:nvSpPr>
        <p:spPr>
          <a:xfrm>
            <a:off x="-9816" y="6484365"/>
            <a:ext cx="7107557" cy="5440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 lvl="0">
              <a:defRPr sz="1800"/>
            </a:pPr>
            <a:r>
              <a:rPr sz="1100">
                <a:latin typeface="Arial"/>
                <a:ea typeface="Arial"/>
                <a:cs typeface="Arial"/>
                <a:sym typeface="Arial"/>
              </a:rPr>
              <a:t>Attribution condition: You must indicate that derivative work</a:t>
            </a:r>
            <a:endParaRPr sz="1100">
              <a:latin typeface="Arial"/>
              <a:ea typeface="Arial"/>
              <a:cs typeface="Arial"/>
              <a:sym typeface="Arial"/>
            </a:endParaRPr>
          </a:p>
          <a:p>
            <a:pPr lvl="0">
              <a:defRPr sz="1800"/>
            </a:pPr>
            <a:r>
              <a:rPr sz="1100">
                <a:latin typeface="Arial"/>
                <a:ea typeface="Arial"/>
                <a:cs typeface="Arial"/>
                <a:sym typeface="Arial"/>
              </a:rPr>
              <a:t>"Is derived from Xeno Kovah's 'Intro x86-64’ class, available at http://OpenSecurityTraining.info/IntroX86-64.html”</a:t>
            </a:r>
            <a:endParaRPr sz="1100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/>
          <p:nvPr/>
        </p:nvSpPr>
        <p:spPr>
          <a:xfrm>
            <a:off x="685800" y="555240"/>
            <a:ext cx="7772400" cy="125172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ctr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44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/>
            </a:pPr>
            <a:r>
              <a:rPr sz="4400"/>
              <a:t>Discussion: variable-length opcodes</a:t>
            </a:r>
          </a:p>
        </p:txBody>
      </p:sp>
      <p:sp>
        <p:nvSpPr>
          <p:cNvPr id="31" name="Shape 31"/>
          <p:cNvSpPr/>
          <p:nvPr/>
        </p:nvSpPr>
        <p:spPr>
          <a:xfrm>
            <a:off x="685800" y="1981200"/>
            <a:ext cx="7772400" cy="41970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lvl="0" marL="455082" indent="-455082">
              <a:lnSpc>
                <a:spcPct val="90000"/>
              </a:lnSpc>
              <a:spcBef>
                <a:spcPts val="600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2400">
                <a:latin typeface="Arial"/>
                <a:ea typeface="Arial"/>
                <a:cs typeface="Arial"/>
                <a:sym typeface="Arial"/>
              </a:rPr>
              <a:t>Any given sequence of bytes can be interpreted in different ways, depending on where the CPU starts executing it from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lvl="0" marL="455082" indent="-455082">
              <a:lnSpc>
                <a:spcPct val="90000"/>
              </a:lnSpc>
              <a:spcBef>
                <a:spcPts val="600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2400">
                <a:latin typeface="Arial"/>
                <a:ea typeface="Arial"/>
                <a:cs typeface="Arial"/>
                <a:sym typeface="Arial"/>
              </a:rPr>
              <a:t>This has many subtle implications, but it seems to get abused the most in the security domain 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lvl="0" marL="455082" indent="-455082">
              <a:lnSpc>
                <a:spcPct val="90000"/>
              </a:lnSpc>
              <a:spcBef>
                <a:spcPts val="600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2400">
                <a:latin typeface="Arial"/>
                <a:ea typeface="Arial"/>
                <a:cs typeface="Arial"/>
                <a:sym typeface="Arial"/>
              </a:rPr>
              <a:t>Examples: inability to validate intended instructions, return-oriented-programming, code obfuscation and polymorphic/self-modifying code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lvl="0" marL="455082" indent="-455082">
              <a:lnSpc>
                <a:spcPct val="90000"/>
              </a:lnSpc>
              <a:spcBef>
                <a:spcPts val="600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2400">
                <a:latin typeface="Arial"/>
                <a:ea typeface="Arial"/>
                <a:cs typeface="Arial"/>
                <a:sym typeface="Arial"/>
              </a:rPr>
              <a:t>In comparison, RISC architectures typically have fixed instruction sizes, which must be on aligned boundaries, and thus makes disassembly much simpler</a:t>
            </a:r>
          </a:p>
        </p:txBody>
      </p:sp>
    </p:spTree>
  </p:cSld>
  <p:clrMapOvr>
    <a:masterClrMapping/>
  </p:clrMapOvr>
  <p:transition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/>
          <p:nvPr/>
        </p:nvSpPr>
        <p:spPr>
          <a:xfrm>
            <a:off x="685800" y="326640"/>
            <a:ext cx="7772400" cy="125172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ctr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44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/>
            </a:pPr>
            <a:r>
              <a:rPr sz="4400"/>
              <a:t>Variable-length opcode decoding example</a:t>
            </a:r>
          </a:p>
        </p:txBody>
      </p:sp>
      <p:sp>
        <p:nvSpPr>
          <p:cNvPr id="34" name="Shape 34"/>
          <p:cNvSpPr/>
          <p:nvPr/>
        </p:nvSpPr>
        <p:spPr>
          <a:xfrm>
            <a:off x="-1" y="1637185"/>
            <a:ext cx="4881115" cy="41894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6798" tIns="46798" rIns="46798" bIns="46798">
            <a:spAutoFit/>
          </a:bodyPr>
          <a:lstStyle/>
          <a:p>
            <a:pPr lvl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1500">
                <a:latin typeface="Arial"/>
                <a:ea typeface="Arial"/>
                <a:cs typeface="Arial"/>
                <a:sym typeface="Arial"/>
              </a:rPr>
              <a:t>(gdb) x/10i $rip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lvl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1500">
                <a:latin typeface="Arial"/>
                <a:ea typeface="Arial"/>
                <a:cs typeface="Arial"/>
                <a:sym typeface="Arial"/>
              </a:rPr>
              <a:t>   </a:t>
            </a:r>
            <a:r>
              <a:rPr sz="1500">
                <a:solidFill>
                  <a:srgbClr val="008000"/>
                </a:solidFill>
                <a:latin typeface="Arial"/>
                <a:ea typeface="Arial"/>
                <a:cs typeface="Arial"/>
                <a:sym typeface="Arial"/>
              </a:rPr>
              <a:t>0x4004ed &lt;main&gt;:    push   %rbp</a:t>
            </a:r>
            <a:endParaRPr sz="1500">
              <a:solidFill>
                <a:srgbClr val="008000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1500">
                <a:solidFill>
                  <a:srgbClr val="008000"/>
                </a:solidFill>
                <a:latin typeface="Arial"/>
                <a:ea typeface="Arial"/>
                <a:cs typeface="Arial"/>
                <a:sym typeface="Arial"/>
              </a:rPr>
              <a:t>   0x4004ee &lt;main+1&gt;:   mov    %rsp,%rbp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lvl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1500">
                <a:solidFill>
                  <a:srgbClr val="008000"/>
                </a:solidFill>
                <a:latin typeface="Arial"/>
                <a:ea typeface="Arial"/>
                <a:cs typeface="Arial"/>
                <a:sym typeface="Arial"/>
              </a:rPr>
              <a:t>   0x4004f1 &lt;main+4&gt;:   movl   $0xdeadbeef,-0x4(%rbp)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lvl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1500">
                <a:solidFill>
                  <a:srgbClr val="008000"/>
                </a:solidFill>
                <a:latin typeface="Arial"/>
                <a:ea typeface="Arial"/>
                <a:cs typeface="Arial"/>
                <a:sym typeface="Arial"/>
              </a:rPr>
              <a:t>   0x4004f8 &lt;main+11&gt;:  mov    -0x4(%rbp),%eax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lvl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1500">
                <a:solidFill>
                  <a:srgbClr val="008000"/>
                </a:solidFill>
                <a:latin typeface="Arial"/>
                <a:ea typeface="Arial"/>
                <a:cs typeface="Arial"/>
                <a:sym typeface="Arial"/>
              </a:rPr>
              <a:t>   0x4004fb &lt;main+14&gt;:  mov    %eax,%eax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lvl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1500">
                <a:solidFill>
                  <a:srgbClr val="008000"/>
                </a:solidFill>
                <a:latin typeface="Arial"/>
                <a:ea typeface="Arial"/>
                <a:cs typeface="Arial"/>
                <a:sym typeface="Arial"/>
              </a:rPr>
              <a:t>   0x4004fd &lt;main+16&gt;:  mov    %eax,%eax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lvl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1500">
                <a:solidFill>
                  <a:srgbClr val="008000"/>
                </a:solidFill>
                <a:latin typeface="Arial"/>
                <a:ea typeface="Arial"/>
                <a:cs typeface="Arial"/>
                <a:sym typeface="Arial"/>
              </a:rPr>
              <a:t>   0x4004ff &lt;main+18&gt;:  mov    %eax,-0x4(%rbp)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lvl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1500">
                <a:solidFill>
                  <a:srgbClr val="008000"/>
                </a:solidFill>
                <a:latin typeface="Arial"/>
                <a:ea typeface="Arial"/>
                <a:cs typeface="Arial"/>
                <a:sym typeface="Arial"/>
              </a:rPr>
              <a:t>   0x400502 &lt;main+21&gt;:  pop    %rbp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lvl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1500">
                <a:solidFill>
                  <a:srgbClr val="008000"/>
                </a:solidFill>
                <a:latin typeface="Arial"/>
                <a:ea typeface="Arial"/>
                <a:cs typeface="Arial"/>
                <a:sym typeface="Arial"/>
              </a:rPr>
              <a:t>   0x400503 &lt;main+22&gt;:  retq</a:t>
            </a:r>
            <a:endParaRPr sz="1500">
              <a:solidFill>
                <a:srgbClr val="008000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endParaRPr sz="1500">
              <a:solidFill>
                <a:srgbClr val="008000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1500">
                <a:latin typeface="Arial"/>
                <a:ea typeface="Arial"/>
                <a:cs typeface="Arial"/>
                <a:sym typeface="Arial"/>
              </a:rPr>
              <a:t>(gdb) x/10i $rip+9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lvl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150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   0x4004f6 &lt;main+9&gt;:   lods   %ds:(%rsi),%eax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lvl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150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   0x4004f7 &lt;main+10&gt;:  fimul  -0x3f7603bb(%rbx)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lvl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1500">
                <a:solidFill>
                  <a:srgbClr val="408000"/>
                </a:solidFill>
                <a:latin typeface="Arial"/>
                <a:ea typeface="Arial"/>
                <a:cs typeface="Arial"/>
                <a:sym typeface="Arial"/>
              </a:rPr>
              <a:t>   0x4004fd &lt;main+16&gt;:  mov    %eax,%eax</a:t>
            </a:r>
            <a:endParaRPr>
              <a:solidFill>
                <a:srgbClr val="408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lvl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1500">
                <a:solidFill>
                  <a:srgbClr val="408000"/>
                </a:solidFill>
                <a:latin typeface="Arial"/>
                <a:ea typeface="Arial"/>
                <a:cs typeface="Arial"/>
                <a:sym typeface="Arial"/>
              </a:rPr>
              <a:t>   0x4004ff &lt;main+18&gt;:  mov    %eax,-0x4(%rbp)</a:t>
            </a:r>
            <a:endParaRPr>
              <a:solidFill>
                <a:srgbClr val="408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lvl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1500">
                <a:solidFill>
                  <a:srgbClr val="408000"/>
                </a:solidFill>
                <a:latin typeface="Arial"/>
                <a:ea typeface="Arial"/>
                <a:cs typeface="Arial"/>
                <a:sym typeface="Arial"/>
              </a:rPr>
              <a:t>   0x400502 &lt;main+21&gt;:  pop    %rbp</a:t>
            </a:r>
            <a:endParaRPr>
              <a:solidFill>
                <a:srgbClr val="408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lvl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1500">
                <a:solidFill>
                  <a:srgbClr val="408000"/>
                </a:solidFill>
                <a:latin typeface="Arial"/>
                <a:ea typeface="Arial"/>
                <a:cs typeface="Arial"/>
                <a:sym typeface="Arial"/>
              </a:rPr>
              <a:t>   0x400503 &lt;main+22&gt;:  retq</a:t>
            </a:r>
            <a:r>
              <a:rPr sz="150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1500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" name="Shape 35"/>
          <p:cNvSpPr/>
          <p:nvPr/>
        </p:nvSpPr>
        <p:spPr>
          <a:xfrm>
            <a:off x="4430888" y="2718117"/>
            <a:ext cx="4713112" cy="35417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6798" tIns="46798" rIns="46798" bIns="46798">
            <a:spAutoFit/>
          </a:bodyPr>
          <a:lstStyle/>
          <a:p>
            <a:pPr lvl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1500">
                <a:latin typeface="Arial"/>
                <a:ea typeface="Arial"/>
                <a:cs typeface="Arial"/>
                <a:sym typeface="Arial"/>
              </a:rPr>
              <a:t>(gdb) x/10i $rip+3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lvl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150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   0x4004f0 &lt;main+3&gt;:   in     $0xc7,%eax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lvl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150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   0x4004f2 &lt;main+5&gt;:   rex.RB cld 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lvl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150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   0x4004f4 &lt;main+7&gt;:   out    %eax,(%dx)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lvl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150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   0x4004f5 &lt;main+8&gt;:   mov    $0x458bdead,%esi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lvl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150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   0x4004fa &lt;main+13&gt;:  cld    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lvl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150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sz="1500">
                <a:solidFill>
                  <a:srgbClr val="408000"/>
                </a:solidFill>
                <a:latin typeface="Arial"/>
                <a:ea typeface="Arial"/>
                <a:cs typeface="Arial"/>
                <a:sym typeface="Arial"/>
              </a:rPr>
              <a:t>  0x4004fb &lt;main+14&gt;:  mov    %eax,%eax</a:t>
            </a:r>
            <a:endParaRPr sz="1500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1500">
                <a:solidFill>
                  <a:srgbClr val="408000"/>
                </a:solidFill>
                <a:latin typeface="Arial"/>
                <a:ea typeface="Arial"/>
                <a:cs typeface="Arial"/>
                <a:sym typeface="Arial"/>
              </a:rPr>
              <a:t>   0x4004fd &lt;main+16&gt;:  mov    %eax,%eax</a:t>
            </a:r>
            <a:endParaRPr sz="1500">
              <a:solidFill>
                <a:srgbClr val="408000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1500">
                <a:solidFill>
                  <a:srgbClr val="408000"/>
                </a:solidFill>
                <a:latin typeface="Arial"/>
                <a:ea typeface="Arial"/>
                <a:cs typeface="Arial"/>
                <a:sym typeface="Arial"/>
              </a:rPr>
              <a:t>   0x4004ff &lt;main+18&gt;:  mov    %eax,-0x4(%rbp)</a:t>
            </a:r>
            <a:endParaRPr>
              <a:solidFill>
                <a:srgbClr val="408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lvl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1500">
                <a:solidFill>
                  <a:srgbClr val="408000"/>
                </a:solidFill>
                <a:latin typeface="Arial"/>
                <a:ea typeface="Arial"/>
                <a:cs typeface="Arial"/>
                <a:sym typeface="Arial"/>
              </a:rPr>
              <a:t>   0x400502 &lt;main+21&gt;:  pop    %rbp</a:t>
            </a:r>
            <a:endParaRPr sz="1500">
              <a:solidFill>
                <a:srgbClr val="408000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1500">
                <a:solidFill>
                  <a:srgbClr val="408000"/>
                </a:solidFill>
                <a:latin typeface="Arial"/>
                <a:ea typeface="Arial"/>
                <a:cs typeface="Arial"/>
                <a:sym typeface="Arial"/>
              </a:rPr>
              <a:t>   0x400503 &lt;main+22&gt;:  retq </a:t>
            </a:r>
            <a:endParaRPr>
              <a:solidFill>
                <a:srgbClr val="408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lvl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endParaRPr sz="1500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1500">
                <a:latin typeface="Arial"/>
                <a:ea typeface="Arial"/>
                <a:cs typeface="Arial"/>
                <a:sym typeface="Arial"/>
              </a:rPr>
              <a:t>(gdb) x/10i $rip+15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lvl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1500">
                <a:solidFill>
                  <a:srgbClr val="008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sz="1500">
                <a:solidFill>
                  <a:srgbClr val="FF2600"/>
                </a:solidFill>
                <a:latin typeface="Arial"/>
                <a:ea typeface="Arial"/>
                <a:cs typeface="Arial"/>
                <a:sym typeface="Arial"/>
              </a:rPr>
              <a:t>  0x4004fc &lt;main+15&gt;:  rorb $0x5d,-0x3ba7640(%rcx)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lvl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1500">
                <a:solidFill>
                  <a:srgbClr val="008000"/>
                </a:solidFill>
                <a:latin typeface="Arial"/>
                <a:ea typeface="Arial"/>
                <a:cs typeface="Arial"/>
                <a:sym typeface="Arial"/>
              </a:rPr>
              <a:t>   0x400503 &lt;main+22&gt;:  retq</a:t>
            </a:r>
          </a:p>
        </p:txBody>
      </p:sp>
    </p:spTree>
  </p:cSld>
  <p:clrMapOvr>
    <a:masterClrMapping/>
  </p:clrMapOvr>
  <p:transition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hape 39"/>
          <p:cNvSpPr/>
          <p:nvPr/>
        </p:nvSpPr>
        <p:spPr>
          <a:xfrm>
            <a:off x="685800" y="555240"/>
            <a:ext cx="7772400" cy="125172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ctr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44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/>
            </a:pPr>
            <a:r>
              <a:rPr sz="4400"/>
              <a:t>Discussion: variable-length opcodes</a:t>
            </a:r>
          </a:p>
        </p:txBody>
      </p:sp>
      <p:sp>
        <p:nvSpPr>
          <p:cNvPr id="40" name="Shape 40"/>
          <p:cNvSpPr/>
          <p:nvPr/>
        </p:nvSpPr>
        <p:spPr>
          <a:xfrm>
            <a:off x="685800" y="1981200"/>
            <a:ext cx="7772400" cy="41225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lvl="0" marL="455082" indent="-455082">
              <a:lnSpc>
                <a:spcPct val="90000"/>
              </a:lnSpc>
              <a:spcBef>
                <a:spcPts val="600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2400">
                <a:latin typeface="Arial"/>
                <a:ea typeface="Arial"/>
                <a:cs typeface="Arial"/>
                <a:sym typeface="Arial"/>
              </a:rPr>
              <a:t>An interesting property of x86 is that even if you pick a wrong offset to start disassembling from, very frequently the disassembly will re-synchronize with the  original, intended, instruction sequence</a:t>
            </a:r>
            <a:endParaRPr sz="2400">
              <a:latin typeface="Arial"/>
              <a:ea typeface="Arial"/>
              <a:cs typeface="Arial"/>
              <a:sym typeface="Arial"/>
            </a:endParaRPr>
          </a:p>
          <a:p>
            <a:pPr lvl="0" marL="455082" indent="-455082">
              <a:lnSpc>
                <a:spcPct val="90000"/>
              </a:lnSpc>
              <a:spcBef>
                <a:spcPts val="600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2400">
                <a:latin typeface="Arial"/>
                <a:ea typeface="Arial"/>
                <a:cs typeface="Arial"/>
                <a:sym typeface="Arial"/>
              </a:rPr>
              <a:t>In the preceding examples you can see that when disassembly is started at +3 bytes in, it re-synchs by +14 bytes. When started at +9, it re-synchs by +16, etc.</a:t>
            </a:r>
            <a:endParaRPr sz="2400">
              <a:latin typeface="Arial"/>
              <a:ea typeface="Arial"/>
              <a:cs typeface="Arial"/>
              <a:sym typeface="Arial"/>
            </a:endParaRPr>
          </a:p>
          <a:p>
            <a:pPr lvl="0" marL="455082" indent="-455082">
              <a:lnSpc>
                <a:spcPct val="90000"/>
              </a:lnSpc>
              <a:spcBef>
                <a:spcPts val="600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2400">
                <a:latin typeface="Arial"/>
                <a:ea typeface="Arial"/>
                <a:cs typeface="Arial"/>
                <a:sym typeface="Arial"/>
              </a:rPr>
              <a:t>This was noted also in “Obfuscation of Executable Code to Improve Resistance to Static Disassembly” by Linn &amp; Debray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lvl="1" marL="720313" indent="-263113">
              <a:lnSpc>
                <a:spcPct val="90000"/>
              </a:lnSpc>
              <a:spcBef>
                <a:spcPts val="500"/>
              </a:spcBef>
              <a:buClr>
                <a:srgbClr val="009999"/>
              </a:buClr>
              <a:buSzPct val="100000"/>
              <a:buFont typeface="Arial"/>
              <a:buChar char="–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2000">
                <a:latin typeface="Arial"/>
                <a:ea typeface="Arial"/>
                <a:cs typeface="Arial"/>
                <a:sym typeface="Arial"/>
                <a:hlinkClick r:id="rId2" invalidUrl="" action="" tgtFrame="" tooltip="" history="1" highlightClick="0" endSnd="0"/>
              </a:rPr>
              <a:t>http://www.cs.arizona.edu/solar/papers/CCS2003.pdf</a:t>
            </a:r>
          </a:p>
        </p:txBody>
      </p:sp>
    </p:spTree>
  </p:cSld>
  <p:clrMapOvr>
    <a:masterClrMapping/>
  </p:clrMapOvr>
  <p:transition spd="med" advClick="1"/>
</p:sld>
</file>

<file path=ppt/theme/theme1.xml><?xml version="1.0" encoding="utf-8"?>
<a:theme xmlns:a="http://schemas.openxmlformats.org/drawingml/2006/main" xmlns:r="http://schemas.openxmlformats.org/officeDocument/2006/relationships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CC99"/>
      </a:accent1>
      <a:accent2>
        <a:srgbClr val="3333CC"/>
      </a:accent2>
      <a:accent3>
        <a:srgbClr val="8F8F8F"/>
      </a:accent3>
      <a:accent4>
        <a:srgbClr val="707070"/>
      </a:accent4>
      <a:accent5>
        <a:srgbClr val="AAE0C9"/>
      </a:accent5>
      <a:accent6>
        <a:srgbClr val="2E2EB9"/>
      </a:accent6>
      <a:hlink>
        <a:srgbClr val="0000FF"/>
      </a:hlink>
      <a:folHlink>
        <a:srgbClr val="FF00FF"/>
      </a:folHlink>
    </a:clrScheme>
    <a:fontScheme name="Default">
      <a:majorFont>
        <a:latin typeface="Helvetica"/>
        <a:ea typeface="Helvetica"/>
        <a:cs typeface="Helvetica"/>
      </a:majorFont>
      <a:minorFont>
        <a:latin typeface="Avenir Book"/>
        <a:ea typeface="Avenir Book"/>
        <a:cs typeface="Avenir Book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00CC99"/>
          </a:solidFill>
          <a:prstDash val="solid"/>
          <a:bevel/>
        </a:ln>
        <a:effectLst/>
      </a:spPr>
      <a:bodyPr rot="0" spcFirstLastPara="1" vertOverflow="overflow" horzOverflow="overflow" vert="horz" wrap="square" lIns="45718" tIns="45718" rIns="45718" bIns="45718" numCol="1" spcCol="38100" rtlCol="0" anchor="t" upright="0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CC99"/>
          </a:solidFill>
          <a:prstDash val="solid"/>
          <a:bevel/>
        </a:ln>
        <a:effectLst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8" tIns="45718" rIns="45718" bIns="45718" numCol="1" spcCol="38100" rtlCol="0" anchor="t" upright="0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CC99"/>
      </a:accent1>
      <a:accent2>
        <a:srgbClr val="3333CC"/>
      </a:accent2>
      <a:accent3>
        <a:srgbClr val="8F8F8F"/>
      </a:accent3>
      <a:accent4>
        <a:srgbClr val="707070"/>
      </a:accent4>
      <a:accent5>
        <a:srgbClr val="AAE0C9"/>
      </a:accent5>
      <a:accent6>
        <a:srgbClr val="2E2EB9"/>
      </a:accent6>
      <a:hlink>
        <a:srgbClr val="0000FF"/>
      </a:hlink>
      <a:folHlink>
        <a:srgbClr val="FF00FF"/>
      </a:folHlink>
    </a:clrScheme>
    <a:fontScheme name="Default">
      <a:majorFont>
        <a:latin typeface="Helvetica"/>
        <a:ea typeface="Helvetica"/>
        <a:cs typeface="Helvetica"/>
      </a:majorFont>
      <a:minorFont>
        <a:latin typeface="Avenir Book"/>
        <a:ea typeface="Avenir Book"/>
        <a:cs typeface="Avenir Book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00CC99"/>
          </a:solidFill>
          <a:prstDash val="solid"/>
          <a:bevel/>
        </a:ln>
        <a:effectLst/>
      </a:spPr>
      <a:bodyPr rot="0" spcFirstLastPara="1" vertOverflow="overflow" horzOverflow="overflow" vert="horz" wrap="square" lIns="45718" tIns="45718" rIns="45718" bIns="45718" numCol="1" spcCol="38100" rtlCol="0" anchor="t" upright="0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CC99"/>
          </a:solidFill>
          <a:prstDash val="solid"/>
          <a:bevel/>
        </a:ln>
        <a:effectLst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8" tIns="45718" rIns="45718" bIns="45718" numCol="1" spcCol="38100" rtlCol="0" anchor="t" upright="0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