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9144000" cy="6858000"/>
  <p:notesSz cx="6858000" cy="9144000"/>
  <p:defaultTextStyle>
    <a:lvl1pPr defTabSz="457200">
      <a:defRPr sz="2400">
        <a:latin typeface="+mn-lt"/>
        <a:ea typeface="+mn-ea"/>
        <a:cs typeface="+mn-cs"/>
        <a:sym typeface="Helvetica"/>
      </a:defRPr>
    </a:lvl1pPr>
    <a:lvl2pPr defTabSz="457200">
      <a:defRPr sz="2400">
        <a:latin typeface="+mn-lt"/>
        <a:ea typeface="+mn-ea"/>
        <a:cs typeface="+mn-cs"/>
        <a:sym typeface="Helvetica"/>
      </a:defRPr>
    </a:lvl2pPr>
    <a:lvl3pPr defTabSz="457200">
      <a:defRPr sz="2400">
        <a:latin typeface="+mn-lt"/>
        <a:ea typeface="+mn-ea"/>
        <a:cs typeface="+mn-cs"/>
        <a:sym typeface="Helvetica"/>
      </a:defRPr>
    </a:lvl3pPr>
    <a:lvl4pPr defTabSz="457200">
      <a:defRPr sz="2400">
        <a:latin typeface="+mn-lt"/>
        <a:ea typeface="+mn-ea"/>
        <a:cs typeface="+mn-cs"/>
        <a:sym typeface="Helvetica"/>
      </a:defRPr>
    </a:lvl4pPr>
    <a:lvl5pPr defTabSz="457200">
      <a:defRPr sz="2400">
        <a:latin typeface="+mn-lt"/>
        <a:ea typeface="+mn-ea"/>
        <a:cs typeface="+mn-cs"/>
        <a:sym typeface="Helvetica"/>
      </a:defRPr>
    </a:lvl5pPr>
    <a:lvl6pPr defTabSz="457200">
      <a:defRPr sz="2400">
        <a:latin typeface="+mn-lt"/>
        <a:ea typeface="+mn-ea"/>
        <a:cs typeface="+mn-cs"/>
        <a:sym typeface="Helvetica"/>
      </a:defRPr>
    </a:lvl6pPr>
    <a:lvl7pPr defTabSz="457200">
      <a:defRPr sz="2400">
        <a:latin typeface="+mn-lt"/>
        <a:ea typeface="+mn-ea"/>
        <a:cs typeface="+mn-cs"/>
        <a:sym typeface="Helvetica"/>
      </a:defRPr>
    </a:lvl7pPr>
    <a:lvl8pPr defTabSz="457200">
      <a:defRPr sz="2400">
        <a:latin typeface="+mn-lt"/>
        <a:ea typeface="+mn-ea"/>
        <a:cs typeface="+mn-cs"/>
        <a:sym typeface="Helvetica"/>
      </a:defRPr>
    </a:lvl8pPr>
    <a:lvl9pPr defTabSz="457200">
      <a:defRPr sz="2400"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DBDB"/>
          </a:solidFill>
        </a:fill>
      </a:tcStyle>
    </a:wholeTbl>
    <a:band2H>
      <a:tcTxStyle b="def" i="def"/>
      <a:tcStyle>
        <a:tcBdr/>
        <a:fill>
          <a:solidFill>
            <a:srgbClr val="EEEEEE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E6"/>
          </a:solidFill>
        </a:fill>
      </a:tcStyle>
    </a:wholeTbl>
    <a:band2H>
      <a:tcTxStyle b="def" i="def"/>
      <a:tcStyle>
        <a:tcBdr/>
        <a:fill>
          <a:solidFill>
            <a:srgbClr val="E7E7F3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8" name="Shape 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8" name="Shape 2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Attribution condition: You must indicate that derivative work</a:t>
            </a:r>
            <a:endParaRPr sz="2400"/>
          </a:p>
          <a:p>
            <a:pPr lvl="0">
              <a:defRPr sz="1800"/>
            </a:pPr>
            <a:r>
              <a:rPr sz="2400"/>
              <a:t>"Is derived from Xeno Kovah's ‘Intro x86-64’ class, available at http://OpenSecurityTraining.info/IntroX86-64.html"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7" name="Shape 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sldNum" sz="quarter" idx="2"/>
          </p:nvPr>
        </p:nvSpPr>
        <p:spPr>
          <a:xfrm>
            <a:off x="6553200" y="6248400"/>
            <a:ext cx="1903413" cy="439227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sldNum" sz="quarter" idx="2"/>
          </p:nvPr>
        </p:nvSpPr>
        <p:spPr>
          <a:xfrm>
            <a:off x="7223125" y="6397625"/>
            <a:ext cx="1903413" cy="439227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5" name="Shape 15"/>
          <p:cNvSpPr/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6" name="Shape 1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/>
          <a:lstStyle>
            <a:lvl2pPr indent="114300"/>
            <a:lvl3pPr indent="571500"/>
            <a:lvl4pPr indent="1028700"/>
            <a:lvl5pPr indent="1485900"/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sldNum" sz="quarter" idx="2"/>
          </p:nvPr>
        </p:nvSpPr>
        <p:spPr>
          <a:xfrm>
            <a:off x="6553200" y="6248400"/>
            <a:ext cx="1903414" cy="439227"/>
          </a:xfrm>
          <a:prstGeom prst="rect">
            <a:avLst/>
          </a:prstGeom>
          <a:ln w="12700">
            <a:miter lim="400000"/>
          </a:ln>
        </p:spPr>
        <p:txBody>
          <a:bodyPr lIns="46798" tIns="46798" rIns="46798" bIns="46798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8" tIns="46798" rIns="46798" bIns="46798" anchor="ctr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8" tIns="46798" rIns="46798" bIns="46798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</p:sldLayoutIdLst>
  <p:transition spd="med" advClick="1"/>
  <p:txStyles>
    <p:titleStyle>
      <a:lvl1pPr algn="ctr" defTabSz="457200">
        <a:defRPr sz="4400">
          <a:latin typeface="Arial"/>
          <a:ea typeface="Arial"/>
          <a:cs typeface="Arial"/>
          <a:sym typeface="Arial"/>
        </a:defRPr>
      </a:lvl1pPr>
      <a:lvl2pPr algn="ctr" defTabSz="457200">
        <a:defRPr sz="4400">
          <a:latin typeface="Arial"/>
          <a:ea typeface="Arial"/>
          <a:cs typeface="Arial"/>
          <a:sym typeface="Arial"/>
        </a:defRPr>
      </a:lvl2pPr>
      <a:lvl3pPr algn="ctr" defTabSz="457200">
        <a:defRPr sz="4400">
          <a:latin typeface="Arial"/>
          <a:ea typeface="Arial"/>
          <a:cs typeface="Arial"/>
          <a:sym typeface="Arial"/>
        </a:defRPr>
      </a:lvl3pPr>
      <a:lvl4pPr algn="ctr" defTabSz="457200">
        <a:defRPr sz="4400">
          <a:latin typeface="Arial"/>
          <a:ea typeface="Arial"/>
          <a:cs typeface="Arial"/>
          <a:sym typeface="Arial"/>
        </a:defRPr>
      </a:lvl4pPr>
      <a:lvl5pPr algn="ctr" defTabSz="457200">
        <a:defRPr sz="4400">
          <a:latin typeface="Arial"/>
          <a:ea typeface="Arial"/>
          <a:cs typeface="Arial"/>
          <a:sym typeface="Arial"/>
        </a:defRPr>
      </a:lvl5pPr>
      <a:lvl6pPr algn="ctr" defTabSz="457200">
        <a:defRPr sz="4400">
          <a:latin typeface="Arial"/>
          <a:ea typeface="Arial"/>
          <a:cs typeface="Arial"/>
          <a:sym typeface="Arial"/>
        </a:defRPr>
      </a:lvl6pPr>
      <a:lvl7pPr algn="ctr" defTabSz="457200">
        <a:defRPr sz="4400">
          <a:latin typeface="Arial"/>
          <a:ea typeface="Arial"/>
          <a:cs typeface="Arial"/>
          <a:sym typeface="Arial"/>
        </a:defRPr>
      </a:lvl7pPr>
      <a:lvl8pPr algn="ctr" defTabSz="457200">
        <a:defRPr sz="4400">
          <a:latin typeface="Arial"/>
          <a:ea typeface="Arial"/>
          <a:cs typeface="Arial"/>
          <a:sym typeface="Arial"/>
        </a:defRPr>
      </a:lvl8pPr>
      <a:lvl9pPr algn="ctr" defTabSz="457200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1pPr>
      <a:lvl2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2pPr>
      <a:lvl3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3pPr>
      <a:lvl4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4pPr>
      <a:lvl5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5pPr>
      <a:lvl6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6pPr>
      <a:lvl7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7pPr>
      <a:lvl8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8pPr>
      <a:lvl9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9pPr>
    </p:bodyStyle>
    <p:otherStyle>
      <a:lvl1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efcon.org/images/defcon-17/dc-17-presentations/defcon-17-sean_taylor-binary_obfuscation.pdf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xfrm>
            <a:off x="685800" y="739775"/>
            <a:ext cx="7772400" cy="2103438"/>
          </a:xfrm>
          <a:prstGeom prst="rect">
            <a:avLst/>
          </a:prstGeom>
        </p:spPr>
        <p:txBody>
          <a:bodyPr lIns="45719" tIns="45719" rIns="45719" bIns="45719">
            <a:normAutofit fontScale="100000" lnSpcReduction="0"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>
              <a:defRPr sz="1800"/>
            </a:pPr>
            <a:r>
              <a:rPr sz="4400"/>
              <a:t>Introduction to Intel x86-64 Assembly, Architecture, Applications, &amp; Alliteration</a:t>
            </a:r>
          </a:p>
        </p:txBody>
      </p:sp>
      <p:sp>
        <p:nvSpPr>
          <p:cNvPr id="21" name="Shape 21"/>
          <p:cNvSpPr/>
          <p:nvPr/>
        </p:nvSpPr>
        <p:spPr>
          <a:xfrm>
            <a:off x="1371600" y="3886200"/>
            <a:ext cx="6400800" cy="111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 Kovah – 2014-2015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xeno@legbacore.com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-1" y="-935"/>
            <a:ext cx="9144002" cy="1143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3600"/>
              <a:t>All materials is licensed under a Creative Commons “Share Alike” license.</a:t>
            </a:r>
          </a:p>
        </p:txBody>
      </p:sp>
      <p:sp>
        <p:nvSpPr>
          <p:cNvPr id="24" name="Shape 24"/>
          <p:cNvSpPr/>
          <p:nvPr/>
        </p:nvSpPr>
        <p:spPr>
          <a:xfrm>
            <a:off x="685800" y="1237670"/>
            <a:ext cx="7772400" cy="4370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41312" indent="-34131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http://creativecommons.org/licenses/by-sa/3.0/</a:t>
            </a:r>
          </a:p>
        </p:txBody>
      </p:sp>
      <p:pic>
        <p:nvPicPr>
          <p:cNvPr id="25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4000" y="1770062"/>
            <a:ext cx="6324600" cy="4732338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hape 26"/>
          <p:cNvSpPr/>
          <p:nvPr/>
        </p:nvSpPr>
        <p:spPr>
          <a:xfrm>
            <a:off x="-9816" y="6484365"/>
            <a:ext cx="7107557" cy="5440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Attribution condition: You must indicate that derivative work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"Is derived from Xeno Kovah's 'Intro x86-64’ class, available at http://OpenSecurityTraining.info/IntroX86-64.html”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685800" y="872740"/>
            <a:ext cx="7772400" cy="616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Effects of Compiler Options</a:t>
            </a:r>
          </a:p>
        </p:txBody>
      </p:sp>
      <p:sp>
        <p:nvSpPr>
          <p:cNvPr id="31" name="Shape 31"/>
          <p:cNvSpPr/>
          <p:nvPr/>
        </p:nvSpPr>
        <p:spPr>
          <a:xfrm>
            <a:off x="4238625" y="2668586"/>
            <a:ext cx="5227772" cy="1820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main:</a:t>
            </a:r>
            <a:endParaRPr sz="14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140001000  sub         rsp,38h  </a:t>
            </a:r>
            <a:endParaRPr sz="14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140001004  mov         eax,1  </a:t>
            </a:r>
            <a:endParaRPr sz="14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140001009  imul        rax,rax,27h  </a:t>
            </a:r>
            <a:endParaRPr sz="14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14000100D  mov         byte ptr [rsp+rax],2Ah  </a:t>
            </a:r>
            <a:endParaRPr sz="14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140001011  mov         eax,0B100Dh  </a:t>
            </a:r>
            <a:endParaRPr sz="14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140001016  add         rsp,38h  </a:t>
            </a:r>
            <a:endParaRPr sz="14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14000101A  ret </a:t>
            </a:r>
          </a:p>
        </p:txBody>
      </p:sp>
      <p:sp>
        <p:nvSpPr>
          <p:cNvPr id="32" name="Shape 32"/>
          <p:cNvSpPr/>
          <p:nvPr/>
        </p:nvSpPr>
        <p:spPr>
          <a:xfrm>
            <a:off x="322262" y="2895600"/>
            <a:ext cx="3212937" cy="22172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//Example8.c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int main(){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	char buf[40];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	buf[39] = 42;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	return 0xb100d;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33" name="Shape 33"/>
          <p:cNvSpPr/>
          <p:nvPr/>
        </p:nvSpPr>
        <p:spPr>
          <a:xfrm>
            <a:off x="2897186" y="1981200"/>
            <a:ext cx="2613904" cy="4392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Our standard build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685800" y="872740"/>
            <a:ext cx="7772400" cy="616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Effects of Compiler Options 2</a:t>
            </a:r>
          </a:p>
        </p:txBody>
      </p:sp>
      <p:sp>
        <p:nvSpPr>
          <p:cNvPr id="36" name="Shape 36"/>
          <p:cNvSpPr/>
          <p:nvPr/>
        </p:nvSpPr>
        <p:spPr>
          <a:xfrm>
            <a:off x="125412" y="2427765"/>
            <a:ext cx="2411609" cy="6195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/O1 (minimum size) or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/O2 (maximum speed)</a:t>
            </a:r>
          </a:p>
        </p:txBody>
      </p:sp>
      <p:sp>
        <p:nvSpPr>
          <p:cNvPr id="37" name="Shape 37"/>
          <p:cNvSpPr/>
          <p:nvPr/>
        </p:nvSpPr>
        <p:spPr>
          <a:xfrm>
            <a:off x="95250" y="3113565"/>
            <a:ext cx="4054101" cy="741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main:</a:t>
            </a:r>
            <a:endParaRPr sz="14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140001000  mov         eax,0B100Dh  </a:t>
            </a:r>
            <a:endParaRPr sz="14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140001005  ret </a:t>
            </a:r>
          </a:p>
        </p:txBody>
      </p:sp>
      <p:sp>
        <p:nvSpPr>
          <p:cNvPr id="38" name="Shape 38"/>
          <p:cNvSpPr/>
          <p:nvPr/>
        </p:nvSpPr>
        <p:spPr>
          <a:xfrm>
            <a:off x="4276538" y="3399316"/>
            <a:ext cx="5227772" cy="1820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main:</a:t>
            </a:r>
            <a:endParaRPr sz="14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140001000  sub         rsp,38h  </a:t>
            </a:r>
            <a:endParaRPr sz="14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140001004  mov         eax,1  </a:t>
            </a:r>
            <a:endParaRPr sz="14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140001009  imul        rax,rax,27h  </a:t>
            </a:r>
            <a:endParaRPr sz="14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14000100D  mov         byte ptr [rsp+rax],2Ah  </a:t>
            </a:r>
            <a:endParaRPr sz="14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140001011  mov         eax,0B100Dh  </a:t>
            </a:r>
            <a:endParaRPr sz="14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140001016  add         rsp,38h  </a:t>
            </a:r>
            <a:endParaRPr sz="14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400">
                <a:latin typeface="Courier"/>
                <a:ea typeface="Courier"/>
                <a:cs typeface="Courier"/>
                <a:sym typeface="Courier"/>
              </a:rPr>
              <a:t>14000101A  ret </a:t>
            </a:r>
          </a:p>
        </p:txBody>
      </p:sp>
      <p:sp>
        <p:nvSpPr>
          <p:cNvPr id="39" name="Shape 39"/>
          <p:cNvSpPr/>
          <p:nvPr/>
        </p:nvSpPr>
        <p:spPr>
          <a:xfrm>
            <a:off x="4270188" y="2402365"/>
            <a:ext cx="3257585" cy="1001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Debug information format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Disabled (viewed from WinDbg) or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/Z7 (C7 Compatible)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(no change)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685800" y="872740"/>
            <a:ext cx="7772400" cy="616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Effects of Compiler Options 3</a:t>
            </a:r>
          </a:p>
        </p:txBody>
      </p:sp>
      <p:sp>
        <p:nvSpPr>
          <p:cNvPr id="42" name="Shape 42"/>
          <p:cNvSpPr/>
          <p:nvPr/>
        </p:nvSpPr>
        <p:spPr>
          <a:xfrm>
            <a:off x="47624" y="2578100"/>
            <a:ext cx="9007908" cy="3471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Courier"/>
                <a:ea typeface="Courier"/>
                <a:cs typeface="Courier"/>
                <a:sym typeface="Courier"/>
              </a:rPr>
              <a:t>main: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Courier"/>
                <a:ea typeface="Courier"/>
                <a:cs typeface="Courier"/>
                <a:sym typeface="Courier"/>
              </a:rPr>
              <a:t>140001000  sub         rsp,38h 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Courier"/>
                <a:ea typeface="Courier"/>
                <a:cs typeface="Courier"/>
                <a:sym typeface="Courier"/>
              </a:rPr>
              <a:t>140001004  mov         rax,qword ptr [__security_cookie (0140004000h)] 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Courier"/>
                <a:ea typeface="Courier"/>
                <a:cs typeface="Courier"/>
                <a:sym typeface="Courier"/>
              </a:rPr>
              <a:t>14000100B  xor         rax,rsp 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Courier"/>
                <a:ea typeface="Courier"/>
                <a:cs typeface="Courier"/>
                <a:sym typeface="Courier"/>
              </a:rPr>
              <a:t>14000100E  mov         qword ptr [rsp+28h],rax 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Courier"/>
                <a:ea typeface="Courier"/>
                <a:cs typeface="Courier"/>
                <a:sym typeface="Courier"/>
              </a:rPr>
              <a:t>140001013  mov         eax,1 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Courier"/>
                <a:ea typeface="Courier"/>
                <a:cs typeface="Courier"/>
                <a:sym typeface="Courier"/>
              </a:rPr>
              <a:t>140001018  imul        rax,rax,27h 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Courier"/>
                <a:ea typeface="Courier"/>
                <a:cs typeface="Courier"/>
                <a:sym typeface="Courier"/>
              </a:rPr>
              <a:t>14000101C  mov         byte ptr [rsp+rax],2Ah 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Courier"/>
                <a:ea typeface="Courier"/>
                <a:cs typeface="Courier"/>
                <a:sym typeface="Courier"/>
              </a:rPr>
              <a:t>140001020  mov         eax,0B100Dh 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Courier"/>
                <a:ea typeface="Courier"/>
                <a:cs typeface="Courier"/>
                <a:sym typeface="Courier"/>
              </a:rPr>
              <a:t>140001025  mov         rcx,qword ptr [rsp+28h] 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Courier"/>
                <a:ea typeface="Courier"/>
                <a:cs typeface="Courier"/>
                <a:sym typeface="Courier"/>
              </a:rPr>
              <a:t>14000102A  xor         rcx,rsp 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Courier"/>
                <a:ea typeface="Courier"/>
                <a:cs typeface="Courier"/>
                <a:sym typeface="Courier"/>
              </a:rPr>
              <a:t>14000102D  call        __security_check_cookie (0140001190h) 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Courier"/>
                <a:ea typeface="Courier"/>
                <a:cs typeface="Courier"/>
                <a:sym typeface="Courier"/>
              </a:rPr>
              <a:t>140001032  add         rsp,38h  </a:t>
            </a:r>
            <a:endParaRPr sz="16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Courier"/>
                <a:ea typeface="Courier"/>
                <a:cs typeface="Courier"/>
                <a:sym typeface="Courier"/>
              </a:rPr>
              <a:t>140001036  ret </a:t>
            </a:r>
          </a:p>
        </p:txBody>
      </p:sp>
      <p:sp>
        <p:nvSpPr>
          <p:cNvPr id="43" name="Shape 43"/>
          <p:cNvSpPr/>
          <p:nvPr/>
        </p:nvSpPr>
        <p:spPr>
          <a:xfrm>
            <a:off x="1127125" y="1600200"/>
            <a:ext cx="6469668" cy="96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/GS - Buffer Security Check (default enabled nowadays)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aka “stack cookies” (MS term)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	aka “stack canaries” (original research term) 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685800" y="301240"/>
            <a:ext cx="7772400" cy="616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Effects of source options</a:t>
            </a:r>
          </a:p>
        </p:txBody>
      </p:sp>
      <p:sp>
        <p:nvSpPr>
          <p:cNvPr id="46" name="Shape 46"/>
          <p:cNvSpPr/>
          <p:nvPr/>
        </p:nvSpPr>
        <p:spPr>
          <a:xfrm>
            <a:off x="57150" y="1331911"/>
            <a:ext cx="3805719" cy="1861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int main(){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	</a:t>
            </a:r>
            <a:r>
              <a:rPr sz="2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volatile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 char buf[40];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	buf[39] = 42;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	return 0xb100d;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47" name="Shape 47"/>
          <p:cNvSpPr/>
          <p:nvPr/>
        </p:nvSpPr>
        <p:spPr>
          <a:xfrm>
            <a:off x="927180" y="863600"/>
            <a:ext cx="7289637" cy="4392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/O1 optimization when the volatile keyword is present</a:t>
            </a:r>
          </a:p>
        </p:txBody>
      </p:sp>
      <p:sp>
        <p:nvSpPr>
          <p:cNvPr id="48" name="Shape 48"/>
          <p:cNvSpPr/>
          <p:nvPr/>
        </p:nvSpPr>
        <p:spPr>
          <a:xfrm>
            <a:off x="4419600" y="1158988"/>
            <a:ext cx="4861952" cy="1719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300">
                <a:latin typeface="Courier"/>
                <a:ea typeface="Courier"/>
                <a:cs typeface="Courier"/>
                <a:sym typeface="Courier"/>
              </a:rPr>
              <a:t>main:</a:t>
            </a:r>
            <a:endParaRPr sz="13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300">
                <a:latin typeface="Courier"/>
                <a:ea typeface="Courier"/>
                <a:cs typeface="Courier"/>
                <a:sym typeface="Courier"/>
              </a:rPr>
              <a:t>140001000  sub         rsp,38h  </a:t>
            </a:r>
            <a:endParaRPr sz="13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300">
                <a:latin typeface="Courier"/>
                <a:ea typeface="Courier"/>
                <a:cs typeface="Courier"/>
                <a:sym typeface="Courier"/>
              </a:rPr>
              <a:t>140001004  mov         eax,1  </a:t>
            </a:r>
            <a:endParaRPr sz="13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300">
                <a:latin typeface="Courier"/>
                <a:ea typeface="Courier"/>
                <a:cs typeface="Courier"/>
                <a:sym typeface="Courier"/>
              </a:rPr>
              <a:t>140001009  imul        rax,rax,27h  </a:t>
            </a:r>
            <a:endParaRPr sz="13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300">
                <a:latin typeface="Courier"/>
                <a:ea typeface="Courier"/>
                <a:cs typeface="Courier"/>
                <a:sym typeface="Courier"/>
              </a:rPr>
              <a:t>14000100D  mov         byte ptr [rsp+rax],2Ah  </a:t>
            </a:r>
            <a:endParaRPr sz="13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300">
                <a:latin typeface="Courier"/>
                <a:ea typeface="Courier"/>
                <a:cs typeface="Courier"/>
                <a:sym typeface="Courier"/>
              </a:rPr>
              <a:t>140001011  mov         eax,0B100Dh  </a:t>
            </a:r>
            <a:endParaRPr sz="13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300">
                <a:latin typeface="Courier"/>
                <a:ea typeface="Courier"/>
                <a:cs typeface="Courier"/>
                <a:sym typeface="Courier"/>
              </a:rPr>
              <a:t>140001016  add         rsp,38h  </a:t>
            </a:r>
            <a:endParaRPr sz="13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300">
                <a:latin typeface="Courier"/>
                <a:ea typeface="Courier"/>
                <a:cs typeface="Courier"/>
                <a:sym typeface="Courier"/>
              </a:rPr>
              <a:t>14000101A  ret </a:t>
            </a:r>
          </a:p>
        </p:txBody>
      </p:sp>
      <p:sp>
        <p:nvSpPr>
          <p:cNvPr id="49" name="Shape 49"/>
          <p:cNvSpPr/>
          <p:nvPr/>
        </p:nvSpPr>
        <p:spPr>
          <a:xfrm>
            <a:off x="4419600" y="3119215"/>
            <a:ext cx="4861952" cy="13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300">
                <a:latin typeface="Courier"/>
                <a:ea typeface="Courier"/>
                <a:cs typeface="Courier"/>
                <a:sym typeface="Courier"/>
              </a:rPr>
              <a:t>main:</a:t>
            </a:r>
            <a:endParaRPr sz="13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300">
                <a:latin typeface="Courier"/>
                <a:ea typeface="Courier"/>
                <a:cs typeface="Courier"/>
                <a:sym typeface="Courier"/>
              </a:rPr>
              <a:t>140001000  sub         rsp,38h  </a:t>
            </a:r>
            <a:endParaRPr sz="13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300">
                <a:solidFill>
                  <a:srgbClr val="FF2600"/>
                </a:solidFill>
                <a:latin typeface="Courier"/>
                <a:ea typeface="Courier"/>
                <a:cs typeface="Courier"/>
                <a:sym typeface="Courier"/>
              </a:rPr>
              <a:t>140001004  mov         byte ptr [rsp+27h],2Ah  </a:t>
            </a:r>
            <a:endParaRPr sz="1300">
              <a:solidFill>
                <a:srgbClr val="FF2600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300">
                <a:latin typeface="Courier"/>
                <a:ea typeface="Courier"/>
                <a:cs typeface="Courier"/>
                <a:sym typeface="Courier"/>
              </a:rPr>
              <a:t>140001009  mov         eax,0B100Dh  </a:t>
            </a:r>
            <a:endParaRPr sz="13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300">
                <a:latin typeface="Courier"/>
                <a:ea typeface="Courier"/>
                <a:cs typeface="Courier"/>
                <a:sym typeface="Courier"/>
              </a:rPr>
              <a:t>14000100E  add         rsp,38h  </a:t>
            </a:r>
            <a:endParaRPr sz="1300">
              <a:latin typeface="Courier"/>
              <a:ea typeface="Courier"/>
              <a:cs typeface="Courier"/>
              <a:sym typeface="Courier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300">
                <a:latin typeface="Courier"/>
                <a:ea typeface="Courier"/>
                <a:cs typeface="Courier"/>
                <a:sym typeface="Courier"/>
              </a:rPr>
              <a:t>140001012  ret</a:t>
            </a:r>
          </a:p>
        </p:txBody>
      </p:sp>
      <p:sp>
        <p:nvSpPr>
          <p:cNvPr id="50" name="Shape 50"/>
          <p:cNvSpPr/>
          <p:nvPr/>
        </p:nvSpPr>
        <p:spPr>
          <a:xfrm>
            <a:off x="225425" y="4343400"/>
            <a:ext cx="8537575" cy="20902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8" tIns="46798" rIns="46798" bIns="46798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This is a trick I picked up from a 2009 Defcon presentation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  <a:hlinkClick r:id="rId2" invalidUrl="" action="" tgtFrame="" tooltip="" history="1" highlightClick="0" endSnd="0"/>
              </a:rPr>
              <a:t>http://www.defcon.org/images/defcon-17/dc-17-presentations/defcon-17-sean_taylor-binary_obfuscation.pdf</a:t>
            </a:r>
            <a:endParaRPr sz="2000">
              <a:solidFill>
                <a:srgbClr val="009999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He also talked a little bit about control flow flattening which is covered in an academic paper in the “Messing with the disassembler” section.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