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Lst>
  <p:sldSz cx="9144000" cy="6858000"/>
  <p:notesSz cx="6858000" cy="9144000"/>
  <p:defaultTextStyle>
    <a:lvl1pPr defTabSz="457200">
      <a:defRPr sz="2400">
        <a:latin typeface="+mj-lt"/>
        <a:ea typeface="+mj-ea"/>
        <a:cs typeface="+mj-cs"/>
        <a:sym typeface="Helvetica"/>
      </a:defRPr>
    </a:lvl1pPr>
    <a:lvl2pPr defTabSz="457200">
      <a:defRPr sz="2400">
        <a:latin typeface="+mj-lt"/>
        <a:ea typeface="+mj-ea"/>
        <a:cs typeface="+mj-cs"/>
        <a:sym typeface="Helvetica"/>
      </a:defRPr>
    </a:lvl2pPr>
    <a:lvl3pPr defTabSz="457200">
      <a:defRPr sz="2400">
        <a:latin typeface="+mj-lt"/>
        <a:ea typeface="+mj-ea"/>
        <a:cs typeface="+mj-cs"/>
        <a:sym typeface="Helvetica"/>
      </a:defRPr>
    </a:lvl3pPr>
    <a:lvl4pPr defTabSz="457200">
      <a:defRPr sz="2400">
        <a:latin typeface="+mj-lt"/>
        <a:ea typeface="+mj-ea"/>
        <a:cs typeface="+mj-cs"/>
        <a:sym typeface="Helvetica"/>
      </a:defRPr>
    </a:lvl4pPr>
    <a:lvl5pPr defTabSz="457200">
      <a:defRPr sz="2400">
        <a:latin typeface="+mj-lt"/>
        <a:ea typeface="+mj-ea"/>
        <a:cs typeface="+mj-cs"/>
        <a:sym typeface="Helvetica"/>
      </a:defRPr>
    </a:lvl5pPr>
    <a:lvl6pPr defTabSz="457200">
      <a:defRPr sz="2400">
        <a:latin typeface="+mj-lt"/>
        <a:ea typeface="+mj-ea"/>
        <a:cs typeface="+mj-cs"/>
        <a:sym typeface="Helvetica"/>
      </a:defRPr>
    </a:lvl6pPr>
    <a:lvl7pPr defTabSz="457200">
      <a:defRPr sz="2400">
        <a:latin typeface="+mj-lt"/>
        <a:ea typeface="+mj-ea"/>
        <a:cs typeface="+mj-cs"/>
        <a:sym typeface="Helvetica"/>
      </a:defRPr>
    </a:lvl7pPr>
    <a:lvl8pPr defTabSz="457200">
      <a:defRPr sz="2400">
        <a:latin typeface="+mj-lt"/>
        <a:ea typeface="+mj-ea"/>
        <a:cs typeface="+mj-cs"/>
        <a:sym typeface="Helvetica"/>
      </a:defRPr>
    </a:lvl8pPr>
    <a:lvl9pPr defTabSz="457200">
      <a:defRPr sz="2400">
        <a:latin typeface="+mj-lt"/>
        <a:ea typeface="+mj-ea"/>
        <a:cs typeface="+mj-cs"/>
        <a:sym typeface="Helvetica"/>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n" i="on">
        <a:fontRef idx="maj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ECDD"/>
          </a:solidFill>
        </a:fill>
      </a:tcStyle>
    </a:wholeTbl>
    <a:band2H>
      <a:tcTxStyle b="def" i="def"/>
      <a:tcStyle>
        <a:tcBdr/>
        <a:fill>
          <a:solidFill>
            <a:srgbClr val="E6F6EF"/>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CC99"/>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CC99"/>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CC99"/>
          </a:solidFill>
        </a:fill>
      </a:tcStyle>
    </a:firstRow>
  </a:tblStyle>
  <a:tblStyle styleId="{C7B018BB-80A7-4F77-B60F-C8B233D01FF8}" styleName="">
    <a:tblBg/>
    <a:wholeTbl>
      <a:tcTxStyle b="on" i="on">
        <a:fontRef idx="maj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BDBDB"/>
          </a:solidFill>
        </a:fill>
      </a:tcStyle>
    </a:wholeTbl>
    <a:band2H>
      <a:tcTxStyle b="def" i="def"/>
      <a:tcStyle>
        <a:tcBdr/>
        <a:fill>
          <a:solidFill>
            <a:srgbClr val="EEEEEE"/>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F8F8F"/>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F8F8F"/>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F8F8F"/>
          </a:solidFill>
        </a:fill>
      </a:tcStyle>
    </a:firstRow>
  </a:tblStyle>
  <a:tblStyle styleId="{EEE7283C-3CF3-47DC-8721-378D4A62B228}" styleName="">
    <a:tblBg/>
    <a:wholeTbl>
      <a:tcTxStyle b="on" i="on">
        <a:fontRef idx="maj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CCCE6"/>
          </a:solidFill>
        </a:fill>
      </a:tcStyle>
    </a:wholeTbl>
    <a:band2H>
      <a:tcTxStyle b="def" i="def"/>
      <a:tcStyle>
        <a:tcBdr/>
        <a:fill>
          <a:solidFill>
            <a:srgbClr val="E7E7F3"/>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B9"/>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B9"/>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B9"/>
          </a:solidFill>
        </a:fill>
      </a:tcStyle>
    </a:firstRow>
  </a:tblStyle>
  <a:tblStyle styleId="{CF821DB8-F4EB-4A41-A1BA-3FCAFE7338EE}" styleName="">
    <a:tblBg/>
    <a:wholeTbl>
      <a:tcTxStyle b="on" i="on">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n">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0CC99"/>
          </a:solidFill>
        </a:fill>
      </a:tcStyle>
    </a:firstCol>
    <a:lastRow>
      <a:tcTxStyle b="on" i="on">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00CC99"/>
          </a:solidFill>
        </a:fill>
      </a:tcStyle>
    </a:firstRow>
  </a:tblStyle>
  <a:tblStyle styleId="{33BA23B1-9221-436E-865A-0063620EA4FD}" styleName="">
    <a:tblBg/>
    <a:wholeTbl>
      <a:tcTxStyle b="on" i="on">
        <a:fontRef idx="maj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b="def" i="def"/>
      <a:tcStyle>
        <a:tcBdr/>
        <a:fill>
          <a:solidFill>
            <a:srgbClr val="E6E6E6"/>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Ref idx="maj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b="def" i="def"/>
      <a:tcStyle>
        <a:tcBdr/>
        <a:fill>
          <a:solidFill>
            <a:srgbClr val="FFFFFF"/>
          </a:solidFill>
        </a:fill>
      </a:tcStyle>
    </a:band2H>
    <a:firstCol>
      <a:tcTxStyle b="on" i="on">
        <a:fontRef idx="maj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Ref idx="maj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Ref idx="maj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hape 19"/>
          <p:cNvSpPr/>
          <p:nvPr>
            <p:ph type="sldImg"/>
          </p:nvPr>
        </p:nvSpPr>
        <p:spPr>
          <a:xfrm>
            <a:off x="1143000" y="685800"/>
            <a:ext cx="4572000" cy="3429000"/>
          </a:xfrm>
          <a:prstGeom prst="rect">
            <a:avLst/>
          </a:prstGeom>
        </p:spPr>
        <p:txBody>
          <a:bodyPr/>
          <a:lstStyle/>
          <a:p>
            <a:pPr lvl="0"/>
          </a:p>
        </p:txBody>
      </p:sp>
      <p:sp>
        <p:nvSpPr>
          <p:cNvPr id="20" name="Shape 20"/>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457200">
      <a:lnSpc>
        <a:spcPct val="125000"/>
      </a:lnSpc>
      <a:defRPr sz="2400">
        <a:latin typeface="+mn-lt"/>
        <a:ea typeface="+mn-ea"/>
        <a:cs typeface="+mn-cs"/>
        <a:sym typeface="Avenir Book"/>
      </a:defRPr>
    </a:lvl1pPr>
    <a:lvl2pPr indent="228600" defTabSz="457200">
      <a:lnSpc>
        <a:spcPct val="125000"/>
      </a:lnSpc>
      <a:defRPr sz="2400">
        <a:latin typeface="+mn-lt"/>
        <a:ea typeface="+mn-ea"/>
        <a:cs typeface="+mn-cs"/>
        <a:sym typeface="Avenir Book"/>
      </a:defRPr>
    </a:lvl2pPr>
    <a:lvl3pPr indent="457200" defTabSz="457200">
      <a:lnSpc>
        <a:spcPct val="125000"/>
      </a:lnSpc>
      <a:defRPr sz="2400">
        <a:latin typeface="+mn-lt"/>
        <a:ea typeface="+mn-ea"/>
        <a:cs typeface="+mn-cs"/>
        <a:sym typeface="Avenir Book"/>
      </a:defRPr>
    </a:lvl3pPr>
    <a:lvl4pPr indent="685800" defTabSz="457200">
      <a:lnSpc>
        <a:spcPct val="125000"/>
      </a:lnSpc>
      <a:defRPr sz="2400">
        <a:latin typeface="+mn-lt"/>
        <a:ea typeface="+mn-ea"/>
        <a:cs typeface="+mn-cs"/>
        <a:sym typeface="Avenir Book"/>
      </a:defRPr>
    </a:lvl4pPr>
    <a:lvl5pPr indent="914400" defTabSz="457200">
      <a:lnSpc>
        <a:spcPct val="125000"/>
      </a:lnSpc>
      <a:defRPr sz="2400">
        <a:latin typeface="+mn-lt"/>
        <a:ea typeface="+mn-ea"/>
        <a:cs typeface="+mn-cs"/>
        <a:sym typeface="Avenir Book"/>
      </a:defRPr>
    </a:lvl5pPr>
    <a:lvl6pPr indent="1143000" defTabSz="457200">
      <a:lnSpc>
        <a:spcPct val="125000"/>
      </a:lnSpc>
      <a:defRPr sz="2400">
        <a:latin typeface="+mn-lt"/>
        <a:ea typeface="+mn-ea"/>
        <a:cs typeface="+mn-cs"/>
        <a:sym typeface="Avenir Book"/>
      </a:defRPr>
    </a:lvl6pPr>
    <a:lvl7pPr indent="1371600" defTabSz="457200">
      <a:lnSpc>
        <a:spcPct val="125000"/>
      </a:lnSpc>
      <a:defRPr sz="2400">
        <a:latin typeface="+mn-lt"/>
        <a:ea typeface="+mn-ea"/>
        <a:cs typeface="+mn-cs"/>
        <a:sym typeface="Avenir Book"/>
      </a:defRPr>
    </a:lvl7pPr>
    <a:lvl8pPr indent="1600200" defTabSz="457200">
      <a:lnSpc>
        <a:spcPct val="125000"/>
      </a:lnSpc>
      <a:defRPr sz="2400">
        <a:latin typeface="+mn-lt"/>
        <a:ea typeface="+mn-ea"/>
        <a:cs typeface="+mn-cs"/>
        <a:sym typeface="Avenir Book"/>
      </a:defRPr>
    </a:lvl8pPr>
    <a:lvl9pPr indent="1828800" defTabSz="457200">
      <a:lnSpc>
        <a:spcPct val="125000"/>
      </a:lnSpc>
      <a:defRPr sz="2400">
        <a:latin typeface="+mn-lt"/>
        <a:ea typeface="+mn-ea"/>
        <a:cs typeface="+mn-cs"/>
        <a:sym typeface="Avenir Book"/>
      </a:defRPr>
    </a:lvl9pPr>
  </p:notesStyle>
</p:notesMaster>
</file>

<file path=ppt/notesSlides/_rels/notesSlide1.xml.rels><?xml version="1.0" encoding="UTF-8" standalone="yes"?><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9" name="Shape 29"/>
          <p:cNvSpPr/>
          <p:nvPr>
            <p:ph type="sldImg"/>
          </p:nvPr>
        </p:nvSpPr>
        <p:spPr>
          <a:prstGeom prst="rect">
            <a:avLst/>
          </a:prstGeom>
        </p:spPr>
        <p:txBody>
          <a:bodyPr/>
          <a:lstStyle/>
          <a:p>
            <a:pPr lvl="0"/>
          </a:p>
        </p:txBody>
      </p:sp>
      <p:sp>
        <p:nvSpPr>
          <p:cNvPr id="30" name="Shape 30"/>
          <p:cNvSpPr/>
          <p:nvPr>
            <p:ph type="body" sz="quarter" idx="1"/>
          </p:nvPr>
        </p:nvSpPr>
        <p:spPr>
          <a:prstGeom prst="rect">
            <a:avLst/>
          </a:prstGeom>
        </p:spPr>
        <p:txBody>
          <a:bodyPr/>
          <a:lstStyle/>
          <a:p>
            <a:pPr lvl="0">
              <a:defRPr sz="1800"/>
            </a:pPr>
            <a:r>
              <a:rPr sz="2400"/>
              <a:t>Attribution condition: You must indicate that derivative work</a:t>
            </a:r>
            <a:endParaRPr sz="2400"/>
          </a:p>
          <a:p>
            <a:pPr lvl="0">
              <a:defRPr sz="1800"/>
            </a:pPr>
            <a:r>
              <a:rPr sz="2400"/>
              <a:t>"Is derived from Xeno Kovah's ‘Intro x86-64’ class, available at http://OpenSecurityTraining.info/IntroX86-64.html"</a:t>
            </a:r>
          </a:p>
        </p:txBody>
      </p:sp>
    </p:spTree>
  </p:cSld>
  <p:clrMapOvr>
    <a:masterClrMapping/>
  </p:clrMapOvr>
</p:note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6" name="Shape 6"/>
          <p:cNvSpPr/>
          <p:nvPr>
            <p:ph type="sldNum" sz="quarter" idx="2"/>
          </p:nvPr>
        </p:nvSpPr>
        <p:spPr>
          <a:prstGeom prst="rect">
            <a:avLst/>
          </a:prstGeom>
        </p:spPr>
        <p:txBody>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fld id="{86CB4B4D-7CA3-9044-876B-883B54F8677D}" type="slidenum"/>
          </a:p>
        </p:txBody>
      </p:sp>
      <p:sp>
        <p:nvSpPr>
          <p:cNvPr id="7" name="Shape 7"/>
          <p:cNvSpPr/>
          <p:nvPr>
            <p:ph type="title"/>
          </p:nvPr>
        </p:nvSpPr>
        <p:spPr>
          <a:prstGeom prst="rect">
            <a:avLst/>
          </a:prstGeom>
        </p:spPr>
        <p:txBody>
          <a:bodyPr/>
          <a:lstStyle/>
          <a:p>
            <a:pPr lvl="0">
              <a:defRPr sz="1800"/>
            </a:pPr>
            <a:r>
              <a:rPr sz="4400"/>
              <a:t>Title Text</a:t>
            </a:r>
          </a:p>
        </p:txBody>
      </p:sp>
      <p:sp>
        <p:nvSpPr>
          <p:cNvPr id="8" name="Shape 8"/>
          <p:cNvSpPr/>
          <p:nvPr>
            <p:ph type="body" idx="1"/>
          </p:nvPr>
        </p:nvSpPr>
        <p:spPr>
          <a:prstGeom prst="rect">
            <a:avLst/>
          </a:prstGeom>
        </p:spPr>
        <p:txBody>
          <a:bodyPr/>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10" name="Shape 10"/>
          <p:cNvSpPr/>
          <p:nvPr>
            <p:ph type="sldNum" sz="quarter" idx="2"/>
          </p:nvPr>
        </p:nvSpPr>
        <p:spPr>
          <a:prstGeom prst="rect">
            <a:avLst/>
          </a:prstGeom>
        </p:spPr>
        <p:txBody>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fld id="{86CB4B4D-7CA3-9044-876B-883B54F8677D}" type="slidenum"/>
          </a:p>
        </p:txBody>
      </p:sp>
    </p:spTree>
  </p:cSld>
  <p:clrMapOvr>
    <a:masterClrMapping/>
  </p:clrMapOvr>
  <p:transitio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12" name="Shape 12"/>
          <p:cNvSpPr/>
          <p:nvPr>
            <p:ph type="sldNum" sz="quarter" idx="2"/>
          </p:nvPr>
        </p:nvSpPr>
        <p:spPr>
          <a:xfrm>
            <a:off x="6553200" y="6248400"/>
            <a:ext cx="1903413" cy="439227"/>
          </a:xfrm>
          <a:prstGeom prst="rect">
            <a:avLst/>
          </a:prstGeom>
        </p:spPr>
        <p:txBody>
          <a:bodyPr lIns="0" tIns="0" rIns="0" bIns="0"/>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fld id="{86CB4B4D-7CA3-9044-876B-883B54F8677D}" type="slidenum"/>
          </a:p>
        </p:txBody>
      </p:sp>
    </p:spTree>
  </p:cSld>
  <p:clrMapOvr>
    <a:masterClrMapping/>
  </p:clrMapOvr>
  <p:transitio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14" name="Shape 14"/>
          <p:cNvSpPr/>
          <p:nvPr>
            <p:ph type="sldNum" sz="quarter" idx="2"/>
          </p:nvPr>
        </p:nvSpPr>
        <p:spPr>
          <a:xfrm>
            <a:off x="7223125" y="6397625"/>
            <a:ext cx="1903413" cy="439227"/>
          </a:xfrm>
          <a:prstGeom prst="rect">
            <a:avLst/>
          </a:prstGeom>
        </p:spPr>
        <p:txBody>
          <a:bodyPr lIns="0" tIns="0" rIns="0" bIns="0"/>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fld id="{86CB4B4D-7CA3-9044-876B-883B54F8677D}" type="slidenum"/>
          </a:p>
        </p:txBody>
      </p:sp>
    </p:spTree>
  </p:cSld>
  <p:clrMapOvr>
    <a:masterClrMapping/>
  </p:clrMapOvr>
  <p:transitio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16" name="Shape 16"/>
          <p:cNvSpPr/>
          <p:nvPr>
            <p:ph type="sldNum" sz="quarter" idx="2"/>
          </p:nvPr>
        </p:nvSpPr>
        <p:spPr>
          <a:xfrm>
            <a:off x="7223125" y="6397625"/>
            <a:ext cx="1903413" cy="439227"/>
          </a:xfrm>
          <a:prstGeom prst="rect">
            <a:avLst/>
          </a:prstGeom>
        </p:spPr>
        <p:txBody>
          <a:bodyPr lIns="0" tIns="0" rIns="0" bIns="0"/>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fld id="{86CB4B4D-7CA3-9044-876B-883B54F8677D}" type="slidenum"/>
          </a:p>
        </p:txBody>
      </p:sp>
      <p:sp>
        <p:nvSpPr>
          <p:cNvPr id="17" name="Shape 17"/>
          <p:cNvSpPr/>
          <p:nvPr>
            <p:ph type="title"/>
          </p:nvPr>
        </p:nvSpPr>
        <p:spPr>
          <a:prstGeom prst="rect">
            <a:avLst/>
          </a:prstGeom>
        </p:spPr>
        <p:txBody>
          <a:bodyPr lIns="0" tIns="0" rIns="0" bIns="0"/>
          <a:lstStyle/>
          <a:p>
            <a:pPr lvl="0">
              <a:defRPr sz="1800"/>
            </a:pPr>
            <a:r>
              <a:rPr sz="4400"/>
              <a:t>Title Text</a:t>
            </a:r>
          </a:p>
        </p:txBody>
      </p:sp>
      <p:sp>
        <p:nvSpPr>
          <p:cNvPr id="18" name="Shape 18"/>
          <p:cNvSpPr/>
          <p:nvPr>
            <p:ph type="body" idx="1"/>
          </p:nvPr>
        </p:nvSpPr>
        <p:spPr>
          <a:prstGeom prst="rect">
            <a:avLst/>
          </a:prstGeom>
        </p:spPr>
        <p:txBody>
          <a:bodyPr lIns="0" tIns="0" rIns="0" bIns="0"/>
          <a:lstStyle>
            <a:lvl2pPr indent="114300"/>
            <a:lvl3pPr indent="571500"/>
            <a:lvl4pPr indent="1028700"/>
            <a:lvl5pPr indent="1485900"/>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Shape 2"/>
          <p:cNvSpPr/>
          <p:nvPr>
            <p:ph type="sldNum" sz="quarter" idx="2"/>
          </p:nvPr>
        </p:nvSpPr>
        <p:spPr>
          <a:xfrm>
            <a:off x="6553200" y="6248400"/>
            <a:ext cx="1903414" cy="439227"/>
          </a:xfrm>
          <a:prstGeom prst="rect">
            <a:avLst/>
          </a:prstGeom>
          <a:ln w="12700">
            <a:miter lim="400000"/>
          </a:ln>
        </p:spPr>
        <p:txBody>
          <a:bodyPr lIns="46798" tIns="46798" rIns="46798" bIns="46798">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fld id="{86CB4B4D-7CA3-9044-876B-883B54F8677D}" type="slidenum"/>
          </a:p>
        </p:txBody>
      </p:sp>
      <p:sp>
        <p:nvSpPr>
          <p:cNvPr id="3" name="Shape 3"/>
          <p:cNvSpPr/>
          <p:nvPr>
            <p:ph type="title"/>
          </p:nvPr>
        </p:nvSpPr>
        <p:spPr>
          <a:xfrm>
            <a:off x="685800" y="1844675"/>
            <a:ext cx="7772400" cy="2041525"/>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nchor="ctr"/>
          <a:lstStyle/>
          <a:p>
            <a:pPr lvl="0">
              <a:defRPr sz="1800"/>
            </a:pPr>
            <a:r>
              <a:rPr sz="4400"/>
              <a:t>Title Text</a:t>
            </a:r>
          </a:p>
        </p:txBody>
      </p:sp>
      <p:sp>
        <p:nvSpPr>
          <p:cNvPr id="4" name="Shape 4"/>
          <p:cNvSpPr/>
          <p:nvPr>
            <p:ph type="body" idx="1"/>
          </p:nvPr>
        </p:nvSpPr>
        <p:spPr>
          <a:xfrm>
            <a:off x="1371600" y="3886200"/>
            <a:ext cx="6400800" cy="2971800"/>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Lst>
  <p:transition spd="med" advClick="1"/>
  <p:txStyles>
    <p:titleStyle>
      <a:lvl1pPr algn="ctr" defTabSz="457200">
        <a:defRPr sz="4400">
          <a:latin typeface="Arial"/>
          <a:ea typeface="Arial"/>
          <a:cs typeface="Arial"/>
          <a:sym typeface="Arial"/>
        </a:defRPr>
      </a:lvl1pPr>
      <a:lvl2pPr algn="ctr" defTabSz="457200">
        <a:defRPr sz="4400">
          <a:latin typeface="Arial"/>
          <a:ea typeface="Arial"/>
          <a:cs typeface="Arial"/>
          <a:sym typeface="Arial"/>
        </a:defRPr>
      </a:lvl2pPr>
      <a:lvl3pPr algn="ctr" defTabSz="457200">
        <a:defRPr sz="4400">
          <a:latin typeface="Arial"/>
          <a:ea typeface="Arial"/>
          <a:cs typeface="Arial"/>
          <a:sym typeface="Arial"/>
        </a:defRPr>
      </a:lvl3pPr>
      <a:lvl4pPr algn="ctr" defTabSz="457200">
        <a:defRPr sz="4400">
          <a:latin typeface="Arial"/>
          <a:ea typeface="Arial"/>
          <a:cs typeface="Arial"/>
          <a:sym typeface="Arial"/>
        </a:defRPr>
      </a:lvl4pPr>
      <a:lvl5pPr algn="ctr" defTabSz="457200">
        <a:defRPr sz="4400">
          <a:latin typeface="Arial"/>
          <a:ea typeface="Arial"/>
          <a:cs typeface="Arial"/>
          <a:sym typeface="Arial"/>
        </a:defRPr>
      </a:lvl5pPr>
      <a:lvl6pPr algn="ctr" defTabSz="457200">
        <a:defRPr sz="4400">
          <a:latin typeface="Arial"/>
          <a:ea typeface="Arial"/>
          <a:cs typeface="Arial"/>
          <a:sym typeface="Arial"/>
        </a:defRPr>
      </a:lvl6pPr>
      <a:lvl7pPr algn="ctr" defTabSz="457200">
        <a:defRPr sz="4400">
          <a:latin typeface="Arial"/>
          <a:ea typeface="Arial"/>
          <a:cs typeface="Arial"/>
          <a:sym typeface="Arial"/>
        </a:defRPr>
      </a:lvl7pPr>
      <a:lvl8pPr algn="ctr" defTabSz="457200">
        <a:defRPr sz="4400">
          <a:latin typeface="Arial"/>
          <a:ea typeface="Arial"/>
          <a:cs typeface="Arial"/>
          <a:sym typeface="Arial"/>
        </a:defRPr>
      </a:lvl8pPr>
      <a:lvl9pPr algn="ctr" defTabSz="457200">
        <a:defRPr sz="4400">
          <a:latin typeface="Arial"/>
          <a:ea typeface="Arial"/>
          <a:cs typeface="Arial"/>
          <a:sym typeface="Arial"/>
        </a:defRPr>
      </a:lvl9pPr>
    </p:titleStyle>
    <p:bodyStyle>
      <a:lvl1pPr marL="342900" indent="-342900" algn="ctr" defTabSz="457200">
        <a:spcBef>
          <a:spcPts val="800"/>
        </a:spcBef>
        <a:defRPr sz="3200">
          <a:latin typeface="Arial"/>
          <a:ea typeface="Arial"/>
          <a:cs typeface="Arial"/>
          <a:sym typeface="Arial"/>
        </a:defRPr>
      </a:lvl1pPr>
      <a:lvl2pPr marL="342900" algn="ctr" defTabSz="457200">
        <a:spcBef>
          <a:spcPts val="800"/>
        </a:spcBef>
        <a:defRPr sz="3200">
          <a:latin typeface="Arial"/>
          <a:ea typeface="Arial"/>
          <a:cs typeface="Arial"/>
          <a:sym typeface="Arial"/>
        </a:defRPr>
      </a:lvl2pPr>
      <a:lvl3pPr marL="342900" algn="ctr" defTabSz="457200">
        <a:spcBef>
          <a:spcPts val="800"/>
        </a:spcBef>
        <a:defRPr sz="3200">
          <a:latin typeface="Arial"/>
          <a:ea typeface="Arial"/>
          <a:cs typeface="Arial"/>
          <a:sym typeface="Arial"/>
        </a:defRPr>
      </a:lvl3pPr>
      <a:lvl4pPr marL="342900" algn="ctr" defTabSz="457200">
        <a:spcBef>
          <a:spcPts val="800"/>
        </a:spcBef>
        <a:defRPr sz="3200">
          <a:latin typeface="Arial"/>
          <a:ea typeface="Arial"/>
          <a:cs typeface="Arial"/>
          <a:sym typeface="Arial"/>
        </a:defRPr>
      </a:lvl4pPr>
      <a:lvl5pPr marL="342900" algn="ctr" defTabSz="457200">
        <a:spcBef>
          <a:spcPts val="800"/>
        </a:spcBef>
        <a:defRPr sz="3200">
          <a:latin typeface="Arial"/>
          <a:ea typeface="Arial"/>
          <a:cs typeface="Arial"/>
          <a:sym typeface="Arial"/>
        </a:defRPr>
      </a:lvl5pPr>
      <a:lvl6pPr marL="342900" algn="ctr" defTabSz="457200">
        <a:spcBef>
          <a:spcPts val="800"/>
        </a:spcBef>
        <a:defRPr sz="3200">
          <a:latin typeface="Arial"/>
          <a:ea typeface="Arial"/>
          <a:cs typeface="Arial"/>
          <a:sym typeface="Arial"/>
        </a:defRPr>
      </a:lvl6pPr>
      <a:lvl7pPr marL="342900" algn="ctr" defTabSz="457200">
        <a:spcBef>
          <a:spcPts val="800"/>
        </a:spcBef>
        <a:defRPr sz="3200">
          <a:latin typeface="Arial"/>
          <a:ea typeface="Arial"/>
          <a:cs typeface="Arial"/>
          <a:sym typeface="Arial"/>
        </a:defRPr>
      </a:lvl7pPr>
      <a:lvl8pPr marL="342900" algn="ctr" defTabSz="457200">
        <a:spcBef>
          <a:spcPts val="800"/>
        </a:spcBef>
        <a:defRPr sz="3200">
          <a:latin typeface="Arial"/>
          <a:ea typeface="Arial"/>
          <a:cs typeface="Arial"/>
          <a:sym typeface="Arial"/>
        </a:defRPr>
      </a:lvl8pPr>
      <a:lvl9pPr marL="342900" algn="ctr" defTabSz="457200">
        <a:spcBef>
          <a:spcPts val="800"/>
        </a:spcBef>
        <a:defRPr sz="3200">
          <a:latin typeface="Arial"/>
          <a:ea typeface="Arial"/>
          <a:cs typeface="Arial"/>
          <a:sym typeface="Arial"/>
        </a:defRPr>
      </a:lvl9pPr>
    </p:bodyStyle>
    <p:otherStyle>
      <a:lvl1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1pPr>
      <a:lvl2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2pPr>
      <a:lvl3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3pPr>
      <a:lvl4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4pPr>
      <a:lvl5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5pPr>
      <a:lvl6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6pPr>
      <a:lvl7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7pPr>
      <a:lvl8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8pPr>
      <a:lvl9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tif"/></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 name="Shape 22"/>
          <p:cNvSpPr/>
          <p:nvPr>
            <p:ph type="title"/>
          </p:nvPr>
        </p:nvSpPr>
        <p:spPr>
          <a:xfrm>
            <a:off x="685800" y="739775"/>
            <a:ext cx="7772400" cy="2103438"/>
          </a:xfrm>
          <a:prstGeom prst="rect">
            <a:avLst/>
          </a:prstGeom>
        </p:spPr>
        <p:txBody>
          <a:bodyPr lIns="45719" tIns="45719" rIns="45719" bIns="45719">
            <a:normAutofit fontScale="100000" lnSpcReduction="0"/>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defRPr sz="1800"/>
            </a:pPr>
            <a:r>
              <a:rPr sz="4400"/>
              <a:t>Introduction to Intel x86-64 Assembly, Architecture, Applications, &amp; Alliteration</a:t>
            </a:r>
          </a:p>
        </p:txBody>
      </p:sp>
      <p:sp>
        <p:nvSpPr>
          <p:cNvPr id="23" name="Shape 23"/>
          <p:cNvSpPr/>
          <p:nvPr/>
        </p:nvSpPr>
        <p:spPr>
          <a:xfrm>
            <a:off x="1371600" y="3886200"/>
            <a:ext cx="6400800" cy="1119543"/>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ctr">
              <a:spcBef>
                <a:spcPts val="8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3200">
                <a:latin typeface="Arial"/>
                <a:ea typeface="Arial"/>
                <a:cs typeface="Arial"/>
                <a:sym typeface="Arial"/>
              </a:rPr>
              <a:t>Xeno Kovah – 2014-2015</a:t>
            </a:r>
            <a:endParaRPr sz="3200">
              <a:latin typeface="Arial"/>
              <a:ea typeface="Arial"/>
              <a:cs typeface="Arial"/>
              <a:sym typeface="Arial"/>
            </a:endParaRPr>
          </a:p>
          <a:p>
            <a:pPr lvl="0" algn="ctr">
              <a:spcBef>
                <a:spcPts val="8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3200">
                <a:latin typeface="Arial"/>
                <a:ea typeface="Arial"/>
                <a:cs typeface="Arial"/>
                <a:sym typeface="Arial"/>
              </a:rPr>
              <a:t>xeno@legbacore.com</a:t>
            </a:r>
          </a:p>
        </p:txBody>
      </p:sp>
    </p:spTree>
  </p:cSld>
  <p:clrMapOvr>
    <a:masterClrMapping/>
  </p:clrMapOvr>
  <p:transitio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8" name="Shape 78"/>
          <p:cNvSpPr/>
          <p:nvPr/>
        </p:nvSpPr>
        <p:spPr>
          <a:xfrm>
            <a:off x="685800" y="872740"/>
            <a:ext cx="7772400" cy="61672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Some Notable Jcc Instructions</a:t>
            </a:r>
          </a:p>
        </p:txBody>
      </p:sp>
      <p:sp>
        <p:nvSpPr>
          <p:cNvPr id="79" name="Shape 79"/>
          <p:cNvSpPr/>
          <p:nvPr/>
        </p:nvSpPr>
        <p:spPr>
          <a:xfrm>
            <a:off x="685800" y="1981200"/>
            <a:ext cx="7772400" cy="4104638"/>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lvl="0" marL="455082" indent="-45508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JZ/JE: if ZF == 1</a:t>
            </a:r>
            <a:endParaRPr>
              <a:latin typeface="Times New Roman"/>
              <a:ea typeface="Times New Roman"/>
              <a:cs typeface="Times New Roman"/>
              <a:sym typeface="Times New Roman"/>
            </a:endParaRPr>
          </a:p>
          <a:p>
            <a:pPr lvl="0" marL="455082" indent="-45508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JNZ/JNE: if ZF == 0</a:t>
            </a:r>
            <a:endParaRPr>
              <a:latin typeface="Times New Roman"/>
              <a:ea typeface="Times New Roman"/>
              <a:cs typeface="Times New Roman"/>
              <a:sym typeface="Times New Roman"/>
            </a:endParaRPr>
          </a:p>
          <a:p>
            <a:pPr lvl="0" marL="455082" indent="-45508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JLE/JNG : if ZF == 1 or SF != OF</a:t>
            </a:r>
            <a:endParaRPr>
              <a:latin typeface="Times New Roman"/>
              <a:ea typeface="Times New Roman"/>
              <a:cs typeface="Times New Roman"/>
              <a:sym typeface="Times New Roman"/>
            </a:endParaRPr>
          </a:p>
          <a:p>
            <a:pPr lvl="0" marL="455082" indent="-45508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JGE/JNL : if SF == OF </a:t>
            </a:r>
            <a:endParaRPr>
              <a:latin typeface="Times New Roman"/>
              <a:ea typeface="Times New Roman"/>
              <a:cs typeface="Times New Roman"/>
              <a:sym typeface="Times New Roman"/>
            </a:endParaRPr>
          </a:p>
          <a:p>
            <a:pPr lvl="0" marL="455082" indent="-45508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JBE/JNA: if CF == 1 OR ZF == 1</a:t>
            </a:r>
            <a:endParaRPr>
              <a:latin typeface="Times New Roman"/>
              <a:ea typeface="Times New Roman"/>
              <a:cs typeface="Times New Roman"/>
              <a:sym typeface="Times New Roman"/>
            </a:endParaRPr>
          </a:p>
          <a:p>
            <a:pPr lvl="0" marL="455082" indent="-45508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JB: if CF == 1</a:t>
            </a:r>
            <a:endParaRPr>
              <a:latin typeface="Times New Roman"/>
              <a:ea typeface="Times New Roman"/>
              <a:cs typeface="Times New Roman"/>
              <a:sym typeface="Times New Roman"/>
            </a:endParaRPr>
          </a:p>
          <a:p>
            <a:pPr lvl="0" marL="455082" indent="-45508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Note: Don’t get hung up on memorizing which flags are set for what. More often than not, you will be running code in a debugger, not just reading it. In the debugger you can just look at rflags and/or watch whether it takes a jump.</a:t>
            </a:r>
          </a:p>
        </p:txBody>
      </p:sp>
    </p:spTree>
  </p:cSld>
  <p:clrMapOvr>
    <a:masterClrMapping/>
  </p:clrMapOvr>
  <p:transition spd="med" advClick="1"/>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1" name="Shape 81"/>
          <p:cNvSpPr/>
          <p:nvPr/>
        </p:nvSpPr>
        <p:spPr>
          <a:xfrm>
            <a:off x="685800" y="872740"/>
            <a:ext cx="7772400" cy="61672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Some Notable Jcc Instructions</a:t>
            </a:r>
          </a:p>
        </p:txBody>
      </p:sp>
      <p:sp>
        <p:nvSpPr>
          <p:cNvPr id="82" name="Shape 82"/>
          <p:cNvSpPr/>
          <p:nvPr/>
        </p:nvSpPr>
        <p:spPr>
          <a:xfrm>
            <a:off x="685800" y="1981200"/>
            <a:ext cx="7772400" cy="321772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lvl="0" marL="455082" indent="-45508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Mnemonic translations</a:t>
            </a:r>
            <a:endParaRPr sz="2400">
              <a:latin typeface="Arial"/>
              <a:ea typeface="Arial"/>
              <a:cs typeface="Arial"/>
              <a:sym typeface="Arial"/>
            </a:endParaRPr>
          </a:p>
          <a:p>
            <a:pPr lvl="0" marL="455082" indent="-45508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A = above, unsigned notion </a:t>
            </a:r>
            <a:endParaRPr sz="2400">
              <a:latin typeface="Arial"/>
              <a:ea typeface="Arial"/>
              <a:cs typeface="Arial"/>
              <a:sym typeface="Arial"/>
            </a:endParaRPr>
          </a:p>
          <a:p>
            <a:pPr lvl="0" marL="455082" indent="-45508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B = below, unsigned notion</a:t>
            </a:r>
            <a:endParaRPr sz="2400">
              <a:latin typeface="Arial"/>
              <a:ea typeface="Arial"/>
              <a:cs typeface="Arial"/>
              <a:sym typeface="Arial"/>
            </a:endParaRPr>
          </a:p>
          <a:p>
            <a:pPr lvl="0" marL="455082" indent="-45508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G = greater than, signed notion</a:t>
            </a:r>
            <a:endParaRPr sz="2400">
              <a:latin typeface="Arial"/>
              <a:ea typeface="Arial"/>
              <a:cs typeface="Arial"/>
              <a:sym typeface="Arial"/>
            </a:endParaRPr>
          </a:p>
          <a:p>
            <a:pPr lvl="0" marL="455082" indent="-45508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L = less than, signed notion</a:t>
            </a:r>
            <a:endParaRPr sz="2400">
              <a:latin typeface="Arial"/>
              <a:ea typeface="Arial"/>
              <a:cs typeface="Arial"/>
              <a:sym typeface="Arial"/>
            </a:endParaRPr>
          </a:p>
          <a:p>
            <a:pPr lvl="0" marL="455082" indent="-45508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E = Equal (same a Z, zero flag set)</a:t>
            </a:r>
            <a:endParaRPr sz="2400">
              <a:latin typeface="Arial"/>
              <a:ea typeface="Arial"/>
              <a:cs typeface="Arial"/>
              <a:sym typeface="Arial"/>
            </a:endParaRPr>
          </a:p>
          <a:p>
            <a:pPr lvl="0" marL="455082" indent="-45508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N = Not (like “Not less than:” JNL)</a:t>
            </a:r>
            <a:endParaRPr sz="2400">
              <a:latin typeface="Arial"/>
              <a:ea typeface="Arial"/>
              <a:cs typeface="Arial"/>
              <a:sym typeface="Arial"/>
            </a:endParaRPr>
          </a:p>
        </p:txBody>
      </p:sp>
    </p:spTree>
  </p:cSld>
  <p:clrMapOvr>
    <a:masterClrMapping/>
  </p:clrMapOvr>
  <p:transition spd="med" advClick="1"/>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4" name="Shape 84"/>
          <p:cNvSpPr/>
          <p:nvPr/>
        </p:nvSpPr>
        <p:spPr>
          <a:xfrm>
            <a:off x="685800" y="872740"/>
            <a:ext cx="7772400" cy="61672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Some Notable Jcc Instructions</a:t>
            </a:r>
          </a:p>
        </p:txBody>
      </p:sp>
      <p:sp>
        <p:nvSpPr>
          <p:cNvPr id="85" name="Shape 85"/>
          <p:cNvSpPr/>
          <p:nvPr/>
        </p:nvSpPr>
        <p:spPr>
          <a:xfrm>
            <a:off x="685800" y="1981200"/>
            <a:ext cx="7772400" cy="321772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lvl="0" marL="455082" indent="-45508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Mnemonic translations</a:t>
            </a:r>
            <a:endParaRPr sz="2400">
              <a:latin typeface="Arial"/>
              <a:ea typeface="Arial"/>
              <a:cs typeface="Arial"/>
              <a:sym typeface="Arial"/>
            </a:endParaRPr>
          </a:p>
          <a:p>
            <a:pPr lvl="0" marL="455082" indent="-45508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b="1" sz="2400">
                <a:latin typeface="Arial"/>
                <a:ea typeface="Arial"/>
                <a:cs typeface="Arial"/>
                <a:sym typeface="Arial"/>
              </a:rPr>
              <a:t>B</a:t>
            </a:r>
            <a:r>
              <a:rPr sz="2400">
                <a:latin typeface="Arial"/>
                <a:ea typeface="Arial"/>
                <a:cs typeface="Arial"/>
                <a:sym typeface="Arial"/>
              </a:rPr>
              <a:t> = below, unsigned notion</a:t>
            </a:r>
            <a:endParaRPr sz="2400">
              <a:latin typeface="Arial"/>
              <a:ea typeface="Arial"/>
              <a:cs typeface="Arial"/>
              <a:sym typeface="Arial"/>
            </a:endParaRPr>
          </a:p>
          <a:p>
            <a:pPr lvl="0" marL="455082" indent="-45508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b="1" sz="2400">
                <a:latin typeface="Arial"/>
                <a:ea typeface="Arial"/>
                <a:cs typeface="Arial"/>
                <a:sym typeface="Arial"/>
              </a:rPr>
              <a:t>A</a:t>
            </a:r>
            <a:r>
              <a:rPr sz="2400">
                <a:latin typeface="Arial"/>
                <a:ea typeface="Arial"/>
                <a:cs typeface="Arial"/>
                <a:sym typeface="Arial"/>
              </a:rPr>
              <a:t> = above, unsigned notion</a:t>
            </a:r>
            <a:endParaRPr sz="2400">
              <a:latin typeface="Arial"/>
              <a:ea typeface="Arial"/>
              <a:cs typeface="Arial"/>
              <a:sym typeface="Arial"/>
            </a:endParaRPr>
          </a:p>
          <a:p>
            <a:pPr lvl="0" marL="455082" indent="-45508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b="1" sz="2400">
                <a:latin typeface="Arial"/>
                <a:ea typeface="Arial"/>
                <a:cs typeface="Arial"/>
                <a:sym typeface="Arial"/>
              </a:rPr>
              <a:t>N</a:t>
            </a:r>
            <a:r>
              <a:rPr sz="2400">
                <a:latin typeface="Arial"/>
                <a:ea typeface="Arial"/>
                <a:cs typeface="Arial"/>
                <a:sym typeface="Arial"/>
              </a:rPr>
              <a:t> = Not (like “Not less than:” JNL)</a:t>
            </a:r>
            <a:endParaRPr sz="2400">
              <a:latin typeface="Arial"/>
              <a:ea typeface="Arial"/>
              <a:cs typeface="Arial"/>
              <a:sym typeface="Arial"/>
            </a:endParaRPr>
          </a:p>
          <a:p>
            <a:pPr lvl="0" marL="455082" indent="-45508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b="1" sz="2400">
                <a:latin typeface="Arial"/>
                <a:ea typeface="Arial"/>
                <a:cs typeface="Arial"/>
                <a:sym typeface="Arial"/>
              </a:rPr>
              <a:t>G</a:t>
            </a:r>
            <a:r>
              <a:rPr sz="2400">
                <a:latin typeface="Arial"/>
                <a:ea typeface="Arial"/>
                <a:cs typeface="Arial"/>
                <a:sym typeface="Arial"/>
              </a:rPr>
              <a:t> = greater than, signed notion</a:t>
            </a:r>
            <a:endParaRPr sz="2400">
              <a:latin typeface="Arial"/>
              <a:ea typeface="Arial"/>
              <a:cs typeface="Arial"/>
              <a:sym typeface="Arial"/>
            </a:endParaRPr>
          </a:p>
          <a:p>
            <a:pPr lvl="0" marL="455082" indent="-45508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b="1" sz="2400">
                <a:latin typeface="Arial"/>
                <a:ea typeface="Arial"/>
                <a:cs typeface="Arial"/>
                <a:sym typeface="Arial"/>
              </a:rPr>
              <a:t>L</a:t>
            </a:r>
            <a:r>
              <a:rPr sz="2400">
                <a:latin typeface="Arial"/>
                <a:ea typeface="Arial"/>
                <a:cs typeface="Arial"/>
                <a:sym typeface="Arial"/>
              </a:rPr>
              <a:t> = less than, signed notion</a:t>
            </a:r>
            <a:endParaRPr sz="2400">
              <a:latin typeface="Arial"/>
              <a:ea typeface="Arial"/>
              <a:cs typeface="Arial"/>
              <a:sym typeface="Arial"/>
            </a:endParaRPr>
          </a:p>
          <a:p>
            <a:pPr lvl="0" marL="455082" indent="-45508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b="1" sz="2400">
                <a:latin typeface="Arial"/>
                <a:ea typeface="Arial"/>
                <a:cs typeface="Arial"/>
                <a:sym typeface="Arial"/>
              </a:rPr>
              <a:t>E</a:t>
            </a:r>
            <a:r>
              <a:rPr sz="2400">
                <a:latin typeface="Arial"/>
                <a:ea typeface="Arial"/>
                <a:cs typeface="Arial"/>
                <a:sym typeface="Arial"/>
              </a:rPr>
              <a:t> = Equal (same a Z, zero flag set)</a:t>
            </a:r>
            <a:endParaRPr sz="2400">
              <a:latin typeface="Arial"/>
              <a:ea typeface="Arial"/>
              <a:cs typeface="Arial"/>
              <a:sym typeface="Arial"/>
            </a:endParaRPr>
          </a:p>
        </p:txBody>
      </p:sp>
      <p:pic>
        <p:nvPicPr>
          <p:cNvPr id="86" name="pasted-image.tif"/>
          <p:cNvPicPr/>
          <p:nvPr/>
        </p:nvPicPr>
        <p:blipFill>
          <a:blip r:embed="rId2">
            <a:extLst/>
          </a:blip>
          <a:stretch>
            <a:fillRect/>
          </a:stretch>
        </p:blipFill>
        <p:spPr>
          <a:xfrm>
            <a:off x="3651250" y="5035550"/>
            <a:ext cx="1841500" cy="1663700"/>
          </a:xfrm>
          <a:prstGeom prst="rect">
            <a:avLst/>
          </a:prstGeom>
          <a:ln w="12700">
            <a:miter lim="400000"/>
          </a:ln>
        </p:spPr>
      </p:pic>
      <p:sp>
        <p:nvSpPr>
          <p:cNvPr id="87" name="Shape 87"/>
          <p:cNvSpPr/>
          <p:nvPr/>
        </p:nvSpPr>
        <p:spPr>
          <a:xfrm>
            <a:off x="6323231" y="5154931"/>
            <a:ext cx="2272565" cy="1196339"/>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p>
            <a:pPr lvl="0">
              <a:defRPr sz="1800"/>
            </a:pPr>
            <a:r>
              <a:rPr sz="2400"/>
              <a:t>Final Fantasy 7</a:t>
            </a:r>
            <a:endParaRPr sz="2400"/>
          </a:p>
          <a:p>
            <a:pPr lvl="0">
              <a:defRPr sz="1800"/>
            </a:pPr>
            <a:r>
              <a:rPr sz="2400"/>
              <a:t>Crystal Bangle</a:t>
            </a:r>
            <a:endParaRPr sz="2400"/>
          </a:p>
          <a:p>
            <a:pPr lvl="0">
              <a:defRPr sz="1800"/>
            </a:pPr>
            <a:r>
              <a:rPr sz="2400"/>
              <a:t>Unlocked!</a:t>
            </a:r>
          </a:p>
        </p:txBody>
      </p:sp>
    </p:spTree>
  </p:cSld>
  <p:clrMapOvr>
    <a:masterClrMapping/>
  </p:clrMapOvr>
  <p:transition spd="med" advClick="1"/>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9" name="Shape 89"/>
          <p:cNvSpPr/>
          <p:nvPr/>
        </p:nvSpPr>
        <p:spPr>
          <a:xfrm>
            <a:off x="685800" y="872740"/>
            <a:ext cx="7772400" cy="61672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Flag setting</a:t>
            </a:r>
          </a:p>
        </p:txBody>
      </p:sp>
      <p:sp>
        <p:nvSpPr>
          <p:cNvPr id="90" name="Shape 90"/>
          <p:cNvSpPr/>
          <p:nvPr/>
        </p:nvSpPr>
        <p:spPr>
          <a:xfrm>
            <a:off x="685800" y="1981200"/>
            <a:ext cx="7772400" cy="3469043"/>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lvl="0" marL="809036" indent="-809036">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Before you can do a conditional jump, you need something to set the condition flags for you.</a:t>
            </a:r>
            <a:endParaRPr>
              <a:latin typeface="Times New Roman"/>
              <a:ea typeface="Times New Roman"/>
              <a:cs typeface="Times New Roman"/>
              <a:sym typeface="Times New Roman"/>
            </a:endParaRPr>
          </a:p>
          <a:p>
            <a:pPr lvl="0" marL="809036" indent="-809036">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Typically done with CMP, TEST, or whatever instructions are already inline and happen to have flag-setting side-effects</a:t>
            </a:r>
          </a:p>
        </p:txBody>
      </p:sp>
    </p:spTree>
  </p:cSld>
  <p:clrMapOvr>
    <a:masterClrMapping/>
  </p:clrMapOvr>
  <p:transition spd="med" advClick="1"/>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2" name="Shape 92"/>
          <p:cNvSpPr/>
          <p:nvPr/>
        </p:nvSpPr>
        <p:spPr>
          <a:xfrm>
            <a:off x="457200" y="720340"/>
            <a:ext cx="8153400" cy="61672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CMP - Compare Two Operands</a:t>
            </a:r>
          </a:p>
        </p:txBody>
      </p:sp>
      <p:sp>
        <p:nvSpPr>
          <p:cNvPr id="93" name="Shape 93"/>
          <p:cNvSpPr/>
          <p:nvPr/>
        </p:nvSpPr>
        <p:spPr>
          <a:xfrm>
            <a:off x="685800" y="1981200"/>
            <a:ext cx="7772400" cy="3768991"/>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lvl="0" marL="316030" indent="-316030">
              <a:lnSpc>
                <a:spcPct val="90000"/>
              </a:lnSpc>
              <a:spcBef>
                <a:spcPts val="500"/>
              </a:spcBef>
              <a:buClr>
                <a:srgbClr val="000000"/>
              </a:buClr>
              <a:buSzPct val="100000"/>
              <a:buFont typeface="Verdana"/>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Verdana"/>
                <a:ea typeface="Verdana"/>
                <a:cs typeface="Verdana"/>
                <a:sym typeface="Verdana"/>
              </a:rPr>
              <a:t>“The comparison is performed by subtracting the second operand from the first operand and then setting the status flags in the same manner as the SUB instruction.”</a:t>
            </a:r>
            <a:endParaRPr>
              <a:latin typeface="Times New Roman"/>
              <a:ea typeface="Times New Roman"/>
              <a:cs typeface="Times New Roman"/>
              <a:sym typeface="Times New Roman"/>
            </a:endParaRPr>
          </a:p>
          <a:p>
            <a:pPr lvl="0" marL="455082" indent="-45508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What’s the difference from just doing SUB? Difference is that with SUB the result has to be stored somewhere. With CMP the result is computed, the flags are set, but the result is discarded. Thus this only sets flags and doesn’t mess up any of your registers.</a:t>
            </a:r>
            <a:endParaRPr>
              <a:latin typeface="Times New Roman"/>
              <a:ea typeface="Times New Roman"/>
              <a:cs typeface="Times New Roman"/>
              <a:sym typeface="Times New Roman"/>
            </a:endParaRPr>
          </a:p>
          <a:p>
            <a:pPr lvl="0" marL="455082" indent="-455082">
              <a:lnSpc>
                <a:spcPct val="90000"/>
              </a:lnSpc>
              <a:spcBef>
                <a:spcPts val="600"/>
              </a:spcBef>
              <a:buClr>
                <a:srgbClr val="000000"/>
              </a:buClr>
              <a:buSzPct val="100000"/>
              <a:buFont typeface="Verdana"/>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Verdana"/>
                <a:ea typeface="Verdana"/>
                <a:cs typeface="Verdana"/>
                <a:sym typeface="Verdana"/>
              </a:rPr>
              <a:t>Modifies CF, OF, SF, ZF, AF, and PF</a:t>
            </a:r>
            <a:endParaRPr>
              <a:latin typeface="Times New Roman"/>
              <a:ea typeface="Times New Roman"/>
              <a:cs typeface="Times New Roman"/>
              <a:sym typeface="Times New Roman"/>
            </a:endParaRPr>
          </a:p>
          <a:p>
            <a:pPr lvl="0" marL="455082" indent="-455082">
              <a:lnSpc>
                <a:spcPct val="90000"/>
              </a:lnSpc>
              <a:spcBef>
                <a:spcPts val="600"/>
              </a:spcBef>
              <a:buClr>
                <a:srgbClr val="000000"/>
              </a:buClr>
              <a:buSzPct val="100000"/>
              <a:buFont typeface="Verdana"/>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Verdana"/>
                <a:ea typeface="Verdana"/>
                <a:cs typeface="Verdana"/>
                <a:sym typeface="Verdana"/>
              </a:rPr>
              <a:t>(as we already saw, SUB modifies all those too)</a:t>
            </a:r>
          </a:p>
        </p:txBody>
      </p:sp>
      <p:grpSp>
        <p:nvGrpSpPr>
          <p:cNvPr id="96" name="Group 96"/>
          <p:cNvGrpSpPr/>
          <p:nvPr/>
        </p:nvGrpSpPr>
        <p:grpSpPr>
          <a:xfrm>
            <a:off x="152400" y="76198"/>
            <a:ext cx="685802" cy="685802"/>
            <a:chOff x="0" y="0"/>
            <a:chExt cx="685801" cy="685801"/>
          </a:xfrm>
        </p:grpSpPr>
        <p:sp>
          <p:nvSpPr>
            <p:cNvPr id="94" name="Shape 94"/>
            <p:cNvSpPr/>
            <p:nvPr/>
          </p:nvSpPr>
          <p:spPr>
            <a:xfrm>
              <a:off x="0" y="-1"/>
              <a:ext cx="685802" cy="6858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50"/>
                  </a:moveTo>
                  <a:lnTo>
                    <a:pt x="8251" y="8251"/>
                  </a:lnTo>
                  <a:lnTo>
                    <a:pt x="10800" y="0"/>
                  </a:lnTo>
                  <a:lnTo>
                    <a:pt x="13349" y="8251"/>
                  </a:lnTo>
                  <a:lnTo>
                    <a:pt x="21600" y="8250"/>
                  </a:lnTo>
                  <a:lnTo>
                    <a:pt x="14925" y="13350"/>
                  </a:lnTo>
                  <a:lnTo>
                    <a:pt x="17475" y="21600"/>
                  </a:lnTo>
                  <a:lnTo>
                    <a:pt x="10800" y="16501"/>
                  </a:lnTo>
                  <a:lnTo>
                    <a:pt x="4125" y="21600"/>
                  </a:lnTo>
                  <a:lnTo>
                    <a:pt x="6675" y="13350"/>
                  </a:lnTo>
                  <a:close/>
                </a:path>
              </a:pathLst>
            </a:custGeom>
            <a:solidFill>
              <a:srgbClr val="FFFF00"/>
            </a:solidFill>
            <a:ln w="28440" cap="sq">
              <a:solidFill>
                <a:srgbClr val="000000"/>
              </a:solidFill>
              <a:prstDash val="solid"/>
              <a:miter lim="800000"/>
            </a:ln>
            <a:effectLst/>
          </p:spPr>
          <p:txBody>
            <a:bodyPr wrap="square" lIns="0" tIns="0" rIns="0" bIns="0" numCol="1" anchor="ctr">
              <a:no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pPr>
            </a:p>
          </p:txBody>
        </p:sp>
        <p:sp>
          <p:nvSpPr>
            <p:cNvPr id="95" name="Shape 95"/>
            <p:cNvSpPr/>
            <p:nvPr/>
          </p:nvSpPr>
          <p:spPr>
            <a:xfrm>
              <a:off x="162615" y="216518"/>
              <a:ext cx="360572" cy="35282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6798" tIns="46798" rIns="46798" bIns="46798" numCol="1"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latin typeface="Arial"/>
                  <a:ea typeface="Arial"/>
                  <a:cs typeface="Arial"/>
                  <a:sym typeface="Arial"/>
                </a:defRPr>
              </a:lvl1pPr>
            </a:lstStyle>
            <a:p>
              <a:pPr lvl="0"/>
              <a:r>
                <a:t>15</a:t>
              </a:r>
            </a:p>
          </p:txBody>
        </p:sp>
      </p:grpSp>
      <p:sp>
        <p:nvSpPr>
          <p:cNvPr id="97" name="Shape 97"/>
          <p:cNvSpPr/>
          <p:nvPr/>
        </p:nvSpPr>
        <p:spPr>
          <a:xfrm rot="16200000">
            <a:off x="-401630" y="6210730"/>
            <a:ext cx="1044733" cy="264254"/>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nSpc>
                <a:spcPct val="93000"/>
              </a:lnSpc>
              <a:spcBef>
                <a:spcPts val="300"/>
              </a:spcBef>
              <a:tabLst>
                <a:tab pos="914400" algn="l"/>
                <a:tab pos="1828800" algn="l"/>
                <a:tab pos="2743200" algn="l"/>
                <a:tab pos="3657600" algn="l"/>
                <a:tab pos="4572000" algn="l"/>
                <a:tab pos="5486400" algn="l"/>
                <a:tab pos="6400800" algn="l"/>
                <a:tab pos="7315200" algn="l"/>
                <a:tab pos="8229600" algn="l"/>
                <a:tab pos="9144000" algn="l"/>
                <a:tab pos="10058400" algn="l"/>
              </a:tabLst>
              <a:defRPr i="1" sz="1200">
                <a:latin typeface="Arial"/>
                <a:ea typeface="Arial"/>
                <a:cs typeface="Arial"/>
                <a:sym typeface="Arial"/>
              </a:defRPr>
            </a:lvl1pPr>
          </a:lstStyle>
          <a:p>
            <a:pPr lvl="0">
              <a:defRPr i="0" sz="1800"/>
            </a:pPr>
            <a:r>
              <a:rPr i="1" sz="1200"/>
              <a:t>Book page 93</a:t>
            </a:r>
          </a:p>
        </p:txBody>
      </p:sp>
    </p:spTree>
  </p:cSld>
  <p:clrMapOvr>
    <a:masterClrMapping/>
  </p:clrMapOvr>
  <p:transition spd="med" advClick="1"/>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9" name="Shape 99"/>
          <p:cNvSpPr/>
          <p:nvPr/>
        </p:nvSpPr>
        <p:spPr>
          <a:xfrm>
            <a:off x="685800" y="-41660"/>
            <a:ext cx="7772400" cy="61672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4400">
                <a:latin typeface="Arial"/>
                <a:ea typeface="Arial"/>
                <a:cs typeface="Arial"/>
                <a:sym typeface="Arial"/>
              </a:rPr>
              <a:t>IfExample</a:t>
            </a:r>
            <a:r>
              <a:rPr sz="4400">
                <a:latin typeface="Arial"/>
                <a:ea typeface="Arial"/>
                <a:cs typeface="Arial"/>
                <a:sym typeface="Arial"/>
              </a:rPr>
              <a:t>.c takeaways</a:t>
            </a:r>
          </a:p>
        </p:txBody>
      </p:sp>
      <p:sp>
        <p:nvSpPr>
          <p:cNvPr id="100" name="Shape 100"/>
          <p:cNvSpPr/>
          <p:nvPr/>
        </p:nvSpPr>
        <p:spPr>
          <a:xfrm>
            <a:off x="21793" y="3322440"/>
            <a:ext cx="2843583" cy="3553220"/>
          </a:xfrm>
          <a:prstGeom prst="rect">
            <a:avLst/>
          </a:prstGeom>
          <a:ln w="12700">
            <a:miter lim="400000"/>
          </a:ln>
          <a:extLst>
            <a:ext uri="{C572A759-6A51-4108-AA02-DFA0A04FC94B}">
              <ma14:wrappingTextBoxFlag xmlns:ma14="http://schemas.microsoft.com/office/mac/drawingml/2011/main" val="1"/>
            </a:ext>
          </a:extLst>
        </p:spPr>
        <p:txBody>
          <a:bodyPr wrap="none" lIns="46798" tIns="46798" rIns="46798" bIns="46798" anchor="ctr">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int main(){</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	int a=1, b=2;</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	if(a == b){</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		return 1;</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	if(a &gt; b){</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		return 2;</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	if(a &lt; b){</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		return 3;</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	return 0xdefea7;</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a:t>
            </a:r>
          </a:p>
        </p:txBody>
      </p:sp>
      <p:sp>
        <p:nvSpPr>
          <p:cNvPr id="101" name="Shape 101"/>
          <p:cNvSpPr/>
          <p:nvPr/>
        </p:nvSpPr>
        <p:spPr>
          <a:xfrm>
            <a:off x="5524500" y="3482113"/>
            <a:ext cx="3600640" cy="3441829"/>
          </a:xfrm>
          <a:prstGeom prst="rect">
            <a:avLst/>
          </a:prstGeom>
          <a:ln w="12700">
            <a:miter lim="400000"/>
          </a:ln>
          <a:extLst>
            <a:ext uri="{C572A759-6A51-4108-AA02-DFA0A04FC94B}">
              <ma14:wrappingTextBoxFlag xmlns:ma14="http://schemas.microsoft.com/office/mac/drawingml/2011/main" val="1"/>
            </a:ext>
          </a:extLst>
        </p:spPr>
        <p:txBody>
          <a:bodyPr wrap="none" lIns="46798" tIns="46798" rIns="46798" bIns="46798" anchor="ctr">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100">
                <a:latin typeface="Arial"/>
                <a:ea typeface="Arial"/>
                <a:cs typeface="Arial"/>
                <a:sym typeface="Arial"/>
              </a:rPr>
              <a:t>main:</a:t>
            </a:r>
            <a:endParaRPr b="1" sz="11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100">
                <a:latin typeface="Arial"/>
                <a:ea typeface="Arial"/>
                <a:cs typeface="Arial"/>
                <a:sym typeface="Arial"/>
              </a:rPr>
              <a:t>0000000140001010  sub         rsp,18h  </a:t>
            </a:r>
            <a:endParaRPr sz="1100">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100">
                <a:latin typeface="Arial"/>
                <a:ea typeface="Arial"/>
                <a:cs typeface="Arial"/>
                <a:sym typeface="Arial"/>
              </a:rPr>
              <a:t>0000000140001014  mov         dword ptr [rsp+4],1  </a:t>
            </a:r>
            <a:endParaRPr sz="1100">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100">
                <a:latin typeface="Arial"/>
                <a:ea typeface="Arial"/>
                <a:cs typeface="Arial"/>
                <a:sym typeface="Arial"/>
              </a:rPr>
              <a:t>000000014000101C  mov         dword ptr [rsp],2  </a:t>
            </a:r>
            <a:endParaRPr sz="1100">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100">
                <a:latin typeface="Arial"/>
                <a:ea typeface="Arial"/>
                <a:cs typeface="Arial"/>
                <a:sym typeface="Arial"/>
              </a:rPr>
              <a:t>0000000140001023  mov         eax,dword ptr [rsp]  </a:t>
            </a:r>
            <a:endParaRPr sz="1100">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100">
                <a:latin typeface="Arial"/>
                <a:ea typeface="Arial"/>
                <a:cs typeface="Arial"/>
                <a:sym typeface="Arial"/>
              </a:rPr>
              <a:t>0000000140001026  cmp         dword ptr [rsp+4],eax  </a:t>
            </a:r>
            <a:endParaRPr sz="1100">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100">
                <a:latin typeface="Arial"/>
                <a:ea typeface="Arial"/>
                <a:cs typeface="Arial"/>
                <a:sym typeface="Arial"/>
              </a:rPr>
              <a:t>000000014000102A  jne         0000000140001033  </a:t>
            </a:r>
            <a:endParaRPr sz="1100">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100">
                <a:latin typeface="Arial"/>
                <a:ea typeface="Arial"/>
                <a:cs typeface="Arial"/>
                <a:sym typeface="Arial"/>
              </a:rPr>
              <a:t>000000014000102C  mov         eax,1  </a:t>
            </a:r>
            <a:endParaRPr sz="1100">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100">
                <a:latin typeface="Arial"/>
                <a:ea typeface="Arial"/>
                <a:cs typeface="Arial"/>
                <a:sym typeface="Arial"/>
              </a:rPr>
              <a:t>0000000140001031  jmp         0000000140001058  </a:t>
            </a:r>
            <a:endParaRPr sz="1100">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100">
                <a:latin typeface="Arial"/>
                <a:ea typeface="Arial"/>
                <a:cs typeface="Arial"/>
                <a:sym typeface="Arial"/>
              </a:rPr>
              <a:t>0000000140001033  mov         eax,dword ptr [rsp]  </a:t>
            </a:r>
            <a:endParaRPr sz="1100">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100">
                <a:latin typeface="Arial"/>
                <a:ea typeface="Arial"/>
                <a:cs typeface="Arial"/>
                <a:sym typeface="Arial"/>
              </a:rPr>
              <a:t>0000000140001036  cmp         dword ptr [rsp+4],eax  </a:t>
            </a:r>
            <a:endParaRPr sz="1100">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100">
                <a:latin typeface="Arial"/>
                <a:ea typeface="Arial"/>
                <a:cs typeface="Arial"/>
                <a:sym typeface="Arial"/>
              </a:rPr>
              <a:t>000000014000103A  jle         0000000140001043  </a:t>
            </a:r>
            <a:endParaRPr sz="1100">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100">
                <a:latin typeface="Arial"/>
                <a:ea typeface="Arial"/>
                <a:cs typeface="Arial"/>
                <a:sym typeface="Arial"/>
              </a:rPr>
              <a:t>000000014000103C  mov         eax,2  </a:t>
            </a:r>
            <a:endParaRPr sz="1100">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100">
                <a:latin typeface="Arial"/>
                <a:ea typeface="Arial"/>
                <a:cs typeface="Arial"/>
                <a:sym typeface="Arial"/>
              </a:rPr>
              <a:t>0000000140001041  jmp         0000000140001058  </a:t>
            </a:r>
            <a:endParaRPr sz="1100">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100">
                <a:latin typeface="Arial"/>
                <a:ea typeface="Arial"/>
                <a:cs typeface="Arial"/>
                <a:sym typeface="Arial"/>
              </a:rPr>
              <a:t>0000000140001043  mov         eax,dword ptr [rsp]  </a:t>
            </a:r>
            <a:endParaRPr sz="1100">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100">
                <a:latin typeface="Arial"/>
                <a:ea typeface="Arial"/>
                <a:cs typeface="Arial"/>
                <a:sym typeface="Arial"/>
              </a:rPr>
              <a:t>0000000140001046  cmp         dword ptr [rsp+4],eax  </a:t>
            </a:r>
            <a:endParaRPr sz="1100">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100">
                <a:latin typeface="Arial"/>
                <a:ea typeface="Arial"/>
                <a:cs typeface="Arial"/>
                <a:sym typeface="Arial"/>
              </a:rPr>
              <a:t>000000014000104A  jge         0000000140001053  </a:t>
            </a:r>
            <a:endParaRPr sz="1100">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100">
                <a:latin typeface="Arial"/>
                <a:ea typeface="Arial"/>
                <a:cs typeface="Arial"/>
                <a:sym typeface="Arial"/>
              </a:rPr>
              <a:t>000000014000104C  mov         eax,3  </a:t>
            </a:r>
            <a:endParaRPr sz="1100">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100">
                <a:latin typeface="Arial"/>
                <a:ea typeface="Arial"/>
                <a:cs typeface="Arial"/>
                <a:sym typeface="Arial"/>
              </a:rPr>
              <a:t>0000000140001051  jmp         0000000140001058  </a:t>
            </a:r>
            <a:endParaRPr sz="1100">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100">
                <a:latin typeface="Arial"/>
                <a:ea typeface="Arial"/>
                <a:cs typeface="Arial"/>
                <a:sym typeface="Arial"/>
              </a:rPr>
              <a:t>0000000140001053  mov         eax,0DEFEA7h  </a:t>
            </a:r>
            <a:endParaRPr sz="1100">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100">
                <a:latin typeface="Arial"/>
                <a:ea typeface="Arial"/>
                <a:cs typeface="Arial"/>
                <a:sym typeface="Arial"/>
              </a:rPr>
              <a:t>0000000140001058  add         rsp,18h  </a:t>
            </a:r>
            <a:endParaRPr sz="1100">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100">
                <a:latin typeface="Arial"/>
                <a:ea typeface="Arial"/>
                <a:cs typeface="Arial"/>
                <a:sym typeface="Arial"/>
              </a:rPr>
              <a:t>000000014000105C  ret </a:t>
            </a:r>
          </a:p>
        </p:txBody>
      </p:sp>
      <p:sp>
        <p:nvSpPr>
          <p:cNvPr id="102" name="Shape 102"/>
          <p:cNvSpPr/>
          <p:nvPr/>
        </p:nvSpPr>
        <p:spPr>
          <a:xfrm>
            <a:off x="-6219" y="706577"/>
            <a:ext cx="9156439" cy="2484345"/>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nchor="ctr">
            <a:spAutoFit/>
          </a:bodyPr>
          <a:lstStyle/>
          <a:p>
            <a:pPr lvl="0" marL="228600" indent="-228600">
              <a:buSzPct val="100000"/>
              <a:buChar cha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300">
                <a:latin typeface="Arial"/>
                <a:ea typeface="Arial"/>
                <a:cs typeface="Arial"/>
                <a:sym typeface="Arial"/>
              </a:rPr>
              <a:t>Conditional logic, like if statements, manifests in assembly as conditional jumps (Jcc). “If condition true, jump there, else fall through”</a:t>
            </a:r>
            <a:endParaRPr sz="2300">
              <a:latin typeface="Arial"/>
              <a:ea typeface="Arial"/>
              <a:cs typeface="Arial"/>
              <a:sym typeface="Arial"/>
            </a:endParaRPr>
          </a:p>
          <a:p>
            <a:pPr lvl="0" marL="228600" indent="-228600">
              <a:buSzPct val="100000"/>
              <a:buChar cha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300">
                <a:latin typeface="Arial"/>
                <a:ea typeface="Arial"/>
                <a:cs typeface="Arial"/>
                <a:sym typeface="Arial"/>
              </a:rPr>
              <a:t>Conditions involving in/equality are often checked with a CMP instruction, which is the same thing as a SUB, but it just throws the results away after the relevant RFLAGS bits are set</a:t>
            </a:r>
            <a:endParaRPr sz="2300">
              <a:latin typeface="Arial"/>
              <a:ea typeface="Arial"/>
              <a:cs typeface="Arial"/>
              <a:sym typeface="Arial"/>
            </a:endParaRPr>
          </a:p>
          <a:p>
            <a:pPr lvl="0" marL="228600" indent="-228600">
              <a:buSzPct val="100000"/>
              <a:buChar cha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300">
                <a:latin typeface="Arial"/>
                <a:ea typeface="Arial"/>
                <a:cs typeface="Arial"/>
                <a:sym typeface="Arial"/>
              </a:rPr>
              <a:t>The RFLAGS bits are fundamentally what are checked by the Jccs</a:t>
            </a:r>
          </a:p>
        </p:txBody>
      </p:sp>
    </p:spTree>
  </p:cSld>
  <p:clrMapOvr>
    <a:masterClrMapping/>
  </p:clrMapOvr>
  <p:transition spd="med" advClick="1"/>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4" name="Shape 104"/>
          <p:cNvSpPr/>
          <p:nvPr/>
        </p:nvSpPr>
        <p:spPr>
          <a:xfrm>
            <a:off x="685800" y="339340"/>
            <a:ext cx="7772400" cy="61672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BitmaskExample.c</a:t>
            </a:r>
          </a:p>
        </p:txBody>
      </p:sp>
      <p:sp>
        <p:nvSpPr>
          <p:cNvPr id="105" name="Shape 105"/>
          <p:cNvSpPr/>
          <p:nvPr/>
        </p:nvSpPr>
        <p:spPr>
          <a:xfrm>
            <a:off x="168273" y="2310030"/>
            <a:ext cx="2938176" cy="3298389"/>
          </a:xfrm>
          <a:prstGeom prst="rect">
            <a:avLst/>
          </a:prstGeom>
          <a:ln w="12700">
            <a:miter lim="400000"/>
          </a:ln>
          <a:extLst>
            <a:ext uri="{C572A759-6A51-4108-AA02-DFA0A04FC94B}">
              <ma14:wrappingTextBoxFlag xmlns:ma14="http://schemas.microsoft.com/office/mac/drawingml/2011/main" val="1"/>
            </a:ext>
          </a:extLst>
        </p:spPr>
        <p:txBody>
          <a:bodyPr wrap="none" lIns="46798" tIns="46798" rIns="46798" bIns="46798" anchor="ctr">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#define MASK 0x100</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int main(){</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int a=0x1301;</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if(a &amp; MASK){</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return 1;</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else{</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return 2;</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a:t>
            </a:r>
          </a:p>
        </p:txBody>
      </p:sp>
      <p:sp>
        <p:nvSpPr>
          <p:cNvPr id="106" name="Shape 106"/>
          <p:cNvSpPr/>
          <p:nvPr/>
        </p:nvSpPr>
        <p:spPr>
          <a:xfrm>
            <a:off x="3688272" y="1986554"/>
            <a:ext cx="5615358" cy="3553220"/>
          </a:xfrm>
          <a:prstGeom prst="rect">
            <a:avLst/>
          </a:prstGeom>
          <a:ln w="12700">
            <a:miter lim="400000"/>
          </a:ln>
          <a:extLst>
            <a:ext uri="{C572A759-6A51-4108-AA02-DFA0A04FC94B}">
              <ma14:wrappingTextBoxFlag xmlns:ma14="http://schemas.microsoft.com/office/mac/drawingml/2011/main" val="1"/>
            </a:ext>
          </a:extLst>
        </p:spPr>
        <p:txBody>
          <a:bodyPr wrap="none" lIns="46798" tIns="46798" rIns="46798" bIns="46798" anchor="ctr">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main:</a:t>
            </a:r>
            <a:endParaRPr>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0000000140001010  sub         rsp,18h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0000000140001014  mov         dword ptr [rsp],1301h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000000014000101B  mov         eax,dword ptr [rsp]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solidFill>
                  <a:srgbClr val="FF0000"/>
                </a:solidFill>
                <a:latin typeface="Arial"/>
                <a:ea typeface="Arial"/>
                <a:cs typeface="Arial"/>
                <a:sym typeface="Arial"/>
              </a:rPr>
              <a:t>000000014000101E  and         eax,100h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solidFill>
                  <a:srgbClr val="FF0000"/>
                </a:solidFill>
                <a:latin typeface="Arial"/>
                <a:ea typeface="Arial"/>
                <a:cs typeface="Arial"/>
                <a:sym typeface="Arial"/>
              </a:rPr>
              <a:t>0000000140001023  test        eax,eax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0000000140001025  je          0000000140001030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0000000140001027  mov         eax,1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000000014000102C  jmp         0000000140001035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000000014000102E  jmp         0000000140001035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0000000140001030  mov         eax,2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0000000140001035  add         rsp,18h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0000000140001039  ret </a:t>
            </a:r>
          </a:p>
        </p:txBody>
      </p:sp>
      <p:sp>
        <p:nvSpPr>
          <p:cNvPr id="107" name="Shape 107"/>
          <p:cNvSpPr/>
          <p:nvPr/>
        </p:nvSpPr>
        <p:spPr>
          <a:xfrm>
            <a:off x="3370772" y="3276600"/>
            <a:ext cx="381001" cy="381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50"/>
                </a:moveTo>
                <a:lnTo>
                  <a:pt x="8251" y="8251"/>
                </a:lnTo>
                <a:lnTo>
                  <a:pt x="10800" y="0"/>
                </a:lnTo>
                <a:lnTo>
                  <a:pt x="13349" y="8251"/>
                </a:lnTo>
                <a:lnTo>
                  <a:pt x="21600" y="8250"/>
                </a:lnTo>
                <a:lnTo>
                  <a:pt x="14925" y="13350"/>
                </a:lnTo>
                <a:lnTo>
                  <a:pt x="17475" y="21600"/>
                </a:lnTo>
                <a:lnTo>
                  <a:pt x="10800" y="16501"/>
                </a:lnTo>
                <a:lnTo>
                  <a:pt x="4125" y="21600"/>
                </a:lnTo>
                <a:lnTo>
                  <a:pt x="6675" y="13350"/>
                </a:lnTo>
                <a:close/>
              </a:path>
            </a:pathLst>
          </a:custGeom>
          <a:solidFill>
            <a:srgbClr val="FFFF00"/>
          </a:solidFill>
          <a:ln w="9360" cap="sq">
            <a:solidFill/>
            <a:miter/>
          </a:ln>
        </p:spPr>
        <p:txBody>
          <a:bodyPr lIns="0" tIns="0" rIns="0" bIns="0" anchor="ctr"/>
          <a:lstStyle/>
          <a:p>
            <a:pPr lvl="0">
              <a:defRPr>
                <a:latin typeface="Arial"/>
                <a:ea typeface="Arial"/>
                <a:cs typeface="Arial"/>
                <a:sym typeface="Arial"/>
              </a:defRPr>
            </a:pPr>
          </a:p>
        </p:txBody>
      </p:sp>
      <p:sp>
        <p:nvSpPr>
          <p:cNvPr id="108" name="Shape 108"/>
          <p:cNvSpPr/>
          <p:nvPr/>
        </p:nvSpPr>
        <p:spPr>
          <a:xfrm>
            <a:off x="3358748" y="3009439"/>
            <a:ext cx="381001" cy="381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50"/>
                </a:moveTo>
                <a:lnTo>
                  <a:pt x="8251" y="8251"/>
                </a:lnTo>
                <a:lnTo>
                  <a:pt x="10800" y="0"/>
                </a:lnTo>
                <a:lnTo>
                  <a:pt x="13349" y="8251"/>
                </a:lnTo>
                <a:lnTo>
                  <a:pt x="21600" y="8250"/>
                </a:lnTo>
                <a:lnTo>
                  <a:pt x="14925" y="13350"/>
                </a:lnTo>
                <a:lnTo>
                  <a:pt x="17475" y="21600"/>
                </a:lnTo>
                <a:lnTo>
                  <a:pt x="10800" y="16501"/>
                </a:lnTo>
                <a:lnTo>
                  <a:pt x="4125" y="21600"/>
                </a:lnTo>
                <a:lnTo>
                  <a:pt x="6675" y="13350"/>
                </a:lnTo>
                <a:close/>
              </a:path>
            </a:pathLst>
          </a:custGeom>
          <a:solidFill>
            <a:srgbClr val="FFFF00"/>
          </a:solidFill>
          <a:ln w="9360" cap="sq">
            <a:solidFill/>
            <a:miter/>
          </a:ln>
        </p:spPr>
        <p:txBody>
          <a:bodyPr lIns="0" tIns="0" rIns="0" bIns="0" anchor="ctr"/>
          <a:lstStyle/>
          <a:p>
            <a:pPr lvl="0">
              <a:defRPr>
                <a:latin typeface="Arial"/>
                <a:ea typeface="Arial"/>
                <a:cs typeface="Arial"/>
                <a:sym typeface="Arial"/>
              </a:defRPr>
            </a:pPr>
          </a:p>
        </p:txBody>
      </p:sp>
    </p:spTree>
  </p:cSld>
  <p:clrMapOvr>
    <a:masterClrMapping/>
  </p:clrMapOvr>
  <p:transition spd="med" advClick="1"/>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0" name="Shape 110"/>
          <p:cNvSpPr/>
          <p:nvPr/>
        </p:nvSpPr>
        <p:spPr>
          <a:xfrm>
            <a:off x="685800" y="872740"/>
            <a:ext cx="7772400" cy="61672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TEST - Logical Compare</a:t>
            </a:r>
          </a:p>
        </p:txBody>
      </p:sp>
      <p:sp>
        <p:nvSpPr>
          <p:cNvPr id="111" name="Shape 111"/>
          <p:cNvSpPr/>
          <p:nvPr/>
        </p:nvSpPr>
        <p:spPr>
          <a:xfrm>
            <a:off x="685800" y="1981200"/>
            <a:ext cx="7772400" cy="3836748"/>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809036" indent="-809036">
              <a:lnSpc>
                <a:spcPct val="90000"/>
              </a:lnSpc>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a:t>
            </a:r>
            <a:r>
              <a:rPr sz="3200">
                <a:latin typeface="Verdana"/>
                <a:ea typeface="Verdana"/>
                <a:cs typeface="Verdana"/>
                <a:sym typeface="Verdana"/>
              </a:rPr>
              <a:t>Computes the bit-wise AND of first operand (source 1 operand) and the second operand (source 2 operand) and sets the SF, ZF, and PF status flags according to the result.</a:t>
            </a:r>
            <a:r>
              <a:rPr sz="3200">
                <a:latin typeface="Arial"/>
                <a:ea typeface="Arial"/>
                <a:cs typeface="Arial"/>
                <a:sym typeface="Arial"/>
              </a:rPr>
              <a:t>”</a:t>
            </a:r>
            <a:endParaRPr>
              <a:latin typeface="Times New Roman"/>
              <a:ea typeface="Times New Roman"/>
              <a:cs typeface="Times New Roman"/>
              <a:sym typeface="Times New Roman"/>
            </a:endParaRPr>
          </a:p>
          <a:p>
            <a:pPr lvl="0" marL="809036" indent="-809036">
              <a:lnSpc>
                <a:spcPct val="90000"/>
              </a:lnSpc>
              <a:spcBef>
                <a:spcPts val="800"/>
              </a:spcBef>
              <a:buClr>
                <a:srgbClr val="000000"/>
              </a:buClr>
              <a:buSzPct val="100000"/>
              <a:buFont typeface="Verdana"/>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Verdana"/>
                <a:ea typeface="Verdana"/>
                <a:cs typeface="Verdana"/>
                <a:sym typeface="Verdana"/>
              </a:rPr>
              <a:t>Like CMP - sets flags, and throws away the result</a:t>
            </a:r>
          </a:p>
        </p:txBody>
      </p:sp>
      <p:grpSp>
        <p:nvGrpSpPr>
          <p:cNvPr id="114" name="Group 114"/>
          <p:cNvGrpSpPr/>
          <p:nvPr/>
        </p:nvGrpSpPr>
        <p:grpSpPr>
          <a:xfrm>
            <a:off x="152400" y="76198"/>
            <a:ext cx="685802" cy="685802"/>
            <a:chOff x="0" y="0"/>
            <a:chExt cx="685801" cy="685801"/>
          </a:xfrm>
        </p:grpSpPr>
        <p:sp>
          <p:nvSpPr>
            <p:cNvPr id="112" name="Shape 112"/>
            <p:cNvSpPr/>
            <p:nvPr/>
          </p:nvSpPr>
          <p:spPr>
            <a:xfrm>
              <a:off x="0" y="-1"/>
              <a:ext cx="685802" cy="6858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50"/>
                  </a:moveTo>
                  <a:lnTo>
                    <a:pt x="8251" y="8251"/>
                  </a:lnTo>
                  <a:lnTo>
                    <a:pt x="10800" y="0"/>
                  </a:lnTo>
                  <a:lnTo>
                    <a:pt x="13349" y="8251"/>
                  </a:lnTo>
                  <a:lnTo>
                    <a:pt x="21600" y="8250"/>
                  </a:lnTo>
                  <a:lnTo>
                    <a:pt x="14925" y="13350"/>
                  </a:lnTo>
                  <a:lnTo>
                    <a:pt x="17475" y="21600"/>
                  </a:lnTo>
                  <a:lnTo>
                    <a:pt x="10800" y="16501"/>
                  </a:lnTo>
                  <a:lnTo>
                    <a:pt x="4125" y="21600"/>
                  </a:lnTo>
                  <a:lnTo>
                    <a:pt x="6675" y="13350"/>
                  </a:lnTo>
                  <a:close/>
                </a:path>
              </a:pathLst>
            </a:custGeom>
            <a:solidFill>
              <a:srgbClr val="FFFF00"/>
            </a:solidFill>
            <a:ln w="28440" cap="sq">
              <a:solidFill>
                <a:srgbClr val="000000"/>
              </a:solidFill>
              <a:prstDash val="solid"/>
              <a:miter lim="800000"/>
            </a:ln>
            <a:effectLst/>
          </p:spPr>
          <p:txBody>
            <a:bodyPr wrap="square" lIns="0" tIns="0" rIns="0" bIns="0" numCol="1" anchor="ctr">
              <a:no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pPr>
            </a:p>
          </p:txBody>
        </p:sp>
        <p:sp>
          <p:nvSpPr>
            <p:cNvPr id="113" name="Shape 113"/>
            <p:cNvSpPr/>
            <p:nvPr/>
          </p:nvSpPr>
          <p:spPr>
            <a:xfrm>
              <a:off x="162615" y="216518"/>
              <a:ext cx="360572" cy="35282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6798" tIns="46798" rIns="46798" bIns="46798" numCol="1"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latin typeface="Arial"/>
                  <a:ea typeface="Arial"/>
                  <a:cs typeface="Arial"/>
                  <a:sym typeface="Arial"/>
                </a:defRPr>
              </a:lvl1pPr>
            </a:lstStyle>
            <a:p>
              <a:pPr lvl="0"/>
              <a:r>
                <a:t>16</a:t>
              </a:r>
            </a:p>
          </p:txBody>
        </p:sp>
      </p:grpSp>
    </p:spTree>
  </p:cSld>
  <p:clrMapOvr>
    <a:masterClrMapping/>
  </p:clrMapOvr>
  <p:transition spd="med" advClick="1"/>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6" name="Shape 116"/>
          <p:cNvSpPr/>
          <p:nvPr/>
        </p:nvSpPr>
        <p:spPr>
          <a:xfrm>
            <a:off x="685800" y="-16260"/>
            <a:ext cx="7772400" cy="61672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BitmaskExample.c takeaways</a:t>
            </a:r>
          </a:p>
        </p:txBody>
      </p:sp>
      <p:sp>
        <p:nvSpPr>
          <p:cNvPr id="117" name="Shape 117"/>
          <p:cNvSpPr/>
          <p:nvPr/>
        </p:nvSpPr>
        <p:spPr>
          <a:xfrm>
            <a:off x="4322" y="3580030"/>
            <a:ext cx="2938176" cy="3298389"/>
          </a:xfrm>
          <a:prstGeom prst="rect">
            <a:avLst/>
          </a:prstGeom>
          <a:ln w="12700">
            <a:miter lim="400000"/>
          </a:ln>
          <a:extLst>
            <a:ext uri="{C572A759-6A51-4108-AA02-DFA0A04FC94B}">
              <ma14:wrappingTextBoxFlag xmlns:ma14="http://schemas.microsoft.com/office/mac/drawingml/2011/main" val="1"/>
            </a:ext>
          </a:extLst>
        </p:spPr>
        <p:txBody>
          <a:bodyPr wrap="none" lIns="46798" tIns="46798" rIns="46798" bIns="46798" anchor="ctr">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#define MASK 0x100</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int main(){</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int a=0x1301;</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if(a &amp; MASK){</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return 1;</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else{</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return 2;</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a:t>
            </a:r>
          </a:p>
        </p:txBody>
      </p:sp>
      <p:sp>
        <p:nvSpPr>
          <p:cNvPr id="118" name="Shape 118"/>
          <p:cNvSpPr/>
          <p:nvPr/>
        </p:nvSpPr>
        <p:spPr>
          <a:xfrm>
            <a:off x="3524320" y="3320054"/>
            <a:ext cx="5615358" cy="3553220"/>
          </a:xfrm>
          <a:prstGeom prst="rect">
            <a:avLst/>
          </a:prstGeom>
          <a:ln w="12700">
            <a:miter lim="400000"/>
          </a:ln>
          <a:extLst>
            <a:ext uri="{C572A759-6A51-4108-AA02-DFA0A04FC94B}">
              <ma14:wrappingTextBoxFlag xmlns:ma14="http://schemas.microsoft.com/office/mac/drawingml/2011/main" val="1"/>
            </a:ext>
          </a:extLst>
        </p:spPr>
        <p:txBody>
          <a:bodyPr wrap="none" lIns="46798" tIns="46798" rIns="46798" bIns="46798" anchor="ctr">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main:</a:t>
            </a:r>
            <a:endParaRPr>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0000000140001010  sub         rsp,18h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0000000140001014  mov         dword ptr [rsp],1301h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000000014000101B  mov         eax,dword ptr [rsp]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000000014000101E  and         eax,100h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0000000140001023  test        eax,eax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0000000140001025  je          0000000140001030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0000000140001027  mov         eax,1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000000014000102C  jmp         0000000140001035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000000014000102E  jmp         0000000140001035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0000000140001030  mov         eax,2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0000000140001035  add         rsp,18h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0000000140001039  ret </a:t>
            </a:r>
          </a:p>
        </p:txBody>
      </p:sp>
      <p:sp>
        <p:nvSpPr>
          <p:cNvPr id="119" name="Shape 119"/>
          <p:cNvSpPr/>
          <p:nvPr/>
        </p:nvSpPr>
        <p:spPr>
          <a:xfrm>
            <a:off x="-6219" y="713984"/>
            <a:ext cx="9156439" cy="1798545"/>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nchor="ctr">
            <a:spAutoFit/>
          </a:bodyPr>
          <a:lstStyle/>
          <a:p>
            <a:pPr lvl="0" marL="228600" indent="-228600">
              <a:buSzPct val="100000"/>
              <a:buChar cha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300">
                <a:latin typeface="Arial"/>
                <a:ea typeface="Arial"/>
                <a:cs typeface="Arial"/>
                <a:sym typeface="Arial"/>
              </a:rPr>
              <a:t>Conditions depending on bit tests (which is often expressed with boolean logic instructions) will often see the RFLAGS set with the CMP instruction. CMP is like AND, but throws the results away</a:t>
            </a:r>
            <a:endParaRPr sz="2300">
              <a:latin typeface="Arial"/>
              <a:ea typeface="Arial"/>
              <a:cs typeface="Arial"/>
              <a:sym typeface="Arial"/>
            </a:endParaRPr>
          </a:p>
          <a:p>
            <a:pPr lvl="0" marL="228600" indent="-228600">
              <a:buSzPct val="100000"/>
              <a:buChar cha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300">
                <a:latin typeface="Arial"/>
                <a:ea typeface="Arial"/>
                <a:cs typeface="Arial"/>
                <a:sym typeface="Arial"/>
              </a:rPr>
              <a:t>The reason for the extraneous jmp here is because it’s unoptimized code so it’s following a simpler set of asm construction rules</a:t>
            </a:r>
          </a:p>
        </p:txBody>
      </p:sp>
    </p:spTree>
  </p:cSld>
  <p:clrMapOvr>
    <a:masterClrMapping/>
  </p:clrMapOvr>
  <p:transition spd="med" advClick="1"/>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1" name="Shape 121"/>
          <p:cNvSpPr/>
          <p:nvPr/>
        </p:nvSpPr>
        <p:spPr>
          <a:xfrm>
            <a:off x="685800" y="-11179"/>
            <a:ext cx="7772400" cy="708158"/>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Instructions we now know (17)</a:t>
            </a:r>
          </a:p>
        </p:txBody>
      </p:sp>
      <p:sp>
        <p:nvSpPr>
          <p:cNvPr id="122" name="Shape 122"/>
          <p:cNvSpPr/>
          <p:nvPr/>
        </p:nvSpPr>
        <p:spPr>
          <a:xfrm>
            <a:off x="685800" y="736600"/>
            <a:ext cx="7772400" cy="6263043"/>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NOP</a:t>
            </a:r>
            <a:endParaRPr sz="3200">
              <a:latin typeface="Arial"/>
              <a:ea typeface="Arial"/>
              <a:cs typeface="Arial"/>
              <a:sym typeface="Arial"/>
            </a:endParaRPr>
          </a:p>
          <a:p>
            <a:pPr lvl="0"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PUSH/POP</a:t>
            </a:r>
            <a:endParaRPr sz="3200">
              <a:latin typeface="Arial"/>
              <a:ea typeface="Arial"/>
              <a:cs typeface="Arial"/>
              <a:sym typeface="Arial"/>
            </a:endParaRPr>
          </a:p>
          <a:p>
            <a:pPr lvl="0"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CALL/RET</a:t>
            </a:r>
            <a:endParaRPr sz="3200">
              <a:latin typeface="Arial"/>
              <a:ea typeface="Arial"/>
              <a:cs typeface="Arial"/>
              <a:sym typeface="Arial"/>
            </a:endParaRPr>
          </a:p>
          <a:p>
            <a:pPr lvl="0"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MOV</a:t>
            </a:r>
            <a:endParaRPr sz="3200">
              <a:latin typeface="Arial"/>
              <a:ea typeface="Arial"/>
              <a:cs typeface="Arial"/>
              <a:sym typeface="Arial"/>
            </a:endParaRPr>
          </a:p>
          <a:p>
            <a:pPr lvl="0"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ADD/SUB</a:t>
            </a:r>
            <a:endParaRPr sz="3200">
              <a:latin typeface="Arial"/>
              <a:ea typeface="Arial"/>
              <a:cs typeface="Arial"/>
              <a:sym typeface="Arial"/>
            </a:endParaRPr>
          </a:p>
          <a:p>
            <a:pPr lvl="0"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IMUL</a:t>
            </a:r>
            <a:endParaRPr sz="3200">
              <a:latin typeface="Arial"/>
              <a:ea typeface="Arial"/>
              <a:cs typeface="Arial"/>
              <a:sym typeface="Arial"/>
            </a:endParaRPr>
          </a:p>
          <a:p>
            <a:pPr lvl="0"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MOVZX/MOVSX</a:t>
            </a:r>
            <a:endParaRPr sz="3200">
              <a:latin typeface="Arial"/>
              <a:ea typeface="Arial"/>
              <a:cs typeface="Arial"/>
              <a:sym typeface="Arial"/>
            </a:endParaRPr>
          </a:p>
          <a:p>
            <a:pPr lvl="0"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LEA</a:t>
            </a:r>
            <a:endParaRPr sz="3200">
              <a:latin typeface="Arial"/>
              <a:ea typeface="Arial"/>
              <a:cs typeface="Arial"/>
              <a:sym typeface="Arial"/>
            </a:endParaRPr>
          </a:p>
          <a:p>
            <a:pPr lvl="0"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JMP/Jcc (family)</a:t>
            </a:r>
            <a:endParaRPr sz="3200">
              <a:latin typeface="Arial"/>
              <a:ea typeface="Arial"/>
              <a:cs typeface="Arial"/>
              <a:sym typeface="Arial"/>
            </a:endParaRPr>
          </a:p>
          <a:p>
            <a:pPr lvl="0"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CMP/TEST</a:t>
            </a:r>
            <a:endParaRPr sz="3200">
              <a:latin typeface="Arial"/>
              <a:ea typeface="Arial"/>
              <a:cs typeface="Arial"/>
              <a:sym typeface="Arial"/>
            </a:endParaRPr>
          </a:p>
        </p:txBody>
      </p:sp>
    </p:spTree>
  </p:cSld>
  <p:clrMapOvr>
    <a:masterClrMapping/>
  </p:clrMapOvr>
  <p:transitio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 name="Shape 25"/>
          <p:cNvSpPr/>
          <p:nvPr/>
        </p:nvSpPr>
        <p:spPr>
          <a:xfrm>
            <a:off x="-1" y="-935"/>
            <a:ext cx="9144002" cy="1143282"/>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3600">
                <a:latin typeface="Arial"/>
                <a:ea typeface="Arial"/>
                <a:cs typeface="Arial"/>
                <a:sym typeface="Arial"/>
              </a:defRPr>
            </a:lvl1pPr>
          </a:lstStyle>
          <a:p>
            <a:pPr lvl="0">
              <a:defRPr sz="1800"/>
            </a:pPr>
            <a:r>
              <a:rPr sz="3600"/>
              <a:t>All materials is licensed under a Creative Commons “Share Alike” license.</a:t>
            </a:r>
          </a:p>
        </p:txBody>
      </p:sp>
      <p:sp>
        <p:nvSpPr>
          <p:cNvPr id="26" name="Shape 26"/>
          <p:cNvSpPr/>
          <p:nvPr/>
        </p:nvSpPr>
        <p:spPr>
          <a:xfrm>
            <a:off x="685800" y="1237670"/>
            <a:ext cx="7772400" cy="437068"/>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marL="341312" indent="-341312">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a:latin typeface="Arial"/>
                <a:ea typeface="Arial"/>
                <a:cs typeface="Arial"/>
                <a:sym typeface="Arial"/>
              </a:defRPr>
            </a:lvl1pPr>
          </a:lstStyle>
          <a:p>
            <a:pPr lvl="0">
              <a:defRPr sz="1800"/>
            </a:pPr>
            <a:r>
              <a:rPr sz="2400"/>
              <a:t>http://creativecommons.org/licenses/by-sa/3.0/</a:t>
            </a:r>
          </a:p>
        </p:txBody>
      </p:sp>
      <p:pic>
        <p:nvPicPr>
          <p:cNvPr id="27" name="image1.png"/>
          <p:cNvPicPr/>
          <p:nvPr/>
        </p:nvPicPr>
        <p:blipFill>
          <a:blip r:embed="rId3">
            <a:extLst/>
          </a:blip>
          <a:stretch>
            <a:fillRect/>
          </a:stretch>
        </p:blipFill>
        <p:spPr>
          <a:xfrm>
            <a:off x="1524000" y="1770062"/>
            <a:ext cx="6324600" cy="4732338"/>
          </a:xfrm>
          <a:prstGeom prst="rect">
            <a:avLst/>
          </a:prstGeom>
          <a:ln w="12700">
            <a:miter lim="400000"/>
          </a:ln>
        </p:spPr>
      </p:pic>
      <p:sp>
        <p:nvSpPr>
          <p:cNvPr id="28" name="Shape 28"/>
          <p:cNvSpPr/>
          <p:nvPr/>
        </p:nvSpPr>
        <p:spPr>
          <a:xfrm>
            <a:off x="-9816" y="6484365"/>
            <a:ext cx="7107557" cy="54406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1100">
                <a:latin typeface="Arial"/>
                <a:ea typeface="Arial"/>
                <a:cs typeface="Arial"/>
                <a:sym typeface="Arial"/>
              </a:rPr>
              <a:t>Attribution condition: You must indicate that derivative work</a:t>
            </a:r>
            <a:endParaRPr sz="1100">
              <a:latin typeface="Arial"/>
              <a:ea typeface="Arial"/>
              <a:cs typeface="Arial"/>
              <a:sym typeface="Arial"/>
            </a:endParaRPr>
          </a:p>
          <a:p>
            <a:pPr lvl="0">
              <a:defRPr sz="1800"/>
            </a:pPr>
            <a:r>
              <a:rPr sz="1100">
                <a:latin typeface="Arial"/>
                <a:ea typeface="Arial"/>
                <a:cs typeface="Arial"/>
                <a:sym typeface="Arial"/>
              </a:rPr>
              <a:t>"Is derived from Xeno Kovah's 'Intro x86-64’ class, available at http://OpenSecurityTraining.info/IntroX86-64.html”</a:t>
            </a:r>
            <a:endParaRPr sz="1100">
              <a:latin typeface="Arial"/>
              <a:ea typeface="Arial"/>
              <a:cs typeface="Arial"/>
              <a:sym typeface="Arial"/>
            </a:endParaRPr>
          </a:p>
        </p:txBody>
      </p:sp>
    </p:spTree>
  </p:cSld>
  <p:clrMapOvr>
    <a:masterClrMapping/>
  </p:clrMapOvr>
  <p:transition spd="med" advClick="1"/>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2" name="Shape 32"/>
          <p:cNvSpPr/>
          <p:nvPr/>
        </p:nvSpPr>
        <p:spPr>
          <a:xfrm>
            <a:off x="685800" y="872740"/>
            <a:ext cx="7772400" cy="61672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Control Flow</a:t>
            </a:r>
          </a:p>
        </p:txBody>
      </p:sp>
      <p:sp>
        <p:nvSpPr>
          <p:cNvPr id="33" name="Shape 33"/>
          <p:cNvSpPr/>
          <p:nvPr/>
        </p:nvSpPr>
        <p:spPr>
          <a:xfrm>
            <a:off x="685800" y="1981200"/>
            <a:ext cx="7772400" cy="287546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lvl="0" marL="455082" indent="-455082">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Two forms of control flow</a:t>
            </a:r>
            <a:endParaRPr>
              <a:latin typeface="Times New Roman"/>
              <a:ea typeface="Times New Roman"/>
              <a:cs typeface="Times New Roman"/>
              <a:sym typeface="Times New Roman"/>
            </a:endParaRPr>
          </a:p>
          <a:p>
            <a:pPr lvl="1" marL="720313" indent="-263113">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Conditional - go somewhere if a condition is met. Think “if”s, switches, loops</a:t>
            </a:r>
            <a:endParaRPr>
              <a:latin typeface="Times New Roman"/>
              <a:ea typeface="Times New Roman"/>
              <a:cs typeface="Times New Roman"/>
              <a:sym typeface="Times New Roman"/>
            </a:endParaRPr>
          </a:p>
          <a:p>
            <a:pPr lvl="1" marL="720313" indent="-263113">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Unconditional - go somewhere no matter what. Function calls, goto, exceptions, interrupts.</a:t>
            </a:r>
            <a:endParaRPr>
              <a:latin typeface="Times New Roman"/>
              <a:ea typeface="Times New Roman"/>
              <a:cs typeface="Times New Roman"/>
              <a:sym typeface="Times New Roman"/>
            </a:endParaRPr>
          </a:p>
          <a:p>
            <a:pPr lvl="0" marL="455082" indent="-455082">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We’ve already seen procedure calls manifest themselves as call/ret, let’s see how goto manifests itself in asm.</a:t>
            </a:r>
          </a:p>
        </p:txBody>
      </p:sp>
    </p:spTree>
  </p:cSld>
  <p:clrMapOvr>
    <a:masterClrMapping/>
  </p:clrMapOvr>
  <p:transition spd="med" advClick="1"/>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5" name="Shape 35"/>
          <p:cNvSpPr/>
          <p:nvPr/>
        </p:nvSpPr>
        <p:spPr>
          <a:xfrm>
            <a:off x="685800" y="872740"/>
            <a:ext cx="7772400" cy="61672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GotoExample.c</a:t>
            </a:r>
          </a:p>
        </p:txBody>
      </p:sp>
      <p:sp>
        <p:nvSpPr>
          <p:cNvPr id="36" name="Shape 36"/>
          <p:cNvSpPr/>
          <p:nvPr/>
        </p:nvSpPr>
        <p:spPr>
          <a:xfrm>
            <a:off x="15874" y="2111177"/>
            <a:ext cx="3018829" cy="2486421"/>
          </a:xfrm>
          <a:prstGeom prst="rect">
            <a:avLst/>
          </a:prstGeom>
          <a:ln w="12700">
            <a:miter lim="400000"/>
          </a:ln>
          <a:extLst>
            <a:ext uri="{C572A759-6A51-4108-AA02-DFA0A04FC94B}">
              <ma14:wrappingTextBoxFlag xmlns:ma14="http://schemas.microsoft.com/office/mac/drawingml/2011/main" val="1"/>
            </a:ext>
          </a:extLst>
        </p:spPr>
        <p:txBody>
          <a:bodyPr wrap="none" lIns="46798" tIns="46798" rIns="46798" bIns="46798" anchor="ctr">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//Goto example</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#include &lt;stdio.h&gt;</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int main(){</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	goto mylabel;</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	printf("skipped\n");</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mylabel:</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	printf("goto ftw!\n");</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	return 0xf00d;</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a:t>
            </a:r>
          </a:p>
        </p:txBody>
      </p:sp>
      <p:sp>
        <p:nvSpPr>
          <p:cNvPr id="37" name="Shape 37"/>
          <p:cNvSpPr/>
          <p:nvPr/>
        </p:nvSpPr>
        <p:spPr>
          <a:xfrm>
            <a:off x="3510124" y="2222787"/>
            <a:ext cx="5628418" cy="3019821"/>
          </a:xfrm>
          <a:prstGeom prst="rect">
            <a:avLst/>
          </a:prstGeom>
          <a:ln w="12700">
            <a:miter lim="400000"/>
          </a:ln>
          <a:extLst>
            <a:ext uri="{C572A759-6A51-4108-AA02-DFA0A04FC94B}">
              <ma14:wrappingTextBoxFlag xmlns:ma14="http://schemas.microsoft.com/office/mac/drawingml/2011/main" val="1"/>
            </a:ext>
          </a:extLst>
        </p:spPr>
        <p:txBody>
          <a:bodyPr wrap="none" lIns="46798" tIns="46798" rIns="46798" bIns="46798" anchor="ctr">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main:</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0000000140001010  sub        rsp,28h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solidFill>
                  <a:srgbClr val="FF0000"/>
                </a:solidFill>
                <a:latin typeface="Arial"/>
                <a:ea typeface="Arial"/>
                <a:cs typeface="Arial"/>
                <a:sym typeface="Arial"/>
              </a:rPr>
              <a:t>0000000140001014  jmp        0000000140001023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0000000140001016  lea         rcx,[40006000h]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000000014000101D  call        qword ptr [40008368h]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$mylabel:</a:t>
            </a:r>
            <a:endParaRPr>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0000000140001023  lea         rcx,[40006010h]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000000014000102A  call        qword ptr [40008368h]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0000000140001030  mov       eax,0F00Dh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0000000140001035  add        rsp,28h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0000000140001039  ret </a:t>
            </a:r>
          </a:p>
        </p:txBody>
      </p:sp>
      <p:sp>
        <p:nvSpPr>
          <p:cNvPr id="38" name="Shape 38"/>
          <p:cNvSpPr/>
          <p:nvPr/>
        </p:nvSpPr>
        <p:spPr>
          <a:xfrm>
            <a:off x="3121167" y="2667000"/>
            <a:ext cx="381001" cy="381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50"/>
                </a:moveTo>
                <a:lnTo>
                  <a:pt x="8251" y="8251"/>
                </a:lnTo>
                <a:lnTo>
                  <a:pt x="10800" y="0"/>
                </a:lnTo>
                <a:lnTo>
                  <a:pt x="13349" y="8251"/>
                </a:lnTo>
                <a:lnTo>
                  <a:pt x="21600" y="8250"/>
                </a:lnTo>
                <a:lnTo>
                  <a:pt x="14925" y="13350"/>
                </a:lnTo>
                <a:lnTo>
                  <a:pt x="17475" y="21600"/>
                </a:lnTo>
                <a:lnTo>
                  <a:pt x="10800" y="16501"/>
                </a:lnTo>
                <a:lnTo>
                  <a:pt x="4125" y="21600"/>
                </a:lnTo>
                <a:lnTo>
                  <a:pt x="6675" y="13350"/>
                </a:lnTo>
                <a:close/>
              </a:path>
            </a:pathLst>
          </a:custGeom>
          <a:solidFill>
            <a:srgbClr val="FFFF00"/>
          </a:solidFill>
          <a:ln w="9360" cap="sq">
            <a:solidFill/>
            <a:miter/>
          </a:ln>
        </p:spPr>
        <p:txBody>
          <a:bodyPr lIns="0" tIns="0" rIns="0" bIns="0" anchor="ctr"/>
          <a:lstStyle/>
          <a:p>
            <a:pPr lvl="0">
              <a:defRPr>
                <a:latin typeface="Arial"/>
                <a:ea typeface="Arial"/>
                <a:cs typeface="Arial"/>
                <a:sym typeface="Arial"/>
              </a:defRPr>
            </a:pPr>
          </a:p>
        </p:txBody>
      </p:sp>
      <p:sp>
        <p:nvSpPr>
          <p:cNvPr id="39" name="Shape 39"/>
          <p:cNvSpPr/>
          <p:nvPr/>
        </p:nvSpPr>
        <p:spPr>
          <a:xfrm flipV="1">
            <a:off x="6324333" y="3200350"/>
            <a:ext cx="1" cy="2889388"/>
          </a:xfrm>
          <a:prstGeom prst="line">
            <a:avLst/>
          </a:prstGeom>
          <a:ln w="25400">
            <a:solidFill>
              <a:srgbClr val="00CC99"/>
            </a:solidFill>
          </a:ln>
        </p:spPr>
        <p:txBody>
          <a:bodyPr lIns="45718" tIns="45718" rIns="45718" bIns="45718"/>
          <a:lstStyle/>
          <a:p>
            <a:pPr lvl="0">
              <a:defRPr sz="1200"/>
            </a:pPr>
          </a:p>
        </p:txBody>
      </p:sp>
      <p:sp>
        <p:nvSpPr>
          <p:cNvPr id="40" name="Shape 40"/>
          <p:cNvSpPr/>
          <p:nvPr/>
        </p:nvSpPr>
        <p:spPr>
          <a:xfrm flipH="1">
            <a:off x="6312682" y="3209617"/>
            <a:ext cx="275483" cy="1"/>
          </a:xfrm>
          <a:prstGeom prst="line">
            <a:avLst/>
          </a:prstGeom>
          <a:ln w="25400">
            <a:solidFill>
              <a:srgbClr val="00CC99"/>
            </a:solidFill>
            <a:headEnd type="triangle"/>
          </a:ln>
        </p:spPr>
        <p:txBody>
          <a:bodyPr lIns="45718" tIns="45718" rIns="45718" bIns="45718"/>
          <a:lstStyle/>
          <a:p>
            <a:pPr lvl="0">
              <a:defRPr sz="1200"/>
            </a:pPr>
          </a:p>
        </p:txBody>
      </p:sp>
      <p:sp>
        <p:nvSpPr>
          <p:cNvPr id="41" name="Shape 41"/>
          <p:cNvSpPr/>
          <p:nvPr/>
        </p:nvSpPr>
        <p:spPr>
          <a:xfrm flipH="1">
            <a:off x="6312682" y="3492500"/>
            <a:ext cx="275483" cy="0"/>
          </a:xfrm>
          <a:prstGeom prst="line">
            <a:avLst/>
          </a:prstGeom>
          <a:ln w="25400">
            <a:solidFill>
              <a:srgbClr val="00CC99"/>
            </a:solidFill>
            <a:headEnd type="triangle"/>
          </a:ln>
        </p:spPr>
        <p:txBody>
          <a:bodyPr lIns="45718" tIns="45718" rIns="45718" bIns="45718"/>
          <a:lstStyle/>
          <a:p>
            <a:pPr lvl="0">
              <a:defRPr sz="1200"/>
            </a:pPr>
          </a:p>
        </p:txBody>
      </p:sp>
      <p:sp>
        <p:nvSpPr>
          <p:cNvPr id="42" name="Shape 42"/>
          <p:cNvSpPr/>
          <p:nvPr/>
        </p:nvSpPr>
        <p:spPr>
          <a:xfrm flipH="1">
            <a:off x="6312682" y="4292600"/>
            <a:ext cx="275483" cy="0"/>
          </a:xfrm>
          <a:prstGeom prst="line">
            <a:avLst/>
          </a:prstGeom>
          <a:ln w="25400">
            <a:solidFill>
              <a:srgbClr val="00CC99"/>
            </a:solidFill>
            <a:headEnd type="triangle"/>
          </a:ln>
        </p:spPr>
        <p:txBody>
          <a:bodyPr lIns="45718" tIns="45718" rIns="45718" bIns="45718"/>
          <a:lstStyle/>
          <a:p>
            <a:pPr lvl="0">
              <a:defRPr sz="1200"/>
            </a:pPr>
          </a:p>
        </p:txBody>
      </p:sp>
      <p:sp>
        <p:nvSpPr>
          <p:cNvPr id="43" name="Shape 43"/>
          <p:cNvSpPr/>
          <p:nvPr/>
        </p:nvSpPr>
        <p:spPr>
          <a:xfrm flipH="1">
            <a:off x="6312682" y="4025900"/>
            <a:ext cx="275483" cy="0"/>
          </a:xfrm>
          <a:prstGeom prst="line">
            <a:avLst/>
          </a:prstGeom>
          <a:ln w="25400">
            <a:solidFill>
              <a:srgbClr val="00CC99"/>
            </a:solidFill>
            <a:headEnd type="triangle"/>
          </a:ln>
        </p:spPr>
        <p:txBody>
          <a:bodyPr lIns="45718" tIns="45718" rIns="45718" bIns="45718"/>
          <a:lstStyle/>
          <a:p>
            <a:pPr lvl="0">
              <a:defRPr sz="1200"/>
            </a:pPr>
          </a:p>
        </p:txBody>
      </p:sp>
      <p:sp>
        <p:nvSpPr>
          <p:cNvPr id="44" name="Shape 44"/>
          <p:cNvSpPr/>
          <p:nvPr/>
        </p:nvSpPr>
        <p:spPr>
          <a:xfrm>
            <a:off x="3220083" y="5975935"/>
            <a:ext cx="6208500" cy="8280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lvl="0">
              <a:defRPr sz="1800"/>
            </a:pPr>
            <a:r>
              <a:rPr sz="2400"/>
              <a:t>Visual Studio “RIP-relative” display errors. Goto “RIPRelativeAddressing” slides</a:t>
            </a:r>
          </a:p>
        </p:txBody>
      </p:sp>
    </p:spTree>
  </p:cSld>
  <p:clrMapOvr>
    <a:masterClrMapping/>
  </p:clrMapOvr>
  <p:transitio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nodeType="clickEffect" presetClass="entr" presetSubtype="0" presetID="1" grpId="1" fill="hold">
                                  <p:stCondLst>
                                    <p:cond delay="0"/>
                                  </p:stCondLst>
                                  <p:iterate type="el" backwards="0">
                                    <p:tmAbs val="0"/>
                                  </p:iterate>
                                  <p:childTnLst>
                                    <p:set>
                                      <p:cBhvr>
                                        <p:cTn id="6" fill="hold"/>
                                        <p:tgtEl>
                                          <p:spTgt spid="4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nodeType="clickEffect" presetClass="entr" presetSubtype="0" presetID="1" grpId="2" fill="hold">
                                  <p:stCondLst>
                                    <p:cond delay="0"/>
                                  </p:stCondLst>
                                  <p:iterate type="el" backwards="0">
                                    <p:tmAbs val="0"/>
                                  </p:iterate>
                                  <p:childTnLst>
                                    <p:set>
                                      <p:cBhvr>
                                        <p:cTn id="10" fill="hold"/>
                                        <p:tgtEl>
                                          <p:spTgt spid="4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nodeType="clickEffect" presetClass="entr" presetSubtype="0" presetID="1" grpId="3" fill="hold">
                                  <p:stCondLst>
                                    <p:cond delay="0"/>
                                  </p:stCondLst>
                                  <p:iterate type="el" backwards="0">
                                    <p:tmAbs val="0"/>
                                  </p:iterate>
                                  <p:childTnLst>
                                    <p:set>
                                      <p:cBhvr>
                                        <p:cTn id="14" fill="hold"/>
                                        <p:tgtEl>
                                          <p:spTgt spid="4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nodeType="clickEffect" presetClass="entr" presetSubtype="0" presetID="1" grpId="4" fill="hold">
                                  <p:stCondLst>
                                    <p:cond delay="0"/>
                                  </p:stCondLst>
                                  <p:iterate type="el" backwards="0">
                                    <p:tmAbs val="0"/>
                                  </p:iterate>
                                  <p:childTnLst>
                                    <p:set>
                                      <p:cBhvr>
                                        <p:cTn id="18" fill="hold"/>
                                        <p:tgtEl>
                                          <p:spTgt spid="4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nodeType="clickEffect" presetClass="entr" presetSubtype="0" presetID="1" grpId="5" fill="hold">
                                  <p:stCondLst>
                                    <p:cond delay="0"/>
                                  </p:stCondLst>
                                  <p:iterate type="el" backwards="0">
                                    <p:tmAbs val="0"/>
                                  </p:iterate>
                                  <p:childTnLst>
                                    <p:set>
                                      <p:cBhvr>
                                        <p:cTn id="22" fill="hold"/>
                                        <p:tgtEl>
                                          <p:spTgt spid="3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nodeType="clickEffect" presetClass="entr" presetSubtype="0" presetID="1" grpId="6" fill="hold">
                                  <p:stCondLst>
                                    <p:cond delay="0"/>
                                  </p:stCondLst>
                                  <p:iterate type="el" backwards="0">
                                    <p:tmAbs val="0"/>
                                  </p:iterate>
                                  <p:childTnLst>
                                    <p:set>
                                      <p:cBhvr>
                                        <p:cTn id="26" fill="hold"/>
                                        <p:tgtEl>
                                          <p:spTgt spid="4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42" grpId="4"/>
      <p:bldP build="whole" bldLvl="1" animBg="1" rev="0" advAuto="0" spid="39" grpId="5"/>
      <p:bldP build="whole" bldLvl="1" animBg="1" rev="0" advAuto="0" spid="44" grpId="6"/>
      <p:bldP build="whole" bldLvl="1" animBg="1" rev="0" advAuto="0" spid="40" grpId="1"/>
      <p:bldP build="whole" bldLvl="1" animBg="1" rev="0" advAuto="0" spid="41" grpId="2"/>
      <p:bldP build="whole" bldLvl="1" animBg="1" rev="0" advAuto="0" spid="43" grpId="3"/>
    </p:bldLst>
  </p:timing>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6" name="Shape 46"/>
          <p:cNvSpPr/>
          <p:nvPr/>
        </p:nvSpPr>
        <p:spPr>
          <a:xfrm>
            <a:off x="685800" y="339340"/>
            <a:ext cx="7772400" cy="61672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JMP - Jump</a:t>
            </a:r>
          </a:p>
        </p:txBody>
      </p:sp>
      <p:sp>
        <p:nvSpPr>
          <p:cNvPr id="47" name="Shape 47"/>
          <p:cNvSpPr/>
          <p:nvPr/>
        </p:nvSpPr>
        <p:spPr>
          <a:xfrm>
            <a:off x="685800" y="1138188"/>
            <a:ext cx="7772400" cy="547171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lvl="0" marL="619417" indent="-61941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Change rip to the given address</a:t>
            </a:r>
            <a:endParaRPr>
              <a:latin typeface="Times New Roman"/>
              <a:ea typeface="Times New Roman"/>
              <a:cs typeface="Times New Roman"/>
              <a:sym typeface="Times New Roman"/>
            </a:endParaRPr>
          </a:p>
          <a:p>
            <a:pPr lvl="0" marL="619417" indent="-61941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Main forms of the address</a:t>
            </a:r>
            <a:endParaRPr>
              <a:latin typeface="Times New Roman"/>
              <a:ea typeface="Times New Roman"/>
              <a:cs typeface="Times New Roman"/>
              <a:sym typeface="Times New Roman"/>
            </a:endParaRPr>
          </a:p>
          <a:p>
            <a:pPr lvl="1" marL="836082" indent="-37888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Short relative (1 byte displacement from end of the instruction)</a:t>
            </a:r>
            <a:endParaRPr>
              <a:latin typeface="Times New Roman"/>
              <a:ea typeface="Times New Roman"/>
              <a:cs typeface="Times New Roman"/>
              <a:sym typeface="Times New Roman"/>
            </a:endParaRPr>
          </a:p>
          <a:p>
            <a:pPr lvl="2" marL="1126066" indent="-211666">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“jmp </a:t>
            </a:r>
            <a:r>
              <a:rPr sz="2000">
                <a:latin typeface="Arial"/>
                <a:ea typeface="Arial"/>
                <a:cs typeface="Arial"/>
                <a:sym typeface="Arial"/>
              </a:rPr>
              <a:t>0000000140001023</a:t>
            </a:r>
            <a:r>
              <a:rPr sz="2000">
                <a:latin typeface="Arial"/>
                <a:ea typeface="Arial"/>
                <a:cs typeface="Arial"/>
                <a:sym typeface="Arial"/>
              </a:rPr>
              <a:t>” doesn’t have the number </a:t>
            </a:r>
            <a:r>
              <a:rPr sz="2000">
                <a:latin typeface="Arial"/>
                <a:ea typeface="Arial"/>
                <a:cs typeface="Arial"/>
                <a:sym typeface="Arial"/>
              </a:rPr>
              <a:t>0000000140001023</a:t>
            </a:r>
            <a:r>
              <a:rPr sz="2000">
                <a:latin typeface="Arial"/>
                <a:ea typeface="Arial"/>
                <a:cs typeface="Arial"/>
                <a:sym typeface="Arial"/>
              </a:rPr>
              <a:t> anywhere in it, it’s really “jmp 0x0E bytes forward”</a:t>
            </a:r>
            <a:endParaRPr>
              <a:latin typeface="Times New Roman"/>
              <a:ea typeface="Times New Roman"/>
              <a:cs typeface="Times New Roman"/>
              <a:sym typeface="Times New Roman"/>
            </a:endParaRPr>
          </a:p>
          <a:p>
            <a:pPr lvl="2" marL="1126066" indent="-211666">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Some disassemblers will indicate this with a mnemonic by writing it as “jmp short”</a:t>
            </a:r>
            <a:endParaRPr>
              <a:latin typeface="Times New Roman"/>
              <a:ea typeface="Times New Roman"/>
              <a:cs typeface="Times New Roman"/>
              <a:sym typeface="Times New Roman"/>
            </a:endParaRPr>
          </a:p>
          <a:p>
            <a:pPr lvl="1" marL="836082" indent="-37888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Near relative (4 byte displacement from current eip)</a:t>
            </a:r>
            <a:endParaRPr>
              <a:latin typeface="Times New Roman"/>
              <a:ea typeface="Times New Roman"/>
              <a:cs typeface="Times New Roman"/>
              <a:sym typeface="Times New Roman"/>
            </a:endParaRPr>
          </a:p>
          <a:p>
            <a:pPr lvl="1" marL="836082" indent="-37888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Absolute (hardcoded address in instruction)</a:t>
            </a:r>
            <a:endParaRPr>
              <a:latin typeface="Times New Roman"/>
              <a:ea typeface="Times New Roman"/>
              <a:cs typeface="Times New Roman"/>
              <a:sym typeface="Times New Roman"/>
            </a:endParaRPr>
          </a:p>
          <a:p>
            <a:pPr lvl="1" marL="836082" indent="-37888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Absolute Indirect (address calculated with r/m32)</a:t>
            </a:r>
            <a:endParaRPr sz="2400">
              <a:latin typeface="Arial"/>
              <a:ea typeface="Arial"/>
              <a:cs typeface="Arial"/>
              <a:sym typeface="Arial"/>
            </a:endParaRPr>
          </a:p>
          <a:p>
            <a:pPr lvl="2" marL="1293282" indent="-37888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TODO CONFIRM R/M64</a:t>
            </a:r>
            <a:endParaRPr>
              <a:latin typeface="Times New Roman"/>
              <a:ea typeface="Times New Roman"/>
              <a:cs typeface="Times New Roman"/>
              <a:sym typeface="Times New Roman"/>
            </a:endParaRPr>
          </a:p>
          <a:p>
            <a:pPr lvl="0" marL="619417" indent="-61941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jmp -2 == infinite loop for short relative jmp :)</a:t>
            </a:r>
          </a:p>
        </p:txBody>
      </p:sp>
      <p:grpSp>
        <p:nvGrpSpPr>
          <p:cNvPr id="50" name="Group 50"/>
          <p:cNvGrpSpPr/>
          <p:nvPr/>
        </p:nvGrpSpPr>
        <p:grpSpPr>
          <a:xfrm>
            <a:off x="152401" y="76199"/>
            <a:ext cx="914400" cy="914401"/>
            <a:chOff x="0" y="0"/>
            <a:chExt cx="914399" cy="914399"/>
          </a:xfrm>
        </p:grpSpPr>
        <p:sp>
          <p:nvSpPr>
            <p:cNvPr id="48" name="Shape 48"/>
            <p:cNvSpPr/>
            <p:nvPr/>
          </p:nvSpPr>
          <p:spPr>
            <a:xfrm>
              <a:off x="-1" y="-1"/>
              <a:ext cx="914401" cy="9144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50"/>
                  </a:moveTo>
                  <a:lnTo>
                    <a:pt x="8251" y="8251"/>
                  </a:lnTo>
                  <a:lnTo>
                    <a:pt x="10800" y="0"/>
                  </a:lnTo>
                  <a:lnTo>
                    <a:pt x="13349" y="8251"/>
                  </a:lnTo>
                  <a:lnTo>
                    <a:pt x="21600" y="8250"/>
                  </a:lnTo>
                  <a:lnTo>
                    <a:pt x="14925" y="13350"/>
                  </a:lnTo>
                  <a:lnTo>
                    <a:pt x="17475" y="21600"/>
                  </a:lnTo>
                  <a:lnTo>
                    <a:pt x="10800" y="16501"/>
                  </a:lnTo>
                  <a:lnTo>
                    <a:pt x="4125" y="21600"/>
                  </a:lnTo>
                  <a:lnTo>
                    <a:pt x="6675" y="13350"/>
                  </a:lnTo>
                  <a:close/>
                </a:path>
              </a:pathLst>
            </a:custGeom>
            <a:solidFill>
              <a:srgbClr val="FFFF00"/>
            </a:solidFill>
            <a:ln w="28440" cap="sq">
              <a:solidFill>
                <a:srgbClr val="000000"/>
              </a:solidFill>
              <a:prstDash val="solid"/>
              <a:miter lim="800000"/>
            </a:ln>
            <a:effectLst/>
          </p:spPr>
          <p:txBody>
            <a:bodyPr wrap="square" lIns="0" tIns="0" rIns="0" bIns="0" numCol="1" anchor="ctr">
              <a:no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pPr>
            </a:p>
          </p:txBody>
        </p:sp>
        <p:sp>
          <p:nvSpPr>
            <p:cNvPr id="49" name="Shape 49"/>
            <p:cNvSpPr/>
            <p:nvPr/>
          </p:nvSpPr>
          <p:spPr>
            <a:xfrm>
              <a:off x="234533" y="304288"/>
              <a:ext cx="445329" cy="43922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6798" tIns="46798" rIns="46798" bIns="46798" numCol="1"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13</a:t>
              </a:r>
            </a:p>
          </p:txBody>
        </p:sp>
      </p:grpSp>
      <p:sp>
        <p:nvSpPr>
          <p:cNvPr id="51" name="Shape 51"/>
          <p:cNvSpPr/>
          <p:nvPr/>
        </p:nvSpPr>
        <p:spPr>
          <a:xfrm rot="16200000">
            <a:off x="-401630" y="6210730"/>
            <a:ext cx="1044733" cy="264254"/>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nSpc>
                <a:spcPct val="93000"/>
              </a:lnSpc>
              <a:spcBef>
                <a:spcPts val="300"/>
              </a:spcBef>
              <a:tabLst>
                <a:tab pos="914400" algn="l"/>
                <a:tab pos="1828800" algn="l"/>
                <a:tab pos="2743200" algn="l"/>
                <a:tab pos="3657600" algn="l"/>
                <a:tab pos="4572000" algn="l"/>
                <a:tab pos="5486400" algn="l"/>
                <a:tab pos="6400800" algn="l"/>
                <a:tab pos="7315200" algn="l"/>
                <a:tab pos="8229600" algn="l"/>
                <a:tab pos="9144000" algn="l"/>
                <a:tab pos="10058400" algn="l"/>
              </a:tabLst>
              <a:defRPr i="1" sz="1200">
                <a:latin typeface="Arial"/>
                <a:ea typeface="Arial"/>
                <a:cs typeface="Arial"/>
                <a:sym typeface="Arial"/>
              </a:defRPr>
            </a:lvl1pPr>
          </a:lstStyle>
          <a:p>
            <a:pPr lvl="0">
              <a:defRPr i="0" sz="1800"/>
            </a:pPr>
            <a:r>
              <a:rPr i="1" sz="1200"/>
              <a:t>Book page 91</a:t>
            </a:r>
          </a:p>
        </p:txBody>
      </p:sp>
    </p:spTree>
  </p:cSld>
  <p:clrMapOvr>
    <a:masterClrMapping/>
  </p:clrMapOvr>
  <p:transition spd="med" advClick="1"/>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3" name="Shape 53"/>
          <p:cNvSpPr/>
          <p:nvPr/>
        </p:nvSpPr>
        <p:spPr>
          <a:xfrm>
            <a:off x="685800" y="-16260"/>
            <a:ext cx="7772400" cy="61672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GotoExample.c takeaways</a:t>
            </a:r>
          </a:p>
        </p:txBody>
      </p:sp>
      <p:sp>
        <p:nvSpPr>
          <p:cNvPr id="54" name="Shape 54"/>
          <p:cNvSpPr/>
          <p:nvPr/>
        </p:nvSpPr>
        <p:spPr>
          <a:xfrm>
            <a:off x="15874" y="2111177"/>
            <a:ext cx="3018829" cy="2486421"/>
          </a:xfrm>
          <a:prstGeom prst="rect">
            <a:avLst/>
          </a:prstGeom>
          <a:ln w="12700">
            <a:miter lim="400000"/>
          </a:ln>
          <a:extLst>
            <a:ext uri="{C572A759-6A51-4108-AA02-DFA0A04FC94B}">
              <ma14:wrappingTextBoxFlag xmlns:ma14="http://schemas.microsoft.com/office/mac/drawingml/2011/main" val="1"/>
            </a:ext>
          </a:extLst>
        </p:spPr>
        <p:txBody>
          <a:bodyPr wrap="none" lIns="46798" tIns="46798" rIns="46798" bIns="46798" anchor="ctr">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//Goto example</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#include &lt;stdio.h&gt;</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int main(){</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	goto mylabel;</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	printf("skipped\n");</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mylabel:</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	printf("goto ftw!\n");</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	return 0xf00d;</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a:t>
            </a:r>
          </a:p>
        </p:txBody>
      </p:sp>
      <p:sp>
        <p:nvSpPr>
          <p:cNvPr id="55" name="Shape 55"/>
          <p:cNvSpPr/>
          <p:nvPr/>
        </p:nvSpPr>
        <p:spPr>
          <a:xfrm>
            <a:off x="3510124" y="2222787"/>
            <a:ext cx="5628418" cy="3019821"/>
          </a:xfrm>
          <a:prstGeom prst="rect">
            <a:avLst/>
          </a:prstGeom>
          <a:ln w="12700">
            <a:miter lim="400000"/>
          </a:ln>
          <a:extLst>
            <a:ext uri="{C572A759-6A51-4108-AA02-DFA0A04FC94B}">
              <ma14:wrappingTextBoxFlag xmlns:ma14="http://schemas.microsoft.com/office/mac/drawingml/2011/main" val="1"/>
            </a:ext>
          </a:extLst>
        </p:spPr>
        <p:txBody>
          <a:bodyPr wrap="none" lIns="46798" tIns="46798" rIns="46798" bIns="46798" anchor="ctr">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main:</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0000000140001010  sub        rsp,28h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0000000140001014  jmp        0000000140001023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0000000140001016  lea         rcx,[40006000h]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000000014000101D  call        qword ptr [40008368h]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$mylabel:</a:t>
            </a:r>
            <a:endParaRPr>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0000000140001023  lea         rcx,[40006010h]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000000014000102A  call        qword ptr [40008368h]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0000000140001030  mov       eax,0F00Dh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0000000140001035  add        rsp,28h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0000000140001039  ret </a:t>
            </a:r>
          </a:p>
        </p:txBody>
      </p:sp>
      <p:sp>
        <p:nvSpPr>
          <p:cNvPr id="56" name="Shape 56"/>
          <p:cNvSpPr/>
          <p:nvPr/>
        </p:nvSpPr>
        <p:spPr>
          <a:xfrm>
            <a:off x="-6220" y="1142346"/>
            <a:ext cx="9156439" cy="426945"/>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nchor="ctr">
            <a:spAutoFit/>
          </a:bodyPr>
          <a:lstStyle>
            <a:lvl1pPr marL="228600" indent="-228600">
              <a:buSzPct val="100000"/>
              <a:buChar char="•"/>
              <a:tabLst>
                <a:tab pos="914400" algn="l"/>
                <a:tab pos="1828800" algn="l"/>
                <a:tab pos="2743200" algn="l"/>
                <a:tab pos="3657600" algn="l"/>
                <a:tab pos="4572000" algn="l"/>
                <a:tab pos="5486400" algn="l"/>
                <a:tab pos="6400800" algn="l"/>
                <a:tab pos="7315200" algn="l"/>
                <a:tab pos="8229600" algn="l"/>
                <a:tab pos="9144000" algn="l"/>
                <a:tab pos="10058400" algn="l"/>
              </a:tabLst>
              <a:defRPr sz="2300">
                <a:latin typeface="Arial"/>
                <a:ea typeface="Arial"/>
                <a:cs typeface="Arial"/>
                <a:sym typeface="Arial"/>
              </a:defRPr>
            </a:lvl1pPr>
          </a:lstStyle>
          <a:p>
            <a:pPr lvl="0">
              <a:defRPr sz="1800"/>
            </a:pPr>
            <a:r>
              <a:rPr sz="2300"/>
              <a:t>goto == jmp in asm :)</a:t>
            </a:r>
          </a:p>
        </p:txBody>
      </p:sp>
    </p:spTree>
  </p:cSld>
  <p:clrMapOvr>
    <a:masterClrMapping/>
  </p:clrMapOvr>
  <p:transition spd="med" advClick="1"/>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8" name="Shape 58"/>
          <p:cNvSpPr/>
          <p:nvPr/>
        </p:nvSpPr>
        <p:spPr>
          <a:xfrm>
            <a:off x="685800" y="491740"/>
            <a:ext cx="7772400" cy="61672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4400">
                <a:latin typeface="Arial"/>
                <a:ea typeface="Arial"/>
                <a:cs typeface="Arial"/>
                <a:sym typeface="Arial"/>
              </a:rPr>
              <a:t>IfExample</a:t>
            </a:r>
            <a:r>
              <a:rPr sz="4400">
                <a:latin typeface="Arial"/>
                <a:ea typeface="Arial"/>
                <a:cs typeface="Arial"/>
                <a:sym typeface="Arial"/>
              </a:rPr>
              <a:t>.c</a:t>
            </a:r>
          </a:p>
        </p:txBody>
      </p:sp>
      <p:sp>
        <p:nvSpPr>
          <p:cNvPr id="59" name="Shape 59"/>
          <p:cNvSpPr/>
          <p:nvPr/>
        </p:nvSpPr>
        <p:spPr>
          <a:xfrm>
            <a:off x="14287" y="2395340"/>
            <a:ext cx="2843583" cy="3553220"/>
          </a:xfrm>
          <a:prstGeom prst="rect">
            <a:avLst/>
          </a:prstGeom>
          <a:ln w="12700">
            <a:miter lim="400000"/>
          </a:ln>
          <a:extLst>
            <a:ext uri="{C572A759-6A51-4108-AA02-DFA0A04FC94B}">
              <ma14:wrappingTextBoxFlag xmlns:ma14="http://schemas.microsoft.com/office/mac/drawingml/2011/main" val="1"/>
            </a:ext>
          </a:extLst>
        </p:spPr>
        <p:txBody>
          <a:bodyPr wrap="none" lIns="46798" tIns="46798" rIns="46798" bIns="46798" anchor="ctr">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int main(){</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	int a=1, b=2;</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	if(a == b){</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		return 1;</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	if(a &gt; b){</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		return 2;</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	if(a &lt; b){</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		return 3;</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	return 0xdefea7;</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a:latin typeface="Arial"/>
                <a:ea typeface="Arial"/>
                <a:cs typeface="Arial"/>
                <a:sym typeface="Arial"/>
              </a:rPr>
              <a:t>}</a:t>
            </a:r>
          </a:p>
        </p:txBody>
      </p:sp>
      <p:sp>
        <p:nvSpPr>
          <p:cNvPr id="60" name="Shape 60"/>
          <p:cNvSpPr/>
          <p:nvPr/>
        </p:nvSpPr>
        <p:spPr>
          <a:xfrm>
            <a:off x="4610100" y="1755536"/>
            <a:ext cx="4566343" cy="4558183"/>
          </a:xfrm>
          <a:prstGeom prst="rect">
            <a:avLst/>
          </a:prstGeom>
          <a:ln w="12700">
            <a:miter lim="400000"/>
          </a:ln>
          <a:extLst>
            <a:ext uri="{C572A759-6A51-4108-AA02-DFA0A04FC94B}">
              <ma14:wrappingTextBoxFlag xmlns:ma14="http://schemas.microsoft.com/office/mac/drawingml/2011/main" val="1"/>
            </a:ext>
          </a:extLst>
        </p:spPr>
        <p:txBody>
          <a:bodyPr wrap="none" lIns="46798" tIns="46798" rIns="46798" bIns="46798" anchor="ctr">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400">
                <a:latin typeface="Arial"/>
                <a:ea typeface="Arial"/>
                <a:cs typeface="Arial"/>
                <a:sym typeface="Arial"/>
              </a:rPr>
              <a:t>main:</a:t>
            </a:r>
            <a:endParaRPr b="1" sz="14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400">
                <a:latin typeface="Arial"/>
                <a:ea typeface="Arial"/>
                <a:cs typeface="Arial"/>
                <a:sym typeface="Arial"/>
              </a:rPr>
              <a:t>0000000140001010  sub         rsp,18h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400">
                <a:latin typeface="Arial"/>
                <a:ea typeface="Arial"/>
                <a:cs typeface="Arial"/>
                <a:sym typeface="Arial"/>
              </a:rPr>
              <a:t>0000000140001014  mov         dword ptr [rsp+4],1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400">
                <a:latin typeface="Arial"/>
                <a:ea typeface="Arial"/>
                <a:cs typeface="Arial"/>
                <a:sym typeface="Arial"/>
              </a:rPr>
              <a:t>000000014000101C  mov         dword ptr [rsp],2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400">
                <a:latin typeface="Arial"/>
                <a:ea typeface="Arial"/>
                <a:cs typeface="Arial"/>
                <a:sym typeface="Arial"/>
              </a:rPr>
              <a:t>0000000140001023  mov         eax,dword ptr [rsp]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400">
                <a:solidFill>
                  <a:srgbClr val="FF0000"/>
                </a:solidFill>
                <a:latin typeface="Arial"/>
                <a:ea typeface="Arial"/>
                <a:cs typeface="Arial"/>
                <a:sym typeface="Arial"/>
              </a:rPr>
              <a:t>0000000140001026  cmp         dword ptr [rsp+4],eax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400">
                <a:solidFill>
                  <a:srgbClr val="FF0000"/>
                </a:solidFill>
                <a:latin typeface="Arial"/>
                <a:ea typeface="Arial"/>
                <a:cs typeface="Arial"/>
                <a:sym typeface="Arial"/>
              </a:rPr>
              <a:t>000000014000102A  jne         0000000140001033</a:t>
            </a:r>
            <a:r>
              <a:rPr b="1" sz="1400">
                <a:latin typeface="Arial"/>
                <a:ea typeface="Arial"/>
                <a:cs typeface="Arial"/>
                <a:sym typeface="Arial"/>
              </a:rPr>
              <a:t>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400">
                <a:latin typeface="Arial"/>
                <a:ea typeface="Arial"/>
                <a:cs typeface="Arial"/>
                <a:sym typeface="Arial"/>
              </a:rPr>
              <a:t>000000014000102C  mov         eax,1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400">
                <a:latin typeface="Arial"/>
                <a:ea typeface="Arial"/>
                <a:cs typeface="Arial"/>
                <a:sym typeface="Arial"/>
              </a:rPr>
              <a:t>0000000140001031  jmp         0000000140001058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400">
                <a:latin typeface="Arial"/>
                <a:ea typeface="Arial"/>
                <a:cs typeface="Arial"/>
                <a:sym typeface="Arial"/>
              </a:rPr>
              <a:t>0000000140001033  mov         eax,dword ptr [rsp]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400">
                <a:latin typeface="Arial"/>
                <a:ea typeface="Arial"/>
                <a:cs typeface="Arial"/>
                <a:sym typeface="Arial"/>
              </a:rPr>
              <a:t>0000000140001036  cmp         dword ptr [rsp+4],eax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400">
                <a:solidFill>
                  <a:srgbClr val="FF0000"/>
                </a:solidFill>
                <a:latin typeface="Arial"/>
                <a:ea typeface="Arial"/>
                <a:cs typeface="Arial"/>
                <a:sym typeface="Arial"/>
              </a:rPr>
              <a:t>000000014000103A  jle         0000000140001043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400">
                <a:latin typeface="Arial"/>
                <a:ea typeface="Arial"/>
                <a:cs typeface="Arial"/>
                <a:sym typeface="Arial"/>
              </a:rPr>
              <a:t>000000014000103C  mov         eax,2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400">
                <a:latin typeface="Arial"/>
                <a:ea typeface="Arial"/>
                <a:cs typeface="Arial"/>
                <a:sym typeface="Arial"/>
              </a:rPr>
              <a:t>0000000140001041  jmp         0000000140001058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400">
                <a:latin typeface="Arial"/>
                <a:ea typeface="Arial"/>
                <a:cs typeface="Arial"/>
                <a:sym typeface="Arial"/>
              </a:rPr>
              <a:t>0000000140001043  mov         eax,dword ptr [rsp]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400">
                <a:latin typeface="Arial"/>
                <a:ea typeface="Arial"/>
                <a:cs typeface="Arial"/>
                <a:sym typeface="Arial"/>
              </a:rPr>
              <a:t>0000000140001046  cmp         dword ptr [rsp+4],eax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400">
                <a:solidFill>
                  <a:srgbClr val="FF0000"/>
                </a:solidFill>
                <a:latin typeface="Arial"/>
                <a:ea typeface="Arial"/>
                <a:cs typeface="Arial"/>
                <a:sym typeface="Arial"/>
              </a:rPr>
              <a:t>000000014000104A  jge         0000000140001053 </a:t>
            </a:r>
            <a:r>
              <a:rPr b="1" sz="1400">
                <a:latin typeface="Arial"/>
                <a:ea typeface="Arial"/>
                <a:cs typeface="Arial"/>
                <a:sym typeface="Arial"/>
              </a:rPr>
              <a:t>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400">
                <a:latin typeface="Arial"/>
                <a:ea typeface="Arial"/>
                <a:cs typeface="Arial"/>
                <a:sym typeface="Arial"/>
              </a:rPr>
              <a:t>000000014000104C  mov         eax,3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400">
                <a:latin typeface="Arial"/>
                <a:ea typeface="Arial"/>
                <a:cs typeface="Arial"/>
                <a:sym typeface="Arial"/>
              </a:rPr>
              <a:t>0000000140001051  jmp         0000000140001058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400">
                <a:latin typeface="Arial"/>
                <a:ea typeface="Arial"/>
                <a:cs typeface="Arial"/>
                <a:sym typeface="Arial"/>
              </a:rPr>
              <a:t>0000000140001053  mov         eax,0DEFEA7h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400">
                <a:latin typeface="Arial"/>
                <a:ea typeface="Arial"/>
                <a:cs typeface="Arial"/>
                <a:sym typeface="Arial"/>
              </a:rPr>
              <a:t>0000000140001058  add         rsp,18h  </a:t>
            </a:r>
            <a:endParaRPr>
              <a:latin typeface="Times New Roman"/>
              <a:ea typeface="Times New Roman"/>
              <a:cs typeface="Times New Roman"/>
              <a:sym typeface="Times New Roman"/>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sz="1400">
                <a:latin typeface="Arial"/>
                <a:ea typeface="Arial"/>
                <a:cs typeface="Arial"/>
                <a:sym typeface="Arial"/>
              </a:rPr>
              <a:t>000000014000105C  ret </a:t>
            </a:r>
          </a:p>
        </p:txBody>
      </p:sp>
      <p:sp>
        <p:nvSpPr>
          <p:cNvPr id="61" name="Shape 61"/>
          <p:cNvSpPr/>
          <p:nvPr/>
        </p:nvSpPr>
        <p:spPr>
          <a:xfrm>
            <a:off x="4267200" y="2655608"/>
            <a:ext cx="381001" cy="381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50"/>
                </a:moveTo>
                <a:lnTo>
                  <a:pt x="8251" y="8251"/>
                </a:lnTo>
                <a:lnTo>
                  <a:pt x="10800" y="0"/>
                </a:lnTo>
                <a:lnTo>
                  <a:pt x="13349" y="8251"/>
                </a:lnTo>
                <a:lnTo>
                  <a:pt x="21600" y="8250"/>
                </a:lnTo>
                <a:lnTo>
                  <a:pt x="14925" y="13350"/>
                </a:lnTo>
                <a:lnTo>
                  <a:pt x="17475" y="21600"/>
                </a:lnTo>
                <a:lnTo>
                  <a:pt x="10800" y="16501"/>
                </a:lnTo>
                <a:lnTo>
                  <a:pt x="4125" y="21600"/>
                </a:lnTo>
                <a:lnTo>
                  <a:pt x="6675" y="13350"/>
                </a:lnTo>
                <a:close/>
              </a:path>
            </a:pathLst>
          </a:custGeom>
          <a:solidFill>
            <a:srgbClr val="FFFF00"/>
          </a:solidFill>
          <a:ln w="9360" cap="sq">
            <a:solidFill/>
            <a:miter/>
          </a:ln>
        </p:spPr>
        <p:txBody>
          <a:bodyPr lIns="0" tIns="0" rIns="0" bIns="0" anchor="ctr"/>
          <a:lstStyle/>
          <a:p>
            <a:pPr lvl="0">
              <a:defRPr>
                <a:latin typeface="Arial"/>
                <a:ea typeface="Arial"/>
                <a:cs typeface="Arial"/>
                <a:sym typeface="Arial"/>
              </a:defRPr>
            </a:pPr>
          </a:p>
        </p:txBody>
      </p:sp>
      <p:sp>
        <p:nvSpPr>
          <p:cNvPr id="62" name="Shape 62"/>
          <p:cNvSpPr/>
          <p:nvPr/>
        </p:nvSpPr>
        <p:spPr>
          <a:xfrm>
            <a:off x="4267200" y="2884208"/>
            <a:ext cx="381001" cy="381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50"/>
                </a:moveTo>
                <a:lnTo>
                  <a:pt x="8251" y="8251"/>
                </a:lnTo>
                <a:lnTo>
                  <a:pt x="10800" y="0"/>
                </a:lnTo>
                <a:lnTo>
                  <a:pt x="13349" y="8251"/>
                </a:lnTo>
                <a:lnTo>
                  <a:pt x="21600" y="8250"/>
                </a:lnTo>
                <a:lnTo>
                  <a:pt x="14925" y="13350"/>
                </a:lnTo>
                <a:lnTo>
                  <a:pt x="17475" y="21600"/>
                </a:lnTo>
                <a:lnTo>
                  <a:pt x="10800" y="16501"/>
                </a:lnTo>
                <a:lnTo>
                  <a:pt x="4125" y="21600"/>
                </a:lnTo>
                <a:lnTo>
                  <a:pt x="6675" y="13350"/>
                </a:lnTo>
                <a:close/>
              </a:path>
            </a:pathLst>
          </a:custGeom>
          <a:solidFill>
            <a:srgbClr val="FFFF00"/>
          </a:solidFill>
          <a:ln w="9360" cap="sq">
            <a:solidFill/>
            <a:miter/>
          </a:ln>
        </p:spPr>
        <p:txBody>
          <a:bodyPr lIns="0" tIns="0" rIns="0" bIns="0" anchor="ctr"/>
          <a:lstStyle/>
          <a:p>
            <a:pPr lvl="0">
              <a:defRPr>
                <a:latin typeface="Arial"/>
                <a:ea typeface="Arial"/>
                <a:cs typeface="Arial"/>
                <a:sym typeface="Arial"/>
              </a:defRPr>
            </a:pPr>
          </a:p>
        </p:txBody>
      </p:sp>
      <p:sp>
        <p:nvSpPr>
          <p:cNvPr id="63" name="Shape 63"/>
          <p:cNvSpPr/>
          <p:nvPr/>
        </p:nvSpPr>
        <p:spPr>
          <a:xfrm>
            <a:off x="4267200" y="3951008"/>
            <a:ext cx="381001" cy="381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50"/>
                </a:moveTo>
                <a:lnTo>
                  <a:pt x="8251" y="8251"/>
                </a:lnTo>
                <a:lnTo>
                  <a:pt x="10800" y="0"/>
                </a:lnTo>
                <a:lnTo>
                  <a:pt x="13349" y="8251"/>
                </a:lnTo>
                <a:lnTo>
                  <a:pt x="21600" y="8250"/>
                </a:lnTo>
                <a:lnTo>
                  <a:pt x="14925" y="13350"/>
                </a:lnTo>
                <a:lnTo>
                  <a:pt x="17475" y="21600"/>
                </a:lnTo>
                <a:lnTo>
                  <a:pt x="10800" y="16501"/>
                </a:lnTo>
                <a:lnTo>
                  <a:pt x="4125" y="21600"/>
                </a:lnTo>
                <a:lnTo>
                  <a:pt x="6675" y="13350"/>
                </a:lnTo>
                <a:close/>
              </a:path>
            </a:pathLst>
          </a:custGeom>
          <a:solidFill>
            <a:srgbClr val="FFFF00"/>
          </a:solidFill>
          <a:ln w="9360" cap="sq">
            <a:solidFill/>
            <a:miter/>
          </a:ln>
        </p:spPr>
        <p:txBody>
          <a:bodyPr lIns="0" tIns="0" rIns="0" bIns="0" anchor="ctr"/>
          <a:lstStyle/>
          <a:p>
            <a:pPr lvl="0">
              <a:defRPr>
                <a:latin typeface="Arial"/>
                <a:ea typeface="Arial"/>
                <a:cs typeface="Arial"/>
                <a:sym typeface="Arial"/>
              </a:defRPr>
            </a:pPr>
          </a:p>
        </p:txBody>
      </p:sp>
      <p:sp>
        <p:nvSpPr>
          <p:cNvPr id="64" name="Shape 64"/>
          <p:cNvSpPr/>
          <p:nvPr/>
        </p:nvSpPr>
        <p:spPr>
          <a:xfrm>
            <a:off x="4267200" y="5017808"/>
            <a:ext cx="381001" cy="381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50"/>
                </a:moveTo>
                <a:lnTo>
                  <a:pt x="8251" y="8251"/>
                </a:lnTo>
                <a:lnTo>
                  <a:pt x="10800" y="0"/>
                </a:lnTo>
                <a:lnTo>
                  <a:pt x="13349" y="8251"/>
                </a:lnTo>
                <a:lnTo>
                  <a:pt x="21600" y="8250"/>
                </a:lnTo>
                <a:lnTo>
                  <a:pt x="14925" y="13350"/>
                </a:lnTo>
                <a:lnTo>
                  <a:pt x="17475" y="21600"/>
                </a:lnTo>
                <a:lnTo>
                  <a:pt x="10800" y="16501"/>
                </a:lnTo>
                <a:lnTo>
                  <a:pt x="4125" y="21600"/>
                </a:lnTo>
                <a:lnTo>
                  <a:pt x="6675" y="13350"/>
                </a:lnTo>
                <a:close/>
              </a:path>
            </a:pathLst>
          </a:custGeom>
          <a:solidFill>
            <a:srgbClr val="FFFF00"/>
          </a:solidFill>
          <a:ln w="9360" cap="sq">
            <a:solidFill/>
            <a:miter/>
          </a:ln>
        </p:spPr>
        <p:txBody>
          <a:bodyPr lIns="0" tIns="0" rIns="0" bIns="0" anchor="ctr"/>
          <a:lstStyle/>
          <a:p>
            <a:pPr lvl="0">
              <a:defRPr>
                <a:latin typeface="Arial"/>
                <a:ea typeface="Arial"/>
                <a:cs typeface="Arial"/>
                <a:sym typeface="Arial"/>
              </a:defRPr>
            </a:pPr>
          </a:p>
        </p:txBody>
      </p:sp>
      <p:sp>
        <p:nvSpPr>
          <p:cNvPr id="65" name="Shape 65"/>
          <p:cNvSpPr/>
          <p:nvPr/>
        </p:nvSpPr>
        <p:spPr>
          <a:xfrm>
            <a:off x="4038600" y="3036608"/>
            <a:ext cx="76200" cy="2362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15635" y="0"/>
                  <a:pt x="10800" y="806"/>
                  <a:pt x="10800" y="1800"/>
                </a:cubicBezTo>
                <a:lnTo>
                  <a:pt x="10800" y="9000"/>
                </a:lnTo>
                <a:cubicBezTo>
                  <a:pt x="10800" y="9994"/>
                  <a:pt x="5965" y="10800"/>
                  <a:pt x="0" y="10800"/>
                </a:cubicBezTo>
                <a:cubicBezTo>
                  <a:pt x="5965" y="10800"/>
                  <a:pt x="10800" y="11606"/>
                  <a:pt x="10800" y="12600"/>
                </a:cubicBezTo>
                <a:lnTo>
                  <a:pt x="10800" y="19800"/>
                </a:lnTo>
                <a:cubicBezTo>
                  <a:pt x="10800" y="20794"/>
                  <a:pt x="15635" y="21600"/>
                  <a:pt x="21600" y="21600"/>
                </a:cubicBezTo>
              </a:path>
            </a:pathLst>
          </a:custGeom>
          <a:ln w="9360" cap="sq">
            <a:solidFill/>
            <a:miter/>
          </a:ln>
        </p:spPr>
        <p:txBody>
          <a:bodyPr lIns="0" tIns="0" rIns="0" bIns="0" anchor="ctr"/>
          <a:lstStyle/>
          <a:p>
            <a:pPr lvl="0">
              <a:defRPr>
                <a:latin typeface="Arial"/>
                <a:ea typeface="Arial"/>
                <a:cs typeface="Arial"/>
                <a:sym typeface="Arial"/>
              </a:defRPr>
            </a:pPr>
          </a:p>
        </p:txBody>
      </p:sp>
      <p:sp>
        <p:nvSpPr>
          <p:cNvPr id="66" name="Shape 66"/>
          <p:cNvSpPr/>
          <p:nvPr/>
        </p:nvSpPr>
        <p:spPr>
          <a:xfrm>
            <a:off x="3513137" y="4041495"/>
            <a:ext cx="449199" cy="352820"/>
          </a:xfrm>
          <a:prstGeom prst="rect">
            <a:avLst/>
          </a:prstGeom>
          <a:ln w="12700">
            <a:miter lim="400000"/>
          </a:ln>
          <a:extLst>
            <a:ext uri="{C572A759-6A51-4108-AA02-DFA0A04FC94B}">
              <ma14:wrappingTextBoxFlag xmlns:ma14="http://schemas.microsoft.com/office/mac/drawingml/2011/main" val="1"/>
            </a:ext>
          </a:extLst>
        </p:spPr>
        <p:txBody>
          <a:bodyPr wrap="none" lIns="46798" tIns="46798" rIns="46798" bIns="46798">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sz="1800">
                <a:latin typeface="Arial"/>
                <a:ea typeface="Arial"/>
                <a:cs typeface="Arial"/>
                <a:sym typeface="Arial"/>
              </a:defRPr>
            </a:lvl1pPr>
          </a:lstStyle>
          <a:p>
            <a:pPr lvl="0"/>
            <a:r>
              <a:t>Jcc</a:t>
            </a:r>
          </a:p>
        </p:txBody>
      </p:sp>
    </p:spTree>
  </p:cSld>
  <p:clrMapOvr>
    <a:masterClrMapping/>
  </p:clrMapOvr>
  <p:transition spd="med" advClick="1"/>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68" name="image2.png"/>
          <p:cNvPicPr/>
          <p:nvPr/>
        </p:nvPicPr>
        <p:blipFill>
          <a:blip r:embed="rId2">
            <a:extLst/>
          </a:blip>
          <a:stretch>
            <a:fillRect/>
          </a:stretch>
        </p:blipFill>
        <p:spPr>
          <a:xfrm>
            <a:off x="12700" y="0"/>
            <a:ext cx="9117315" cy="6858000"/>
          </a:xfrm>
          <a:prstGeom prst="rect">
            <a:avLst/>
          </a:prstGeom>
          <a:ln w="12700">
            <a:miter lim="400000"/>
          </a:ln>
        </p:spPr>
      </p:pic>
      <p:sp>
        <p:nvSpPr>
          <p:cNvPr id="69" name="Shape 69"/>
          <p:cNvSpPr/>
          <p:nvPr/>
        </p:nvSpPr>
        <p:spPr>
          <a:xfrm>
            <a:off x="2696142" y="400493"/>
            <a:ext cx="4497200" cy="1545789"/>
          </a:xfrm>
          <a:prstGeom prst="rect">
            <a:avLst/>
          </a:prstGeom>
          <a:ln w="12700">
            <a:miter lim="400000"/>
          </a:ln>
          <a:extLst>
            <a:ext uri="{C572A759-6A51-4108-AA02-DFA0A04FC94B}">
              <ma14:wrappingTextBoxFlag xmlns:ma14="http://schemas.microsoft.com/office/mac/drawingml/2011/main" val="1"/>
            </a:ext>
          </a:extLst>
        </p:spPr>
        <p:txBody>
          <a:bodyPr wrap="none" lIns="46798" tIns="46798" rIns="46798" bIns="46798" anchor="ctr">
            <a:sp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Ghost of Xmas Future: </a:t>
            </a:r>
            <a:endParaRPr>
              <a:latin typeface="Times New Roman"/>
              <a:ea typeface="Times New Roman"/>
              <a:cs typeface="Times New Roman"/>
              <a:sym typeface="Times New Roman"/>
            </a:endParaRPr>
          </a:p>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Tools you won’t get to use today</a:t>
            </a:r>
            <a:endParaRPr>
              <a:latin typeface="Times New Roman"/>
              <a:ea typeface="Times New Roman"/>
              <a:cs typeface="Times New Roman"/>
              <a:sym typeface="Times New Roman"/>
            </a:endParaRPr>
          </a:p>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generate a Control Flow Graph (CFG) </a:t>
            </a:r>
            <a:endParaRPr>
              <a:latin typeface="Times New Roman"/>
              <a:ea typeface="Times New Roman"/>
              <a:cs typeface="Times New Roman"/>
              <a:sym typeface="Times New Roman"/>
            </a:endParaRPr>
          </a:p>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which looks much nicer.</a:t>
            </a:r>
            <a:endParaRPr>
              <a:latin typeface="Times New Roman"/>
              <a:ea typeface="Times New Roman"/>
              <a:cs typeface="Times New Roman"/>
              <a:sym typeface="Times New Roman"/>
            </a:endParaRPr>
          </a:p>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Not that that helps you. Just sayin’ :)</a:t>
            </a:r>
          </a:p>
        </p:txBody>
      </p:sp>
    </p:spTree>
  </p:cSld>
  <p:clrMapOvr>
    <a:masterClrMapping/>
  </p:clrMapOvr>
  <p:transition spd="med" advClick="1"/>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1" name="Shape 71"/>
          <p:cNvSpPr/>
          <p:nvPr/>
        </p:nvSpPr>
        <p:spPr>
          <a:xfrm>
            <a:off x="685800" y="872740"/>
            <a:ext cx="7772400" cy="61672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Jcc - Jump If Condition Is Met</a:t>
            </a:r>
          </a:p>
        </p:txBody>
      </p:sp>
      <p:sp>
        <p:nvSpPr>
          <p:cNvPr id="72" name="Shape 72"/>
          <p:cNvSpPr/>
          <p:nvPr/>
        </p:nvSpPr>
        <p:spPr>
          <a:xfrm>
            <a:off x="685800" y="1981200"/>
            <a:ext cx="7772400" cy="2999143"/>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lvl="0" marL="809036" indent="-809036">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There are more than 4 pages of conditional jump types! Luckily a bunch of them are synonyms for each other. </a:t>
            </a:r>
            <a:endParaRPr>
              <a:latin typeface="Times New Roman"/>
              <a:ea typeface="Times New Roman"/>
              <a:cs typeface="Times New Roman"/>
              <a:sym typeface="Times New Roman"/>
            </a:endParaRPr>
          </a:p>
          <a:p>
            <a:pPr lvl="0" marL="809036" indent="-809036">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JNE == JNZ (Jump if not equal, Jump if not zero, both check if the Zero Flag (ZF) == 0)</a:t>
            </a:r>
          </a:p>
        </p:txBody>
      </p:sp>
      <p:grpSp>
        <p:nvGrpSpPr>
          <p:cNvPr id="75" name="Group 75"/>
          <p:cNvGrpSpPr/>
          <p:nvPr/>
        </p:nvGrpSpPr>
        <p:grpSpPr>
          <a:xfrm>
            <a:off x="152401" y="76199"/>
            <a:ext cx="914400" cy="914401"/>
            <a:chOff x="0" y="0"/>
            <a:chExt cx="914399" cy="914399"/>
          </a:xfrm>
        </p:grpSpPr>
        <p:sp>
          <p:nvSpPr>
            <p:cNvPr id="73" name="Shape 73"/>
            <p:cNvSpPr/>
            <p:nvPr/>
          </p:nvSpPr>
          <p:spPr>
            <a:xfrm>
              <a:off x="-1" y="-1"/>
              <a:ext cx="914401" cy="9144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50"/>
                  </a:moveTo>
                  <a:lnTo>
                    <a:pt x="8251" y="8251"/>
                  </a:lnTo>
                  <a:lnTo>
                    <a:pt x="10800" y="0"/>
                  </a:lnTo>
                  <a:lnTo>
                    <a:pt x="13349" y="8251"/>
                  </a:lnTo>
                  <a:lnTo>
                    <a:pt x="21600" y="8250"/>
                  </a:lnTo>
                  <a:lnTo>
                    <a:pt x="14925" y="13350"/>
                  </a:lnTo>
                  <a:lnTo>
                    <a:pt x="17475" y="21600"/>
                  </a:lnTo>
                  <a:lnTo>
                    <a:pt x="10800" y="16501"/>
                  </a:lnTo>
                  <a:lnTo>
                    <a:pt x="4125" y="21600"/>
                  </a:lnTo>
                  <a:lnTo>
                    <a:pt x="6675" y="13350"/>
                  </a:lnTo>
                  <a:close/>
                </a:path>
              </a:pathLst>
            </a:custGeom>
            <a:solidFill>
              <a:srgbClr val="FFFF00"/>
            </a:solidFill>
            <a:ln w="28440" cap="sq">
              <a:solidFill>
                <a:srgbClr val="000000"/>
              </a:solidFill>
              <a:prstDash val="solid"/>
              <a:miter lim="800000"/>
            </a:ln>
            <a:effectLst/>
          </p:spPr>
          <p:txBody>
            <a:bodyPr wrap="square" lIns="0" tIns="0" rIns="0" bIns="0" numCol="1" anchor="ctr">
              <a:no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pPr>
            </a:p>
          </p:txBody>
        </p:sp>
        <p:sp>
          <p:nvSpPr>
            <p:cNvPr id="74" name="Shape 74"/>
            <p:cNvSpPr/>
            <p:nvPr/>
          </p:nvSpPr>
          <p:spPr>
            <a:xfrm>
              <a:off x="234535" y="304290"/>
              <a:ext cx="445329" cy="43922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6798" tIns="46798" rIns="46798" bIns="46798" numCol="1"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14</a:t>
              </a:r>
            </a:p>
          </p:txBody>
        </p:sp>
      </p:grpSp>
      <p:sp>
        <p:nvSpPr>
          <p:cNvPr id="76" name="Shape 76"/>
          <p:cNvSpPr/>
          <p:nvPr/>
        </p:nvSpPr>
        <p:spPr>
          <a:xfrm rot="16200000">
            <a:off x="-401630" y="6210730"/>
            <a:ext cx="1044733" cy="264254"/>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nSpc>
                <a:spcPct val="93000"/>
              </a:lnSpc>
              <a:spcBef>
                <a:spcPts val="300"/>
              </a:spcBef>
              <a:tabLst>
                <a:tab pos="914400" algn="l"/>
                <a:tab pos="1828800" algn="l"/>
                <a:tab pos="2743200" algn="l"/>
                <a:tab pos="3657600" algn="l"/>
                <a:tab pos="4572000" algn="l"/>
                <a:tab pos="5486400" algn="l"/>
                <a:tab pos="6400800" algn="l"/>
                <a:tab pos="7315200" algn="l"/>
                <a:tab pos="8229600" algn="l"/>
                <a:tab pos="9144000" algn="l"/>
                <a:tab pos="10058400" algn="l"/>
              </a:tabLst>
              <a:defRPr i="1" sz="1200">
                <a:latin typeface="Arial"/>
                <a:ea typeface="Arial"/>
                <a:cs typeface="Arial"/>
                <a:sym typeface="Arial"/>
              </a:defRPr>
            </a:lvl1pPr>
          </a:lstStyle>
          <a:p>
            <a:pPr lvl="0">
              <a:defRPr i="0" sz="1800"/>
            </a:pPr>
            <a:r>
              <a:rPr i="1" sz="1200"/>
              <a:t>Book page 93</a:t>
            </a:r>
          </a:p>
        </p:txBody>
      </p:sp>
    </p:spTree>
  </p:cSld>
  <p:clrMapOvr>
    <a:masterClrMapping/>
  </p:clrMapOvr>
  <p:transition spd="med" advClick="1"/>
</p:sld>
</file>

<file path=ppt/theme/theme1.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00CC99"/>
      </a:accent1>
      <a:accent2>
        <a:srgbClr val="3333CC"/>
      </a:accent2>
      <a:accent3>
        <a:srgbClr val="8F8F8F"/>
      </a:accent3>
      <a:accent4>
        <a:srgbClr val="707070"/>
      </a:accent4>
      <a:accent5>
        <a:srgbClr val="AAE0C9"/>
      </a:accent5>
      <a:accent6>
        <a:srgbClr val="2E2EB9"/>
      </a:accent6>
      <a:hlink>
        <a:srgbClr val="0000FF"/>
      </a:hlink>
      <a:folHlink>
        <a:srgbClr val="FF00FF"/>
      </a:folHlink>
    </a:clrScheme>
    <a:fontScheme name="Default">
      <a:majorFont>
        <a:latin typeface="Helvetica"/>
        <a:ea typeface="Helvetica"/>
        <a:cs typeface="Helvetica"/>
      </a:majorFont>
      <a:minorFont>
        <a:latin typeface="Avenir Book"/>
        <a:ea typeface="Avenir Book"/>
        <a:cs typeface="Avenir Book"/>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00CC99"/>
          </a:solidFill>
          <a:prstDash val="solid"/>
          <a:bevel/>
        </a:ln>
        <a:effectLst/>
      </a:spPr>
      <a:bodyPr rot="0" spcFirstLastPara="1" vertOverflow="overflow" horzOverflow="overflow" vert="horz" wrap="square" lIns="45718" tIns="45718" rIns="45718" bIns="45718"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CC99"/>
          </a:solidFill>
          <a:prstDash val="solid"/>
          <a:bevel/>
        </a:ln>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8" tIns="45718" rIns="45718" bIns="45718"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00CC99"/>
      </a:accent1>
      <a:accent2>
        <a:srgbClr val="3333CC"/>
      </a:accent2>
      <a:accent3>
        <a:srgbClr val="8F8F8F"/>
      </a:accent3>
      <a:accent4>
        <a:srgbClr val="707070"/>
      </a:accent4>
      <a:accent5>
        <a:srgbClr val="AAE0C9"/>
      </a:accent5>
      <a:accent6>
        <a:srgbClr val="2E2EB9"/>
      </a:accent6>
      <a:hlink>
        <a:srgbClr val="0000FF"/>
      </a:hlink>
      <a:folHlink>
        <a:srgbClr val="FF00FF"/>
      </a:folHlink>
    </a:clrScheme>
    <a:fontScheme name="Default">
      <a:majorFont>
        <a:latin typeface="Helvetica"/>
        <a:ea typeface="Helvetica"/>
        <a:cs typeface="Helvetica"/>
      </a:majorFont>
      <a:minorFont>
        <a:latin typeface="Avenir Book"/>
        <a:ea typeface="Avenir Book"/>
        <a:cs typeface="Avenir Book"/>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00CC99"/>
          </a:solidFill>
          <a:prstDash val="solid"/>
          <a:bevel/>
        </a:ln>
        <a:effectLst/>
      </a:spPr>
      <a:bodyPr rot="0" spcFirstLastPara="1" vertOverflow="overflow" horzOverflow="overflow" vert="horz" wrap="square" lIns="45718" tIns="45718" rIns="45718" bIns="45718"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CC99"/>
          </a:solidFill>
          <a:prstDash val="solid"/>
          <a:bevel/>
        </a:ln>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8" tIns="45718" rIns="45718" bIns="45718"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