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13"/>
          <p:cNvSpPr/>
          <p:nvPr>
            <p:ph type="sldImg"/>
          </p:nvPr>
        </p:nvSpPr>
        <p:spPr>
          <a:xfrm>
            <a:off x="1143000" y="685800"/>
            <a:ext cx="4572000" cy="3429000"/>
          </a:xfrm>
          <a:prstGeom prst="rect">
            <a:avLst/>
          </a:prstGeom>
        </p:spPr>
        <p:txBody>
          <a:bodyPr/>
          <a:lstStyle/>
          <a:p>
            <a:pPr lvl="0"/>
          </a:p>
        </p:txBody>
      </p:sp>
      <p:sp>
        <p:nvSpPr>
          <p:cNvPr id="14" name="Shape 14"/>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 Id="rId3" Type="http://schemas.openxmlformats.org/officeDocument/2006/relationships/hyperlink" Target="http://msdn.microsoft.com/en-us/library/9z1stfyw.aspx" TargetMode="Externa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 Id="rId3" Type="http://schemas.openxmlformats.org/officeDocument/2006/relationships/hyperlink" Target="http://msdn.microsoft.com/en-us/library/6t169e9c.aspx" TargetMode="External"/><Relationship Id="rId4" Type="http://schemas.openxmlformats.org/officeDocument/2006/relationships/hyperlink" Target="http://msdn.microsoft.com/en-us/library/9z1stfyw.aspx" TargetMode="Externa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ph type="sldImg"/>
          </p:nvPr>
        </p:nvSpPr>
        <p:spPr>
          <a:prstGeom prst="rect">
            <a:avLst/>
          </a:prstGeom>
        </p:spPr>
        <p:txBody>
          <a:bodyPr/>
          <a:lstStyle/>
          <a:p>
            <a:pPr lvl="0"/>
          </a:p>
        </p:txBody>
      </p:sp>
      <p:sp>
        <p:nvSpPr>
          <p:cNvPr id="24" name="Shape 24"/>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 name="Shape 120"/>
          <p:cNvSpPr/>
          <p:nvPr>
            <p:ph type="sldImg"/>
          </p:nvPr>
        </p:nvSpPr>
        <p:spPr>
          <a:prstGeom prst="rect">
            <a:avLst/>
          </a:prstGeom>
        </p:spPr>
        <p:txBody>
          <a:bodyPr/>
          <a:lstStyle/>
          <a:p>
            <a:pPr lvl="0"/>
          </a:p>
        </p:txBody>
      </p:sp>
      <p:sp>
        <p:nvSpPr>
          <p:cNvPr id="121" name="Shape 121"/>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http://msdn.microsoft.com/en-us/library/9z1stfyw.aspx</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ph type="sldImg"/>
          </p:nvPr>
        </p:nvSpPr>
        <p:spPr>
          <a:prstGeom prst="rect">
            <a:avLst/>
          </a:prstGeom>
        </p:spPr>
        <p:txBody>
          <a:bodyPr/>
          <a:lstStyle/>
          <a:p>
            <a:pPr lvl="0"/>
          </a:p>
        </p:txBody>
      </p:sp>
      <p:sp>
        <p:nvSpPr>
          <p:cNvPr id="139" name="Shape 139"/>
          <p:cNvSpPr/>
          <p:nvPr>
            <p:ph type="body" sz="quarter" idx="1"/>
          </p:nvPr>
        </p:nvSpPr>
        <p:spPr>
          <a:prstGeom prst="rect">
            <a:avLst/>
          </a:prstGeom>
        </p:spPr>
        <p:txBody>
          <a:bodyPr/>
          <a:lstStyle/>
          <a:p>
            <a:pPr lvl="0">
              <a:defRPr sz="1800"/>
            </a:pPr>
            <a:r>
              <a:rPr sz="2400"/>
              <a:t>note to scornwell: maybe a simple game here like:</a:t>
            </a:r>
            <a:endParaRPr sz="2400"/>
          </a:p>
          <a:p>
            <a:pPr lvl="0">
              <a:defRPr sz="1800"/>
            </a:pPr>
            <a:r>
              <a:rPr sz="2400"/>
              <a:t>“DIL is the 8 least-significant-bit access for which 64 bit register?” (RDI)</a:t>
            </a:r>
            <a:endParaRPr sz="2400"/>
          </a:p>
          <a:p>
            <a:pPr lvl="0">
              <a:defRPr sz="1800"/>
            </a:pPr>
            <a:r>
              <a:rPr sz="2400"/>
              <a:t>“What is the word-sized access register for R14 called?” (R14W)</a:t>
            </a:r>
            <a:endParaRPr sz="2400"/>
          </a:p>
          <a:p>
            <a:pPr lvl="0">
              <a:defRPr sz="1800"/>
            </a:pPr>
            <a:r>
              <a:rPr sz="2400"/>
              <a:t>“What is the 16 bit access for R14 called?” (R14W)</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4" name="Shape 144"/>
          <p:cNvSpPr/>
          <p:nvPr>
            <p:ph type="sldImg"/>
          </p:nvPr>
        </p:nvSpPr>
        <p:spPr>
          <a:prstGeom prst="rect">
            <a:avLst/>
          </a:prstGeom>
        </p:spPr>
        <p:txBody>
          <a:bodyPr/>
          <a:lstStyle/>
          <a:p>
            <a:pPr lvl="0"/>
          </a:p>
        </p:txBody>
      </p:sp>
      <p:sp>
        <p:nvSpPr>
          <p:cNvPr id="145" name="Shape 145"/>
          <p:cNvSpPr/>
          <p:nvPr>
            <p:ph type="body" sz="quarter" idx="1"/>
          </p:nvPr>
        </p:nvSpPr>
        <p:spPr>
          <a:prstGeom prst="rect">
            <a:avLst/>
          </a:prstGeom>
        </p:spPr>
        <p:txBody>
          <a:bodyPr/>
          <a:lstStyle/>
          <a:p>
            <a:pPr lvl="0">
              <a:defRPr sz="1800"/>
            </a:pPr>
            <a:r>
              <a:rPr sz="2400" u="sng">
                <a:solidFill>
                  <a:srgbClr val="CCCCFF"/>
                </a:solidFill>
                <a:uFill>
                  <a:solidFill>
                    <a:srgbClr val="CCCCFF"/>
                  </a:solidFill>
                </a:uFill>
                <a:hlinkClick r:id="rId3" invalidUrl="" action="" tgtFrame="" tooltip="" history="1" highlightClick="0" endSnd="0"/>
              </a:rPr>
              <a:t>http://msdn.microsoft.com/en-us/library/6t169e9c.aspx</a:t>
            </a:r>
            <a:endParaRPr sz="2400"/>
          </a:p>
          <a:p>
            <a:pPr lvl="0">
              <a:defRPr sz="1800"/>
            </a:pPr>
            <a:r>
              <a:rPr sz="2400" u="sng">
                <a:solidFill>
                  <a:srgbClr val="CCCCFF"/>
                </a:solidFill>
                <a:uFill>
                  <a:solidFill>
                    <a:srgbClr val="CCCCFF"/>
                  </a:solidFill>
                </a:uFill>
                <a:hlinkClick r:id="rId4" invalidUrl="" action="" tgtFrame="" tooltip="" history="1" highlightClick="0" endSnd="0"/>
              </a:rPr>
              <a:t>http://msdn.microsoft.com/en-us/library/9z1stfyw.aspx</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Shape 198"/>
          <p:cNvSpPr/>
          <p:nvPr>
            <p:ph type="sldImg"/>
          </p:nvPr>
        </p:nvSpPr>
        <p:spPr>
          <a:prstGeom prst="rect">
            <a:avLst/>
          </a:prstGeom>
        </p:spPr>
        <p:txBody>
          <a:bodyPr/>
          <a:lstStyle/>
          <a:p>
            <a:pPr lvl="0"/>
          </a:p>
        </p:txBody>
      </p:sp>
      <p:sp>
        <p:nvSpPr>
          <p:cNvPr id="199" name="Shape 199"/>
          <p:cNvSpPr/>
          <p:nvPr>
            <p:ph type="body" sz="quarter" idx="1"/>
          </p:nvPr>
        </p:nvSpPr>
        <p:spPr>
          <a:prstGeom prst="rect">
            <a:avLst/>
          </a:prstGeom>
        </p:spPr>
        <p:txBody>
          <a:bodyPr/>
          <a:lstStyle/>
          <a:p>
            <a:pPr lvl="0">
              <a:defRPr sz="1800"/>
            </a:pPr>
            <a:r>
              <a:rPr sz="2400"/>
              <a:t>Note to scornwell: In one-step, three-step, we can teach PF and AF-based jumps in the later advanced rounds. It should start with SF/ZF-based ones, then move on to CF/OF-based ones, and then eventually PF/AF-based ones</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8" name="Shape 8"/>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9" name="Shape 9"/>
          <p:cNvSpPr/>
          <p:nvPr>
            <p:ph type="title"/>
          </p:nvPr>
        </p:nvSpPr>
        <p:spPr>
          <a:prstGeom prst="rect">
            <a:avLst/>
          </a:prstGeom>
        </p:spPr>
        <p:txBody>
          <a:bodyPr/>
          <a:lstStyle/>
          <a:p>
            <a:pPr lvl="0">
              <a:defRPr sz="1800"/>
            </a:pPr>
            <a:r>
              <a:rPr sz="4400"/>
              <a:t>Title Text</a:t>
            </a:r>
          </a:p>
        </p:txBody>
      </p:sp>
      <p:sp>
        <p:nvSpPr>
          <p:cNvPr id="10" name="Shape 10"/>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6553200" y="6248400"/>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7223125" y="6397625"/>
            <a:ext cx="1903413" cy="439229"/>
          </a:xfrm>
          <a:prstGeom prst="rect">
            <a:avLst/>
          </a:prstGeom>
          <a:ln w="12700">
            <a:miter lim="400000"/>
          </a:ln>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indent="457200" algn="ctr" defTabSz="457200">
        <a:defRPr sz="4400">
          <a:latin typeface="Arial"/>
          <a:ea typeface="Arial"/>
          <a:cs typeface="Arial"/>
          <a:sym typeface="Arial"/>
        </a:defRPr>
      </a:lvl6pPr>
      <a:lvl7pPr indent="914400" algn="ctr" defTabSz="457200">
        <a:defRPr sz="4400">
          <a:latin typeface="Arial"/>
          <a:ea typeface="Arial"/>
          <a:cs typeface="Arial"/>
          <a:sym typeface="Arial"/>
        </a:defRPr>
      </a:lvl7pPr>
      <a:lvl8pPr indent="1371600" algn="ctr" defTabSz="457200">
        <a:defRPr sz="4400">
          <a:latin typeface="Arial"/>
          <a:ea typeface="Arial"/>
          <a:cs typeface="Arial"/>
          <a:sym typeface="Arial"/>
        </a:defRPr>
      </a:lvl8pPr>
      <a:lvl9pPr indent="1828800"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indent="114300" algn="ctr" defTabSz="457200">
        <a:spcBef>
          <a:spcPts val="800"/>
        </a:spcBef>
        <a:defRPr sz="3200">
          <a:latin typeface="Arial"/>
          <a:ea typeface="Arial"/>
          <a:cs typeface="Arial"/>
          <a:sym typeface="Arial"/>
        </a:defRPr>
      </a:lvl2pPr>
      <a:lvl3pPr marL="342900" indent="571500" algn="ctr" defTabSz="457200">
        <a:spcBef>
          <a:spcPts val="800"/>
        </a:spcBef>
        <a:defRPr sz="3200">
          <a:latin typeface="Arial"/>
          <a:ea typeface="Arial"/>
          <a:cs typeface="Arial"/>
          <a:sym typeface="Arial"/>
        </a:defRPr>
      </a:lvl3pPr>
      <a:lvl4pPr marL="342900" indent="1028700" algn="ctr" defTabSz="457200">
        <a:spcBef>
          <a:spcPts val="800"/>
        </a:spcBef>
        <a:defRPr sz="3200">
          <a:latin typeface="Arial"/>
          <a:ea typeface="Arial"/>
          <a:cs typeface="Arial"/>
          <a:sym typeface="Arial"/>
        </a:defRPr>
      </a:lvl4pPr>
      <a:lvl5pPr marL="342900" indent="1485900" algn="ctr" defTabSz="457200">
        <a:spcBef>
          <a:spcPts val="800"/>
        </a:spcBef>
        <a:defRPr sz="3200">
          <a:latin typeface="Arial"/>
          <a:ea typeface="Arial"/>
          <a:cs typeface="Arial"/>
          <a:sym typeface="Arial"/>
        </a:defRPr>
      </a:lvl5pPr>
      <a:lvl6pPr marL="342900" indent="1943100" algn="ctr" defTabSz="457200">
        <a:spcBef>
          <a:spcPts val="800"/>
        </a:spcBef>
        <a:defRPr sz="3200">
          <a:latin typeface="Arial"/>
          <a:ea typeface="Arial"/>
          <a:cs typeface="Arial"/>
          <a:sym typeface="Arial"/>
        </a:defRPr>
      </a:lvl6pPr>
      <a:lvl7pPr marL="342900" indent="2400300" algn="ctr" defTabSz="457200">
        <a:spcBef>
          <a:spcPts val="800"/>
        </a:spcBef>
        <a:defRPr sz="3200">
          <a:latin typeface="Arial"/>
          <a:ea typeface="Arial"/>
          <a:cs typeface="Arial"/>
          <a:sym typeface="Arial"/>
        </a:defRPr>
      </a:lvl7pPr>
      <a:lvl8pPr marL="342900" indent="2857500" algn="ctr" defTabSz="457200">
        <a:spcBef>
          <a:spcPts val="800"/>
        </a:spcBef>
        <a:defRPr sz="3200">
          <a:latin typeface="Arial"/>
          <a:ea typeface="Arial"/>
          <a:cs typeface="Arial"/>
          <a:sym typeface="Arial"/>
        </a:defRPr>
      </a:lvl8pPr>
      <a:lvl9pPr marL="342900" indent="33147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indent="4572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indent="9144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indent="13716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indent="18288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 name="Shape 16"/>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17" name="Shape 17"/>
          <p:cNvSpPr/>
          <p:nvPr/>
        </p:nvSpPr>
        <p:spPr>
          <a:xfrm>
            <a:off x="1371600" y="3886200"/>
            <a:ext cx="6400800" cy="11195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7" name="Shape 117"/>
          <p:cNvSpPr/>
          <p:nvPr/>
        </p:nvSpPr>
        <p:spPr>
          <a:xfrm>
            <a:off x="685800" y="-10008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Architecture - Register Conventions 1</a:t>
            </a:r>
          </a:p>
        </p:txBody>
      </p:sp>
      <p:sp>
        <p:nvSpPr>
          <p:cNvPr id="118" name="Shape 118"/>
          <p:cNvSpPr/>
          <p:nvPr/>
        </p:nvSpPr>
        <p:spPr>
          <a:xfrm>
            <a:off x="685800" y="1295400"/>
            <a:ext cx="7772400" cy="484873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spcBef>
                <a:spcPts val="6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Verdana"/>
                <a:ea typeface="Verdana"/>
                <a:cs typeface="Verdana"/>
                <a:sym typeface="Verdana"/>
              </a:rPr>
              <a:t>These are Intel</a:t>
            </a:r>
            <a:r>
              <a:rPr sz="2400">
                <a:latin typeface="Arial"/>
                <a:ea typeface="Arial"/>
                <a:cs typeface="Arial"/>
                <a:sym typeface="Arial"/>
              </a:rPr>
              <a:t>’</a:t>
            </a:r>
            <a:r>
              <a:rPr sz="2400">
                <a:latin typeface="Verdana"/>
                <a:ea typeface="Verdana"/>
                <a:cs typeface="Verdana"/>
                <a:sym typeface="Verdana"/>
              </a:rPr>
              <a:t>s suggestions to compiler developers (and assembly handcoders). Registers don</a:t>
            </a:r>
            <a:r>
              <a:rPr sz="2400">
                <a:latin typeface="Arial"/>
                <a:ea typeface="Arial"/>
                <a:cs typeface="Arial"/>
                <a:sym typeface="Arial"/>
              </a:rPr>
              <a:t>’</a:t>
            </a:r>
            <a:r>
              <a:rPr sz="2400">
                <a:latin typeface="Verdana"/>
                <a:ea typeface="Verdana"/>
                <a:cs typeface="Verdana"/>
                <a:sym typeface="Verdana"/>
              </a:rPr>
              <a:t>t have to be used these ways, but if you see them being used like this, you</a:t>
            </a:r>
            <a:r>
              <a:rPr sz="2400">
                <a:latin typeface="Arial"/>
                <a:ea typeface="Arial"/>
                <a:cs typeface="Arial"/>
                <a:sym typeface="Arial"/>
              </a:rPr>
              <a:t>’</a:t>
            </a:r>
            <a:r>
              <a:rPr sz="2400">
                <a:latin typeface="Verdana"/>
                <a:ea typeface="Verdana"/>
                <a:cs typeface="Verdana"/>
                <a:sym typeface="Verdana"/>
              </a:rPr>
              <a:t>ll know why. But I simplified some descriptions. I also color coded as </a:t>
            </a:r>
            <a:r>
              <a:rPr b="1" sz="2400">
                <a:solidFill>
                  <a:srgbClr val="008000"/>
                </a:solidFill>
                <a:latin typeface="Verdana"/>
                <a:ea typeface="Verdana"/>
                <a:cs typeface="Verdana"/>
                <a:sym typeface="Verdana"/>
              </a:rPr>
              <a:t>GREEN </a:t>
            </a:r>
            <a:r>
              <a:rPr sz="2400">
                <a:latin typeface="Verdana"/>
                <a:ea typeface="Verdana"/>
                <a:cs typeface="Verdana"/>
                <a:sym typeface="Verdana"/>
              </a:rPr>
              <a:t>for the ones which we will actually see in </a:t>
            </a:r>
            <a:r>
              <a:rPr i="1" sz="2400" u="sng">
                <a:latin typeface="Verdana"/>
                <a:ea typeface="Verdana"/>
                <a:cs typeface="Verdana"/>
                <a:sym typeface="Verdana"/>
              </a:rPr>
              <a:t>this</a:t>
            </a:r>
            <a:r>
              <a:rPr sz="2400">
                <a:latin typeface="Verdana"/>
                <a:ea typeface="Verdana"/>
                <a:cs typeface="Verdana"/>
                <a:sym typeface="Verdana"/>
              </a:rPr>
              <a:t> class (as opposed to future ones), and </a:t>
            </a:r>
            <a:r>
              <a:rPr b="1" sz="2400">
                <a:solidFill>
                  <a:srgbClr val="FF0000"/>
                </a:solidFill>
                <a:latin typeface="Verdana"/>
                <a:ea typeface="Verdana"/>
                <a:cs typeface="Verdana"/>
                <a:sym typeface="Verdana"/>
              </a:rPr>
              <a:t>RED </a:t>
            </a:r>
            <a:r>
              <a:rPr sz="2400">
                <a:latin typeface="Verdana"/>
                <a:ea typeface="Verdana"/>
                <a:cs typeface="Verdana"/>
                <a:sym typeface="Verdana"/>
              </a:rPr>
              <a:t>for not.</a:t>
            </a:r>
            <a:endParaRPr sz="2400">
              <a:latin typeface="Verdana"/>
              <a:ea typeface="Verdana"/>
              <a:cs typeface="Verdana"/>
              <a:sym typeface="Verdana"/>
            </a:endParaRPr>
          </a:p>
          <a:p>
            <a:pPr lvl="0" marL="341312" indent="-341312">
              <a:spcBef>
                <a:spcPts val="600"/>
              </a:spcBef>
              <a:buClr>
                <a:srgbClr val="008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solidFill>
                  <a:srgbClr val="008000"/>
                </a:solidFill>
                <a:latin typeface="Verdana"/>
                <a:ea typeface="Verdana"/>
                <a:cs typeface="Verdana"/>
                <a:sym typeface="Verdana"/>
              </a:rPr>
              <a:t>RAX</a:t>
            </a:r>
            <a:r>
              <a:rPr sz="2400">
                <a:latin typeface="Verdana"/>
                <a:ea typeface="Verdana"/>
                <a:cs typeface="Verdana"/>
                <a:sym typeface="Verdana"/>
              </a:rPr>
              <a:t> </a:t>
            </a:r>
            <a:r>
              <a:rPr sz="2400">
                <a:latin typeface="Lucida Grande"/>
                <a:ea typeface="Lucida Grande"/>
                <a:cs typeface="Lucida Grande"/>
                <a:sym typeface="Lucida Grande"/>
              </a:rPr>
              <a:t>-</a:t>
            </a:r>
            <a:r>
              <a:rPr sz="2400">
                <a:latin typeface="Verdana"/>
                <a:ea typeface="Verdana"/>
                <a:cs typeface="Verdana"/>
                <a:sym typeface="Verdana"/>
              </a:rPr>
              <a:t> Stores function return values</a:t>
            </a:r>
            <a:endParaRPr sz="2400">
              <a:latin typeface="Verdana"/>
              <a:ea typeface="Verdana"/>
              <a:cs typeface="Verdana"/>
              <a:sym typeface="Verdana"/>
            </a:endParaRPr>
          </a:p>
          <a:p>
            <a:pPr lvl="0" marL="341312" indent="-341312">
              <a:spcBef>
                <a:spcPts val="600"/>
              </a:spcBef>
              <a:buClr>
                <a:srgbClr val="FF0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solidFill>
                  <a:srgbClr val="FF0000"/>
                </a:solidFill>
                <a:latin typeface="Verdana"/>
                <a:ea typeface="Verdana"/>
                <a:cs typeface="Verdana"/>
                <a:sym typeface="Verdana"/>
              </a:rPr>
              <a:t>RBX</a:t>
            </a:r>
            <a:r>
              <a:rPr sz="2400">
                <a:solidFill>
                  <a:srgbClr val="FF0000"/>
                </a:solidFill>
                <a:latin typeface="Verdana"/>
                <a:ea typeface="Verdana"/>
                <a:cs typeface="Verdana"/>
                <a:sym typeface="Verdana"/>
              </a:rPr>
              <a:t> </a:t>
            </a:r>
            <a:r>
              <a:rPr sz="2400">
                <a:latin typeface="Lucida Grande"/>
                <a:ea typeface="Lucida Grande"/>
                <a:cs typeface="Lucida Grande"/>
                <a:sym typeface="Lucida Grande"/>
              </a:rPr>
              <a:t>-</a:t>
            </a:r>
            <a:r>
              <a:rPr sz="2400">
                <a:latin typeface="Verdana"/>
                <a:ea typeface="Verdana"/>
                <a:cs typeface="Verdana"/>
                <a:sym typeface="Verdana"/>
              </a:rPr>
              <a:t> Base pointer to the data section</a:t>
            </a:r>
            <a:endParaRPr sz="2400">
              <a:latin typeface="Verdana"/>
              <a:ea typeface="Verdana"/>
              <a:cs typeface="Verdana"/>
              <a:sym typeface="Verdana"/>
            </a:endParaRPr>
          </a:p>
          <a:p>
            <a:pPr lvl="0" marL="341312" indent="-341312">
              <a:spcBef>
                <a:spcPts val="600"/>
              </a:spcBef>
              <a:buClr>
                <a:srgbClr val="008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solidFill>
                  <a:srgbClr val="008000"/>
                </a:solidFill>
                <a:latin typeface="Verdana"/>
                <a:ea typeface="Verdana"/>
                <a:cs typeface="Verdana"/>
                <a:sym typeface="Verdana"/>
              </a:rPr>
              <a:t>RCX</a:t>
            </a:r>
            <a:r>
              <a:rPr sz="2400">
                <a:solidFill>
                  <a:srgbClr val="008000"/>
                </a:solidFill>
                <a:latin typeface="Verdana"/>
                <a:ea typeface="Verdana"/>
                <a:cs typeface="Verdana"/>
                <a:sym typeface="Verdana"/>
              </a:rPr>
              <a:t> </a:t>
            </a:r>
            <a:r>
              <a:rPr sz="2400">
                <a:latin typeface="Lucida Grande"/>
                <a:ea typeface="Lucida Grande"/>
                <a:cs typeface="Lucida Grande"/>
                <a:sym typeface="Lucida Grande"/>
              </a:rPr>
              <a:t>-</a:t>
            </a:r>
            <a:r>
              <a:rPr sz="2400">
                <a:latin typeface="Verdana"/>
                <a:ea typeface="Verdana"/>
                <a:cs typeface="Verdana"/>
                <a:sym typeface="Verdana"/>
              </a:rPr>
              <a:t> Counter for string and loop operations</a:t>
            </a:r>
            <a:endParaRPr sz="2400">
              <a:latin typeface="Verdana"/>
              <a:ea typeface="Verdana"/>
              <a:cs typeface="Verdana"/>
              <a:sym typeface="Verdana"/>
            </a:endParaRPr>
          </a:p>
          <a:p>
            <a:pPr lvl="0" marL="341312" indent="-341312">
              <a:spcBef>
                <a:spcPts val="600"/>
              </a:spcBef>
              <a:buClr>
                <a:srgbClr val="FF0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solidFill>
                  <a:srgbClr val="FF0000"/>
                </a:solidFill>
                <a:latin typeface="Verdana"/>
                <a:ea typeface="Verdana"/>
                <a:cs typeface="Verdana"/>
                <a:sym typeface="Verdana"/>
              </a:rPr>
              <a:t>RDX</a:t>
            </a:r>
            <a:r>
              <a:rPr sz="2400">
                <a:solidFill>
                  <a:srgbClr val="FF0000"/>
                </a:solidFill>
                <a:latin typeface="Verdana"/>
                <a:ea typeface="Verdana"/>
                <a:cs typeface="Verdana"/>
                <a:sym typeface="Verdana"/>
              </a:rPr>
              <a:t> </a:t>
            </a:r>
            <a:r>
              <a:rPr sz="2400">
                <a:latin typeface="Lucida Grande"/>
                <a:ea typeface="Lucida Grande"/>
                <a:cs typeface="Lucida Grande"/>
                <a:sym typeface="Lucida Grande"/>
              </a:rPr>
              <a:t>-</a:t>
            </a:r>
            <a:r>
              <a:rPr sz="2400">
                <a:latin typeface="Verdana"/>
                <a:ea typeface="Verdana"/>
                <a:cs typeface="Verdana"/>
                <a:sym typeface="Verdana"/>
              </a:rPr>
              <a:t> I/O pointer</a:t>
            </a:r>
          </a:p>
        </p:txBody>
      </p:sp>
      <p:sp>
        <p:nvSpPr>
          <p:cNvPr id="119" name="Shape 119"/>
          <p:cNvSpPr/>
          <p:nvPr/>
        </p:nvSpPr>
        <p:spPr>
          <a:xfrm>
            <a:off x="0" y="6350558"/>
            <a:ext cx="6209841" cy="494184"/>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400">
                <a:latin typeface="Arial"/>
                <a:ea typeface="Arial"/>
                <a:cs typeface="Arial"/>
                <a:sym typeface="Arial"/>
              </a:rPr>
              <a:t>Intel Arch v1 Section 3.4.1 - General-Purpose Registers, page 3-11</a:t>
            </a:r>
            <a:endParaRPr sz="1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400">
                <a:latin typeface="Arial"/>
                <a:ea typeface="Arial"/>
                <a:cs typeface="Arial"/>
                <a:sym typeface="Arial"/>
              </a:rPr>
              <a:t>Also MS’s conventions: http://msdn.microsoft.com/en-us/library/9z1stfyw.aspx</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 name="Shape 123"/>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Architecture - Registers Conventions 2</a:t>
            </a:r>
          </a:p>
        </p:txBody>
      </p:sp>
      <p:sp>
        <p:nvSpPr>
          <p:cNvPr id="124" name="Shape 124"/>
          <p:cNvSpPr/>
          <p:nvPr/>
        </p:nvSpPr>
        <p:spPr>
          <a:xfrm>
            <a:off x="685800" y="1981200"/>
            <a:ext cx="7772400" cy="390352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spcBef>
                <a:spcPts val="700"/>
              </a:spcBef>
              <a:buClr>
                <a:srgbClr val="008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800">
                <a:solidFill>
                  <a:srgbClr val="008000"/>
                </a:solidFill>
                <a:latin typeface="Verdana"/>
                <a:ea typeface="Verdana"/>
                <a:cs typeface="Verdana"/>
                <a:sym typeface="Verdana"/>
              </a:rPr>
              <a:t>RSI</a:t>
            </a:r>
            <a:r>
              <a:rPr sz="2800">
                <a:solidFill>
                  <a:srgbClr val="008000"/>
                </a:solidFill>
                <a:latin typeface="Verdana"/>
                <a:ea typeface="Verdana"/>
                <a:cs typeface="Verdana"/>
                <a:sym typeface="Verdana"/>
              </a:rPr>
              <a:t> </a:t>
            </a:r>
            <a:r>
              <a:rPr sz="2800">
                <a:latin typeface="Lucida Grande"/>
                <a:ea typeface="Lucida Grande"/>
                <a:cs typeface="Lucida Grande"/>
                <a:sym typeface="Lucida Grande"/>
              </a:rPr>
              <a:t>-</a:t>
            </a:r>
            <a:r>
              <a:rPr sz="2800">
                <a:latin typeface="Verdana"/>
                <a:ea typeface="Verdana"/>
                <a:cs typeface="Verdana"/>
                <a:sym typeface="Verdana"/>
              </a:rPr>
              <a:t> Source pointer for string operations</a:t>
            </a:r>
            <a:endParaRPr sz="2800">
              <a:latin typeface="Verdana"/>
              <a:ea typeface="Verdana"/>
              <a:cs typeface="Verdana"/>
              <a:sym typeface="Verdana"/>
            </a:endParaRPr>
          </a:p>
          <a:p>
            <a:pPr lvl="0" marL="398197" indent="-398197">
              <a:spcBef>
                <a:spcPts val="700"/>
              </a:spcBef>
              <a:buClr>
                <a:srgbClr val="008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800">
                <a:solidFill>
                  <a:srgbClr val="008000"/>
                </a:solidFill>
                <a:latin typeface="Verdana"/>
                <a:ea typeface="Verdana"/>
                <a:cs typeface="Verdana"/>
                <a:sym typeface="Verdana"/>
              </a:rPr>
              <a:t>RDI</a:t>
            </a:r>
            <a:r>
              <a:rPr sz="2800">
                <a:solidFill>
                  <a:srgbClr val="008000"/>
                </a:solidFill>
                <a:latin typeface="Verdana"/>
                <a:ea typeface="Verdana"/>
                <a:cs typeface="Verdana"/>
                <a:sym typeface="Verdana"/>
              </a:rPr>
              <a:t> </a:t>
            </a:r>
            <a:r>
              <a:rPr sz="2800">
                <a:latin typeface="Lucida Grande"/>
                <a:ea typeface="Lucida Grande"/>
                <a:cs typeface="Lucida Grande"/>
                <a:sym typeface="Lucida Grande"/>
              </a:rPr>
              <a:t>-</a:t>
            </a:r>
            <a:r>
              <a:rPr sz="2800">
                <a:latin typeface="Verdana"/>
                <a:ea typeface="Verdana"/>
                <a:cs typeface="Verdana"/>
                <a:sym typeface="Verdana"/>
              </a:rPr>
              <a:t> Destination pointer for string operations</a:t>
            </a:r>
            <a:endParaRPr sz="2800">
              <a:latin typeface="Verdana"/>
              <a:ea typeface="Verdana"/>
              <a:cs typeface="Verdana"/>
              <a:sym typeface="Verdana"/>
            </a:endParaRPr>
          </a:p>
          <a:p>
            <a:pPr lvl="0" marL="398197" indent="-398197">
              <a:spcBef>
                <a:spcPts val="700"/>
              </a:spcBef>
              <a:buClr>
                <a:srgbClr val="008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800">
                <a:solidFill>
                  <a:srgbClr val="008000"/>
                </a:solidFill>
                <a:latin typeface="Verdana"/>
                <a:ea typeface="Verdana"/>
                <a:cs typeface="Verdana"/>
                <a:sym typeface="Verdana"/>
              </a:rPr>
              <a:t>RSP</a:t>
            </a:r>
            <a:r>
              <a:rPr sz="2800">
                <a:solidFill>
                  <a:srgbClr val="008000"/>
                </a:solidFill>
                <a:latin typeface="Verdana"/>
                <a:ea typeface="Verdana"/>
                <a:cs typeface="Verdana"/>
                <a:sym typeface="Verdana"/>
              </a:rPr>
              <a:t> </a:t>
            </a:r>
            <a:r>
              <a:rPr sz="2800">
                <a:latin typeface="Lucida Grande"/>
                <a:ea typeface="Lucida Grande"/>
                <a:cs typeface="Lucida Grande"/>
                <a:sym typeface="Lucida Grande"/>
              </a:rPr>
              <a:t>-</a:t>
            </a:r>
            <a:r>
              <a:rPr sz="2800">
                <a:latin typeface="Verdana"/>
                <a:ea typeface="Verdana"/>
                <a:cs typeface="Verdana"/>
                <a:sym typeface="Verdana"/>
              </a:rPr>
              <a:t> Stack top pointer</a:t>
            </a:r>
            <a:endParaRPr sz="2800">
              <a:latin typeface="Verdana"/>
              <a:ea typeface="Verdana"/>
              <a:cs typeface="Verdana"/>
              <a:sym typeface="Verdana"/>
            </a:endParaRPr>
          </a:p>
          <a:p>
            <a:pPr lvl="0" marL="398197" indent="-398197">
              <a:spcBef>
                <a:spcPts val="700"/>
              </a:spcBef>
              <a:buClr>
                <a:srgbClr val="008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800">
                <a:solidFill>
                  <a:srgbClr val="008000"/>
                </a:solidFill>
                <a:latin typeface="Verdana"/>
                <a:ea typeface="Verdana"/>
                <a:cs typeface="Verdana"/>
                <a:sym typeface="Verdana"/>
              </a:rPr>
              <a:t>RBP</a:t>
            </a:r>
            <a:r>
              <a:rPr sz="2800">
                <a:solidFill>
                  <a:srgbClr val="008000"/>
                </a:solidFill>
                <a:latin typeface="Verdana"/>
                <a:ea typeface="Verdana"/>
                <a:cs typeface="Verdana"/>
                <a:sym typeface="Verdana"/>
              </a:rPr>
              <a:t> </a:t>
            </a:r>
            <a:r>
              <a:rPr sz="2800">
                <a:latin typeface="Lucida Grande"/>
                <a:ea typeface="Lucida Grande"/>
                <a:cs typeface="Lucida Grande"/>
                <a:sym typeface="Lucida Grande"/>
              </a:rPr>
              <a:t>-</a:t>
            </a:r>
            <a:r>
              <a:rPr sz="2800">
                <a:latin typeface="Verdana"/>
                <a:ea typeface="Verdana"/>
                <a:cs typeface="Verdana"/>
                <a:sym typeface="Verdana"/>
              </a:rPr>
              <a:t> Stack frame base pointer</a:t>
            </a:r>
            <a:endParaRPr sz="2800">
              <a:latin typeface="Verdana"/>
              <a:ea typeface="Verdana"/>
              <a:cs typeface="Verdana"/>
              <a:sym typeface="Verdana"/>
            </a:endParaRPr>
          </a:p>
          <a:p>
            <a:pPr lvl="0" marL="398197" indent="-398197">
              <a:spcBef>
                <a:spcPts val="700"/>
              </a:spcBef>
              <a:buClr>
                <a:srgbClr val="008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800">
                <a:solidFill>
                  <a:srgbClr val="008000"/>
                </a:solidFill>
                <a:latin typeface="Verdana"/>
                <a:ea typeface="Verdana"/>
                <a:cs typeface="Verdana"/>
                <a:sym typeface="Verdana"/>
              </a:rPr>
              <a:t>RIP</a:t>
            </a:r>
            <a:r>
              <a:rPr sz="2800">
                <a:solidFill>
                  <a:srgbClr val="008000"/>
                </a:solidFill>
                <a:latin typeface="Verdana"/>
                <a:ea typeface="Verdana"/>
                <a:cs typeface="Verdana"/>
                <a:sym typeface="Verdana"/>
              </a:rPr>
              <a:t> </a:t>
            </a:r>
            <a:r>
              <a:rPr sz="2800">
                <a:latin typeface="Verdana"/>
                <a:ea typeface="Verdana"/>
                <a:cs typeface="Verdana"/>
                <a:sym typeface="Verdana"/>
              </a:rPr>
              <a:t>- Pointer to next instruction to execute (</a:t>
            </a:r>
            <a:r>
              <a:rPr sz="2800">
                <a:latin typeface="Arial"/>
                <a:ea typeface="Arial"/>
                <a:cs typeface="Arial"/>
                <a:sym typeface="Arial"/>
              </a:rPr>
              <a:t>“</a:t>
            </a:r>
            <a:r>
              <a:rPr sz="2800">
                <a:latin typeface="Verdana"/>
                <a:ea typeface="Verdana"/>
                <a:cs typeface="Verdana"/>
                <a:sym typeface="Verdana"/>
              </a:rPr>
              <a:t>instruction pointer</a:t>
            </a:r>
            <a:r>
              <a:rPr sz="2800">
                <a:latin typeface="Arial"/>
                <a:ea typeface="Arial"/>
                <a:cs typeface="Arial"/>
                <a:sym typeface="Arial"/>
              </a:rPr>
              <a:t>”</a:t>
            </a:r>
            <a:r>
              <a:rPr sz="2800">
                <a:latin typeface="Verdana"/>
                <a:ea typeface="Verdana"/>
                <a:cs typeface="Verdana"/>
                <a:sym typeface="Verdana"/>
              </a:rPr>
              <a:t>)</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nvSpPr>
        <p:spPr>
          <a:xfrm>
            <a:off x="-1" y="145834"/>
            <a:ext cx="9144002" cy="48620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2800">
                <a:latin typeface="Arial"/>
                <a:ea typeface="Arial"/>
                <a:cs typeface="Arial"/>
                <a:sym typeface="Arial"/>
              </a:defRPr>
            </a:lvl1pPr>
          </a:lstStyle>
          <a:p>
            <a:pPr lvl="0">
              <a:defRPr sz="1800"/>
            </a:pPr>
            <a:r>
              <a:rPr sz="2800"/>
              <a:t>Architecture - Registers – 8/16/32/64 bit addressing 1</a:t>
            </a:r>
          </a:p>
        </p:txBody>
      </p:sp>
      <p:sp>
        <p:nvSpPr>
          <p:cNvPr id="127" name="Shape 127"/>
          <p:cNvSpPr/>
          <p:nvPr/>
        </p:nvSpPr>
        <p:spPr>
          <a:xfrm>
            <a:off x="3175" y="6489700"/>
            <a:ext cx="3727735" cy="35282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http://www.sandpile.org/x86/gpr.htm</a:t>
            </a:r>
          </a:p>
        </p:txBody>
      </p:sp>
      <p:pic>
        <p:nvPicPr>
          <p:cNvPr id="128" name="image.png"/>
          <p:cNvPicPr/>
          <p:nvPr/>
        </p:nvPicPr>
        <p:blipFill>
          <a:blip r:embed="rId2">
            <a:extLst/>
          </a:blip>
          <a:stretch>
            <a:fillRect/>
          </a:stretch>
        </p:blipFill>
        <p:spPr>
          <a:xfrm>
            <a:off x="12700" y="693737"/>
            <a:ext cx="9131300" cy="5527676"/>
          </a:xfrm>
          <a:prstGeom prst="rect">
            <a:avLst/>
          </a:prstGeom>
          <a:ln w="12700">
            <a:miter lim="400000"/>
          </a:ln>
        </p:spPr>
      </p:pic>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0" name="Shape 130"/>
          <p:cNvSpPr/>
          <p:nvPr/>
        </p:nvSpPr>
        <p:spPr>
          <a:xfrm>
            <a:off x="-1" y="33425"/>
            <a:ext cx="9144002" cy="75706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800">
                <a:latin typeface="Arial"/>
                <a:ea typeface="Arial"/>
                <a:cs typeface="Arial"/>
                <a:sym typeface="Arial"/>
              </a:rPr>
              <a:t>Architecture - Registers – 8/16/32/64 bit addressing 2</a:t>
            </a:r>
            <a:endParaRPr sz="28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(note: we didn’t previously have low-byte access to *SP, *BP, *SI, or *DI!)</a:t>
            </a:r>
          </a:p>
        </p:txBody>
      </p:sp>
      <p:sp>
        <p:nvSpPr>
          <p:cNvPr id="131" name="Shape 131"/>
          <p:cNvSpPr/>
          <p:nvPr/>
        </p:nvSpPr>
        <p:spPr>
          <a:xfrm>
            <a:off x="3175" y="6489700"/>
            <a:ext cx="3727735" cy="35282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http://www.sandpile.org/x86/gpr.htm</a:t>
            </a:r>
          </a:p>
        </p:txBody>
      </p:sp>
      <p:pic>
        <p:nvPicPr>
          <p:cNvPr id="132" name="image.png"/>
          <p:cNvPicPr/>
          <p:nvPr/>
        </p:nvPicPr>
        <p:blipFill>
          <a:blip r:embed="rId2">
            <a:extLst/>
          </a:blip>
          <a:stretch>
            <a:fillRect/>
          </a:stretch>
        </p:blipFill>
        <p:spPr>
          <a:xfrm>
            <a:off x="0" y="911225"/>
            <a:ext cx="9144000" cy="4484688"/>
          </a:xfrm>
          <a:prstGeom prst="rect">
            <a:avLst/>
          </a:prstGeom>
          <a:ln w="12700">
            <a:miter lim="400000"/>
          </a:ln>
        </p:spPr>
      </p:pic>
      <p:pic>
        <p:nvPicPr>
          <p:cNvPr id="133" name="image.png"/>
          <p:cNvPicPr/>
          <p:nvPr/>
        </p:nvPicPr>
        <p:blipFill>
          <a:blip r:embed="rId3">
            <a:extLst/>
          </a:blip>
          <a:stretch>
            <a:fillRect/>
          </a:stretch>
        </p:blipFill>
        <p:spPr>
          <a:xfrm>
            <a:off x="0" y="5394325"/>
            <a:ext cx="9144000" cy="822325"/>
          </a:xfrm>
          <a:prstGeom prst="rect">
            <a:avLst/>
          </a:prstGeom>
          <a:ln w="12700">
            <a:miter lim="400000"/>
          </a:ln>
        </p:spPr>
      </p:pic>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nvSpPr>
        <p:spPr>
          <a:xfrm>
            <a:off x="-1" y="-47048"/>
            <a:ext cx="9144002" cy="486208"/>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2800">
                <a:latin typeface="Arial"/>
                <a:ea typeface="Arial"/>
                <a:cs typeface="Arial"/>
                <a:sym typeface="Arial"/>
              </a:defRPr>
            </a:lvl1pPr>
          </a:lstStyle>
          <a:p>
            <a:pPr lvl="0">
              <a:defRPr sz="1800"/>
            </a:pPr>
            <a:r>
              <a:rPr sz="2800"/>
              <a:t>Architecture - Registers – 8/16/32/64 bit addressing 3</a:t>
            </a:r>
          </a:p>
        </p:txBody>
      </p:sp>
      <p:sp>
        <p:nvSpPr>
          <p:cNvPr id="136" name="Shape 136"/>
          <p:cNvSpPr/>
          <p:nvPr/>
        </p:nvSpPr>
        <p:spPr>
          <a:xfrm rot="5400000">
            <a:off x="7108484" y="4743394"/>
            <a:ext cx="3727736" cy="35282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http://www.sandpile.org/x86/gpr.htm</a:t>
            </a:r>
          </a:p>
        </p:txBody>
      </p:sp>
      <p:pic>
        <p:nvPicPr>
          <p:cNvPr id="137" name="image.png"/>
          <p:cNvPicPr/>
          <p:nvPr/>
        </p:nvPicPr>
        <p:blipFill>
          <a:blip r:embed="rId3">
            <a:extLst/>
          </a:blip>
          <a:stretch>
            <a:fillRect/>
          </a:stretch>
        </p:blipFill>
        <p:spPr>
          <a:xfrm>
            <a:off x="1204912" y="469900"/>
            <a:ext cx="6827838" cy="6416675"/>
          </a:xfrm>
          <a:prstGeom prst="rect">
            <a:avLst/>
          </a:prstGeom>
          <a:ln w="12700">
            <a:miter lim="400000"/>
          </a:ln>
        </p:spPr>
      </p:pic>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nvSpPr>
        <p:spPr>
          <a:xfrm>
            <a:off x="685800" y="-1118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Architecture - Registers Conventions 3</a:t>
            </a:r>
          </a:p>
        </p:txBody>
      </p:sp>
      <p:sp>
        <p:nvSpPr>
          <p:cNvPr id="142" name="Shape 142"/>
          <p:cNvSpPr/>
          <p:nvPr/>
        </p:nvSpPr>
        <p:spPr>
          <a:xfrm>
            <a:off x="685800" y="1295400"/>
            <a:ext cx="7772400" cy="556215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Caller-save registers (also called “volatile” registers by MS)</a:t>
            </a:r>
            <a:endParaRPr sz="2000">
              <a:latin typeface="Verdana"/>
              <a:ea typeface="Verdana"/>
              <a:cs typeface="Verdana"/>
              <a:sym typeface="Verdana"/>
            </a:endParaRPr>
          </a:p>
          <a:p>
            <a:pPr lvl="1" marL="7416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If the caller has anything in the registers that it cares about, the caller is in charge of saving the value before a call to a subroutine, and restoring the value after the call returns</a:t>
            </a:r>
            <a:endParaRPr sz="2000">
              <a:latin typeface="Arial"/>
              <a:ea typeface="Arial"/>
              <a:cs typeface="Arial"/>
              <a:sym typeface="Arial"/>
            </a:endParaRPr>
          </a:p>
          <a:p>
            <a:pPr lvl="1" marL="7416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Put another way - the callee can (and is highly likely to) modify values in caller-save registers</a:t>
            </a:r>
            <a:endParaRPr sz="2000">
              <a:latin typeface="Arial"/>
              <a:ea typeface="Arial"/>
              <a:cs typeface="Arial"/>
              <a:sym typeface="Arial"/>
            </a:endParaRPr>
          </a:p>
          <a:p>
            <a:pPr lvl="1" marL="7416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VisualStudio: </a:t>
            </a:r>
            <a:r>
              <a:rPr sz="2000">
                <a:latin typeface="Verdana"/>
                <a:ea typeface="Verdana"/>
                <a:cs typeface="Verdana"/>
                <a:sym typeface="Verdana"/>
              </a:rPr>
              <a:t>RAX, RCX, RDX, R8-R11</a:t>
            </a:r>
            <a:endParaRPr sz="2000">
              <a:latin typeface="Verdana"/>
              <a:ea typeface="Verdana"/>
              <a:cs typeface="Verdana"/>
              <a:sym typeface="Verdana"/>
            </a:endParaRPr>
          </a:p>
          <a:p>
            <a:pPr lvl="1" marL="7416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Verdana"/>
                <a:ea typeface="Verdana"/>
                <a:cs typeface="Verdana"/>
                <a:sym typeface="Verdana"/>
              </a:rPr>
              <a:t>GCC:</a:t>
            </a:r>
            <a:r>
              <a:rPr sz="2000">
                <a:latin typeface="Arial"/>
                <a:ea typeface="Arial"/>
                <a:cs typeface="Arial"/>
                <a:sym typeface="Arial"/>
              </a:rPr>
              <a:t> </a:t>
            </a:r>
            <a:r>
              <a:rPr sz="2000">
                <a:latin typeface="Verdana"/>
                <a:ea typeface="Verdana"/>
                <a:cs typeface="Verdana"/>
                <a:sym typeface="Verdana"/>
              </a:rPr>
              <a:t>RAX, RCX, RDX, RSI, RDI, R8-R11</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Callee-save registers (also called “non-volatile” registers by MS)</a:t>
            </a:r>
            <a:endParaRPr sz="2000">
              <a:latin typeface="Arial"/>
              <a:ea typeface="Arial"/>
              <a:cs typeface="Arial"/>
              <a:sym typeface="Arial"/>
            </a:endParaRPr>
          </a:p>
          <a:p>
            <a:pPr lvl="1" marL="7416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If the callee needs to use more registers than are saved by the caller, the callee is responsible for making sure the values are stored/restored</a:t>
            </a:r>
            <a:endParaRPr sz="2000">
              <a:latin typeface="Arial"/>
              <a:ea typeface="Arial"/>
              <a:cs typeface="Arial"/>
              <a:sym typeface="Arial"/>
            </a:endParaRPr>
          </a:p>
          <a:p>
            <a:pPr lvl="1" marL="7416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Put another way - the callee must be a good citizen and not modify registers which the caller didn’t save, unless the callee itself saves and restores the existing values</a:t>
            </a:r>
            <a:endParaRPr sz="2000">
              <a:latin typeface="Arial"/>
              <a:ea typeface="Arial"/>
              <a:cs typeface="Arial"/>
              <a:sym typeface="Arial"/>
            </a:endParaRPr>
          </a:p>
          <a:p>
            <a:pPr lvl="1" marL="7416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VisualStudio: </a:t>
            </a:r>
            <a:r>
              <a:rPr sz="2000">
                <a:latin typeface="Verdana"/>
                <a:ea typeface="Verdana"/>
                <a:cs typeface="Verdana"/>
                <a:sym typeface="Verdana"/>
              </a:rPr>
              <a:t>RBX, RBP, RDI, RSI, R12-R15</a:t>
            </a:r>
            <a:endParaRPr sz="2000">
              <a:latin typeface="Verdana"/>
              <a:ea typeface="Verdana"/>
              <a:cs typeface="Verdana"/>
              <a:sym typeface="Verdana"/>
            </a:endParaRPr>
          </a:p>
          <a:p>
            <a:pPr lvl="1" marL="7416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Verdana"/>
                <a:ea typeface="Verdana"/>
                <a:cs typeface="Verdana"/>
                <a:sym typeface="Verdana"/>
              </a:rPr>
              <a:t>GCC: RBX, RBP, R12-R15</a:t>
            </a:r>
            <a:endParaRPr sz="2000">
              <a:latin typeface="Arial"/>
              <a:ea typeface="Arial"/>
              <a:cs typeface="Arial"/>
              <a:sym typeface="Arial"/>
            </a:endParaRPr>
          </a:p>
        </p:txBody>
      </p:sp>
      <p:sp>
        <p:nvSpPr>
          <p:cNvPr id="143" name="Shape 143"/>
          <p:cNvSpPr/>
          <p:nvPr/>
        </p:nvSpPr>
        <p:spPr>
          <a:xfrm>
            <a:off x="-3175" y="6580187"/>
            <a:ext cx="9223475" cy="299669"/>
          </a:xfrm>
          <a:prstGeom prst="rect">
            <a:avLst/>
          </a:prstGeom>
          <a:ln w="12700">
            <a:miter lim="400000"/>
          </a:ln>
          <a:extLst>
            <a:ext uri="{C572A759-6A51-4108-AA02-DFA0A04FC94B}">
              <ma14:wrappingTextBoxFlag xmlns:ma14="http://schemas.microsoft.com/office/mac/drawingml/2011/main" val="1"/>
            </a:ext>
          </a:extLst>
        </p:spPr>
        <p:txBody>
          <a:bodyPr lIns="44999" tIns="44999" rIns="44999" bIns="449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500">
                <a:latin typeface="Arial"/>
                <a:ea typeface="Arial"/>
                <a:cs typeface="Arial"/>
                <a:sym typeface="Arial"/>
              </a:rPr>
              <a:t>http://msdn.microsoft.com/en-us/library/6t169e9c.aspx</a:t>
            </a:r>
            <a:r>
              <a:rPr sz="1500">
                <a:latin typeface="Arial"/>
                <a:ea typeface="Arial"/>
                <a:cs typeface="Arial"/>
                <a:sym typeface="Arial"/>
              </a:rPr>
              <a:t>, </a:t>
            </a:r>
            <a:r>
              <a:rPr sz="1500">
                <a:latin typeface="Arial"/>
                <a:ea typeface="Arial"/>
                <a:cs typeface="Arial"/>
                <a:sym typeface="Arial"/>
              </a:rPr>
              <a:t>http://en.wikipedia.org/wiki/X86_calling_conventions</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7" name="Shape 147"/>
          <p:cNvSpPr/>
          <p:nvPr/>
        </p:nvSpPr>
        <p:spPr>
          <a:xfrm>
            <a:off x="660400" y="323783"/>
            <a:ext cx="7772400" cy="70815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Architecture - RFLAGS</a:t>
            </a:r>
          </a:p>
        </p:txBody>
      </p:sp>
      <p:sp>
        <p:nvSpPr>
          <p:cNvPr id="148" name="Shape 148"/>
          <p:cNvSpPr/>
          <p:nvPr/>
        </p:nvSpPr>
        <p:spPr>
          <a:xfrm>
            <a:off x="0" y="6581775"/>
            <a:ext cx="4100116" cy="26641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marL="341312" indent="-339725">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200">
                <a:latin typeface="Arial"/>
                <a:ea typeface="Arial"/>
                <a:cs typeface="Arial"/>
                <a:sym typeface="Arial"/>
              </a:defRPr>
            </a:lvl1pPr>
          </a:lstStyle>
          <a:p>
            <a:pPr lvl="0">
              <a:defRPr sz="1800"/>
            </a:pPr>
            <a:r>
              <a:rPr sz="1200"/>
              <a:t>Intel Vol 1 Sec 3.4.3.1 - page 3-22 - May 2012 manuals</a:t>
            </a:r>
          </a:p>
        </p:txBody>
      </p:sp>
      <p:sp>
        <p:nvSpPr>
          <p:cNvPr id="149" name="Shape 149"/>
          <p:cNvSpPr/>
          <p:nvPr/>
        </p:nvSpPr>
        <p:spPr>
          <a:xfrm>
            <a:off x="685800" y="1104900"/>
            <a:ext cx="7772400" cy="561336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69755" indent="-369755">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a:t>
            </a:r>
            <a:r>
              <a:rPr sz="2600">
                <a:latin typeface="Verdana"/>
                <a:ea typeface="Verdana"/>
                <a:cs typeface="Verdana"/>
                <a:sym typeface="Verdana"/>
              </a:rPr>
              <a:t>In 64-bit mode, EFLAGS is extended to 64 bits and called RFLAGS. The upper 32 bits of RFLAGS register is reserved. The lower 32 bits of RFLAGS is the same as EFLAGS.</a:t>
            </a:r>
            <a:r>
              <a:rPr sz="2600">
                <a:latin typeface="Arial"/>
                <a:ea typeface="Arial"/>
                <a:cs typeface="Arial"/>
                <a:sym typeface="Arial"/>
              </a:rPr>
              <a:t>”</a:t>
            </a:r>
            <a:endParaRPr sz="2600">
              <a:latin typeface="Verdana"/>
              <a:ea typeface="Verdana"/>
              <a:cs typeface="Verdana"/>
              <a:sym typeface="Verdana"/>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RFLAGS register holds many single bit flags. Will only ask you to remember the following for now.</a:t>
            </a:r>
            <a:endParaRPr sz="28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Zero Flag (ZF) - </a:t>
            </a:r>
            <a:r>
              <a:rPr sz="2000">
                <a:latin typeface="Verdana"/>
                <a:ea typeface="Verdana"/>
                <a:cs typeface="Verdana"/>
                <a:sym typeface="Verdana"/>
              </a:rPr>
              <a:t>Set if the result of some instruction is zero; cleared otherwise.</a:t>
            </a:r>
            <a:endParaRPr sz="2000">
              <a:latin typeface="Verdana"/>
              <a:ea typeface="Verdana"/>
              <a:cs typeface="Verdana"/>
              <a:sym typeface="Verdana"/>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Sign Flag (SF) - </a:t>
            </a:r>
            <a:r>
              <a:rPr sz="2000">
                <a:latin typeface="Verdana"/>
                <a:ea typeface="Verdana"/>
                <a:cs typeface="Verdana"/>
                <a:sym typeface="Verdana"/>
              </a:rPr>
              <a:t>Set equal to the most-significant bit of the result, which is the sign bit of a signed integer. (0 indicates a positive value and 1 indicates a negative value.)</a:t>
            </a:r>
            <a:endParaRPr sz="2000">
              <a:latin typeface="Verdana"/>
              <a:ea typeface="Verdana"/>
              <a:cs typeface="Verdana"/>
              <a:sym typeface="Verdana"/>
            </a:endParaRPr>
          </a:p>
          <a:p>
            <a:pPr lvl="0" marL="341312" indent="-341312">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200">
              <a:latin typeface="Arial"/>
              <a:ea typeface="Arial"/>
              <a:cs typeface="Arial"/>
              <a:sym typeface="Arial"/>
            </a:endParaRPr>
          </a:p>
          <a:p>
            <a:pPr lvl="0" marL="341312" indent="-341312">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200">
              <a:latin typeface="Arial"/>
              <a:ea typeface="Arial"/>
              <a:cs typeface="Arial"/>
              <a:sym typeface="Arial"/>
            </a:endParaRP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51" name="image.png"/>
          <p:cNvPicPr/>
          <p:nvPr/>
        </p:nvPicPr>
        <p:blipFill>
          <a:blip r:embed="rId2">
            <a:extLst/>
          </a:blip>
          <a:stretch>
            <a:fillRect/>
          </a:stretch>
        </p:blipFill>
        <p:spPr>
          <a:xfrm>
            <a:off x="2339975" y="639762"/>
            <a:ext cx="6804025" cy="6218238"/>
          </a:xfrm>
          <a:prstGeom prst="rect">
            <a:avLst/>
          </a:prstGeom>
          <a:ln w="12700">
            <a:miter lim="400000"/>
          </a:ln>
        </p:spPr>
      </p:pic>
      <p:grpSp>
        <p:nvGrpSpPr>
          <p:cNvPr id="154" name="Group 154"/>
          <p:cNvGrpSpPr/>
          <p:nvPr/>
        </p:nvGrpSpPr>
        <p:grpSpPr>
          <a:xfrm>
            <a:off x="7645400" y="969962"/>
            <a:ext cx="182563" cy="639763"/>
            <a:chOff x="0" y="0"/>
            <a:chExt cx="182562" cy="639762"/>
          </a:xfrm>
        </p:grpSpPr>
        <p:sp>
          <p:nvSpPr>
            <p:cNvPr id="152" name="Shape 152"/>
            <p:cNvSpPr/>
            <p:nvPr/>
          </p:nvSpPr>
          <p:spPr>
            <a:xfrm>
              <a:off x="0" y="0"/>
              <a:ext cx="182563" cy="639763"/>
            </a:xfrm>
            <a:prstGeom prst="roundRect">
              <a:avLst>
                <a:gd name="adj" fmla="val 875"/>
              </a:avLst>
            </a:prstGeom>
            <a:solidFill>
              <a:srgbClr val="CFE7F5"/>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500">
                  <a:latin typeface="Arial"/>
                  <a:ea typeface="Arial"/>
                  <a:cs typeface="Arial"/>
                  <a:sym typeface="Arial"/>
                </a:defRPr>
              </a:pPr>
            </a:p>
          </p:txBody>
        </p:sp>
        <p:sp>
          <p:nvSpPr>
            <p:cNvPr id="153" name="Shape 153"/>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S</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grpSp>
      <p:sp>
        <p:nvSpPr>
          <p:cNvPr id="155" name="Shape 155"/>
          <p:cNvSpPr/>
          <p:nvPr/>
        </p:nvSpPr>
        <p:spPr>
          <a:xfrm>
            <a:off x="47625" y="63500"/>
            <a:ext cx="182563" cy="639763"/>
          </a:xfrm>
          <a:prstGeom prst="roundRect">
            <a:avLst>
              <a:gd name="adj" fmla="val 875"/>
            </a:avLst>
          </a:prstGeom>
          <a:solidFill>
            <a:srgbClr val="CFE7F5"/>
          </a:solidFill>
          <a:ln>
            <a:solidFill>
              <a:srgbClr val="808080"/>
            </a:solidFill>
            <a:round/>
          </a:ln>
        </p:spPr>
        <p:txBody>
          <a:bodyPr lIns="0" tIns="0" rIns="0" bIns="0" anchor="ctr"/>
          <a:lstStyle/>
          <a:p>
            <a:pPr lvl="0">
              <a:defRPr>
                <a:latin typeface="Arial"/>
                <a:ea typeface="Arial"/>
                <a:cs typeface="Arial"/>
                <a:sym typeface="Arial"/>
              </a:defRPr>
            </a:pPr>
          </a:p>
        </p:txBody>
      </p:sp>
      <p:sp>
        <p:nvSpPr>
          <p:cNvPr id="156" name="Shape 156"/>
          <p:cNvSpPr/>
          <p:nvPr/>
        </p:nvSpPr>
        <p:spPr>
          <a:xfrm>
            <a:off x="338137" y="155575"/>
            <a:ext cx="1991925" cy="435629"/>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 Intro x86-64</a:t>
            </a:r>
          </a:p>
        </p:txBody>
      </p:sp>
      <p:grpSp>
        <p:nvGrpSpPr>
          <p:cNvPr id="159" name="Group 159"/>
          <p:cNvGrpSpPr/>
          <p:nvPr/>
        </p:nvGrpSpPr>
        <p:grpSpPr>
          <a:xfrm>
            <a:off x="6126162" y="969962"/>
            <a:ext cx="182563" cy="639763"/>
            <a:chOff x="0" y="0"/>
            <a:chExt cx="182562" cy="639762"/>
          </a:xfrm>
        </p:grpSpPr>
        <p:sp>
          <p:nvSpPr>
            <p:cNvPr id="157" name="Shape 157"/>
            <p:cNvSpPr/>
            <p:nvPr/>
          </p:nvSpPr>
          <p:spPr>
            <a:xfrm>
              <a:off x="0" y="0"/>
              <a:ext cx="182563" cy="639763"/>
            </a:xfrm>
            <a:prstGeom prst="roundRect">
              <a:avLst>
                <a:gd name="adj" fmla="val 875"/>
              </a:avLst>
            </a:prstGeom>
            <a:solidFill>
              <a:srgbClr val="94BD5E"/>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pPr>
            </a:p>
          </p:txBody>
        </p:sp>
        <p:sp>
          <p:nvSpPr>
            <p:cNvPr id="158" name="Shape 158"/>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R</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grpSp>
      <p:grpSp>
        <p:nvGrpSpPr>
          <p:cNvPr id="162" name="Group 162"/>
          <p:cNvGrpSpPr/>
          <p:nvPr/>
        </p:nvGrpSpPr>
        <p:grpSpPr>
          <a:xfrm>
            <a:off x="6629400" y="942328"/>
            <a:ext cx="319088" cy="695031"/>
            <a:chOff x="0" y="-25192"/>
            <a:chExt cx="319087" cy="695029"/>
          </a:xfrm>
        </p:grpSpPr>
        <p:sp>
          <p:nvSpPr>
            <p:cNvPr id="160" name="Shape 160"/>
            <p:cNvSpPr/>
            <p:nvPr/>
          </p:nvSpPr>
          <p:spPr>
            <a:xfrm>
              <a:off x="0" y="2441"/>
              <a:ext cx="319088" cy="639763"/>
            </a:xfrm>
            <a:prstGeom prst="roundRect">
              <a:avLst>
                <a:gd name="adj" fmla="val 500"/>
              </a:avLst>
            </a:prstGeom>
            <a:solidFill>
              <a:srgbClr val="94BD5E"/>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000">
                  <a:latin typeface="Arial"/>
                  <a:ea typeface="Arial"/>
                  <a:cs typeface="Arial"/>
                  <a:sym typeface="Arial"/>
                </a:defRPr>
              </a:pPr>
            </a:p>
          </p:txBody>
        </p:sp>
        <p:sp>
          <p:nvSpPr>
            <p:cNvPr id="161" name="Shape 161"/>
            <p:cNvSpPr/>
            <p:nvPr/>
          </p:nvSpPr>
          <p:spPr>
            <a:xfrm>
              <a:off x="472" y="-25193"/>
              <a:ext cx="318143" cy="6950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I</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O</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P</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L</a:t>
              </a:r>
            </a:p>
          </p:txBody>
        </p:sp>
      </p:grpSp>
      <p:grpSp>
        <p:nvGrpSpPr>
          <p:cNvPr id="165" name="Group 165"/>
          <p:cNvGrpSpPr/>
          <p:nvPr/>
        </p:nvGrpSpPr>
        <p:grpSpPr>
          <a:xfrm>
            <a:off x="7315200" y="969962"/>
            <a:ext cx="182563" cy="639763"/>
            <a:chOff x="0" y="0"/>
            <a:chExt cx="182562" cy="639762"/>
          </a:xfrm>
        </p:grpSpPr>
        <p:sp>
          <p:nvSpPr>
            <p:cNvPr id="163" name="Shape 163"/>
            <p:cNvSpPr/>
            <p:nvPr/>
          </p:nvSpPr>
          <p:spPr>
            <a:xfrm>
              <a:off x="0" y="0"/>
              <a:ext cx="182563" cy="639763"/>
            </a:xfrm>
            <a:prstGeom prst="roundRect">
              <a:avLst>
                <a:gd name="adj" fmla="val 875"/>
              </a:avLst>
            </a:prstGeom>
            <a:solidFill>
              <a:srgbClr val="94BD5E"/>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100">
                  <a:latin typeface="Arial"/>
                  <a:ea typeface="Arial"/>
                  <a:cs typeface="Arial"/>
                  <a:sym typeface="Arial"/>
                </a:defRPr>
              </a:pPr>
            </a:p>
          </p:txBody>
        </p:sp>
        <p:sp>
          <p:nvSpPr>
            <p:cNvPr id="164" name="Shape 164"/>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I</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grpSp>
      <p:grpSp>
        <p:nvGrpSpPr>
          <p:cNvPr id="168" name="Group 168"/>
          <p:cNvGrpSpPr/>
          <p:nvPr/>
        </p:nvGrpSpPr>
        <p:grpSpPr>
          <a:xfrm>
            <a:off x="5262562" y="969962"/>
            <a:ext cx="182563" cy="639763"/>
            <a:chOff x="0" y="0"/>
            <a:chExt cx="182562" cy="639762"/>
          </a:xfrm>
        </p:grpSpPr>
        <p:sp>
          <p:nvSpPr>
            <p:cNvPr id="166" name="Shape 166"/>
            <p:cNvSpPr/>
            <p:nvPr/>
          </p:nvSpPr>
          <p:spPr>
            <a:xfrm>
              <a:off x="0" y="0"/>
              <a:ext cx="182563" cy="639763"/>
            </a:xfrm>
            <a:prstGeom prst="roundRect">
              <a:avLst>
                <a:gd name="adj" fmla="val 875"/>
              </a:avLst>
            </a:prstGeom>
            <a:solidFill>
              <a:srgbClr val="94BD5E"/>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pPr>
            </a:p>
          </p:txBody>
        </p:sp>
        <p:sp>
          <p:nvSpPr>
            <p:cNvPr id="167" name="Shape 167"/>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I</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D</a:t>
              </a:r>
            </a:p>
          </p:txBody>
        </p:sp>
      </p:grpSp>
      <p:grpSp>
        <p:nvGrpSpPr>
          <p:cNvPr id="171" name="Group 171"/>
          <p:cNvGrpSpPr/>
          <p:nvPr/>
        </p:nvGrpSpPr>
        <p:grpSpPr>
          <a:xfrm>
            <a:off x="7140575" y="968375"/>
            <a:ext cx="182563" cy="639763"/>
            <a:chOff x="0" y="0"/>
            <a:chExt cx="182562" cy="639762"/>
          </a:xfrm>
        </p:grpSpPr>
        <p:sp>
          <p:nvSpPr>
            <p:cNvPr id="169" name="Shape 169"/>
            <p:cNvSpPr/>
            <p:nvPr/>
          </p:nvSpPr>
          <p:spPr>
            <a:xfrm>
              <a:off x="0" y="0"/>
              <a:ext cx="182563" cy="639763"/>
            </a:xfrm>
            <a:prstGeom prst="roundRect">
              <a:avLst>
                <a:gd name="adj" fmla="val 875"/>
              </a:avLst>
            </a:prstGeom>
            <a:solidFill>
              <a:srgbClr val="CFE7F5"/>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pPr>
            </a:p>
          </p:txBody>
        </p:sp>
        <p:sp>
          <p:nvSpPr>
            <p:cNvPr id="170" name="Shape 170"/>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D</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grpSp>
      <p:grpSp>
        <p:nvGrpSpPr>
          <p:cNvPr id="174" name="Group 174"/>
          <p:cNvGrpSpPr/>
          <p:nvPr/>
        </p:nvGrpSpPr>
        <p:grpSpPr>
          <a:xfrm>
            <a:off x="6959600" y="968375"/>
            <a:ext cx="182563" cy="639763"/>
            <a:chOff x="0" y="0"/>
            <a:chExt cx="182562" cy="639762"/>
          </a:xfrm>
        </p:grpSpPr>
        <p:sp>
          <p:nvSpPr>
            <p:cNvPr id="172" name="Shape 172"/>
            <p:cNvSpPr/>
            <p:nvPr/>
          </p:nvSpPr>
          <p:spPr>
            <a:xfrm>
              <a:off x="0" y="0"/>
              <a:ext cx="182563" cy="639763"/>
            </a:xfrm>
            <a:prstGeom prst="roundRect">
              <a:avLst>
                <a:gd name="adj" fmla="val 875"/>
              </a:avLst>
            </a:prstGeom>
            <a:solidFill>
              <a:srgbClr val="CFE7F5"/>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pPr>
            </a:p>
          </p:txBody>
        </p:sp>
        <p:sp>
          <p:nvSpPr>
            <p:cNvPr id="173" name="Shape 173"/>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O</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grpSp>
      <p:grpSp>
        <p:nvGrpSpPr>
          <p:cNvPr id="177" name="Group 177"/>
          <p:cNvGrpSpPr/>
          <p:nvPr/>
        </p:nvGrpSpPr>
        <p:grpSpPr>
          <a:xfrm>
            <a:off x="8148637" y="968375"/>
            <a:ext cx="182563" cy="639763"/>
            <a:chOff x="0" y="0"/>
            <a:chExt cx="182562" cy="639762"/>
          </a:xfrm>
        </p:grpSpPr>
        <p:sp>
          <p:nvSpPr>
            <p:cNvPr id="175" name="Shape 175"/>
            <p:cNvSpPr/>
            <p:nvPr/>
          </p:nvSpPr>
          <p:spPr>
            <a:xfrm>
              <a:off x="0" y="0"/>
              <a:ext cx="182563" cy="639763"/>
            </a:xfrm>
            <a:prstGeom prst="roundRect">
              <a:avLst>
                <a:gd name="adj" fmla="val 875"/>
              </a:avLst>
            </a:prstGeom>
            <a:solidFill>
              <a:srgbClr val="CFE7F5"/>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pPr>
            </a:p>
          </p:txBody>
        </p:sp>
        <p:sp>
          <p:nvSpPr>
            <p:cNvPr id="176" name="Shape 176"/>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A</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grpSp>
      <p:grpSp>
        <p:nvGrpSpPr>
          <p:cNvPr id="180" name="Group 180"/>
          <p:cNvGrpSpPr/>
          <p:nvPr/>
        </p:nvGrpSpPr>
        <p:grpSpPr>
          <a:xfrm>
            <a:off x="8507412" y="968375"/>
            <a:ext cx="182563" cy="639763"/>
            <a:chOff x="0" y="0"/>
            <a:chExt cx="182562" cy="639762"/>
          </a:xfrm>
        </p:grpSpPr>
        <p:sp>
          <p:nvSpPr>
            <p:cNvPr id="178" name="Shape 178"/>
            <p:cNvSpPr/>
            <p:nvPr/>
          </p:nvSpPr>
          <p:spPr>
            <a:xfrm>
              <a:off x="0" y="0"/>
              <a:ext cx="182563" cy="639763"/>
            </a:xfrm>
            <a:prstGeom prst="roundRect">
              <a:avLst>
                <a:gd name="adj" fmla="val 875"/>
              </a:avLst>
            </a:prstGeom>
            <a:solidFill>
              <a:srgbClr val="CFE7F5"/>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pPr>
            </a:p>
          </p:txBody>
        </p:sp>
        <p:sp>
          <p:nvSpPr>
            <p:cNvPr id="179" name="Shape 179"/>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P</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grpSp>
      <p:grpSp>
        <p:nvGrpSpPr>
          <p:cNvPr id="183" name="Group 183"/>
          <p:cNvGrpSpPr/>
          <p:nvPr/>
        </p:nvGrpSpPr>
        <p:grpSpPr>
          <a:xfrm>
            <a:off x="8831262" y="968375"/>
            <a:ext cx="182563" cy="639763"/>
            <a:chOff x="0" y="0"/>
            <a:chExt cx="182562" cy="639762"/>
          </a:xfrm>
        </p:grpSpPr>
        <p:sp>
          <p:nvSpPr>
            <p:cNvPr id="181" name="Shape 181"/>
            <p:cNvSpPr/>
            <p:nvPr/>
          </p:nvSpPr>
          <p:spPr>
            <a:xfrm>
              <a:off x="0" y="0"/>
              <a:ext cx="182563" cy="639763"/>
            </a:xfrm>
            <a:prstGeom prst="roundRect">
              <a:avLst>
                <a:gd name="adj" fmla="val 875"/>
              </a:avLst>
            </a:prstGeom>
            <a:solidFill>
              <a:srgbClr val="CFE7F5"/>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pPr>
            </a:p>
          </p:txBody>
        </p:sp>
        <p:sp>
          <p:nvSpPr>
            <p:cNvPr id="182" name="Shape 182"/>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C</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grpSp>
      <p:sp>
        <p:nvSpPr>
          <p:cNvPr id="184" name="Shape 184"/>
          <p:cNvSpPr/>
          <p:nvPr/>
        </p:nvSpPr>
        <p:spPr>
          <a:xfrm>
            <a:off x="7832725" y="609600"/>
            <a:ext cx="212725" cy="212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a:solidFill/>
            <a:miter/>
          </a:ln>
        </p:spPr>
        <p:txBody>
          <a:bodyPr lIns="0" tIns="0" rIns="0" bIns="0" anchor="ctr"/>
          <a:lstStyle/>
          <a:p>
            <a:pPr lvl="0">
              <a:defRPr>
                <a:latin typeface="Arial"/>
                <a:ea typeface="Arial"/>
                <a:cs typeface="Arial"/>
                <a:sym typeface="Arial"/>
              </a:defRPr>
            </a:pPr>
          </a:p>
        </p:txBody>
      </p:sp>
      <p:sp>
        <p:nvSpPr>
          <p:cNvPr id="185" name="Shape 185"/>
          <p:cNvSpPr/>
          <p:nvPr/>
        </p:nvSpPr>
        <p:spPr>
          <a:xfrm>
            <a:off x="7650162" y="609600"/>
            <a:ext cx="212725" cy="212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a:solidFill/>
            <a:miter/>
          </a:ln>
        </p:spPr>
        <p:txBody>
          <a:bodyPr lIns="0" tIns="0" rIns="0" bIns="0" anchor="ctr"/>
          <a:lstStyle/>
          <a:p>
            <a:pPr lvl="0">
              <a:defRPr>
                <a:latin typeface="Arial"/>
                <a:ea typeface="Arial"/>
                <a:cs typeface="Arial"/>
                <a:sym typeface="Arial"/>
              </a:defRPr>
            </a:pPr>
          </a:p>
        </p:txBody>
      </p:sp>
      <p:grpSp>
        <p:nvGrpSpPr>
          <p:cNvPr id="188" name="Group 188"/>
          <p:cNvGrpSpPr/>
          <p:nvPr/>
        </p:nvGrpSpPr>
        <p:grpSpPr>
          <a:xfrm>
            <a:off x="7494587" y="969962"/>
            <a:ext cx="182563" cy="639763"/>
            <a:chOff x="0" y="0"/>
            <a:chExt cx="182562" cy="639762"/>
          </a:xfrm>
        </p:grpSpPr>
        <p:sp>
          <p:nvSpPr>
            <p:cNvPr id="186" name="Shape 186"/>
            <p:cNvSpPr/>
            <p:nvPr/>
          </p:nvSpPr>
          <p:spPr>
            <a:xfrm>
              <a:off x="0" y="0"/>
              <a:ext cx="182563" cy="639763"/>
            </a:xfrm>
            <a:prstGeom prst="roundRect">
              <a:avLst>
                <a:gd name="adj" fmla="val 875"/>
              </a:avLst>
            </a:prstGeom>
            <a:solidFill>
              <a:srgbClr val="94BD5E"/>
            </a:solidFill>
            <a:ln w="9525" cap="flat">
              <a:solidFill>
                <a:srgbClr val="808080"/>
              </a:solidFill>
              <a:prstDash val="solid"/>
              <a:round/>
            </a:ln>
            <a:effectLst/>
          </p:spPr>
          <p:txBody>
            <a:bodyPr wrap="square" lIns="0" tIns="0" rIns="0" bIns="0" numCol="1" anchor="ctr">
              <a:no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pPr>
            </a:p>
          </p:txBody>
        </p:sp>
        <p:sp>
          <p:nvSpPr>
            <p:cNvPr id="187" name="Shape 187"/>
            <p:cNvSpPr/>
            <p:nvPr/>
          </p:nvSpPr>
          <p:spPr>
            <a:xfrm>
              <a:off x="464" y="124766"/>
              <a:ext cx="181634" cy="39023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4999" tIns="44999" rIns="44999" bIns="44999" numCol="1"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T</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grpSp>
      <p:sp>
        <p:nvSpPr>
          <p:cNvPr id="189" name="Shape 189"/>
          <p:cNvSpPr/>
          <p:nvPr/>
        </p:nvSpPr>
        <p:spPr>
          <a:xfrm>
            <a:off x="0" y="6581775"/>
            <a:ext cx="4100116" cy="26641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marL="341312" indent="-339725">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200">
                <a:latin typeface="Arial"/>
                <a:ea typeface="Arial"/>
                <a:cs typeface="Arial"/>
                <a:sym typeface="Arial"/>
              </a:defRPr>
            </a:lvl1pPr>
          </a:lstStyle>
          <a:p>
            <a:pPr lvl="0">
              <a:defRPr sz="1800"/>
            </a:pPr>
            <a:r>
              <a:rPr sz="1200"/>
              <a:t>Intel Vol 1 Sec 3.4.3.1 - page 3-21 - May 2012 manuals</a:t>
            </a:r>
          </a:p>
        </p:txBody>
      </p:sp>
      <p:sp>
        <p:nvSpPr>
          <p:cNvPr id="190" name="Shape 190"/>
          <p:cNvSpPr/>
          <p:nvPr/>
        </p:nvSpPr>
        <p:spPr>
          <a:xfrm>
            <a:off x="47120" y="808037"/>
            <a:ext cx="182563" cy="639763"/>
          </a:xfrm>
          <a:prstGeom prst="roundRect">
            <a:avLst>
              <a:gd name="adj" fmla="val 875"/>
            </a:avLst>
          </a:prstGeom>
          <a:solidFill>
            <a:srgbClr val="94BD5E"/>
          </a:solidFill>
          <a:ln>
            <a:solidFill>
              <a:srgbClr val="808080"/>
            </a:solidFill>
            <a:round/>
          </a:ln>
        </p:spPr>
        <p:txBody>
          <a:bodyPr lIns="0" tIns="0" rIns="0" bIns="0" anchor="ctr"/>
          <a:lstStyle/>
          <a:p>
            <a:pPr lvl="0">
              <a:defRPr>
                <a:latin typeface="Arial"/>
                <a:ea typeface="Arial"/>
                <a:cs typeface="Arial"/>
                <a:sym typeface="Arial"/>
              </a:defRPr>
            </a:pPr>
          </a:p>
        </p:txBody>
      </p:sp>
      <p:sp>
        <p:nvSpPr>
          <p:cNvPr id="191" name="Shape 191"/>
          <p:cNvSpPr/>
          <p:nvPr/>
        </p:nvSpPr>
        <p:spPr>
          <a:xfrm>
            <a:off x="337632" y="900112"/>
            <a:ext cx="3076287" cy="435630"/>
          </a:xfrm>
          <a:prstGeom prst="rect">
            <a:avLst/>
          </a:prstGeom>
          <a:ln w="12700">
            <a:miter lim="400000"/>
          </a:ln>
          <a:extLst>
            <a:ext uri="{C572A759-6A51-4108-AA02-DFA0A04FC94B}">
              <ma14:wrappingTextBoxFlag xmlns:ma14="http://schemas.microsoft.com/office/mac/drawingml/2011/main" val="1"/>
            </a:ext>
          </a:extLst>
        </p:spPr>
        <p:txBody>
          <a:bodyPr wrap="none" lIns="44999" tIns="44999" rIns="44999" bIns="449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 Intermediate x86-64</a:t>
            </a:r>
          </a:p>
        </p:txBody>
      </p:sp>
      <p:sp>
        <p:nvSpPr>
          <p:cNvPr id="192" name="Shape 192"/>
          <p:cNvSpPr/>
          <p:nvPr/>
        </p:nvSpPr>
        <p:spPr>
          <a:xfrm>
            <a:off x="7824787" y="969962"/>
            <a:ext cx="182563" cy="639763"/>
          </a:xfrm>
          <a:prstGeom prst="roundRect">
            <a:avLst>
              <a:gd name="adj" fmla="val 875"/>
            </a:avLst>
          </a:prstGeom>
          <a:solidFill>
            <a:srgbClr val="CFE7F5"/>
          </a:solidFill>
          <a:ln>
            <a:solidFill>
              <a:srgbClr val="808080"/>
            </a:solidFill>
            <a:round/>
          </a:ln>
        </p:spPr>
        <p:txBody>
          <a:bodyPr lIns="0" tIns="0" rIns="0" bIns="0" anchor="ct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600">
                <a:latin typeface="Arial"/>
                <a:ea typeface="Arial"/>
                <a:cs typeface="Arial"/>
                <a:sym typeface="Arial"/>
              </a:defRPr>
            </a:pPr>
          </a:p>
        </p:txBody>
      </p:sp>
      <p:sp>
        <p:nvSpPr>
          <p:cNvPr id="193" name="Shape 193"/>
          <p:cNvSpPr/>
          <p:nvPr/>
        </p:nvSpPr>
        <p:spPr>
          <a:xfrm>
            <a:off x="7825252" y="1094728"/>
            <a:ext cx="181634" cy="390231"/>
          </a:xfrm>
          <a:prstGeom prst="rect">
            <a:avLst/>
          </a:prstGeom>
          <a:ln w="12700">
            <a:miter lim="400000"/>
          </a:ln>
          <a:extLst>
            <a:ext uri="{C572A759-6A51-4108-AA02-DFA0A04FC94B}">
              <ma14:wrappingTextBoxFlag xmlns:ma14="http://schemas.microsoft.com/office/mac/drawingml/2011/main" val="1"/>
            </a:ext>
          </a:extLst>
        </p:spPr>
        <p:txBody>
          <a:bodyPr lIns="44999" tIns="44999" rIns="44999" bIns="44999"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Z</a:t>
            </a:r>
            <a:endParaRPr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100">
                <a:latin typeface="Arial"/>
                <a:ea typeface="Arial"/>
                <a:cs typeface="Arial"/>
                <a:sym typeface="Arial"/>
              </a:rPr>
              <a:t>F</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nvSpPr>
        <p:spPr>
          <a:xfrm>
            <a:off x="660400" y="323783"/>
            <a:ext cx="7772400" cy="70815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Architecture - RFLAGS</a:t>
            </a:r>
          </a:p>
        </p:txBody>
      </p:sp>
      <p:sp>
        <p:nvSpPr>
          <p:cNvPr id="196" name="Shape 196"/>
          <p:cNvSpPr/>
          <p:nvPr/>
        </p:nvSpPr>
        <p:spPr>
          <a:xfrm>
            <a:off x="0" y="6581775"/>
            <a:ext cx="4385717" cy="26641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marL="341312" indent="-339725">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200">
                <a:latin typeface="Arial"/>
                <a:ea typeface="Arial"/>
                <a:cs typeface="Arial"/>
                <a:sym typeface="Arial"/>
              </a:defRPr>
            </a:lvl1pPr>
          </a:lstStyle>
          <a:p>
            <a:pPr lvl="0">
              <a:defRPr sz="1800"/>
            </a:pPr>
            <a:r>
              <a:rPr sz="1200"/>
              <a:t>Intel Vol 1 Sec 3.4.3.1 - page 3-21 to 3-22 - May 2012 manuals</a:t>
            </a:r>
          </a:p>
        </p:txBody>
      </p:sp>
      <p:sp>
        <p:nvSpPr>
          <p:cNvPr id="197" name="Shape 197"/>
          <p:cNvSpPr/>
          <p:nvPr/>
        </p:nvSpPr>
        <p:spPr>
          <a:xfrm>
            <a:off x="685800" y="1104900"/>
            <a:ext cx="7772400" cy="549333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284427" indent="-28442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 only want you to memorize </a:t>
            </a:r>
            <a:r>
              <a:rPr sz="2000" u="sng">
                <a:latin typeface="Arial"/>
                <a:ea typeface="Arial"/>
                <a:cs typeface="Arial"/>
                <a:sym typeface="Arial"/>
              </a:rPr>
              <a:t>zero flag</a:t>
            </a:r>
            <a:r>
              <a:rPr sz="2000">
                <a:latin typeface="Arial"/>
                <a:ea typeface="Arial"/>
                <a:cs typeface="Arial"/>
                <a:sym typeface="Arial"/>
              </a:rPr>
              <a:t> and </a:t>
            </a:r>
            <a:r>
              <a:rPr sz="2000" u="sng">
                <a:latin typeface="Arial"/>
                <a:ea typeface="Arial"/>
                <a:cs typeface="Arial"/>
                <a:sym typeface="Arial"/>
              </a:rPr>
              <a:t>sign flag</a:t>
            </a:r>
            <a:r>
              <a:rPr sz="2000">
                <a:latin typeface="Arial"/>
                <a:ea typeface="Arial"/>
                <a:cs typeface="Arial"/>
                <a:sym typeface="Arial"/>
              </a:rPr>
              <a:t> for now, but for your own curiosity and later reference here’s how others work</a:t>
            </a:r>
            <a:endParaRPr sz="2000">
              <a:latin typeface="Arial"/>
              <a:ea typeface="Arial"/>
              <a:cs typeface="Arial"/>
              <a:sym typeface="Arial"/>
            </a:endParaRPr>
          </a:p>
          <a:p>
            <a:pPr lvl="0" marL="284427" indent="-28442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Carry flag (CF) - Set if an arithmetic operation generates a carry </a:t>
            </a:r>
            <a:r>
              <a:rPr i="1" sz="2000">
                <a:latin typeface="Arial"/>
                <a:ea typeface="Arial"/>
                <a:cs typeface="Arial"/>
                <a:sym typeface="Arial"/>
              </a:rPr>
              <a:t>or a borrow</a:t>
            </a:r>
            <a:r>
              <a:rPr sz="2000">
                <a:latin typeface="Arial"/>
                <a:ea typeface="Arial"/>
                <a:cs typeface="Arial"/>
                <a:sym typeface="Arial"/>
              </a:rPr>
              <a:t> out of the most-significant bit of the result. </a:t>
            </a:r>
            <a:r>
              <a:rPr i="1" sz="2000">
                <a:latin typeface="Arial"/>
                <a:ea typeface="Arial"/>
                <a:cs typeface="Arial"/>
                <a:sym typeface="Arial"/>
              </a:rPr>
              <a:t>This flag indicates an overflow condition for unsigned-integer arithmetic</a:t>
            </a:r>
            <a:r>
              <a:rPr sz="2000">
                <a:latin typeface="Arial"/>
                <a:ea typeface="Arial"/>
                <a:cs typeface="Arial"/>
                <a:sym typeface="Arial"/>
              </a:rPr>
              <a:t>.</a:t>
            </a:r>
            <a:endParaRPr sz="2000">
              <a:latin typeface="Arial"/>
              <a:ea typeface="Arial"/>
              <a:cs typeface="Arial"/>
              <a:sym typeface="Arial"/>
            </a:endParaRPr>
          </a:p>
          <a:p>
            <a:pPr lvl="0" marL="284427" indent="-28442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Overflow flag (OF) — Set if the integer result is too large a positive number or too small a negative number (excluding the sign-bit) to fit in the destination operand. </a:t>
            </a:r>
            <a:r>
              <a:rPr i="1" sz="2000">
                <a:latin typeface="Arial"/>
                <a:ea typeface="Arial"/>
                <a:cs typeface="Arial"/>
                <a:sym typeface="Arial"/>
              </a:rPr>
              <a:t>This flag indicates an overflow condition for signed-integer (two’s complement) arithmetic</a:t>
            </a:r>
            <a:r>
              <a:rPr sz="2000">
                <a:latin typeface="Arial"/>
                <a:ea typeface="Arial"/>
                <a:cs typeface="Arial"/>
                <a:sym typeface="Arial"/>
              </a:rPr>
              <a:t>.</a:t>
            </a:r>
            <a:endParaRPr sz="2000">
              <a:latin typeface="Arial"/>
              <a:ea typeface="Arial"/>
              <a:cs typeface="Arial"/>
              <a:sym typeface="Arial"/>
            </a:endParaRPr>
          </a:p>
          <a:p>
            <a:pPr lvl="0" marL="284427" indent="-28442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Parity flag (PF) — Set if the least-significant byte of the result contains an even number of 1 bits</a:t>
            </a:r>
            <a:endParaRPr sz="2000">
              <a:latin typeface="Arial"/>
              <a:ea typeface="Arial"/>
              <a:cs typeface="Arial"/>
              <a:sym typeface="Arial"/>
            </a:endParaRPr>
          </a:p>
          <a:p>
            <a:pPr lvl="0" marL="284427" indent="-28442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Auxiliary flag (AF) — Set if an arithmetic operation generates a carry or a borrow out of bit 3 of the result; cleared otherwise. This flag is used in binary-coded decimal (BCD) arithmetic.</a:t>
            </a:r>
            <a:endParaRPr sz="2000">
              <a:latin typeface="Arial"/>
              <a:ea typeface="Arial"/>
              <a:cs typeface="Arial"/>
              <a:sym typeface="Arial"/>
            </a:endParaRPr>
          </a:p>
          <a:p>
            <a:pPr lvl="0" marL="284427" indent="-28442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You will only ever see instructions that depend on the PF or AF in very specialized circumstances</a:t>
            </a:r>
          </a:p>
        </p:txBody>
      </p:sp>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1" name="Shape 201"/>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Your first x86-64 instruction:</a:t>
            </a:r>
            <a:br>
              <a:rPr sz="4400">
                <a:latin typeface="Arial"/>
                <a:ea typeface="Arial"/>
                <a:cs typeface="Arial"/>
                <a:sym typeface="Arial"/>
              </a:rPr>
            </a:br>
            <a:r>
              <a:rPr sz="4400">
                <a:latin typeface="Arial"/>
                <a:ea typeface="Arial"/>
                <a:cs typeface="Arial"/>
                <a:sym typeface="Arial"/>
              </a:rPr>
              <a:t>NOP</a:t>
            </a:r>
          </a:p>
        </p:txBody>
      </p:sp>
      <p:sp>
        <p:nvSpPr>
          <p:cNvPr id="202" name="Shape 202"/>
          <p:cNvSpPr/>
          <p:nvPr/>
        </p:nvSpPr>
        <p:spPr>
          <a:xfrm>
            <a:off x="685800" y="1981200"/>
            <a:ext cx="7772400" cy="36722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NOP - No Operation! No registers, no values, no nothin’!</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Just there to pad/align bytes, or to delay time</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Bad guys use it to make simple exploits more reliable. But that’s another class ;)</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OpenSecurityTraining.info/Exploits1.html</a:t>
            </a:r>
          </a:p>
        </p:txBody>
      </p:sp>
      <p:grpSp>
        <p:nvGrpSpPr>
          <p:cNvPr id="205" name="Group 205"/>
          <p:cNvGrpSpPr/>
          <p:nvPr/>
        </p:nvGrpSpPr>
        <p:grpSpPr>
          <a:xfrm>
            <a:off x="152400" y="76199"/>
            <a:ext cx="762000" cy="762000"/>
            <a:chOff x="0" y="0"/>
            <a:chExt cx="761998" cy="761998"/>
          </a:xfrm>
        </p:grpSpPr>
        <p:sp>
          <p:nvSpPr>
            <p:cNvPr id="203" name="Shape 203"/>
            <p:cNvSpPr/>
            <p:nvPr/>
          </p:nvSpPr>
          <p:spPr>
            <a:xfrm>
              <a:off x="0" y="-1"/>
              <a:ext cx="762000" cy="762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204" name="Shape 204"/>
            <p:cNvSpPr/>
            <p:nvPr/>
          </p:nvSpPr>
          <p:spPr>
            <a:xfrm>
              <a:off x="243092" y="216971"/>
              <a:ext cx="275816" cy="4392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1</a:t>
              </a:r>
            </a:p>
          </p:txBody>
        </p:sp>
      </p:gr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 name="Shape 19"/>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0" name="Shape 20"/>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1"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22" name="Shape 22"/>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7" name="Shape 207"/>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Extra! Extra!</a:t>
            </a:r>
            <a:br>
              <a:rPr sz="4400">
                <a:latin typeface="Arial"/>
                <a:ea typeface="Arial"/>
                <a:cs typeface="Arial"/>
                <a:sym typeface="Arial"/>
              </a:rPr>
            </a:br>
            <a:r>
              <a:rPr sz="4400">
                <a:latin typeface="Arial"/>
                <a:ea typeface="Arial"/>
                <a:cs typeface="Arial"/>
                <a:sym typeface="Arial"/>
              </a:rPr>
              <a:t>Late-breaking NOP news!</a:t>
            </a:r>
          </a:p>
        </p:txBody>
      </p:sp>
      <p:sp>
        <p:nvSpPr>
          <p:cNvPr id="208" name="Shape 208"/>
          <p:cNvSpPr/>
          <p:nvPr/>
        </p:nvSpPr>
        <p:spPr>
          <a:xfrm>
            <a:off x="685800" y="1981200"/>
            <a:ext cx="7772400" cy="405019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Amaze those who know x86 by citing this interesting bit of trivia:</a:t>
            </a:r>
            <a:endParaRPr sz="28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“The one-byte NOP instruction is an alias mnemonic for the XCHG (E)AX, (E)AX instruction.”</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 had never looked in the manual for NOP apparently :)</a:t>
            </a:r>
            <a:endParaRPr sz="20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Every other person I had told this to had never heard it either. </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Thanks to Jon Erickson for cluing me in to this.</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XCHG instruction is not officially in this class. But if I hadn’t just told you what it does, I bet you would have guessed right anyway.</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0" name="Shape 21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Instructions we now know (1)</a:t>
            </a:r>
          </a:p>
        </p:txBody>
      </p:sp>
      <p:sp>
        <p:nvSpPr>
          <p:cNvPr id="211" name="Shape 211"/>
          <p:cNvSpPr/>
          <p:nvPr/>
        </p:nvSpPr>
        <p:spPr>
          <a:xfrm>
            <a:off x="685800" y="1981200"/>
            <a:ext cx="7772400" cy="5480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3200">
                <a:latin typeface="Arial"/>
                <a:ea typeface="Arial"/>
                <a:cs typeface="Arial"/>
                <a:sym typeface="Arial"/>
              </a:defRPr>
            </a:lvl1pPr>
          </a:lstStyle>
          <a:p>
            <a:pPr lvl="0">
              <a:defRPr sz="1800"/>
            </a:pPr>
            <a:r>
              <a:rPr sz="3200"/>
              <a:t>NOP</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 name="Shape 26"/>
          <p:cNvSpPr/>
          <p:nvPr/>
        </p:nvSpPr>
        <p:spPr>
          <a:xfrm>
            <a:off x="685800" y="3698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Architecture - CISC vs. RISC</a:t>
            </a:r>
          </a:p>
        </p:txBody>
      </p:sp>
      <p:sp>
        <p:nvSpPr>
          <p:cNvPr id="27" name="Shape 27"/>
          <p:cNvSpPr/>
          <p:nvPr/>
        </p:nvSpPr>
        <p:spPr>
          <a:xfrm>
            <a:off x="685800" y="1524000"/>
            <a:ext cx="7772400" cy="45457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Intel is CISC - Complex Instruction Set Computer</a:t>
            </a:r>
            <a:endParaRPr sz="2800">
              <a:latin typeface="Arial"/>
              <a:ea typeface="Arial"/>
              <a:cs typeface="Arial"/>
              <a:sym typeface="Arial"/>
            </a:endParaRPr>
          </a:p>
          <a:p>
            <a:pPr lvl="1" marL="741362" indent="-28416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Many very special purpose instructions that you will never see, and a given compiler may never use - just need to know how to use the manual</a:t>
            </a:r>
            <a:endParaRPr sz="2400">
              <a:latin typeface="Arial"/>
              <a:ea typeface="Arial"/>
              <a:cs typeface="Arial"/>
              <a:sym typeface="Arial"/>
            </a:endParaRPr>
          </a:p>
          <a:p>
            <a:pPr lvl="1" marL="741362" indent="-28416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Variable-length instructions, between 1 and 15 bytes long.</a:t>
            </a:r>
            <a:endParaRPr sz="20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Other major architectures are typically RISC - Reduced Instruction Set Computer</a:t>
            </a:r>
            <a:endParaRPr sz="2800">
              <a:latin typeface="Arial"/>
              <a:ea typeface="Arial"/>
              <a:cs typeface="Arial"/>
              <a:sym typeface="Arial"/>
            </a:endParaRPr>
          </a:p>
          <a:p>
            <a:pPr lvl="1" marL="741362" indent="-28416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Typically more registers, less and fixed-size instructions</a:t>
            </a:r>
            <a:endParaRPr sz="2400">
              <a:latin typeface="Arial"/>
              <a:ea typeface="Arial"/>
              <a:cs typeface="Arial"/>
              <a:sym typeface="Arial"/>
            </a:endParaRPr>
          </a:p>
          <a:p>
            <a:pPr lvl="1" marL="741362" indent="-28416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Examples: PowerPC, ARM, SPARC, MIPS</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 name="Shape 29"/>
          <p:cNvSpPr/>
          <p:nvPr/>
        </p:nvSpPr>
        <p:spPr>
          <a:xfrm>
            <a:off x="685800" y="3698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Take a look, it’s in a book!</a:t>
            </a:r>
          </a:p>
        </p:txBody>
      </p:sp>
      <p:sp>
        <p:nvSpPr>
          <p:cNvPr id="30" name="Shape 30"/>
          <p:cNvSpPr/>
          <p:nvPr/>
        </p:nvSpPr>
        <p:spPr>
          <a:xfrm>
            <a:off x="685800" y="1333500"/>
            <a:ext cx="7772400" cy="551158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Thanks to Dillon Beresford for sending concrete examples of the longest possible instructions, back when my slides said I was unsure on the max length:</a:t>
            </a:r>
            <a:endParaRPr sz="2800">
              <a:latin typeface="Arial"/>
              <a:ea typeface="Arial"/>
              <a:cs typeface="Arial"/>
              <a:sym typeface="Arial"/>
            </a:endParaRPr>
          </a:p>
          <a:p>
            <a:pPr lvl="0">
              <a:lnSpc>
                <a:spcPct val="90000"/>
              </a:lnSpc>
              <a:spcBef>
                <a:spcPts val="7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“Longest x86 instruction is 15 bytes in 16-bit mode and 13 bytes in 32-bit mode: </a:t>
            </a:r>
            <a:endParaRPr sz="2800">
              <a:latin typeface="Arial"/>
              <a:ea typeface="Arial"/>
              <a:cs typeface="Arial"/>
              <a:sym typeface="Arial"/>
            </a:endParaRPr>
          </a:p>
          <a:p>
            <a:pPr lvl="0">
              <a:lnSpc>
                <a:spcPct val="90000"/>
              </a:lnSpc>
              <a:spcBef>
                <a:spcPts val="7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[16-bit] </a:t>
            </a:r>
            <a:endParaRPr sz="2800">
              <a:latin typeface="Arial"/>
              <a:ea typeface="Arial"/>
              <a:cs typeface="Arial"/>
              <a:sym typeface="Arial"/>
            </a:endParaRPr>
          </a:p>
          <a:p>
            <a:pPr lvl="0">
              <a:lnSpc>
                <a:spcPct val="90000"/>
              </a:lnSpc>
              <a:spcBef>
                <a:spcPts val="7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66 67 F0 3E 81 04 4E 01234567 89ABCDEF </a:t>
            </a:r>
            <a:endParaRPr sz="2800">
              <a:latin typeface="Arial"/>
              <a:ea typeface="Arial"/>
              <a:cs typeface="Arial"/>
              <a:sym typeface="Arial"/>
            </a:endParaRPr>
          </a:p>
          <a:p>
            <a:pPr lvl="0">
              <a:lnSpc>
                <a:spcPct val="90000"/>
              </a:lnSpc>
              <a:spcBef>
                <a:spcPts val="7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add [ds:esi+ecx*2+0x67452301], 0xEFCDAB89 </a:t>
            </a:r>
            <a:endParaRPr sz="2800">
              <a:latin typeface="Arial"/>
              <a:ea typeface="Arial"/>
              <a:cs typeface="Arial"/>
              <a:sym typeface="Arial"/>
            </a:endParaRPr>
          </a:p>
          <a:p>
            <a:pPr lvl="0">
              <a:lnSpc>
                <a:spcPct val="90000"/>
              </a:lnSpc>
              <a:spcBef>
                <a:spcPts val="7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[32-bit] </a:t>
            </a:r>
            <a:endParaRPr sz="2800">
              <a:latin typeface="Arial"/>
              <a:ea typeface="Arial"/>
              <a:cs typeface="Arial"/>
              <a:sym typeface="Arial"/>
            </a:endParaRPr>
          </a:p>
          <a:p>
            <a:pPr lvl="0">
              <a:lnSpc>
                <a:spcPct val="90000"/>
              </a:lnSpc>
              <a:spcBef>
                <a:spcPts val="7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F0 3E 81 04 4E 01234567 89ABCDEF”</a:t>
            </a:r>
            <a:endParaRPr sz="2800">
              <a:latin typeface="Arial"/>
              <a:ea typeface="Arial"/>
              <a:cs typeface="Arial"/>
              <a:sym typeface="Arial"/>
            </a:endParaRPr>
          </a:p>
          <a:p>
            <a:pPr lvl="0" marL="280736" indent="-280736">
              <a:lnSpc>
                <a:spcPct val="90000"/>
              </a:lnSpc>
              <a:spcBef>
                <a:spcPts val="700"/>
              </a:spcBef>
              <a:buSzPct val="100000"/>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If we get to the RTFM material by the end, you’ll be able to sort of read those ;)</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 name="Shape 32"/>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Architecture - Endian</a:t>
            </a:r>
          </a:p>
        </p:txBody>
      </p:sp>
      <p:sp>
        <p:nvSpPr>
          <p:cNvPr id="33" name="Shape 33"/>
          <p:cNvSpPr/>
          <p:nvPr/>
        </p:nvSpPr>
        <p:spPr>
          <a:xfrm>
            <a:off x="685800" y="1752600"/>
            <a:ext cx="7772400" cy="396295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Endianness comes from Jonathan Swift’s </a:t>
            </a:r>
            <a:r>
              <a:rPr i="1" sz="2400">
                <a:latin typeface="Arial"/>
                <a:ea typeface="Arial"/>
                <a:cs typeface="Arial"/>
                <a:sym typeface="Arial"/>
              </a:rPr>
              <a:t>Gulliver’s Travels</a:t>
            </a:r>
            <a:r>
              <a:rPr sz="2400">
                <a:latin typeface="Arial"/>
                <a:ea typeface="Arial"/>
                <a:cs typeface="Arial"/>
                <a:sym typeface="Arial"/>
              </a:rPr>
              <a:t>. It doesn’t matter which way you eat your eggs </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Little Endian - 0x12345678 stored in RAM “little end” first. The least significant byte of a word or larger is stored in the lowest address. E.g. 0x78563412</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Intel is Little Endian</a:t>
            </a:r>
            <a:endParaRPr sz="20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Big Endian - 0x12345678 stored as is.</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Network traffic is Big Endian</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Many larger RISC systems (PowerPC, SPARC, MIPS, Motorola 68k) started as Big Endian but can now be configured as either (Bi-Endian). ARM started out Little Endian and now is Bi-Endian</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 name="Shape 35"/>
          <p:cNvSpPr/>
          <p:nvPr/>
        </p:nvSpPr>
        <p:spPr>
          <a:xfrm>
            <a:off x="685800" y="2936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Endianess pictures</a:t>
            </a:r>
          </a:p>
        </p:txBody>
      </p:sp>
      <p:sp>
        <p:nvSpPr>
          <p:cNvPr id="36" name="Shape 36"/>
          <p:cNvSpPr/>
          <p:nvPr/>
        </p:nvSpPr>
        <p:spPr>
          <a:xfrm>
            <a:off x="370712" y="1137735"/>
            <a:ext cx="2062101" cy="894768"/>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2800">
                <a:latin typeface="Arial"/>
                <a:ea typeface="Arial"/>
                <a:cs typeface="Arial"/>
                <a:sym typeface="Arial"/>
              </a:rPr>
              <a:t>Big Endian</a:t>
            </a:r>
            <a:endParaRPr b="1" sz="28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2800">
                <a:latin typeface="Arial"/>
                <a:ea typeface="Arial"/>
                <a:cs typeface="Arial"/>
                <a:sym typeface="Arial"/>
              </a:rPr>
              <a:t>(Others)</a:t>
            </a:r>
          </a:p>
        </p:txBody>
      </p:sp>
      <p:sp>
        <p:nvSpPr>
          <p:cNvPr id="37" name="Shape 37"/>
          <p:cNvSpPr/>
          <p:nvPr/>
        </p:nvSpPr>
        <p:spPr>
          <a:xfrm>
            <a:off x="6542726" y="1137735"/>
            <a:ext cx="2338698" cy="894768"/>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2800">
                <a:latin typeface="Arial"/>
                <a:ea typeface="Arial"/>
                <a:cs typeface="Arial"/>
                <a:sym typeface="Arial"/>
              </a:rPr>
              <a:t>Little Endian</a:t>
            </a:r>
            <a:endParaRPr b="1" sz="28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2800">
                <a:latin typeface="Arial"/>
                <a:ea typeface="Arial"/>
                <a:cs typeface="Arial"/>
                <a:sym typeface="Arial"/>
              </a:rPr>
              <a:t>(Intel)</a:t>
            </a:r>
          </a:p>
        </p:txBody>
      </p:sp>
      <p:sp>
        <p:nvSpPr>
          <p:cNvPr id="38" name="Shape 38"/>
          <p:cNvSpPr/>
          <p:nvPr/>
        </p:nvSpPr>
        <p:spPr>
          <a:xfrm>
            <a:off x="792243" y="2204498"/>
            <a:ext cx="1241264"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Register</a:t>
            </a:r>
          </a:p>
        </p:txBody>
      </p:sp>
      <p:sp>
        <p:nvSpPr>
          <p:cNvPr id="39" name="Shape 39"/>
          <p:cNvSpPr/>
          <p:nvPr/>
        </p:nvSpPr>
        <p:spPr>
          <a:xfrm>
            <a:off x="7174787" y="2218785"/>
            <a:ext cx="1241264"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Register</a:t>
            </a:r>
          </a:p>
        </p:txBody>
      </p:sp>
      <p:sp>
        <p:nvSpPr>
          <p:cNvPr id="40" name="Shape 40"/>
          <p:cNvSpPr/>
          <p:nvPr/>
        </p:nvSpPr>
        <p:spPr>
          <a:xfrm>
            <a:off x="3554220" y="5804948"/>
            <a:ext cx="1935548" cy="7948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Low Memory</a:t>
            </a:r>
            <a:endParaRPr sz="2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Addresses</a:t>
            </a:r>
          </a:p>
        </p:txBody>
      </p:sp>
      <p:graphicFrame>
        <p:nvGraphicFramePr>
          <p:cNvPr id="41" name="Table 41"/>
          <p:cNvGraphicFramePr/>
          <p:nvPr/>
        </p:nvGraphicFramePr>
        <p:xfrm>
          <a:off x="3048000" y="3581400"/>
          <a:ext cx="687388" cy="2143622"/>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687387"/>
              </a:tblGrid>
              <a:tr h="521096">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CE</a:t>
                      </a:r>
                    </a:p>
                  </a:txBody>
                  <a:tcPr marL="46800" marR="46800" marT="46800" marB="46800" anchor="t" anchorCtr="0" horzOverflow="overflow">
                    <a:lnL w="12700">
                      <a:miter lim="400000"/>
                    </a:lnL>
                    <a:lnR w="12700">
                      <a:miter lim="400000"/>
                    </a:lnR>
                    <a:lnT w="12700">
                      <a:miter lim="400000"/>
                    </a:lnT>
                    <a:lnB w="12700">
                      <a:miter lim="400000"/>
                    </a:lnB>
                    <a:noFill/>
                  </a:tcPr>
                </a:tc>
              </a:tr>
              <a:tr h="521096">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FA</a:t>
                      </a:r>
                    </a:p>
                  </a:txBody>
                  <a:tcPr marL="46800" marR="46800" marT="46800" marB="46800" anchor="t" anchorCtr="0" horzOverflow="overflow">
                    <a:lnL w="12700">
                      <a:miter lim="400000"/>
                    </a:lnL>
                    <a:lnR w="12700">
                      <a:miter lim="400000"/>
                    </a:lnR>
                    <a:lnT w="12700">
                      <a:miter lim="400000"/>
                    </a:lnT>
                    <a:lnB w="12700">
                      <a:miter lim="400000"/>
                    </a:lnB>
                    <a:noFill/>
                  </a:tcPr>
                </a:tc>
              </a:tr>
              <a:tr h="521096">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ED</a:t>
                      </a:r>
                    </a:p>
                  </a:txBody>
                  <a:tcPr marL="46800" marR="46800" marT="46800" marB="46800" anchor="t" anchorCtr="0" horzOverflow="overflow">
                    <a:lnL w="12700">
                      <a:miter lim="400000"/>
                    </a:lnL>
                    <a:lnR w="12700">
                      <a:miter lim="400000"/>
                    </a:lnR>
                    <a:lnT w="12700">
                      <a:miter lim="400000"/>
                    </a:lnT>
                    <a:lnB w="12700">
                      <a:miter lim="400000"/>
                    </a:lnB>
                    <a:noFill/>
                  </a:tcPr>
                </a:tc>
              </a:tr>
              <a:tr h="521096">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FE</a:t>
                      </a:r>
                    </a:p>
                  </a:txBody>
                  <a:tcPr marL="46800" marR="46800" marT="46800" marB="46800" anchor="t" anchorCtr="0" horzOverflow="overflow">
                    <a:lnL w="12700">
                      <a:miter lim="400000"/>
                    </a:lnL>
                    <a:lnR w="12700">
                      <a:miter lim="400000"/>
                    </a:lnR>
                    <a:lnT w="12700">
                      <a:miter lim="400000"/>
                    </a:lnT>
                    <a:lnB w="12700">
                      <a:miter lim="400000"/>
                    </a:lnB>
                    <a:noFill/>
                  </a:tcPr>
                </a:tc>
              </a:tr>
            </a:tbl>
          </a:graphicData>
        </a:graphic>
      </p:graphicFrame>
      <p:sp>
        <p:nvSpPr>
          <p:cNvPr id="42" name="Shape 42"/>
          <p:cNvSpPr/>
          <p:nvPr/>
        </p:nvSpPr>
        <p:spPr>
          <a:xfrm>
            <a:off x="3502105" y="1385348"/>
            <a:ext cx="2003265" cy="7948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High Memory</a:t>
            </a:r>
            <a:endParaRPr sz="2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Addresses</a:t>
            </a:r>
          </a:p>
        </p:txBody>
      </p:sp>
      <p:graphicFrame>
        <p:nvGraphicFramePr>
          <p:cNvPr id="43" name="Table 43"/>
          <p:cNvGraphicFramePr/>
          <p:nvPr/>
        </p:nvGraphicFramePr>
        <p:xfrm>
          <a:off x="5257800" y="3581400"/>
          <a:ext cx="687388" cy="2143622"/>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687387"/>
              </a:tblGrid>
              <a:tr h="521096">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FE</a:t>
                      </a:r>
                    </a:p>
                  </a:txBody>
                  <a:tcPr marL="46800" marR="46800" marT="46800" marB="46800" anchor="t" anchorCtr="0" horzOverflow="overflow">
                    <a:lnL w="12700">
                      <a:miter lim="400000"/>
                    </a:lnL>
                    <a:lnR w="12700">
                      <a:miter lim="400000"/>
                    </a:lnR>
                    <a:lnT w="12700">
                      <a:miter lim="400000"/>
                    </a:lnT>
                    <a:lnB w="12700">
                      <a:miter lim="400000"/>
                    </a:lnB>
                    <a:noFill/>
                  </a:tcPr>
                </a:tc>
              </a:tr>
              <a:tr h="521096">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ED</a:t>
                      </a:r>
                    </a:p>
                  </a:txBody>
                  <a:tcPr marL="46800" marR="46800" marT="46800" marB="46800" anchor="t" anchorCtr="0" horzOverflow="overflow">
                    <a:lnL w="12700">
                      <a:miter lim="400000"/>
                    </a:lnL>
                    <a:lnR w="12700">
                      <a:miter lim="400000"/>
                    </a:lnR>
                    <a:lnT w="12700">
                      <a:miter lim="400000"/>
                    </a:lnT>
                    <a:lnB w="12700">
                      <a:miter lim="400000"/>
                    </a:lnB>
                    <a:noFill/>
                  </a:tcPr>
                </a:tc>
              </a:tr>
              <a:tr h="521096">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FA</a:t>
                      </a:r>
                    </a:p>
                  </a:txBody>
                  <a:tcPr marL="46800" marR="46800" marT="46800" marB="46800" anchor="t" anchorCtr="0" horzOverflow="overflow">
                    <a:lnL w="12700">
                      <a:miter lim="400000"/>
                    </a:lnL>
                    <a:lnR w="12700">
                      <a:miter lim="400000"/>
                    </a:lnR>
                    <a:lnT w="12700">
                      <a:miter lim="400000"/>
                    </a:lnT>
                    <a:lnB w="12700">
                      <a:miter lim="400000"/>
                    </a:lnB>
                    <a:noFill/>
                  </a:tcPr>
                </a:tc>
              </a:tr>
              <a:tr h="521096">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CE</a:t>
                      </a:r>
                    </a:p>
                  </a:txBody>
                  <a:tcPr marL="46800" marR="46800" marT="46800" marB="46800" anchor="t" anchorCtr="0" horzOverflow="overflow">
                    <a:lnL w="12700">
                      <a:miter lim="400000"/>
                    </a:lnL>
                    <a:lnR w="12700">
                      <a:miter lim="400000"/>
                    </a:lnR>
                    <a:lnT w="12700">
                      <a:miter lim="400000"/>
                    </a:lnT>
                    <a:lnB w="12700">
                      <a:miter lim="400000"/>
                    </a:lnB>
                    <a:noFill/>
                  </a:tcPr>
                </a:tc>
              </a:tr>
            </a:tbl>
          </a:graphicData>
        </a:graphic>
      </p:graphicFrame>
      <p:grpSp>
        <p:nvGrpSpPr>
          <p:cNvPr id="46" name="Group 46"/>
          <p:cNvGrpSpPr/>
          <p:nvPr/>
        </p:nvGrpSpPr>
        <p:grpSpPr>
          <a:xfrm>
            <a:off x="2057400" y="2743200"/>
            <a:ext cx="685800" cy="533400"/>
            <a:chOff x="0" y="0"/>
            <a:chExt cx="685800" cy="533400"/>
          </a:xfrm>
        </p:grpSpPr>
        <p:sp>
          <p:nvSpPr>
            <p:cNvPr id="44" name="Shape 44"/>
            <p:cNvSpPr/>
            <p:nvPr/>
          </p:nvSpPr>
          <p:spPr>
            <a:xfrm>
              <a:off x="0" y="0"/>
              <a:ext cx="685800" cy="533400"/>
            </a:xfrm>
            <a:prstGeom prst="rect">
              <a:avLst/>
            </a:prstGeom>
            <a:solidFill>
              <a:srgbClr val="FFFFFF"/>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45" name="Shape 45"/>
            <p:cNvSpPr/>
            <p:nvPr/>
          </p:nvSpPr>
          <p:spPr>
            <a:xfrm>
              <a:off x="78041" y="47085"/>
              <a:ext cx="529718"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CE</a:t>
              </a:r>
            </a:p>
          </p:txBody>
        </p:sp>
      </p:grpSp>
      <p:grpSp>
        <p:nvGrpSpPr>
          <p:cNvPr id="49" name="Group 49"/>
          <p:cNvGrpSpPr/>
          <p:nvPr/>
        </p:nvGrpSpPr>
        <p:grpSpPr>
          <a:xfrm>
            <a:off x="1371600" y="2743200"/>
            <a:ext cx="685800" cy="533400"/>
            <a:chOff x="0" y="0"/>
            <a:chExt cx="685800" cy="533400"/>
          </a:xfrm>
        </p:grpSpPr>
        <p:sp>
          <p:nvSpPr>
            <p:cNvPr id="47" name="Shape 47"/>
            <p:cNvSpPr/>
            <p:nvPr/>
          </p:nvSpPr>
          <p:spPr>
            <a:xfrm>
              <a:off x="0" y="0"/>
              <a:ext cx="685800" cy="533400"/>
            </a:xfrm>
            <a:prstGeom prst="rect">
              <a:avLst/>
            </a:prstGeom>
            <a:solidFill>
              <a:srgbClr val="FFFFFF"/>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48" name="Shape 48"/>
            <p:cNvSpPr/>
            <p:nvPr/>
          </p:nvSpPr>
          <p:spPr>
            <a:xfrm>
              <a:off x="103417" y="47085"/>
              <a:ext cx="478966"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FA</a:t>
              </a:r>
            </a:p>
          </p:txBody>
        </p:sp>
      </p:grpSp>
      <p:grpSp>
        <p:nvGrpSpPr>
          <p:cNvPr id="52" name="Group 52"/>
          <p:cNvGrpSpPr/>
          <p:nvPr/>
        </p:nvGrpSpPr>
        <p:grpSpPr>
          <a:xfrm>
            <a:off x="685800" y="2743200"/>
            <a:ext cx="685800" cy="533400"/>
            <a:chOff x="0" y="0"/>
            <a:chExt cx="685800" cy="533400"/>
          </a:xfrm>
        </p:grpSpPr>
        <p:sp>
          <p:nvSpPr>
            <p:cNvPr id="50" name="Shape 50"/>
            <p:cNvSpPr/>
            <p:nvPr/>
          </p:nvSpPr>
          <p:spPr>
            <a:xfrm>
              <a:off x="0" y="0"/>
              <a:ext cx="685800" cy="533400"/>
            </a:xfrm>
            <a:prstGeom prst="rect">
              <a:avLst/>
            </a:prstGeom>
            <a:solidFill>
              <a:srgbClr val="FFFFFF"/>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51" name="Shape 51"/>
            <p:cNvSpPr/>
            <p:nvPr/>
          </p:nvSpPr>
          <p:spPr>
            <a:xfrm>
              <a:off x="78041" y="47085"/>
              <a:ext cx="529718"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ED</a:t>
              </a:r>
            </a:p>
          </p:txBody>
        </p:sp>
      </p:grpSp>
      <p:grpSp>
        <p:nvGrpSpPr>
          <p:cNvPr id="55" name="Group 55"/>
          <p:cNvGrpSpPr/>
          <p:nvPr/>
        </p:nvGrpSpPr>
        <p:grpSpPr>
          <a:xfrm>
            <a:off x="0" y="2743200"/>
            <a:ext cx="685800" cy="533400"/>
            <a:chOff x="0" y="0"/>
            <a:chExt cx="685800" cy="533400"/>
          </a:xfrm>
        </p:grpSpPr>
        <p:sp>
          <p:nvSpPr>
            <p:cNvPr id="53" name="Shape 53"/>
            <p:cNvSpPr/>
            <p:nvPr/>
          </p:nvSpPr>
          <p:spPr>
            <a:xfrm>
              <a:off x="0" y="0"/>
              <a:ext cx="685800" cy="533400"/>
            </a:xfrm>
            <a:prstGeom prst="rect">
              <a:avLst/>
            </a:prstGeom>
            <a:solidFill>
              <a:srgbClr val="FFFFFF"/>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54" name="Shape 54"/>
            <p:cNvSpPr/>
            <p:nvPr/>
          </p:nvSpPr>
          <p:spPr>
            <a:xfrm>
              <a:off x="95008" y="47085"/>
              <a:ext cx="495784"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FE</a:t>
              </a:r>
            </a:p>
          </p:txBody>
        </p:sp>
      </p:grpSp>
      <p:grpSp>
        <p:nvGrpSpPr>
          <p:cNvPr id="58" name="Group 58"/>
          <p:cNvGrpSpPr/>
          <p:nvPr/>
        </p:nvGrpSpPr>
        <p:grpSpPr>
          <a:xfrm>
            <a:off x="8458200" y="2743200"/>
            <a:ext cx="685800" cy="533400"/>
            <a:chOff x="0" y="0"/>
            <a:chExt cx="685800" cy="533400"/>
          </a:xfrm>
        </p:grpSpPr>
        <p:sp>
          <p:nvSpPr>
            <p:cNvPr id="56" name="Shape 56"/>
            <p:cNvSpPr/>
            <p:nvPr/>
          </p:nvSpPr>
          <p:spPr>
            <a:xfrm>
              <a:off x="0" y="0"/>
              <a:ext cx="685800" cy="533400"/>
            </a:xfrm>
            <a:prstGeom prst="rect">
              <a:avLst/>
            </a:prstGeom>
            <a:solidFill>
              <a:srgbClr val="FFFFFF"/>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57" name="Shape 57"/>
            <p:cNvSpPr/>
            <p:nvPr/>
          </p:nvSpPr>
          <p:spPr>
            <a:xfrm>
              <a:off x="78041" y="47085"/>
              <a:ext cx="529718"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CE</a:t>
              </a:r>
            </a:p>
          </p:txBody>
        </p:sp>
      </p:grpSp>
      <p:grpSp>
        <p:nvGrpSpPr>
          <p:cNvPr id="61" name="Group 61"/>
          <p:cNvGrpSpPr/>
          <p:nvPr/>
        </p:nvGrpSpPr>
        <p:grpSpPr>
          <a:xfrm>
            <a:off x="7772400" y="2743200"/>
            <a:ext cx="685800" cy="533400"/>
            <a:chOff x="0" y="0"/>
            <a:chExt cx="685800" cy="533400"/>
          </a:xfrm>
        </p:grpSpPr>
        <p:sp>
          <p:nvSpPr>
            <p:cNvPr id="59" name="Shape 59"/>
            <p:cNvSpPr/>
            <p:nvPr/>
          </p:nvSpPr>
          <p:spPr>
            <a:xfrm>
              <a:off x="0" y="0"/>
              <a:ext cx="685800" cy="533400"/>
            </a:xfrm>
            <a:prstGeom prst="rect">
              <a:avLst/>
            </a:prstGeom>
            <a:solidFill>
              <a:srgbClr val="FFFFFF"/>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60" name="Shape 60"/>
            <p:cNvSpPr/>
            <p:nvPr/>
          </p:nvSpPr>
          <p:spPr>
            <a:xfrm>
              <a:off x="103417" y="47085"/>
              <a:ext cx="478966"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FA</a:t>
              </a:r>
            </a:p>
          </p:txBody>
        </p:sp>
      </p:grpSp>
      <p:grpSp>
        <p:nvGrpSpPr>
          <p:cNvPr id="64" name="Group 64"/>
          <p:cNvGrpSpPr/>
          <p:nvPr/>
        </p:nvGrpSpPr>
        <p:grpSpPr>
          <a:xfrm>
            <a:off x="7086600" y="2743200"/>
            <a:ext cx="685800" cy="533400"/>
            <a:chOff x="0" y="0"/>
            <a:chExt cx="685800" cy="533400"/>
          </a:xfrm>
        </p:grpSpPr>
        <p:sp>
          <p:nvSpPr>
            <p:cNvPr id="62" name="Shape 62"/>
            <p:cNvSpPr/>
            <p:nvPr/>
          </p:nvSpPr>
          <p:spPr>
            <a:xfrm>
              <a:off x="0" y="0"/>
              <a:ext cx="685800" cy="533400"/>
            </a:xfrm>
            <a:prstGeom prst="rect">
              <a:avLst/>
            </a:prstGeom>
            <a:solidFill>
              <a:srgbClr val="FFFFFF"/>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63" name="Shape 63"/>
            <p:cNvSpPr/>
            <p:nvPr/>
          </p:nvSpPr>
          <p:spPr>
            <a:xfrm>
              <a:off x="78041" y="47085"/>
              <a:ext cx="529718"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ED</a:t>
              </a:r>
            </a:p>
          </p:txBody>
        </p:sp>
      </p:grpSp>
      <p:grpSp>
        <p:nvGrpSpPr>
          <p:cNvPr id="67" name="Group 67"/>
          <p:cNvGrpSpPr/>
          <p:nvPr/>
        </p:nvGrpSpPr>
        <p:grpSpPr>
          <a:xfrm>
            <a:off x="6400800" y="2743200"/>
            <a:ext cx="685800" cy="533400"/>
            <a:chOff x="0" y="0"/>
            <a:chExt cx="685800" cy="533400"/>
          </a:xfrm>
        </p:grpSpPr>
        <p:sp>
          <p:nvSpPr>
            <p:cNvPr id="65" name="Shape 65"/>
            <p:cNvSpPr/>
            <p:nvPr/>
          </p:nvSpPr>
          <p:spPr>
            <a:xfrm>
              <a:off x="0" y="0"/>
              <a:ext cx="685800" cy="533400"/>
            </a:xfrm>
            <a:prstGeom prst="rect">
              <a:avLst/>
            </a:prstGeom>
            <a:solidFill>
              <a:srgbClr val="FFFFFF"/>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66" name="Shape 66"/>
            <p:cNvSpPr/>
            <p:nvPr/>
          </p:nvSpPr>
          <p:spPr>
            <a:xfrm>
              <a:off x="95008" y="47085"/>
              <a:ext cx="495784"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FE</a:t>
              </a:r>
            </a:p>
          </p:txBody>
        </p:sp>
      </p:grpSp>
      <p:sp>
        <p:nvSpPr>
          <p:cNvPr id="68" name="Shape 68"/>
          <p:cNvSpPr/>
          <p:nvPr/>
        </p:nvSpPr>
        <p:spPr>
          <a:xfrm>
            <a:off x="4162803" y="5190585"/>
            <a:ext cx="597731"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0x0</a:t>
            </a:r>
          </a:p>
        </p:txBody>
      </p:sp>
      <p:sp>
        <p:nvSpPr>
          <p:cNvPr id="69" name="Shape 69"/>
          <p:cNvSpPr/>
          <p:nvPr/>
        </p:nvSpPr>
        <p:spPr>
          <a:xfrm>
            <a:off x="4162803" y="4657185"/>
            <a:ext cx="597731"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0x1</a:t>
            </a:r>
          </a:p>
        </p:txBody>
      </p:sp>
      <p:sp>
        <p:nvSpPr>
          <p:cNvPr id="70" name="Shape 70"/>
          <p:cNvSpPr/>
          <p:nvPr/>
        </p:nvSpPr>
        <p:spPr>
          <a:xfrm>
            <a:off x="4186616" y="4123785"/>
            <a:ext cx="597731"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0x2</a:t>
            </a:r>
          </a:p>
        </p:txBody>
      </p:sp>
      <p:sp>
        <p:nvSpPr>
          <p:cNvPr id="71" name="Shape 71"/>
          <p:cNvSpPr/>
          <p:nvPr/>
        </p:nvSpPr>
        <p:spPr>
          <a:xfrm>
            <a:off x="4195347" y="3590385"/>
            <a:ext cx="597731"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0x3</a:t>
            </a:r>
          </a:p>
        </p:txBody>
      </p:sp>
      <p:graphicFrame>
        <p:nvGraphicFramePr>
          <p:cNvPr id="72" name="Table 72"/>
          <p:cNvGraphicFramePr/>
          <p:nvPr/>
        </p:nvGraphicFramePr>
        <p:xfrm>
          <a:off x="3048000" y="2546350"/>
          <a:ext cx="687388"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687387"/>
              </a:tblGrid>
              <a:tr h="521493">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00</a:t>
                      </a:r>
                    </a:p>
                  </a:txBody>
                  <a:tcPr marL="46800" marR="46800" marT="46800" marB="46800" anchor="t" anchorCtr="0" horzOverflow="overflow">
                    <a:lnL w="12700">
                      <a:miter lim="400000"/>
                    </a:lnL>
                    <a:lnR w="12700">
                      <a:miter lim="400000"/>
                    </a:lnR>
                    <a:lnT w="12700">
                      <a:miter lim="400000"/>
                    </a:lnT>
                    <a:lnB w="12700">
                      <a:miter lim="400000"/>
                    </a:lnB>
                    <a:noFill/>
                  </a:tcPr>
                </a:tc>
              </a:tr>
              <a:tr h="521493">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00</a:t>
                      </a:r>
                    </a:p>
                  </a:txBody>
                  <a:tcPr marL="46800" marR="46800" marT="46800" marB="46800" anchor="t" anchorCtr="0" horzOverflow="overflow">
                    <a:lnL w="12700">
                      <a:miter lim="400000"/>
                    </a:lnL>
                    <a:lnR w="12700">
                      <a:miter lim="400000"/>
                    </a:lnR>
                    <a:lnT w="12700">
                      <a:miter lim="400000"/>
                    </a:lnT>
                    <a:lnB w="12700">
                      <a:miter lim="400000"/>
                    </a:lnB>
                    <a:noFill/>
                  </a:tcPr>
                </a:tc>
              </a:tr>
            </a:tbl>
          </a:graphicData>
        </a:graphic>
      </p:graphicFrame>
      <p:graphicFrame>
        <p:nvGraphicFramePr>
          <p:cNvPr id="73" name="Table 73"/>
          <p:cNvGraphicFramePr/>
          <p:nvPr/>
        </p:nvGraphicFramePr>
        <p:xfrm>
          <a:off x="5257800" y="2546350"/>
          <a:ext cx="687388"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687387"/>
              </a:tblGrid>
              <a:tr h="521493">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00</a:t>
                      </a:r>
                    </a:p>
                  </a:txBody>
                  <a:tcPr marL="46800" marR="46800" marT="46800" marB="46800" anchor="t" anchorCtr="0" horzOverflow="overflow">
                    <a:lnL w="12700">
                      <a:miter lim="400000"/>
                    </a:lnL>
                    <a:lnR w="12700">
                      <a:miter lim="400000"/>
                    </a:lnR>
                    <a:lnT w="12700">
                      <a:miter lim="400000"/>
                    </a:lnT>
                    <a:lnB w="12700">
                      <a:miter lim="400000"/>
                    </a:lnB>
                    <a:noFill/>
                  </a:tcPr>
                </a:tc>
              </a:tr>
              <a:tr h="521493">
                <a:tc>
                  <a:txBody>
                    <a:bodyPr/>
                    <a:lstStyle/>
                    <a:p>
                      <a:pPr lvl="0">
                        <a:lnSpc>
                          <a:spcPct val="93000"/>
                        </a:lnSpc>
                        <a:spcBef>
                          <a:spcPts val="7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800">
                          <a:latin typeface="Arial"/>
                          <a:ea typeface="Arial"/>
                          <a:cs typeface="Arial"/>
                        </a:rPr>
                        <a:t>00</a:t>
                      </a:r>
                    </a:p>
                  </a:txBody>
                  <a:tcPr marL="46800" marR="46800" marT="46800" marB="46800" anchor="t" anchorCtr="0" horzOverflow="overflow">
                    <a:lnL w="12700">
                      <a:miter lim="400000"/>
                    </a:lnL>
                    <a:lnR w="12700">
                      <a:miter lim="400000"/>
                    </a:lnR>
                    <a:lnT w="12700">
                      <a:miter lim="400000"/>
                    </a:lnT>
                    <a:lnB w="12700">
                      <a:miter lim="400000"/>
                    </a:lnB>
                    <a:noFill/>
                  </a:tcPr>
                </a:tc>
              </a:tr>
            </a:tbl>
          </a:graphicData>
        </a:graphic>
      </p:graphicFrame>
      <p:sp>
        <p:nvSpPr>
          <p:cNvPr id="74" name="Shape 74"/>
          <p:cNvSpPr/>
          <p:nvPr/>
        </p:nvSpPr>
        <p:spPr>
          <a:xfrm>
            <a:off x="4186616" y="3056985"/>
            <a:ext cx="597731"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0x4</a:t>
            </a:r>
          </a:p>
        </p:txBody>
      </p:sp>
      <p:sp>
        <p:nvSpPr>
          <p:cNvPr id="75" name="Shape 75"/>
          <p:cNvSpPr/>
          <p:nvPr/>
        </p:nvSpPr>
        <p:spPr>
          <a:xfrm>
            <a:off x="4189791" y="2599785"/>
            <a:ext cx="597731"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0x5</a:t>
            </a:r>
          </a:p>
        </p:txBody>
      </p:sp>
      <p:sp>
        <p:nvSpPr>
          <p:cNvPr id="76" name="Shape 76"/>
          <p:cNvSpPr/>
          <p:nvPr/>
        </p:nvSpPr>
        <p:spPr>
          <a:xfrm flipV="1">
            <a:off x="3352800" y="2132012"/>
            <a:ext cx="1588" cy="384176"/>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
        <p:nvSpPr>
          <p:cNvPr id="77" name="Shape 77"/>
          <p:cNvSpPr/>
          <p:nvPr/>
        </p:nvSpPr>
        <p:spPr>
          <a:xfrm flipV="1">
            <a:off x="5562600" y="2132012"/>
            <a:ext cx="1588" cy="384176"/>
          </a:xfrm>
          <a:prstGeom prst="line">
            <a:avLst/>
          </a:prstGeom>
          <a:ln w="38160">
            <a:solidFill/>
            <a:miter/>
            <a:tailEnd type="triangle"/>
          </a:ln>
        </p:spPr>
        <p:txBody>
          <a:bodyPr lIns="0" tIns="0" rIns="0" bIns="0"/>
          <a:lstStyle/>
          <a:p>
            <a:pPr lvl="0">
              <a:defRPr sz="1200">
                <a:latin typeface="+mn-lt"/>
                <a:ea typeface="+mn-ea"/>
                <a:cs typeface="+mn-cs"/>
                <a:sym typeface="Helvetica"/>
              </a:defRPr>
            </a:pPr>
          </a:p>
        </p:txBody>
      </p:sp>
      <p:sp>
        <p:nvSpPr>
          <p:cNvPr id="78" name="Shape 78"/>
          <p:cNvSpPr/>
          <p:nvPr/>
        </p:nvSpPr>
        <p:spPr>
          <a:xfrm flipH="1" rot="16200000">
            <a:off x="2442368" y="3234531"/>
            <a:ext cx="563564" cy="647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ln w="28440">
            <a:solidFill/>
            <a:miter/>
            <a:tailEnd type="triangle"/>
          </a:ln>
        </p:spPr>
        <p:txBody>
          <a:bodyPr lIns="0" tIns="0" rIns="0" bIns="0"/>
          <a:lstStyle/>
          <a:p>
            <a:pPr lvl="0"/>
          </a:p>
        </p:txBody>
      </p:sp>
      <p:sp>
        <p:nvSpPr>
          <p:cNvPr id="79" name="Shape 79"/>
          <p:cNvSpPr/>
          <p:nvPr/>
        </p:nvSpPr>
        <p:spPr>
          <a:xfrm flipH="1" rot="16200000">
            <a:off x="1841500" y="3149600"/>
            <a:ext cx="1081088" cy="13350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ln w="28440">
            <a:solidFill/>
            <a:miter/>
            <a:tailEnd type="triangle"/>
          </a:ln>
        </p:spPr>
        <p:txBody>
          <a:bodyPr lIns="0" tIns="0" rIns="0" bIns="0"/>
          <a:lstStyle/>
          <a:p>
            <a:pPr lvl="0"/>
          </a:p>
        </p:txBody>
      </p:sp>
      <p:sp>
        <p:nvSpPr>
          <p:cNvPr id="80" name="Shape 80"/>
          <p:cNvSpPr/>
          <p:nvPr/>
        </p:nvSpPr>
        <p:spPr>
          <a:xfrm flipH="1" rot="16200000">
            <a:off x="638175" y="2981325"/>
            <a:ext cx="2116138" cy="2706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ln w="28440">
            <a:solidFill/>
            <a:miter/>
            <a:tailEnd type="triangle"/>
          </a:ln>
        </p:spPr>
        <p:txBody>
          <a:bodyPr lIns="0" tIns="0" rIns="0" bIns="0"/>
          <a:lstStyle/>
          <a:p>
            <a:pPr lvl="0"/>
          </a:p>
        </p:txBody>
      </p:sp>
      <p:sp>
        <p:nvSpPr>
          <p:cNvPr id="81" name="Shape 81"/>
          <p:cNvSpPr/>
          <p:nvPr/>
        </p:nvSpPr>
        <p:spPr>
          <a:xfrm flipH="1" rot="16200000">
            <a:off x="1239043" y="3066256"/>
            <a:ext cx="1598614" cy="2019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ln w="28440">
            <a:solidFill/>
            <a:miter/>
            <a:tailEnd type="triangle"/>
          </a:ln>
        </p:spPr>
        <p:txBody>
          <a:bodyPr lIns="0" tIns="0" rIns="0" bIns="0"/>
          <a:lstStyle/>
          <a:p>
            <a:pPr lvl="0"/>
          </a:p>
        </p:txBody>
      </p:sp>
      <p:sp>
        <p:nvSpPr>
          <p:cNvPr id="82" name="Shape 82"/>
          <p:cNvSpPr/>
          <p:nvPr/>
        </p:nvSpPr>
        <p:spPr>
          <a:xfrm rot="5400000">
            <a:off x="6061868" y="3156743"/>
            <a:ext cx="563564" cy="803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ln w="28440">
            <a:solidFill/>
            <a:miter/>
            <a:tailEnd type="triangle"/>
          </a:ln>
        </p:spPr>
        <p:txBody>
          <a:bodyPr lIns="0" tIns="0" rIns="0" bIns="0"/>
          <a:lstStyle/>
          <a:p>
            <a:pPr lvl="0"/>
          </a:p>
        </p:txBody>
      </p:sp>
      <p:sp>
        <p:nvSpPr>
          <p:cNvPr id="83" name="Shape 83"/>
          <p:cNvSpPr/>
          <p:nvPr/>
        </p:nvSpPr>
        <p:spPr>
          <a:xfrm rot="5400000">
            <a:off x="6146006" y="3072606"/>
            <a:ext cx="1081088" cy="1489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ln w="28440">
            <a:solidFill/>
            <a:miter/>
            <a:tailEnd type="triangle"/>
          </a:ln>
        </p:spPr>
        <p:txBody>
          <a:bodyPr lIns="0" tIns="0" rIns="0" bIns="0"/>
          <a:lstStyle/>
          <a:p>
            <a:pPr lvl="0"/>
          </a:p>
        </p:txBody>
      </p:sp>
      <p:sp>
        <p:nvSpPr>
          <p:cNvPr id="84" name="Shape 84"/>
          <p:cNvSpPr/>
          <p:nvPr/>
        </p:nvSpPr>
        <p:spPr>
          <a:xfrm rot="5400000">
            <a:off x="6230143" y="2988468"/>
            <a:ext cx="1598614" cy="21748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ln w="28440">
            <a:solidFill/>
            <a:miter/>
            <a:tailEnd type="triangle"/>
          </a:ln>
        </p:spPr>
        <p:txBody>
          <a:bodyPr lIns="0" tIns="0" rIns="0" bIns="0"/>
          <a:lstStyle/>
          <a:p>
            <a:pPr lvl="0"/>
          </a:p>
        </p:txBody>
      </p:sp>
      <p:sp>
        <p:nvSpPr>
          <p:cNvPr id="85" name="Shape 85"/>
          <p:cNvSpPr/>
          <p:nvPr/>
        </p:nvSpPr>
        <p:spPr>
          <a:xfrm rot="5400000">
            <a:off x="6314281" y="2904331"/>
            <a:ext cx="2116138" cy="2860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path>
            </a:pathLst>
          </a:custGeom>
          <a:ln w="28440">
            <a:solidFill/>
            <a:miter/>
            <a:tailEnd type="triangle"/>
          </a:ln>
        </p:spPr>
        <p:txBody>
          <a:bodyPr lIns="0" tIns="0" rIns="0" bIns="0"/>
          <a:lstStyle/>
          <a:p>
            <a:pPr lvl="0"/>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 name="Shape 87"/>
          <p:cNvSpPr/>
          <p:nvPr/>
        </p:nvSpPr>
        <p:spPr>
          <a:xfrm>
            <a:off x="685800" y="382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How you’ll probably usually see endianness expressed:</a:t>
            </a:r>
          </a:p>
        </p:txBody>
      </p:sp>
      <p:pic>
        <p:nvPicPr>
          <p:cNvPr id="88" name="pasted-image.png"/>
          <p:cNvPicPr/>
          <p:nvPr/>
        </p:nvPicPr>
        <p:blipFill>
          <a:blip r:embed="rId2">
            <a:extLst/>
          </a:blip>
          <a:stretch>
            <a:fillRect/>
          </a:stretch>
        </p:blipFill>
        <p:spPr>
          <a:xfrm>
            <a:off x="0" y="2842460"/>
            <a:ext cx="9144000" cy="2214480"/>
          </a:xfrm>
          <a:prstGeom prst="rect">
            <a:avLst/>
          </a:prstGeom>
          <a:ln w="12700">
            <a:miter lim="400000"/>
          </a:ln>
        </p:spPr>
      </p:pic>
      <p:sp>
        <p:nvSpPr>
          <p:cNvPr id="89" name="Shape 89"/>
          <p:cNvSpPr/>
          <p:nvPr/>
        </p:nvSpPr>
        <p:spPr>
          <a:xfrm>
            <a:off x="8594695" y="3739045"/>
            <a:ext cx="561341" cy="42139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low</a:t>
            </a:r>
          </a:p>
        </p:txBody>
      </p:sp>
      <p:sp>
        <p:nvSpPr>
          <p:cNvPr id="90" name="Shape 90"/>
          <p:cNvSpPr/>
          <p:nvPr/>
        </p:nvSpPr>
        <p:spPr>
          <a:xfrm>
            <a:off x="7235795" y="3739045"/>
            <a:ext cx="646024"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high</a:t>
            </a:r>
          </a:p>
        </p:txBody>
      </p:sp>
      <p:sp>
        <p:nvSpPr>
          <p:cNvPr id="91" name="Shape 91"/>
          <p:cNvSpPr/>
          <p:nvPr/>
        </p:nvSpPr>
        <p:spPr>
          <a:xfrm>
            <a:off x="1177895" y="2418245"/>
            <a:ext cx="561341"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low</a:t>
            </a:r>
          </a:p>
        </p:txBody>
      </p:sp>
      <p:sp>
        <p:nvSpPr>
          <p:cNvPr id="92" name="Shape 92"/>
          <p:cNvSpPr/>
          <p:nvPr/>
        </p:nvSpPr>
        <p:spPr>
          <a:xfrm>
            <a:off x="3019395" y="2418245"/>
            <a:ext cx="646024"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high</a:t>
            </a:r>
          </a:p>
        </p:txBody>
      </p:sp>
      <p:sp>
        <p:nvSpPr>
          <p:cNvPr id="93" name="Shape 93"/>
          <p:cNvSpPr/>
          <p:nvPr/>
        </p:nvSpPr>
        <p:spPr>
          <a:xfrm>
            <a:off x="1135553" y="4996345"/>
            <a:ext cx="646025"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high</a:t>
            </a:r>
          </a:p>
        </p:txBody>
      </p:sp>
      <p:sp>
        <p:nvSpPr>
          <p:cNvPr id="94" name="Shape 94"/>
          <p:cNvSpPr/>
          <p:nvPr/>
        </p:nvSpPr>
        <p:spPr>
          <a:xfrm>
            <a:off x="1727509" y="2663199"/>
            <a:ext cx="1303613" cy="1"/>
          </a:xfrm>
          <a:prstGeom prst="line">
            <a:avLst/>
          </a:prstGeom>
          <a:ln w="25400">
            <a:solidFill/>
            <a:tailEnd type="triangle"/>
          </a:ln>
        </p:spPr>
        <p:txBody>
          <a:bodyPr lIns="0" tIns="0" rIns="0" bIns="0"/>
          <a:lstStyle/>
          <a:p>
            <a:pPr lvl="0">
              <a:defRPr sz="1200">
                <a:latin typeface="+mn-lt"/>
                <a:ea typeface="+mn-ea"/>
                <a:cs typeface="+mn-cs"/>
                <a:sym typeface="Helvetica"/>
              </a:defRPr>
            </a:pPr>
          </a:p>
        </p:txBody>
      </p:sp>
      <p:sp>
        <p:nvSpPr>
          <p:cNvPr id="95" name="Shape 95"/>
          <p:cNvSpPr/>
          <p:nvPr/>
        </p:nvSpPr>
        <p:spPr>
          <a:xfrm flipH="1">
            <a:off x="1458565" y="2802899"/>
            <a:ext cx="1" cy="2242885"/>
          </a:xfrm>
          <a:prstGeom prst="line">
            <a:avLst/>
          </a:prstGeom>
          <a:ln w="25400">
            <a:solidFill/>
            <a:tailEnd type="triangle"/>
          </a:ln>
        </p:spPr>
        <p:txBody>
          <a:bodyPr lIns="0" tIns="0" rIns="0" bIns="0"/>
          <a:lstStyle/>
          <a:p>
            <a:pPr lvl="0">
              <a:defRPr sz="1200">
                <a:latin typeface="+mn-lt"/>
                <a:ea typeface="+mn-ea"/>
                <a:cs typeface="+mn-cs"/>
                <a:sym typeface="Helvetica"/>
              </a:defRPr>
            </a:pPr>
          </a:p>
        </p:txBody>
      </p:sp>
      <p:sp>
        <p:nvSpPr>
          <p:cNvPr id="96" name="Shape 96"/>
          <p:cNvSpPr/>
          <p:nvPr/>
        </p:nvSpPr>
        <p:spPr>
          <a:xfrm flipH="1">
            <a:off x="7915245" y="3949741"/>
            <a:ext cx="646024" cy="1"/>
          </a:xfrm>
          <a:prstGeom prst="line">
            <a:avLst/>
          </a:prstGeom>
          <a:ln w="25400">
            <a:solidFill/>
            <a:tailEnd type="triangle"/>
          </a:ln>
        </p:spPr>
        <p:txBody>
          <a:bodyPr lIns="0" tIns="0" rIns="0" bIns="0"/>
          <a:lstStyle/>
          <a:p>
            <a:pPr lvl="0">
              <a:defRPr sz="1200">
                <a:latin typeface="+mn-lt"/>
                <a:ea typeface="+mn-ea"/>
                <a:cs typeface="+mn-cs"/>
                <a:sym typeface="Helvetica"/>
              </a:defRPr>
            </a:pPr>
          </a:p>
        </p:txBody>
      </p:sp>
      <p:sp>
        <p:nvSpPr>
          <p:cNvPr id="97" name="Shape 97"/>
          <p:cNvSpPr/>
          <p:nvPr/>
        </p:nvSpPr>
        <p:spPr>
          <a:xfrm>
            <a:off x="-3205" y="5415445"/>
            <a:ext cx="5300624" cy="140037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200"/>
            </a:lvl1pPr>
          </a:lstStyle>
          <a:p>
            <a:pPr lvl="0">
              <a:defRPr sz="1800"/>
            </a:pPr>
            <a:r>
              <a:rPr sz="2200"/>
              <a:t>Memory dump windows are typically shown in typical English writing left-to-right, top-to-bottom form, with the upper left being the lowest address</a:t>
            </a:r>
          </a:p>
        </p:txBody>
      </p:sp>
      <p:sp>
        <p:nvSpPr>
          <p:cNvPr id="98" name="Shape 98"/>
          <p:cNvSpPr/>
          <p:nvPr/>
        </p:nvSpPr>
        <p:spPr>
          <a:xfrm>
            <a:off x="6071265" y="5397417"/>
            <a:ext cx="2975085" cy="107017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200"/>
            </a:lvl1pPr>
          </a:lstStyle>
          <a:p>
            <a:pPr lvl="0">
              <a:defRPr sz="1800"/>
            </a:pPr>
            <a:r>
              <a:rPr sz="2200"/>
              <a:t>Register view windows always show the registers in big endian order</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00" name="pasted-image.png"/>
          <p:cNvPicPr/>
          <p:nvPr/>
        </p:nvPicPr>
        <p:blipFill>
          <a:blip r:embed="rId2">
            <a:extLst/>
          </a:blip>
          <a:stretch>
            <a:fillRect/>
          </a:stretch>
        </p:blipFill>
        <p:spPr>
          <a:xfrm>
            <a:off x="0" y="3801576"/>
            <a:ext cx="9144000" cy="2235789"/>
          </a:xfrm>
          <a:prstGeom prst="rect">
            <a:avLst/>
          </a:prstGeom>
          <a:ln w="12700">
            <a:miter lim="400000"/>
          </a:ln>
        </p:spPr>
      </p:pic>
      <p:pic>
        <p:nvPicPr>
          <p:cNvPr id="101" name="pasted-image.png"/>
          <p:cNvPicPr/>
          <p:nvPr/>
        </p:nvPicPr>
        <p:blipFill>
          <a:blip r:embed="rId3">
            <a:extLst/>
          </a:blip>
          <a:stretch>
            <a:fillRect/>
          </a:stretch>
        </p:blipFill>
        <p:spPr>
          <a:xfrm>
            <a:off x="-6018" y="1144813"/>
            <a:ext cx="9144001" cy="2206257"/>
          </a:xfrm>
          <a:prstGeom prst="rect">
            <a:avLst/>
          </a:prstGeom>
          <a:ln w="12700">
            <a:miter lim="400000"/>
          </a:ln>
        </p:spPr>
      </p:pic>
      <p:sp>
        <p:nvSpPr>
          <p:cNvPr id="102" name="Shape 102"/>
          <p:cNvSpPr/>
          <p:nvPr/>
        </p:nvSpPr>
        <p:spPr>
          <a:xfrm>
            <a:off x="-9426" y="-12842"/>
            <a:ext cx="9162852" cy="6098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But if you change the display size…</a:t>
            </a:r>
          </a:p>
        </p:txBody>
      </p:sp>
      <p:sp>
        <p:nvSpPr>
          <p:cNvPr id="103" name="Shape 103"/>
          <p:cNvSpPr/>
          <p:nvPr/>
        </p:nvSpPr>
        <p:spPr>
          <a:xfrm>
            <a:off x="8588678" y="2037245"/>
            <a:ext cx="561341"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low</a:t>
            </a:r>
          </a:p>
        </p:txBody>
      </p:sp>
      <p:sp>
        <p:nvSpPr>
          <p:cNvPr id="104" name="Shape 104"/>
          <p:cNvSpPr/>
          <p:nvPr/>
        </p:nvSpPr>
        <p:spPr>
          <a:xfrm>
            <a:off x="7229778" y="2037245"/>
            <a:ext cx="646024"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high</a:t>
            </a:r>
          </a:p>
        </p:txBody>
      </p:sp>
      <p:sp>
        <p:nvSpPr>
          <p:cNvPr id="105" name="Shape 105"/>
          <p:cNvSpPr/>
          <p:nvPr/>
        </p:nvSpPr>
        <p:spPr>
          <a:xfrm>
            <a:off x="1171877" y="716445"/>
            <a:ext cx="561341"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low</a:t>
            </a:r>
          </a:p>
        </p:txBody>
      </p:sp>
      <p:sp>
        <p:nvSpPr>
          <p:cNvPr id="106" name="Shape 106"/>
          <p:cNvSpPr/>
          <p:nvPr/>
        </p:nvSpPr>
        <p:spPr>
          <a:xfrm>
            <a:off x="3013377" y="716445"/>
            <a:ext cx="646024"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high</a:t>
            </a:r>
          </a:p>
        </p:txBody>
      </p:sp>
      <p:sp>
        <p:nvSpPr>
          <p:cNvPr id="107" name="Shape 107"/>
          <p:cNvSpPr/>
          <p:nvPr/>
        </p:nvSpPr>
        <p:spPr>
          <a:xfrm>
            <a:off x="1129536" y="3294545"/>
            <a:ext cx="646024"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high</a:t>
            </a:r>
          </a:p>
        </p:txBody>
      </p:sp>
      <p:sp>
        <p:nvSpPr>
          <p:cNvPr id="108" name="Shape 108"/>
          <p:cNvSpPr/>
          <p:nvPr/>
        </p:nvSpPr>
        <p:spPr>
          <a:xfrm>
            <a:off x="1721492" y="961399"/>
            <a:ext cx="1303612" cy="1"/>
          </a:xfrm>
          <a:prstGeom prst="line">
            <a:avLst/>
          </a:prstGeom>
          <a:ln w="25400">
            <a:solidFill/>
            <a:tailEnd type="triangle"/>
          </a:ln>
        </p:spPr>
        <p:txBody>
          <a:bodyPr lIns="0" tIns="0" rIns="0" bIns="0"/>
          <a:lstStyle/>
          <a:p>
            <a:pPr lvl="0">
              <a:defRPr sz="1200">
                <a:latin typeface="+mn-lt"/>
                <a:ea typeface="+mn-ea"/>
                <a:cs typeface="+mn-cs"/>
                <a:sym typeface="Helvetica"/>
              </a:defRPr>
            </a:pPr>
          </a:p>
        </p:txBody>
      </p:sp>
      <p:sp>
        <p:nvSpPr>
          <p:cNvPr id="109" name="Shape 109"/>
          <p:cNvSpPr/>
          <p:nvPr/>
        </p:nvSpPr>
        <p:spPr>
          <a:xfrm flipH="1">
            <a:off x="1452547" y="1101099"/>
            <a:ext cx="1" cy="2242885"/>
          </a:xfrm>
          <a:prstGeom prst="line">
            <a:avLst/>
          </a:prstGeom>
          <a:ln w="25400">
            <a:solidFill/>
            <a:tailEnd type="triangle"/>
          </a:ln>
        </p:spPr>
        <p:txBody>
          <a:bodyPr lIns="0" tIns="0" rIns="0" bIns="0"/>
          <a:lstStyle/>
          <a:p>
            <a:pPr lvl="0">
              <a:defRPr sz="1200">
                <a:latin typeface="+mn-lt"/>
                <a:ea typeface="+mn-ea"/>
                <a:cs typeface="+mn-cs"/>
                <a:sym typeface="Helvetica"/>
              </a:defRPr>
            </a:pPr>
          </a:p>
        </p:txBody>
      </p:sp>
      <p:sp>
        <p:nvSpPr>
          <p:cNvPr id="110" name="Shape 110"/>
          <p:cNvSpPr/>
          <p:nvPr/>
        </p:nvSpPr>
        <p:spPr>
          <a:xfrm flipH="1">
            <a:off x="7909228" y="2247941"/>
            <a:ext cx="646024" cy="1"/>
          </a:xfrm>
          <a:prstGeom prst="line">
            <a:avLst/>
          </a:prstGeom>
          <a:ln w="25400">
            <a:solidFill/>
            <a:tailEnd type="triangle"/>
          </a:ln>
        </p:spPr>
        <p:txBody>
          <a:bodyPr lIns="0" tIns="0" rIns="0" bIns="0"/>
          <a:lstStyle/>
          <a:p>
            <a:pPr lvl="0">
              <a:defRPr sz="1200">
                <a:latin typeface="+mn-lt"/>
                <a:ea typeface="+mn-ea"/>
                <a:cs typeface="+mn-cs"/>
                <a:sym typeface="Helvetica"/>
              </a:defRPr>
            </a:pPr>
          </a:p>
        </p:txBody>
      </p:sp>
      <p:sp>
        <p:nvSpPr>
          <p:cNvPr id="111" name="Shape 111"/>
          <p:cNvSpPr/>
          <p:nvPr/>
        </p:nvSpPr>
        <p:spPr>
          <a:xfrm>
            <a:off x="0" y="6123003"/>
            <a:ext cx="9144001" cy="73997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200"/>
            </a:lvl1pPr>
          </a:lstStyle>
          <a:p>
            <a:pPr lvl="0">
              <a:defRPr sz="1800"/>
            </a:pPr>
            <a:r>
              <a:rPr sz="2200"/>
              <a:t>If you start asking the debugger to display things, 2, 4, or 8 bytes at a time, it will typically take those chunks and display them each big endian order</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Architecture - Registers</a:t>
            </a:r>
          </a:p>
        </p:txBody>
      </p:sp>
      <p:sp>
        <p:nvSpPr>
          <p:cNvPr id="114" name="Shape 114"/>
          <p:cNvSpPr/>
          <p:nvPr/>
        </p:nvSpPr>
        <p:spPr>
          <a:xfrm>
            <a:off x="685800" y="1981200"/>
            <a:ext cx="7772400" cy="362310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Registers are small memory storage areas built into the processor (still volatile memory)</a:t>
            </a:r>
            <a:endParaRPr sz="2800">
              <a:latin typeface="Arial"/>
              <a:ea typeface="Arial"/>
              <a:cs typeface="Arial"/>
              <a:sym typeface="Arial"/>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16</a:t>
            </a:r>
            <a:r>
              <a:rPr sz="2800">
                <a:latin typeface="Arial"/>
                <a:ea typeface="Arial"/>
                <a:cs typeface="Arial"/>
                <a:sym typeface="Arial"/>
              </a:rPr>
              <a:t> “general purpose” registers + the instruction pointer which points at the next instruction to execute</a:t>
            </a:r>
            <a:endParaRPr sz="2800">
              <a:latin typeface="Arial"/>
              <a:ea typeface="Arial"/>
              <a:cs typeface="Arial"/>
              <a:sym typeface="Arial"/>
            </a:endParaRPr>
          </a:p>
          <a:p>
            <a:pPr lvl="1" marL="741362" indent="-28416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But two of the 16 are not that general</a:t>
            </a:r>
            <a:endParaRPr sz="2400">
              <a:latin typeface="Arial"/>
              <a:ea typeface="Arial"/>
              <a:cs typeface="Arial"/>
              <a:sym typeface="Arial"/>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On x86-32, aka IA32 registers are 32 bits long</a:t>
            </a:r>
            <a:endParaRPr sz="2800">
              <a:latin typeface="Arial"/>
              <a:ea typeface="Arial"/>
              <a:cs typeface="Arial"/>
              <a:sym typeface="Arial"/>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On x86-64, aka IA32e they’re 64 bits</a:t>
            </a:r>
          </a:p>
        </p:txBody>
      </p:sp>
      <p:sp>
        <p:nvSpPr>
          <p:cNvPr id="115" name="Shape 115"/>
          <p:cNvSpPr/>
          <p:nvPr/>
        </p:nvSpPr>
        <p:spPr>
          <a:xfrm rot="16200000">
            <a:off x="-454477" y="6154372"/>
            <a:ext cx="1163128" cy="26425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Chapter 5</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