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media/image1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</p:sldIdLst>
  <p:sldSz cx="9144000" cy="6858000"/>
  <p:notesSz cx="6858000" cy="9144000"/>
  <p:defaultTextStyle>
    <a:lvl1pPr defTabSz="457200">
      <a:defRPr sz="2400">
        <a:latin typeface="Times New Roman"/>
        <a:ea typeface="Times New Roman"/>
        <a:cs typeface="Times New Roman"/>
        <a:sym typeface="Times New Roman"/>
      </a:defRPr>
    </a:lvl1pPr>
    <a:lvl2pPr indent="457200" defTabSz="457200">
      <a:defRPr sz="2400">
        <a:latin typeface="Times New Roman"/>
        <a:ea typeface="Times New Roman"/>
        <a:cs typeface="Times New Roman"/>
        <a:sym typeface="Times New Roman"/>
      </a:defRPr>
    </a:lvl2pPr>
    <a:lvl3pPr indent="914400" defTabSz="457200">
      <a:defRPr sz="2400">
        <a:latin typeface="Times New Roman"/>
        <a:ea typeface="Times New Roman"/>
        <a:cs typeface="Times New Roman"/>
        <a:sym typeface="Times New Roman"/>
      </a:defRPr>
    </a:lvl3pPr>
    <a:lvl4pPr indent="1371600" defTabSz="457200">
      <a:defRPr sz="2400">
        <a:latin typeface="Times New Roman"/>
        <a:ea typeface="Times New Roman"/>
        <a:cs typeface="Times New Roman"/>
        <a:sym typeface="Times New Roman"/>
      </a:defRPr>
    </a:lvl4pPr>
    <a:lvl5pPr indent="1828800" defTabSz="457200">
      <a:defRPr sz="2400">
        <a:latin typeface="Times New Roman"/>
        <a:ea typeface="Times New Roman"/>
        <a:cs typeface="Times New Roman"/>
        <a:sym typeface="Times New Roman"/>
      </a:defRPr>
    </a:lvl5pPr>
    <a:lvl6pPr defTabSz="457200">
      <a:defRPr sz="2400">
        <a:latin typeface="Times New Roman"/>
        <a:ea typeface="Times New Roman"/>
        <a:cs typeface="Times New Roman"/>
        <a:sym typeface="Times New Roman"/>
      </a:defRPr>
    </a:lvl6pPr>
    <a:lvl7pPr defTabSz="457200">
      <a:defRPr sz="2400">
        <a:latin typeface="Times New Roman"/>
        <a:ea typeface="Times New Roman"/>
        <a:cs typeface="Times New Roman"/>
        <a:sym typeface="Times New Roman"/>
      </a:defRPr>
    </a:lvl7pPr>
    <a:lvl8pPr defTabSz="457200">
      <a:defRPr sz="2400">
        <a:latin typeface="Times New Roman"/>
        <a:ea typeface="Times New Roman"/>
        <a:cs typeface="Times New Roman"/>
        <a:sym typeface="Times New Roman"/>
      </a:defRPr>
    </a:lvl8pPr>
    <a:lvl9pPr defTabSz="457200">
      <a:defRPr sz="2400">
        <a:latin typeface="Times New Roman"/>
        <a:ea typeface="Times New Roman"/>
        <a:cs typeface="Times New Roman"/>
        <a:sym typeface="Times New Roman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ECDD"/>
          </a:solidFill>
        </a:fill>
      </a:tcStyle>
    </a:wholeTbl>
    <a:band2H>
      <a:tcTxStyle b="def" i="def"/>
      <a:tcStyle>
        <a:tcBdr/>
        <a:fill>
          <a:solidFill>
            <a:srgbClr val="E6F6EF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CC99"/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CC99"/>
          </a:solidFill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CC99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CCCE6"/>
          </a:solidFill>
        </a:fill>
      </a:tcStyle>
    </a:wholeTbl>
    <a:band2H>
      <a:tcTxStyle b="def" i="def"/>
      <a:tcStyle>
        <a:tcBdr/>
        <a:fill>
          <a:solidFill>
            <a:srgbClr val="E7E7F3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B9"/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B9"/>
          </a:solidFill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B9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CC99"/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CC99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8" name="Shape 18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1pPr>
    <a:lvl2pPr indent="2286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2pPr>
    <a:lvl3pPr indent="4572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3pPr>
    <a:lvl4pPr indent="6858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4pPr>
    <a:lvl5pPr indent="9144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5pPr>
    <a:lvl6pPr indent="11430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6pPr>
    <a:lvl7pPr indent="13716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7pPr>
    <a:lvl8pPr indent="16002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8pPr>
    <a:lvl9pPr indent="18288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</Relationships>

</file>

<file path=ppt/notesSlides/_rels/notesSlide2.xml.rels><?xml version="1.0" encoding="UTF-8" standalone="yes"?>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<Relationship Id="rId3" Type="http://schemas.openxmlformats.org/officeDocument/2006/relationships/hyperlink" Target="http://www.geofftaylor-artist.com/system/files/imagecache/normal/covers/wells_hg-shape_of_things_to_come.jpg" TargetMode="External"/></Relationships>

</file>

<file path=ppt/notesSlides/_rels/notesSlide3.xml.rels><?xml version="1.0" encoding="UTF-8" standalone="yes"?>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<Relationship Id="rId3" Type="http://schemas.openxmlformats.org/officeDocument/2006/relationships/hyperlink" Target="http://www.geofftaylor-artist.com/system/files/imagecache/normal/covers/wells_hg-shape_of_things_to_come.jpg" TargetMode="Externa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28" name="Shape 28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400"/>
              <a:t>Attribution condition: You must indicate that derivative work</a:t>
            </a:r>
            <a:endParaRPr sz="2400"/>
          </a:p>
          <a:p>
            <a:pPr lvl="0">
              <a:defRPr sz="1800"/>
            </a:pPr>
            <a:r>
              <a:rPr sz="2400"/>
              <a:t>"Is derived from Xeno Kovah's ‘Intro x86-64’ class, available at http://OpenSecurityTraining.info/IntroX86-64.html"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39" name="Shape 39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u="sng">
                <a:solidFill>
                  <a:srgbClr val="CCCCFF"/>
                </a:solidFill>
                <a:uFill>
                  <a:solidFill>
                    <a:srgbClr val="CCCCFF"/>
                  </a:solidFill>
                </a:uFill>
                <a:hlinkClick r:id="rId3" invalidUrl="" action="" tgtFrame="" tooltip="" history="1" highlightClick="0" endSnd="0"/>
              </a:defRPr>
            </a:lvl1pPr>
          </a:lstStyle>
          <a:p>
            <a:pPr lvl="0">
              <a:defRPr sz="1800" u="none">
                <a:solidFill>
                  <a:srgbClr val="000000"/>
                </a:solidFill>
                <a:uFillTx/>
              </a:defRPr>
            </a:pPr>
            <a:r>
              <a:rPr sz="2400" u="sng">
                <a:solidFill>
                  <a:srgbClr val="CCCCFF"/>
                </a:solidFill>
                <a:uFill>
                  <a:solidFill>
                    <a:srgbClr val="CCCCFF"/>
                  </a:solidFill>
                </a:uFill>
                <a:hlinkClick r:id="rId3" invalidUrl="" action="" tgtFrame="" tooltip="" history="1" highlightClick="0" endSnd="0"/>
              </a:rPr>
              <a:t>http://www.geofftaylor-artist.com/system/files/imagecache/normal/covers/wells_hg-shape_of_things_to_come.jpg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44" name="Shape 44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u="sng">
                <a:solidFill>
                  <a:srgbClr val="CCCCFF"/>
                </a:solidFill>
                <a:uFill>
                  <a:solidFill>
                    <a:srgbClr val="CCCCFF"/>
                  </a:solidFill>
                </a:uFill>
                <a:hlinkClick r:id="rId3" invalidUrl="" action="" tgtFrame="" tooltip="" history="1" highlightClick="0" endSnd="0"/>
              </a:defRPr>
            </a:lvl1pPr>
          </a:lstStyle>
          <a:p>
            <a:pPr lvl="0">
              <a:defRPr sz="1800" u="none">
                <a:solidFill>
                  <a:srgbClr val="000000"/>
                </a:solidFill>
                <a:uFillTx/>
              </a:defRPr>
            </a:pPr>
            <a:r>
              <a:rPr sz="2400" u="sng">
                <a:solidFill>
                  <a:srgbClr val="CCCCFF"/>
                </a:solidFill>
                <a:uFill>
                  <a:solidFill>
                    <a:srgbClr val="CCCCFF"/>
                  </a:solidFill>
                </a:uFill>
                <a:hlinkClick r:id="rId3" invalidUrl="" action="" tgtFrame="" tooltip="" history="1" highlightClick="0" endSnd="0"/>
              </a:rPr>
              <a:t>http://www.geofftaylor-artist.com/system/files/imagecache/normal/covers/wells_hg-shape_of_things_to_come.jpg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7" name="Shape 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8" name="Shape 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>
            <p:ph type="sldNum" sz="quarter" idx="2"/>
          </p:nvPr>
        </p:nvSpPr>
        <p:spPr>
          <a:xfrm>
            <a:off x="7223125" y="6397625"/>
            <a:ext cx="1903413" cy="439229"/>
          </a:xfrm>
          <a:prstGeom prst="rect">
            <a:avLst/>
          </a:prstGeom>
        </p:spPr>
        <p:txBody>
          <a:bodyPr lIns="0" tIns="0" rIns="0" bIns="0"/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13" name="Shape 13"/>
          <p:cNvSpPr/>
          <p:nvPr>
            <p:ph type="title"/>
          </p:nvPr>
        </p:nvSpPr>
        <p:spPr>
          <a:prstGeom prst="rect">
            <a:avLst/>
          </a:prstGeom>
        </p:spPr>
        <p:txBody>
          <a:bodyPr lIns="0" tIns="0" rIns="0" bIns="0"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14" name="Shape 1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/>
          <a:lstStyle/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>
            <p:ph type="sldNum" sz="quarter" idx="2"/>
          </p:nvPr>
        </p:nvSpPr>
        <p:spPr>
          <a:xfrm>
            <a:off x="7223125" y="6397625"/>
            <a:ext cx="1903413" cy="439229"/>
          </a:xfrm>
          <a:prstGeom prst="rect">
            <a:avLst/>
          </a:prstGeom>
        </p:spPr>
        <p:txBody>
          <a:bodyPr lIns="0" tIns="0" rIns="0" bIns="0"/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sldNum" sz="quarter" idx="2"/>
          </p:nvPr>
        </p:nvSpPr>
        <p:spPr>
          <a:xfrm>
            <a:off x="6553200" y="6248400"/>
            <a:ext cx="1903413" cy="439229"/>
          </a:xfrm>
          <a:prstGeom prst="rect">
            <a:avLst/>
          </a:prstGeom>
          <a:ln w="12700">
            <a:miter lim="400000"/>
          </a:ln>
        </p:spPr>
        <p:txBody>
          <a:bodyPr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3" name="Shape 3"/>
          <p:cNvSpPr/>
          <p:nvPr>
            <p:ph type="title"/>
          </p:nvPr>
        </p:nvSpPr>
        <p:spPr>
          <a:xfrm>
            <a:off x="685800" y="1844675"/>
            <a:ext cx="7772400" cy="20415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 anchor="ctr"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4" name="Shape 4"/>
          <p:cNvSpPr/>
          <p:nvPr>
            <p:ph type="body" idx="1"/>
          </p:nvPr>
        </p:nvSpPr>
        <p:spPr>
          <a:xfrm>
            <a:off x="1371600" y="3886200"/>
            <a:ext cx="6400800" cy="297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/>
          <a:lstStyle/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</p:sldLayoutIdLst>
  <p:transition spd="med" advClick="1"/>
  <p:txStyles>
    <p:titleStyle>
      <a:lvl1pPr algn="ctr" defTabSz="457200">
        <a:defRPr sz="4400">
          <a:latin typeface="Arial"/>
          <a:ea typeface="Arial"/>
          <a:cs typeface="Arial"/>
          <a:sym typeface="Arial"/>
        </a:defRPr>
      </a:lvl1pPr>
      <a:lvl2pPr algn="ctr" defTabSz="457200">
        <a:defRPr sz="4400">
          <a:latin typeface="Arial"/>
          <a:ea typeface="Arial"/>
          <a:cs typeface="Arial"/>
          <a:sym typeface="Arial"/>
        </a:defRPr>
      </a:lvl2pPr>
      <a:lvl3pPr algn="ctr" defTabSz="457200">
        <a:defRPr sz="4400">
          <a:latin typeface="Arial"/>
          <a:ea typeface="Arial"/>
          <a:cs typeface="Arial"/>
          <a:sym typeface="Arial"/>
        </a:defRPr>
      </a:lvl3pPr>
      <a:lvl4pPr algn="ctr" defTabSz="457200">
        <a:defRPr sz="4400">
          <a:latin typeface="Arial"/>
          <a:ea typeface="Arial"/>
          <a:cs typeface="Arial"/>
          <a:sym typeface="Arial"/>
        </a:defRPr>
      </a:lvl4pPr>
      <a:lvl5pPr algn="ctr" defTabSz="457200">
        <a:defRPr sz="4400">
          <a:latin typeface="Arial"/>
          <a:ea typeface="Arial"/>
          <a:cs typeface="Arial"/>
          <a:sym typeface="Arial"/>
        </a:defRPr>
      </a:lvl5pPr>
      <a:lvl6pPr indent="457200" algn="ctr" defTabSz="457200">
        <a:defRPr sz="4400">
          <a:latin typeface="Arial"/>
          <a:ea typeface="Arial"/>
          <a:cs typeface="Arial"/>
          <a:sym typeface="Arial"/>
        </a:defRPr>
      </a:lvl6pPr>
      <a:lvl7pPr indent="914400" algn="ctr" defTabSz="457200">
        <a:defRPr sz="4400">
          <a:latin typeface="Arial"/>
          <a:ea typeface="Arial"/>
          <a:cs typeface="Arial"/>
          <a:sym typeface="Arial"/>
        </a:defRPr>
      </a:lvl7pPr>
      <a:lvl8pPr indent="1371600" algn="ctr" defTabSz="457200">
        <a:defRPr sz="4400">
          <a:latin typeface="Arial"/>
          <a:ea typeface="Arial"/>
          <a:cs typeface="Arial"/>
          <a:sym typeface="Arial"/>
        </a:defRPr>
      </a:lvl8pPr>
      <a:lvl9pPr indent="1828800" algn="ctr" defTabSz="457200">
        <a:defRPr sz="4400">
          <a:latin typeface="Arial"/>
          <a:ea typeface="Arial"/>
          <a:cs typeface="Arial"/>
          <a:sym typeface="Arial"/>
        </a:defRPr>
      </a:lvl9pPr>
    </p:titleStyle>
    <p:bodyStyle>
      <a:lvl1pPr marL="342900" indent="-3429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1pPr>
      <a:lvl2pPr marL="342900" indent="1143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2pPr>
      <a:lvl3pPr marL="342900" indent="5715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3pPr>
      <a:lvl4pPr marL="342900" indent="10287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4pPr>
      <a:lvl5pPr marL="342900" indent="14859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5pPr>
      <a:lvl6pPr marL="342900" indent="19431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6pPr>
      <a:lvl7pPr marL="342900" indent="24003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7pPr>
      <a:lvl8pPr marL="342900" indent="28575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8pPr>
      <a:lvl9pPr marL="342900" indent="33147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9pPr>
    </p:bodyStyle>
    <p:otherStyle>
      <a:lvl1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1pPr>
      <a:lvl2pPr indent="457200"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2pPr>
      <a:lvl3pPr indent="914400"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3pPr>
      <a:lvl4pPr indent="1371600"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4pPr>
      <a:lvl5pPr indent="1828800"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5pPr>
      <a:lvl6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6pPr>
      <a:lvl7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7pPr>
      <a:lvl8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8pPr>
      <a:lvl9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"/><Relationship Id="rId3" Type="http://schemas.openxmlformats.org/officeDocument/2006/relationships/hyperlink" Target="http://youtu.be/32eywT-bQhQ?t=3m06s" TargetMode="External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tif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opensecuritytraining.info/IntermediateX86.html" TargetMode="Externa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"/><Relationship Id="rId3" Type="http://schemas.openxmlformats.org/officeDocument/2006/relationships/image" Target="../media/image3.tif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"/><Relationship Id="rId3" Type="http://schemas.openxmlformats.org/officeDocument/2006/relationships/image" Target="../media/image3.tif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Relationship Id="rId3" Type="http://schemas.openxmlformats.org/officeDocument/2006/relationships/image" Target="../media/image3.tif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title"/>
          </p:nvPr>
        </p:nvSpPr>
        <p:spPr>
          <a:xfrm>
            <a:off x="685800" y="739775"/>
            <a:ext cx="7772400" cy="2103438"/>
          </a:xfrm>
          <a:prstGeom prst="rect">
            <a:avLst/>
          </a:prstGeom>
        </p:spPr>
        <p:txBody>
          <a:bodyPr lIns="45719" tIns="45719" rIns="45719" bIns="45719">
            <a:normAutofit fontScale="100000" lnSpcReduction="0"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>
              <a:defRPr sz="1800"/>
            </a:pPr>
            <a:r>
              <a:rPr sz="4400"/>
              <a:t>Introduction to Intel x86-64 Assembly, Architecture, Applications, &amp; Alliteration</a:t>
            </a:r>
          </a:p>
        </p:txBody>
      </p:sp>
      <p:sp>
        <p:nvSpPr>
          <p:cNvPr id="21" name="Shape 21"/>
          <p:cNvSpPr/>
          <p:nvPr/>
        </p:nvSpPr>
        <p:spPr>
          <a:xfrm>
            <a:off x="1371600" y="3886200"/>
            <a:ext cx="6400800" cy="11195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 algn="ctr">
              <a:spcBef>
                <a:spcPts val="8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Xeno Kovah – 2014-2015</a:t>
            </a:r>
            <a:endParaRPr sz="3200">
              <a:latin typeface="Arial"/>
              <a:ea typeface="Arial"/>
              <a:cs typeface="Arial"/>
              <a:sym typeface="Arial"/>
            </a:endParaRPr>
          </a:p>
          <a:p>
            <a:pPr lvl="0" algn="ctr">
              <a:spcBef>
                <a:spcPts val="8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xeno@legbacore.com</a:t>
            </a:r>
          </a:p>
        </p:txBody>
      </p:sp>
    </p:spTree>
  </p:cSld>
  <p:clrMapOvr>
    <a:masterClrMapping/>
  </p:clrMapOvr>
  <p:transition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asted-image.t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3100" y="984250"/>
            <a:ext cx="7797800" cy="4889500"/>
          </a:xfrm>
          <a:prstGeom prst="rect">
            <a:avLst/>
          </a:prstGeom>
          <a:ln w="12700">
            <a:miter lim="400000"/>
          </a:ln>
        </p:spPr>
      </p:pic>
      <p:sp>
        <p:nvSpPr>
          <p:cNvPr id="71" name="Shape 71"/>
          <p:cNvSpPr/>
          <p:nvPr/>
        </p:nvSpPr>
        <p:spPr>
          <a:xfrm>
            <a:off x="61859" y="244656"/>
            <a:ext cx="9020282" cy="43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 algn="ctr">
              <a:lnSpc>
                <a:spcPct val="60000"/>
              </a:lnSpc>
              <a:spcBef>
                <a:spcPts val="7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Or suit up just because it’s the </a:t>
            </a:r>
            <a:r>
              <a:rPr i="1" sz="2400">
                <a:latin typeface="Arial"/>
                <a:ea typeface="Arial"/>
                <a:cs typeface="Arial"/>
                <a:sym typeface="Arial"/>
              </a:rPr>
              <a:t>hardcore</a:t>
            </a:r>
            <a:r>
              <a:rPr sz="2400">
                <a:latin typeface="Arial"/>
                <a:ea typeface="Arial"/>
                <a:cs typeface="Arial"/>
                <a:sym typeface="Arial"/>
              </a:rPr>
              <a:t> thing to do!</a:t>
            </a:r>
          </a:p>
        </p:txBody>
      </p:sp>
      <p:sp>
        <p:nvSpPr>
          <p:cNvPr id="72" name="Shape 72"/>
          <p:cNvSpPr/>
          <p:nvPr/>
        </p:nvSpPr>
        <p:spPr>
          <a:xfrm>
            <a:off x="2073344" y="6176274"/>
            <a:ext cx="4997312" cy="4213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u="sng">
                <a:solidFill>
                  <a:srgbClr val="CCCCFF"/>
                </a:solidFill>
                <a:uFill>
                  <a:solidFill>
                    <a:srgbClr val="CCCCFF"/>
                  </a:solidFill>
                </a:uFill>
                <a:hlinkClick r:id="rId3" invalidUrl="" action="" tgtFrame="" tooltip="" history="1" highlightClick="0" endSnd="0"/>
              </a:defRPr>
            </a:lvl1pPr>
          </a:lstStyle>
          <a:p>
            <a:pPr lvl="0">
              <a:defRPr sz="1800" u="none">
                <a:solidFill>
                  <a:srgbClr val="000000"/>
                </a:solidFill>
                <a:uFillTx/>
              </a:defRPr>
            </a:pPr>
            <a:r>
              <a:rPr sz="2400" u="sng">
                <a:solidFill>
                  <a:srgbClr val="CCCCFF"/>
                </a:solidFill>
                <a:uFill>
                  <a:solidFill>
                    <a:srgbClr val="CCCCFF"/>
                  </a:solidFill>
                </a:uFill>
                <a:hlinkClick r:id="rId3" invalidUrl="" action="" tgtFrame="" tooltip="" history="1" highlightClick="0" endSnd="0"/>
              </a:rPr>
              <a:t>http://youtu.be/32eywT-bQhQ?t=3m06s</a:t>
            </a:r>
          </a:p>
        </p:txBody>
      </p:sp>
    </p:spTree>
  </p:cSld>
  <p:clrMapOvr>
    <a:masterClrMapping/>
  </p:clrMapOvr>
  <p:transition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/>
        </p:nvSpPr>
        <p:spPr>
          <a:xfrm>
            <a:off x="6553200" y="6248400"/>
            <a:ext cx="1905000" cy="290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>
            <a:spAutoFit/>
          </a:bodyPr>
          <a:lstStyle>
            <a:lvl1pPr algn="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1400"/>
              <a:t>56</a:t>
            </a:r>
          </a:p>
        </p:txBody>
      </p:sp>
      <p:pic>
        <p:nvPicPr>
          <p:cNvPr id="75" name="image.jpe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-17463"/>
            <a:ext cx="9144000" cy="68929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/>
        </p:nvSpPr>
        <p:spPr>
          <a:xfrm>
            <a:off x="-1" y="-936"/>
            <a:ext cx="9144002" cy="11432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3600"/>
              <a:t>All materials is licensed under a Creative Commons “Share Alike” license.</a:t>
            </a:r>
          </a:p>
        </p:txBody>
      </p:sp>
      <p:sp>
        <p:nvSpPr>
          <p:cNvPr id="24" name="Shape 24"/>
          <p:cNvSpPr/>
          <p:nvPr/>
        </p:nvSpPr>
        <p:spPr>
          <a:xfrm>
            <a:off x="685800" y="1237670"/>
            <a:ext cx="7772400" cy="43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341312" indent="-341312"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http://creativecommons.org/licenses/by-sa/3.0/</a:t>
            </a:r>
          </a:p>
        </p:txBody>
      </p:sp>
      <p:pic>
        <p:nvPicPr>
          <p:cNvPr id="25" name="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24000" y="1770062"/>
            <a:ext cx="6324600" cy="4732338"/>
          </a:xfrm>
          <a:prstGeom prst="rect">
            <a:avLst/>
          </a:prstGeom>
          <a:ln w="12700">
            <a:miter lim="400000"/>
          </a:ln>
        </p:spPr>
      </p:pic>
      <p:sp>
        <p:nvSpPr>
          <p:cNvPr id="26" name="Shape 26"/>
          <p:cNvSpPr/>
          <p:nvPr/>
        </p:nvSpPr>
        <p:spPr>
          <a:xfrm>
            <a:off x="-9816" y="6484365"/>
            <a:ext cx="7107559" cy="544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>
              <a:defRPr sz="1800"/>
            </a:pPr>
            <a:r>
              <a:rPr sz="1100">
                <a:latin typeface="Arial"/>
                <a:ea typeface="Arial"/>
                <a:cs typeface="Arial"/>
                <a:sym typeface="Arial"/>
              </a:rPr>
              <a:t>Attribution condition: You must indicate that derivative work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lvl="0">
              <a:defRPr sz="1800"/>
            </a:pPr>
            <a:r>
              <a:rPr sz="1100">
                <a:latin typeface="Arial"/>
                <a:ea typeface="Arial"/>
                <a:cs typeface="Arial"/>
                <a:sym typeface="Arial"/>
              </a:rPr>
              <a:t>"Is derived from Xeno Kovah's 'Intro x86-64’ class, available at http://OpenSecurityTraining.info/IntroX86-64.html”</a:t>
            </a:r>
            <a:endParaRPr sz="11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/>
        </p:nvSpPr>
        <p:spPr>
          <a:xfrm>
            <a:off x="6553200" y="6248400"/>
            <a:ext cx="1905000" cy="290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>
            <a:spAutoFit/>
          </a:bodyPr>
          <a:lstStyle>
            <a:lvl1pPr algn="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1400"/>
              <a:t>53</a:t>
            </a:r>
          </a:p>
        </p:txBody>
      </p:sp>
      <p:sp>
        <p:nvSpPr>
          <p:cNvPr id="31" name="Shape 31"/>
          <p:cNvSpPr/>
          <p:nvPr/>
        </p:nvSpPr>
        <p:spPr>
          <a:xfrm>
            <a:off x="685800" y="1520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Wrap up - instructions  </a:t>
            </a:r>
          </a:p>
        </p:txBody>
      </p:sp>
      <p:sp>
        <p:nvSpPr>
          <p:cNvPr id="32" name="Shape 32"/>
          <p:cNvSpPr/>
          <p:nvPr/>
        </p:nvSpPr>
        <p:spPr>
          <a:xfrm>
            <a:off x="685800" y="1178541"/>
            <a:ext cx="7772400" cy="56274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 marL="284427" indent="-284427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Learned around 31 instructions not counting Jcc variations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284427" indent="-284427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About half are just math or logic operations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1900">
                <a:latin typeface="Arial"/>
                <a:ea typeface="Arial"/>
                <a:cs typeface="Arial"/>
                <a:sym typeface="Arial"/>
              </a:rPr>
              <a:t>NOP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1900">
                <a:latin typeface="Arial"/>
                <a:ea typeface="Arial"/>
                <a:cs typeface="Arial"/>
                <a:sym typeface="Arial"/>
              </a:rPr>
              <a:t>PUSH/POP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1900">
                <a:latin typeface="Arial"/>
                <a:ea typeface="Arial"/>
                <a:cs typeface="Arial"/>
                <a:sym typeface="Arial"/>
              </a:rPr>
              <a:t>CALL/RET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1900">
                <a:latin typeface="Arial"/>
                <a:ea typeface="Arial"/>
                <a:cs typeface="Arial"/>
                <a:sym typeface="Arial"/>
              </a:rPr>
              <a:t>MOV/MOVZX/MOVSX/LEA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1900">
                <a:latin typeface="Arial"/>
                <a:ea typeface="Arial"/>
                <a:cs typeface="Arial"/>
                <a:sym typeface="Arial"/>
              </a:rPr>
              <a:t>ADD/SUB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1900">
                <a:latin typeface="Arial"/>
                <a:ea typeface="Arial"/>
                <a:cs typeface="Arial"/>
                <a:sym typeface="Arial"/>
              </a:rPr>
              <a:t>IMUL/DIV/IDIV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1900">
                <a:latin typeface="Arial"/>
                <a:ea typeface="Arial"/>
                <a:cs typeface="Arial"/>
                <a:sym typeface="Arial"/>
              </a:rPr>
              <a:t>JMP/Jcc (family)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1900">
                <a:latin typeface="Arial"/>
                <a:ea typeface="Arial"/>
                <a:cs typeface="Arial"/>
                <a:sym typeface="Arial"/>
              </a:rPr>
              <a:t>CMP/TEST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1900">
                <a:latin typeface="Arial"/>
                <a:ea typeface="Arial"/>
                <a:cs typeface="Arial"/>
                <a:sym typeface="Arial"/>
              </a:rPr>
              <a:t>AND/OR/XOR/NOT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1900">
                <a:latin typeface="Arial"/>
                <a:ea typeface="Arial"/>
                <a:cs typeface="Arial"/>
                <a:sym typeface="Arial"/>
              </a:rPr>
              <a:t>INC/DEC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1900">
                <a:latin typeface="Arial"/>
                <a:ea typeface="Arial"/>
                <a:cs typeface="Arial"/>
                <a:sym typeface="Arial"/>
              </a:rPr>
              <a:t>SHR/SHL/SAR/SAL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1900">
                <a:latin typeface="Arial"/>
                <a:ea typeface="Arial"/>
                <a:cs typeface="Arial"/>
                <a:sym typeface="Arial"/>
              </a:rPr>
              <a:t>REP STOS/REP MOVS</a:t>
            </a:r>
            <a:endParaRPr sz="19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spcBef>
                <a:spcPts val="8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1900">
                <a:latin typeface="Arial"/>
                <a:ea typeface="Arial"/>
                <a:cs typeface="Arial"/>
                <a:sym typeface="Arial"/>
              </a:rPr>
              <a:t>LEAVE</a:t>
            </a:r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/>
        </p:nvSpPr>
        <p:spPr>
          <a:xfrm>
            <a:off x="685800" y="-11180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Wrap up</a:t>
            </a:r>
          </a:p>
        </p:txBody>
      </p:sp>
      <p:sp>
        <p:nvSpPr>
          <p:cNvPr id="35" name="Shape 35"/>
          <p:cNvSpPr/>
          <p:nvPr/>
        </p:nvSpPr>
        <p:spPr>
          <a:xfrm>
            <a:off x="685800" y="901118"/>
            <a:ext cx="7772400" cy="54226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 marL="398197" indent="-398197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800">
                <a:latin typeface="Arial"/>
                <a:ea typeface="Arial"/>
                <a:cs typeface="Arial"/>
                <a:sym typeface="Arial"/>
              </a:rPr>
              <a:t>Learned about the basic hardware registers and how they’re used</a:t>
            </a: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lvl="0" marL="398197" indent="-398197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800">
                <a:latin typeface="Arial"/>
                <a:ea typeface="Arial"/>
                <a:cs typeface="Arial"/>
                <a:sym typeface="Arial"/>
              </a:rPr>
              <a:t>Learned about how the stack is used</a:t>
            </a: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lvl="0" marL="398197" indent="-398197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800">
                <a:latin typeface="Arial"/>
                <a:ea typeface="Arial"/>
                <a:cs typeface="Arial"/>
                <a:sym typeface="Arial"/>
              </a:rPr>
              <a:t>Saw how C code translates to assembly</a:t>
            </a: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lvl="0" marL="398197" indent="-398197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800">
                <a:latin typeface="Arial"/>
                <a:ea typeface="Arial"/>
                <a:cs typeface="Arial"/>
                <a:sym typeface="Arial"/>
              </a:rPr>
              <a:t>Learned basic usage of compilers, disassemblers, and debuggers so that assembly can easily be explored</a:t>
            </a: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lvl="0" marL="398197" indent="-398197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800">
                <a:latin typeface="Arial"/>
                <a:ea typeface="Arial"/>
                <a:cs typeface="Arial"/>
                <a:sym typeface="Arial"/>
              </a:rPr>
              <a:t>Learned about Intel vs AT&amp;T asm syntax</a:t>
            </a: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lvl="0" marL="398197" indent="-398197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800">
                <a:latin typeface="Arial"/>
                <a:ea typeface="Arial"/>
                <a:cs typeface="Arial"/>
                <a:sym typeface="Arial"/>
              </a:rPr>
              <a:t>Learned how to RTFM</a:t>
            </a: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lvl="0" marL="398197" indent="-398197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800">
                <a:latin typeface="Arial"/>
                <a:ea typeface="Arial"/>
                <a:cs typeface="Arial"/>
                <a:sym typeface="Arial"/>
              </a:rPr>
              <a:t>Learned that classes that claim to teach you hacking/RE in a couple days are selling the </a:t>
            </a:r>
            <a:r>
              <a:rPr i="1" sz="2800">
                <a:latin typeface="Arial"/>
                <a:ea typeface="Arial"/>
                <a:cs typeface="Arial"/>
                <a:sym typeface="Arial"/>
              </a:rPr>
              <a:t>illusion</a:t>
            </a:r>
            <a:r>
              <a:rPr sz="2800">
                <a:latin typeface="Arial"/>
                <a:ea typeface="Arial"/>
                <a:cs typeface="Arial"/>
                <a:sym typeface="Arial"/>
              </a:rPr>
              <a:t> of understanding. An illusion which soon fades.</a:t>
            </a:r>
          </a:p>
        </p:txBody>
      </p:sp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asted-image.ti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421527" y="0"/>
            <a:ext cx="4300946" cy="6858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/>
        </p:nvSpPr>
        <p:spPr>
          <a:xfrm>
            <a:off x="685800" y="1520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The shape of things to come</a:t>
            </a:r>
          </a:p>
        </p:txBody>
      </p:sp>
      <p:sp>
        <p:nvSpPr>
          <p:cNvPr id="42" name="Shape 42"/>
          <p:cNvSpPr/>
          <p:nvPr/>
        </p:nvSpPr>
        <p:spPr>
          <a:xfrm>
            <a:off x="685800" y="1031487"/>
            <a:ext cx="7772400" cy="5777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 marL="398197" indent="-398197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800">
                <a:latin typeface="Arial"/>
                <a:ea typeface="Arial"/>
                <a:cs typeface="Arial"/>
                <a:sym typeface="Arial"/>
              </a:rPr>
              <a:t>How does a system map a limited amount of physical memory to a seemingly unlimited amount of virtual memory?</a:t>
            </a: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lvl="0" marL="398197" indent="-398197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800">
                <a:latin typeface="Arial"/>
                <a:ea typeface="Arial"/>
                <a:cs typeface="Arial"/>
                <a:sym typeface="Arial"/>
              </a:rPr>
              <a:t>How does debugging actually work? How can malware detect your debugger and alter its behavior?</a:t>
            </a: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lvl="0" marL="398197" indent="-398197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800">
                <a:latin typeface="Arial"/>
                <a:ea typeface="Arial"/>
                <a:cs typeface="Arial"/>
                <a:sym typeface="Arial"/>
              </a:rPr>
              <a:t>How is “user space” actually separated from “kernel space”? I’ve heard there’s “rings”, but where are these fabled rings actually at?</a:t>
            </a: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lvl="0" marL="398197" indent="-398197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800">
                <a:latin typeface="Arial"/>
                <a:ea typeface="Arial"/>
                <a:cs typeface="Arial"/>
                <a:sym typeface="Arial"/>
              </a:rPr>
              <a:t> What if I want to talk to hardware beyond the CPU?</a:t>
            </a: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lvl="0" marL="341312" indent="-341312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lvl="0">
              <a:lnSpc>
                <a:spcPct val="90000"/>
              </a:lnSpc>
              <a:spcBef>
                <a:spcPts val="7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800">
                <a:latin typeface="Arial"/>
                <a:ea typeface="Arial"/>
                <a:cs typeface="Arial"/>
                <a:sym typeface="Arial"/>
              </a:rPr>
              <a:t>Intermediate x86 has it all!</a:t>
            </a: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lvl="0">
              <a:lnSpc>
                <a:spcPct val="90000"/>
              </a:lnSpc>
              <a:spcBef>
                <a:spcPts val="7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600" u="sng">
                <a:solidFill>
                  <a:srgbClr val="CCCCFF"/>
                </a:solidFill>
                <a:uFill>
                  <a:solidFill>
                    <a:srgbClr val="CCCCFF"/>
                  </a:solidFill>
                </a:uFill>
                <a:latin typeface="Arial"/>
                <a:ea typeface="Arial"/>
                <a:cs typeface="Arial"/>
                <a:sym typeface="Arial"/>
                <a:hlinkClick r:id="rId3" invalidUrl="" action="" tgtFrame="" tooltip="" history="1" highlightClick="0" endSnd="0"/>
              </a:rPr>
              <a:t>http://opensecuritytraining.info/IntermediateX86.html</a:t>
            </a:r>
          </a:p>
        </p:txBody>
      </p:sp>
    </p:spTree>
  </p:cSld>
  <p:clrMapOvr>
    <a:masterClrMapping/>
  </p:clrMapOvr>
  <p:transition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/>
        </p:nvSpPr>
        <p:spPr>
          <a:xfrm>
            <a:off x="8096" y="-4273"/>
            <a:ext cx="9020282" cy="1462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 algn="ctr">
              <a:lnSpc>
                <a:spcPct val="60000"/>
              </a:lnSpc>
              <a:spcBef>
                <a:spcPts val="7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600">
                <a:latin typeface="Arial"/>
                <a:ea typeface="Arial"/>
                <a:cs typeface="Arial"/>
                <a:sym typeface="Arial"/>
              </a:rPr>
              <a:t>Keep skilling up! Climb the r0x0r skill tree!</a:t>
            </a:r>
            <a:endParaRPr sz="2600">
              <a:latin typeface="Arial"/>
              <a:ea typeface="Arial"/>
              <a:cs typeface="Arial"/>
              <a:sym typeface="Arial"/>
            </a:endParaRPr>
          </a:p>
          <a:p>
            <a:pPr lvl="0" algn="ctr">
              <a:lnSpc>
                <a:spcPct val="60000"/>
              </a:lnSpc>
              <a:spcBef>
                <a:spcPts val="7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600">
                <a:latin typeface="Arial"/>
                <a:ea typeface="Arial"/>
                <a:cs typeface="Arial"/>
                <a:sym typeface="Arial"/>
              </a:rPr>
              <a:t>Take this class and teach others!</a:t>
            </a:r>
            <a:endParaRPr sz="2600">
              <a:latin typeface="Arial"/>
              <a:ea typeface="Arial"/>
              <a:cs typeface="Arial"/>
              <a:sym typeface="Arial"/>
            </a:endParaRPr>
          </a:p>
          <a:p>
            <a:pPr lvl="0" algn="ctr">
              <a:lnSpc>
                <a:spcPct val="60000"/>
              </a:lnSpc>
              <a:spcBef>
                <a:spcPts val="7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600">
                <a:latin typeface="Arial"/>
                <a:ea typeface="Arial"/>
                <a:cs typeface="Arial"/>
                <a:sym typeface="Arial"/>
              </a:rPr>
              <a:t>Contribute a new class in your expertise area!</a:t>
            </a:r>
            <a:endParaRPr sz="26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7" name="pasted-image.t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3100" y="1168930"/>
            <a:ext cx="7797800" cy="5715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8" name="pasted-image.ti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076163" y="2614795"/>
            <a:ext cx="317501" cy="317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9" name="pasted-image.ti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060285" y="3867680"/>
            <a:ext cx="317501" cy="317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0" name="pasted-image.ti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076163" y="4088702"/>
            <a:ext cx="317501" cy="317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1" name="pasted-image.ti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076163" y="6264496"/>
            <a:ext cx="317501" cy="317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2" name="pasted-image.ti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036071" y="4929310"/>
            <a:ext cx="317501" cy="317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3" name="pasted-image.ti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036071" y="3666952"/>
            <a:ext cx="317501" cy="317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4" name="pasted-image.ti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69706" y="5257037"/>
            <a:ext cx="317501" cy="3175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/>
        </p:nvSpPr>
        <p:spPr>
          <a:xfrm>
            <a:off x="8096" y="-4273"/>
            <a:ext cx="9020282" cy="7433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 algn="ctr">
              <a:lnSpc>
                <a:spcPct val="60000"/>
              </a:lnSpc>
              <a:spcBef>
                <a:spcPts val="7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Use these skills towards the hardest game in town: defense!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lvl="0" algn="ctr">
              <a:lnSpc>
                <a:spcPct val="60000"/>
              </a:lnSpc>
              <a:spcBef>
                <a:spcPts val="7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Learn what trusted computing technologies can (and can’t) offer!</a:t>
            </a:r>
          </a:p>
        </p:txBody>
      </p:sp>
      <p:pic>
        <p:nvPicPr>
          <p:cNvPr id="57" name="pasted-image.t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3100" y="741440"/>
            <a:ext cx="7797800" cy="6146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8" name="pasted-image.ti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060285" y="3976922"/>
            <a:ext cx="317501" cy="317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9" name="pasted-image.ti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060285" y="5123519"/>
            <a:ext cx="317501" cy="317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60" name="pasted-image.ti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820365" y="5123519"/>
            <a:ext cx="317501" cy="317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61" name="pasted-image.ti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820365" y="6470843"/>
            <a:ext cx="317501" cy="317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62" name="pasted-image.ti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72602" y="3976922"/>
            <a:ext cx="317501" cy="3175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4685" y="-11014"/>
            <a:ext cx="9144001" cy="6858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65" name="pasted-image.ti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201324" y="3594124"/>
            <a:ext cx="317501" cy="317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66" name="pasted-image.ti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201324" y="4570788"/>
            <a:ext cx="317501" cy="317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67" name="pasted-image.ti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201324" y="2525076"/>
            <a:ext cx="317501" cy="317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68" name="pasted-image.ti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22094" y="2737042"/>
            <a:ext cx="317501" cy="3175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8F8F8F"/>
      </a:accent3>
      <a:accent4>
        <a:srgbClr val="707070"/>
      </a:accent4>
      <a:accent5>
        <a:srgbClr val="AAE0C9"/>
      </a:accent5>
      <a:accent6>
        <a:srgbClr val="2E2EB9"/>
      </a:accent6>
      <a:hlink>
        <a:srgbClr val="0000FF"/>
      </a:hlink>
      <a:folHlink>
        <a:srgbClr val="FF00FF"/>
      </a:folHlink>
    </a:clrScheme>
    <a:fontScheme name="Default">
      <a:majorFont>
        <a:latin typeface="Avenir Book"/>
        <a:ea typeface="Avenir Book"/>
        <a:cs typeface="Avenir Book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CC99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CC99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8F8F8F"/>
      </a:accent3>
      <a:accent4>
        <a:srgbClr val="707070"/>
      </a:accent4>
      <a:accent5>
        <a:srgbClr val="AAE0C9"/>
      </a:accent5>
      <a:accent6>
        <a:srgbClr val="2E2EB9"/>
      </a:accent6>
      <a:hlink>
        <a:srgbClr val="0000FF"/>
      </a:hlink>
      <a:folHlink>
        <a:srgbClr val="FF00FF"/>
      </a:folHlink>
    </a:clrScheme>
    <a:fontScheme name="Default">
      <a:majorFont>
        <a:latin typeface="Avenir Book"/>
        <a:ea typeface="Avenir Book"/>
        <a:cs typeface="Avenir Book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CC99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CC99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