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15"/>
          <p:cNvSpPr/>
          <p:nvPr>
            <p:ph type="sldImg"/>
          </p:nvPr>
        </p:nvSpPr>
        <p:spPr>
          <a:xfrm>
            <a:off x="1143000" y="685800"/>
            <a:ext cx="4572000" cy="3429000"/>
          </a:xfrm>
          <a:prstGeom prst="rect">
            <a:avLst/>
          </a:prstGeom>
        </p:spPr>
        <p:txBody>
          <a:bodyPr/>
          <a:lstStyle/>
          <a:p>
            <a:pPr lvl="0"/>
          </a:p>
        </p:txBody>
      </p:sp>
      <p:sp>
        <p:nvSpPr>
          <p:cNvPr id="16" name="Shape 16"/>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ph type="sldImg"/>
          </p:nvPr>
        </p:nvSpPr>
        <p:spPr>
          <a:prstGeom prst="rect">
            <a:avLst/>
          </a:prstGeom>
        </p:spPr>
        <p:txBody>
          <a:bodyPr/>
          <a:lstStyle/>
          <a:p>
            <a:pPr lvl="0"/>
          </a:p>
        </p:txBody>
      </p:sp>
      <p:sp>
        <p:nvSpPr>
          <p:cNvPr id="26" name="Shape 26"/>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3" name="Shape 13"/>
          <p:cNvSpPr/>
          <p:nvPr>
            <p:ph type="title"/>
          </p:nvPr>
        </p:nvSpPr>
        <p:spPr>
          <a:prstGeom prst="rect">
            <a:avLst/>
          </a:prstGeom>
        </p:spPr>
        <p:txBody>
          <a:bodyPr lIns="0" tIns="0" rIns="0" bIns="0"/>
          <a:lstStyle/>
          <a:p>
            <a:pPr lvl="0">
              <a:defRPr sz="1800"/>
            </a:pPr>
            <a:r>
              <a:rPr sz="4400"/>
              <a:t>Title Text</a:t>
            </a:r>
          </a:p>
        </p:txBody>
      </p:sp>
      <p:sp>
        <p:nvSpPr>
          <p:cNvPr id="14" name="Shape 14"/>
          <p:cNvSpPr/>
          <p:nvPr>
            <p:ph type="body" idx="1"/>
          </p:nvPr>
        </p:nvSpPr>
        <p:spPr>
          <a:prstGeom prst="rect">
            <a:avLst/>
          </a:prstGeom>
        </p:spPr>
        <p:txBody>
          <a:bodyPr lIns="0" tIns="0" rIns="0" bIns="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 name="Shape 18"/>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19" name="Shape 19"/>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 name="Shape 21"/>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2" name="Shape 22"/>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3"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4" name="Shape 24"/>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 name="Shape 28"/>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4400">
                <a:latin typeface="Arial"/>
                <a:ea typeface="Arial"/>
                <a:cs typeface="Arial"/>
                <a:sym typeface="Arial"/>
              </a:rPr>
              <a:t>Digression – </a:t>
            </a:r>
            <a:br>
              <a:rPr sz="4400">
                <a:latin typeface="Arial"/>
                <a:ea typeface="Arial"/>
                <a:cs typeface="Arial"/>
                <a:sym typeface="Arial"/>
              </a:rPr>
            </a:br>
            <a:r>
              <a:rPr sz="4400">
                <a:latin typeface="Arial"/>
                <a:ea typeface="Arial"/>
                <a:cs typeface="Arial"/>
                <a:sym typeface="Arial"/>
              </a:rPr>
              <a:t>Why Two’s Compliment?</a:t>
            </a:r>
          </a:p>
        </p:txBody>
      </p:sp>
      <p:sp>
        <p:nvSpPr>
          <p:cNvPr id="29" name="Shape 29"/>
          <p:cNvSpPr/>
          <p:nvPr/>
        </p:nvSpPr>
        <p:spPr>
          <a:xfrm>
            <a:off x="685800" y="1981200"/>
            <a:ext cx="7772400" cy="43470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Alternative methods of representing negative numbers (signed magnitude, or just ones compliment), as well as their problems presented on page 166-167 of the 32 bit book.</a:t>
            </a:r>
            <a:endParaRPr sz="2800">
              <a:latin typeface="Arial"/>
              <a:ea typeface="Arial"/>
              <a:cs typeface="Arial"/>
              <a:sym typeface="Arial"/>
            </a:endParaRPr>
          </a:p>
          <a:p>
            <a:pPr lvl="1" marL="741362" indent="-28416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Note to self: show on board quick</a:t>
            </a:r>
            <a:endParaRPr sz="24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The benefit of two’s compliment is due to having only one representation of zero, and being able to reuse the same hardware for addition/subtraction</a:t>
            </a:r>
            <a:endParaRPr sz="2800">
              <a:latin typeface="Arial"/>
              <a:ea typeface="Arial"/>
              <a:cs typeface="Arial"/>
              <a:sym typeface="Arial"/>
            </a:endParaRPr>
          </a:p>
          <a:p>
            <a:pPr lvl="0" marL="3981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Dave Keppler suggested expanding on this</a:t>
            </a:r>
          </a:p>
        </p:txBody>
      </p:sp>
      <p:sp>
        <p:nvSpPr>
          <p:cNvPr id="30" name="Shape 30"/>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46</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2" name="Shape 32"/>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Two’s Compliment? 2</a:t>
            </a:r>
          </a:p>
        </p:txBody>
      </p:sp>
      <p:sp>
        <p:nvSpPr>
          <p:cNvPr id="33" name="Shape 33"/>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47</a:t>
            </a:r>
          </a:p>
        </p:txBody>
      </p:sp>
      <p:grpSp>
        <p:nvGrpSpPr>
          <p:cNvPr id="36" name="Group 36"/>
          <p:cNvGrpSpPr/>
          <p:nvPr/>
        </p:nvGrpSpPr>
        <p:grpSpPr>
          <a:xfrm>
            <a:off x="233362" y="2890837"/>
            <a:ext cx="873126" cy="794830"/>
            <a:chOff x="0" y="0"/>
            <a:chExt cx="873125" cy="794828"/>
          </a:xfrm>
        </p:grpSpPr>
        <p:sp>
          <p:nvSpPr>
            <p:cNvPr id="34" name="Shape 34"/>
            <p:cNvSpPr/>
            <p:nvPr/>
          </p:nvSpPr>
          <p:spPr>
            <a:xfrm>
              <a:off x="0" y="0"/>
              <a:ext cx="868747" cy="7948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5d</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6d</a:t>
              </a:r>
            </a:p>
          </p:txBody>
        </p:sp>
        <p:sp>
          <p:nvSpPr>
            <p:cNvPr id="35" name="Shape 35"/>
            <p:cNvSpPr/>
            <p:nvPr/>
          </p:nvSpPr>
          <p:spPr>
            <a:xfrm>
              <a:off x="111125" y="763587"/>
              <a:ext cx="762000" cy="1"/>
            </a:xfrm>
            <a:prstGeom prst="line">
              <a:avLst/>
            </a:prstGeom>
            <a:noFill/>
            <a:ln w="9360" cap="sq">
              <a:solidFill>
                <a:srgbClr val="000000"/>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p>
          </p:txBody>
        </p:sp>
      </p:grpSp>
      <p:sp>
        <p:nvSpPr>
          <p:cNvPr id="37" name="Shape 37"/>
          <p:cNvSpPr/>
          <p:nvPr/>
        </p:nvSpPr>
        <p:spPr>
          <a:xfrm>
            <a:off x="425450" y="3652837"/>
            <a:ext cx="592224"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11d</a:t>
            </a:r>
          </a:p>
        </p:txBody>
      </p:sp>
      <p:sp>
        <p:nvSpPr>
          <p:cNvPr id="38" name="Shape 38"/>
          <p:cNvSpPr/>
          <p:nvPr/>
        </p:nvSpPr>
        <p:spPr>
          <a:xfrm>
            <a:off x="423862" y="2509837"/>
            <a:ext cx="275816"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a:t>
            </a:r>
          </a:p>
        </p:txBody>
      </p:sp>
      <p:sp>
        <p:nvSpPr>
          <p:cNvPr id="39" name="Shape 39"/>
          <p:cNvSpPr/>
          <p:nvPr/>
        </p:nvSpPr>
        <p:spPr>
          <a:xfrm flipH="1">
            <a:off x="723899" y="2206625"/>
            <a:ext cx="387351" cy="455613"/>
          </a:xfrm>
          <a:prstGeom prst="line">
            <a:avLst/>
          </a:prstGeom>
          <a:ln w="9360" cap="sq">
            <a:solidFill/>
            <a:miter/>
            <a:tailEnd type="triangle"/>
          </a:ln>
        </p:spPr>
        <p:txBody>
          <a:bodyPr lIns="0" tIns="0" rIns="0" bIns="0"/>
          <a:lstStyle/>
          <a:p>
            <a:pPr lvl="0">
              <a:defRPr sz="1200">
                <a:latin typeface="+mn-lt"/>
                <a:ea typeface="+mn-ea"/>
                <a:cs typeface="+mn-cs"/>
                <a:sym typeface="Helvetica"/>
              </a:defRPr>
            </a:pPr>
          </a:p>
        </p:txBody>
      </p:sp>
      <p:sp>
        <p:nvSpPr>
          <p:cNvPr id="40" name="Shape 40"/>
          <p:cNvSpPr/>
          <p:nvPr/>
        </p:nvSpPr>
        <p:spPr>
          <a:xfrm>
            <a:off x="1112837" y="1976437"/>
            <a:ext cx="851335"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Carry</a:t>
            </a:r>
          </a:p>
        </p:txBody>
      </p:sp>
      <p:sp>
        <p:nvSpPr>
          <p:cNvPr id="41" name="Shape 41"/>
          <p:cNvSpPr/>
          <p:nvPr/>
        </p:nvSpPr>
        <p:spPr>
          <a:xfrm>
            <a:off x="2038349" y="2206624"/>
            <a:ext cx="387351" cy="457202"/>
          </a:xfrm>
          <a:prstGeom prst="line">
            <a:avLst/>
          </a:prstGeom>
          <a:ln w="9360" cap="sq">
            <a:solidFill/>
            <a:miter/>
            <a:tailEnd type="triangle"/>
          </a:ln>
        </p:spPr>
        <p:txBody>
          <a:bodyPr lIns="0" tIns="0" rIns="0" bIns="0"/>
          <a:lstStyle/>
          <a:p>
            <a:pPr lvl="0">
              <a:defRPr sz="1200">
                <a:latin typeface="+mn-lt"/>
                <a:ea typeface="+mn-ea"/>
                <a:cs typeface="+mn-cs"/>
                <a:sym typeface="Helvetica"/>
              </a:defRPr>
            </a:pPr>
          </a:p>
        </p:txBody>
      </p:sp>
      <p:grpSp>
        <p:nvGrpSpPr>
          <p:cNvPr id="44" name="Group 44"/>
          <p:cNvGrpSpPr/>
          <p:nvPr/>
        </p:nvGrpSpPr>
        <p:grpSpPr>
          <a:xfrm>
            <a:off x="2214562" y="2898774"/>
            <a:ext cx="871538" cy="794830"/>
            <a:chOff x="0" y="0"/>
            <a:chExt cx="871537" cy="794828"/>
          </a:xfrm>
        </p:grpSpPr>
        <p:sp>
          <p:nvSpPr>
            <p:cNvPr id="42" name="Shape 42"/>
            <p:cNvSpPr/>
            <p:nvPr/>
          </p:nvSpPr>
          <p:spPr>
            <a:xfrm>
              <a:off x="0" y="0"/>
              <a:ext cx="868747" cy="7948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1b</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  1b</a:t>
              </a:r>
            </a:p>
          </p:txBody>
        </p:sp>
        <p:sp>
          <p:nvSpPr>
            <p:cNvPr id="43" name="Shape 43"/>
            <p:cNvSpPr/>
            <p:nvPr/>
          </p:nvSpPr>
          <p:spPr>
            <a:xfrm>
              <a:off x="109537" y="762000"/>
              <a:ext cx="762001" cy="0"/>
            </a:xfrm>
            <a:prstGeom prst="line">
              <a:avLst/>
            </a:prstGeom>
            <a:noFill/>
            <a:ln w="9360" cap="sq">
              <a:solidFill>
                <a:srgbClr val="000000"/>
              </a:solidFill>
              <a:prstDash val="solid"/>
              <a:miter lim="800000"/>
            </a:ln>
            <a:effectLst/>
          </p:spPr>
          <p:txBody>
            <a:bodyPr wrap="square" lIns="0" tIns="0" rIns="0" bIns="0" numCol="1" anchor="t">
              <a:noAutofit/>
            </a:bodyPr>
            <a:lstStyle/>
            <a:p>
              <a:pPr lvl="0">
                <a:defRPr sz="1200">
                  <a:latin typeface="+mn-lt"/>
                  <a:ea typeface="+mn-ea"/>
                  <a:cs typeface="+mn-cs"/>
                  <a:sym typeface="Helvetica"/>
                </a:defRPr>
              </a:pPr>
            </a:p>
          </p:txBody>
        </p:sp>
      </p:grpSp>
      <p:sp>
        <p:nvSpPr>
          <p:cNvPr id="45" name="Shape 45"/>
          <p:cNvSpPr/>
          <p:nvPr/>
        </p:nvSpPr>
        <p:spPr>
          <a:xfrm>
            <a:off x="2414587" y="3652837"/>
            <a:ext cx="614847"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10b</a:t>
            </a:r>
          </a:p>
        </p:txBody>
      </p:sp>
      <p:sp>
        <p:nvSpPr>
          <p:cNvPr id="46" name="Shape 46"/>
          <p:cNvSpPr/>
          <p:nvPr/>
        </p:nvSpPr>
        <p:spPr>
          <a:xfrm>
            <a:off x="2405062" y="2509837"/>
            <a:ext cx="275816" cy="4392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1</a:t>
            </a:r>
          </a:p>
        </p:txBody>
      </p:sp>
      <p:sp>
        <p:nvSpPr>
          <p:cNvPr id="47" name="Shape 47"/>
          <p:cNvSpPr/>
          <p:nvPr/>
        </p:nvSpPr>
        <p:spPr>
          <a:xfrm>
            <a:off x="31750" y="6096000"/>
            <a:ext cx="7691202" cy="7329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Table taken from</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http://thalia.spec.gmu.edu/~pparis/classes/notes_101/node110.html</a:t>
            </a:r>
          </a:p>
        </p:txBody>
      </p:sp>
      <p:pic>
        <p:nvPicPr>
          <p:cNvPr id="48" name="image.png"/>
          <p:cNvPicPr/>
          <p:nvPr/>
        </p:nvPicPr>
        <p:blipFill>
          <a:blip r:embed="rId2">
            <a:extLst/>
          </a:blip>
          <a:stretch>
            <a:fillRect/>
          </a:stretch>
        </p:blipFill>
        <p:spPr>
          <a:xfrm>
            <a:off x="3803650" y="1905000"/>
            <a:ext cx="4730750" cy="2590800"/>
          </a:xfrm>
          <a:prstGeom prst="rect">
            <a:avLst/>
          </a:prstGeom>
          <a:ln w="12700">
            <a:miter lim="400000"/>
          </a:ln>
        </p:spPr>
      </p:pic>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Two’s Compliment? 3</a:t>
            </a:r>
          </a:p>
        </p:txBody>
      </p:sp>
      <p:sp>
        <p:nvSpPr>
          <p:cNvPr id="51" name="Shape 51"/>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48</a:t>
            </a:r>
          </a:p>
        </p:txBody>
      </p:sp>
      <p:grpSp>
        <p:nvGrpSpPr>
          <p:cNvPr id="55" name="Group 55"/>
          <p:cNvGrpSpPr/>
          <p:nvPr/>
        </p:nvGrpSpPr>
        <p:grpSpPr>
          <a:xfrm>
            <a:off x="2209800" y="2819400"/>
            <a:ext cx="4579938" cy="2617788"/>
            <a:chOff x="0" y="0"/>
            <a:chExt cx="4579937" cy="2617787"/>
          </a:xfrm>
        </p:grpSpPr>
        <p:pic>
          <p:nvPicPr>
            <p:cNvPr id="52" name="image.png"/>
            <p:cNvPicPr/>
            <p:nvPr/>
          </p:nvPicPr>
          <p:blipFill>
            <a:blip r:embed="rId2">
              <a:extLst/>
            </a:blip>
            <a:stretch>
              <a:fillRect/>
            </a:stretch>
          </p:blipFill>
          <p:spPr>
            <a:xfrm>
              <a:off x="0" y="0"/>
              <a:ext cx="4579938" cy="2617788"/>
            </a:xfrm>
            <a:prstGeom prst="rect">
              <a:avLst/>
            </a:prstGeom>
            <a:ln w="12700" cap="flat">
              <a:noFill/>
              <a:miter lim="400000"/>
            </a:ln>
            <a:effectLst/>
          </p:spPr>
        </p:pic>
        <p:sp>
          <p:nvSpPr>
            <p:cNvPr id="53" name="Shape 53"/>
            <p:cNvSpPr/>
            <p:nvPr/>
          </p:nvSpPr>
          <p:spPr>
            <a:xfrm>
              <a:off x="2443162" y="557212"/>
              <a:ext cx="766800" cy="4392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XOR</a:t>
              </a:r>
            </a:p>
          </p:txBody>
        </p:sp>
        <p:sp>
          <p:nvSpPr>
            <p:cNvPr id="54" name="Shape 54"/>
            <p:cNvSpPr/>
            <p:nvPr/>
          </p:nvSpPr>
          <p:spPr>
            <a:xfrm>
              <a:off x="2444750" y="1704975"/>
              <a:ext cx="749833" cy="4392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AND</a:t>
              </a:r>
            </a:p>
          </p:txBody>
        </p:sp>
      </p:grpSp>
      <p:sp>
        <p:nvSpPr>
          <p:cNvPr id="56" name="Shape 56"/>
          <p:cNvSpPr/>
          <p:nvPr/>
        </p:nvSpPr>
        <p:spPr>
          <a:xfrm>
            <a:off x="1022350" y="1981200"/>
            <a:ext cx="6318833"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A half adder circuit suffices for one bit addition</a:t>
            </a:r>
          </a:p>
        </p:txBody>
      </p:sp>
      <p:sp>
        <p:nvSpPr>
          <p:cNvPr id="57" name="Shape 57"/>
          <p:cNvSpPr/>
          <p:nvPr/>
        </p:nvSpPr>
        <p:spPr>
          <a:xfrm>
            <a:off x="31750" y="6096000"/>
            <a:ext cx="7691202" cy="7329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Picture taken from</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http://thalia.spec.gmu.edu/~pparis/classes/notes_101/node110.html</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nvSpPr>
        <p:spPr>
          <a:xfrm>
            <a:off x="685800" y="-1118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Two’s Compliment? 4</a:t>
            </a:r>
          </a:p>
        </p:txBody>
      </p:sp>
      <p:sp>
        <p:nvSpPr>
          <p:cNvPr id="60" name="Shape 60"/>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49</a:t>
            </a:r>
          </a:p>
        </p:txBody>
      </p:sp>
      <p:pic>
        <p:nvPicPr>
          <p:cNvPr id="61" name="image.png"/>
          <p:cNvPicPr/>
          <p:nvPr/>
        </p:nvPicPr>
        <p:blipFill>
          <a:blip r:embed="rId2">
            <a:extLst/>
          </a:blip>
          <a:stretch>
            <a:fillRect/>
          </a:stretch>
        </p:blipFill>
        <p:spPr>
          <a:xfrm>
            <a:off x="228600" y="838200"/>
            <a:ext cx="8385175" cy="3829050"/>
          </a:xfrm>
          <a:prstGeom prst="rect">
            <a:avLst/>
          </a:prstGeom>
          <a:ln w="12700">
            <a:miter lim="400000"/>
          </a:ln>
        </p:spPr>
      </p:pic>
      <p:sp>
        <p:nvSpPr>
          <p:cNvPr id="62" name="Shape 62"/>
          <p:cNvSpPr/>
          <p:nvPr/>
        </p:nvSpPr>
        <p:spPr>
          <a:xfrm>
            <a:off x="31750" y="6096000"/>
            <a:ext cx="7672350" cy="7329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Picture taken from</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http://thalia.spec.gmu.edu/~pparis/classes/notes_101/node111.html</a:t>
            </a:r>
          </a:p>
        </p:txBody>
      </p:sp>
      <p:sp>
        <p:nvSpPr>
          <p:cNvPr id="63" name="Shape 63"/>
          <p:cNvSpPr/>
          <p:nvPr/>
        </p:nvSpPr>
        <p:spPr>
          <a:xfrm>
            <a:off x="3743325" y="4495800"/>
            <a:ext cx="1478645"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Full Adder</a:t>
            </a:r>
          </a:p>
        </p:txBody>
      </p:sp>
      <p:sp>
        <p:nvSpPr>
          <p:cNvPr id="64" name="Shape 64"/>
          <p:cNvSpPr/>
          <p:nvPr/>
        </p:nvSpPr>
        <p:spPr>
          <a:xfrm>
            <a:off x="-1" y="5029200"/>
            <a:ext cx="9144002" cy="794829"/>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You can’t just chain the one bit half adders together to get multi-bit adders. To see why, see the truth table at the link.</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 name="Shape 66"/>
          <p:cNvSpPr/>
          <p:nvPr/>
        </p:nvSpPr>
        <p:spPr>
          <a:xfrm>
            <a:off x="685800" y="1412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Two’s Compliment? 5</a:t>
            </a:r>
          </a:p>
        </p:txBody>
      </p:sp>
      <p:sp>
        <p:nvSpPr>
          <p:cNvPr id="67" name="Shape 67"/>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50</a:t>
            </a:r>
          </a:p>
        </p:txBody>
      </p:sp>
      <p:pic>
        <p:nvPicPr>
          <p:cNvPr id="68" name="image.png"/>
          <p:cNvPicPr/>
          <p:nvPr/>
        </p:nvPicPr>
        <p:blipFill>
          <a:blip r:embed="rId2">
            <a:extLst/>
          </a:blip>
          <a:stretch>
            <a:fillRect/>
          </a:stretch>
        </p:blipFill>
        <p:spPr>
          <a:xfrm>
            <a:off x="76200" y="1752600"/>
            <a:ext cx="3125788" cy="2667000"/>
          </a:xfrm>
          <a:prstGeom prst="rect">
            <a:avLst/>
          </a:prstGeom>
          <a:ln w="12700">
            <a:miter lim="400000"/>
          </a:ln>
        </p:spPr>
      </p:pic>
      <p:sp>
        <p:nvSpPr>
          <p:cNvPr id="69" name="Shape 69"/>
          <p:cNvSpPr/>
          <p:nvPr/>
        </p:nvSpPr>
        <p:spPr>
          <a:xfrm>
            <a:off x="542925" y="1219200"/>
            <a:ext cx="1546659" cy="439229"/>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defRPr sz="1800"/>
            </a:pPr>
            <a:r>
              <a:rPr sz="2400"/>
              <a:t>2 bit adder</a:t>
            </a:r>
          </a:p>
        </p:txBody>
      </p:sp>
      <p:sp>
        <p:nvSpPr>
          <p:cNvPr id="70" name="Shape 70"/>
          <p:cNvSpPr/>
          <p:nvPr/>
        </p:nvSpPr>
        <p:spPr>
          <a:xfrm>
            <a:off x="31750" y="5867400"/>
            <a:ext cx="7761771" cy="1025091"/>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Pictures taken from</a:t>
            </a:r>
            <a:endParaRPr sz="24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http://thalia.spec.gmu.edu/~pparis/classes/notes_101/node112.html</a:t>
            </a:r>
            <a:endParaRPr sz="2000">
              <a:latin typeface="Arial"/>
              <a:ea typeface="Arial"/>
              <a:cs typeface="Arial"/>
              <a:sym typeface="Arial"/>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000">
                <a:latin typeface="Arial"/>
                <a:ea typeface="Arial"/>
                <a:cs typeface="Arial"/>
                <a:sym typeface="Arial"/>
              </a:rPr>
              <a:t>http://thalia.spec.gmu.edu/~pparis/classes/notes_101/node113.html</a:t>
            </a:r>
          </a:p>
        </p:txBody>
      </p:sp>
      <p:pic>
        <p:nvPicPr>
          <p:cNvPr id="71" name="image.png"/>
          <p:cNvPicPr/>
          <p:nvPr/>
        </p:nvPicPr>
        <p:blipFill>
          <a:blip r:embed="rId3">
            <a:extLst/>
          </a:blip>
          <a:stretch>
            <a:fillRect/>
          </a:stretch>
        </p:blipFill>
        <p:spPr>
          <a:xfrm>
            <a:off x="3352800" y="4152900"/>
            <a:ext cx="5715000" cy="2019300"/>
          </a:xfrm>
          <a:prstGeom prst="rect">
            <a:avLst/>
          </a:prstGeom>
          <a:ln w="12700">
            <a:miter lim="400000"/>
          </a:ln>
        </p:spPr>
      </p:pic>
      <p:sp>
        <p:nvSpPr>
          <p:cNvPr id="72" name="Shape 72"/>
          <p:cNvSpPr/>
          <p:nvPr/>
        </p:nvSpPr>
        <p:spPr>
          <a:xfrm>
            <a:off x="4395223" y="3284537"/>
            <a:ext cx="4155617" cy="794830"/>
          </a:xfrm>
          <a:prstGeom prst="rect">
            <a:avLst/>
          </a:prstGeom>
          <a:ln w="12700">
            <a:miter lim="400000"/>
          </a:ln>
          <a:extLst>
            <a:ext uri="{C572A759-6A51-4108-AA02-DFA0A04FC94B}">
              <ma14:wrappingTextBoxFlag xmlns:ma14="http://schemas.microsoft.com/office/mac/drawingml/2011/main" val="1"/>
            </a:ext>
          </a:extLst>
        </p:spPr>
        <p:txBody>
          <a:bodyPr wrap="none" lIns="46799" tIns="46799" rIns="46799" bIns="46799">
            <a:spAutoFit/>
          </a:bodyPr>
          <a:lstStyle/>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4 bit adder </a:t>
            </a:r>
            <a:endParaRPr sz="2400">
              <a:latin typeface="Arial"/>
              <a:ea typeface="Arial"/>
              <a:cs typeface="Arial"/>
              <a:sym typeface="Arial"/>
            </a:endParaRPr>
          </a:p>
          <a:p>
            <a:pPr lvl="0" algn="ctr">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2400">
                <a:latin typeface="Arial"/>
                <a:ea typeface="Arial"/>
                <a:cs typeface="Arial"/>
                <a:sym typeface="Arial"/>
              </a:rPr>
              <a:t>(continue to make n bit adder)</a:t>
            </a:r>
          </a:p>
        </p:txBody>
      </p:sp>
      <p:sp>
        <p:nvSpPr>
          <p:cNvPr id="73" name="Shape 73"/>
          <p:cNvSpPr/>
          <p:nvPr/>
        </p:nvSpPr>
        <p:spPr>
          <a:xfrm>
            <a:off x="3505200" y="958850"/>
            <a:ext cx="5791200" cy="154579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sz="2000">
                <a:latin typeface="Arial"/>
                <a:ea typeface="Arial"/>
                <a:cs typeface="Arial"/>
                <a:sym typeface="Arial"/>
              </a:defRPr>
            </a:lvl1pPr>
          </a:lstStyle>
          <a:p>
            <a:pPr lvl="0">
              <a:defRPr sz="1800"/>
            </a:pPr>
            <a:r>
              <a:rPr sz="2000"/>
              <a:t>Note: we start with a half adder because a full adder would need a carry input at the start. However, if we wanted to use this for subtraction we could use a full adder to start. More on this on next slide.</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 name="Shape 75"/>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Why Two’s Compliment? 6</a:t>
            </a:r>
          </a:p>
        </p:txBody>
      </p:sp>
      <p:sp>
        <p:nvSpPr>
          <p:cNvPr id="76" name="Shape 76"/>
          <p:cNvSpPr/>
          <p:nvPr/>
        </p:nvSpPr>
        <p:spPr>
          <a:xfrm>
            <a:off x="685800" y="1981200"/>
            <a:ext cx="7772400" cy="30041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So you have these physical adder circuits in the Arithmetic Logic Unit (ALU), and you can feed both add and subtract to the same circuit. But for this to work, you need to start with a full adder, and then run one the one subtract operand bits through not gates, and then set carry to one on the first full adder.</a:t>
            </a:r>
            <a:endParaRPr sz="2400">
              <a:latin typeface="Arial"/>
              <a:ea typeface="Arial"/>
              <a:cs typeface="Arial"/>
              <a:sym typeface="Arial"/>
            </a:endParaRPr>
          </a:p>
          <a:p>
            <a:pPr lvl="0"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Keppler’s example of x-y == x+(-y)</a:t>
            </a:r>
            <a:endParaRPr sz="2400">
              <a:latin typeface="Arial"/>
              <a:ea typeface="Arial"/>
              <a:cs typeface="Arial"/>
              <a:sym typeface="Arial"/>
            </a:endParaRPr>
          </a:p>
          <a:p>
            <a:pPr lvl="1" marL="694002" indent="-236802">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Cause it was right there in my email and I’m lazy ;)</a:t>
            </a:r>
          </a:p>
        </p:txBody>
      </p:sp>
      <p:sp>
        <p:nvSpPr>
          <p:cNvPr id="77" name="Shape 77"/>
          <p:cNvSpPr/>
          <p:nvPr/>
        </p:nvSpPr>
        <p:spPr>
          <a:xfrm>
            <a:off x="6553200" y="6248400"/>
            <a:ext cx="1905000" cy="290984"/>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51</a:t>
            </a:r>
          </a:p>
        </p:txBody>
      </p:sp>
      <p:sp>
        <p:nvSpPr>
          <p:cNvPr id="78" name="Shape 78"/>
          <p:cNvSpPr/>
          <p:nvPr/>
        </p:nvSpPr>
        <p:spPr>
          <a:xfrm>
            <a:off x="685800" y="5276850"/>
            <a:ext cx="6705600" cy="11096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a:latin typeface="Courier New"/>
                <a:ea typeface="Courier New"/>
                <a:cs typeface="Courier New"/>
                <a:sym typeface="Courier New"/>
              </a:rPr>
              <a:t>  00001010   00001010 (10d) ==  00001010 (10d)</a:t>
            </a:r>
            <a:endParaRPr b="1">
              <a:latin typeface="Courier New"/>
              <a:ea typeface="Courier New"/>
              <a:cs typeface="Courier New"/>
              <a:sym typeface="Courier New"/>
            </a:endParaRPr>
          </a:p>
          <a:p>
            <a:pPr lvl="0">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b="1">
                <a:latin typeface="Courier New"/>
                <a:ea typeface="Courier New"/>
                <a:cs typeface="Courier New"/>
                <a:sym typeface="Courier New"/>
              </a:rPr>
              <a:t>+ 00000101  -00000101 (5d)     +11111011 (-5d)</a:t>
            </a:r>
            <a:br>
              <a:rPr b="1">
                <a:latin typeface="Courier New"/>
                <a:ea typeface="Courier New"/>
                <a:cs typeface="Courier New"/>
                <a:sym typeface="Courier New"/>
              </a:rPr>
            </a:br>
            <a:r>
              <a:rPr b="1">
                <a:latin typeface="Courier New"/>
                <a:ea typeface="Courier New"/>
                <a:cs typeface="Courier New"/>
                <a:sym typeface="Courier New"/>
              </a:rPr>
              <a:t>----------  ---------          ---------</a:t>
            </a:r>
            <a:br>
              <a:rPr b="1">
                <a:latin typeface="Courier New"/>
                <a:ea typeface="Courier New"/>
                <a:cs typeface="Courier New"/>
                <a:sym typeface="Courier New"/>
              </a:rPr>
            </a:br>
            <a:r>
              <a:rPr b="1">
                <a:latin typeface="Courier New"/>
                <a:ea typeface="Courier New"/>
                <a:cs typeface="Courier New"/>
                <a:sym typeface="Courier New"/>
              </a:rPr>
              <a:t>  00001111   00000101         1 00000101</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