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</p:sldIdLst>
  <p:sldSz cx="9144000" cy="6858000"/>
  <p:notesSz cx="6858000" cy="9144000"/>
  <p:defaultTextStyle>
    <a:lvl1pPr defTabSz="457200">
      <a:defRPr sz="2400">
        <a:latin typeface="Times New Roman"/>
        <a:ea typeface="Times New Roman"/>
        <a:cs typeface="Times New Roman"/>
        <a:sym typeface="Times New Roman"/>
      </a:defRPr>
    </a:lvl1pPr>
    <a:lvl2pPr indent="457200" defTabSz="457200">
      <a:defRPr sz="2400">
        <a:latin typeface="Times New Roman"/>
        <a:ea typeface="Times New Roman"/>
        <a:cs typeface="Times New Roman"/>
        <a:sym typeface="Times New Roman"/>
      </a:defRPr>
    </a:lvl2pPr>
    <a:lvl3pPr indent="914400" defTabSz="457200">
      <a:defRPr sz="2400">
        <a:latin typeface="Times New Roman"/>
        <a:ea typeface="Times New Roman"/>
        <a:cs typeface="Times New Roman"/>
        <a:sym typeface="Times New Roman"/>
      </a:defRPr>
    </a:lvl3pPr>
    <a:lvl4pPr indent="1371600" defTabSz="457200">
      <a:defRPr sz="2400">
        <a:latin typeface="Times New Roman"/>
        <a:ea typeface="Times New Roman"/>
        <a:cs typeface="Times New Roman"/>
        <a:sym typeface="Times New Roman"/>
      </a:defRPr>
    </a:lvl4pPr>
    <a:lvl5pPr indent="1828800" defTabSz="457200">
      <a:defRPr sz="2400">
        <a:latin typeface="Times New Roman"/>
        <a:ea typeface="Times New Roman"/>
        <a:cs typeface="Times New Roman"/>
        <a:sym typeface="Times New Roman"/>
      </a:defRPr>
    </a:lvl5pPr>
    <a:lvl6pPr defTabSz="457200">
      <a:defRPr sz="2400">
        <a:latin typeface="Times New Roman"/>
        <a:ea typeface="Times New Roman"/>
        <a:cs typeface="Times New Roman"/>
        <a:sym typeface="Times New Roman"/>
      </a:defRPr>
    </a:lvl6pPr>
    <a:lvl7pPr defTabSz="457200">
      <a:defRPr sz="2400">
        <a:latin typeface="Times New Roman"/>
        <a:ea typeface="Times New Roman"/>
        <a:cs typeface="Times New Roman"/>
        <a:sym typeface="Times New Roman"/>
      </a:defRPr>
    </a:lvl7pPr>
    <a:lvl8pPr defTabSz="457200">
      <a:defRPr sz="2400">
        <a:latin typeface="Times New Roman"/>
        <a:ea typeface="Times New Roman"/>
        <a:cs typeface="Times New Roman"/>
        <a:sym typeface="Times New Roman"/>
      </a:defRPr>
    </a:lvl8pPr>
    <a:lvl9pPr defTabSz="457200">
      <a:defRPr sz="2400">
        <a:latin typeface="Times New Roman"/>
        <a:ea typeface="Times New Roman"/>
        <a:cs typeface="Times New Roman"/>
        <a:sym typeface="Times New Roman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CDD"/>
          </a:solidFill>
        </a:fill>
      </a:tcStyle>
    </a:wholeTbl>
    <a:band2H>
      <a:tcTxStyle b="def" i="def"/>
      <a:tcStyle>
        <a:tcBdr/>
        <a:fill>
          <a:solidFill>
            <a:srgbClr val="E6F6E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E6"/>
          </a:solidFill>
        </a:fill>
      </a:tcStyle>
    </a:wholeTbl>
    <a:band2H>
      <a:tcTxStyle b="def" i="def"/>
      <a:tcStyle>
        <a:tcBdr/>
        <a:fill>
          <a:solidFill>
            <a:srgbClr val="E7E7F3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4" name="Shape 1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10.xml.rels><?xml version="1.0" encoding="UTF-8" standalone="yes"?>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</Relationships>

</file>

<file path=ppt/notesSlides/_rels/notesSlide11.xml.rels><?xml version="1.0" encoding="UTF-8" standalone="yes"?>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</Relationships>

</file>

<file path=ppt/notesSlides/_rels/notesSlide2.xml.rels><?xml version="1.0" encoding="UTF-8" standalone="yes"?>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
</file>

<file path=ppt/notesSlides/_rels/notesSlide3.xml.rels><?xml version="1.0" encoding="UTF-8" standalone="yes"?>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</Relationships>

</file>

<file path=ppt/notesSlides/_rels/notesSlide4.xml.rels><?xml version="1.0" encoding="UTF-8" standalone="yes"?>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</Relationships>

</file>

<file path=ppt/notesSlides/_rels/notesSlide5.xml.rels><?xml version="1.0" encoding="UTF-8" standalone="yes"?>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</Relationships>

</file>

<file path=ppt/notesSlides/_rels/notesSlide6.xml.rels><?xml version="1.0" encoding="UTF-8" standalone="yes"?>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</Relationships>

</file>

<file path=ppt/notesSlides/_rels/notesSlide7.xml.rels><?xml version="1.0" encoding="UTF-8" standalone="yes"?>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</Relationships>

</file>

<file path=ppt/notesSlides/_rels/notesSlide8.xml.rels><?xml version="1.0" encoding="UTF-8" standalone="yes"?>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</Relationships>

</file>

<file path=ppt/notesSlides/_rels/notesSlide9.xml.rels><?xml version="1.0" encoding="UTF-8" standalone="yes"?>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4" name="Shape 2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/>
              <a:t>Attribution condition: You must indicate that derivative work</a:t>
            </a:r>
            <a:endParaRPr sz="2400"/>
          </a:p>
          <a:p>
            <a:pPr lvl="0">
              <a:defRPr sz="1800"/>
            </a:pPr>
            <a:r>
              <a:rPr sz="2400"/>
              <a:t>"Is derived from Xeno Kovah's ‘Intro x86-64’ class, available at http://OpenSecurityTraining.info/IntroX86-64.html"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Colon notation means the full value is represented by the concatenation of the two values.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If rdx = 0x11112222 and eax = 0x33334444, then rdx:eax is the quadword 0x1111222233334444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80" name="Shape 18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Colon notation means the full value is represented by the concatenation of the two values.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If rdx = 0x11112222 and eax = 0x33334444, then rdx:eax is the quadword 0x1111222233334444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84" name="Shape 8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Colon notation means the full value is represented by the concatenation of the two values.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If rdx = 0x11112222 and eax = 0x33334444, then rdx:eax is the quadword 0x1111222233334444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94" name="Shape 9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Colon notation means the full value is represented by the concatenation of the two values.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If rdx = 0x11112222 and eax = 0x33334444, then rdx:eax is the quadword 0x1111222233334444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05" name="Shape 10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Colon notation means the full value is represented by the concatenation of the two values.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If rdx = 0x11112222 and eax = 0x33334444, then rdx:eax is the quadword 0x1111222233334444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16" name="Shape 11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Colon notation means the full value is represented by the concatenation of the two values.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If rdx = 0x11112222 and eax = 0x33334444, then rdx:eax is the quadword 0x1111222233334444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26" name="Shape 12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Colon notation means the full value is represented by the concatenation of the two values.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If rdx = 0x11112222 and eax = 0x33334444, then rdx:eax is the quadword 0x1111222233334444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39" name="Shape 13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Colon notation means the full value is represented by the concatenation of the two values.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If rdx = 0x11112222 and eax = 0x33334444, then rdx:eax is the quadword 0x1111222233334444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Colon notation means the full value is represented by the concatenation of the two values.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If rdx = 0x11112222 and eax = 0x33334444, then rdx:eax is the quadword 0x1111222233334444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59" name="Shape 15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Colon notation means the full value is represented by the concatenation of the two values.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If rdx = 0x11112222 and eax = 0x33334444, then rdx:eax is the quadword 0x1111222233334444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9" name="Shape 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0" name="Shape 1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sldNum" sz="quarter" idx="2"/>
          </p:nvPr>
        </p:nvSpPr>
        <p:spPr>
          <a:xfrm>
            <a:off x="6553200" y="6248400"/>
            <a:ext cx="1903413" cy="439229"/>
          </a:xfrm>
          <a:prstGeom prst="rect">
            <a:avLst/>
          </a:prstGeom>
        </p:spPr>
        <p:txBody>
          <a:bodyPr lIns="0" tIns="0" rIns="0" bIns="0"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sldNum" sz="quarter" idx="2"/>
          </p:nvPr>
        </p:nvSpPr>
        <p:spPr>
          <a:xfrm>
            <a:off x="7223125" y="6397625"/>
            <a:ext cx="1903413" cy="439229"/>
          </a:xfrm>
          <a:prstGeom prst="rect">
            <a:avLst/>
          </a:prstGeom>
          <a:ln w="12700">
            <a:miter lim="400000"/>
          </a:ln>
        </p:spPr>
        <p:txBody>
          <a:bodyPr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</p:sldLayoutIdLst>
  <p:transition spd="med" advClick="1"/>
  <p:txStyles>
    <p:titleStyle>
      <a:lvl1pPr algn="ctr" defTabSz="457200">
        <a:defRPr sz="4400">
          <a:latin typeface="Arial"/>
          <a:ea typeface="Arial"/>
          <a:cs typeface="Arial"/>
          <a:sym typeface="Arial"/>
        </a:defRPr>
      </a:lvl1pPr>
      <a:lvl2pPr algn="ctr" defTabSz="457200">
        <a:defRPr sz="4400">
          <a:latin typeface="Arial"/>
          <a:ea typeface="Arial"/>
          <a:cs typeface="Arial"/>
          <a:sym typeface="Arial"/>
        </a:defRPr>
      </a:lvl2pPr>
      <a:lvl3pPr algn="ctr" defTabSz="457200">
        <a:defRPr sz="4400">
          <a:latin typeface="Arial"/>
          <a:ea typeface="Arial"/>
          <a:cs typeface="Arial"/>
          <a:sym typeface="Arial"/>
        </a:defRPr>
      </a:lvl3pPr>
      <a:lvl4pPr algn="ctr" defTabSz="457200">
        <a:defRPr sz="4400">
          <a:latin typeface="Arial"/>
          <a:ea typeface="Arial"/>
          <a:cs typeface="Arial"/>
          <a:sym typeface="Arial"/>
        </a:defRPr>
      </a:lvl4pPr>
      <a:lvl5pPr algn="ctr" defTabSz="457200">
        <a:defRPr sz="4400">
          <a:latin typeface="Arial"/>
          <a:ea typeface="Arial"/>
          <a:cs typeface="Arial"/>
          <a:sym typeface="Arial"/>
        </a:defRPr>
      </a:lvl5pPr>
      <a:lvl6pPr indent="457200" algn="ctr" defTabSz="457200">
        <a:defRPr sz="4400">
          <a:latin typeface="Arial"/>
          <a:ea typeface="Arial"/>
          <a:cs typeface="Arial"/>
          <a:sym typeface="Arial"/>
        </a:defRPr>
      </a:lvl6pPr>
      <a:lvl7pPr indent="914400" algn="ctr" defTabSz="457200">
        <a:defRPr sz="4400">
          <a:latin typeface="Arial"/>
          <a:ea typeface="Arial"/>
          <a:cs typeface="Arial"/>
          <a:sym typeface="Arial"/>
        </a:defRPr>
      </a:lvl7pPr>
      <a:lvl8pPr indent="1371600" algn="ctr" defTabSz="457200">
        <a:defRPr sz="4400">
          <a:latin typeface="Arial"/>
          <a:ea typeface="Arial"/>
          <a:cs typeface="Arial"/>
          <a:sym typeface="Arial"/>
        </a:defRPr>
      </a:lvl8pPr>
      <a:lvl9pPr indent="1828800" algn="ctr" defTabSz="457200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1pPr>
      <a:lvl2pPr marL="342900" indent="1143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2pPr>
      <a:lvl3pPr marL="342900" indent="5715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3pPr>
      <a:lvl4pPr marL="342900" indent="10287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4pPr>
      <a:lvl5pPr marL="342900" indent="1485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5pPr>
      <a:lvl6pPr marL="342900" indent="19431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6pPr>
      <a:lvl7pPr marL="342900" indent="24003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7pPr>
      <a:lvl8pPr marL="342900" indent="28575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8pPr>
      <a:lvl9pPr marL="342900" indent="33147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9pPr>
    </p:bodyStyle>
    <p:otherStyle>
      <a:lvl1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3" Type="http://schemas.openxmlformats.org/officeDocument/2006/relationships/image" Target="../media/image12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3" Type="http://schemas.openxmlformats.org/officeDocument/2006/relationships/image" Target="../media/image12.png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3" Type="http://schemas.openxmlformats.org/officeDocument/2006/relationships/image" Target="../media/image12.png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/Relationships>
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
</file>

<file path=ppt/slides/_rels/slide4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png"/></Relationships>

</file>

<file path=ppt/slides/_rels/slide4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png"/></Relationships>

</file>

<file path=ppt/slides/_rels/slide4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
</file>

<file path=ppt/slides/_rels/slide4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/Relationships>

</file>

<file path=ppt/slides/_rels/slide4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/Relationships>

</file>

<file path=ppt/slides/_rels/slide4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xfrm>
            <a:off x="685800" y="739775"/>
            <a:ext cx="7772400" cy="2103438"/>
          </a:xfrm>
          <a:prstGeom prst="rect">
            <a:avLst/>
          </a:prstGeom>
        </p:spPr>
        <p:txBody>
          <a:bodyPr lIns="45719" tIns="45719" rIns="45719" bIns="45719">
            <a:normAutofit fontScale="100000" lnSpcReduction="0"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>
              <a:defRPr sz="1800"/>
            </a:pPr>
            <a:r>
              <a:rPr sz="4400"/>
              <a:t>Introduction to Intel x86-64 Assembly, Architecture, Applications, &amp; Alliteration</a:t>
            </a:r>
          </a:p>
        </p:txBody>
      </p:sp>
      <p:sp>
        <p:nvSpPr>
          <p:cNvPr id="17" name="Shape 17"/>
          <p:cNvSpPr/>
          <p:nvPr/>
        </p:nvSpPr>
        <p:spPr>
          <a:xfrm>
            <a:off x="1371600" y="3886200"/>
            <a:ext cx="6400800" cy="1119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 Kovah – 2014-2015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xeno@legbacore.com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/>
        </p:nvSpPr>
        <p:spPr>
          <a:xfrm>
            <a:off x="-23763" y="-134568"/>
            <a:ext cx="9191526" cy="110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4400">
                <a:latin typeface="Arial"/>
                <a:ea typeface="Arial"/>
                <a:cs typeface="Arial"/>
                <a:sym typeface="Arial"/>
              </a:rPr>
              <a:t>ExampleSubroutine1.c 1:</a:t>
            </a:r>
            <a:br>
              <a:rPr sz="4400">
                <a:latin typeface="Arial"/>
                <a:ea typeface="Arial"/>
                <a:cs typeface="Arial"/>
                <a:sym typeface="Arial"/>
              </a:rPr>
            </a:br>
            <a:r>
              <a:rPr sz="2700">
                <a:latin typeface="Arial"/>
                <a:ea typeface="Arial"/>
                <a:cs typeface="Arial"/>
                <a:sym typeface="Arial"/>
              </a:rPr>
              <a:t>EIP = </a:t>
            </a:r>
            <a:r>
              <a:rPr sz="2400">
                <a:latin typeface="Arial"/>
                <a:ea typeface="Arial"/>
                <a:cs typeface="Arial"/>
                <a:sym typeface="Arial"/>
              </a:rPr>
              <a:t>00000001`40001010</a:t>
            </a:r>
            <a:r>
              <a:rPr sz="2700">
                <a:latin typeface="Arial"/>
                <a:ea typeface="Arial"/>
                <a:cs typeface="Arial"/>
                <a:sym typeface="Arial"/>
              </a:rPr>
              <a:t>, but no instruction yet executed</a:t>
            </a:r>
          </a:p>
        </p:txBody>
      </p:sp>
      <p:graphicFrame>
        <p:nvGraphicFramePr>
          <p:cNvPr id="76" name="Table 76"/>
          <p:cNvGraphicFramePr/>
          <p:nvPr/>
        </p:nvGraphicFramePr>
        <p:xfrm>
          <a:off x="228600" y="1219200"/>
          <a:ext cx="3144412" cy="125298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875179"/>
                <a:gridCol w="2269232"/>
              </a:tblGrid>
              <a:tr h="328252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rax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 u="sng">
                          <a:solidFill>
                            <a:srgbClr val="408000"/>
                          </a:solidFill>
                          <a:latin typeface="Arial"/>
                          <a:ea typeface="Arial"/>
                          <a:cs typeface="Arial"/>
                        </a:rPr>
                        <a:t>000007fe`f239c3a8</a:t>
                      </a:r>
                      <a:r>
                        <a:rPr sz="1400" u="sng">
                          <a:solidFill>
                            <a:srgbClr val="408000"/>
                          </a:solidFill>
                          <a:latin typeface="Arial"/>
                          <a:ea typeface="Arial"/>
                          <a:cs typeface="Arial"/>
                        </a:rPr>
                        <a:t> </a:t>
                      </a:r>
                      <a:r>
                        <a:rPr sz="1400" u="sng">
                          <a:solidFill>
                            <a:srgbClr val="408000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⌘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328252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rsp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 u="sng">
                          <a:solidFill>
                            <a:srgbClr val="408000"/>
                          </a:solidFill>
                          <a:latin typeface="Arial"/>
                          <a:ea typeface="Arial"/>
                          <a:cs typeface="Arial"/>
                        </a:rPr>
                        <a:t>00000000`0012feb8 </a:t>
                      </a:r>
                      <a:r>
                        <a:rPr sz="1400" u="sng">
                          <a:solidFill>
                            <a:srgbClr val="408000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⌘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7" name="Shape 77"/>
          <p:cNvSpPr/>
          <p:nvPr/>
        </p:nvSpPr>
        <p:spPr>
          <a:xfrm>
            <a:off x="4953000" y="914400"/>
            <a:ext cx="3310074" cy="1408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b="1" sz="2000">
                <a:latin typeface="Arial"/>
                <a:ea typeface="Arial"/>
                <a:cs typeface="Arial"/>
                <a:sym typeface="Arial"/>
              </a:rPr>
              <a:t>Key: 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⌧ </a:t>
            </a:r>
            <a:r>
              <a:rPr b="1" sz="20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executed instruction</a:t>
            </a:r>
            <a:r>
              <a:rPr b="1" sz="2000">
                <a:latin typeface="Arial"/>
                <a:ea typeface="Arial"/>
                <a:cs typeface="Arial"/>
                <a:sym typeface="Arial"/>
              </a:rPr>
              <a:t>, 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♍ </a:t>
            </a:r>
            <a:r>
              <a:rPr b="1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modified value</a:t>
            </a:r>
            <a:endParaRPr b="1" sz="20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 u="sng">
                <a:solidFill>
                  <a:srgbClr val="408000"/>
                </a:solidFill>
                <a:latin typeface="Wingdings"/>
                <a:ea typeface="Wingdings"/>
                <a:cs typeface="Wingdings"/>
                <a:sym typeface="Wingdings"/>
              </a:rPr>
              <a:t>⌘ </a:t>
            </a:r>
            <a:r>
              <a:rPr b="1" sz="2000" u="sng">
                <a:solidFill>
                  <a:srgbClr val="408000"/>
                </a:solidFill>
                <a:latin typeface="Arial"/>
                <a:ea typeface="Arial"/>
                <a:cs typeface="Arial"/>
                <a:sym typeface="Arial"/>
              </a:rPr>
              <a:t>start value</a:t>
            </a:r>
            <a:r>
              <a:rPr b="1" sz="2400" u="sng"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78" name="Shape 78"/>
          <p:cNvSpPr/>
          <p:nvPr/>
        </p:nvSpPr>
        <p:spPr>
          <a:xfrm>
            <a:off x="76200" y="2895600"/>
            <a:ext cx="4648200" cy="2555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func: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0000000140001000  mov   eax,0BEEFh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0000000140001005  ret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main: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0000000140001010  sub   rsp,28h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0000000140001014  call  func (0140001000h)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0000000140001019  mov   eax,0F00Dh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000000014000101E  add   rsp,28h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0000000140001022  ret  </a:t>
            </a:r>
          </a:p>
        </p:txBody>
      </p:sp>
      <p:graphicFrame>
        <p:nvGraphicFramePr>
          <p:cNvPr id="79" name="Table 79"/>
          <p:cNvGraphicFramePr/>
          <p:nvPr/>
        </p:nvGraphicFramePr>
        <p:xfrm>
          <a:off x="4826000" y="2760060"/>
          <a:ext cx="4239816" cy="2681289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113557"/>
                <a:gridCol w="2113557"/>
              </a:tblGrid>
              <a:tr h="40204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00000000`0012FEB8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50" u="sng">
                          <a:solidFill>
                            <a:srgbClr val="408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00000001`400012ed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0204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…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…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545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00000000`0012FE90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6800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00000000`0012FE88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545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00000000`0012FE80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6800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00000000`0012FE78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0" name="Shape 80"/>
          <p:cNvSpPr/>
          <p:nvPr/>
        </p:nvSpPr>
        <p:spPr>
          <a:xfrm>
            <a:off x="3369124" y="3083688"/>
            <a:ext cx="3696098" cy="31968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16317" y="16771"/>
                </a:lnTo>
                <a:lnTo>
                  <a:pt x="371" y="16771"/>
                </a:lnTo>
                <a:cubicBezTo>
                  <a:pt x="166" y="16771"/>
                  <a:pt x="0" y="16963"/>
                  <a:pt x="0" y="17200"/>
                </a:cubicBezTo>
                <a:lnTo>
                  <a:pt x="0" y="21171"/>
                </a:lnTo>
                <a:cubicBezTo>
                  <a:pt x="0" y="21408"/>
                  <a:pt x="166" y="21600"/>
                  <a:pt x="371" y="21600"/>
                </a:cubicBezTo>
                <a:lnTo>
                  <a:pt x="16991" y="21600"/>
                </a:lnTo>
                <a:cubicBezTo>
                  <a:pt x="17196" y="21600"/>
                  <a:pt x="17363" y="21408"/>
                  <a:pt x="17363" y="21171"/>
                </a:cubicBezTo>
                <a:lnTo>
                  <a:pt x="17363" y="19055"/>
                </a:lnTo>
                <a:lnTo>
                  <a:pt x="21600" y="0"/>
                </a:lnTo>
                <a:close/>
              </a:path>
            </a:pathLst>
          </a:custGeom>
          <a:solidFill>
            <a:srgbClr val="408000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000"/>
              <a:t>Belongs to the frame *before* main() is called</a:t>
            </a:r>
          </a:p>
        </p:txBody>
      </p:sp>
      <p:sp>
        <p:nvSpPr>
          <p:cNvPr id="81" name="Shape 81"/>
          <p:cNvSpPr/>
          <p:nvPr/>
        </p:nvSpPr>
        <p:spPr>
          <a:xfrm flipV="1">
            <a:off x="7987332" y="2462801"/>
            <a:ext cx="1588" cy="307976"/>
          </a:xfrm>
          <a:prstGeom prst="line">
            <a:avLst/>
          </a:prstGeom>
          <a:ln w="38160">
            <a:solidFill/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82" name="Shape 82"/>
          <p:cNvSpPr/>
          <p:nvPr/>
        </p:nvSpPr>
        <p:spPr>
          <a:xfrm>
            <a:off x="7987339" y="5446712"/>
            <a:ext cx="1588" cy="304801"/>
          </a:xfrm>
          <a:prstGeom prst="line">
            <a:avLst/>
          </a:prstGeom>
          <a:ln w="38160">
            <a:solidFill/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>
            <a:off x="-23763" y="65814"/>
            <a:ext cx="9191526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ExampleSubroutine1.c 2:</a:t>
            </a:r>
          </a:p>
        </p:txBody>
      </p:sp>
      <p:graphicFrame>
        <p:nvGraphicFramePr>
          <p:cNvPr id="87" name="Table 87"/>
          <p:cNvGraphicFramePr/>
          <p:nvPr/>
        </p:nvGraphicFramePr>
        <p:xfrm>
          <a:off x="228600" y="1219200"/>
          <a:ext cx="3144412" cy="125298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875179"/>
                <a:gridCol w="2269232"/>
              </a:tblGrid>
              <a:tr h="328252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rax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 u="sng">
                          <a:solidFill>
                            <a:srgbClr val="408000"/>
                          </a:solidFill>
                          <a:latin typeface="Arial"/>
                          <a:ea typeface="Arial"/>
                          <a:cs typeface="Arial"/>
                        </a:rPr>
                        <a:t>000007fe`f239c3a8</a:t>
                      </a:r>
                      <a:r>
                        <a:rPr sz="1400" u="sng">
                          <a:solidFill>
                            <a:srgbClr val="408000"/>
                          </a:solidFill>
                          <a:latin typeface="Arial"/>
                          <a:ea typeface="Arial"/>
                          <a:cs typeface="Arial"/>
                        </a:rPr>
                        <a:t> </a:t>
                      </a:r>
                      <a:r>
                        <a:rPr sz="1400" u="sng">
                          <a:solidFill>
                            <a:srgbClr val="408000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⌘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328252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rsp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00000000`0012fe90 </a:t>
                      </a:r>
                      <a:r>
                        <a:rPr sz="1400">
                          <a:solidFill>
                            <a:srgbClr val="FF2600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♍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8" name="Shape 88"/>
          <p:cNvSpPr/>
          <p:nvPr/>
        </p:nvSpPr>
        <p:spPr>
          <a:xfrm>
            <a:off x="4953000" y="914400"/>
            <a:ext cx="3310074" cy="1408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b="1" sz="2000">
                <a:latin typeface="Arial"/>
                <a:ea typeface="Arial"/>
                <a:cs typeface="Arial"/>
                <a:sym typeface="Arial"/>
              </a:rPr>
              <a:t>Key: 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⌧ </a:t>
            </a:r>
            <a:r>
              <a:rPr b="1" sz="20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executed instruction</a:t>
            </a:r>
            <a:r>
              <a:rPr b="1" sz="2000">
                <a:latin typeface="Arial"/>
                <a:ea typeface="Arial"/>
                <a:cs typeface="Arial"/>
                <a:sym typeface="Arial"/>
              </a:rPr>
              <a:t>, 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♍ </a:t>
            </a:r>
            <a:r>
              <a:rPr b="1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modified value</a:t>
            </a:r>
            <a:endParaRPr b="1" sz="20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 u="sng">
                <a:solidFill>
                  <a:srgbClr val="408000"/>
                </a:solidFill>
                <a:latin typeface="Wingdings"/>
                <a:ea typeface="Wingdings"/>
                <a:cs typeface="Wingdings"/>
                <a:sym typeface="Wingdings"/>
              </a:rPr>
              <a:t>⌘ </a:t>
            </a:r>
            <a:r>
              <a:rPr b="1" sz="2000" u="sng">
                <a:solidFill>
                  <a:srgbClr val="408000"/>
                </a:solidFill>
                <a:latin typeface="Arial"/>
                <a:ea typeface="Arial"/>
                <a:cs typeface="Arial"/>
                <a:sym typeface="Arial"/>
              </a:rPr>
              <a:t>start value</a:t>
            </a:r>
            <a:r>
              <a:rPr b="1" sz="2400" u="sng"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89" name="Shape 89"/>
          <p:cNvSpPr/>
          <p:nvPr/>
        </p:nvSpPr>
        <p:spPr>
          <a:xfrm>
            <a:off x="76200" y="2895600"/>
            <a:ext cx="4648200" cy="2561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func: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0000000140001000  mov   eax,0BEEFh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0000000140001005  ret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main: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solidFill>
                  <a:srgbClr val="0000FF"/>
                </a:solidFill>
                <a:latin typeface="Monaco"/>
                <a:ea typeface="Monaco"/>
                <a:cs typeface="Monaco"/>
                <a:sym typeface="Monaco"/>
              </a:rPr>
              <a:t>0000000140001010  sub   rsp,28h </a:t>
            </a:r>
            <a:r>
              <a:rPr sz="150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⌧</a:t>
            </a:r>
            <a:endParaRPr sz="1400">
              <a:solidFill>
                <a:srgbClr val="0000FF"/>
              </a:solidFill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0000000140001014  call  func (0140001000h)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0000000140001019  mov   eax,0F00Dh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000000014000101E  add   rsp,28h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0000000140001022  ret  </a:t>
            </a:r>
          </a:p>
        </p:txBody>
      </p:sp>
      <p:graphicFrame>
        <p:nvGraphicFramePr>
          <p:cNvPr id="90" name="Table 90"/>
          <p:cNvGraphicFramePr/>
          <p:nvPr/>
        </p:nvGraphicFramePr>
        <p:xfrm>
          <a:off x="4826000" y="2760060"/>
          <a:ext cx="4239816" cy="2681289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113557"/>
                <a:gridCol w="2113557"/>
              </a:tblGrid>
              <a:tr h="40204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00000000`0012FEB8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50" u="sng">
                          <a:solidFill>
                            <a:srgbClr val="408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00000001`400012ed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0204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…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…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545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00000000`0012FE90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6800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00000000`0012FE88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545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00000000`0012FE80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6800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00000000`0012FE78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1" name="Shape 91"/>
          <p:cNvSpPr/>
          <p:nvPr/>
        </p:nvSpPr>
        <p:spPr>
          <a:xfrm flipV="1">
            <a:off x="7987332" y="2462801"/>
            <a:ext cx="1588" cy="307976"/>
          </a:xfrm>
          <a:prstGeom prst="line">
            <a:avLst/>
          </a:prstGeom>
          <a:ln w="38160">
            <a:solidFill/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92" name="Shape 92"/>
          <p:cNvSpPr/>
          <p:nvPr/>
        </p:nvSpPr>
        <p:spPr>
          <a:xfrm>
            <a:off x="7987339" y="5446712"/>
            <a:ext cx="1588" cy="304801"/>
          </a:xfrm>
          <a:prstGeom prst="line">
            <a:avLst/>
          </a:prstGeom>
          <a:ln w="38160">
            <a:solidFill/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>
            <a:off x="-23763" y="65814"/>
            <a:ext cx="9191526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ExampleSubroutine1.c 3:</a:t>
            </a:r>
          </a:p>
        </p:txBody>
      </p:sp>
      <p:graphicFrame>
        <p:nvGraphicFramePr>
          <p:cNvPr id="97" name="Table 97"/>
          <p:cNvGraphicFramePr/>
          <p:nvPr/>
        </p:nvGraphicFramePr>
        <p:xfrm>
          <a:off x="4826000" y="2760060"/>
          <a:ext cx="4239816" cy="2681289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113557"/>
                <a:gridCol w="2113557"/>
              </a:tblGrid>
              <a:tr h="40204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00000000`0012FEB8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50" u="sng">
                          <a:solidFill>
                            <a:srgbClr val="408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00000001`400012ed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0204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…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…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545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00000000`0012FE90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6800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00000000`0012FE88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marL="341312" indent="-339725">
                        <a:spcBef>
                          <a:spcPts val="300"/>
                        </a:spcBef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  <a:defRPr b="0" i="0" sz="1800"/>
                      </a:pPr>
                      <a:r>
                        <a:rPr sz="1650">
                          <a:solidFill>
                            <a:srgbClr val="FF26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00000001`40001019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545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00000000`0012FE80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6800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00000000`0012FE78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8" name="Shape 98"/>
          <p:cNvSpPr/>
          <p:nvPr/>
        </p:nvSpPr>
        <p:spPr>
          <a:xfrm flipV="1">
            <a:off x="7987332" y="2462801"/>
            <a:ext cx="1588" cy="307976"/>
          </a:xfrm>
          <a:prstGeom prst="line">
            <a:avLst/>
          </a:prstGeom>
          <a:ln w="38160">
            <a:solidFill/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99" name="Shape 99"/>
          <p:cNvSpPr/>
          <p:nvPr/>
        </p:nvSpPr>
        <p:spPr>
          <a:xfrm>
            <a:off x="7987339" y="5446712"/>
            <a:ext cx="1588" cy="304801"/>
          </a:xfrm>
          <a:prstGeom prst="line">
            <a:avLst/>
          </a:prstGeom>
          <a:ln w="38160">
            <a:solidFill/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graphicFrame>
        <p:nvGraphicFramePr>
          <p:cNvPr id="100" name="Table 100"/>
          <p:cNvGraphicFramePr/>
          <p:nvPr/>
        </p:nvGraphicFramePr>
        <p:xfrm>
          <a:off x="228600" y="1219200"/>
          <a:ext cx="3144412" cy="125298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875179"/>
                <a:gridCol w="2269232"/>
              </a:tblGrid>
              <a:tr h="328252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rax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 u="sng">
                          <a:solidFill>
                            <a:srgbClr val="408000"/>
                          </a:solidFill>
                          <a:latin typeface="Arial"/>
                          <a:ea typeface="Arial"/>
                          <a:cs typeface="Arial"/>
                        </a:rPr>
                        <a:t>000007fe`f239c3a8</a:t>
                      </a:r>
                      <a:r>
                        <a:rPr sz="1400" u="sng">
                          <a:solidFill>
                            <a:srgbClr val="408000"/>
                          </a:solidFill>
                          <a:latin typeface="Arial"/>
                          <a:ea typeface="Arial"/>
                          <a:cs typeface="Arial"/>
                        </a:rPr>
                        <a:t> </a:t>
                      </a:r>
                      <a:r>
                        <a:rPr sz="1400" u="sng">
                          <a:solidFill>
                            <a:srgbClr val="408000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⌘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328252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rsp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00000000`0012fe88 </a:t>
                      </a:r>
                      <a:r>
                        <a:rPr sz="1400">
                          <a:solidFill>
                            <a:srgbClr val="FF2600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♍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1" name="Shape 101"/>
          <p:cNvSpPr/>
          <p:nvPr/>
        </p:nvSpPr>
        <p:spPr>
          <a:xfrm>
            <a:off x="4953000" y="914400"/>
            <a:ext cx="3310074" cy="1408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b="1" sz="2000">
                <a:latin typeface="Arial"/>
                <a:ea typeface="Arial"/>
                <a:cs typeface="Arial"/>
                <a:sym typeface="Arial"/>
              </a:rPr>
              <a:t>Key: 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⌧ </a:t>
            </a:r>
            <a:r>
              <a:rPr b="1" sz="20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executed instruction</a:t>
            </a:r>
            <a:r>
              <a:rPr b="1" sz="2000">
                <a:latin typeface="Arial"/>
                <a:ea typeface="Arial"/>
                <a:cs typeface="Arial"/>
                <a:sym typeface="Arial"/>
              </a:rPr>
              <a:t>, 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♍ </a:t>
            </a:r>
            <a:r>
              <a:rPr b="1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modified value</a:t>
            </a:r>
            <a:endParaRPr b="1" sz="20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 u="sng">
                <a:solidFill>
                  <a:srgbClr val="408000"/>
                </a:solidFill>
                <a:latin typeface="Wingdings"/>
                <a:ea typeface="Wingdings"/>
                <a:cs typeface="Wingdings"/>
                <a:sym typeface="Wingdings"/>
              </a:rPr>
              <a:t>⌘ </a:t>
            </a:r>
            <a:r>
              <a:rPr b="1" sz="2000" u="sng">
                <a:solidFill>
                  <a:srgbClr val="408000"/>
                </a:solidFill>
                <a:latin typeface="Arial"/>
                <a:ea typeface="Arial"/>
                <a:cs typeface="Arial"/>
                <a:sym typeface="Arial"/>
              </a:rPr>
              <a:t>start value</a:t>
            </a:r>
            <a:r>
              <a:rPr b="1" sz="2400" u="sng"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02" name="Shape 102"/>
          <p:cNvSpPr/>
          <p:nvPr/>
        </p:nvSpPr>
        <p:spPr>
          <a:xfrm>
            <a:off x="76200" y="2895600"/>
            <a:ext cx="4725988" cy="2561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func: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0000000140001000  mov   eax,0BEEFh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0000000140001005  ret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main: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0000000140001010  sub   rsp,28h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solidFill>
                  <a:srgbClr val="0000FF"/>
                </a:solidFill>
                <a:latin typeface="Monaco"/>
                <a:ea typeface="Monaco"/>
                <a:cs typeface="Monaco"/>
                <a:sym typeface="Monaco"/>
              </a:rPr>
              <a:t>0000000140001014  call  func(0140001000h)</a:t>
            </a:r>
            <a:r>
              <a:rPr sz="14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150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⌧</a:t>
            </a:r>
            <a:endParaRPr sz="1400">
              <a:solidFill>
                <a:srgbClr val="0000FF"/>
              </a:solidFill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0000000140001019  mov   eax,0F00Dh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000000014000101E  add   rsp,28h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0000000140001022  ret  </a:t>
            </a:r>
          </a:p>
        </p:txBody>
      </p:sp>
      <p:sp>
        <p:nvSpPr>
          <p:cNvPr id="103" name="Shape 103"/>
          <p:cNvSpPr/>
          <p:nvPr/>
        </p:nvSpPr>
        <p:spPr>
          <a:xfrm>
            <a:off x="7825105" y="4151629"/>
            <a:ext cx="339170" cy="383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93000"/>
              </a:lnSpc>
              <a:spcBef>
                <a:spcPts val="3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FF2600"/>
                </a:solidFill>
                <a:latin typeface="Wingdings"/>
                <a:ea typeface="Wingdings"/>
                <a:cs typeface="Wingdings"/>
                <a:sym typeface="Wingding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2600"/>
                </a:solidFill>
              </a:rPr>
              <a:t>♍</a:t>
            </a:r>
          </a:p>
        </p:txBody>
      </p:sp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/>
        </p:nvSpPr>
        <p:spPr>
          <a:xfrm>
            <a:off x="-23763" y="65814"/>
            <a:ext cx="9191526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ExampleSubroutine1.c 4:</a:t>
            </a:r>
          </a:p>
        </p:txBody>
      </p:sp>
      <p:graphicFrame>
        <p:nvGraphicFramePr>
          <p:cNvPr id="108" name="Table 108"/>
          <p:cNvGraphicFramePr/>
          <p:nvPr/>
        </p:nvGraphicFramePr>
        <p:xfrm>
          <a:off x="4826000" y="2760060"/>
          <a:ext cx="4239816" cy="2681289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113557"/>
                <a:gridCol w="2113557"/>
              </a:tblGrid>
              <a:tr h="40204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00000000`0012FEB8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50" u="sng">
                          <a:solidFill>
                            <a:srgbClr val="408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00000001`400012ed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0204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…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…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545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00000000`0012FE90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6800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00000000`0012FE88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marL="341312" indent="-339725">
                        <a:spcBef>
                          <a:spcPts val="300"/>
                        </a:spcBef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00000001`40001019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545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00000000`0012FE80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6800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00000000`0012FE78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09" name="Table 109"/>
          <p:cNvGraphicFramePr/>
          <p:nvPr/>
        </p:nvGraphicFramePr>
        <p:xfrm>
          <a:off x="228600" y="1219200"/>
          <a:ext cx="3144412" cy="125298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875179"/>
                <a:gridCol w="2269232"/>
              </a:tblGrid>
              <a:tr h="328252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rax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00000000`0000beef</a:t>
                      </a:r>
                      <a:r>
                        <a:rPr sz="14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 </a:t>
                      </a:r>
                      <a:r>
                        <a:rPr sz="1400">
                          <a:solidFill>
                            <a:srgbClr val="FF2600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♍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328252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rsp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00000000`0012fe88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0" name="Shape 110"/>
          <p:cNvSpPr/>
          <p:nvPr/>
        </p:nvSpPr>
        <p:spPr>
          <a:xfrm>
            <a:off x="4953000" y="914400"/>
            <a:ext cx="3310074" cy="1408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b="1" sz="2000">
                <a:latin typeface="Arial"/>
                <a:ea typeface="Arial"/>
                <a:cs typeface="Arial"/>
                <a:sym typeface="Arial"/>
              </a:rPr>
              <a:t>Key: 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⌧ </a:t>
            </a:r>
            <a:r>
              <a:rPr b="1" sz="20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executed instruction</a:t>
            </a:r>
            <a:r>
              <a:rPr b="1" sz="2000">
                <a:latin typeface="Arial"/>
                <a:ea typeface="Arial"/>
                <a:cs typeface="Arial"/>
                <a:sym typeface="Arial"/>
              </a:rPr>
              <a:t>, 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♍ </a:t>
            </a:r>
            <a:r>
              <a:rPr b="1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modified value</a:t>
            </a:r>
            <a:endParaRPr b="1" sz="20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 u="sng">
                <a:solidFill>
                  <a:srgbClr val="408000"/>
                </a:solidFill>
                <a:latin typeface="Wingdings"/>
                <a:ea typeface="Wingdings"/>
                <a:cs typeface="Wingdings"/>
                <a:sym typeface="Wingdings"/>
              </a:rPr>
              <a:t>⌘ </a:t>
            </a:r>
            <a:r>
              <a:rPr b="1" sz="2000" u="sng">
                <a:solidFill>
                  <a:srgbClr val="408000"/>
                </a:solidFill>
                <a:latin typeface="Arial"/>
                <a:ea typeface="Arial"/>
                <a:cs typeface="Arial"/>
                <a:sym typeface="Arial"/>
              </a:rPr>
              <a:t>start value</a:t>
            </a:r>
            <a:r>
              <a:rPr b="1" sz="2400" u="sng"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11" name="Shape 111"/>
          <p:cNvSpPr/>
          <p:nvPr/>
        </p:nvSpPr>
        <p:spPr>
          <a:xfrm>
            <a:off x="76200" y="2895600"/>
            <a:ext cx="4725988" cy="2561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func: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solidFill>
                  <a:srgbClr val="0000FF"/>
                </a:solidFill>
                <a:latin typeface="Monaco"/>
                <a:ea typeface="Monaco"/>
                <a:cs typeface="Monaco"/>
                <a:sym typeface="Monaco"/>
              </a:rPr>
              <a:t>0000000140001000  mov   eax,0BEEFh </a:t>
            </a:r>
            <a:r>
              <a:rPr sz="150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⌧</a:t>
            </a:r>
            <a:endParaRPr sz="1400">
              <a:solidFill>
                <a:srgbClr val="0000FF"/>
              </a:solidFill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0000000140001005  ret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main: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0000000140001010  sub   rsp,28h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0000000140001014  call  func (0140001000h)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0000000140001019  mov   eax,0F00Dh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000000014000101E  add   rsp,28h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0000000140001022  ret  </a:t>
            </a:r>
          </a:p>
        </p:txBody>
      </p:sp>
      <p:sp>
        <p:nvSpPr>
          <p:cNvPr id="112" name="Shape 112"/>
          <p:cNvSpPr/>
          <p:nvPr/>
        </p:nvSpPr>
        <p:spPr>
          <a:xfrm>
            <a:off x="75207" y="1593083"/>
            <a:ext cx="4239817" cy="13374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520" y="0"/>
                </a:moveTo>
                <a:lnTo>
                  <a:pt x="14736" y="5211"/>
                </a:lnTo>
                <a:lnTo>
                  <a:pt x="392" y="5211"/>
                </a:lnTo>
                <a:cubicBezTo>
                  <a:pt x="175" y="5211"/>
                  <a:pt x="0" y="5767"/>
                  <a:pt x="0" y="6454"/>
                </a:cubicBezTo>
                <a:lnTo>
                  <a:pt x="0" y="20357"/>
                </a:lnTo>
                <a:cubicBezTo>
                  <a:pt x="0" y="21044"/>
                  <a:pt x="175" y="21600"/>
                  <a:pt x="392" y="21600"/>
                </a:cubicBezTo>
                <a:lnTo>
                  <a:pt x="21208" y="21600"/>
                </a:lnTo>
                <a:cubicBezTo>
                  <a:pt x="21425" y="21600"/>
                  <a:pt x="21600" y="21044"/>
                  <a:pt x="21600" y="20357"/>
                </a:cubicBezTo>
                <a:lnTo>
                  <a:pt x="21600" y="6454"/>
                </a:lnTo>
                <a:cubicBezTo>
                  <a:pt x="21600" y="5767"/>
                  <a:pt x="21425" y="5211"/>
                  <a:pt x="21208" y="5211"/>
                </a:cubicBezTo>
                <a:lnTo>
                  <a:pt x="16305" y="5211"/>
                </a:lnTo>
                <a:lnTo>
                  <a:pt x="15520" y="0"/>
                </a:lnTo>
                <a:close/>
              </a:path>
            </a:pathLst>
          </a:custGeom>
          <a:solidFill>
            <a:srgbClr val="FF2600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1010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10101"/>
                </a:solidFill>
              </a:rPr>
              <a:t>Note that it “zero extended” the reg (meaning it filled in the upper 32 bits of RAX with zeros)</a:t>
            </a:r>
          </a:p>
        </p:txBody>
      </p:sp>
      <p:sp>
        <p:nvSpPr>
          <p:cNvPr id="113" name="Shape 113"/>
          <p:cNvSpPr/>
          <p:nvPr/>
        </p:nvSpPr>
        <p:spPr>
          <a:xfrm flipV="1">
            <a:off x="7987332" y="2462801"/>
            <a:ext cx="1588" cy="307976"/>
          </a:xfrm>
          <a:prstGeom prst="line">
            <a:avLst/>
          </a:prstGeom>
          <a:ln w="38160">
            <a:solidFill/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14" name="Shape 114"/>
          <p:cNvSpPr/>
          <p:nvPr/>
        </p:nvSpPr>
        <p:spPr>
          <a:xfrm>
            <a:off x="7987339" y="5446712"/>
            <a:ext cx="1588" cy="304801"/>
          </a:xfrm>
          <a:prstGeom prst="line">
            <a:avLst/>
          </a:prstGeom>
          <a:ln w="38160">
            <a:solidFill/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/>
        </p:nvSpPr>
        <p:spPr>
          <a:xfrm>
            <a:off x="-23763" y="65814"/>
            <a:ext cx="9191526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ExampleSubroutine1.c 4:</a:t>
            </a:r>
          </a:p>
        </p:txBody>
      </p:sp>
      <p:graphicFrame>
        <p:nvGraphicFramePr>
          <p:cNvPr id="119" name="Table 119"/>
          <p:cNvGraphicFramePr/>
          <p:nvPr/>
        </p:nvGraphicFramePr>
        <p:xfrm>
          <a:off x="228600" y="1219200"/>
          <a:ext cx="3144412" cy="125298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875179"/>
                <a:gridCol w="2269232"/>
              </a:tblGrid>
              <a:tr h="328252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rax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00000000`0000beef</a:t>
                      </a:r>
                      <a:r>
                        <a:rPr sz="14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 </a:t>
                      </a:r>
                      <a:r>
                        <a:rPr sz="1400">
                          <a:solidFill>
                            <a:srgbClr val="FF2600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♍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328252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rsp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00000000`0012fe88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0" name="Shape 120"/>
          <p:cNvSpPr/>
          <p:nvPr/>
        </p:nvSpPr>
        <p:spPr>
          <a:xfrm>
            <a:off x="4953000" y="914400"/>
            <a:ext cx="3310074" cy="1408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b="1" sz="2000">
                <a:latin typeface="Arial"/>
                <a:ea typeface="Arial"/>
                <a:cs typeface="Arial"/>
                <a:sym typeface="Arial"/>
              </a:rPr>
              <a:t>Key: 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⌧ </a:t>
            </a:r>
            <a:r>
              <a:rPr b="1" sz="20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executed instruction</a:t>
            </a:r>
            <a:r>
              <a:rPr b="1" sz="2000">
                <a:latin typeface="Arial"/>
                <a:ea typeface="Arial"/>
                <a:cs typeface="Arial"/>
                <a:sym typeface="Arial"/>
              </a:rPr>
              <a:t>, 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♍ </a:t>
            </a:r>
            <a:r>
              <a:rPr b="1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modified value</a:t>
            </a:r>
            <a:endParaRPr b="1" sz="20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 u="sng">
                <a:solidFill>
                  <a:srgbClr val="408000"/>
                </a:solidFill>
                <a:latin typeface="Wingdings"/>
                <a:ea typeface="Wingdings"/>
                <a:cs typeface="Wingdings"/>
                <a:sym typeface="Wingdings"/>
              </a:rPr>
              <a:t>⌘ </a:t>
            </a:r>
            <a:r>
              <a:rPr b="1" sz="2000" u="sng">
                <a:solidFill>
                  <a:srgbClr val="408000"/>
                </a:solidFill>
                <a:latin typeface="Arial"/>
                <a:ea typeface="Arial"/>
                <a:cs typeface="Arial"/>
                <a:sym typeface="Arial"/>
              </a:rPr>
              <a:t>start value</a:t>
            </a:r>
            <a:r>
              <a:rPr b="1" sz="2400" u="sng"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21" name="Shape 121"/>
          <p:cNvSpPr/>
          <p:nvPr/>
        </p:nvSpPr>
        <p:spPr>
          <a:xfrm>
            <a:off x="75207" y="1593083"/>
            <a:ext cx="4239817" cy="13374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520" y="0"/>
                </a:moveTo>
                <a:lnTo>
                  <a:pt x="14736" y="5211"/>
                </a:lnTo>
                <a:lnTo>
                  <a:pt x="392" y="5211"/>
                </a:lnTo>
                <a:cubicBezTo>
                  <a:pt x="175" y="5211"/>
                  <a:pt x="0" y="5767"/>
                  <a:pt x="0" y="6454"/>
                </a:cubicBezTo>
                <a:lnTo>
                  <a:pt x="0" y="20357"/>
                </a:lnTo>
                <a:cubicBezTo>
                  <a:pt x="0" y="21044"/>
                  <a:pt x="175" y="21600"/>
                  <a:pt x="392" y="21600"/>
                </a:cubicBezTo>
                <a:lnTo>
                  <a:pt x="21208" y="21600"/>
                </a:lnTo>
                <a:cubicBezTo>
                  <a:pt x="21425" y="21600"/>
                  <a:pt x="21600" y="21044"/>
                  <a:pt x="21600" y="20357"/>
                </a:cubicBezTo>
                <a:lnTo>
                  <a:pt x="21600" y="6454"/>
                </a:lnTo>
                <a:cubicBezTo>
                  <a:pt x="21600" y="5767"/>
                  <a:pt x="21425" y="5211"/>
                  <a:pt x="21208" y="5211"/>
                </a:cubicBezTo>
                <a:lnTo>
                  <a:pt x="16305" y="5211"/>
                </a:lnTo>
                <a:lnTo>
                  <a:pt x="15520" y="0"/>
                </a:lnTo>
                <a:close/>
              </a:path>
            </a:pathLst>
          </a:custGeom>
          <a:solidFill>
            <a:srgbClr val="FF2600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1010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10101"/>
                </a:solidFill>
              </a:rPr>
              <a:t>Note that it “zero extended” the reg (meaning it filled in the upper 32 bits of RAX with zeros)</a:t>
            </a:r>
          </a:p>
        </p:txBody>
      </p:sp>
      <p:pic>
        <p:nvPicPr>
          <p:cNvPr id="122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4024127"/>
            <a:ext cx="9144000" cy="1679946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Shape 123"/>
          <p:cNvSpPr/>
          <p:nvPr/>
        </p:nvSpPr>
        <p:spPr>
          <a:xfrm>
            <a:off x="152400" y="3240304"/>
            <a:ext cx="8755751" cy="365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 sz="19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/>
            </a:pPr>
            <a:r>
              <a:rPr b="1" sz="1900"/>
              <a:t>From section 3.4.1.1 in the June 2014 Manual included with class materials:</a:t>
            </a:r>
          </a:p>
        </p:txBody>
      </p:sp>
      <p:sp>
        <p:nvSpPr>
          <p:cNvPr id="124" name="Shape 124"/>
          <p:cNvSpPr/>
          <p:nvPr/>
        </p:nvSpPr>
        <p:spPr>
          <a:xfrm>
            <a:off x="342900" y="4597400"/>
            <a:ext cx="8691117" cy="427584"/>
          </a:xfrm>
          <a:prstGeom prst="rect">
            <a:avLst/>
          </a:prstGeom>
          <a:ln w="25400">
            <a:solidFill>
              <a:srgbClr val="00CC99"/>
            </a:solidFill>
          </a:ln>
        </p:spPr>
        <p:txBody>
          <a:bodyPr lIns="0" tIns="0" rIns="0" bIns="0"/>
          <a:lstStyle/>
          <a:p>
            <a:pPr lvl="0"/>
          </a:p>
        </p:txBody>
      </p:sp>
    </p:spTree>
  </p:cSld>
  <p:clrMapOvr>
    <a:masterClrMapping/>
  </p:clrMapOvr>
  <p:transition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/>
        </p:nvSpPr>
        <p:spPr>
          <a:xfrm>
            <a:off x="-23763" y="-61186"/>
            <a:ext cx="9191527" cy="1343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4400">
                <a:latin typeface="Arial"/>
                <a:ea typeface="Arial"/>
                <a:cs typeface="Arial"/>
                <a:sym typeface="Arial"/>
              </a:rPr>
              <a:t>ExampleSubroutine1.c:</a:t>
            </a:r>
            <a:endParaRPr sz="44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4400">
                <a:latin typeface="Arial"/>
                <a:ea typeface="Arial"/>
                <a:cs typeface="Arial"/>
                <a:sym typeface="Arial"/>
              </a:rPr>
              <a:t>STACK FRAME TIME OUT</a:t>
            </a:r>
          </a:p>
        </p:txBody>
      </p:sp>
      <p:graphicFrame>
        <p:nvGraphicFramePr>
          <p:cNvPr id="129" name="Table 129"/>
          <p:cNvGraphicFramePr/>
          <p:nvPr/>
        </p:nvGraphicFramePr>
        <p:xfrm>
          <a:off x="4826000" y="2760060"/>
          <a:ext cx="4239816" cy="2681289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113557"/>
                <a:gridCol w="2113557"/>
              </a:tblGrid>
              <a:tr h="40204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00000000`0012FEB8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50" u="sng">
                          <a:solidFill>
                            <a:srgbClr val="408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00000001`400012ed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0204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…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…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545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00000000`0012FE90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6800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00000000`0012FE88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marL="341312" indent="-339725">
                        <a:spcBef>
                          <a:spcPts val="300"/>
                        </a:spcBef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00000001`40001019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545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00000000`0012FE80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6800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00000000`0012FE78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0" name="Shape 130"/>
          <p:cNvSpPr/>
          <p:nvPr/>
        </p:nvSpPr>
        <p:spPr>
          <a:xfrm>
            <a:off x="76200" y="2895600"/>
            <a:ext cx="4725988" cy="2561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func: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solidFill>
                  <a:srgbClr val="0000FF"/>
                </a:solidFill>
                <a:latin typeface="Monaco"/>
                <a:ea typeface="Monaco"/>
                <a:cs typeface="Monaco"/>
                <a:sym typeface="Monaco"/>
              </a:rPr>
              <a:t>mov   eax,0BEEFh </a:t>
            </a:r>
            <a:r>
              <a:rPr sz="150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⌧</a:t>
            </a:r>
            <a:endParaRPr sz="1400">
              <a:solidFill>
                <a:srgbClr val="0000FF"/>
              </a:solidFill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ret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main: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sub   rsp,28h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call  func (0140001000h)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mov   eax,0F00Dh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add   rsp,28h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ret  </a:t>
            </a:r>
          </a:p>
        </p:txBody>
      </p:sp>
      <p:sp>
        <p:nvSpPr>
          <p:cNvPr id="131" name="Shape 131"/>
          <p:cNvSpPr/>
          <p:nvPr/>
        </p:nvSpPr>
        <p:spPr>
          <a:xfrm flipV="1">
            <a:off x="7987332" y="2462801"/>
            <a:ext cx="1588" cy="307976"/>
          </a:xfrm>
          <a:prstGeom prst="line">
            <a:avLst/>
          </a:prstGeom>
          <a:ln w="38160">
            <a:solidFill/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32" name="Shape 132"/>
          <p:cNvSpPr/>
          <p:nvPr/>
        </p:nvSpPr>
        <p:spPr>
          <a:xfrm>
            <a:off x="7987339" y="5446712"/>
            <a:ext cx="1588" cy="304801"/>
          </a:xfrm>
          <a:prstGeom prst="line">
            <a:avLst/>
          </a:prstGeom>
          <a:ln w="38160">
            <a:solidFill/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33" name="Shape 133"/>
          <p:cNvSpPr/>
          <p:nvPr/>
        </p:nvSpPr>
        <p:spPr>
          <a:xfrm>
            <a:off x="4394200" y="2298700"/>
            <a:ext cx="381000" cy="83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0"/>
                </a:lnTo>
                <a:cubicBezTo>
                  <a:pt x="1563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5965" y="10800"/>
                  <a:pt x="0" y="10800"/>
                </a:cubicBezTo>
                <a:lnTo>
                  <a:pt x="0" y="10800"/>
                </a:lnTo>
                <a:cubicBezTo>
                  <a:pt x="596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15635" y="21600"/>
                  <a:pt x="21600" y="21600"/>
                </a:cubicBezTo>
              </a:path>
            </a:pathLst>
          </a:custGeom>
          <a:ln w="57240">
            <a:solidFill/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4" name="Shape 134"/>
          <p:cNvSpPr/>
          <p:nvPr/>
        </p:nvSpPr>
        <p:spPr>
          <a:xfrm>
            <a:off x="1894737" y="2320385"/>
            <a:ext cx="2528776" cy="7948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ctr">
            <a:spAutoFit/>
          </a:bodyPr>
          <a:lstStyle/>
          <a:p>
            <a:pPr lvl="0"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i="1" sz="2400">
                <a:latin typeface="Arial"/>
                <a:ea typeface="Arial"/>
                <a:cs typeface="Arial"/>
                <a:sym typeface="Arial"/>
              </a:rPr>
              <a:t>“Function-before-</a:t>
            </a:r>
            <a:endParaRPr i="1" sz="24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i="1" sz="2400">
                <a:latin typeface="Arial"/>
                <a:ea typeface="Arial"/>
                <a:cs typeface="Arial"/>
                <a:sym typeface="Arial"/>
              </a:rPr>
              <a:t>main”’s frame</a:t>
            </a:r>
          </a:p>
        </p:txBody>
      </p:sp>
      <p:sp>
        <p:nvSpPr>
          <p:cNvPr id="135" name="Shape 135"/>
          <p:cNvSpPr/>
          <p:nvPr/>
        </p:nvSpPr>
        <p:spPr>
          <a:xfrm>
            <a:off x="4394200" y="3175000"/>
            <a:ext cx="381000" cy="12859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0"/>
                </a:lnTo>
                <a:cubicBezTo>
                  <a:pt x="1563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5965" y="10800"/>
                  <a:pt x="0" y="10800"/>
                </a:cubicBezTo>
                <a:lnTo>
                  <a:pt x="0" y="10800"/>
                </a:lnTo>
                <a:cubicBezTo>
                  <a:pt x="596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15635" y="21600"/>
                  <a:pt x="21600" y="21600"/>
                </a:cubicBezTo>
              </a:path>
            </a:pathLst>
          </a:custGeom>
          <a:ln w="57240">
            <a:solidFill/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6" name="Shape 136"/>
          <p:cNvSpPr/>
          <p:nvPr/>
        </p:nvSpPr>
        <p:spPr>
          <a:xfrm>
            <a:off x="2553946" y="3598345"/>
            <a:ext cx="1845358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/>
            </a:pPr>
            <a:r>
              <a:rPr i="1" sz="2400"/>
              <a:t>main’s frame</a:t>
            </a:r>
          </a:p>
        </p:txBody>
      </p:sp>
      <p:sp>
        <p:nvSpPr>
          <p:cNvPr id="137" name="Shape 137"/>
          <p:cNvSpPr/>
          <p:nvPr/>
        </p:nvSpPr>
        <p:spPr>
          <a:xfrm>
            <a:off x="2163645" y="4520704"/>
            <a:ext cx="2625961" cy="1150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/>
            </a:pPr>
            <a:r>
              <a:rPr i="1" sz="2400"/>
              <a:t>func never even makes a stack frame</a:t>
            </a:r>
          </a:p>
        </p:txBody>
      </p:sp>
    </p:spTree>
  </p:cSld>
  <p:clrMapOvr>
    <a:masterClrMapping/>
  </p:clrMapOvr>
  <p:transition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/>
        </p:nvSpPr>
        <p:spPr>
          <a:xfrm>
            <a:off x="-23763" y="65814"/>
            <a:ext cx="9191526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ExampleSubroutine1.c 5:</a:t>
            </a:r>
          </a:p>
        </p:txBody>
      </p:sp>
      <p:graphicFrame>
        <p:nvGraphicFramePr>
          <p:cNvPr id="142" name="Table 142"/>
          <p:cNvGraphicFramePr/>
          <p:nvPr/>
        </p:nvGraphicFramePr>
        <p:xfrm>
          <a:off x="4826000" y="2760060"/>
          <a:ext cx="4239816" cy="2681289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113557"/>
                <a:gridCol w="2113557"/>
              </a:tblGrid>
              <a:tr h="40204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00000000`0012FEB8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50" u="sng">
                          <a:solidFill>
                            <a:srgbClr val="408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00000001`400012ed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0204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…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…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545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00000000`0012FE90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6800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00000000`0012FE88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  <a:r>
                        <a:rPr sz="24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 </a:t>
                      </a:r>
                      <a:r>
                        <a:rPr sz="1400">
                          <a:solidFill>
                            <a:srgbClr val="FF2600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♍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545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00000000`0012FE80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6800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00000000`0012FE78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43" name="Table 143"/>
          <p:cNvGraphicFramePr/>
          <p:nvPr/>
        </p:nvGraphicFramePr>
        <p:xfrm>
          <a:off x="228600" y="1219200"/>
          <a:ext cx="3144412" cy="125298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875179"/>
                <a:gridCol w="2269232"/>
              </a:tblGrid>
              <a:tr h="328252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rax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00000000`0000beef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328252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rsp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00000000`0012fe90 </a:t>
                      </a:r>
                      <a:r>
                        <a:rPr sz="1400">
                          <a:solidFill>
                            <a:srgbClr val="FF2600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♍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4" name="Shape 144"/>
          <p:cNvSpPr/>
          <p:nvPr/>
        </p:nvSpPr>
        <p:spPr>
          <a:xfrm>
            <a:off x="4953000" y="914400"/>
            <a:ext cx="3310074" cy="1408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b="1" sz="2000">
                <a:latin typeface="Arial"/>
                <a:ea typeface="Arial"/>
                <a:cs typeface="Arial"/>
                <a:sym typeface="Arial"/>
              </a:rPr>
              <a:t>Key: 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⌧ </a:t>
            </a:r>
            <a:r>
              <a:rPr b="1" sz="20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executed instruction</a:t>
            </a:r>
            <a:r>
              <a:rPr b="1" sz="2000">
                <a:latin typeface="Arial"/>
                <a:ea typeface="Arial"/>
                <a:cs typeface="Arial"/>
                <a:sym typeface="Arial"/>
              </a:rPr>
              <a:t>, 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♍ </a:t>
            </a:r>
            <a:r>
              <a:rPr b="1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modified value</a:t>
            </a:r>
            <a:endParaRPr b="1" sz="20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 u="sng">
                <a:solidFill>
                  <a:srgbClr val="408000"/>
                </a:solidFill>
                <a:latin typeface="Wingdings"/>
                <a:ea typeface="Wingdings"/>
                <a:cs typeface="Wingdings"/>
                <a:sym typeface="Wingdings"/>
              </a:rPr>
              <a:t>⌘ </a:t>
            </a:r>
            <a:r>
              <a:rPr b="1" sz="2000" u="sng">
                <a:solidFill>
                  <a:srgbClr val="408000"/>
                </a:solidFill>
                <a:latin typeface="Arial"/>
                <a:ea typeface="Arial"/>
                <a:cs typeface="Arial"/>
                <a:sym typeface="Arial"/>
              </a:rPr>
              <a:t>start value</a:t>
            </a:r>
            <a:r>
              <a:rPr b="1" sz="2400" u="sng"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45" name="Shape 145"/>
          <p:cNvSpPr/>
          <p:nvPr/>
        </p:nvSpPr>
        <p:spPr>
          <a:xfrm>
            <a:off x="76200" y="2895600"/>
            <a:ext cx="4725988" cy="2561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func: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0000000140001000  mov   eax,0BEEFh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solidFill>
                  <a:srgbClr val="0000FF"/>
                </a:solidFill>
                <a:latin typeface="Monaco"/>
                <a:ea typeface="Monaco"/>
                <a:cs typeface="Monaco"/>
                <a:sym typeface="Monaco"/>
              </a:rPr>
              <a:t>0000000140001005  ret  </a:t>
            </a:r>
            <a:r>
              <a:rPr sz="150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⌧</a:t>
            </a:r>
            <a:endParaRPr sz="1400">
              <a:solidFill>
                <a:srgbClr val="0000FF"/>
              </a:solidFill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main: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0000000140001010  sub   rsp,28h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0000000140001014  call  func (0140001000h)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0000000140001019  mov   eax,0F00Dh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000000014000101E  add   rsp,28h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0000000140001022  ret  </a:t>
            </a:r>
          </a:p>
        </p:txBody>
      </p:sp>
      <p:sp>
        <p:nvSpPr>
          <p:cNvPr id="146" name="Shape 146"/>
          <p:cNvSpPr/>
          <p:nvPr/>
        </p:nvSpPr>
        <p:spPr>
          <a:xfrm flipV="1">
            <a:off x="7987332" y="2462801"/>
            <a:ext cx="1588" cy="307976"/>
          </a:xfrm>
          <a:prstGeom prst="line">
            <a:avLst/>
          </a:prstGeom>
          <a:ln w="38160">
            <a:solidFill/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47" name="Shape 147"/>
          <p:cNvSpPr/>
          <p:nvPr/>
        </p:nvSpPr>
        <p:spPr>
          <a:xfrm>
            <a:off x="7987339" y="5446712"/>
            <a:ext cx="1588" cy="304801"/>
          </a:xfrm>
          <a:prstGeom prst="line">
            <a:avLst/>
          </a:prstGeom>
          <a:ln w="38160">
            <a:solidFill/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/>
        </p:nvSpPr>
        <p:spPr>
          <a:xfrm>
            <a:off x="-23763" y="65814"/>
            <a:ext cx="9191526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ExampleSubroutine1.c 6:</a:t>
            </a:r>
          </a:p>
        </p:txBody>
      </p:sp>
      <p:graphicFrame>
        <p:nvGraphicFramePr>
          <p:cNvPr id="152" name="Table 152"/>
          <p:cNvGraphicFramePr/>
          <p:nvPr/>
        </p:nvGraphicFramePr>
        <p:xfrm>
          <a:off x="4826000" y="2760060"/>
          <a:ext cx="4239816" cy="2681289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113557"/>
                <a:gridCol w="2113557"/>
              </a:tblGrid>
              <a:tr h="40204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00000000`0012FEB8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50" u="sng">
                          <a:solidFill>
                            <a:srgbClr val="408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00000001`400012ed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0204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…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…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545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00000000`0012FE90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6800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00000000`0012FE88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545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00000000`0012FE80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6800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00000000`0012FE78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53" name="Table 153"/>
          <p:cNvGraphicFramePr/>
          <p:nvPr/>
        </p:nvGraphicFramePr>
        <p:xfrm>
          <a:off x="228600" y="1219200"/>
          <a:ext cx="3144412" cy="125298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875179"/>
                <a:gridCol w="2269232"/>
              </a:tblGrid>
              <a:tr h="328252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rax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00000000`0000f00d </a:t>
                      </a:r>
                      <a:r>
                        <a:rPr sz="1400">
                          <a:solidFill>
                            <a:srgbClr val="FF2600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♍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328252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rsp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00000000`0012fe90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54" name="Shape 154"/>
          <p:cNvSpPr/>
          <p:nvPr/>
        </p:nvSpPr>
        <p:spPr>
          <a:xfrm>
            <a:off x="4953000" y="914400"/>
            <a:ext cx="3310074" cy="1408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b="1" sz="2000">
                <a:latin typeface="Arial"/>
                <a:ea typeface="Arial"/>
                <a:cs typeface="Arial"/>
                <a:sym typeface="Arial"/>
              </a:rPr>
              <a:t>Key: 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⌧ </a:t>
            </a:r>
            <a:r>
              <a:rPr b="1" sz="20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executed instruction</a:t>
            </a:r>
            <a:r>
              <a:rPr b="1" sz="2000">
                <a:latin typeface="Arial"/>
                <a:ea typeface="Arial"/>
                <a:cs typeface="Arial"/>
                <a:sym typeface="Arial"/>
              </a:rPr>
              <a:t>, 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♍ </a:t>
            </a:r>
            <a:r>
              <a:rPr b="1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modified value</a:t>
            </a:r>
            <a:endParaRPr b="1" sz="20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 u="sng">
                <a:solidFill>
                  <a:srgbClr val="408000"/>
                </a:solidFill>
                <a:latin typeface="Wingdings"/>
                <a:ea typeface="Wingdings"/>
                <a:cs typeface="Wingdings"/>
                <a:sym typeface="Wingdings"/>
              </a:rPr>
              <a:t>⌘ </a:t>
            </a:r>
            <a:r>
              <a:rPr b="1" sz="2000" u="sng">
                <a:solidFill>
                  <a:srgbClr val="408000"/>
                </a:solidFill>
                <a:latin typeface="Arial"/>
                <a:ea typeface="Arial"/>
                <a:cs typeface="Arial"/>
                <a:sym typeface="Arial"/>
              </a:rPr>
              <a:t>start value</a:t>
            </a:r>
            <a:r>
              <a:rPr b="1" sz="2400" u="sng"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55" name="Shape 155"/>
          <p:cNvSpPr/>
          <p:nvPr/>
        </p:nvSpPr>
        <p:spPr>
          <a:xfrm>
            <a:off x="76200" y="2895600"/>
            <a:ext cx="4725988" cy="2561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func: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0000000140001000  mov   eax,0BEEFh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0000000140001005  ret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main: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0000000140001010  sub   rsp,28h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0000000140001014  call  func (0140001000h)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solidFill>
                  <a:srgbClr val="0000FF"/>
                </a:solidFill>
                <a:latin typeface="Monaco"/>
                <a:ea typeface="Monaco"/>
                <a:cs typeface="Monaco"/>
                <a:sym typeface="Monaco"/>
              </a:rPr>
              <a:t>0000000140001019  mov   eax,0F00Dh </a:t>
            </a:r>
            <a:r>
              <a:rPr sz="150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⌧</a:t>
            </a:r>
            <a:endParaRPr sz="1400">
              <a:solidFill>
                <a:srgbClr val="0000FF"/>
              </a:solidFill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000000014000101E  add   rsp,28h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0000000140001022  ret  </a:t>
            </a:r>
          </a:p>
        </p:txBody>
      </p:sp>
      <p:sp>
        <p:nvSpPr>
          <p:cNvPr id="156" name="Shape 156"/>
          <p:cNvSpPr/>
          <p:nvPr/>
        </p:nvSpPr>
        <p:spPr>
          <a:xfrm flipV="1">
            <a:off x="7987332" y="2462801"/>
            <a:ext cx="1588" cy="307976"/>
          </a:xfrm>
          <a:prstGeom prst="line">
            <a:avLst/>
          </a:prstGeom>
          <a:ln w="38160">
            <a:solidFill/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57" name="Shape 157"/>
          <p:cNvSpPr/>
          <p:nvPr/>
        </p:nvSpPr>
        <p:spPr>
          <a:xfrm>
            <a:off x="7987339" y="5446712"/>
            <a:ext cx="1588" cy="304801"/>
          </a:xfrm>
          <a:prstGeom prst="line">
            <a:avLst/>
          </a:prstGeom>
          <a:ln w="38160">
            <a:solidFill/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/>
        </p:nvSpPr>
        <p:spPr>
          <a:xfrm>
            <a:off x="-23763" y="65814"/>
            <a:ext cx="9191526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ExampleSubroutine1.c 7:</a:t>
            </a:r>
          </a:p>
        </p:txBody>
      </p:sp>
      <p:graphicFrame>
        <p:nvGraphicFramePr>
          <p:cNvPr id="162" name="Table 162"/>
          <p:cNvGraphicFramePr/>
          <p:nvPr/>
        </p:nvGraphicFramePr>
        <p:xfrm>
          <a:off x="4826000" y="2760060"/>
          <a:ext cx="4239816" cy="2681289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113557"/>
                <a:gridCol w="2113557"/>
              </a:tblGrid>
              <a:tr h="40204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00000000`0012FEB8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50" u="sng">
                          <a:solidFill>
                            <a:srgbClr val="408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00000001`400012ed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0204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…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…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545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00000000`0012FE90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6800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00000000`0012FE88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545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00000000`0012FE80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6800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00000000`0012FE78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63" name="Table 163"/>
          <p:cNvGraphicFramePr/>
          <p:nvPr/>
        </p:nvGraphicFramePr>
        <p:xfrm>
          <a:off x="228600" y="1219200"/>
          <a:ext cx="3144412" cy="125298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875179"/>
                <a:gridCol w="2269232"/>
              </a:tblGrid>
              <a:tr h="328252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rax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00000000`0000f00d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328252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rsp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00000000`0012feb8 </a:t>
                      </a:r>
                      <a:r>
                        <a:rPr sz="1400">
                          <a:solidFill>
                            <a:srgbClr val="FF2600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♍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64" name="Shape 164"/>
          <p:cNvSpPr/>
          <p:nvPr/>
        </p:nvSpPr>
        <p:spPr>
          <a:xfrm>
            <a:off x="4953000" y="914400"/>
            <a:ext cx="3310074" cy="1408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b="1" sz="2000">
                <a:latin typeface="Arial"/>
                <a:ea typeface="Arial"/>
                <a:cs typeface="Arial"/>
                <a:sym typeface="Arial"/>
              </a:rPr>
              <a:t>Key: 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⌧ </a:t>
            </a:r>
            <a:r>
              <a:rPr b="1" sz="20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executed instruction</a:t>
            </a:r>
            <a:r>
              <a:rPr b="1" sz="2000">
                <a:latin typeface="Arial"/>
                <a:ea typeface="Arial"/>
                <a:cs typeface="Arial"/>
                <a:sym typeface="Arial"/>
              </a:rPr>
              <a:t>, 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♍ </a:t>
            </a:r>
            <a:r>
              <a:rPr b="1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modified value</a:t>
            </a:r>
            <a:endParaRPr b="1" sz="20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 u="sng">
                <a:solidFill>
                  <a:srgbClr val="408000"/>
                </a:solidFill>
                <a:latin typeface="Wingdings"/>
                <a:ea typeface="Wingdings"/>
                <a:cs typeface="Wingdings"/>
                <a:sym typeface="Wingdings"/>
              </a:rPr>
              <a:t>⌘ </a:t>
            </a:r>
            <a:r>
              <a:rPr b="1" sz="2000" u="sng">
                <a:solidFill>
                  <a:srgbClr val="408000"/>
                </a:solidFill>
                <a:latin typeface="Arial"/>
                <a:ea typeface="Arial"/>
                <a:cs typeface="Arial"/>
                <a:sym typeface="Arial"/>
              </a:rPr>
              <a:t>start value</a:t>
            </a:r>
            <a:r>
              <a:rPr b="1" sz="2400" u="sng"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65" name="Shape 165"/>
          <p:cNvSpPr/>
          <p:nvPr/>
        </p:nvSpPr>
        <p:spPr>
          <a:xfrm>
            <a:off x="76200" y="2895600"/>
            <a:ext cx="4725988" cy="2561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func: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0000000140001000  mov   eax,0BEEFh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0000000140001005  ret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main: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0000000140001010  sub   rsp,28h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0000000140001014  call  func (0140001000h)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0000000140001019  mov   eax,0F00Dh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solidFill>
                  <a:srgbClr val="0000FF"/>
                </a:solidFill>
                <a:latin typeface="Monaco"/>
                <a:ea typeface="Monaco"/>
                <a:cs typeface="Monaco"/>
                <a:sym typeface="Monaco"/>
              </a:rPr>
              <a:t>000000014000101E  add   rsp,28h </a:t>
            </a:r>
            <a:r>
              <a:rPr sz="150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⌧</a:t>
            </a:r>
            <a:endParaRPr sz="1400">
              <a:solidFill>
                <a:srgbClr val="0000FF"/>
              </a:solidFill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0000000140001022  ret  </a:t>
            </a:r>
          </a:p>
        </p:txBody>
      </p:sp>
      <p:sp>
        <p:nvSpPr>
          <p:cNvPr id="166" name="Shape 166"/>
          <p:cNvSpPr/>
          <p:nvPr/>
        </p:nvSpPr>
        <p:spPr>
          <a:xfrm flipV="1">
            <a:off x="7987332" y="2462801"/>
            <a:ext cx="1588" cy="307976"/>
          </a:xfrm>
          <a:prstGeom prst="line">
            <a:avLst/>
          </a:prstGeom>
          <a:ln w="38160">
            <a:solidFill/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67" name="Shape 167"/>
          <p:cNvSpPr/>
          <p:nvPr/>
        </p:nvSpPr>
        <p:spPr>
          <a:xfrm>
            <a:off x="7987339" y="5446712"/>
            <a:ext cx="1588" cy="304801"/>
          </a:xfrm>
          <a:prstGeom prst="line">
            <a:avLst/>
          </a:prstGeom>
          <a:ln w="38160">
            <a:solidFill/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/>
        </p:nvSpPr>
        <p:spPr>
          <a:xfrm>
            <a:off x="-23763" y="65814"/>
            <a:ext cx="9191526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ExampleSubroutine1.c 8:</a:t>
            </a:r>
          </a:p>
        </p:txBody>
      </p:sp>
      <p:graphicFrame>
        <p:nvGraphicFramePr>
          <p:cNvPr id="172" name="Table 172"/>
          <p:cNvGraphicFramePr/>
          <p:nvPr/>
        </p:nvGraphicFramePr>
        <p:xfrm>
          <a:off x="4826000" y="2760060"/>
          <a:ext cx="4239816" cy="2681289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113557"/>
                <a:gridCol w="2113557"/>
              </a:tblGrid>
              <a:tr h="40204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00000000`0012FEB8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undef </a:t>
                      </a:r>
                      <a:r>
                        <a:rPr sz="1400">
                          <a:solidFill>
                            <a:srgbClr val="FF2600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♍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0204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…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…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545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00000000`0012FE90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6800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00000000`0012FE88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5451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00000000`0012FE80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466800">
                <a:tc>
                  <a:txBody>
                    <a:bodyPr/>
                    <a:lstStyle/>
                    <a:p>
                      <a:pPr lvl="0">
                        <a:tabLst/>
                        <a:defRPr b="0" i="0" sz="1800"/>
                      </a:pPr>
                      <a:r>
                        <a:rPr sz="165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00000000`0012FE78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3000"/>
                        </a:lnSpc>
                        <a:spcBef>
                          <a:spcPts val="6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>undef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73" name="Table 173"/>
          <p:cNvGraphicFramePr/>
          <p:nvPr/>
        </p:nvGraphicFramePr>
        <p:xfrm>
          <a:off x="228600" y="1219200"/>
          <a:ext cx="3144412" cy="125298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875179"/>
                <a:gridCol w="2269232"/>
              </a:tblGrid>
              <a:tr h="328252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rax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00000000`0000f00d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328252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rsp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00000000`0012fec0 </a:t>
                      </a:r>
                      <a:r>
                        <a:rPr sz="1400">
                          <a:solidFill>
                            <a:srgbClr val="FF2600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♍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74" name="Shape 174"/>
          <p:cNvSpPr/>
          <p:nvPr/>
        </p:nvSpPr>
        <p:spPr>
          <a:xfrm>
            <a:off x="4953000" y="914400"/>
            <a:ext cx="3310074" cy="1408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b="1" sz="2000">
                <a:latin typeface="Arial"/>
                <a:ea typeface="Arial"/>
                <a:cs typeface="Arial"/>
                <a:sym typeface="Arial"/>
              </a:rPr>
              <a:t>Key: 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⌧ </a:t>
            </a:r>
            <a:r>
              <a:rPr b="1" sz="20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executed instruction</a:t>
            </a:r>
            <a:r>
              <a:rPr b="1" sz="2000">
                <a:latin typeface="Arial"/>
                <a:ea typeface="Arial"/>
                <a:cs typeface="Arial"/>
                <a:sym typeface="Arial"/>
              </a:rPr>
              <a:t>, 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♍ </a:t>
            </a:r>
            <a:r>
              <a:rPr b="1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modified value</a:t>
            </a:r>
            <a:endParaRPr b="1" sz="20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 u="sng">
                <a:solidFill>
                  <a:srgbClr val="408000"/>
                </a:solidFill>
                <a:latin typeface="Wingdings"/>
                <a:ea typeface="Wingdings"/>
                <a:cs typeface="Wingdings"/>
                <a:sym typeface="Wingdings"/>
              </a:rPr>
              <a:t>⌘ </a:t>
            </a:r>
            <a:r>
              <a:rPr b="1" sz="2000" u="sng">
                <a:solidFill>
                  <a:srgbClr val="408000"/>
                </a:solidFill>
                <a:latin typeface="Arial"/>
                <a:ea typeface="Arial"/>
                <a:cs typeface="Arial"/>
                <a:sym typeface="Arial"/>
              </a:rPr>
              <a:t>start value</a:t>
            </a:r>
            <a:r>
              <a:rPr b="1" sz="2400" u="sng"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75" name="Shape 175"/>
          <p:cNvSpPr/>
          <p:nvPr/>
        </p:nvSpPr>
        <p:spPr>
          <a:xfrm>
            <a:off x="76200" y="2895600"/>
            <a:ext cx="4725988" cy="2561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func: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0000000140001000  mov   eax,0BEEFh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0000000140001005  ret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main: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0000000140001010  sub   rsp,28h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0000000140001014  call  func (0140001000h)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0000000140001019  mov   eax,0F00Dh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000000014000101E  add   rsp,28h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solidFill>
                  <a:srgbClr val="0000FF"/>
                </a:solidFill>
                <a:latin typeface="Monaco"/>
                <a:ea typeface="Monaco"/>
                <a:cs typeface="Monaco"/>
                <a:sym typeface="Monaco"/>
              </a:rPr>
              <a:t>0000000140001022  ret </a:t>
            </a:r>
            <a:r>
              <a:rPr sz="150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⌧</a:t>
            </a:r>
          </a:p>
        </p:txBody>
      </p:sp>
      <p:sp>
        <p:nvSpPr>
          <p:cNvPr id="176" name="Shape 176"/>
          <p:cNvSpPr/>
          <p:nvPr/>
        </p:nvSpPr>
        <p:spPr>
          <a:xfrm>
            <a:off x="1791004" y="6111298"/>
            <a:ext cx="5246080" cy="6694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ctr">
            <a:spAutoFit/>
          </a:bodyPr>
          <a:lstStyle/>
          <a:p>
            <a:pPr lvl="0"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Execution would continue at the value ret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removed from the stack: 00000001`400012ed</a:t>
            </a:r>
          </a:p>
        </p:txBody>
      </p:sp>
      <p:sp>
        <p:nvSpPr>
          <p:cNvPr id="177" name="Shape 177"/>
          <p:cNvSpPr/>
          <p:nvPr/>
        </p:nvSpPr>
        <p:spPr>
          <a:xfrm flipV="1">
            <a:off x="7987332" y="2462801"/>
            <a:ext cx="1588" cy="307976"/>
          </a:xfrm>
          <a:prstGeom prst="line">
            <a:avLst/>
          </a:prstGeom>
          <a:ln w="38160">
            <a:solidFill/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78" name="Shape 178"/>
          <p:cNvSpPr/>
          <p:nvPr/>
        </p:nvSpPr>
        <p:spPr>
          <a:xfrm>
            <a:off x="7987339" y="5446712"/>
            <a:ext cx="1588" cy="304801"/>
          </a:xfrm>
          <a:prstGeom prst="line">
            <a:avLst/>
          </a:prstGeom>
          <a:ln w="38160">
            <a:solidFill/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-1" y="-936"/>
            <a:ext cx="9144002" cy="1143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3600"/>
              <a:t>All materials is licensed under a Creative Commons “Share Alike” license.</a:t>
            </a:r>
          </a:p>
        </p:txBody>
      </p:sp>
      <p:sp>
        <p:nvSpPr>
          <p:cNvPr id="20" name="Shape 20"/>
          <p:cNvSpPr/>
          <p:nvPr/>
        </p:nvSpPr>
        <p:spPr>
          <a:xfrm>
            <a:off x="685800" y="1237670"/>
            <a:ext cx="7772400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341312" indent="-34131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http://creativecommons.org/licenses/by-sa/3.0/</a:t>
            </a:r>
          </a:p>
        </p:txBody>
      </p:sp>
      <p:pic>
        <p:nvPicPr>
          <p:cNvPr id="21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4000" y="1770062"/>
            <a:ext cx="6324600" cy="4732338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Shape 22"/>
          <p:cNvSpPr/>
          <p:nvPr/>
        </p:nvSpPr>
        <p:spPr>
          <a:xfrm>
            <a:off x="-9816" y="6484365"/>
            <a:ext cx="7107559" cy="544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Attribution condition: You must indicate that derivative work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"Is derived from Xeno Kovah's 'Intro x86-64’ class, available at http://OpenSecurityTraining.info/IntroX86-64.html”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ExampleSubroutine1 Notes</a:t>
            </a:r>
          </a:p>
        </p:txBody>
      </p:sp>
      <p:sp>
        <p:nvSpPr>
          <p:cNvPr id="183" name="Shape 183"/>
          <p:cNvSpPr/>
          <p:nvPr/>
        </p:nvSpPr>
        <p:spPr>
          <a:xfrm>
            <a:off x="685800" y="1981200"/>
            <a:ext cx="7772400" cy="30428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98197" indent="-398197"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func() is dead code - its return value is not used for anything, and main() always returns 0xF00D. If optimizations were turned on in the compiler, it would remove func()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marL="398197" indent="-398197"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We don’t yet understand why main() does “</a:t>
            </a:r>
            <a:r>
              <a:rPr sz="2400">
                <a:latin typeface="Monaco"/>
                <a:ea typeface="Monaco"/>
                <a:cs typeface="Monaco"/>
                <a:sym typeface="Monaco"/>
              </a:rPr>
              <a:t>sub rsp,28h” &amp; “add rsp,28h”...</a:t>
            </a:r>
            <a:r>
              <a:rPr sz="2800">
                <a:latin typeface="Arial"/>
                <a:ea typeface="Arial"/>
                <a:cs typeface="Arial"/>
                <a:sym typeface="Arial"/>
              </a:rPr>
              <a:t>We will figure that out later.</a:t>
            </a:r>
          </a:p>
        </p:txBody>
      </p:sp>
    </p:spTree>
  </p:cSld>
  <p:clrMapOvr>
    <a:masterClrMapping/>
  </p:clrMapOvr>
  <p:transition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Let’s do that in a tool</a:t>
            </a:r>
          </a:p>
        </p:txBody>
      </p:sp>
      <p:sp>
        <p:nvSpPr>
          <p:cNvPr id="186" name="Shape 186"/>
          <p:cNvSpPr/>
          <p:nvPr/>
        </p:nvSpPr>
        <p:spPr>
          <a:xfrm>
            <a:off x="685800" y="1981200"/>
            <a:ext cx="7772400" cy="4004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98197" indent="-398197"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Visual C++ 2012 Express edition (which I will shorthand as “VisualStudio” or VS)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marL="398197" indent="-398197"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Standard Windows development environment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marL="398197" indent="-398197"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Available for free, but missing some features that pro developers might want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marL="398197" indent="-398197"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Keep in mind you can’t move express-edition-compiled applications to other systems and get them to run without first installing the “redistributable libraries”</a:t>
            </a:r>
          </a:p>
        </p:txBody>
      </p:sp>
    </p:spTree>
  </p:cSld>
  <p:clrMapOvr>
    <a:masterClrMapping/>
  </p:clrMapOvr>
  <p:transition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13903"/>
            <a:ext cx="9144000" cy="5630194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Shape 189"/>
          <p:cNvSpPr/>
          <p:nvPr/>
        </p:nvSpPr>
        <p:spPr>
          <a:xfrm>
            <a:off x="2926314" y="-12700"/>
            <a:ext cx="3291372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Open IntroToAsm64.sln</a:t>
            </a:r>
          </a:p>
        </p:txBody>
      </p:sp>
      <p:sp>
        <p:nvSpPr>
          <p:cNvPr id="190" name="Shape 190"/>
          <p:cNvSpPr/>
          <p:nvPr/>
        </p:nvSpPr>
        <p:spPr>
          <a:xfrm>
            <a:off x="3086100" y="5317145"/>
            <a:ext cx="1605906" cy="240224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/>
          <p:nvPr/>
        </p:nvSpPr>
        <p:spPr>
          <a:xfrm>
            <a:off x="2773840" y="50800"/>
            <a:ext cx="3596320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Creating a new project - 1</a:t>
            </a:r>
          </a:p>
        </p:txBody>
      </p:sp>
      <p:pic>
        <p:nvPicPr>
          <p:cNvPr id="193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847126"/>
            <a:ext cx="9144000" cy="31637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42904"/>
            <a:ext cx="9144000" cy="5972191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Shape 196"/>
          <p:cNvSpPr/>
          <p:nvPr/>
        </p:nvSpPr>
        <p:spPr>
          <a:xfrm>
            <a:off x="195188" y="1879589"/>
            <a:ext cx="1034108" cy="240225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97" name="Shape 197"/>
          <p:cNvSpPr/>
          <p:nvPr/>
        </p:nvSpPr>
        <p:spPr>
          <a:xfrm>
            <a:off x="2159000" y="1054089"/>
            <a:ext cx="4581277" cy="388470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98" name="Shape 198"/>
          <p:cNvSpPr/>
          <p:nvPr/>
        </p:nvSpPr>
        <p:spPr>
          <a:xfrm>
            <a:off x="1219200" y="4910745"/>
            <a:ext cx="1556842" cy="240224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99" name="Shape 199"/>
          <p:cNvSpPr/>
          <p:nvPr/>
        </p:nvSpPr>
        <p:spPr>
          <a:xfrm>
            <a:off x="1219200" y="5143500"/>
            <a:ext cx="2897039" cy="505386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00" name="Shape 200"/>
          <p:cNvSpPr/>
          <p:nvPr/>
        </p:nvSpPr>
        <p:spPr>
          <a:xfrm>
            <a:off x="2773840" y="38099"/>
            <a:ext cx="3596320" cy="439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Creating a new project - 2</a:t>
            </a:r>
          </a:p>
        </p:txBody>
      </p:sp>
    </p:spTree>
  </p:cSld>
  <p:clrMapOvr>
    <a:masterClrMapping/>
  </p:clrMapOvr>
  <p:transition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>
              <a:defRPr sz="1800"/>
            </a:pPr>
            <a:fld id="{86CB4B4D-7CA3-9044-876B-883B54F8677D}" type="slidenum">
              <a:rPr sz="2400"/>
            </a:fld>
          </a:p>
        </p:txBody>
      </p:sp>
      <p:pic>
        <p:nvPicPr>
          <p:cNvPr id="203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588486"/>
            <a:ext cx="9144000" cy="5681028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Shape 204"/>
          <p:cNvSpPr/>
          <p:nvPr/>
        </p:nvSpPr>
        <p:spPr>
          <a:xfrm>
            <a:off x="3213100" y="5753089"/>
            <a:ext cx="2845793" cy="542854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976599"/>
            <a:ext cx="9144000" cy="4773387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Shape 207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FFFFFF"/>
                </a:solidFill>
              </a:rPr>
              <a:t>Adding files to the project</a:t>
            </a:r>
          </a:p>
        </p:txBody>
      </p:sp>
      <p:pic>
        <p:nvPicPr>
          <p:cNvPr id="208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481033"/>
            <a:ext cx="9144000" cy="1400134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Shape 209"/>
          <p:cNvSpPr/>
          <p:nvPr/>
        </p:nvSpPr>
        <p:spPr>
          <a:xfrm>
            <a:off x="1295400" y="5816600"/>
            <a:ext cx="1532285" cy="304800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0" name="Shape 210"/>
          <p:cNvSpPr/>
          <p:nvPr/>
        </p:nvSpPr>
        <p:spPr>
          <a:xfrm>
            <a:off x="6248400" y="1603489"/>
            <a:ext cx="1683296" cy="304801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1" name="Shape 211"/>
          <p:cNvSpPr/>
          <p:nvPr/>
        </p:nvSpPr>
        <p:spPr>
          <a:xfrm>
            <a:off x="2773840" y="-53629"/>
            <a:ext cx="3596320" cy="439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Creating a new project - 4</a:t>
            </a:r>
          </a:p>
        </p:txBody>
      </p:sp>
      <p:sp>
        <p:nvSpPr>
          <p:cNvPr id="212" name="Shape 212"/>
          <p:cNvSpPr/>
          <p:nvPr/>
        </p:nvSpPr>
        <p:spPr>
          <a:xfrm>
            <a:off x="533400" y="1374889"/>
            <a:ext cx="1683296" cy="304801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3" name="Shape 213"/>
          <p:cNvSpPr/>
          <p:nvPr/>
        </p:nvSpPr>
        <p:spPr>
          <a:xfrm>
            <a:off x="25400" y="453910"/>
            <a:ext cx="2009131" cy="304801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4" name="Shape 214"/>
          <p:cNvSpPr/>
          <p:nvPr/>
        </p:nvSpPr>
        <p:spPr>
          <a:xfrm>
            <a:off x="2194642" y="1153574"/>
            <a:ext cx="3188495" cy="4135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508" y="0"/>
                </a:moveTo>
                <a:cubicBezTo>
                  <a:pt x="2271" y="0"/>
                  <a:pt x="2078" y="1485"/>
                  <a:pt x="2078" y="3317"/>
                </a:cubicBezTo>
                <a:lnTo>
                  <a:pt x="2078" y="11836"/>
                </a:lnTo>
                <a:lnTo>
                  <a:pt x="0" y="16003"/>
                </a:lnTo>
                <a:lnTo>
                  <a:pt x="2183" y="20398"/>
                </a:lnTo>
                <a:cubicBezTo>
                  <a:pt x="2262" y="21127"/>
                  <a:pt x="2376" y="21600"/>
                  <a:pt x="2508" y="21600"/>
                </a:cubicBezTo>
                <a:lnTo>
                  <a:pt x="21170" y="21600"/>
                </a:lnTo>
                <a:cubicBezTo>
                  <a:pt x="21407" y="21600"/>
                  <a:pt x="21600" y="20115"/>
                  <a:pt x="21600" y="18283"/>
                </a:cubicBezTo>
                <a:lnTo>
                  <a:pt x="21600" y="3317"/>
                </a:lnTo>
                <a:cubicBezTo>
                  <a:pt x="21600" y="1485"/>
                  <a:pt x="21407" y="0"/>
                  <a:pt x="21170" y="0"/>
                </a:cubicBezTo>
                <a:lnTo>
                  <a:pt x="2508" y="0"/>
                </a:lnTo>
                <a:close/>
              </a:path>
            </a:pathLst>
          </a:custGeom>
          <a:solidFill>
            <a:srgbClr val="CBCBCB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000"/>
              <a:t>Right click, select Add</a:t>
            </a:r>
          </a:p>
        </p:txBody>
      </p:sp>
    </p:spTree>
  </p:cSld>
  <p:clrMapOvr>
    <a:masterClrMapping/>
  </p:clrMapOvr>
  <p:transition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Setting project properties</a:t>
            </a:r>
          </a:p>
        </p:txBody>
      </p:sp>
      <p:pic>
        <p:nvPicPr>
          <p:cNvPr id="217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00465" y="339030"/>
            <a:ext cx="6543070" cy="6518970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Shape 218"/>
          <p:cNvSpPr/>
          <p:nvPr/>
        </p:nvSpPr>
        <p:spPr>
          <a:xfrm>
            <a:off x="2806700" y="-76200"/>
            <a:ext cx="3935202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Setting project properties - 1</a:t>
            </a:r>
          </a:p>
        </p:txBody>
      </p:sp>
      <p:sp>
        <p:nvSpPr>
          <p:cNvPr id="219" name="Shape 219"/>
          <p:cNvSpPr/>
          <p:nvPr/>
        </p:nvSpPr>
        <p:spPr>
          <a:xfrm>
            <a:off x="4013200" y="6479254"/>
            <a:ext cx="1414255" cy="388470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FFFFFF"/>
                </a:solidFill>
              </a:rPr>
              <a:t>Setting project properties 2</a:t>
            </a:r>
          </a:p>
        </p:txBody>
      </p:sp>
      <p:pic>
        <p:nvPicPr>
          <p:cNvPr id="222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47260"/>
            <a:ext cx="9144000" cy="596348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25" name="Group 225"/>
          <p:cNvGrpSpPr/>
          <p:nvPr/>
        </p:nvGrpSpPr>
        <p:grpSpPr>
          <a:xfrm>
            <a:off x="4508500" y="1922971"/>
            <a:ext cx="4191000" cy="2963892"/>
            <a:chOff x="0" y="0"/>
            <a:chExt cx="4191000" cy="2963890"/>
          </a:xfrm>
        </p:grpSpPr>
        <p:sp>
          <p:nvSpPr>
            <p:cNvPr id="223" name="Shape 223"/>
            <p:cNvSpPr/>
            <p:nvPr/>
          </p:nvSpPr>
          <p:spPr>
            <a:xfrm>
              <a:off x="0" y="0"/>
              <a:ext cx="4191000" cy="2963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00" y="9383"/>
                  </a:moveTo>
                  <a:lnTo>
                    <a:pt x="3600" y="9383"/>
                  </a:lnTo>
                  <a:cubicBezTo>
                    <a:pt x="1612" y="9383"/>
                    <a:pt x="0" y="10295"/>
                    <a:pt x="0" y="11419"/>
                  </a:cubicBezTo>
                  <a:lnTo>
                    <a:pt x="0" y="11419"/>
                  </a:lnTo>
                  <a:lnTo>
                    <a:pt x="0" y="19564"/>
                  </a:lnTo>
                  <a:cubicBezTo>
                    <a:pt x="0" y="20688"/>
                    <a:pt x="1612" y="21600"/>
                    <a:pt x="3600" y="21600"/>
                  </a:cubicBezTo>
                  <a:lnTo>
                    <a:pt x="18000" y="21600"/>
                  </a:lnTo>
                  <a:cubicBezTo>
                    <a:pt x="19988" y="21600"/>
                    <a:pt x="21600" y="20688"/>
                    <a:pt x="21600" y="19564"/>
                  </a:cubicBezTo>
                  <a:lnTo>
                    <a:pt x="21600" y="11419"/>
                  </a:lnTo>
                  <a:cubicBezTo>
                    <a:pt x="21600" y="10295"/>
                    <a:pt x="19988" y="9383"/>
                    <a:pt x="18000" y="9383"/>
                  </a:cubicBezTo>
                  <a:lnTo>
                    <a:pt x="12551" y="0"/>
                  </a:lnTo>
                  <a:lnTo>
                    <a:pt x="12600" y="9383"/>
                  </a:lnTo>
                  <a:close/>
                </a:path>
              </a:pathLst>
            </a:custGeom>
            <a:solidFill>
              <a:srgbClr val="BBE0E3"/>
            </a:solidFill>
            <a:ln w="936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24" name="Shape 224"/>
            <p:cNvSpPr/>
            <p:nvPr/>
          </p:nvSpPr>
          <p:spPr>
            <a:xfrm>
              <a:off x="153475" y="1352795"/>
              <a:ext cx="3884050" cy="15457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000"/>
                <a:t>Unfortunately the debug information format alters the code which gets generated too much, making it not as simple as I would like for this class.</a:t>
              </a:r>
            </a:p>
          </p:txBody>
        </p:sp>
      </p:grpSp>
      <p:sp>
        <p:nvSpPr>
          <p:cNvPr id="226" name="Shape 226"/>
          <p:cNvSpPr/>
          <p:nvPr/>
        </p:nvSpPr>
        <p:spPr>
          <a:xfrm>
            <a:off x="2604399" y="0"/>
            <a:ext cx="3935202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Setting project properties - 2</a:t>
            </a:r>
          </a:p>
        </p:txBody>
      </p:sp>
      <p:pic>
        <p:nvPicPr>
          <p:cNvPr id="227" name="pasted-image.png"/>
          <p:cNvPicPr/>
          <p:nvPr/>
        </p:nvPicPr>
        <p:blipFill>
          <a:blip r:embed="rId3">
            <a:extLst/>
          </a:blip>
          <a:srcRect l="0" t="0" r="72681" b="95139"/>
          <a:stretch>
            <a:fillRect/>
          </a:stretch>
        </p:blipFill>
        <p:spPr>
          <a:xfrm>
            <a:off x="12054" y="445845"/>
            <a:ext cx="2497982" cy="30069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30" name="Group 230"/>
          <p:cNvGrpSpPr/>
          <p:nvPr/>
        </p:nvGrpSpPr>
        <p:grpSpPr>
          <a:xfrm>
            <a:off x="1473861" y="3017695"/>
            <a:ext cx="3199740" cy="2327309"/>
            <a:chOff x="114300" y="-114299"/>
            <a:chExt cx="3199738" cy="2327308"/>
          </a:xfrm>
        </p:grpSpPr>
        <p:sp>
          <p:nvSpPr>
            <p:cNvPr id="228" name="Shape 228"/>
            <p:cNvSpPr/>
            <p:nvPr/>
          </p:nvSpPr>
          <p:spPr>
            <a:xfrm>
              <a:off x="114300" y="-114300"/>
              <a:ext cx="3199739" cy="2262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00" y="9383"/>
                  </a:moveTo>
                  <a:lnTo>
                    <a:pt x="3600" y="9383"/>
                  </a:lnTo>
                  <a:cubicBezTo>
                    <a:pt x="1612" y="9383"/>
                    <a:pt x="0" y="10295"/>
                    <a:pt x="0" y="11419"/>
                  </a:cubicBezTo>
                  <a:lnTo>
                    <a:pt x="0" y="11419"/>
                  </a:lnTo>
                  <a:lnTo>
                    <a:pt x="0" y="19564"/>
                  </a:lnTo>
                  <a:cubicBezTo>
                    <a:pt x="0" y="20688"/>
                    <a:pt x="1612" y="21600"/>
                    <a:pt x="3600" y="21600"/>
                  </a:cubicBezTo>
                  <a:lnTo>
                    <a:pt x="18000" y="21600"/>
                  </a:lnTo>
                  <a:cubicBezTo>
                    <a:pt x="19988" y="21600"/>
                    <a:pt x="21600" y="20688"/>
                    <a:pt x="21600" y="19564"/>
                  </a:cubicBezTo>
                  <a:lnTo>
                    <a:pt x="21600" y="11419"/>
                  </a:lnTo>
                  <a:cubicBezTo>
                    <a:pt x="21600" y="10295"/>
                    <a:pt x="19988" y="9383"/>
                    <a:pt x="18000" y="9383"/>
                  </a:cubicBezTo>
                  <a:lnTo>
                    <a:pt x="12551" y="0"/>
                  </a:lnTo>
                  <a:lnTo>
                    <a:pt x="12600" y="9383"/>
                  </a:lnTo>
                  <a:close/>
                </a:path>
              </a:pathLst>
            </a:custGeom>
            <a:solidFill>
              <a:srgbClr val="BBE0E3"/>
            </a:solidFill>
            <a:ln w="936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29" name="Shape 229"/>
            <p:cNvSpPr/>
            <p:nvPr/>
          </p:nvSpPr>
          <p:spPr>
            <a:xfrm>
              <a:off x="117175" y="1032830"/>
              <a:ext cx="2965388" cy="11801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6799" tIns="46799" rIns="46799" bIns="46799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800"/>
              </a:pPr>
              <a:r>
                <a:rPr sz="2000">
                  <a:latin typeface="Arial"/>
                  <a:ea typeface="Arial"/>
                  <a:cs typeface="Arial"/>
                  <a:sym typeface="Arial"/>
                </a:rPr>
                <a:t>Set SDL checks to </a:t>
              </a:r>
              <a:r>
                <a:rPr b="1" sz="2000">
                  <a:latin typeface="Arial"/>
                  <a:ea typeface="Arial"/>
                  <a:cs typeface="Arial"/>
                  <a:sym typeface="Arial"/>
                </a:rPr>
                <a:t>No</a:t>
              </a:r>
              <a:r>
                <a:rPr sz="2000">
                  <a:latin typeface="Arial"/>
                  <a:ea typeface="Arial"/>
                  <a:cs typeface="Arial"/>
                  <a:sym typeface="Arial"/>
                </a:rPr>
                <a:t> (“/sdl-”) in VS2013</a:t>
              </a:r>
            </a:p>
          </p:txBody>
        </p:sp>
      </p:grpSp>
      <p:sp>
        <p:nvSpPr>
          <p:cNvPr id="231" name="Shape 231"/>
          <p:cNvSpPr/>
          <p:nvPr/>
        </p:nvSpPr>
        <p:spPr>
          <a:xfrm>
            <a:off x="563488" y="1841489"/>
            <a:ext cx="1034108" cy="240225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2" name="Shape 232"/>
          <p:cNvSpPr/>
          <p:nvPr/>
        </p:nvSpPr>
        <p:spPr>
          <a:xfrm>
            <a:off x="296788" y="1603020"/>
            <a:ext cx="1034108" cy="240225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Setting project properties 3</a:t>
            </a:r>
          </a:p>
        </p:txBody>
      </p:sp>
      <p:pic>
        <p:nvPicPr>
          <p:cNvPr id="235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25709"/>
            <a:ext cx="9144000" cy="600658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38" name="Group 238"/>
          <p:cNvGrpSpPr/>
          <p:nvPr/>
        </p:nvGrpSpPr>
        <p:grpSpPr>
          <a:xfrm>
            <a:off x="4762500" y="2813996"/>
            <a:ext cx="2895600" cy="2155588"/>
            <a:chOff x="0" y="0"/>
            <a:chExt cx="2895599" cy="2155586"/>
          </a:xfrm>
        </p:grpSpPr>
        <p:sp>
          <p:nvSpPr>
            <p:cNvPr id="236" name="Shape 236"/>
            <p:cNvSpPr/>
            <p:nvPr/>
          </p:nvSpPr>
          <p:spPr>
            <a:xfrm>
              <a:off x="0" y="0"/>
              <a:ext cx="2895600" cy="2138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00" y="9285"/>
                  </a:moveTo>
                  <a:lnTo>
                    <a:pt x="3600" y="9285"/>
                  </a:lnTo>
                  <a:cubicBezTo>
                    <a:pt x="1612" y="9285"/>
                    <a:pt x="0" y="10203"/>
                    <a:pt x="0" y="11337"/>
                  </a:cubicBezTo>
                  <a:lnTo>
                    <a:pt x="0" y="11337"/>
                  </a:lnTo>
                  <a:lnTo>
                    <a:pt x="0" y="19547"/>
                  </a:lnTo>
                  <a:cubicBezTo>
                    <a:pt x="0" y="20681"/>
                    <a:pt x="1612" y="21600"/>
                    <a:pt x="3600" y="21600"/>
                  </a:cubicBezTo>
                  <a:lnTo>
                    <a:pt x="18000" y="21600"/>
                  </a:lnTo>
                  <a:cubicBezTo>
                    <a:pt x="19988" y="21600"/>
                    <a:pt x="21600" y="20681"/>
                    <a:pt x="21600" y="19547"/>
                  </a:cubicBezTo>
                  <a:lnTo>
                    <a:pt x="21600" y="11337"/>
                  </a:lnTo>
                  <a:cubicBezTo>
                    <a:pt x="21600" y="10203"/>
                    <a:pt x="19988" y="9285"/>
                    <a:pt x="18000" y="9285"/>
                  </a:cubicBezTo>
                  <a:lnTo>
                    <a:pt x="9000" y="9285"/>
                  </a:lnTo>
                  <a:lnTo>
                    <a:pt x="6217" y="0"/>
                  </a:lnTo>
                  <a:lnTo>
                    <a:pt x="3600" y="9285"/>
                  </a:lnTo>
                  <a:close/>
                </a:path>
              </a:pathLst>
            </a:custGeom>
            <a:solidFill>
              <a:srgbClr val="BBE0E3"/>
            </a:solidFill>
            <a:ln w="936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37" name="Shape 237"/>
            <p:cNvSpPr/>
            <p:nvPr/>
          </p:nvSpPr>
          <p:spPr>
            <a:xfrm>
              <a:off x="106037" y="901896"/>
              <a:ext cx="2683525" cy="12536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000"/>
                <a:t>These would just add extra complexity to the asm which we don’t want for now</a:t>
              </a:r>
            </a:p>
          </p:txBody>
        </p:sp>
      </p:grpSp>
      <p:sp>
        <p:nvSpPr>
          <p:cNvPr id="239" name="Shape 239"/>
          <p:cNvSpPr/>
          <p:nvPr/>
        </p:nvSpPr>
        <p:spPr>
          <a:xfrm>
            <a:off x="2604399" y="-1"/>
            <a:ext cx="3935202" cy="439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Setting project properties - 3</a:t>
            </a:r>
          </a:p>
        </p:txBody>
      </p:sp>
      <p:sp>
        <p:nvSpPr>
          <p:cNvPr id="240" name="Shape 240"/>
          <p:cNvSpPr/>
          <p:nvPr/>
        </p:nvSpPr>
        <p:spPr>
          <a:xfrm>
            <a:off x="5168900" y="1386800"/>
            <a:ext cx="910918" cy="479625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41" name="Shape 241"/>
          <p:cNvSpPr/>
          <p:nvPr/>
        </p:nvSpPr>
        <p:spPr>
          <a:xfrm>
            <a:off x="5168900" y="2021776"/>
            <a:ext cx="910918" cy="240224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42" name="Shape 242"/>
          <p:cNvSpPr/>
          <p:nvPr/>
        </p:nvSpPr>
        <p:spPr>
          <a:xfrm>
            <a:off x="5168900" y="2605976"/>
            <a:ext cx="910918" cy="240224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243" name="pasted-image.png"/>
          <p:cNvPicPr/>
          <p:nvPr/>
        </p:nvPicPr>
        <p:blipFill>
          <a:blip r:embed="rId3">
            <a:extLst/>
          </a:blip>
          <a:srcRect l="0" t="0" r="72681" b="95139"/>
          <a:stretch>
            <a:fillRect/>
          </a:stretch>
        </p:blipFill>
        <p:spPr>
          <a:xfrm>
            <a:off x="12054" y="420445"/>
            <a:ext cx="2497982" cy="300691"/>
          </a:xfrm>
          <a:prstGeom prst="rect">
            <a:avLst/>
          </a:prstGeom>
          <a:ln w="12700">
            <a:miter lim="400000"/>
          </a:ln>
        </p:spPr>
      </p:pic>
      <p:sp>
        <p:nvSpPr>
          <p:cNvPr id="244" name="Shape 244"/>
          <p:cNvSpPr/>
          <p:nvPr/>
        </p:nvSpPr>
        <p:spPr>
          <a:xfrm>
            <a:off x="855588" y="2336789"/>
            <a:ext cx="1034108" cy="240225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685800" y="1412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ExampleSubroutine1.c</a:t>
            </a:r>
          </a:p>
        </p:txBody>
      </p:sp>
      <p:sp>
        <p:nvSpPr>
          <p:cNvPr id="27" name="Shape 27"/>
          <p:cNvSpPr/>
          <p:nvPr/>
        </p:nvSpPr>
        <p:spPr>
          <a:xfrm>
            <a:off x="228600" y="2133600"/>
            <a:ext cx="3657600" cy="3974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//ExampleSubroutine1: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// using the stack &amp; subroutine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//to call subroutines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//New instructions: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//push, pop, call, ret, mov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int func(){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return 0xbeef;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}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int main(){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func();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return 0xf00d;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}</a:t>
            </a:r>
          </a:p>
        </p:txBody>
      </p:sp>
      <p:sp>
        <p:nvSpPr>
          <p:cNvPr id="28" name="Shape 28"/>
          <p:cNvSpPr/>
          <p:nvPr/>
        </p:nvSpPr>
        <p:spPr>
          <a:xfrm>
            <a:off x="3830389" y="2057399"/>
            <a:ext cx="5325319" cy="2555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func: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0000000140001000  mov         eax,0BEEFh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0000000140001005  ret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main: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solidFill>
                  <a:srgbClr val="FF2600"/>
                </a:solidFill>
                <a:latin typeface="Monaco"/>
                <a:ea typeface="Monaco"/>
                <a:cs typeface="Monaco"/>
                <a:sym typeface="Monaco"/>
              </a:rPr>
              <a:t>0000000140001010  sub         rsp,28h  </a:t>
            </a:r>
            <a:endParaRPr sz="1400">
              <a:solidFill>
                <a:srgbClr val="FF2600"/>
              </a:solidFill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solidFill>
                  <a:srgbClr val="FF2600"/>
                </a:solidFill>
                <a:latin typeface="Monaco"/>
                <a:ea typeface="Monaco"/>
                <a:cs typeface="Monaco"/>
                <a:sym typeface="Monaco"/>
              </a:rPr>
              <a:t>0000000140001014  call        func (0140001000h)  </a:t>
            </a:r>
            <a:endParaRPr sz="1400">
              <a:solidFill>
                <a:srgbClr val="FF2600"/>
              </a:solidFill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solidFill>
                  <a:srgbClr val="FF2600"/>
                </a:solidFill>
                <a:latin typeface="Monaco"/>
                <a:ea typeface="Monaco"/>
                <a:cs typeface="Monaco"/>
                <a:sym typeface="Monaco"/>
              </a:rPr>
              <a:t>0000000140001019  mov         eax,0F00Dh  </a:t>
            </a:r>
            <a:endParaRPr sz="1400">
              <a:solidFill>
                <a:srgbClr val="FF2600"/>
              </a:solidFill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solidFill>
                  <a:srgbClr val="FF2600"/>
                </a:solidFill>
                <a:latin typeface="Monaco"/>
                <a:ea typeface="Monaco"/>
                <a:cs typeface="Monaco"/>
                <a:sym typeface="Monaco"/>
              </a:rPr>
              <a:t>000000014000101E  add         rsp,28h  </a:t>
            </a:r>
            <a:endParaRPr sz="1400">
              <a:solidFill>
                <a:srgbClr val="FF2600"/>
              </a:solidFill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solidFill>
                  <a:srgbClr val="FF2600"/>
                </a:solidFill>
                <a:latin typeface="Monaco"/>
                <a:ea typeface="Monaco"/>
                <a:cs typeface="Monaco"/>
                <a:sym typeface="Monaco"/>
              </a:rPr>
              <a:t>0000000140001022  ret  </a:t>
            </a:r>
          </a:p>
        </p:txBody>
      </p:sp>
      <p:sp>
        <p:nvSpPr>
          <p:cNvPr id="29" name="Shape 29"/>
          <p:cNvSpPr/>
          <p:nvPr/>
        </p:nvSpPr>
        <p:spPr>
          <a:xfrm>
            <a:off x="-6220" y="864440"/>
            <a:ext cx="9156439" cy="7698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/>
          <a:p>
            <a:pPr lvl="0"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300">
                <a:latin typeface="Arial"/>
                <a:ea typeface="Arial"/>
                <a:cs typeface="Arial"/>
                <a:sym typeface="Arial"/>
              </a:rPr>
              <a:t>The stack frames in this example will be very simple. 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300">
                <a:latin typeface="Arial"/>
                <a:ea typeface="Arial"/>
                <a:cs typeface="Arial"/>
                <a:sym typeface="Arial"/>
              </a:rPr>
              <a:t>Only saved return addresses (RIP).</a:t>
            </a:r>
          </a:p>
        </p:txBody>
      </p:sp>
      <p:pic>
        <p:nvPicPr>
          <p:cNvPr id="30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16300" y="3093727"/>
            <a:ext cx="431800" cy="43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16300" y="3360427"/>
            <a:ext cx="431800" cy="43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16300" y="3627127"/>
            <a:ext cx="431800" cy="43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16300" y="3892330"/>
            <a:ext cx="431800" cy="43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16300" y="4160527"/>
            <a:ext cx="431800" cy="4318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Setting project properties 5</a:t>
            </a:r>
          </a:p>
        </p:txBody>
      </p:sp>
      <p:pic>
        <p:nvPicPr>
          <p:cNvPr id="247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351804"/>
            <a:ext cx="9144000" cy="615439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50" name="Group 250"/>
          <p:cNvGrpSpPr/>
          <p:nvPr/>
        </p:nvGrpSpPr>
        <p:grpSpPr>
          <a:xfrm>
            <a:off x="4178300" y="1575572"/>
            <a:ext cx="3429000" cy="1081705"/>
            <a:chOff x="-787400" y="-388193"/>
            <a:chExt cx="3429000" cy="1081704"/>
          </a:xfrm>
        </p:grpSpPr>
        <p:sp>
          <p:nvSpPr>
            <p:cNvPr id="248" name="Shape 248"/>
            <p:cNvSpPr/>
            <p:nvPr/>
          </p:nvSpPr>
          <p:spPr>
            <a:xfrm>
              <a:off x="-787400" y="-388194"/>
              <a:ext cx="3429000" cy="10817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00" y="4640"/>
                  </a:moveTo>
                  <a:lnTo>
                    <a:pt x="3600" y="4640"/>
                  </a:lnTo>
                  <a:cubicBezTo>
                    <a:pt x="1612" y="4640"/>
                    <a:pt x="0" y="5905"/>
                    <a:pt x="0" y="7466"/>
                  </a:cubicBezTo>
                  <a:lnTo>
                    <a:pt x="0" y="7466"/>
                  </a:lnTo>
                  <a:lnTo>
                    <a:pt x="0" y="18773"/>
                  </a:lnTo>
                  <a:cubicBezTo>
                    <a:pt x="0" y="20334"/>
                    <a:pt x="1612" y="21600"/>
                    <a:pt x="3600" y="21600"/>
                  </a:cubicBezTo>
                  <a:lnTo>
                    <a:pt x="18000" y="21600"/>
                  </a:lnTo>
                  <a:cubicBezTo>
                    <a:pt x="19988" y="21600"/>
                    <a:pt x="21600" y="20334"/>
                    <a:pt x="21600" y="18773"/>
                  </a:cubicBezTo>
                  <a:lnTo>
                    <a:pt x="21600" y="7466"/>
                  </a:lnTo>
                  <a:cubicBezTo>
                    <a:pt x="21600" y="5905"/>
                    <a:pt x="19988" y="4640"/>
                    <a:pt x="18000" y="4640"/>
                  </a:cubicBezTo>
                  <a:lnTo>
                    <a:pt x="13550" y="0"/>
                  </a:lnTo>
                  <a:lnTo>
                    <a:pt x="12600" y="4640"/>
                  </a:lnTo>
                  <a:close/>
                </a:path>
              </a:pathLst>
            </a:custGeom>
            <a:solidFill>
              <a:srgbClr val="BBE0E3"/>
            </a:solidFill>
            <a:ln w="936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49" name="Shape 249"/>
            <p:cNvSpPr/>
            <p:nvPr/>
          </p:nvSpPr>
          <p:spPr>
            <a:xfrm>
              <a:off x="-661829" y="-37912"/>
              <a:ext cx="3177858" cy="6694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000"/>
                <a:t>This shouldn’t matter, but setting it just incase…</a:t>
              </a:r>
            </a:p>
          </p:txBody>
        </p:sp>
      </p:grpSp>
      <p:sp>
        <p:nvSpPr>
          <p:cNvPr id="251" name="Shape 251"/>
          <p:cNvSpPr/>
          <p:nvPr/>
        </p:nvSpPr>
        <p:spPr>
          <a:xfrm>
            <a:off x="2604399" y="-54515"/>
            <a:ext cx="3935202" cy="439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Setting project properties - 4</a:t>
            </a:r>
          </a:p>
        </p:txBody>
      </p:sp>
      <p:sp>
        <p:nvSpPr>
          <p:cNvPr id="252" name="Shape 252"/>
          <p:cNvSpPr/>
          <p:nvPr/>
        </p:nvSpPr>
        <p:spPr>
          <a:xfrm>
            <a:off x="665088" y="3771889"/>
            <a:ext cx="1034108" cy="240225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Setting project properties 4</a:t>
            </a:r>
          </a:p>
        </p:txBody>
      </p:sp>
      <p:pic>
        <p:nvPicPr>
          <p:cNvPr id="255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336090"/>
            <a:ext cx="9144000" cy="618582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58" name="Group 258"/>
          <p:cNvGrpSpPr/>
          <p:nvPr/>
        </p:nvGrpSpPr>
        <p:grpSpPr>
          <a:xfrm>
            <a:off x="266700" y="1314450"/>
            <a:ext cx="1676400" cy="3867150"/>
            <a:chOff x="0" y="0"/>
            <a:chExt cx="1676400" cy="3867150"/>
          </a:xfrm>
        </p:grpSpPr>
        <p:sp>
          <p:nvSpPr>
            <p:cNvPr id="256" name="Shape 256"/>
            <p:cNvSpPr/>
            <p:nvPr/>
          </p:nvSpPr>
          <p:spPr>
            <a:xfrm>
              <a:off x="0" y="0"/>
              <a:ext cx="1676400" cy="3867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00" y="13939"/>
                  </a:moveTo>
                  <a:lnTo>
                    <a:pt x="3600" y="13939"/>
                  </a:lnTo>
                  <a:cubicBezTo>
                    <a:pt x="1612" y="13939"/>
                    <a:pt x="0" y="14511"/>
                    <a:pt x="0" y="15216"/>
                  </a:cubicBezTo>
                  <a:lnTo>
                    <a:pt x="0" y="15216"/>
                  </a:lnTo>
                  <a:lnTo>
                    <a:pt x="0" y="20323"/>
                  </a:lnTo>
                  <a:cubicBezTo>
                    <a:pt x="0" y="21028"/>
                    <a:pt x="1612" y="21600"/>
                    <a:pt x="3600" y="21600"/>
                  </a:cubicBezTo>
                  <a:lnTo>
                    <a:pt x="18000" y="21600"/>
                  </a:lnTo>
                  <a:cubicBezTo>
                    <a:pt x="19988" y="21600"/>
                    <a:pt x="21600" y="21028"/>
                    <a:pt x="21600" y="20323"/>
                  </a:cubicBezTo>
                  <a:lnTo>
                    <a:pt x="21600" y="15216"/>
                  </a:lnTo>
                  <a:cubicBezTo>
                    <a:pt x="21600" y="14511"/>
                    <a:pt x="19988" y="13939"/>
                    <a:pt x="18000" y="13939"/>
                  </a:cubicBezTo>
                  <a:lnTo>
                    <a:pt x="19616" y="0"/>
                  </a:lnTo>
                  <a:lnTo>
                    <a:pt x="12600" y="13939"/>
                  </a:lnTo>
                  <a:close/>
                </a:path>
              </a:pathLst>
            </a:custGeom>
            <a:solidFill>
              <a:srgbClr val="BBE0E3"/>
            </a:solidFill>
            <a:ln w="936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57" name="Shape 257"/>
            <p:cNvSpPr/>
            <p:nvPr/>
          </p:nvSpPr>
          <p:spPr>
            <a:xfrm>
              <a:off x="61390" y="2680673"/>
              <a:ext cx="1553620" cy="10013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1600"/>
                <a:t>Different options can be set for release vs debug builds</a:t>
              </a:r>
            </a:p>
          </p:txBody>
        </p:sp>
      </p:grpSp>
      <p:grpSp>
        <p:nvGrpSpPr>
          <p:cNvPr id="261" name="Group 261"/>
          <p:cNvGrpSpPr/>
          <p:nvPr/>
        </p:nvGrpSpPr>
        <p:grpSpPr>
          <a:xfrm>
            <a:off x="2743200" y="1917700"/>
            <a:ext cx="2590800" cy="2138146"/>
            <a:chOff x="0" y="0"/>
            <a:chExt cx="2590800" cy="2138145"/>
          </a:xfrm>
        </p:grpSpPr>
        <p:sp>
          <p:nvSpPr>
            <p:cNvPr id="259" name="Shape 259"/>
            <p:cNvSpPr/>
            <p:nvPr/>
          </p:nvSpPr>
          <p:spPr>
            <a:xfrm>
              <a:off x="0" y="0"/>
              <a:ext cx="2590800" cy="2120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00" y="9183"/>
                  </a:moveTo>
                  <a:lnTo>
                    <a:pt x="3600" y="9183"/>
                  </a:lnTo>
                  <a:cubicBezTo>
                    <a:pt x="1612" y="9183"/>
                    <a:pt x="0" y="10110"/>
                    <a:pt x="0" y="11253"/>
                  </a:cubicBezTo>
                  <a:lnTo>
                    <a:pt x="0" y="11253"/>
                  </a:lnTo>
                  <a:lnTo>
                    <a:pt x="0" y="19531"/>
                  </a:lnTo>
                  <a:cubicBezTo>
                    <a:pt x="0" y="20673"/>
                    <a:pt x="1612" y="21600"/>
                    <a:pt x="3600" y="21600"/>
                  </a:cubicBezTo>
                  <a:lnTo>
                    <a:pt x="18000" y="21600"/>
                  </a:lnTo>
                  <a:cubicBezTo>
                    <a:pt x="19988" y="21600"/>
                    <a:pt x="21600" y="20673"/>
                    <a:pt x="21600" y="19531"/>
                  </a:cubicBezTo>
                  <a:lnTo>
                    <a:pt x="21600" y="11253"/>
                  </a:lnTo>
                  <a:cubicBezTo>
                    <a:pt x="21600" y="10110"/>
                    <a:pt x="19988" y="9183"/>
                    <a:pt x="18000" y="9183"/>
                  </a:cubicBezTo>
                  <a:lnTo>
                    <a:pt x="9000" y="9183"/>
                  </a:lnTo>
                  <a:lnTo>
                    <a:pt x="5321" y="0"/>
                  </a:lnTo>
                  <a:lnTo>
                    <a:pt x="3600" y="9183"/>
                  </a:lnTo>
                  <a:close/>
                </a:path>
              </a:pathLst>
            </a:custGeom>
            <a:solidFill>
              <a:srgbClr val="BBE0E3"/>
            </a:solidFill>
            <a:ln w="936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60" name="Shape 260"/>
            <p:cNvSpPr/>
            <p:nvPr/>
          </p:nvSpPr>
          <p:spPr>
            <a:xfrm>
              <a:off x="94876" y="884454"/>
              <a:ext cx="2401048" cy="12536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000"/>
                <a:t>The GUI is just a wrapper to set command line options</a:t>
              </a:r>
            </a:p>
          </p:txBody>
        </p:sp>
      </p:grpSp>
      <p:grpSp>
        <p:nvGrpSpPr>
          <p:cNvPr id="264" name="Group 264"/>
          <p:cNvGrpSpPr/>
          <p:nvPr/>
        </p:nvGrpSpPr>
        <p:grpSpPr>
          <a:xfrm>
            <a:off x="6934200" y="1198555"/>
            <a:ext cx="2133600" cy="2535245"/>
            <a:chOff x="0" y="0"/>
            <a:chExt cx="2133600" cy="2535244"/>
          </a:xfrm>
        </p:grpSpPr>
        <p:sp>
          <p:nvSpPr>
            <p:cNvPr id="262" name="Shape 262"/>
            <p:cNvSpPr/>
            <p:nvPr/>
          </p:nvSpPr>
          <p:spPr>
            <a:xfrm>
              <a:off x="0" y="0"/>
              <a:ext cx="2133600" cy="25352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00" y="7317"/>
                  </a:moveTo>
                  <a:lnTo>
                    <a:pt x="3600" y="7317"/>
                  </a:lnTo>
                  <a:cubicBezTo>
                    <a:pt x="1612" y="7317"/>
                    <a:pt x="0" y="8383"/>
                    <a:pt x="0" y="9698"/>
                  </a:cubicBezTo>
                  <a:lnTo>
                    <a:pt x="0" y="9698"/>
                  </a:lnTo>
                  <a:lnTo>
                    <a:pt x="0" y="19220"/>
                  </a:lnTo>
                  <a:cubicBezTo>
                    <a:pt x="0" y="20534"/>
                    <a:pt x="1612" y="21600"/>
                    <a:pt x="3600" y="21600"/>
                  </a:cubicBezTo>
                  <a:lnTo>
                    <a:pt x="18000" y="21600"/>
                  </a:lnTo>
                  <a:cubicBezTo>
                    <a:pt x="19988" y="21600"/>
                    <a:pt x="21600" y="20534"/>
                    <a:pt x="21600" y="19220"/>
                  </a:cubicBezTo>
                  <a:lnTo>
                    <a:pt x="21600" y="9698"/>
                  </a:lnTo>
                  <a:cubicBezTo>
                    <a:pt x="21600" y="8383"/>
                    <a:pt x="19988" y="7317"/>
                    <a:pt x="18000" y="7317"/>
                  </a:cubicBezTo>
                  <a:lnTo>
                    <a:pt x="14529" y="0"/>
                  </a:lnTo>
                  <a:lnTo>
                    <a:pt x="12600" y="7317"/>
                  </a:lnTo>
                  <a:close/>
                </a:path>
              </a:pathLst>
            </a:custGeom>
            <a:solidFill>
              <a:srgbClr val="BBE0E3"/>
            </a:solidFill>
            <a:ln w="936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63" name="Shape 263"/>
            <p:cNvSpPr/>
            <p:nvPr/>
          </p:nvSpPr>
          <p:spPr>
            <a:xfrm>
              <a:off x="78133" y="1070199"/>
              <a:ext cx="1977334" cy="12536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000"/>
                <a:t>Click this to change which config set is active</a:t>
              </a:r>
            </a:p>
          </p:txBody>
        </p:sp>
      </p:grpSp>
      <p:sp>
        <p:nvSpPr>
          <p:cNvPr id="265" name="Shape 265"/>
          <p:cNvSpPr/>
          <p:nvPr/>
        </p:nvSpPr>
        <p:spPr>
          <a:xfrm>
            <a:off x="2604399" y="-88900"/>
            <a:ext cx="3935202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Setting project properties - 5</a:t>
            </a:r>
          </a:p>
        </p:txBody>
      </p:sp>
      <p:sp>
        <p:nvSpPr>
          <p:cNvPr id="266" name="Shape 266"/>
          <p:cNvSpPr/>
          <p:nvPr/>
        </p:nvSpPr>
        <p:spPr>
          <a:xfrm>
            <a:off x="7213600" y="726376"/>
            <a:ext cx="1854241" cy="388469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66524"/>
            <a:ext cx="9144000" cy="4070752"/>
          </a:xfrm>
          <a:prstGeom prst="rect">
            <a:avLst/>
          </a:prstGeom>
          <a:ln w="12700">
            <a:miter lim="400000"/>
          </a:ln>
        </p:spPr>
      </p:pic>
      <p:sp>
        <p:nvSpPr>
          <p:cNvPr id="269" name="Shape 269"/>
          <p:cNvSpPr/>
          <p:nvPr/>
        </p:nvSpPr>
        <p:spPr>
          <a:xfrm>
            <a:off x="2477300" y="-50800"/>
            <a:ext cx="4189400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Setting project properties - 5.1</a:t>
            </a:r>
          </a:p>
        </p:txBody>
      </p:sp>
      <p:sp>
        <p:nvSpPr>
          <p:cNvPr id="270" name="Shape 270"/>
          <p:cNvSpPr/>
          <p:nvPr/>
        </p:nvSpPr>
        <p:spPr>
          <a:xfrm>
            <a:off x="6159500" y="4066476"/>
            <a:ext cx="1224102" cy="388470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273" name="Group 273"/>
          <p:cNvGrpSpPr/>
          <p:nvPr/>
        </p:nvGrpSpPr>
        <p:grpSpPr>
          <a:xfrm>
            <a:off x="6934200" y="1198555"/>
            <a:ext cx="2133600" cy="2535245"/>
            <a:chOff x="0" y="0"/>
            <a:chExt cx="2133600" cy="2535244"/>
          </a:xfrm>
        </p:grpSpPr>
        <p:sp>
          <p:nvSpPr>
            <p:cNvPr id="271" name="Shape 271"/>
            <p:cNvSpPr/>
            <p:nvPr/>
          </p:nvSpPr>
          <p:spPr>
            <a:xfrm>
              <a:off x="0" y="0"/>
              <a:ext cx="2133600" cy="25352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00" y="7317"/>
                  </a:moveTo>
                  <a:lnTo>
                    <a:pt x="3600" y="7317"/>
                  </a:lnTo>
                  <a:cubicBezTo>
                    <a:pt x="1612" y="7317"/>
                    <a:pt x="0" y="8383"/>
                    <a:pt x="0" y="9698"/>
                  </a:cubicBezTo>
                  <a:lnTo>
                    <a:pt x="0" y="9698"/>
                  </a:lnTo>
                  <a:lnTo>
                    <a:pt x="0" y="19220"/>
                  </a:lnTo>
                  <a:cubicBezTo>
                    <a:pt x="0" y="20534"/>
                    <a:pt x="1612" y="21600"/>
                    <a:pt x="3600" y="21600"/>
                  </a:cubicBezTo>
                  <a:lnTo>
                    <a:pt x="18000" y="21600"/>
                  </a:lnTo>
                  <a:cubicBezTo>
                    <a:pt x="19988" y="21600"/>
                    <a:pt x="21600" y="20534"/>
                    <a:pt x="21600" y="19220"/>
                  </a:cubicBezTo>
                  <a:lnTo>
                    <a:pt x="21600" y="9698"/>
                  </a:lnTo>
                  <a:cubicBezTo>
                    <a:pt x="21600" y="8383"/>
                    <a:pt x="19988" y="7317"/>
                    <a:pt x="18000" y="7317"/>
                  </a:cubicBezTo>
                  <a:lnTo>
                    <a:pt x="14529" y="0"/>
                  </a:lnTo>
                  <a:lnTo>
                    <a:pt x="12600" y="7317"/>
                  </a:lnTo>
                  <a:close/>
                </a:path>
              </a:pathLst>
            </a:custGeom>
            <a:solidFill>
              <a:srgbClr val="BBE0E3"/>
            </a:solidFill>
            <a:ln w="936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72" name="Shape 272"/>
            <p:cNvSpPr/>
            <p:nvPr/>
          </p:nvSpPr>
          <p:spPr>
            <a:xfrm>
              <a:off x="78133" y="1070199"/>
              <a:ext cx="1977334" cy="12536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000"/>
                <a:t>Click this to change which config set is active</a:t>
              </a:r>
            </a:p>
          </p:txBody>
        </p:sp>
      </p:grpSp>
      <p:sp>
        <p:nvSpPr>
          <p:cNvPr id="274" name="Shape 274"/>
          <p:cNvSpPr/>
          <p:nvPr/>
        </p:nvSpPr>
        <p:spPr>
          <a:xfrm>
            <a:off x="3178624" y="2802351"/>
            <a:ext cx="3400029" cy="12584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03" y="0"/>
                </a:moveTo>
                <a:cubicBezTo>
                  <a:pt x="181" y="0"/>
                  <a:pt x="0" y="488"/>
                  <a:pt x="0" y="1090"/>
                </a:cubicBezTo>
                <a:lnTo>
                  <a:pt x="0" y="6294"/>
                </a:lnTo>
                <a:cubicBezTo>
                  <a:pt x="0" y="6896"/>
                  <a:pt x="181" y="7384"/>
                  <a:pt x="403" y="7384"/>
                </a:cubicBezTo>
                <a:lnTo>
                  <a:pt x="17707" y="7384"/>
                </a:lnTo>
                <a:lnTo>
                  <a:pt x="21600" y="21600"/>
                </a:lnTo>
                <a:lnTo>
                  <a:pt x="18874" y="2759"/>
                </a:lnTo>
                <a:lnTo>
                  <a:pt x="18874" y="1090"/>
                </a:lnTo>
                <a:cubicBezTo>
                  <a:pt x="18874" y="488"/>
                  <a:pt x="18694" y="0"/>
                  <a:pt x="18471" y="0"/>
                </a:cubicBezTo>
                <a:lnTo>
                  <a:pt x="403" y="0"/>
                </a:lnTo>
                <a:close/>
              </a:path>
            </a:pathLst>
          </a:custGeom>
          <a:solidFill>
            <a:srgbClr val="CBCBCB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000"/>
              <a:t>Click this box</a:t>
            </a:r>
          </a:p>
        </p:txBody>
      </p:sp>
      <p:pic>
        <p:nvPicPr>
          <p:cNvPr id="275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5230389"/>
            <a:ext cx="9144000" cy="909098"/>
          </a:xfrm>
          <a:prstGeom prst="rect">
            <a:avLst/>
          </a:prstGeom>
          <a:ln w="12700">
            <a:miter lim="400000"/>
          </a:ln>
        </p:spPr>
      </p:pic>
      <p:sp>
        <p:nvSpPr>
          <p:cNvPr id="276" name="Shape 276"/>
          <p:cNvSpPr/>
          <p:nvPr/>
        </p:nvSpPr>
        <p:spPr>
          <a:xfrm>
            <a:off x="3187227" y="5940320"/>
            <a:ext cx="3481388" cy="8024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030" y="0"/>
                </a:moveTo>
                <a:lnTo>
                  <a:pt x="15242" y="9347"/>
                </a:lnTo>
                <a:lnTo>
                  <a:pt x="394" y="9347"/>
                </a:lnTo>
                <a:cubicBezTo>
                  <a:pt x="176" y="9347"/>
                  <a:pt x="0" y="10112"/>
                  <a:pt x="0" y="11056"/>
                </a:cubicBezTo>
                <a:lnTo>
                  <a:pt x="0" y="19891"/>
                </a:lnTo>
                <a:cubicBezTo>
                  <a:pt x="0" y="20835"/>
                  <a:pt x="176" y="21600"/>
                  <a:pt x="394" y="21600"/>
                </a:cubicBezTo>
                <a:lnTo>
                  <a:pt x="21206" y="21600"/>
                </a:lnTo>
                <a:cubicBezTo>
                  <a:pt x="21424" y="21600"/>
                  <a:pt x="21600" y="20835"/>
                  <a:pt x="21600" y="19891"/>
                </a:cubicBezTo>
                <a:lnTo>
                  <a:pt x="21600" y="11056"/>
                </a:lnTo>
                <a:cubicBezTo>
                  <a:pt x="21600" y="10112"/>
                  <a:pt x="21424" y="9347"/>
                  <a:pt x="21206" y="9347"/>
                </a:cubicBezTo>
                <a:lnTo>
                  <a:pt x="16818" y="9347"/>
                </a:lnTo>
                <a:lnTo>
                  <a:pt x="16030" y="0"/>
                </a:lnTo>
                <a:close/>
              </a:path>
            </a:pathLst>
          </a:custGeom>
          <a:solidFill>
            <a:srgbClr val="CBCBCB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000"/>
              <a:t>And then select “New” here</a:t>
            </a:r>
          </a:p>
        </p:txBody>
      </p:sp>
      <p:sp>
        <p:nvSpPr>
          <p:cNvPr id="277" name="Shape 277"/>
          <p:cNvSpPr/>
          <p:nvPr/>
        </p:nvSpPr>
        <p:spPr>
          <a:xfrm>
            <a:off x="4406900" y="4123426"/>
            <a:ext cx="1745050" cy="388470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78" name="Shape 278"/>
          <p:cNvSpPr/>
          <p:nvPr/>
        </p:nvSpPr>
        <p:spPr>
          <a:xfrm>
            <a:off x="4406900" y="5130501"/>
            <a:ext cx="1745050" cy="388469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342900"/>
            <a:ext cx="4395159" cy="2991150"/>
          </a:xfrm>
          <a:prstGeom prst="rect">
            <a:avLst/>
          </a:prstGeom>
          <a:ln w="12700">
            <a:miter lim="400000"/>
          </a:ln>
        </p:spPr>
      </p:pic>
      <p:pic>
        <p:nvPicPr>
          <p:cNvPr id="281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61681" y="3417281"/>
            <a:ext cx="4318819" cy="2904294"/>
          </a:xfrm>
          <a:prstGeom prst="rect">
            <a:avLst/>
          </a:prstGeom>
          <a:ln w="12700">
            <a:miter lim="400000"/>
          </a:ln>
        </p:spPr>
      </p:pic>
      <p:sp>
        <p:nvSpPr>
          <p:cNvPr id="282" name="Shape 282"/>
          <p:cNvSpPr/>
          <p:nvPr/>
        </p:nvSpPr>
        <p:spPr>
          <a:xfrm>
            <a:off x="4455639" y="1017085"/>
            <a:ext cx="3775076" cy="7405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44" y="0"/>
                </a:moveTo>
                <a:cubicBezTo>
                  <a:pt x="1843" y="0"/>
                  <a:pt x="1680" y="829"/>
                  <a:pt x="1680" y="1852"/>
                </a:cubicBezTo>
                <a:lnTo>
                  <a:pt x="1680" y="6702"/>
                </a:lnTo>
                <a:lnTo>
                  <a:pt x="0" y="10406"/>
                </a:lnTo>
                <a:lnTo>
                  <a:pt x="1680" y="14111"/>
                </a:lnTo>
                <a:lnTo>
                  <a:pt x="1680" y="19748"/>
                </a:lnTo>
                <a:cubicBezTo>
                  <a:pt x="1680" y="20771"/>
                  <a:pt x="1843" y="21600"/>
                  <a:pt x="2044" y="21600"/>
                </a:cubicBezTo>
                <a:lnTo>
                  <a:pt x="21237" y="21600"/>
                </a:lnTo>
                <a:cubicBezTo>
                  <a:pt x="21437" y="21600"/>
                  <a:pt x="21600" y="20771"/>
                  <a:pt x="21600" y="19748"/>
                </a:cubicBezTo>
                <a:lnTo>
                  <a:pt x="21600" y="1852"/>
                </a:lnTo>
                <a:cubicBezTo>
                  <a:pt x="21600" y="829"/>
                  <a:pt x="21437" y="0"/>
                  <a:pt x="21237" y="0"/>
                </a:cubicBezTo>
                <a:lnTo>
                  <a:pt x="2044" y="0"/>
                </a:lnTo>
                <a:close/>
              </a:path>
            </a:pathLst>
          </a:custGeom>
          <a:solidFill>
            <a:srgbClr val="CBCBCB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000"/>
              <a:t>Pull down to select x64 build platform option</a:t>
            </a:r>
          </a:p>
        </p:txBody>
      </p:sp>
      <p:sp>
        <p:nvSpPr>
          <p:cNvPr id="283" name="Shape 283"/>
          <p:cNvSpPr/>
          <p:nvPr/>
        </p:nvSpPr>
        <p:spPr>
          <a:xfrm>
            <a:off x="1688627" y="5754185"/>
            <a:ext cx="4775994" cy="4139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87" y="0"/>
                </a:moveTo>
                <a:cubicBezTo>
                  <a:pt x="129" y="0"/>
                  <a:pt x="0" y="1484"/>
                  <a:pt x="0" y="3314"/>
                </a:cubicBezTo>
                <a:lnTo>
                  <a:pt x="0" y="18286"/>
                </a:lnTo>
                <a:cubicBezTo>
                  <a:pt x="0" y="20116"/>
                  <a:pt x="129" y="21600"/>
                  <a:pt x="287" y="21600"/>
                </a:cubicBezTo>
                <a:lnTo>
                  <a:pt x="15458" y="21600"/>
                </a:lnTo>
                <a:cubicBezTo>
                  <a:pt x="15616" y="21600"/>
                  <a:pt x="15745" y="20116"/>
                  <a:pt x="15745" y="18286"/>
                </a:cubicBezTo>
                <a:lnTo>
                  <a:pt x="15745" y="17396"/>
                </a:lnTo>
                <a:lnTo>
                  <a:pt x="21600" y="10769"/>
                </a:lnTo>
                <a:lnTo>
                  <a:pt x="15745" y="4142"/>
                </a:lnTo>
                <a:lnTo>
                  <a:pt x="15745" y="3314"/>
                </a:lnTo>
                <a:cubicBezTo>
                  <a:pt x="15745" y="1484"/>
                  <a:pt x="15616" y="0"/>
                  <a:pt x="15458" y="0"/>
                </a:cubicBezTo>
                <a:lnTo>
                  <a:pt x="287" y="0"/>
                </a:lnTo>
                <a:close/>
              </a:path>
            </a:pathLst>
          </a:custGeom>
          <a:solidFill>
            <a:srgbClr val="CBCBCB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000"/>
              <a:t>Once it’s selected, hit OK</a:t>
            </a:r>
          </a:p>
        </p:txBody>
      </p:sp>
      <p:sp>
        <p:nvSpPr>
          <p:cNvPr id="284" name="Shape 284"/>
          <p:cNvSpPr/>
          <p:nvPr/>
        </p:nvSpPr>
        <p:spPr>
          <a:xfrm>
            <a:off x="2477300" y="-76200"/>
            <a:ext cx="4189400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Setting project properties - 5.2</a:t>
            </a:r>
          </a:p>
        </p:txBody>
      </p:sp>
      <p:sp>
        <p:nvSpPr>
          <p:cNvPr id="285" name="Shape 285"/>
          <p:cNvSpPr/>
          <p:nvPr/>
        </p:nvSpPr>
        <p:spPr>
          <a:xfrm>
            <a:off x="4455639" y="2109285"/>
            <a:ext cx="4377532" cy="7405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62" y="0"/>
                </a:moveTo>
                <a:cubicBezTo>
                  <a:pt x="1589" y="0"/>
                  <a:pt x="1449" y="829"/>
                  <a:pt x="1449" y="1852"/>
                </a:cubicBezTo>
                <a:lnTo>
                  <a:pt x="1449" y="6702"/>
                </a:lnTo>
                <a:lnTo>
                  <a:pt x="0" y="10406"/>
                </a:lnTo>
                <a:lnTo>
                  <a:pt x="1449" y="14111"/>
                </a:lnTo>
                <a:lnTo>
                  <a:pt x="1449" y="19748"/>
                </a:lnTo>
                <a:cubicBezTo>
                  <a:pt x="1449" y="20771"/>
                  <a:pt x="1589" y="21600"/>
                  <a:pt x="1762" y="21600"/>
                </a:cubicBezTo>
                <a:lnTo>
                  <a:pt x="21287" y="21600"/>
                </a:lnTo>
                <a:cubicBezTo>
                  <a:pt x="21460" y="21600"/>
                  <a:pt x="21600" y="20771"/>
                  <a:pt x="21600" y="19748"/>
                </a:cubicBezTo>
                <a:lnTo>
                  <a:pt x="21600" y="1852"/>
                </a:lnTo>
                <a:cubicBezTo>
                  <a:pt x="21600" y="829"/>
                  <a:pt x="21460" y="0"/>
                  <a:pt x="21287" y="0"/>
                </a:cubicBezTo>
                <a:lnTo>
                  <a:pt x="1762" y="0"/>
                </a:lnTo>
                <a:close/>
              </a:path>
            </a:pathLst>
          </a:custGeom>
          <a:solidFill>
            <a:srgbClr val="CBCBCB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b="1" i="1" sz="2000" u="sng">
                <a:latin typeface="Arial"/>
                <a:ea typeface="Arial"/>
                <a:cs typeface="Arial"/>
                <a:sym typeface="Arial"/>
              </a:rPr>
              <a:t>Very important!</a:t>
            </a:r>
            <a:endParaRPr b="1" i="1" sz="2000" u="sng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This box should be un-checked</a:t>
            </a:r>
          </a:p>
        </p:txBody>
      </p:sp>
    </p:spTree>
  </p:cSld>
  <p:clrMapOvr>
    <a:masterClrMapping/>
  </p:clrMapOvr>
  <p:transition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/>
          <p:nvPr/>
        </p:nvSpPr>
        <p:spPr>
          <a:xfrm>
            <a:off x="6553200" y="6248400"/>
            <a:ext cx="1905000" cy="290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>
            <a:lvl1pPr algn="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400"/>
              <a:t>83</a:t>
            </a:r>
          </a:p>
        </p:txBody>
      </p:sp>
      <p:sp>
        <p:nvSpPr>
          <p:cNvPr id="288" name="Shape 288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Setting project properties 6</a:t>
            </a:r>
          </a:p>
        </p:txBody>
      </p:sp>
      <p:sp>
        <p:nvSpPr>
          <p:cNvPr id="289" name="Shape 289"/>
          <p:cNvSpPr/>
          <p:nvPr/>
        </p:nvSpPr>
        <p:spPr>
          <a:xfrm>
            <a:off x="2604399" y="0"/>
            <a:ext cx="3935202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Setting project properties - 6</a:t>
            </a:r>
          </a:p>
        </p:txBody>
      </p:sp>
      <p:pic>
        <p:nvPicPr>
          <p:cNvPr id="290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357643"/>
            <a:ext cx="9144000" cy="6142714"/>
          </a:xfrm>
          <a:prstGeom prst="rect">
            <a:avLst/>
          </a:prstGeom>
          <a:ln w="12700">
            <a:miter lim="400000"/>
          </a:ln>
        </p:spPr>
      </p:pic>
      <p:sp>
        <p:nvSpPr>
          <p:cNvPr id="291" name="Shape 291"/>
          <p:cNvSpPr/>
          <p:nvPr/>
        </p:nvSpPr>
        <p:spPr>
          <a:xfrm>
            <a:off x="5219700" y="1755076"/>
            <a:ext cx="1655704" cy="240224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294" name="Group 294"/>
          <p:cNvGrpSpPr/>
          <p:nvPr/>
        </p:nvGrpSpPr>
        <p:grpSpPr>
          <a:xfrm>
            <a:off x="4775200" y="2039296"/>
            <a:ext cx="2895600" cy="2138342"/>
            <a:chOff x="0" y="0"/>
            <a:chExt cx="2895599" cy="2138341"/>
          </a:xfrm>
        </p:grpSpPr>
        <p:sp>
          <p:nvSpPr>
            <p:cNvPr id="292" name="Shape 292"/>
            <p:cNvSpPr/>
            <p:nvPr/>
          </p:nvSpPr>
          <p:spPr>
            <a:xfrm>
              <a:off x="0" y="0"/>
              <a:ext cx="2895600" cy="2138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00" y="9285"/>
                  </a:moveTo>
                  <a:lnTo>
                    <a:pt x="3600" y="9285"/>
                  </a:lnTo>
                  <a:cubicBezTo>
                    <a:pt x="1612" y="9285"/>
                    <a:pt x="0" y="10203"/>
                    <a:pt x="0" y="11337"/>
                  </a:cubicBezTo>
                  <a:lnTo>
                    <a:pt x="0" y="11337"/>
                  </a:lnTo>
                  <a:lnTo>
                    <a:pt x="0" y="19547"/>
                  </a:lnTo>
                  <a:cubicBezTo>
                    <a:pt x="0" y="20681"/>
                    <a:pt x="1612" y="21600"/>
                    <a:pt x="3600" y="21600"/>
                  </a:cubicBezTo>
                  <a:lnTo>
                    <a:pt x="18000" y="21600"/>
                  </a:lnTo>
                  <a:cubicBezTo>
                    <a:pt x="19988" y="21600"/>
                    <a:pt x="21600" y="20681"/>
                    <a:pt x="21600" y="19547"/>
                  </a:cubicBezTo>
                  <a:lnTo>
                    <a:pt x="21600" y="11337"/>
                  </a:lnTo>
                  <a:cubicBezTo>
                    <a:pt x="21600" y="10203"/>
                    <a:pt x="19988" y="9285"/>
                    <a:pt x="18000" y="9285"/>
                  </a:cubicBezTo>
                  <a:lnTo>
                    <a:pt x="9000" y="9285"/>
                  </a:lnTo>
                  <a:lnTo>
                    <a:pt x="6217" y="0"/>
                  </a:lnTo>
                  <a:lnTo>
                    <a:pt x="3600" y="9285"/>
                  </a:lnTo>
                  <a:close/>
                </a:path>
              </a:pathLst>
            </a:custGeom>
            <a:solidFill>
              <a:srgbClr val="BBE0E3"/>
            </a:solidFill>
            <a:ln w="936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93" name="Shape 293"/>
            <p:cNvSpPr/>
            <p:nvPr/>
          </p:nvSpPr>
          <p:spPr>
            <a:xfrm>
              <a:off x="106037" y="1047946"/>
              <a:ext cx="2683525" cy="9615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000"/>
                <a:t>This adds an extra jump between a call and the target function</a:t>
              </a:r>
            </a:p>
          </p:txBody>
        </p:sp>
      </p:grpSp>
      <p:pic>
        <p:nvPicPr>
          <p:cNvPr id="295" name="pasted-image.png"/>
          <p:cNvPicPr/>
          <p:nvPr/>
        </p:nvPicPr>
        <p:blipFill>
          <a:blip r:embed="rId3">
            <a:extLst/>
          </a:blip>
          <a:srcRect l="0" t="0" r="72681" b="95139"/>
          <a:stretch>
            <a:fillRect/>
          </a:stretch>
        </p:blipFill>
        <p:spPr>
          <a:xfrm>
            <a:off x="12054" y="344245"/>
            <a:ext cx="2497982" cy="300691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Shape 296"/>
          <p:cNvSpPr/>
          <p:nvPr/>
        </p:nvSpPr>
        <p:spPr>
          <a:xfrm>
            <a:off x="639688" y="2501889"/>
            <a:ext cx="1034108" cy="240225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97" name="Shape 297"/>
          <p:cNvSpPr/>
          <p:nvPr/>
        </p:nvSpPr>
        <p:spPr>
          <a:xfrm>
            <a:off x="334888" y="2260589"/>
            <a:ext cx="1034108" cy="240225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379056"/>
            <a:ext cx="9144000" cy="609988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02" name="Group 302"/>
          <p:cNvGrpSpPr/>
          <p:nvPr/>
        </p:nvGrpSpPr>
        <p:grpSpPr>
          <a:xfrm>
            <a:off x="4775199" y="2166296"/>
            <a:ext cx="3574022" cy="3021165"/>
            <a:chOff x="0" y="0"/>
            <a:chExt cx="3574020" cy="3021164"/>
          </a:xfrm>
        </p:grpSpPr>
        <p:sp>
          <p:nvSpPr>
            <p:cNvPr id="300" name="Shape 300"/>
            <p:cNvSpPr/>
            <p:nvPr/>
          </p:nvSpPr>
          <p:spPr>
            <a:xfrm>
              <a:off x="0" y="0"/>
              <a:ext cx="3574021" cy="2639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00" y="9285"/>
                  </a:moveTo>
                  <a:lnTo>
                    <a:pt x="3600" y="9285"/>
                  </a:lnTo>
                  <a:cubicBezTo>
                    <a:pt x="1612" y="9285"/>
                    <a:pt x="0" y="10203"/>
                    <a:pt x="0" y="11337"/>
                  </a:cubicBezTo>
                  <a:lnTo>
                    <a:pt x="0" y="11337"/>
                  </a:lnTo>
                  <a:lnTo>
                    <a:pt x="0" y="19547"/>
                  </a:lnTo>
                  <a:cubicBezTo>
                    <a:pt x="0" y="20681"/>
                    <a:pt x="1612" y="21600"/>
                    <a:pt x="3600" y="21600"/>
                  </a:cubicBezTo>
                  <a:lnTo>
                    <a:pt x="18000" y="21600"/>
                  </a:lnTo>
                  <a:cubicBezTo>
                    <a:pt x="19988" y="21600"/>
                    <a:pt x="21600" y="20681"/>
                    <a:pt x="21600" y="19547"/>
                  </a:cubicBezTo>
                  <a:lnTo>
                    <a:pt x="21600" y="11337"/>
                  </a:lnTo>
                  <a:cubicBezTo>
                    <a:pt x="21600" y="10203"/>
                    <a:pt x="19988" y="9285"/>
                    <a:pt x="18000" y="9285"/>
                  </a:cubicBezTo>
                  <a:lnTo>
                    <a:pt x="9000" y="9285"/>
                  </a:lnTo>
                  <a:lnTo>
                    <a:pt x="6217" y="0"/>
                  </a:lnTo>
                  <a:lnTo>
                    <a:pt x="3600" y="9285"/>
                  </a:lnTo>
                  <a:close/>
                </a:path>
              </a:pathLst>
            </a:custGeom>
            <a:solidFill>
              <a:srgbClr val="BBE0E3"/>
            </a:solidFill>
            <a:ln w="936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01" name="Shape 301"/>
            <p:cNvSpPr/>
            <p:nvPr/>
          </p:nvSpPr>
          <p:spPr>
            <a:xfrm>
              <a:off x="130881" y="752667"/>
              <a:ext cx="3312259" cy="22684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6799" tIns="46799" rIns="46799" bIns="46799" numCol="1" anchor="ctr">
              <a:no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000"/>
                <a:t>Disable Address Space Layout Randomization (ASLR) so that we see the same addresses in our labs</a:t>
              </a:r>
            </a:p>
          </p:txBody>
        </p:sp>
      </p:grpSp>
      <p:sp>
        <p:nvSpPr>
          <p:cNvPr id="303" name="Shape 303"/>
          <p:cNvSpPr/>
          <p:nvPr/>
        </p:nvSpPr>
        <p:spPr>
          <a:xfrm>
            <a:off x="2604399" y="0"/>
            <a:ext cx="3935202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Setting project properties - 7</a:t>
            </a:r>
          </a:p>
        </p:txBody>
      </p:sp>
      <p:pic>
        <p:nvPicPr>
          <p:cNvPr id="304" name="pasted-image.png"/>
          <p:cNvPicPr/>
          <p:nvPr/>
        </p:nvPicPr>
        <p:blipFill>
          <a:blip r:embed="rId3">
            <a:extLst/>
          </a:blip>
          <a:srcRect l="0" t="0" r="72681" b="95139"/>
          <a:stretch>
            <a:fillRect/>
          </a:stretch>
        </p:blipFill>
        <p:spPr>
          <a:xfrm>
            <a:off x="12054" y="356945"/>
            <a:ext cx="2497982" cy="300691"/>
          </a:xfrm>
          <a:prstGeom prst="rect">
            <a:avLst/>
          </a:prstGeom>
          <a:ln w="12700">
            <a:miter lim="400000"/>
          </a:ln>
        </p:spPr>
      </p:pic>
      <p:sp>
        <p:nvSpPr>
          <p:cNvPr id="305" name="Shape 305"/>
          <p:cNvSpPr/>
          <p:nvPr/>
        </p:nvSpPr>
        <p:spPr>
          <a:xfrm>
            <a:off x="652388" y="3962389"/>
            <a:ext cx="1034108" cy="240225"/>
          </a:xfrm>
          <a:prstGeom prst="rect">
            <a:avLst/>
          </a:prstGeom>
          <a:solidFill>
            <a:srgbClr val="BBE0E3">
              <a:alpha val="0"/>
            </a:srgbClr>
          </a:solidFill>
          <a:ln w="50760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/>
          <p:nvPr/>
        </p:nvSpPr>
        <p:spPr>
          <a:xfrm>
            <a:off x="2805112" y="0"/>
            <a:ext cx="3630402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2 ways to build the project</a:t>
            </a:r>
          </a:p>
        </p:txBody>
      </p:sp>
      <p:pic>
        <p:nvPicPr>
          <p:cNvPr id="308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8100" y="2745004"/>
            <a:ext cx="3477928" cy="2567655"/>
          </a:xfrm>
          <a:prstGeom prst="rect">
            <a:avLst/>
          </a:prstGeom>
          <a:ln w="12700">
            <a:miter lim="400000"/>
          </a:ln>
        </p:spPr>
      </p:pic>
      <p:sp>
        <p:nvSpPr>
          <p:cNvPr id="309" name="Shape 309"/>
          <p:cNvSpPr/>
          <p:nvPr/>
        </p:nvSpPr>
        <p:spPr>
          <a:xfrm>
            <a:off x="-7658" y="5313280"/>
            <a:ext cx="3003092" cy="7948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Right click on project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and select build </a:t>
            </a:r>
          </a:p>
        </p:txBody>
      </p:sp>
      <p:sp>
        <p:nvSpPr>
          <p:cNvPr id="310" name="Shape 310"/>
          <p:cNvSpPr/>
          <p:nvPr/>
        </p:nvSpPr>
        <p:spPr>
          <a:xfrm>
            <a:off x="4621139" y="5313280"/>
            <a:ext cx="4561173" cy="7948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Or select Build Only … from the 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menu bar</a:t>
            </a:r>
          </a:p>
        </p:txBody>
      </p:sp>
      <p:pic>
        <p:nvPicPr>
          <p:cNvPr id="311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61234" y="2538798"/>
            <a:ext cx="5079561" cy="23507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715788"/>
            <a:ext cx="9144000" cy="396970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16" name="Group 316"/>
          <p:cNvGrpSpPr/>
          <p:nvPr/>
        </p:nvGrpSpPr>
        <p:grpSpPr>
          <a:xfrm>
            <a:off x="2560637" y="4669194"/>
            <a:ext cx="4022726" cy="1411288"/>
            <a:chOff x="0" y="0"/>
            <a:chExt cx="4022725" cy="1411287"/>
          </a:xfrm>
        </p:grpSpPr>
        <p:sp>
          <p:nvSpPr>
            <p:cNvPr id="314" name="Shape 314"/>
            <p:cNvSpPr/>
            <p:nvPr/>
          </p:nvSpPr>
          <p:spPr>
            <a:xfrm>
              <a:off x="0" y="0"/>
              <a:ext cx="4022725" cy="1411288"/>
            </a:xfrm>
            <a:prstGeom prst="rect">
              <a:avLst/>
            </a:prstGeom>
            <a:solidFill>
              <a:srgbClr val="BBE0E3"/>
            </a:solidFill>
            <a:ln w="936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marL="341312" indent="-341312" algn="ctr">
                <a:tabLst>
                  <a:tab pos="901700" algn="l"/>
                  <a:tab pos="1816100" algn="l"/>
                  <a:tab pos="2730500" algn="l"/>
                  <a:tab pos="3644900" algn="l"/>
                  <a:tab pos="4559300" algn="l"/>
                  <a:tab pos="5473700" algn="l"/>
                  <a:tab pos="6388100" algn="l"/>
                  <a:tab pos="7302500" algn="l"/>
                  <a:tab pos="8216900" algn="l"/>
                  <a:tab pos="9131300" algn="l"/>
                  <a:tab pos="10045700" algn="l"/>
                </a:tabLst>
                <a:defRPr sz="18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15" name="Shape 315"/>
            <p:cNvSpPr/>
            <p:nvPr/>
          </p:nvSpPr>
          <p:spPr>
            <a:xfrm>
              <a:off x="0" y="0"/>
              <a:ext cx="4022725" cy="11507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marL="341312" indent="-339725" algn="ctr">
                <a:tabLst>
                  <a:tab pos="901700" algn="l"/>
                  <a:tab pos="1816100" algn="l"/>
                  <a:tab pos="2730500" algn="l"/>
                  <a:tab pos="3644900" algn="l"/>
                  <a:tab pos="4559300" algn="l"/>
                  <a:tab pos="5473700" algn="l"/>
                  <a:tab pos="6388100" algn="l"/>
                  <a:tab pos="7302500" algn="l"/>
                  <a:tab pos="8216900" algn="l"/>
                  <a:tab pos="9131300" algn="l"/>
                  <a:tab pos="10045700" algn="l"/>
                </a:tabLst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Information about whether the build succeeded will be in the Output window. If it fails, a separate Error tab will open up</a:t>
              </a:r>
            </a:p>
          </p:txBody>
        </p:sp>
      </p:grpSp>
      <p:sp>
        <p:nvSpPr>
          <p:cNvPr id="317" name="Shape 317"/>
          <p:cNvSpPr/>
          <p:nvPr/>
        </p:nvSpPr>
        <p:spPr>
          <a:xfrm>
            <a:off x="2805112" y="0"/>
            <a:ext cx="3139121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Building the project - 2</a:t>
            </a:r>
          </a:p>
        </p:txBody>
      </p:sp>
    </p:spTree>
  </p:cSld>
  <p:clrMapOvr>
    <a:masterClrMapping/>
  </p:clrMapOvr>
  <p:transition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/>
          <p:nvPr/>
        </p:nvSpPr>
        <p:spPr>
          <a:xfrm>
            <a:off x="6553200" y="6248400"/>
            <a:ext cx="1905000" cy="290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>
            <a:lvl1pPr algn="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400"/>
              <a:t>86</a:t>
            </a:r>
          </a:p>
        </p:txBody>
      </p:sp>
      <p:sp>
        <p:nvSpPr>
          <p:cNvPr id="320" name="Shape 320"/>
          <p:cNvSpPr/>
          <p:nvPr/>
        </p:nvSpPr>
        <p:spPr>
          <a:xfrm>
            <a:off x="685800" y="68877"/>
            <a:ext cx="7772400" cy="5480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3200"/>
              <a:t>Setting breakpoints &amp; start debugger</a:t>
            </a:r>
          </a:p>
        </p:txBody>
      </p:sp>
      <p:grpSp>
        <p:nvGrpSpPr>
          <p:cNvPr id="323" name="Group 323"/>
          <p:cNvGrpSpPr/>
          <p:nvPr/>
        </p:nvGrpSpPr>
        <p:grpSpPr>
          <a:xfrm>
            <a:off x="-9614" y="1742056"/>
            <a:ext cx="3263880" cy="1355392"/>
            <a:chOff x="0" y="0"/>
            <a:chExt cx="3263879" cy="1355391"/>
          </a:xfrm>
        </p:grpSpPr>
        <p:sp>
          <p:nvSpPr>
            <p:cNvPr id="321" name="Shape 321"/>
            <p:cNvSpPr/>
            <p:nvPr/>
          </p:nvSpPr>
          <p:spPr>
            <a:xfrm>
              <a:off x="0" y="0"/>
              <a:ext cx="3263879" cy="1355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726" y="0"/>
                  </a:moveTo>
                  <a:lnTo>
                    <a:pt x="2726" y="0"/>
                  </a:lnTo>
                  <a:cubicBezTo>
                    <a:pt x="1221" y="0"/>
                    <a:pt x="0" y="1612"/>
                    <a:pt x="0" y="3600"/>
                  </a:cubicBezTo>
                  <a:lnTo>
                    <a:pt x="0" y="3600"/>
                  </a:lnTo>
                  <a:lnTo>
                    <a:pt x="0" y="18000"/>
                  </a:lnTo>
                  <a:cubicBezTo>
                    <a:pt x="0" y="19988"/>
                    <a:pt x="1221" y="21600"/>
                    <a:pt x="2726" y="21600"/>
                  </a:cubicBezTo>
                  <a:lnTo>
                    <a:pt x="13631" y="21600"/>
                  </a:lnTo>
                  <a:cubicBezTo>
                    <a:pt x="15136" y="21600"/>
                    <a:pt x="16357" y="19988"/>
                    <a:pt x="16357" y="18000"/>
                  </a:cubicBezTo>
                  <a:lnTo>
                    <a:pt x="16357" y="9000"/>
                  </a:lnTo>
                  <a:lnTo>
                    <a:pt x="21600" y="5771"/>
                  </a:lnTo>
                  <a:lnTo>
                    <a:pt x="16357" y="3600"/>
                  </a:lnTo>
                  <a:cubicBezTo>
                    <a:pt x="16357" y="1612"/>
                    <a:pt x="15136" y="0"/>
                    <a:pt x="13631" y="0"/>
                  </a:cubicBezTo>
                  <a:lnTo>
                    <a:pt x="9541" y="0"/>
                  </a:lnTo>
                  <a:close/>
                </a:path>
              </a:pathLst>
            </a:custGeom>
            <a:solidFill>
              <a:srgbClr val="BBE0E3"/>
            </a:solidFill>
            <a:ln w="936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22" name="Shape 322"/>
            <p:cNvSpPr/>
            <p:nvPr/>
          </p:nvSpPr>
          <p:spPr>
            <a:xfrm>
              <a:off x="90510" y="174634"/>
              <a:ext cx="2290575" cy="10061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6799" tIns="46799" rIns="46799" bIns="46799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800"/>
              </a:pPr>
              <a:r>
                <a:rPr sz="1700">
                  <a:latin typeface="Arial"/>
                  <a:ea typeface="Arial"/>
                  <a:cs typeface="Arial"/>
                  <a:sym typeface="Arial"/>
                </a:rPr>
                <a:t>Click to the left of the line to break at.</a:t>
              </a:r>
              <a:endParaRPr sz="1700">
                <a:latin typeface="Arial"/>
                <a:ea typeface="Arial"/>
                <a:cs typeface="Arial"/>
                <a:sym typeface="Arial"/>
              </a:endParaRPr>
            </a:p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800"/>
              </a:pPr>
              <a:r>
                <a:rPr sz="1700">
                  <a:latin typeface="Arial"/>
                  <a:ea typeface="Arial"/>
                  <a:cs typeface="Arial"/>
                  <a:sym typeface="Arial"/>
                </a:rPr>
                <a:t>A red circle will appear</a:t>
              </a:r>
            </a:p>
          </p:txBody>
        </p:sp>
      </p:grpSp>
      <p:pic>
        <p:nvPicPr>
          <p:cNvPr id="324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77221" y="589611"/>
            <a:ext cx="2858196" cy="2554578"/>
          </a:xfrm>
          <a:prstGeom prst="rect">
            <a:avLst/>
          </a:prstGeom>
          <a:ln w="12700">
            <a:miter lim="400000"/>
          </a:ln>
        </p:spPr>
      </p:pic>
      <p:pic>
        <p:nvPicPr>
          <p:cNvPr id="325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3509638"/>
            <a:ext cx="9144001" cy="29803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Debugging the program 2</a:t>
            </a:r>
          </a:p>
        </p:txBody>
      </p:sp>
      <p:pic>
        <p:nvPicPr>
          <p:cNvPr id="328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866815"/>
            <a:ext cx="9144000" cy="479417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31" name="Group 331"/>
          <p:cNvGrpSpPr/>
          <p:nvPr/>
        </p:nvGrpSpPr>
        <p:grpSpPr>
          <a:xfrm>
            <a:off x="6330138" y="1682750"/>
            <a:ext cx="1766925" cy="1847850"/>
            <a:chOff x="0" y="0"/>
            <a:chExt cx="1766924" cy="1847850"/>
          </a:xfrm>
        </p:grpSpPr>
        <p:sp>
          <p:nvSpPr>
            <p:cNvPr id="329" name="Shape 329"/>
            <p:cNvSpPr/>
            <p:nvPr/>
          </p:nvSpPr>
          <p:spPr>
            <a:xfrm>
              <a:off x="45262" y="0"/>
              <a:ext cx="1676401" cy="1847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7146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17146"/>
                  </a:lnTo>
                  <a:lnTo>
                    <a:pt x="18000" y="17146"/>
                  </a:lnTo>
                  <a:lnTo>
                    <a:pt x="12989" y="0"/>
                  </a:lnTo>
                  <a:lnTo>
                    <a:pt x="12600" y="17146"/>
                  </a:lnTo>
                  <a:close/>
                </a:path>
              </a:pathLst>
            </a:custGeom>
            <a:solidFill>
              <a:srgbClr val="BBE0E3"/>
            </a:solidFill>
            <a:ln w="936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30" name="Shape 330"/>
            <p:cNvSpPr/>
            <p:nvPr/>
          </p:nvSpPr>
          <p:spPr>
            <a:xfrm>
              <a:off x="0" y="1499573"/>
              <a:ext cx="1766925" cy="3155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1600"/>
                <a:t>Restart debugging</a:t>
              </a:r>
            </a:p>
          </p:txBody>
        </p:sp>
      </p:grpSp>
      <p:grpSp>
        <p:nvGrpSpPr>
          <p:cNvPr id="334" name="Group 334"/>
          <p:cNvGrpSpPr/>
          <p:nvPr/>
        </p:nvGrpSpPr>
        <p:grpSpPr>
          <a:xfrm>
            <a:off x="6334305" y="1654175"/>
            <a:ext cx="1529991" cy="1330325"/>
            <a:chOff x="0" y="0"/>
            <a:chExt cx="1529989" cy="1330325"/>
          </a:xfrm>
        </p:grpSpPr>
        <p:sp>
          <p:nvSpPr>
            <p:cNvPr id="332" name="Shape 332"/>
            <p:cNvSpPr/>
            <p:nvPr/>
          </p:nvSpPr>
          <p:spPr>
            <a:xfrm>
              <a:off x="2994" y="0"/>
              <a:ext cx="1524001" cy="1330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4177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14177"/>
                  </a:lnTo>
                  <a:lnTo>
                    <a:pt x="9000" y="14177"/>
                  </a:lnTo>
                  <a:lnTo>
                    <a:pt x="10575" y="0"/>
                  </a:lnTo>
                  <a:lnTo>
                    <a:pt x="3600" y="14177"/>
                  </a:lnTo>
                  <a:close/>
                </a:path>
              </a:pathLst>
            </a:custGeom>
            <a:solidFill>
              <a:srgbClr val="BBE0E3"/>
            </a:solidFill>
            <a:ln w="936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33" name="Shape 333"/>
            <p:cNvSpPr/>
            <p:nvPr/>
          </p:nvSpPr>
          <p:spPr>
            <a:xfrm>
              <a:off x="0" y="943948"/>
              <a:ext cx="1529990" cy="3155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1600"/>
                <a:t>Stop debugging</a:t>
              </a:r>
            </a:p>
          </p:txBody>
        </p:sp>
      </p:grpSp>
      <p:grpSp>
        <p:nvGrpSpPr>
          <p:cNvPr id="337" name="Group 337"/>
          <p:cNvGrpSpPr/>
          <p:nvPr/>
        </p:nvGrpSpPr>
        <p:grpSpPr>
          <a:xfrm>
            <a:off x="2717800" y="1712912"/>
            <a:ext cx="1219200" cy="776288"/>
            <a:chOff x="0" y="0"/>
            <a:chExt cx="1219200" cy="776287"/>
          </a:xfrm>
        </p:grpSpPr>
        <p:sp>
          <p:nvSpPr>
            <p:cNvPr id="335" name="Shape 335"/>
            <p:cNvSpPr/>
            <p:nvPr/>
          </p:nvSpPr>
          <p:spPr>
            <a:xfrm>
              <a:off x="0" y="0"/>
              <a:ext cx="1219200" cy="776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879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8879"/>
                  </a:lnTo>
                  <a:lnTo>
                    <a:pt x="9000" y="8879"/>
                  </a:lnTo>
                  <a:lnTo>
                    <a:pt x="5906" y="0"/>
                  </a:lnTo>
                  <a:lnTo>
                    <a:pt x="3600" y="8879"/>
                  </a:lnTo>
                  <a:close/>
                </a:path>
              </a:pathLst>
            </a:custGeom>
            <a:solidFill>
              <a:srgbClr val="BBE0E3"/>
            </a:solidFill>
            <a:ln w="936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36" name="Shape 336"/>
            <p:cNvSpPr/>
            <p:nvPr/>
          </p:nvSpPr>
          <p:spPr>
            <a:xfrm>
              <a:off x="149752" y="389911"/>
              <a:ext cx="919696" cy="3155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1600"/>
                <a:t>Continue</a:t>
              </a:r>
            </a:p>
          </p:txBody>
        </p:sp>
      </p:grpSp>
      <p:grpSp>
        <p:nvGrpSpPr>
          <p:cNvPr id="340" name="Group 340"/>
          <p:cNvGrpSpPr/>
          <p:nvPr/>
        </p:nvGrpSpPr>
        <p:grpSpPr>
          <a:xfrm>
            <a:off x="3208666" y="4460875"/>
            <a:ext cx="2320268" cy="878502"/>
            <a:chOff x="0" y="0"/>
            <a:chExt cx="2320267" cy="878501"/>
          </a:xfrm>
        </p:grpSpPr>
        <p:sp>
          <p:nvSpPr>
            <p:cNvPr id="338" name="Shape 338"/>
            <p:cNvSpPr/>
            <p:nvPr/>
          </p:nvSpPr>
          <p:spPr>
            <a:xfrm>
              <a:off x="17133" y="0"/>
              <a:ext cx="2286001" cy="873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406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14060"/>
                  </a:lnTo>
                  <a:lnTo>
                    <a:pt x="9000" y="14060"/>
                  </a:lnTo>
                  <a:lnTo>
                    <a:pt x="1635" y="0"/>
                  </a:lnTo>
                  <a:lnTo>
                    <a:pt x="3600" y="14060"/>
                  </a:lnTo>
                  <a:close/>
                </a:path>
              </a:pathLst>
            </a:custGeom>
            <a:solidFill>
              <a:srgbClr val="BBE0E3"/>
            </a:solidFill>
            <a:ln w="936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39" name="Shape 339"/>
            <p:cNvSpPr/>
            <p:nvPr/>
          </p:nvSpPr>
          <p:spPr>
            <a:xfrm>
              <a:off x="0" y="562948"/>
              <a:ext cx="2320268" cy="3155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1600"/>
                <a:t>Current stopped location</a:t>
              </a:r>
            </a:p>
          </p:txBody>
        </p:sp>
      </p:grpSp>
      <p:sp>
        <p:nvSpPr>
          <p:cNvPr id="341" name="Shape 341"/>
          <p:cNvSpPr/>
          <p:nvPr/>
        </p:nvSpPr>
        <p:spPr>
          <a:xfrm>
            <a:off x="7223521" y="579955"/>
            <a:ext cx="663973" cy="8481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10" y="0"/>
                </a:moveTo>
                <a:cubicBezTo>
                  <a:pt x="494" y="0"/>
                  <a:pt x="0" y="387"/>
                  <a:pt x="0" y="869"/>
                </a:cubicBezTo>
                <a:lnTo>
                  <a:pt x="0" y="16597"/>
                </a:lnTo>
                <a:cubicBezTo>
                  <a:pt x="0" y="17079"/>
                  <a:pt x="494" y="17466"/>
                  <a:pt x="1110" y="17466"/>
                </a:cubicBezTo>
                <a:lnTo>
                  <a:pt x="14615" y="17466"/>
                </a:lnTo>
                <a:lnTo>
                  <a:pt x="21600" y="21600"/>
                </a:lnTo>
                <a:lnTo>
                  <a:pt x="18359" y="12554"/>
                </a:lnTo>
                <a:lnTo>
                  <a:pt x="18359" y="869"/>
                </a:lnTo>
                <a:cubicBezTo>
                  <a:pt x="18359" y="387"/>
                  <a:pt x="17852" y="0"/>
                  <a:pt x="17236" y="0"/>
                </a:cubicBezTo>
                <a:lnTo>
                  <a:pt x="1110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 lvl="0">
              <a:defRPr sz="1800"/>
            </a:pPr>
            <a:r>
              <a:t>Step</a:t>
            </a:r>
          </a:p>
          <a:p>
            <a:pPr lvl="0">
              <a:defRPr sz="1800"/>
            </a:pPr>
            <a:r>
              <a:t>into</a:t>
            </a:r>
          </a:p>
        </p:txBody>
      </p:sp>
      <p:sp>
        <p:nvSpPr>
          <p:cNvPr id="342" name="Shape 342"/>
          <p:cNvSpPr/>
          <p:nvPr/>
        </p:nvSpPr>
        <p:spPr>
          <a:xfrm>
            <a:off x="8518239" y="584103"/>
            <a:ext cx="609601" cy="83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812" y="0"/>
                </a:moveTo>
                <a:cubicBezTo>
                  <a:pt x="2141" y="0"/>
                  <a:pt x="1603" y="393"/>
                  <a:pt x="1603" y="882"/>
                </a:cubicBezTo>
                <a:lnTo>
                  <a:pt x="1603" y="8533"/>
                </a:lnTo>
                <a:lnTo>
                  <a:pt x="0" y="21600"/>
                </a:lnTo>
                <a:lnTo>
                  <a:pt x="4711" y="17723"/>
                </a:lnTo>
                <a:lnTo>
                  <a:pt x="20377" y="17723"/>
                </a:lnTo>
                <a:cubicBezTo>
                  <a:pt x="21048" y="17723"/>
                  <a:pt x="21600" y="17331"/>
                  <a:pt x="21600" y="16841"/>
                </a:cubicBezTo>
                <a:lnTo>
                  <a:pt x="21600" y="882"/>
                </a:lnTo>
                <a:cubicBezTo>
                  <a:pt x="21600" y="393"/>
                  <a:pt x="21048" y="0"/>
                  <a:pt x="20377" y="0"/>
                </a:cubicBezTo>
                <a:lnTo>
                  <a:pt x="2812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>
              <a:defRPr sz="1800"/>
            </a:pPr>
            <a:r>
              <a:t>Step</a:t>
            </a:r>
          </a:p>
          <a:p>
            <a:pPr lvl="0">
              <a:defRPr sz="1800"/>
            </a:pPr>
            <a:r>
              <a:t>out</a:t>
            </a:r>
          </a:p>
        </p:txBody>
      </p:sp>
      <p:sp>
        <p:nvSpPr>
          <p:cNvPr id="343" name="Shape 343"/>
          <p:cNvSpPr/>
          <p:nvPr/>
        </p:nvSpPr>
        <p:spPr>
          <a:xfrm>
            <a:off x="7909321" y="122755"/>
            <a:ext cx="564358" cy="1225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06" y="0"/>
                </a:moveTo>
                <a:cubicBezTo>
                  <a:pt x="581" y="0"/>
                  <a:pt x="0" y="268"/>
                  <a:pt x="0" y="602"/>
                </a:cubicBezTo>
                <a:lnTo>
                  <a:pt x="0" y="11485"/>
                </a:lnTo>
                <a:cubicBezTo>
                  <a:pt x="0" y="11819"/>
                  <a:pt x="581" y="12087"/>
                  <a:pt x="1306" y="12087"/>
                </a:cubicBezTo>
                <a:lnTo>
                  <a:pt x="8825" y="12087"/>
                </a:lnTo>
                <a:lnTo>
                  <a:pt x="11453" y="21600"/>
                </a:lnTo>
                <a:lnTo>
                  <a:pt x="14081" y="12087"/>
                </a:lnTo>
                <a:lnTo>
                  <a:pt x="20278" y="12087"/>
                </a:lnTo>
                <a:cubicBezTo>
                  <a:pt x="21003" y="12087"/>
                  <a:pt x="21600" y="11819"/>
                  <a:pt x="21600" y="11485"/>
                </a:cubicBezTo>
                <a:lnTo>
                  <a:pt x="21600" y="602"/>
                </a:lnTo>
                <a:cubicBezTo>
                  <a:pt x="21600" y="268"/>
                  <a:pt x="21003" y="0"/>
                  <a:pt x="20278" y="0"/>
                </a:cubicBezTo>
                <a:lnTo>
                  <a:pt x="1306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>
              <a:defRPr sz="1800"/>
            </a:pPr>
            <a:r>
              <a:t>Step</a:t>
            </a:r>
          </a:p>
          <a:p>
            <a:pPr lvl="0">
              <a:defRPr sz="1800"/>
            </a:pPr>
            <a:r>
              <a:t>over</a:t>
            </a:r>
          </a:p>
        </p:txBody>
      </p:sp>
      <p:sp>
        <p:nvSpPr>
          <p:cNvPr id="344" name="Shape 344"/>
          <p:cNvSpPr/>
          <p:nvPr/>
        </p:nvSpPr>
        <p:spPr>
          <a:xfrm>
            <a:off x="685800" y="-22296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Debugging interface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85800" y="3698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CALL - Call Procedure</a:t>
            </a:r>
          </a:p>
        </p:txBody>
      </p:sp>
      <p:sp>
        <p:nvSpPr>
          <p:cNvPr id="37" name="Shape 37"/>
          <p:cNvSpPr/>
          <p:nvPr/>
        </p:nvSpPr>
        <p:spPr>
          <a:xfrm>
            <a:off x="685800" y="1371600"/>
            <a:ext cx="7772400" cy="45018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41312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CALL’s job is to transfer control to a different function, in a way that control can later be resumed where it left off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First it pushes the address of the next instruction onto the stack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1" marL="798512" indent="-341312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For use by RET for when the procedure is done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Then it changes RIP to the address given in the instruction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Destination address can be specified in multiple ways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1" marL="798512" indent="-341312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Absolute address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1" marL="798512" indent="-341312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Relative address (relative to the end of the instruction, or some other register)</a:t>
            </a:r>
          </a:p>
        </p:txBody>
      </p:sp>
      <p:grpSp>
        <p:nvGrpSpPr>
          <p:cNvPr id="40" name="Group 40"/>
          <p:cNvGrpSpPr/>
          <p:nvPr/>
        </p:nvGrpSpPr>
        <p:grpSpPr>
          <a:xfrm>
            <a:off x="152400" y="76199"/>
            <a:ext cx="762000" cy="762000"/>
            <a:chOff x="0" y="0"/>
            <a:chExt cx="761998" cy="761998"/>
          </a:xfrm>
        </p:grpSpPr>
        <p:sp>
          <p:nvSpPr>
            <p:cNvPr id="38" name="Shape 38"/>
            <p:cNvSpPr/>
            <p:nvPr/>
          </p:nvSpPr>
          <p:spPr>
            <a:xfrm>
              <a:off x="0" y="-1"/>
              <a:ext cx="762000" cy="762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250"/>
                  </a:moveTo>
                  <a:lnTo>
                    <a:pt x="8251" y="8251"/>
                  </a:lnTo>
                  <a:lnTo>
                    <a:pt x="10800" y="0"/>
                  </a:lnTo>
                  <a:lnTo>
                    <a:pt x="13349" y="8251"/>
                  </a:lnTo>
                  <a:lnTo>
                    <a:pt x="21600" y="8250"/>
                  </a:lnTo>
                  <a:lnTo>
                    <a:pt x="14925" y="13350"/>
                  </a:lnTo>
                  <a:lnTo>
                    <a:pt x="17475" y="21600"/>
                  </a:lnTo>
                  <a:lnTo>
                    <a:pt x="10800" y="16501"/>
                  </a:lnTo>
                  <a:lnTo>
                    <a:pt x="4125" y="21600"/>
                  </a:lnTo>
                  <a:lnTo>
                    <a:pt x="6675" y="13350"/>
                  </a:lnTo>
                  <a:close/>
                </a:path>
              </a:pathLst>
            </a:custGeom>
            <a:solidFill>
              <a:srgbClr val="FFFF00"/>
            </a:solidFill>
            <a:ln w="2844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9" name="Shape 39"/>
            <p:cNvSpPr/>
            <p:nvPr/>
          </p:nvSpPr>
          <p:spPr>
            <a:xfrm>
              <a:off x="243092" y="216971"/>
              <a:ext cx="275816" cy="4392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4</a:t>
              </a:r>
            </a:p>
          </p:txBody>
        </p:sp>
      </p:grpSp>
      <p:sp>
        <p:nvSpPr>
          <p:cNvPr id="41" name="Shape 41"/>
          <p:cNvSpPr/>
          <p:nvPr/>
        </p:nvSpPr>
        <p:spPr>
          <a:xfrm rot="16200000">
            <a:off x="-444009" y="6168350"/>
            <a:ext cx="112949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3000"/>
              </a:lnSpc>
              <a:spcBef>
                <a:spcPts val="3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/>
            </a:pPr>
            <a:r>
              <a:rPr i="1" sz="1200"/>
              <a:t>Book page 108</a:t>
            </a:r>
          </a:p>
        </p:txBody>
      </p:sp>
    </p:spTree>
  </p:cSld>
  <p:clrMapOvr>
    <a:masterClrMapping/>
  </p:clrMapOvr>
  <p:transition spd="med" advClick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58133" y="877695"/>
            <a:ext cx="6827734" cy="5936428"/>
          </a:xfrm>
          <a:prstGeom prst="rect">
            <a:avLst/>
          </a:prstGeom>
          <a:ln w="12700">
            <a:miter lim="400000"/>
          </a:ln>
        </p:spPr>
      </p:pic>
      <p:sp>
        <p:nvSpPr>
          <p:cNvPr id="347" name="Shape 347"/>
          <p:cNvSpPr/>
          <p:nvPr/>
        </p:nvSpPr>
        <p:spPr>
          <a:xfrm>
            <a:off x="685800" y="-22296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Showing assembly</a:t>
            </a:r>
          </a:p>
        </p:txBody>
      </p:sp>
      <p:grpSp>
        <p:nvGrpSpPr>
          <p:cNvPr id="350" name="Group 350"/>
          <p:cNvGrpSpPr/>
          <p:nvPr/>
        </p:nvGrpSpPr>
        <p:grpSpPr>
          <a:xfrm>
            <a:off x="525940" y="5419560"/>
            <a:ext cx="3759237" cy="1752601"/>
            <a:chOff x="0" y="0"/>
            <a:chExt cx="3759235" cy="1752600"/>
          </a:xfrm>
        </p:grpSpPr>
        <p:sp>
          <p:nvSpPr>
            <p:cNvPr id="348" name="Shape 348"/>
            <p:cNvSpPr/>
            <p:nvPr/>
          </p:nvSpPr>
          <p:spPr>
            <a:xfrm>
              <a:off x="0" y="0"/>
              <a:ext cx="3759236" cy="1752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554" y="0"/>
                  </a:moveTo>
                  <a:lnTo>
                    <a:pt x="2554" y="0"/>
                  </a:lnTo>
                  <a:cubicBezTo>
                    <a:pt x="1143" y="0"/>
                    <a:pt x="0" y="1612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143" y="21600"/>
                    <a:pt x="2554" y="21600"/>
                  </a:cubicBezTo>
                  <a:lnTo>
                    <a:pt x="12770" y="21600"/>
                  </a:lnTo>
                  <a:cubicBezTo>
                    <a:pt x="14181" y="21600"/>
                    <a:pt x="15324" y="19988"/>
                    <a:pt x="15324" y="18000"/>
                  </a:cubicBezTo>
                  <a:lnTo>
                    <a:pt x="21600" y="14498"/>
                  </a:lnTo>
                  <a:lnTo>
                    <a:pt x="15324" y="12600"/>
                  </a:lnTo>
                  <a:lnTo>
                    <a:pt x="15324" y="3600"/>
                  </a:lnTo>
                  <a:cubicBezTo>
                    <a:pt x="15324" y="1612"/>
                    <a:pt x="14181" y="0"/>
                    <a:pt x="12770" y="0"/>
                  </a:cubicBezTo>
                  <a:lnTo>
                    <a:pt x="8939" y="0"/>
                  </a:lnTo>
                  <a:close/>
                </a:path>
              </a:pathLst>
            </a:custGeom>
            <a:solidFill>
              <a:srgbClr val="BBE0E3"/>
            </a:solidFill>
            <a:ln w="936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49" name="Shape 349"/>
            <p:cNvSpPr/>
            <p:nvPr/>
          </p:nvSpPr>
          <p:spPr>
            <a:xfrm>
              <a:off x="97666" y="301085"/>
              <a:ext cx="2471668" cy="11504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Right click: Only available while debugging</a:t>
              </a:r>
            </a:p>
          </p:txBody>
        </p:sp>
      </p:grpSp>
      <p:grpSp>
        <p:nvGrpSpPr>
          <p:cNvPr id="353" name="Group 353"/>
          <p:cNvGrpSpPr/>
          <p:nvPr/>
        </p:nvGrpSpPr>
        <p:grpSpPr>
          <a:xfrm>
            <a:off x="1137664" y="3205988"/>
            <a:ext cx="2320268" cy="878502"/>
            <a:chOff x="0" y="0"/>
            <a:chExt cx="2320267" cy="878501"/>
          </a:xfrm>
        </p:grpSpPr>
        <p:sp>
          <p:nvSpPr>
            <p:cNvPr id="351" name="Shape 351"/>
            <p:cNvSpPr/>
            <p:nvPr/>
          </p:nvSpPr>
          <p:spPr>
            <a:xfrm>
              <a:off x="17133" y="0"/>
              <a:ext cx="2286001" cy="873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406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14060"/>
                  </a:lnTo>
                  <a:lnTo>
                    <a:pt x="9000" y="14060"/>
                  </a:lnTo>
                  <a:lnTo>
                    <a:pt x="1635" y="0"/>
                  </a:lnTo>
                  <a:lnTo>
                    <a:pt x="3600" y="14060"/>
                  </a:lnTo>
                  <a:close/>
                </a:path>
              </a:pathLst>
            </a:custGeom>
            <a:solidFill>
              <a:srgbClr val="BBE0E3"/>
            </a:solidFill>
            <a:ln w="936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52" name="Shape 352"/>
            <p:cNvSpPr/>
            <p:nvPr/>
          </p:nvSpPr>
          <p:spPr>
            <a:xfrm>
              <a:off x="0" y="562948"/>
              <a:ext cx="2320268" cy="3155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6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1600"/>
                <a:t>Current stopped location</a:t>
              </a:r>
            </a:p>
          </p:txBody>
        </p:sp>
      </p:grpSp>
    </p:spTree>
  </p:cSld>
  <p:clrMapOvr>
    <a:masterClrMapping/>
  </p:clrMapOvr>
  <p:transition spd="med" advClick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/>
          <p:nvPr/>
        </p:nvSpPr>
        <p:spPr>
          <a:xfrm>
            <a:off x="685800" y="-22296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Debugging window options</a:t>
            </a:r>
          </a:p>
        </p:txBody>
      </p:sp>
      <p:pic>
        <p:nvPicPr>
          <p:cNvPr id="356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99360"/>
            <a:ext cx="9144000" cy="48592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Shape 358"/>
          <p:cNvSpPr/>
          <p:nvPr/>
        </p:nvSpPr>
        <p:spPr>
          <a:xfrm>
            <a:off x="685800" y="-1118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Watching registers (“watch”)</a:t>
            </a:r>
          </a:p>
        </p:txBody>
      </p:sp>
      <p:pic>
        <p:nvPicPr>
          <p:cNvPr id="359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07777" y="870123"/>
            <a:ext cx="5928446" cy="5671962"/>
          </a:xfrm>
          <a:prstGeom prst="rect">
            <a:avLst/>
          </a:prstGeom>
          <a:ln w="12700">
            <a:miter lim="400000"/>
          </a:ln>
        </p:spPr>
      </p:pic>
      <p:sp>
        <p:nvSpPr>
          <p:cNvPr id="360" name="Shape 360"/>
          <p:cNvSpPr/>
          <p:nvPr/>
        </p:nvSpPr>
        <p:spPr>
          <a:xfrm>
            <a:off x="-28084" y="3708752"/>
            <a:ext cx="1846264" cy="19915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24" y="0"/>
                </a:moveTo>
                <a:cubicBezTo>
                  <a:pt x="414" y="0"/>
                  <a:pt x="0" y="384"/>
                  <a:pt x="0" y="857"/>
                </a:cubicBezTo>
                <a:lnTo>
                  <a:pt x="0" y="20743"/>
                </a:lnTo>
                <a:cubicBezTo>
                  <a:pt x="0" y="21216"/>
                  <a:pt x="414" y="21600"/>
                  <a:pt x="924" y="21600"/>
                </a:cubicBezTo>
                <a:lnTo>
                  <a:pt x="18392" y="21600"/>
                </a:lnTo>
                <a:cubicBezTo>
                  <a:pt x="18901" y="21600"/>
                  <a:pt x="19316" y="21216"/>
                  <a:pt x="19316" y="20743"/>
                </a:cubicBezTo>
                <a:lnTo>
                  <a:pt x="19316" y="18905"/>
                </a:lnTo>
                <a:lnTo>
                  <a:pt x="21600" y="17196"/>
                </a:lnTo>
                <a:lnTo>
                  <a:pt x="19316" y="15483"/>
                </a:lnTo>
                <a:lnTo>
                  <a:pt x="19316" y="857"/>
                </a:lnTo>
                <a:cubicBezTo>
                  <a:pt x="19316" y="384"/>
                  <a:pt x="18901" y="0"/>
                  <a:pt x="18392" y="0"/>
                </a:cubicBezTo>
                <a:lnTo>
                  <a:pt x="924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In the “Watch” tab you can enter register names or variable names</a:t>
            </a:r>
          </a:p>
        </p:txBody>
      </p:sp>
    </p:spTree>
  </p:cSld>
  <p:clrMapOvr>
    <a:masterClrMapping/>
  </p:clrMapOvr>
  <p:transition spd="med" advClick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2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3250" y="568396"/>
            <a:ext cx="7279634" cy="6289604"/>
          </a:xfrm>
          <a:prstGeom prst="rect">
            <a:avLst/>
          </a:prstGeom>
          <a:ln w="12700">
            <a:miter lim="400000"/>
          </a:ln>
        </p:spPr>
      </p:pic>
      <p:sp>
        <p:nvSpPr>
          <p:cNvPr id="363" name="Shape 363"/>
          <p:cNvSpPr/>
          <p:nvPr/>
        </p:nvSpPr>
        <p:spPr>
          <a:xfrm>
            <a:off x="3043722" y="4038413"/>
            <a:ext cx="2440385" cy="15124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7686" y="0"/>
                </a:moveTo>
                <a:cubicBezTo>
                  <a:pt x="7300" y="0"/>
                  <a:pt x="6987" y="506"/>
                  <a:pt x="6987" y="1128"/>
                </a:cubicBezTo>
                <a:lnTo>
                  <a:pt x="6987" y="16114"/>
                </a:lnTo>
                <a:lnTo>
                  <a:pt x="0" y="18369"/>
                </a:lnTo>
                <a:lnTo>
                  <a:pt x="7008" y="20631"/>
                </a:lnTo>
                <a:cubicBezTo>
                  <a:pt x="7057" y="21175"/>
                  <a:pt x="7335" y="21600"/>
                  <a:pt x="7686" y="21600"/>
                </a:cubicBezTo>
                <a:lnTo>
                  <a:pt x="20901" y="21600"/>
                </a:lnTo>
                <a:cubicBezTo>
                  <a:pt x="21287" y="21600"/>
                  <a:pt x="21600" y="21094"/>
                  <a:pt x="21600" y="20472"/>
                </a:cubicBezTo>
                <a:lnTo>
                  <a:pt x="21600" y="1128"/>
                </a:lnTo>
                <a:cubicBezTo>
                  <a:pt x="21600" y="506"/>
                  <a:pt x="21287" y="0"/>
                  <a:pt x="20901" y="0"/>
                </a:cubicBezTo>
                <a:lnTo>
                  <a:pt x="7686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600"/>
              <a:t>Note that it knows the RSP register is going to be modified by this instruction</a:t>
            </a:r>
          </a:p>
        </p:txBody>
      </p:sp>
      <p:sp>
        <p:nvSpPr>
          <p:cNvPr id="364" name="Shape 364"/>
          <p:cNvSpPr/>
          <p:nvPr/>
        </p:nvSpPr>
        <p:spPr>
          <a:xfrm>
            <a:off x="2433654" y="6169962"/>
            <a:ext cx="1651001" cy="4496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33" y="0"/>
                </a:moveTo>
                <a:cubicBezTo>
                  <a:pt x="463" y="0"/>
                  <a:pt x="0" y="1701"/>
                  <a:pt x="0" y="3794"/>
                </a:cubicBezTo>
                <a:lnTo>
                  <a:pt x="0" y="13288"/>
                </a:lnTo>
                <a:cubicBezTo>
                  <a:pt x="0" y="15381"/>
                  <a:pt x="463" y="17063"/>
                  <a:pt x="1033" y="17063"/>
                </a:cubicBezTo>
                <a:lnTo>
                  <a:pt x="7695" y="17063"/>
                </a:lnTo>
                <a:lnTo>
                  <a:pt x="9762" y="21600"/>
                </a:lnTo>
                <a:lnTo>
                  <a:pt x="11828" y="17063"/>
                </a:lnTo>
                <a:lnTo>
                  <a:pt x="20567" y="17063"/>
                </a:lnTo>
                <a:cubicBezTo>
                  <a:pt x="21137" y="17063"/>
                  <a:pt x="21600" y="15381"/>
                  <a:pt x="21600" y="13288"/>
                </a:cubicBezTo>
                <a:lnTo>
                  <a:pt x="21600" y="3794"/>
                </a:lnTo>
                <a:cubicBezTo>
                  <a:pt x="21600" y="1701"/>
                  <a:pt x="21137" y="0"/>
                  <a:pt x="20567" y="0"/>
                </a:cubicBezTo>
                <a:lnTo>
                  <a:pt x="1033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600"/>
              <a:t>Autos tab</a:t>
            </a:r>
          </a:p>
        </p:txBody>
      </p:sp>
      <p:sp>
        <p:nvSpPr>
          <p:cNvPr id="365" name="Shape 365"/>
          <p:cNvSpPr/>
          <p:nvPr/>
        </p:nvSpPr>
        <p:spPr>
          <a:xfrm>
            <a:off x="685800" y="-1118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Watching registers (“autos”)</a:t>
            </a:r>
          </a:p>
        </p:txBody>
      </p:sp>
    </p:spTree>
  </p:cSld>
  <p:clrMapOvr>
    <a:masterClrMapping/>
  </p:clrMapOvr>
  <p:transition spd="med" advClick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Watching the stack change 1</a:t>
            </a:r>
          </a:p>
        </p:txBody>
      </p:sp>
      <p:sp>
        <p:nvSpPr>
          <p:cNvPr id="368" name="Shape 368"/>
          <p:cNvSpPr/>
          <p:nvPr/>
        </p:nvSpPr>
        <p:spPr>
          <a:xfrm>
            <a:off x="2444750" y="0"/>
            <a:ext cx="4195056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Watching the stack change - 1</a:t>
            </a:r>
          </a:p>
        </p:txBody>
      </p:sp>
      <p:pic>
        <p:nvPicPr>
          <p:cNvPr id="369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886980"/>
            <a:ext cx="9144000" cy="50840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7132" y="419569"/>
            <a:ext cx="5151825" cy="6245372"/>
          </a:xfrm>
          <a:prstGeom prst="rect">
            <a:avLst/>
          </a:prstGeom>
          <a:ln w="12700">
            <a:miter lim="400000"/>
          </a:ln>
        </p:spPr>
      </p:pic>
      <p:sp>
        <p:nvSpPr>
          <p:cNvPr id="372" name="Shape 372"/>
          <p:cNvSpPr/>
          <p:nvPr/>
        </p:nvSpPr>
        <p:spPr>
          <a:xfrm>
            <a:off x="6553200" y="6248400"/>
            <a:ext cx="1905000" cy="290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>
            <a:lvl1pPr algn="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400"/>
              <a:t>92</a:t>
            </a:r>
          </a:p>
        </p:txBody>
      </p:sp>
      <p:sp>
        <p:nvSpPr>
          <p:cNvPr id="373" name="Shape 373"/>
          <p:cNvSpPr/>
          <p:nvPr/>
        </p:nvSpPr>
        <p:spPr>
          <a:xfrm>
            <a:off x="2368550" y="0"/>
            <a:ext cx="4195056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Watching the stack change - 2</a:t>
            </a:r>
          </a:p>
        </p:txBody>
      </p:sp>
      <p:sp>
        <p:nvSpPr>
          <p:cNvPr id="374" name="Shape 374"/>
          <p:cNvSpPr/>
          <p:nvPr/>
        </p:nvSpPr>
        <p:spPr>
          <a:xfrm>
            <a:off x="700277" y="4665274"/>
            <a:ext cx="3039667" cy="19915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61" y="0"/>
                </a:moveTo>
                <a:cubicBezTo>
                  <a:pt x="252" y="0"/>
                  <a:pt x="0" y="384"/>
                  <a:pt x="0" y="857"/>
                </a:cubicBezTo>
                <a:lnTo>
                  <a:pt x="0" y="20743"/>
                </a:lnTo>
                <a:cubicBezTo>
                  <a:pt x="0" y="21216"/>
                  <a:pt x="252" y="21600"/>
                  <a:pt x="561" y="21600"/>
                </a:cubicBezTo>
                <a:lnTo>
                  <a:pt x="11171" y="21600"/>
                </a:lnTo>
                <a:cubicBezTo>
                  <a:pt x="11480" y="21600"/>
                  <a:pt x="11732" y="21216"/>
                  <a:pt x="11732" y="20743"/>
                </a:cubicBezTo>
                <a:lnTo>
                  <a:pt x="11732" y="8540"/>
                </a:lnTo>
                <a:lnTo>
                  <a:pt x="21600" y="6827"/>
                </a:lnTo>
                <a:lnTo>
                  <a:pt x="11732" y="5118"/>
                </a:lnTo>
                <a:lnTo>
                  <a:pt x="11732" y="857"/>
                </a:lnTo>
                <a:cubicBezTo>
                  <a:pt x="11732" y="384"/>
                  <a:pt x="11480" y="0"/>
                  <a:pt x="11171" y="0"/>
                </a:cubicBezTo>
                <a:lnTo>
                  <a:pt x="561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600"/>
              <a:t>Right click on the body of the data in the window and make sure everything's set like this</a:t>
            </a:r>
          </a:p>
        </p:txBody>
      </p:sp>
      <p:sp>
        <p:nvSpPr>
          <p:cNvPr id="375" name="Shape 375"/>
          <p:cNvSpPr/>
          <p:nvPr/>
        </p:nvSpPr>
        <p:spPr>
          <a:xfrm>
            <a:off x="511361" y="2371812"/>
            <a:ext cx="2586833" cy="26054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59" y="0"/>
                </a:moveTo>
                <a:cubicBezTo>
                  <a:pt x="296" y="0"/>
                  <a:pt x="0" y="294"/>
                  <a:pt x="0" y="655"/>
                </a:cubicBezTo>
                <a:lnTo>
                  <a:pt x="0" y="15855"/>
                </a:lnTo>
                <a:cubicBezTo>
                  <a:pt x="0" y="16217"/>
                  <a:pt x="296" y="16510"/>
                  <a:pt x="659" y="16510"/>
                </a:cubicBezTo>
                <a:lnTo>
                  <a:pt x="11327" y="16510"/>
                </a:lnTo>
                <a:lnTo>
                  <a:pt x="21600" y="21600"/>
                </a:lnTo>
                <a:lnTo>
                  <a:pt x="13786" y="14582"/>
                </a:lnTo>
                <a:lnTo>
                  <a:pt x="13786" y="655"/>
                </a:lnTo>
                <a:cubicBezTo>
                  <a:pt x="13786" y="294"/>
                  <a:pt x="13490" y="0"/>
                  <a:pt x="13126" y="0"/>
                </a:cubicBezTo>
                <a:lnTo>
                  <a:pt x="659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000"/>
              <a:t>Set address to rsp (will always be the top of the stack)</a:t>
            </a:r>
          </a:p>
        </p:txBody>
      </p:sp>
      <p:sp>
        <p:nvSpPr>
          <p:cNvPr id="376" name="Shape 376"/>
          <p:cNvSpPr/>
          <p:nvPr/>
        </p:nvSpPr>
        <p:spPr>
          <a:xfrm>
            <a:off x="5490848" y="1844048"/>
            <a:ext cx="2520157" cy="487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126" y="0"/>
                </a:moveTo>
                <a:cubicBezTo>
                  <a:pt x="7753" y="0"/>
                  <a:pt x="7449" y="1569"/>
                  <a:pt x="7449" y="3500"/>
                </a:cubicBezTo>
                <a:lnTo>
                  <a:pt x="7449" y="8918"/>
                </a:lnTo>
                <a:lnTo>
                  <a:pt x="0" y="14652"/>
                </a:lnTo>
                <a:lnTo>
                  <a:pt x="7640" y="20527"/>
                </a:lnTo>
                <a:cubicBezTo>
                  <a:pt x="7763" y="21186"/>
                  <a:pt x="7935" y="21600"/>
                  <a:pt x="8126" y="21600"/>
                </a:cubicBezTo>
                <a:lnTo>
                  <a:pt x="20923" y="21600"/>
                </a:lnTo>
                <a:cubicBezTo>
                  <a:pt x="21296" y="21600"/>
                  <a:pt x="21600" y="20031"/>
                  <a:pt x="21600" y="18100"/>
                </a:cubicBezTo>
                <a:lnTo>
                  <a:pt x="21600" y="3500"/>
                </a:lnTo>
                <a:cubicBezTo>
                  <a:pt x="21600" y="1569"/>
                  <a:pt x="21296" y="0"/>
                  <a:pt x="20923" y="0"/>
                </a:cubicBezTo>
                <a:lnTo>
                  <a:pt x="8126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000"/>
              <a:t>Set to 8 byte</a:t>
            </a:r>
          </a:p>
        </p:txBody>
      </p:sp>
      <p:sp>
        <p:nvSpPr>
          <p:cNvPr id="377" name="Shape 377"/>
          <p:cNvSpPr/>
          <p:nvPr/>
        </p:nvSpPr>
        <p:spPr>
          <a:xfrm>
            <a:off x="5995580" y="5215844"/>
            <a:ext cx="2524523" cy="15803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864" y="0"/>
                </a:moveTo>
                <a:lnTo>
                  <a:pt x="3800" y="2907"/>
                </a:lnTo>
                <a:lnTo>
                  <a:pt x="1032" y="2907"/>
                </a:lnTo>
                <a:cubicBezTo>
                  <a:pt x="462" y="2907"/>
                  <a:pt x="0" y="3646"/>
                  <a:pt x="0" y="4557"/>
                </a:cubicBezTo>
                <a:lnTo>
                  <a:pt x="0" y="19951"/>
                </a:lnTo>
                <a:cubicBezTo>
                  <a:pt x="0" y="20862"/>
                  <a:pt x="462" y="21600"/>
                  <a:pt x="1032" y="21600"/>
                </a:cubicBezTo>
                <a:lnTo>
                  <a:pt x="20568" y="21600"/>
                </a:lnTo>
                <a:cubicBezTo>
                  <a:pt x="21138" y="21600"/>
                  <a:pt x="21600" y="20862"/>
                  <a:pt x="21600" y="19951"/>
                </a:cubicBezTo>
                <a:lnTo>
                  <a:pt x="21600" y="4557"/>
                </a:lnTo>
                <a:cubicBezTo>
                  <a:pt x="21600" y="3646"/>
                  <a:pt x="21138" y="2907"/>
                  <a:pt x="20568" y="2907"/>
                </a:cubicBezTo>
                <a:lnTo>
                  <a:pt x="7929" y="2907"/>
                </a:lnTo>
                <a:lnTo>
                  <a:pt x="5864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000"/>
              <a:t>Click “Reevaluate Automatically” so that it will change the display as rsp changes</a:t>
            </a:r>
          </a:p>
        </p:txBody>
      </p:sp>
      <p:sp>
        <p:nvSpPr>
          <p:cNvPr id="378" name="Shape 378"/>
          <p:cNvSpPr/>
          <p:nvPr/>
        </p:nvSpPr>
        <p:spPr>
          <a:xfrm>
            <a:off x="7285569" y="4103478"/>
            <a:ext cx="1651001" cy="8088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33" y="0"/>
                </a:moveTo>
                <a:cubicBezTo>
                  <a:pt x="463" y="0"/>
                  <a:pt x="0" y="946"/>
                  <a:pt x="0" y="2109"/>
                </a:cubicBezTo>
                <a:lnTo>
                  <a:pt x="0" y="10906"/>
                </a:lnTo>
                <a:cubicBezTo>
                  <a:pt x="0" y="11968"/>
                  <a:pt x="392" y="12807"/>
                  <a:pt x="893" y="12952"/>
                </a:cubicBezTo>
                <a:lnTo>
                  <a:pt x="2970" y="21600"/>
                </a:lnTo>
                <a:lnTo>
                  <a:pt x="5037" y="13015"/>
                </a:lnTo>
                <a:lnTo>
                  <a:pt x="20567" y="13015"/>
                </a:lnTo>
                <a:cubicBezTo>
                  <a:pt x="21137" y="13015"/>
                  <a:pt x="21600" y="12069"/>
                  <a:pt x="21600" y="10906"/>
                </a:cubicBezTo>
                <a:lnTo>
                  <a:pt x="21600" y="2109"/>
                </a:lnTo>
                <a:cubicBezTo>
                  <a:pt x="21600" y="946"/>
                  <a:pt x="21137" y="0"/>
                  <a:pt x="20567" y="0"/>
                </a:cubicBezTo>
                <a:lnTo>
                  <a:pt x="1033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000"/>
              <a:t>Set to 1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presetClass="entr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presetClass="entr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75" grpId="3"/>
      <p:bldP build="whole" bldLvl="1" animBg="1" rev="0" advAuto="0" spid="374" grpId="1"/>
      <p:bldP build="whole" bldLvl="1" animBg="1" rev="0" advAuto="0" spid="377" grpId="4"/>
      <p:bldP build="whole" bldLvl="1" animBg="1" rev="0" advAuto="0" spid="376" grpId="2"/>
      <p:bldP build="whole" bldLvl="1" animBg="1" rev="0" advAuto="0" spid="378" grpId="5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Shape 380"/>
          <p:cNvSpPr/>
          <p:nvPr/>
        </p:nvSpPr>
        <p:spPr>
          <a:xfrm>
            <a:off x="-5643" y="141220"/>
            <a:ext cx="9155286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ExampleSubroutine1.c takeaways</a:t>
            </a:r>
          </a:p>
        </p:txBody>
      </p:sp>
      <p:sp>
        <p:nvSpPr>
          <p:cNvPr id="381" name="Shape 381"/>
          <p:cNvSpPr/>
          <p:nvPr/>
        </p:nvSpPr>
        <p:spPr>
          <a:xfrm>
            <a:off x="108446" y="4362559"/>
            <a:ext cx="3657601" cy="23385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int func(){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return 0xbeef;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}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int main(){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func();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return 0xf00d;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}</a:t>
            </a:r>
          </a:p>
        </p:txBody>
      </p:sp>
      <p:sp>
        <p:nvSpPr>
          <p:cNvPr id="382" name="Shape 382"/>
          <p:cNvSpPr/>
          <p:nvPr/>
        </p:nvSpPr>
        <p:spPr>
          <a:xfrm>
            <a:off x="-6219" y="1709173"/>
            <a:ext cx="9156439" cy="1455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/>
          <a:p>
            <a:pPr lvl="0" marL="228600" indent="-228600">
              <a:buSzPct val="100000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300">
                <a:latin typeface="Arial"/>
                <a:ea typeface="Arial"/>
                <a:cs typeface="Arial"/>
                <a:sym typeface="Arial"/>
              </a:rPr>
              <a:t>In VS (when optimization is turned off), there is an over-allocation of stack space as a result of calling a function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lvl="1" marL="685800" indent="-228600">
              <a:buSzPct val="100000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300">
                <a:latin typeface="Arial"/>
                <a:ea typeface="Arial"/>
                <a:cs typeface="Arial"/>
                <a:sym typeface="Arial"/>
              </a:rPr>
              <a:t>0x28 reserved with no apparent storage of data on the stack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lvl="1" marL="685800" indent="-228600">
              <a:buSzPct val="100000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300">
                <a:latin typeface="Arial"/>
                <a:ea typeface="Arial"/>
                <a:cs typeface="Arial"/>
                <a:sym typeface="Arial"/>
              </a:rPr>
              <a:t>More about this later once we start passing function parameters</a:t>
            </a:r>
          </a:p>
        </p:txBody>
      </p:sp>
      <p:sp>
        <p:nvSpPr>
          <p:cNvPr id="383" name="Shape 383"/>
          <p:cNvSpPr/>
          <p:nvPr/>
        </p:nvSpPr>
        <p:spPr>
          <a:xfrm>
            <a:off x="3710235" y="4286359"/>
            <a:ext cx="5325319" cy="2555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func: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0000000140001000  mov         eax,0BEEFh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0000000140001005  ret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main: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0000000140001010  sub         rsp,28h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0000000140001014  call        func (0140001000h)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0000000140001019  mov         eax,0F00Dh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000000014000101E  add         rsp,28h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0000000140001022  ret  </a:t>
            </a:r>
          </a:p>
        </p:txBody>
      </p:sp>
    </p:spTree>
  </p:cSld>
  <p:clrMapOvr>
    <a:masterClrMapping/>
  </p:clrMapOvr>
  <p:transition spd="med" advClick="1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Instructions we now know (8)</a:t>
            </a:r>
          </a:p>
        </p:txBody>
      </p:sp>
      <p:sp>
        <p:nvSpPr>
          <p:cNvPr id="386" name="Shape 386"/>
          <p:cNvSpPr/>
          <p:nvPr/>
        </p:nvSpPr>
        <p:spPr>
          <a:xfrm>
            <a:off x="685800" y="1981200"/>
            <a:ext cx="7772400" cy="3405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55083" indent="-455083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NOP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marL="455083" indent="-455083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PUSH/POP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marL="455083" indent="-455083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CALL/RET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marL="455083" indent="-455083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MOV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marL="455083" indent="-455083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ADD/SUB</a:t>
            </a:r>
            <a:endParaRPr sz="32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RET - Return from Procedure</a:t>
            </a:r>
          </a:p>
        </p:txBody>
      </p:sp>
      <p:sp>
        <p:nvSpPr>
          <p:cNvPr id="44" name="Shape 44"/>
          <p:cNvSpPr/>
          <p:nvPr/>
        </p:nvSpPr>
        <p:spPr>
          <a:xfrm>
            <a:off x="685800" y="1981200"/>
            <a:ext cx="7772400" cy="34232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98197" indent="-398197"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Two forms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1" marL="741362" indent="-28416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Pop the top of the stack into RIP (remember, </a:t>
            </a:r>
            <a:r>
              <a:rPr i="1" sz="2400">
                <a:latin typeface="Arial"/>
                <a:ea typeface="Arial"/>
                <a:cs typeface="Arial"/>
                <a:sym typeface="Arial"/>
              </a:rPr>
              <a:t>pop</a:t>
            </a:r>
            <a:r>
              <a:rPr sz="2400">
                <a:latin typeface="Arial"/>
                <a:ea typeface="Arial"/>
                <a:cs typeface="Arial"/>
                <a:sym typeface="Arial"/>
              </a:rPr>
              <a:t> increments stack pointer, RSP)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2" marL="1104900" indent="-190500"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In this form, the instruction is just written as “ret”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1" marL="741362" indent="-28416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Pop the top of the stack into RIP and also add a constant number of bytes to RSP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2" marL="1104900" indent="-190500"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In this form, the instruction is written as “ret 0x8”, or “ret 0x20”, etc</a:t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" name="Group 47"/>
          <p:cNvGrpSpPr/>
          <p:nvPr/>
        </p:nvGrpSpPr>
        <p:grpSpPr>
          <a:xfrm>
            <a:off x="152400" y="76199"/>
            <a:ext cx="762000" cy="762000"/>
            <a:chOff x="0" y="0"/>
            <a:chExt cx="761998" cy="761998"/>
          </a:xfrm>
        </p:grpSpPr>
        <p:sp>
          <p:nvSpPr>
            <p:cNvPr id="45" name="Shape 45"/>
            <p:cNvSpPr/>
            <p:nvPr/>
          </p:nvSpPr>
          <p:spPr>
            <a:xfrm>
              <a:off x="0" y="-1"/>
              <a:ext cx="762000" cy="762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250"/>
                  </a:moveTo>
                  <a:lnTo>
                    <a:pt x="8251" y="8251"/>
                  </a:lnTo>
                  <a:lnTo>
                    <a:pt x="10800" y="0"/>
                  </a:lnTo>
                  <a:lnTo>
                    <a:pt x="13349" y="8251"/>
                  </a:lnTo>
                  <a:lnTo>
                    <a:pt x="21600" y="8250"/>
                  </a:lnTo>
                  <a:lnTo>
                    <a:pt x="14925" y="13350"/>
                  </a:lnTo>
                  <a:lnTo>
                    <a:pt x="17475" y="21600"/>
                  </a:lnTo>
                  <a:lnTo>
                    <a:pt x="10800" y="16501"/>
                  </a:lnTo>
                  <a:lnTo>
                    <a:pt x="4125" y="21600"/>
                  </a:lnTo>
                  <a:lnTo>
                    <a:pt x="6675" y="13350"/>
                  </a:lnTo>
                  <a:close/>
                </a:path>
              </a:pathLst>
            </a:custGeom>
            <a:solidFill>
              <a:srgbClr val="FFFF00"/>
            </a:solidFill>
            <a:ln w="2844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6" name="Shape 46"/>
            <p:cNvSpPr/>
            <p:nvPr/>
          </p:nvSpPr>
          <p:spPr>
            <a:xfrm>
              <a:off x="243092" y="216971"/>
              <a:ext cx="275816" cy="4392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5</a:t>
              </a:r>
            </a:p>
          </p:txBody>
        </p:sp>
      </p:grpSp>
      <p:sp>
        <p:nvSpPr>
          <p:cNvPr id="48" name="Shape 48"/>
          <p:cNvSpPr/>
          <p:nvPr/>
        </p:nvSpPr>
        <p:spPr>
          <a:xfrm rot="16200000">
            <a:off x="-444009" y="6168350"/>
            <a:ext cx="112949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3000"/>
              </a:lnSpc>
              <a:spcBef>
                <a:spcPts val="3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/>
            </a:pPr>
            <a:r>
              <a:rPr i="1" sz="1200"/>
              <a:t>Book page 109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/>
        </p:nvSpPr>
        <p:spPr>
          <a:xfrm>
            <a:off x="685800" y="688269"/>
            <a:ext cx="7772400" cy="985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4400">
                <a:latin typeface="Arial"/>
                <a:ea typeface="Arial"/>
                <a:cs typeface="Arial"/>
                <a:sym typeface="Arial"/>
              </a:rPr>
              <a:t>Intel vs. AT&amp;T Syntax</a:t>
            </a:r>
            <a:endParaRPr sz="44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(we’ll come back to this again much later)</a:t>
            </a:r>
          </a:p>
        </p:txBody>
      </p:sp>
      <p:sp>
        <p:nvSpPr>
          <p:cNvPr id="51" name="Shape 51"/>
          <p:cNvSpPr/>
          <p:nvPr/>
        </p:nvSpPr>
        <p:spPr>
          <a:xfrm>
            <a:off x="685800" y="1981200"/>
            <a:ext cx="7772400" cy="3661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Intel: Destination &lt;- Source(s)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Windows. Think algebra or C: y = 2x + 1;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mov   rbp, rsp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add    rsp, 0x14 ; (rsp = rsp + 0x14)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AT&amp;T: Source(s) -&gt; Destination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*nix/GNU. Think elementary school: 1 + 2 = 3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mov  %rsp, %rbp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add   $0x14,%rsp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So registers get a % prefix and immediates get a $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My classes will use Intel syntax except in this section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But it’s important to know both, so you can read documents in either format.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MOV - Move</a:t>
            </a:r>
          </a:p>
        </p:txBody>
      </p:sp>
      <p:sp>
        <p:nvSpPr>
          <p:cNvPr id="54" name="Shape 54"/>
          <p:cNvSpPr/>
          <p:nvPr/>
        </p:nvSpPr>
        <p:spPr>
          <a:xfrm>
            <a:off x="685800" y="1981200"/>
            <a:ext cx="7772400" cy="33914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55083" indent="-455083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Can move: 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1" marL="788722" indent="-331522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register to register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1" marL="788722" indent="-331522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memory to register, register to memory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1" marL="788722" indent="-331522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immediate to register, immediate to memory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marL="455083" indent="-455083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Never memory to memory!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marL="455083" indent="-455083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Memory addresses are given in r/mX form talked about next</a:t>
            </a:r>
          </a:p>
        </p:txBody>
      </p:sp>
      <p:grpSp>
        <p:nvGrpSpPr>
          <p:cNvPr id="57" name="Group 57"/>
          <p:cNvGrpSpPr/>
          <p:nvPr/>
        </p:nvGrpSpPr>
        <p:grpSpPr>
          <a:xfrm>
            <a:off x="152400" y="76199"/>
            <a:ext cx="762000" cy="762000"/>
            <a:chOff x="0" y="0"/>
            <a:chExt cx="761998" cy="761998"/>
          </a:xfrm>
        </p:grpSpPr>
        <p:sp>
          <p:nvSpPr>
            <p:cNvPr id="55" name="Shape 55"/>
            <p:cNvSpPr/>
            <p:nvPr/>
          </p:nvSpPr>
          <p:spPr>
            <a:xfrm>
              <a:off x="0" y="-1"/>
              <a:ext cx="762000" cy="762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250"/>
                  </a:moveTo>
                  <a:lnTo>
                    <a:pt x="8251" y="8251"/>
                  </a:lnTo>
                  <a:lnTo>
                    <a:pt x="10800" y="0"/>
                  </a:lnTo>
                  <a:lnTo>
                    <a:pt x="13349" y="8251"/>
                  </a:lnTo>
                  <a:lnTo>
                    <a:pt x="21600" y="8250"/>
                  </a:lnTo>
                  <a:lnTo>
                    <a:pt x="14925" y="13350"/>
                  </a:lnTo>
                  <a:lnTo>
                    <a:pt x="17475" y="21600"/>
                  </a:lnTo>
                  <a:lnTo>
                    <a:pt x="10800" y="16501"/>
                  </a:lnTo>
                  <a:lnTo>
                    <a:pt x="4125" y="21600"/>
                  </a:lnTo>
                  <a:lnTo>
                    <a:pt x="6675" y="13350"/>
                  </a:lnTo>
                  <a:close/>
                </a:path>
              </a:pathLst>
            </a:custGeom>
            <a:solidFill>
              <a:srgbClr val="FFFF00"/>
            </a:solidFill>
            <a:ln w="2844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6" name="Shape 56"/>
            <p:cNvSpPr/>
            <p:nvPr/>
          </p:nvSpPr>
          <p:spPr>
            <a:xfrm>
              <a:off x="243092" y="216971"/>
              <a:ext cx="275816" cy="4392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6</a:t>
              </a:r>
            </a:p>
          </p:txBody>
        </p:sp>
      </p:grpSp>
      <p:sp>
        <p:nvSpPr>
          <p:cNvPr id="58" name="Shape 58"/>
          <p:cNvSpPr/>
          <p:nvPr/>
        </p:nvSpPr>
        <p:spPr>
          <a:xfrm rot="16200000">
            <a:off x="-401630" y="6210728"/>
            <a:ext cx="1044734" cy="26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3000"/>
              </a:lnSpc>
              <a:spcBef>
                <a:spcPts val="3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/>
            </a:pPr>
            <a:r>
              <a:rPr i="1" sz="1200"/>
              <a:t>Book page 48</a:t>
            </a:r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685800" y="2936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“r/mX” Addressing Forms</a:t>
            </a:r>
          </a:p>
        </p:txBody>
      </p:sp>
      <p:sp>
        <p:nvSpPr>
          <p:cNvPr id="61" name="Shape 61"/>
          <p:cNvSpPr/>
          <p:nvPr/>
        </p:nvSpPr>
        <p:spPr>
          <a:xfrm>
            <a:off x="685800" y="1447800"/>
            <a:ext cx="7772400" cy="3864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Anywhere you see an r/mX it means it could be taking a value either from a register, or a memory address.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I’m just calling these “r/mX forms” because anywhere you see “r/m16”, “r/m32”, or “r/m64” in the manual, the instruction can be a variation of the below forms.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In Intel syntax, most of the time square brackets [] means to treat the value within as a memory address, and fetch the value at that address (like dereferencing a pointer)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mov rax, rbx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mov rax, [rbx]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mov rax, [rbx+rcx*X] (X=1, 2, 4, 8)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mov rax, [rbx+rcx*X+Y] (Y= one byte, 0-255 or 4 bytes, 0-2^32-1)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Most complicated form is: </a:t>
            </a:r>
            <a:r>
              <a:rPr sz="2000">
                <a:latin typeface="Courier New"/>
                <a:ea typeface="Courier New"/>
                <a:cs typeface="Courier New"/>
                <a:sym typeface="Courier New"/>
              </a:rPr>
              <a:t>[base + index*scale + disp]</a:t>
            </a:r>
          </a:p>
        </p:txBody>
      </p:sp>
      <p:sp>
        <p:nvSpPr>
          <p:cNvPr id="62" name="Shape 62"/>
          <p:cNvSpPr/>
          <p:nvPr/>
        </p:nvSpPr>
        <p:spPr>
          <a:xfrm>
            <a:off x="2365375" y="6276975"/>
            <a:ext cx="4048559" cy="5441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More info: Intel v2a, Section 2.1.5 page 2-4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in particular Tables 2-2 and 2-3</a:t>
            </a:r>
          </a:p>
        </p:txBody>
      </p:sp>
      <p:sp>
        <p:nvSpPr>
          <p:cNvPr id="63" name="Shape 63"/>
          <p:cNvSpPr/>
          <p:nvPr/>
        </p:nvSpPr>
        <p:spPr>
          <a:xfrm rot="16200000">
            <a:off x="-444009" y="6168350"/>
            <a:ext cx="112949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3000"/>
              </a:lnSpc>
              <a:spcBef>
                <a:spcPts val="3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/>
            </a:pPr>
            <a:r>
              <a:rPr i="1" sz="1200"/>
              <a:t>Book page 123</a:t>
            </a:r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>
            <a:off x="685800" y="3698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ADD and SUB</a:t>
            </a:r>
          </a:p>
        </p:txBody>
      </p:sp>
      <p:sp>
        <p:nvSpPr>
          <p:cNvPr id="66" name="Shape 66"/>
          <p:cNvSpPr/>
          <p:nvPr/>
        </p:nvSpPr>
        <p:spPr>
          <a:xfrm>
            <a:off x="685800" y="1371600"/>
            <a:ext cx="7772400" cy="44256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41312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Adds or Subtracts, just as expected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Destination operand can be r/mX or register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Source operand can be r/mX or register or immediate 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No source </a:t>
            </a:r>
            <a:r>
              <a:rPr b="1" i="1" sz="2400"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sz="2400">
                <a:latin typeface="Arial"/>
                <a:ea typeface="Arial"/>
                <a:cs typeface="Arial"/>
                <a:sym typeface="Arial"/>
              </a:rPr>
              <a:t> destination as r/mXs, because that could allow for memory to memory transfer, which isn’t allowed on x86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Evaluates the operation </a:t>
            </a:r>
            <a:r>
              <a:rPr i="1" sz="2400">
                <a:latin typeface="Arial"/>
                <a:ea typeface="Arial"/>
                <a:cs typeface="Arial"/>
                <a:sym typeface="Arial"/>
              </a:rPr>
              <a:t>as if it were on signed AND unsigned data</a:t>
            </a:r>
            <a:r>
              <a:rPr sz="2400">
                <a:latin typeface="Arial"/>
                <a:ea typeface="Arial"/>
                <a:cs typeface="Arial"/>
                <a:sym typeface="Arial"/>
              </a:rPr>
              <a:t>, and sets flags as appropriate. Instructions modify OF, SF, ZF, AF, PF, and CF flags for what it’s worth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add rsp, 8 == (rsp = rsp + 8) 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sub rax, [rbx*2] == 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(rax = rax - memorypointedtoby(rbx*2))</a:t>
            </a:r>
          </a:p>
        </p:txBody>
      </p:sp>
      <p:grpSp>
        <p:nvGrpSpPr>
          <p:cNvPr id="69" name="Group 69"/>
          <p:cNvGrpSpPr/>
          <p:nvPr/>
        </p:nvGrpSpPr>
        <p:grpSpPr>
          <a:xfrm>
            <a:off x="152400" y="76199"/>
            <a:ext cx="762000" cy="762000"/>
            <a:chOff x="0" y="0"/>
            <a:chExt cx="761998" cy="761998"/>
          </a:xfrm>
        </p:grpSpPr>
        <p:sp>
          <p:nvSpPr>
            <p:cNvPr id="67" name="Shape 67"/>
            <p:cNvSpPr/>
            <p:nvPr/>
          </p:nvSpPr>
          <p:spPr>
            <a:xfrm>
              <a:off x="0" y="-1"/>
              <a:ext cx="762000" cy="762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250"/>
                  </a:moveTo>
                  <a:lnTo>
                    <a:pt x="8251" y="8251"/>
                  </a:lnTo>
                  <a:lnTo>
                    <a:pt x="10800" y="0"/>
                  </a:lnTo>
                  <a:lnTo>
                    <a:pt x="13349" y="8251"/>
                  </a:lnTo>
                  <a:lnTo>
                    <a:pt x="21600" y="8250"/>
                  </a:lnTo>
                  <a:lnTo>
                    <a:pt x="14925" y="13350"/>
                  </a:lnTo>
                  <a:lnTo>
                    <a:pt x="17475" y="21600"/>
                  </a:lnTo>
                  <a:lnTo>
                    <a:pt x="10800" y="16501"/>
                  </a:lnTo>
                  <a:lnTo>
                    <a:pt x="4125" y="21600"/>
                  </a:lnTo>
                  <a:lnTo>
                    <a:pt x="6675" y="13350"/>
                  </a:lnTo>
                  <a:close/>
                </a:path>
              </a:pathLst>
            </a:custGeom>
            <a:solidFill>
              <a:srgbClr val="FFFF00"/>
            </a:solidFill>
            <a:ln w="2844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8" name="Shape 68"/>
            <p:cNvSpPr/>
            <p:nvPr/>
          </p:nvSpPr>
          <p:spPr>
            <a:xfrm>
              <a:off x="243092" y="216971"/>
              <a:ext cx="275816" cy="4392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7</a:t>
              </a:r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990600" y="76199"/>
            <a:ext cx="762000" cy="762000"/>
            <a:chOff x="0" y="0"/>
            <a:chExt cx="761998" cy="761998"/>
          </a:xfrm>
        </p:grpSpPr>
        <p:sp>
          <p:nvSpPr>
            <p:cNvPr id="70" name="Shape 70"/>
            <p:cNvSpPr/>
            <p:nvPr/>
          </p:nvSpPr>
          <p:spPr>
            <a:xfrm>
              <a:off x="0" y="-1"/>
              <a:ext cx="762000" cy="762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250"/>
                  </a:moveTo>
                  <a:lnTo>
                    <a:pt x="8251" y="8251"/>
                  </a:lnTo>
                  <a:lnTo>
                    <a:pt x="10800" y="0"/>
                  </a:lnTo>
                  <a:lnTo>
                    <a:pt x="13349" y="8251"/>
                  </a:lnTo>
                  <a:lnTo>
                    <a:pt x="21600" y="8250"/>
                  </a:lnTo>
                  <a:lnTo>
                    <a:pt x="14925" y="13350"/>
                  </a:lnTo>
                  <a:lnTo>
                    <a:pt x="17475" y="21600"/>
                  </a:lnTo>
                  <a:lnTo>
                    <a:pt x="10800" y="16501"/>
                  </a:lnTo>
                  <a:lnTo>
                    <a:pt x="4125" y="21600"/>
                  </a:lnTo>
                  <a:lnTo>
                    <a:pt x="6675" y="13350"/>
                  </a:lnTo>
                  <a:close/>
                </a:path>
              </a:pathLst>
            </a:custGeom>
            <a:solidFill>
              <a:srgbClr val="FFFF00"/>
            </a:solidFill>
            <a:ln w="2844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1" name="Shape 71"/>
            <p:cNvSpPr/>
            <p:nvPr/>
          </p:nvSpPr>
          <p:spPr>
            <a:xfrm>
              <a:off x="243092" y="216971"/>
              <a:ext cx="275816" cy="4392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8</a:t>
              </a:r>
            </a:p>
          </p:txBody>
        </p:sp>
      </p:grpSp>
      <p:sp>
        <p:nvSpPr>
          <p:cNvPr id="73" name="Shape 73"/>
          <p:cNvSpPr/>
          <p:nvPr/>
        </p:nvSpPr>
        <p:spPr>
          <a:xfrm rot="16200000">
            <a:off x="-1155085" y="5453764"/>
            <a:ext cx="2564344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3000"/>
              </a:lnSpc>
              <a:spcBef>
                <a:spcPts val="3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/>
            </a:pPr>
            <a:r>
              <a:rPr i="1" sz="1200"/>
              <a:t>Book page 59 = Add, page 62 = Sub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