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x="9144000" cy="6858000"/>
  <p:notesSz cx="6858000" cy="9144000"/>
  <p:defaultTextStyle>
    <a:lvl1pPr defTabSz="457200">
      <a:defRPr sz="2400">
        <a:latin typeface="Times New Roman"/>
        <a:ea typeface="Times New Roman"/>
        <a:cs typeface="Times New Roman"/>
        <a:sym typeface="Times New Roman"/>
      </a:defRPr>
    </a:lvl1pPr>
    <a:lvl2pPr indent="457200" defTabSz="457200">
      <a:defRPr sz="2400">
        <a:latin typeface="Times New Roman"/>
        <a:ea typeface="Times New Roman"/>
        <a:cs typeface="Times New Roman"/>
        <a:sym typeface="Times New Roman"/>
      </a:defRPr>
    </a:lvl2pPr>
    <a:lvl3pPr indent="914400" defTabSz="457200">
      <a:defRPr sz="2400">
        <a:latin typeface="Times New Roman"/>
        <a:ea typeface="Times New Roman"/>
        <a:cs typeface="Times New Roman"/>
        <a:sym typeface="Times New Roman"/>
      </a:defRPr>
    </a:lvl3pPr>
    <a:lvl4pPr indent="1371600" defTabSz="457200">
      <a:defRPr sz="2400">
        <a:latin typeface="Times New Roman"/>
        <a:ea typeface="Times New Roman"/>
        <a:cs typeface="Times New Roman"/>
        <a:sym typeface="Times New Roman"/>
      </a:defRPr>
    </a:lvl4pPr>
    <a:lvl5pPr indent="1828800" defTabSz="457200">
      <a:defRPr sz="2400">
        <a:latin typeface="Times New Roman"/>
        <a:ea typeface="Times New Roman"/>
        <a:cs typeface="Times New Roman"/>
        <a:sym typeface="Times New Roman"/>
      </a:defRPr>
    </a:lvl5pPr>
    <a:lvl6pPr defTabSz="457200">
      <a:defRPr sz="2400">
        <a:latin typeface="Times New Roman"/>
        <a:ea typeface="Times New Roman"/>
        <a:cs typeface="Times New Roman"/>
        <a:sym typeface="Times New Roman"/>
      </a:defRPr>
    </a:lvl6pPr>
    <a:lvl7pPr defTabSz="457200">
      <a:defRPr sz="2400">
        <a:latin typeface="Times New Roman"/>
        <a:ea typeface="Times New Roman"/>
        <a:cs typeface="Times New Roman"/>
        <a:sym typeface="Times New Roman"/>
      </a:defRPr>
    </a:lvl7pPr>
    <a:lvl8pPr defTabSz="457200">
      <a:defRPr sz="2400">
        <a:latin typeface="Times New Roman"/>
        <a:ea typeface="Times New Roman"/>
        <a:cs typeface="Times New Roman"/>
        <a:sym typeface="Times New Roman"/>
      </a:defRPr>
    </a:lvl8pPr>
    <a:lvl9pPr defTabSz="457200">
      <a:defRPr sz="2400">
        <a:latin typeface="Times New Roman"/>
        <a:ea typeface="Times New Roman"/>
        <a:cs typeface="Times New Roman"/>
        <a:sym typeface="Times New Roman"/>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
          <a:latin typeface="Times New Roman"/>
          <a:ea typeface="Times New Roman"/>
          <a:cs typeface="Times New Roman"/>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Times New Roman"/>
          <a:ea typeface="Times New Roman"/>
          <a:cs typeface="Times New Roman"/>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Times New Roman"/>
          <a:ea typeface="Times New Roman"/>
          <a:cs typeface="Times New Roman"/>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hape 15"/>
          <p:cNvSpPr/>
          <p:nvPr>
            <p:ph type="sldImg"/>
          </p:nvPr>
        </p:nvSpPr>
        <p:spPr>
          <a:xfrm>
            <a:off x="1143000" y="685800"/>
            <a:ext cx="4572000" cy="3429000"/>
          </a:xfrm>
          <a:prstGeom prst="rect">
            <a:avLst/>
          </a:prstGeom>
        </p:spPr>
        <p:txBody>
          <a:bodyPr/>
          <a:lstStyle/>
          <a:p>
            <a:pPr lvl="0"/>
          </a:p>
        </p:txBody>
      </p:sp>
      <p:sp>
        <p:nvSpPr>
          <p:cNvPr id="16" name="Shape 16"/>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 name="Shape 25"/>
          <p:cNvSpPr/>
          <p:nvPr>
            <p:ph type="sldImg"/>
          </p:nvPr>
        </p:nvSpPr>
        <p:spPr>
          <a:prstGeom prst="rect">
            <a:avLst/>
          </a:prstGeom>
        </p:spPr>
        <p:txBody>
          <a:bodyPr/>
          <a:lstStyle/>
          <a:p>
            <a:pPr lvl="0"/>
          </a:p>
        </p:txBody>
      </p:sp>
      <p:sp>
        <p:nvSpPr>
          <p:cNvPr id="26" name="Shape 26"/>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7" name="Shape 7"/>
          <p:cNvSpPr/>
          <p:nvPr>
            <p:ph type="title"/>
          </p:nvPr>
        </p:nvSpPr>
        <p:spPr>
          <a:prstGeom prst="rect">
            <a:avLst/>
          </a:prstGeom>
        </p:spPr>
        <p:txBody>
          <a:bodyPr/>
          <a:lstStyle/>
          <a:p>
            <a:pPr lvl="0">
              <a:defRPr sz="1800"/>
            </a:pPr>
            <a:r>
              <a:rPr sz="4400"/>
              <a:t>Title Text</a:t>
            </a:r>
          </a:p>
        </p:txBody>
      </p:sp>
      <p:sp>
        <p:nvSpPr>
          <p:cNvPr id="8" name="Shape 8"/>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0" name="Shape 10"/>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7223125" y="6397625"/>
            <a:ext cx="1903413" cy="439229"/>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13" name="Shape 13"/>
          <p:cNvSpPr/>
          <p:nvPr>
            <p:ph type="title"/>
          </p:nvPr>
        </p:nvSpPr>
        <p:spPr>
          <a:prstGeom prst="rect">
            <a:avLst/>
          </a:prstGeom>
        </p:spPr>
        <p:txBody>
          <a:bodyPr lIns="0" tIns="0" rIns="0" bIns="0"/>
          <a:lstStyle/>
          <a:p>
            <a:pPr lvl="0">
              <a:defRPr sz="1800"/>
            </a:pPr>
            <a:r>
              <a:rPr sz="4400"/>
              <a:t>Title Text</a:t>
            </a:r>
          </a:p>
        </p:txBody>
      </p:sp>
      <p:sp>
        <p:nvSpPr>
          <p:cNvPr id="14" name="Shape 14"/>
          <p:cNvSpPr/>
          <p:nvPr>
            <p:ph type="body" idx="1"/>
          </p:nvPr>
        </p:nvSpPr>
        <p:spPr>
          <a:prstGeom prst="rect">
            <a:avLst/>
          </a:prstGeom>
        </p:spPr>
        <p:txBody>
          <a:bodyPr lIns="0" tIns="0" rIns="0" bIns="0"/>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6553200" y="6248400"/>
            <a:ext cx="1903413" cy="439229"/>
          </a:xfrm>
          <a:prstGeom prst="rect">
            <a:avLst/>
          </a:prstGeom>
          <a:ln w="12700">
            <a:miter lim="400000"/>
          </a:ln>
        </p:spPr>
        <p:txBody>
          <a:bodyPr lIns="46799" tIns="46799" rIns="46799" bIns="46799">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indent="457200" algn="ctr" defTabSz="457200">
        <a:defRPr sz="4400">
          <a:latin typeface="Arial"/>
          <a:ea typeface="Arial"/>
          <a:cs typeface="Arial"/>
          <a:sym typeface="Arial"/>
        </a:defRPr>
      </a:lvl6pPr>
      <a:lvl7pPr indent="914400" algn="ctr" defTabSz="457200">
        <a:defRPr sz="4400">
          <a:latin typeface="Arial"/>
          <a:ea typeface="Arial"/>
          <a:cs typeface="Arial"/>
          <a:sym typeface="Arial"/>
        </a:defRPr>
      </a:lvl7pPr>
      <a:lvl8pPr indent="1371600" algn="ctr" defTabSz="457200">
        <a:defRPr sz="4400">
          <a:latin typeface="Arial"/>
          <a:ea typeface="Arial"/>
          <a:cs typeface="Arial"/>
          <a:sym typeface="Arial"/>
        </a:defRPr>
      </a:lvl8pPr>
      <a:lvl9pPr indent="1828800"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indent="114300" algn="ctr" defTabSz="457200">
        <a:spcBef>
          <a:spcPts val="800"/>
        </a:spcBef>
        <a:defRPr sz="3200">
          <a:latin typeface="Arial"/>
          <a:ea typeface="Arial"/>
          <a:cs typeface="Arial"/>
          <a:sym typeface="Arial"/>
        </a:defRPr>
      </a:lvl2pPr>
      <a:lvl3pPr marL="342900" indent="571500" algn="ctr" defTabSz="457200">
        <a:spcBef>
          <a:spcPts val="800"/>
        </a:spcBef>
        <a:defRPr sz="3200">
          <a:latin typeface="Arial"/>
          <a:ea typeface="Arial"/>
          <a:cs typeface="Arial"/>
          <a:sym typeface="Arial"/>
        </a:defRPr>
      </a:lvl3pPr>
      <a:lvl4pPr marL="342900" indent="1028700" algn="ctr" defTabSz="457200">
        <a:spcBef>
          <a:spcPts val="800"/>
        </a:spcBef>
        <a:defRPr sz="3200">
          <a:latin typeface="Arial"/>
          <a:ea typeface="Arial"/>
          <a:cs typeface="Arial"/>
          <a:sym typeface="Arial"/>
        </a:defRPr>
      </a:lvl4pPr>
      <a:lvl5pPr marL="342900" indent="1485900" algn="ctr" defTabSz="457200">
        <a:spcBef>
          <a:spcPts val="800"/>
        </a:spcBef>
        <a:defRPr sz="3200">
          <a:latin typeface="Arial"/>
          <a:ea typeface="Arial"/>
          <a:cs typeface="Arial"/>
          <a:sym typeface="Arial"/>
        </a:defRPr>
      </a:lvl5pPr>
      <a:lvl6pPr marL="342900" indent="1943100" algn="ctr" defTabSz="457200">
        <a:spcBef>
          <a:spcPts val="800"/>
        </a:spcBef>
        <a:defRPr sz="3200">
          <a:latin typeface="Arial"/>
          <a:ea typeface="Arial"/>
          <a:cs typeface="Arial"/>
          <a:sym typeface="Arial"/>
        </a:defRPr>
      </a:lvl6pPr>
      <a:lvl7pPr marL="342900" indent="2400300" algn="ctr" defTabSz="457200">
        <a:spcBef>
          <a:spcPts val="800"/>
        </a:spcBef>
        <a:defRPr sz="3200">
          <a:latin typeface="Arial"/>
          <a:ea typeface="Arial"/>
          <a:cs typeface="Arial"/>
          <a:sym typeface="Arial"/>
        </a:defRPr>
      </a:lvl7pPr>
      <a:lvl8pPr marL="342900" indent="2857500" algn="ctr" defTabSz="457200">
        <a:spcBef>
          <a:spcPts val="800"/>
        </a:spcBef>
        <a:defRPr sz="3200">
          <a:latin typeface="Arial"/>
          <a:ea typeface="Arial"/>
          <a:cs typeface="Arial"/>
          <a:sym typeface="Arial"/>
        </a:defRPr>
      </a:lvl8pPr>
      <a:lvl9pPr marL="342900" indent="33147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indent="4572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indent="9144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indent="13716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indent="1828800"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sapp.cs.cmu.edu/public/labs.html" TargetMode="External"/><Relationship Id="rId3" Type="http://schemas.openxmlformats.org/officeDocument/2006/relationships/hyperlink" Target="http://www.amazon.com/gp/product/0136108040/ref=as_li_tl?ie=UTF8&amp;camp=1789&amp;creative=390957&amp;creativeASIN=0136108040&amp;linkCode=as2&amp;tag=opensecuinfo-20&amp;linkId=6LT5HKEUJJYSI3T4" TargetMode="Externa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 name="Shape 18"/>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19" name="Shape 19"/>
          <p:cNvSpPr/>
          <p:nvPr/>
        </p:nvSpPr>
        <p:spPr>
          <a:xfrm>
            <a:off x="1371600" y="3886200"/>
            <a:ext cx="6400800" cy="11195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 name="Shape 50"/>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GDB/Bomb Lab Cheat Sheet</a:t>
            </a:r>
          </a:p>
        </p:txBody>
      </p:sp>
      <p:sp>
        <p:nvSpPr>
          <p:cNvPr id="51" name="Shape 51"/>
          <p:cNvSpPr/>
          <p:nvPr/>
        </p:nvSpPr>
        <p:spPr>
          <a:xfrm>
            <a:off x="685800" y="1981200"/>
            <a:ext cx="7772400" cy="461204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Christian Arllen found this, and it has many more example of gdb syntax, as well as some help for if you get stuck on the lab</a:t>
            </a:r>
            <a:endParaRPr sz="3200">
              <a:latin typeface="Arial"/>
              <a:ea typeface="Arial"/>
              <a:cs typeface="Arial"/>
              <a:sym typeface="Arial"/>
            </a:endParaRPr>
          </a:p>
          <a:p>
            <a:pPr lvl="0" marL="341312" indent="-341312">
              <a:spcBef>
                <a:spcPts val="8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http://condor.depaul.edu/~jriely/csc373fall2010/extras/mygdbnotes.txt</a:t>
            </a:r>
            <a:endParaRPr sz="3200">
              <a:latin typeface="Arial"/>
              <a:ea typeface="Arial"/>
              <a:cs typeface="Arial"/>
              <a:sym typeface="Arial"/>
            </a:endParaRPr>
          </a:p>
          <a:p>
            <a:pPr lvl="0" marL="455083" indent="-455083">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3200">
                <a:latin typeface="Arial"/>
                <a:ea typeface="Arial"/>
                <a:cs typeface="Arial"/>
                <a:sym typeface="Arial"/>
              </a:rPr>
              <a:t>(get it on google cache while you can, because it's gone now)</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 name="Shape 53"/>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Optional Labs</a:t>
            </a:r>
          </a:p>
        </p:txBody>
      </p:sp>
      <p:sp>
        <p:nvSpPr>
          <p:cNvPr id="54" name="Shape 54"/>
          <p:cNvSpPr/>
          <p:nvPr/>
        </p:nvSpPr>
        <p:spPr>
          <a:xfrm>
            <a:off x="685800" y="1981200"/>
            <a:ext cx="7772400" cy="124986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perl r0x0r-arcade-read-only/start.pl</a:t>
            </a:r>
            <a:endParaRPr sz="2400">
              <a:latin typeface="Arial"/>
              <a:ea typeface="Arial"/>
              <a:cs typeface="Arial"/>
              <a:sym typeface="Arial"/>
            </a:endParaRPr>
          </a:p>
          <a:p>
            <a:pPr lvl="0" marL="341312" indent="-341312">
              <a:spcBef>
                <a:spcPts val="8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Prototype games that I haven’t had time to work on since 2012, let alone update for x86-64…</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6" name="pasted-image.pdf"/>
          <p:cNvPicPr/>
          <p:nvPr/>
        </p:nvPicPr>
        <p:blipFill>
          <a:blip r:embed="rId2">
            <a:extLst/>
          </a:blip>
          <a:stretch>
            <a:fillRect/>
          </a:stretch>
        </p:blipFill>
        <p:spPr>
          <a:xfrm>
            <a:off x="-37680" y="-28260"/>
            <a:ext cx="9219360" cy="6914520"/>
          </a:xfrm>
          <a:prstGeom prst="rect">
            <a:avLst/>
          </a:prstGeom>
          <a:ln w="12700">
            <a:miter lim="400000"/>
          </a:ln>
        </p:spPr>
      </p:pic>
      <p:sp>
        <p:nvSpPr>
          <p:cNvPr id="57" name="Shape 57"/>
          <p:cNvSpPr/>
          <p:nvPr/>
        </p:nvSpPr>
        <p:spPr>
          <a:xfrm rot="16200000">
            <a:off x="6848073" y="3667665"/>
            <a:ext cx="4180742" cy="69522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1400">
                <a:solidFill>
                  <a:srgbClr val="FFFFFF"/>
                </a:solidFill>
                <a:latin typeface="Arial"/>
                <a:ea typeface="Arial"/>
                <a:cs typeface="Arial"/>
                <a:sym typeface="Arial"/>
              </a:defRPr>
            </a:lvl1pPr>
          </a:lstStyle>
          <a:p>
            <a:pPr lvl="0">
              <a:defRPr sz="1800">
                <a:solidFill>
                  <a:srgbClr val="000000"/>
                </a:solidFill>
              </a:defRPr>
            </a:pPr>
            <a:r>
              <a:rPr sz="1400">
                <a:solidFill>
                  <a:srgbClr val="FFFFFF"/>
                </a:solidFill>
              </a:rPr>
              <a:t>From “TrainingSecurityExpertsAtScale” presented by Xeno at the NIST-NICE conference 2014</a:t>
            </a:r>
            <a:endParaRPr sz="1400">
              <a:solidFill>
                <a:srgbClr val="FFFFFF"/>
              </a:solidFill>
            </a:endParaRP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9" name="pasted-image.pdf"/>
          <p:cNvPicPr/>
          <p:nvPr/>
        </p:nvPicPr>
        <p:blipFill>
          <a:blip r:embed="rId2">
            <a:extLst/>
          </a:blip>
          <a:stretch>
            <a:fillRect/>
          </a:stretch>
        </p:blipFill>
        <p:spPr>
          <a:xfrm>
            <a:off x="-945" y="-709"/>
            <a:ext cx="9145890" cy="6859418"/>
          </a:xfrm>
          <a:prstGeom prst="rect">
            <a:avLst/>
          </a:prstGeom>
          <a:ln w="12700">
            <a:miter lim="400000"/>
          </a:ln>
        </p:spPr>
      </p:pic>
      <p:sp>
        <p:nvSpPr>
          <p:cNvPr id="60" name="Shape 60"/>
          <p:cNvSpPr/>
          <p:nvPr/>
        </p:nvSpPr>
        <p:spPr>
          <a:xfrm>
            <a:off x="2773" y="-15335"/>
            <a:ext cx="4259620" cy="49202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1400">
                <a:solidFill>
                  <a:srgbClr val="FFFFFF"/>
                </a:solidFill>
                <a:latin typeface="Arial"/>
                <a:ea typeface="Arial"/>
                <a:cs typeface="Arial"/>
                <a:sym typeface="Arial"/>
              </a:defRPr>
            </a:lvl1pPr>
          </a:lstStyle>
          <a:p>
            <a:pPr lvl="0">
              <a:defRPr sz="1800">
                <a:solidFill>
                  <a:srgbClr val="000000"/>
                </a:solidFill>
              </a:defRPr>
            </a:pPr>
            <a:r>
              <a:rPr sz="1400">
                <a:solidFill>
                  <a:srgbClr val="FFFFFF"/>
                </a:solidFill>
              </a:rPr>
              <a:t>From “Training Security Experts At Scale” presented by Xeno at the NIST-NICE conference 2014</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2" name="pasted-image.pdf"/>
          <p:cNvPicPr/>
          <p:nvPr/>
        </p:nvPicPr>
        <p:blipFill>
          <a:blip r:embed="rId2">
            <a:extLst/>
          </a:blip>
          <a:stretch>
            <a:fillRect/>
          </a:stretch>
        </p:blipFill>
        <p:spPr>
          <a:xfrm>
            <a:off x="-1850" y="-1388"/>
            <a:ext cx="9147700" cy="6860776"/>
          </a:xfrm>
          <a:prstGeom prst="rect">
            <a:avLst/>
          </a:prstGeom>
          <a:ln w="12700">
            <a:miter lim="400000"/>
          </a:ln>
        </p:spPr>
      </p:pic>
      <p:sp>
        <p:nvSpPr>
          <p:cNvPr id="63" name="Shape 63"/>
          <p:cNvSpPr/>
          <p:nvPr/>
        </p:nvSpPr>
        <p:spPr>
          <a:xfrm>
            <a:off x="2773" y="-15335"/>
            <a:ext cx="4259620" cy="49202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1400">
                <a:solidFill>
                  <a:srgbClr val="FFFFFF"/>
                </a:solidFill>
                <a:latin typeface="Arial"/>
                <a:ea typeface="Arial"/>
                <a:cs typeface="Arial"/>
                <a:sym typeface="Arial"/>
              </a:defRPr>
            </a:lvl1pPr>
          </a:lstStyle>
          <a:p>
            <a:pPr lvl="0">
              <a:defRPr sz="1800">
                <a:solidFill>
                  <a:srgbClr val="000000"/>
                </a:solidFill>
              </a:defRPr>
            </a:pPr>
            <a:r>
              <a:rPr sz="1400">
                <a:solidFill>
                  <a:srgbClr val="FFFFFF"/>
                </a:solidFill>
              </a:rPr>
              <a:t>From “Training Security Experts At Scale” presented by Xeno at the NIST-NICE conference 2014</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 name="Shape 21"/>
          <p:cNvSpPr/>
          <p:nvPr/>
        </p:nvSpPr>
        <p:spPr>
          <a:xfrm>
            <a:off x="-1" y="-936"/>
            <a:ext cx="9144002" cy="11432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2" name="Shape 22"/>
          <p:cNvSpPr/>
          <p:nvPr/>
        </p:nvSpPr>
        <p:spPr>
          <a:xfrm>
            <a:off x="685800" y="1237670"/>
            <a:ext cx="7772400" cy="4370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3" name="image.png"/>
          <p:cNvPicPr/>
          <p:nvPr/>
        </p:nvPicPr>
        <p:blipFill>
          <a:blip r:embed="rId3">
            <a:extLst/>
          </a:blip>
          <a:stretch>
            <a:fillRect/>
          </a:stretch>
        </p:blipFill>
        <p:spPr>
          <a:xfrm>
            <a:off x="1524000" y="1770062"/>
            <a:ext cx="6324600" cy="4732338"/>
          </a:xfrm>
          <a:prstGeom prst="rect">
            <a:avLst/>
          </a:prstGeom>
          <a:ln w="12700">
            <a:miter lim="400000"/>
          </a:ln>
        </p:spPr>
      </p:pic>
      <p:sp>
        <p:nvSpPr>
          <p:cNvPr id="24" name="Shape 24"/>
          <p:cNvSpPr/>
          <p:nvPr/>
        </p:nvSpPr>
        <p:spPr>
          <a:xfrm>
            <a:off x="-9816" y="6484365"/>
            <a:ext cx="7107559" cy="54407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 name="Shape 28"/>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Prepared VM</a:t>
            </a:r>
          </a:p>
        </p:txBody>
      </p:sp>
      <p:sp>
        <p:nvSpPr>
          <p:cNvPr id="29" name="Shape 29"/>
          <p:cNvSpPr/>
          <p:nvPr/>
        </p:nvSpPr>
        <p:spPr>
          <a:xfrm>
            <a:off x="685800" y="1981200"/>
            <a:ext cx="7772400" cy="33213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student/student</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root/toor (but you shouldn’t need this account, student has sudo)</a:t>
            </a:r>
            <a:endParaRPr sz="2800">
              <a:latin typeface="Arial"/>
              <a:ea typeface="Arial"/>
              <a:cs typeface="Arial"/>
              <a:sym typeface="Arial"/>
            </a:endParaRPr>
          </a:p>
          <a:p>
            <a:pPr lvl="0">
              <a:lnSpc>
                <a:spcPct val="90000"/>
              </a:lnSpc>
              <a:spcBef>
                <a:spcPts val="7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2800">
              <a:latin typeface="Arial"/>
              <a:ea typeface="Arial"/>
              <a:cs typeface="Arial"/>
              <a:sym typeface="Arial"/>
            </a:endParaRPr>
          </a:p>
          <a:p>
            <a:pPr lvl="0">
              <a:lnSpc>
                <a:spcPct val="90000"/>
              </a:lnSpc>
              <a:spcBef>
                <a:spcPts val="7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If you are using some other Linux system, just put bomb-x64 on it (from the “TheseGoInVMs” class material directory), and make sure you have gdb installed</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Bomb lab</a:t>
            </a:r>
          </a:p>
        </p:txBody>
      </p:sp>
      <p:sp>
        <p:nvSpPr>
          <p:cNvPr id="32" name="Shape 32"/>
          <p:cNvSpPr/>
          <p:nvPr/>
        </p:nvSpPr>
        <p:spPr>
          <a:xfrm>
            <a:off x="685800" y="1981200"/>
            <a:ext cx="7772400" cy="428735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From CMU architecture class - </a:t>
            </a:r>
            <a:r>
              <a:rPr sz="2800">
                <a:latin typeface="Arial"/>
                <a:ea typeface="Arial"/>
                <a:cs typeface="Arial"/>
                <a:sym typeface="Arial"/>
                <a:hlinkClick r:id="rId2" invalidUrl="" action="" tgtFrame="" tooltip="" history="1" highlightClick="0" endSnd="0"/>
              </a:rPr>
              <a:t>http://csapp.cs.cmu.edu/public/labs.html</a:t>
            </a:r>
            <a:endParaRPr sz="2800">
              <a:solidFill>
                <a:srgbClr val="009999"/>
              </a:solidFill>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Thanks to Randal E. Bryant &amp; David R. O’Hallaron for providing the source code so it could be ported to x86-64 (and Windows in the Intro RE class, and ARM in the Intro ARM class)</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The textbook for the class which the bomb lab is a part of is “</a:t>
            </a:r>
            <a:r>
              <a:rPr sz="2400" u="sng">
                <a:solidFill>
                  <a:srgbClr val="CCCCFF"/>
                </a:solidFill>
                <a:uFill>
                  <a:solidFill>
                    <a:srgbClr val="CCCCFF"/>
                  </a:solidFill>
                </a:uFill>
                <a:latin typeface="Arial"/>
                <a:ea typeface="Arial"/>
                <a:cs typeface="Arial"/>
                <a:sym typeface="Arial"/>
                <a:hlinkClick r:id="rId3" invalidUrl="" action="" tgtFrame="" tooltip="" history="1" highlightClick="0" endSnd="0"/>
              </a:rPr>
              <a:t>Computer Systems: A Programmer's Perspective, 2nd Edition, Prentice Hall, 2011; Bryant and O'Hallaron</a:t>
            </a:r>
            <a:r>
              <a:rPr sz="2800">
                <a:latin typeface="Arial"/>
                <a:ea typeface="Arial"/>
                <a:cs typeface="Arial"/>
                <a:sym typeface="Arial"/>
              </a:rPr>
              <a:t>”</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 name="Shape 34"/>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Bomb lab 2</a:t>
            </a:r>
          </a:p>
        </p:txBody>
      </p:sp>
      <p:sp>
        <p:nvSpPr>
          <p:cNvPr id="35" name="Shape 35"/>
          <p:cNvSpPr/>
          <p:nvPr/>
        </p:nvSpPr>
        <p:spPr>
          <a:xfrm>
            <a:off x="685800" y="1981200"/>
            <a:ext cx="7772400" cy="341027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Goal is to reverse engineer multiple phases to determine the program’s desired input</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Create a text file with answers, one per line, named “answers”</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gdb -x myCmds bomb-x64</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run with “r answers”</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Should add/remove breakpoints on the different phases as you go along</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 name="Shape 37"/>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Bomb lab - EXPERT MODE!</a:t>
            </a:r>
          </a:p>
        </p:txBody>
      </p:sp>
      <p:sp>
        <p:nvSpPr>
          <p:cNvPr id="38" name="Shape 38"/>
          <p:cNvSpPr/>
          <p:nvPr/>
        </p:nvSpPr>
        <p:spPr>
          <a:xfrm>
            <a:off x="685800" y="1981200"/>
            <a:ext cx="7772400" cy="478906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If you already know a thing or two about asm (and were just here for the 64 bit update), let’s see how far you can get how fast if you play it on expert mode, without symbol information. Execute the following command in the directory where the bomb resides:</a:t>
            </a:r>
            <a:endParaRPr sz="2800">
              <a:latin typeface="Arial"/>
              <a:ea typeface="Arial"/>
              <a:cs typeface="Arial"/>
              <a:sym typeface="Arial"/>
            </a:endParaRPr>
          </a:p>
          <a:p>
            <a:pPr lvl="1" marL="8553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strip bomb-x64</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This is more like what you will actually see with malware. You’re not going to get symbols in that case.</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i="1" sz="2800">
                <a:latin typeface="Arial"/>
                <a:ea typeface="Arial"/>
                <a:cs typeface="Arial"/>
                <a:sym typeface="Arial"/>
              </a:rPr>
              <a:t>Now</a:t>
            </a:r>
            <a:r>
              <a:rPr sz="2800">
                <a:latin typeface="Arial"/>
                <a:ea typeface="Arial"/>
                <a:cs typeface="Arial"/>
                <a:sym typeface="Arial"/>
              </a:rPr>
              <a:t> go ahead and see how fast you can go through the rounds ;)</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 name="Shape 40"/>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Phase_2 hint</a:t>
            </a:r>
          </a:p>
        </p:txBody>
      </p:sp>
      <p:sp>
        <p:nvSpPr>
          <p:cNvPr id="41" name="Shape 41"/>
          <p:cNvSpPr/>
          <p:nvPr/>
        </p:nvSpPr>
        <p:spPr>
          <a:xfrm>
            <a:off x="46831" y="1981200"/>
            <a:ext cx="9050338" cy="40629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sscanf() is defined as follows:</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100">
                <a:latin typeface="Courier"/>
                <a:ea typeface="Courier"/>
                <a:cs typeface="Courier"/>
                <a:sym typeface="Courier"/>
              </a:rPr>
              <a:t>int sscanf(const char *str, const char *format, ...);</a:t>
            </a:r>
            <a:endParaRPr sz="2800">
              <a:latin typeface="Courier"/>
              <a:ea typeface="Courier"/>
              <a:cs typeface="Courier"/>
              <a:sym typeface="Courier"/>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So if it was e.g. “sscanf(foo, “%d %d”, &amp;a, &amp;b)” </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It would take whatever string was pointed to by the first argument, </a:t>
            </a:r>
            <a:r>
              <a:rPr i="1" sz="2800">
                <a:latin typeface="Arial"/>
                <a:ea typeface="Arial"/>
                <a:cs typeface="Arial"/>
                <a:sym typeface="Arial"/>
              </a:rPr>
              <a:t>parse</a:t>
            </a:r>
            <a:r>
              <a:rPr sz="2800">
                <a:latin typeface="Arial"/>
                <a:ea typeface="Arial"/>
                <a:cs typeface="Arial"/>
                <a:sym typeface="Arial"/>
              </a:rPr>
              <a:t> it according to the second format string argument, and then store the parsed out values in the variables which were given by the subsequent n arguments (for n = 2 in this case)</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“On success, the function returns the number of variables filled"</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 name="Shape 43"/>
          <p:cNvSpPr/>
          <p:nvPr/>
        </p:nvSpPr>
        <p:spPr>
          <a:xfrm>
            <a:off x="685800" y="827020"/>
            <a:ext cx="7772400" cy="708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Phase_2 hint</a:t>
            </a:r>
          </a:p>
        </p:txBody>
      </p:sp>
      <p:sp>
        <p:nvSpPr>
          <p:cNvPr id="44" name="Shape 44"/>
          <p:cNvSpPr/>
          <p:nvPr/>
        </p:nvSpPr>
        <p:spPr>
          <a:xfrm>
            <a:off x="46831" y="1981200"/>
            <a:ext cx="9050338" cy="324019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sscanf() is defined as follows:</a:t>
            </a:r>
            <a:endParaRPr sz="28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100">
                <a:latin typeface="Courier"/>
                <a:ea typeface="Courier"/>
                <a:cs typeface="Courier"/>
                <a:sym typeface="Courier"/>
              </a:rPr>
              <a:t>int sscanf(const char *str, const char *format, ...);</a:t>
            </a:r>
            <a:endParaRPr sz="2800">
              <a:latin typeface="Courier"/>
              <a:ea typeface="Courier"/>
              <a:cs typeface="Courier"/>
              <a:sym typeface="Courier"/>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So if it was e.g. “sscanf(guess, “%d %d %d %d %d %d”, &amp;var1, &amp;var2, &amp;var3,</a:t>
            </a:r>
            <a:r>
              <a:rPr sz="2400">
                <a:latin typeface="Arial"/>
                <a:ea typeface="Arial"/>
                <a:cs typeface="Arial"/>
                <a:sym typeface="Arial"/>
              </a:rPr>
              <a:t> </a:t>
            </a:r>
            <a:r>
              <a:rPr sz="2800">
                <a:latin typeface="Arial"/>
                <a:ea typeface="Arial"/>
                <a:cs typeface="Arial"/>
                <a:sym typeface="Arial"/>
              </a:rPr>
              <a:t>&amp;var4,</a:t>
            </a:r>
            <a:r>
              <a:rPr sz="2400">
                <a:latin typeface="Arial"/>
                <a:ea typeface="Arial"/>
                <a:cs typeface="Arial"/>
                <a:sym typeface="Arial"/>
              </a:rPr>
              <a:t> </a:t>
            </a:r>
            <a:r>
              <a:rPr sz="2800">
                <a:latin typeface="Arial"/>
                <a:ea typeface="Arial"/>
                <a:cs typeface="Arial"/>
                <a:sym typeface="Arial"/>
              </a:rPr>
              <a:t>&amp;var5,</a:t>
            </a:r>
            <a:r>
              <a:rPr sz="2400">
                <a:latin typeface="Arial"/>
                <a:ea typeface="Arial"/>
                <a:cs typeface="Arial"/>
                <a:sym typeface="Arial"/>
              </a:rPr>
              <a:t> </a:t>
            </a:r>
            <a:r>
              <a:rPr sz="2800">
                <a:latin typeface="Arial"/>
                <a:ea typeface="Arial"/>
                <a:cs typeface="Arial"/>
                <a:sym typeface="Arial"/>
              </a:rPr>
              <a:t>&amp;var6)”…then whatever numbers were given in the guess string, would be placed into the respective variables</a:t>
            </a:r>
            <a:endParaRPr sz="2800">
              <a:latin typeface="Arial"/>
              <a:ea typeface="Arial"/>
              <a:cs typeface="Arial"/>
              <a:sym typeface="Arial"/>
            </a:endParaRPr>
          </a:p>
          <a:p>
            <a:pPr lvl="0" marL="398197" indent="-39819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And sscanf() returns the number of successfully parsed format elements</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 name="Shape 46"/>
          <p:cNvSpPr/>
          <p:nvPr/>
        </p:nvSpPr>
        <p:spPr>
          <a:xfrm>
            <a:off x="685800" y="509520"/>
            <a:ext cx="7772400" cy="134316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Break glass in case of emergency</a:t>
            </a:r>
          </a:p>
        </p:txBody>
      </p:sp>
      <p:sp>
        <p:nvSpPr>
          <p:cNvPr id="47" name="Shape 47"/>
          <p:cNvSpPr/>
          <p:nvPr/>
        </p:nvSpPr>
        <p:spPr>
          <a:xfrm>
            <a:off x="46831" y="1981200"/>
            <a:ext cx="9050338" cy="362766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For purposes of doing the lab, you should not use this</a:t>
            </a:r>
            <a:endParaRPr sz="2400">
              <a:latin typeface="Arial"/>
              <a:ea typeface="Arial"/>
              <a:cs typeface="Arial"/>
              <a:sym typeface="Arial"/>
            </a:endParaRPr>
          </a:p>
          <a:p>
            <a:pPr lvl="1" marL="7985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Do it the rigorous way the first time, then do it the faster way the next times</a:t>
            </a:r>
            <a:endParaRPr sz="24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But in the real world, if you’re REing something in gdb, you can</a:t>
            </a:r>
            <a:endParaRPr sz="2400">
              <a:latin typeface="Arial"/>
              <a:ea typeface="Arial"/>
              <a:cs typeface="Arial"/>
              <a:sym typeface="Arial"/>
            </a:endParaRPr>
          </a:p>
          <a:p>
            <a:pPr lvl="0">
              <a:lnSpc>
                <a:spcPct val="90000"/>
              </a:lnSpc>
              <a:spcBef>
                <a:spcPts val="7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24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To set a register to a specific value</a:t>
            </a:r>
            <a:endParaRPr sz="2400">
              <a:latin typeface="Arial"/>
              <a:ea typeface="Arial"/>
              <a:cs typeface="Arial"/>
              <a:sym typeface="Arial"/>
            </a:endParaRPr>
          </a:p>
          <a:p>
            <a:pPr lvl="1" marL="7985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set $rax = 0x1234</a:t>
            </a:r>
            <a:endParaRPr sz="2400">
              <a:latin typeface="Arial"/>
              <a:ea typeface="Arial"/>
              <a:cs typeface="Arial"/>
              <a:sym typeface="Arial"/>
            </a:endParaRPr>
          </a:p>
          <a:p>
            <a:pPr lvl="0" marL="3413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To set a memory location to a specific value</a:t>
            </a:r>
            <a:endParaRPr sz="2400">
              <a:latin typeface="Arial"/>
              <a:ea typeface="Arial"/>
              <a:cs typeface="Arial"/>
              <a:sym typeface="Arial"/>
            </a:endParaRPr>
          </a:p>
          <a:p>
            <a:pPr lvl="1" marL="798512" indent="-341312">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set {int}0x7FFFFFFFE80 = 0x1</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