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</p:sldIdLst>
  <p:sldSz cx="9144000" cy="6858000"/>
  <p:notesSz cx="6858000" cy="9144000"/>
  <p:defaultTextStyle>
    <a:lvl1pPr defTabSz="457200">
      <a:defRPr sz="2400">
        <a:latin typeface="Times New Roman"/>
        <a:ea typeface="Times New Roman"/>
        <a:cs typeface="Times New Roman"/>
        <a:sym typeface="Times New Roman"/>
      </a:defRPr>
    </a:lvl1pPr>
    <a:lvl2pPr indent="457200" defTabSz="457200">
      <a:defRPr sz="2400">
        <a:latin typeface="Times New Roman"/>
        <a:ea typeface="Times New Roman"/>
        <a:cs typeface="Times New Roman"/>
        <a:sym typeface="Times New Roman"/>
      </a:defRPr>
    </a:lvl2pPr>
    <a:lvl3pPr indent="914400" defTabSz="457200">
      <a:defRPr sz="2400">
        <a:latin typeface="Times New Roman"/>
        <a:ea typeface="Times New Roman"/>
        <a:cs typeface="Times New Roman"/>
        <a:sym typeface="Times New Roman"/>
      </a:defRPr>
    </a:lvl3pPr>
    <a:lvl4pPr indent="1371600" defTabSz="457200">
      <a:defRPr sz="2400">
        <a:latin typeface="Times New Roman"/>
        <a:ea typeface="Times New Roman"/>
        <a:cs typeface="Times New Roman"/>
        <a:sym typeface="Times New Roman"/>
      </a:defRPr>
    </a:lvl4pPr>
    <a:lvl5pPr indent="1828800" defTabSz="457200">
      <a:defRPr sz="2400">
        <a:latin typeface="Times New Roman"/>
        <a:ea typeface="Times New Roman"/>
        <a:cs typeface="Times New Roman"/>
        <a:sym typeface="Times New Roman"/>
      </a:defRPr>
    </a:lvl5pPr>
    <a:lvl6pPr defTabSz="457200">
      <a:defRPr sz="2400">
        <a:latin typeface="Times New Roman"/>
        <a:ea typeface="Times New Roman"/>
        <a:cs typeface="Times New Roman"/>
        <a:sym typeface="Times New Roman"/>
      </a:defRPr>
    </a:lvl6pPr>
    <a:lvl7pPr defTabSz="457200">
      <a:defRPr sz="2400">
        <a:latin typeface="Times New Roman"/>
        <a:ea typeface="Times New Roman"/>
        <a:cs typeface="Times New Roman"/>
        <a:sym typeface="Times New Roman"/>
      </a:defRPr>
    </a:lvl7pPr>
    <a:lvl8pPr defTabSz="457200">
      <a:defRPr sz="2400">
        <a:latin typeface="Times New Roman"/>
        <a:ea typeface="Times New Roman"/>
        <a:cs typeface="Times New Roman"/>
        <a:sym typeface="Times New Roman"/>
      </a:defRPr>
    </a:lvl8pPr>
    <a:lvl9pPr defTabSz="457200">
      <a:defRPr sz="2400">
        <a:latin typeface="Times New Roman"/>
        <a:ea typeface="Times New Roman"/>
        <a:cs typeface="Times New Roman"/>
        <a:sym typeface="Times New Roman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ECDD"/>
          </a:solidFill>
        </a:fill>
      </a:tcStyle>
    </a:wholeTbl>
    <a:band2H>
      <a:tcTxStyle b="def" i="def"/>
      <a:tcStyle>
        <a:tcBdr/>
        <a:fill>
          <a:solidFill>
            <a:srgbClr val="E6F6E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CCCE6"/>
          </a:solidFill>
        </a:fill>
      </a:tcStyle>
    </a:wholeTbl>
    <a:band2H>
      <a:tcTxStyle b="def" i="def"/>
      <a:tcStyle>
        <a:tcBdr/>
        <a:fill>
          <a:solidFill>
            <a:srgbClr val="E7E7F3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CC99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CC99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8" name="Shape 18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1pPr>
    <a:lvl2pPr indent="2286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2pPr>
    <a:lvl3pPr indent="4572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3pPr>
    <a:lvl4pPr indent="6858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4pPr>
    <a:lvl5pPr indent="9144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5pPr>
    <a:lvl6pPr indent="11430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6pPr>
    <a:lvl7pPr indent="13716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7pPr>
    <a:lvl8pPr indent="16002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8pPr>
    <a:lvl9pPr indent="18288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</Relationships>

</file>

<file path=ppt/notesSlides/_rels/notesSlide2.xml.rels><?xml version="1.0" encoding="UTF-8" standalone="yes"?>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</Relationships>

</file>

<file path=ppt/notesSlides/_rels/notesSlide3.xml.rels><?xml version="1.0" encoding="UTF-8" standalone="yes"?>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28" name="Shape 28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400"/>
              <a:t>Attribution condition: You must indicate that derivative work</a:t>
            </a:r>
            <a:endParaRPr sz="2400"/>
          </a:p>
          <a:p>
            <a:pPr lvl="0">
              <a:defRPr sz="1800"/>
            </a:pPr>
            <a:r>
              <a:rPr sz="2400"/>
              <a:t>"Is derived from Xeno Kovah's ‘Intro x86-64’ class, available at http://OpenSecurityTraining.info/IntroX86-64.html"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42" name="Shape 42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0"/>
              </a:lnSpc>
              <a:spcBef>
                <a:spcPts val="4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 defTabSz="914400"/>
            <a:r>
              <a:t>As with other instructions prefixes like “LOCK”, “REP” can only be used with certain instructions - as defined in the manual.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66" name="Shape 66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0"/>
              </a:lnSpc>
              <a:spcBef>
                <a:spcPts val="4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 defTabSz="914400"/>
            <a:r>
              <a:t>But still not entirely clear :)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7" name="Shape 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8" name="Shape 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>
            <p:ph type="sldNum" sz="quarter" idx="2"/>
          </p:nvPr>
        </p:nvSpPr>
        <p:spPr>
          <a:xfrm>
            <a:off x="7223125" y="6397625"/>
            <a:ext cx="1903413" cy="439229"/>
          </a:xfrm>
          <a:prstGeom prst="rect">
            <a:avLst/>
          </a:prstGeom>
        </p:spPr>
        <p:txBody>
          <a:bodyPr lIns="0" tIns="0" rIns="0" bIns="0"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13" name="Shape 13"/>
          <p:cNvSpPr/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14" name="Shape 1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/>
          <a:lstStyle/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sldNum" sz="quarter" idx="2"/>
          </p:nvPr>
        </p:nvSpPr>
        <p:spPr>
          <a:xfrm>
            <a:off x="7223125" y="6397625"/>
            <a:ext cx="1903413" cy="439229"/>
          </a:xfrm>
          <a:prstGeom prst="rect">
            <a:avLst/>
          </a:prstGeom>
        </p:spPr>
        <p:txBody>
          <a:bodyPr lIns="0" tIns="0" rIns="0" bIns="0"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sldNum" sz="quarter" idx="2"/>
          </p:nvPr>
        </p:nvSpPr>
        <p:spPr>
          <a:xfrm>
            <a:off x="6553200" y="6248400"/>
            <a:ext cx="1903413" cy="439229"/>
          </a:xfrm>
          <a:prstGeom prst="rect">
            <a:avLst/>
          </a:prstGeom>
          <a:ln w="12700">
            <a:miter lim="400000"/>
          </a:ln>
        </p:spPr>
        <p:txBody>
          <a:bodyPr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3" name="Shape 3"/>
          <p:cNvSpPr/>
          <p:nvPr>
            <p:ph type="title"/>
          </p:nvPr>
        </p:nvSpPr>
        <p:spPr>
          <a:xfrm>
            <a:off x="685800" y="1844675"/>
            <a:ext cx="7772400" cy="20415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 anchor="ctr"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4" name="Shape 4"/>
          <p:cNvSpPr/>
          <p:nvPr>
            <p:ph type="body" idx="1"/>
          </p:nvPr>
        </p:nvSpPr>
        <p:spPr>
          <a:xfrm>
            <a:off x="1371600" y="3886200"/>
            <a:ext cx="6400800" cy="297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/>
          <a:lstStyle/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</p:sldLayoutIdLst>
  <p:transition spd="med" advClick="1"/>
  <p:txStyles>
    <p:titleStyle>
      <a:lvl1pPr algn="ctr" defTabSz="457200">
        <a:defRPr sz="4400">
          <a:latin typeface="Arial"/>
          <a:ea typeface="Arial"/>
          <a:cs typeface="Arial"/>
          <a:sym typeface="Arial"/>
        </a:defRPr>
      </a:lvl1pPr>
      <a:lvl2pPr algn="ctr" defTabSz="457200">
        <a:defRPr sz="4400">
          <a:latin typeface="Arial"/>
          <a:ea typeface="Arial"/>
          <a:cs typeface="Arial"/>
          <a:sym typeface="Arial"/>
        </a:defRPr>
      </a:lvl2pPr>
      <a:lvl3pPr algn="ctr" defTabSz="457200">
        <a:defRPr sz="4400">
          <a:latin typeface="Arial"/>
          <a:ea typeface="Arial"/>
          <a:cs typeface="Arial"/>
          <a:sym typeface="Arial"/>
        </a:defRPr>
      </a:lvl3pPr>
      <a:lvl4pPr algn="ctr" defTabSz="457200">
        <a:defRPr sz="4400">
          <a:latin typeface="Arial"/>
          <a:ea typeface="Arial"/>
          <a:cs typeface="Arial"/>
          <a:sym typeface="Arial"/>
        </a:defRPr>
      </a:lvl4pPr>
      <a:lvl5pPr algn="ctr" defTabSz="457200">
        <a:defRPr sz="4400">
          <a:latin typeface="Arial"/>
          <a:ea typeface="Arial"/>
          <a:cs typeface="Arial"/>
          <a:sym typeface="Arial"/>
        </a:defRPr>
      </a:lvl5pPr>
      <a:lvl6pPr indent="457200" algn="ctr" defTabSz="457200">
        <a:defRPr sz="4400">
          <a:latin typeface="Arial"/>
          <a:ea typeface="Arial"/>
          <a:cs typeface="Arial"/>
          <a:sym typeface="Arial"/>
        </a:defRPr>
      </a:lvl6pPr>
      <a:lvl7pPr indent="914400" algn="ctr" defTabSz="457200">
        <a:defRPr sz="4400">
          <a:latin typeface="Arial"/>
          <a:ea typeface="Arial"/>
          <a:cs typeface="Arial"/>
          <a:sym typeface="Arial"/>
        </a:defRPr>
      </a:lvl7pPr>
      <a:lvl8pPr indent="1371600" algn="ctr" defTabSz="457200">
        <a:defRPr sz="4400">
          <a:latin typeface="Arial"/>
          <a:ea typeface="Arial"/>
          <a:cs typeface="Arial"/>
          <a:sym typeface="Arial"/>
        </a:defRPr>
      </a:lvl8pPr>
      <a:lvl9pPr indent="1828800" algn="ctr" defTabSz="457200">
        <a:defRPr sz="4400">
          <a:latin typeface="Arial"/>
          <a:ea typeface="Arial"/>
          <a:cs typeface="Arial"/>
          <a:sym typeface="Arial"/>
        </a:defRPr>
      </a:lvl9pPr>
    </p:titleStyle>
    <p:bodyStyle>
      <a:lvl1pPr marL="342900" indent="-342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1pPr>
      <a:lvl2pPr marL="342900" indent="1143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2pPr>
      <a:lvl3pPr marL="342900" indent="5715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3pPr>
      <a:lvl4pPr marL="342900" indent="10287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4pPr>
      <a:lvl5pPr marL="342900" indent="1485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5pPr>
      <a:lvl6pPr marL="342900" indent="19431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6pPr>
      <a:lvl7pPr marL="342900" indent="24003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7pPr>
      <a:lvl8pPr marL="342900" indent="28575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8pPr>
      <a:lvl9pPr marL="342900" indent="33147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9pPr>
    </p:bodyStyle>
    <p:otherStyle>
      <a:lvl1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1pPr>
      <a:lvl2pPr indent="457200"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2pPr>
      <a:lvl3pPr indent="914400"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3pPr>
      <a:lvl4pPr indent="1371600"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4pPr>
      <a:lvl5pPr indent="1828800"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5pPr>
      <a:lvl6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6pPr>
      <a:lvl7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7pPr>
      <a:lvl8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8pPr>
      <a:lvl9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title"/>
          </p:nvPr>
        </p:nvSpPr>
        <p:spPr>
          <a:xfrm>
            <a:off x="685800" y="739775"/>
            <a:ext cx="7772400" cy="2103438"/>
          </a:xfrm>
          <a:prstGeom prst="rect">
            <a:avLst/>
          </a:prstGeom>
        </p:spPr>
        <p:txBody>
          <a:bodyPr lIns="45719" tIns="45719" rIns="45719" bIns="45719">
            <a:normAutofit fontScale="100000" lnSpcReduction="0"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>
              <a:defRPr sz="1800"/>
            </a:pPr>
            <a:r>
              <a:rPr sz="4400"/>
              <a:t>Introduction to Intel x86-64 Assembly, Architecture, Applications, &amp; Alliteration</a:t>
            </a:r>
          </a:p>
        </p:txBody>
      </p:sp>
      <p:sp>
        <p:nvSpPr>
          <p:cNvPr id="21" name="Shape 21"/>
          <p:cNvSpPr/>
          <p:nvPr/>
        </p:nvSpPr>
        <p:spPr>
          <a:xfrm>
            <a:off x="1371600" y="3886200"/>
            <a:ext cx="6400800" cy="11195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ctr">
              <a:spcBef>
                <a:spcPts val="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Xeno Kovah – 2014-2015</a:t>
            </a:r>
            <a:endParaRPr sz="3200">
              <a:latin typeface="Arial"/>
              <a:ea typeface="Arial"/>
              <a:cs typeface="Arial"/>
              <a:sym typeface="Arial"/>
            </a:endParaRPr>
          </a:p>
          <a:p>
            <a:pPr lvl="0" algn="ctr">
              <a:spcBef>
                <a:spcPts val="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xeno@legbacore.com</a:t>
            </a:r>
          </a:p>
        </p:txBody>
      </p:sp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/>
        </p:nvSpPr>
        <p:spPr>
          <a:xfrm>
            <a:off x="685800" y="128520"/>
            <a:ext cx="7772400" cy="1343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More straightforward without the runtime check</a:t>
            </a:r>
          </a:p>
        </p:txBody>
      </p:sp>
      <p:sp>
        <p:nvSpPr>
          <p:cNvPr id="64" name="Shape 64"/>
          <p:cNvSpPr/>
          <p:nvPr/>
        </p:nvSpPr>
        <p:spPr>
          <a:xfrm>
            <a:off x="795542" y="1964785"/>
            <a:ext cx="7552916" cy="2928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/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main: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0000000140001010  sub         rsp,38h  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0000000140001014  mov         eax,1  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0000000140001019  imul        rax,rax,27h  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000000014000101D  mov         byte ptr [rsp+rax],2Ah  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0000000140001021  mov         eax,0B100Dh  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0000000140001026  add         rsp,38h  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000000014000102A  ret  </a:t>
            </a:r>
          </a:p>
        </p:txBody>
      </p:sp>
    </p:spTree>
  </p:cSld>
  <p:clrMapOvr>
    <a:masterClrMapping/>
  </p:clrMapOvr>
  <p:transition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/>
        </p:nvSpPr>
        <p:spPr>
          <a:xfrm>
            <a:off x="685800" y="-3658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Instructions we now know (29)</a:t>
            </a:r>
          </a:p>
        </p:txBody>
      </p:sp>
      <p:sp>
        <p:nvSpPr>
          <p:cNvPr id="69" name="Shape 69"/>
          <p:cNvSpPr/>
          <p:nvPr/>
        </p:nvSpPr>
        <p:spPr>
          <a:xfrm>
            <a:off x="685800" y="723900"/>
            <a:ext cx="7772400" cy="60771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100">
                <a:latin typeface="Arial"/>
                <a:ea typeface="Arial"/>
                <a:cs typeface="Arial"/>
                <a:sym typeface="Arial"/>
              </a:rPr>
              <a:t>NOP</a:t>
            </a: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100">
                <a:latin typeface="Arial"/>
                <a:ea typeface="Arial"/>
                <a:cs typeface="Arial"/>
                <a:sym typeface="Arial"/>
              </a:rPr>
              <a:t>PUSH/POP</a:t>
            </a: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100">
                <a:latin typeface="Arial"/>
                <a:ea typeface="Arial"/>
                <a:cs typeface="Arial"/>
                <a:sym typeface="Arial"/>
              </a:rPr>
              <a:t>CALL/RET</a:t>
            </a: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100">
                <a:latin typeface="Arial"/>
                <a:ea typeface="Arial"/>
                <a:cs typeface="Arial"/>
                <a:sym typeface="Arial"/>
              </a:rPr>
              <a:t>MOV</a:t>
            </a: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100">
                <a:latin typeface="Arial"/>
                <a:ea typeface="Arial"/>
                <a:cs typeface="Arial"/>
                <a:sym typeface="Arial"/>
              </a:rPr>
              <a:t>ADD/SUB</a:t>
            </a: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100">
                <a:latin typeface="Arial"/>
                <a:ea typeface="Arial"/>
                <a:cs typeface="Arial"/>
                <a:sym typeface="Arial"/>
              </a:rPr>
              <a:t>IMUL</a:t>
            </a: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100">
                <a:latin typeface="Arial"/>
                <a:ea typeface="Arial"/>
                <a:cs typeface="Arial"/>
                <a:sym typeface="Arial"/>
              </a:rPr>
              <a:t>MOVZX/MOVSX</a:t>
            </a: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100">
                <a:latin typeface="Arial"/>
                <a:ea typeface="Arial"/>
                <a:cs typeface="Arial"/>
                <a:sym typeface="Arial"/>
              </a:rPr>
              <a:t>LEA</a:t>
            </a: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100">
                <a:latin typeface="Arial"/>
                <a:ea typeface="Arial"/>
                <a:cs typeface="Arial"/>
                <a:sym typeface="Arial"/>
              </a:rPr>
              <a:t>JMP/Jcc (family)</a:t>
            </a: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100">
                <a:latin typeface="Arial"/>
                <a:ea typeface="Arial"/>
                <a:cs typeface="Arial"/>
                <a:sym typeface="Arial"/>
              </a:rPr>
              <a:t>CMP/TEST</a:t>
            </a: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100">
                <a:latin typeface="Arial"/>
                <a:ea typeface="Arial"/>
                <a:cs typeface="Arial"/>
                <a:sym typeface="Arial"/>
              </a:rPr>
              <a:t>AND/OR/XOR/NOT</a:t>
            </a: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100">
                <a:latin typeface="Arial"/>
                <a:ea typeface="Arial"/>
                <a:cs typeface="Arial"/>
                <a:sym typeface="Arial"/>
              </a:rPr>
              <a:t>INC/DEC</a:t>
            </a: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100">
                <a:latin typeface="Arial"/>
                <a:ea typeface="Arial"/>
                <a:cs typeface="Arial"/>
                <a:sym typeface="Arial"/>
              </a:rPr>
              <a:t>SHR/SHL/SAR/SAL</a:t>
            </a: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100">
                <a:latin typeface="Arial"/>
                <a:ea typeface="Arial"/>
                <a:cs typeface="Arial"/>
                <a:sym typeface="Arial"/>
              </a:rPr>
              <a:t>DIV/IDIV</a:t>
            </a: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100">
                <a:latin typeface="Arial"/>
                <a:ea typeface="Arial"/>
                <a:cs typeface="Arial"/>
                <a:sym typeface="Arial"/>
              </a:rPr>
              <a:t>REP STOS</a:t>
            </a: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/>
        </p:nvSpPr>
        <p:spPr>
          <a:xfrm>
            <a:off x="-1" y="-936"/>
            <a:ext cx="9144002" cy="11432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3600"/>
              <a:t>All materials is licensed under a Creative Commons “Share Alike” license.</a:t>
            </a:r>
          </a:p>
        </p:txBody>
      </p:sp>
      <p:sp>
        <p:nvSpPr>
          <p:cNvPr id="24" name="Shape 24"/>
          <p:cNvSpPr/>
          <p:nvPr/>
        </p:nvSpPr>
        <p:spPr>
          <a:xfrm>
            <a:off x="685800" y="1237670"/>
            <a:ext cx="7772400" cy="43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341312" indent="-341312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http://creativecommons.org/licenses/by-sa/3.0/</a:t>
            </a:r>
          </a:p>
        </p:txBody>
      </p:sp>
      <p:pic>
        <p:nvPicPr>
          <p:cNvPr id="25" name="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24000" y="1770062"/>
            <a:ext cx="6324600" cy="4732338"/>
          </a:xfrm>
          <a:prstGeom prst="rect">
            <a:avLst/>
          </a:prstGeom>
          <a:ln w="12700">
            <a:miter lim="400000"/>
          </a:ln>
        </p:spPr>
      </p:pic>
      <p:sp>
        <p:nvSpPr>
          <p:cNvPr id="26" name="Shape 26"/>
          <p:cNvSpPr/>
          <p:nvPr/>
        </p:nvSpPr>
        <p:spPr>
          <a:xfrm>
            <a:off x="-9816" y="6484365"/>
            <a:ext cx="7107559" cy="544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defRPr sz="1800"/>
            </a:pPr>
            <a:r>
              <a:rPr sz="1100">
                <a:latin typeface="Arial"/>
                <a:ea typeface="Arial"/>
                <a:cs typeface="Arial"/>
                <a:sym typeface="Arial"/>
              </a:rPr>
              <a:t>Attribution condition: You must indicate that derivative work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lvl="0">
              <a:defRPr sz="1800"/>
            </a:pPr>
            <a:r>
              <a:rPr sz="1100">
                <a:latin typeface="Arial"/>
                <a:ea typeface="Arial"/>
                <a:cs typeface="Arial"/>
                <a:sym typeface="Arial"/>
              </a:rPr>
              <a:t>"Is derived from Xeno Kovah's 'Intro x86-64’ class, available at http://OpenSecurityTraining.info/IntroX86-64.html”</a:t>
            </a:r>
            <a:endParaRPr sz="11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/>
        </p:nvSpPr>
        <p:spPr>
          <a:xfrm>
            <a:off x="685800" y="-1118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ArrayLocalVariable2.c</a:t>
            </a:r>
          </a:p>
        </p:txBody>
      </p:sp>
      <p:sp>
        <p:nvSpPr>
          <p:cNvPr id="31" name="Shape 31"/>
          <p:cNvSpPr/>
          <p:nvPr/>
        </p:nvSpPr>
        <p:spPr>
          <a:xfrm>
            <a:off x="-25400" y="2146300"/>
            <a:ext cx="3856088" cy="24806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//ArrayLocalVariable2.c: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short main(){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int a;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short b[6]</a:t>
            </a:r>
            <a:r>
              <a:rPr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rPr>
              <a:t> = {0};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a = 0x100d;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b[1] = (short)a;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return b[1];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}</a:t>
            </a:r>
          </a:p>
        </p:txBody>
      </p:sp>
      <p:sp>
        <p:nvSpPr>
          <p:cNvPr id="32" name="Shape 32"/>
          <p:cNvSpPr/>
          <p:nvPr/>
        </p:nvSpPr>
        <p:spPr>
          <a:xfrm>
            <a:off x="2937172" y="965199"/>
            <a:ext cx="6155036" cy="59080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>
            <a:spAutoFit/>
          </a:bodyPr>
          <a:lstStyle/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main: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0000000140001000  push        rdi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0000000140001002  sub         rsp,20h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0000000140001006  xor         eax,eax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0000000140001008  mov         word ptr [rsp+8],ax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000000014000100D  lea         rax,[rsp+0Ah]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0000000140001012  mov         rdi,rax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0000000140001015  xor         eax,eax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0000000140001017  mov         ecx,0Ah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solidFill>
                  <a:srgbClr val="FF2600"/>
                </a:solidFill>
                <a:latin typeface="Monaco"/>
                <a:ea typeface="Monaco"/>
                <a:cs typeface="Monaco"/>
                <a:sym typeface="Monaco"/>
              </a:rPr>
              <a:t>000000014000101C  rep stos    byte ptr [rdi]  </a:t>
            </a:r>
            <a:endParaRPr sz="1400">
              <a:solidFill>
                <a:srgbClr val="FF2600"/>
              </a:solidFill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000000014000101E  mov         dword ptr [rsp],100Dh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0000000140001025  mov         eax,2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000000014000102A  imul        rax,rax,1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000000014000102E  movzx       ecx,word ptr [rsp]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0000000140001032  mov         word ptr [rsp+rax+8],cx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0000000140001037  mov         eax,2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000000014000103C  imul        rax,rax,1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0000000140001040  movzx       eax,word ptr [rsp+rax+8]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0000000140001045  add         rsp,20h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0000000140001049  pop         rdi  </a:t>
            </a:r>
            <a:endParaRPr sz="14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400">
                <a:latin typeface="Monaco"/>
                <a:ea typeface="Monaco"/>
                <a:cs typeface="Monaco"/>
                <a:sym typeface="Monaco"/>
              </a:rPr>
              <a:t>000000014000104A  ret  </a:t>
            </a:r>
          </a:p>
        </p:txBody>
      </p:sp>
      <p:sp>
        <p:nvSpPr>
          <p:cNvPr id="33" name="Shape 33"/>
          <p:cNvSpPr/>
          <p:nvPr/>
        </p:nvSpPr>
        <p:spPr>
          <a:xfrm>
            <a:off x="-6220" y="553290"/>
            <a:ext cx="9156439" cy="4269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3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300"/>
              <a:t>Zero-initializing the array</a:t>
            </a: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685800" y="204720"/>
            <a:ext cx="7772400" cy="1343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REP STOS - Repeat Store String</a:t>
            </a:r>
          </a:p>
        </p:txBody>
      </p:sp>
      <p:sp>
        <p:nvSpPr>
          <p:cNvPr id="36" name="Shape 36"/>
          <p:cNvSpPr/>
          <p:nvPr/>
        </p:nvSpPr>
        <p:spPr>
          <a:xfrm>
            <a:off x="685800" y="1676400"/>
            <a:ext cx="8077200" cy="3593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 marL="284427" indent="-284427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STOS is one of number of instructions that can have the “rep” prefix added to it, which repeat a single instruction multiple times.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284427" indent="-284427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All rep operations use *cx register as a “counter” to determine how many times to loop through the instruction. Each time it executes, it decrements *cx. Once *cx == 0, it continues to the next instruction.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284427" indent="-284427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Either stores 1, 2, 4, or 8 bytes at a time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284427" indent="-284427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Either fill 1 byte at [di] with al or fill 1/2/4/8 bytes at [*di] with al/*ax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284427" indent="-284427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Moves the *di register forward 1/2/4/8 bytes at a time, so that the repeated store operation is storing into consecutive locations.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284427" indent="-284427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So there are 3 pieces which must happen before the actual rep stos occurs: set *di to the start destination, *ax/al to the value to store, and *cx to the number of times to store</a:t>
            </a:r>
          </a:p>
        </p:txBody>
      </p:sp>
      <p:grpSp>
        <p:nvGrpSpPr>
          <p:cNvPr id="39" name="Group 39"/>
          <p:cNvGrpSpPr/>
          <p:nvPr/>
        </p:nvGrpSpPr>
        <p:grpSpPr>
          <a:xfrm>
            <a:off x="152400" y="76199"/>
            <a:ext cx="685800" cy="685800"/>
            <a:chOff x="0" y="0"/>
            <a:chExt cx="685798" cy="685798"/>
          </a:xfrm>
        </p:grpSpPr>
        <p:sp>
          <p:nvSpPr>
            <p:cNvPr id="37" name="Shape 37"/>
            <p:cNvSpPr/>
            <p:nvPr/>
          </p:nvSpPr>
          <p:spPr>
            <a:xfrm>
              <a:off x="0" y="-1"/>
              <a:ext cx="685800" cy="685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250"/>
                  </a:moveTo>
                  <a:lnTo>
                    <a:pt x="8251" y="8251"/>
                  </a:lnTo>
                  <a:lnTo>
                    <a:pt x="10800" y="0"/>
                  </a:lnTo>
                  <a:lnTo>
                    <a:pt x="13349" y="8251"/>
                  </a:lnTo>
                  <a:lnTo>
                    <a:pt x="21600" y="8250"/>
                  </a:lnTo>
                  <a:lnTo>
                    <a:pt x="14925" y="13350"/>
                  </a:lnTo>
                  <a:lnTo>
                    <a:pt x="17475" y="21600"/>
                  </a:lnTo>
                  <a:lnTo>
                    <a:pt x="10800" y="16501"/>
                  </a:lnTo>
                  <a:lnTo>
                    <a:pt x="4125" y="21600"/>
                  </a:lnTo>
                  <a:lnTo>
                    <a:pt x="6675" y="13350"/>
                  </a:lnTo>
                  <a:close/>
                </a:path>
              </a:pathLst>
            </a:custGeom>
            <a:solidFill>
              <a:srgbClr val="FFFF00"/>
            </a:solidFill>
            <a:ln w="28440" cap="sq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8" name="Shape 38"/>
            <p:cNvSpPr/>
            <p:nvPr/>
          </p:nvSpPr>
          <p:spPr>
            <a:xfrm>
              <a:off x="120234" y="173312"/>
              <a:ext cx="445332" cy="4392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799" tIns="46799" rIns="46799" bIns="46799" numCol="1" anchor="ctr">
              <a:spAutoFit/>
            </a:bodyPr>
            <a:lstStyle>
              <a:lvl1pPr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400"/>
                <a:t>22</a:t>
              </a:r>
            </a:p>
          </p:txBody>
        </p:sp>
      </p:grpSp>
      <p:sp>
        <p:nvSpPr>
          <p:cNvPr id="40" name="Shape 40"/>
          <p:cNvSpPr/>
          <p:nvPr/>
        </p:nvSpPr>
        <p:spPr>
          <a:xfrm rot="16200000">
            <a:off x="8293479" y="6015838"/>
            <a:ext cx="1434516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3000"/>
              </a:lnSpc>
              <a:spcBef>
                <a:spcPts val="3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/>
            </a:pPr>
            <a:r>
              <a:rPr i="1" sz="1200"/>
              <a:t>Book page 101-102</a:t>
            </a:r>
          </a:p>
        </p:txBody>
      </p: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/>
        </p:nvSpPr>
        <p:spPr>
          <a:xfrm>
            <a:off x="-6219" y="-11180"/>
            <a:ext cx="9156438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ArrayLocalVariable2.c takeaways</a:t>
            </a:r>
          </a:p>
        </p:txBody>
      </p:sp>
      <p:sp>
        <p:nvSpPr>
          <p:cNvPr id="45" name="Shape 45"/>
          <p:cNvSpPr/>
          <p:nvPr/>
        </p:nvSpPr>
        <p:spPr>
          <a:xfrm>
            <a:off x="-12700" y="4330700"/>
            <a:ext cx="3856088" cy="24806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//ArrayLocalVariable2.c: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short main(){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int a;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short b[6]</a:t>
            </a:r>
            <a:r>
              <a:rPr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rPr>
              <a:t> = {0};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a = 0x100d;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b[1] = (short)a;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return b[1];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}</a:t>
            </a:r>
          </a:p>
        </p:txBody>
      </p:sp>
      <p:sp>
        <p:nvSpPr>
          <p:cNvPr id="46" name="Shape 46"/>
          <p:cNvSpPr/>
          <p:nvPr/>
        </p:nvSpPr>
        <p:spPr>
          <a:xfrm>
            <a:off x="5972472" y="2044700"/>
            <a:ext cx="6155036" cy="48444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>
            <a:spAutoFit/>
          </a:bodyPr>
          <a:lstStyle/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100">
                <a:latin typeface="Monaco"/>
                <a:ea typeface="Monaco"/>
                <a:cs typeface="Monaco"/>
                <a:sym typeface="Monaco"/>
              </a:rPr>
              <a:t>main:</a:t>
            </a:r>
            <a:endParaRPr sz="11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100">
                <a:latin typeface="Monaco"/>
                <a:ea typeface="Monaco"/>
                <a:cs typeface="Monaco"/>
                <a:sym typeface="Monaco"/>
              </a:rPr>
              <a:t> push        rdi  </a:t>
            </a:r>
            <a:endParaRPr sz="11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100">
                <a:latin typeface="Monaco"/>
                <a:ea typeface="Monaco"/>
                <a:cs typeface="Monaco"/>
                <a:sym typeface="Monaco"/>
              </a:rPr>
              <a:t> sub         rsp,20h  </a:t>
            </a:r>
            <a:endParaRPr sz="11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100">
                <a:latin typeface="Monaco"/>
                <a:ea typeface="Monaco"/>
                <a:cs typeface="Monaco"/>
                <a:sym typeface="Monaco"/>
              </a:rPr>
              <a:t> xor         eax,eax  </a:t>
            </a:r>
            <a:endParaRPr sz="11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100">
                <a:latin typeface="Monaco"/>
                <a:ea typeface="Monaco"/>
                <a:cs typeface="Monaco"/>
                <a:sym typeface="Monaco"/>
              </a:rPr>
              <a:t> mov         word ptr [rsp+8],ax  </a:t>
            </a:r>
            <a:endParaRPr sz="11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100">
                <a:latin typeface="Monaco"/>
                <a:ea typeface="Monaco"/>
                <a:cs typeface="Monaco"/>
                <a:sym typeface="Monaco"/>
              </a:rPr>
              <a:t> lea         rax,[rsp+0Ah]  </a:t>
            </a:r>
            <a:endParaRPr sz="11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100">
                <a:latin typeface="Monaco"/>
                <a:ea typeface="Monaco"/>
                <a:cs typeface="Monaco"/>
                <a:sym typeface="Monaco"/>
              </a:rPr>
              <a:t> mov         rdi,rax  </a:t>
            </a:r>
            <a:endParaRPr sz="11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100">
                <a:latin typeface="Monaco"/>
                <a:ea typeface="Monaco"/>
                <a:cs typeface="Monaco"/>
                <a:sym typeface="Monaco"/>
              </a:rPr>
              <a:t> xor         eax,eax  </a:t>
            </a:r>
            <a:endParaRPr sz="11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100">
                <a:latin typeface="Monaco"/>
                <a:ea typeface="Monaco"/>
                <a:cs typeface="Monaco"/>
                <a:sym typeface="Monaco"/>
              </a:rPr>
              <a:t> mov         ecx,0Ah  </a:t>
            </a:r>
            <a:endParaRPr sz="11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100">
                <a:latin typeface="Monaco"/>
                <a:ea typeface="Monaco"/>
                <a:cs typeface="Monaco"/>
                <a:sym typeface="Monaco"/>
              </a:rPr>
              <a:t> rep stos    byte ptr [rdi]  </a:t>
            </a:r>
            <a:endParaRPr sz="11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100">
                <a:latin typeface="Monaco"/>
                <a:ea typeface="Monaco"/>
                <a:cs typeface="Monaco"/>
                <a:sym typeface="Monaco"/>
              </a:rPr>
              <a:t> mov         dword ptr [rsp],100Dh  </a:t>
            </a:r>
            <a:endParaRPr sz="11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100">
                <a:latin typeface="Monaco"/>
                <a:ea typeface="Monaco"/>
                <a:cs typeface="Monaco"/>
                <a:sym typeface="Monaco"/>
              </a:rPr>
              <a:t> mov         eax,2  </a:t>
            </a:r>
            <a:endParaRPr sz="11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100">
                <a:latin typeface="Monaco"/>
                <a:ea typeface="Monaco"/>
                <a:cs typeface="Monaco"/>
                <a:sym typeface="Monaco"/>
              </a:rPr>
              <a:t> imul        rax,rax,1  </a:t>
            </a:r>
            <a:endParaRPr sz="11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100">
                <a:latin typeface="Monaco"/>
                <a:ea typeface="Monaco"/>
                <a:cs typeface="Monaco"/>
                <a:sym typeface="Monaco"/>
              </a:rPr>
              <a:t> movzx       ecx,word ptr [rsp]  </a:t>
            </a:r>
            <a:endParaRPr sz="11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100">
                <a:latin typeface="Monaco"/>
                <a:ea typeface="Monaco"/>
                <a:cs typeface="Monaco"/>
                <a:sym typeface="Monaco"/>
              </a:rPr>
              <a:t> mov         word ptr [rsp+rax+8],cx  </a:t>
            </a:r>
            <a:endParaRPr sz="11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100">
                <a:latin typeface="Monaco"/>
                <a:ea typeface="Monaco"/>
                <a:cs typeface="Monaco"/>
                <a:sym typeface="Monaco"/>
              </a:rPr>
              <a:t> mov         eax,2  </a:t>
            </a:r>
            <a:endParaRPr sz="11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100">
                <a:latin typeface="Monaco"/>
                <a:ea typeface="Monaco"/>
                <a:cs typeface="Monaco"/>
                <a:sym typeface="Monaco"/>
              </a:rPr>
              <a:t> imul        rax,rax,1  </a:t>
            </a:r>
            <a:endParaRPr sz="11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100">
                <a:latin typeface="Monaco"/>
                <a:ea typeface="Monaco"/>
                <a:cs typeface="Monaco"/>
                <a:sym typeface="Monaco"/>
              </a:rPr>
              <a:t> movzx       eax,word ptr [rsp+rax+8]  </a:t>
            </a:r>
            <a:endParaRPr sz="11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100">
                <a:latin typeface="Monaco"/>
                <a:ea typeface="Monaco"/>
                <a:cs typeface="Monaco"/>
                <a:sym typeface="Monaco"/>
              </a:rPr>
              <a:t> add         rsp,20h  </a:t>
            </a:r>
            <a:endParaRPr sz="11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100">
                <a:latin typeface="Monaco"/>
                <a:ea typeface="Monaco"/>
                <a:cs typeface="Monaco"/>
                <a:sym typeface="Monaco"/>
              </a:rPr>
              <a:t> pop         rdi  </a:t>
            </a:r>
            <a:endParaRPr sz="1100">
              <a:latin typeface="Monaco"/>
              <a:ea typeface="Monaco"/>
              <a:cs typeface="Monaco"/>
              <a:sym typeface="Monaco"/>
            </a:endParaRPr>
          </a:p>
          <a:p>
            <a:pPr lvl="0" marL="341312" indent="-339725">
              <a:spcBef>
                <a:spcPts val="3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800"/>
            </a:pPr>
            <a:r>
              <a:rPr sz="1100">
                <a:latin typeface="Monaco"/>
                <a:ea typeface="Monaco"/>
                <a:cs typeface="Monaco"/>
                <a:sym typeface="Monaco"/>
              </a:rPr>
              <a:t> ret  </a:t>
            </a:r>
          </a:p>
        </p:txBody>
      </p:sp>
      <p:sp>
        <p:nvSpPr>
          <p:cNvPr id="47" name="Shape 47"/>
          <p:cNvSpPr/>
          <p:nvPr/>
        </p:nvSpPr>
        <p:spPr>
          <a:xfrm>
            <a:off x="-6219" y="953960"/>
            <a:ext cx="9156439" cy="1075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 anchor="ctr">
            <a:spAutoFit/>
          </a:bodyPr>
          <a:lstStyle/>
          <a:p>
            <a:pPr lvl="0" marL="228600" indent="-228600">
              <a:buSzPct val="100000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200">
                <a:latin typeface="Arial"/>
                <a:ea typeface="Arial"/>
                <a:cs typeface="Arial"/>
                <a:sym typeface="Arial"/>
              </a:rPr>
              <a:t>If you’re manually coding asm, REP STOS is functionally a memset()</a:t>
            </a: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lvl="0" marL="228600" indent="-228600">
              <a:buSzPct val="100000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200">
                <a:latin typeface="Arial"/>
                <a:ea typeface="Arial"/>
                <a:cs typeface="Arial"/>
                <a:sym typeface="Arial"/>
              </a:rPr>
              <a:t>Sometimes when you use memset() from C, the compiler may turn it into a REP STOS</a:t>
            </a:r>
          </a:p>
        </p:txBody>
      </p:sp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>
            <a:off x="685800" y="73812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ThereWillBe0xb100d.c</a:t>
            </a:r>
          </a:p>
        </p:txBody>
      </p:sp>
      <p:sp>
        <p:nvSpPr>
          <p:cNvPr id="50" name="Shape 50"/>
          <p:cNvSpPr/>
          <p:nvPr/>
        </p:nvSpPr>
        <p:spPr>
          <a:xfrm>
            <a:off x="2883476" y="2438400"/>
            <a:ext cx="2870511" cy="15457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/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int main(){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	char buf[40];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	buf[39] = 42;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	return 0xb100d;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}</a:t>
            </a:r>
          </a:p>
        </p:txBody>
      </p:sp>
    </p:spTree>
  </p:cSld>
  <p:clrMapOvr>
    <a:masterClrMapping/>
  </p:clrMapOvr>
  <p:transition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901266" y="852289"/>
            <a:ext cx="7341468" cy="51534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/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main: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0000000140001010  push        rdi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0000000140001012  sub         rsp,60h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rPr>
              <a:t>0000000140001016  mov         rdi,rsp  </a:t>
            </a:r>
            <a:endParaRPr>
              <a:solidFill>
                <a:srgbClr val="FF26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rPr>
              <a:t>0000000140001019  mov         ecx,18h  </a:t>
            </a:r>
            <a:endParaRPr>
              <a:solidFill>
                <a:srgbClr val="FF26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rPr>
              <a:t>000000014000101E  mov         eax,0CCCCCCCCh  </a:t>
            </a:r>
            <a:endParaRPr>
              <a:solidFill>
                <a:srgbClr val="FF26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rPr>
              <a:t>0000000140001023  rep stos    dword ptr [rdi]  </a:t>
            </a:r>
            <a:endParaRPr>
              <a:solidFill>
                <a:srgbClr val="FF26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0000000140001025  mov         eax,1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000000014000102A  imul        rax,rax,27h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000000014000102E  mov        byte ptr [rsp+rax+28h],2Ah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0000000140001033  mov         eax,</a:t>
            </a:r>
            <a:r>
              <a:rPr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rPr>
              <a:t>0xb100d</a:t>
            </a:r>
            <a:r>
              <a:rPr>
                <a:latin typeface="Arial"/>
                <a:ea typeface="Arial"/>
                <a:cs typeface="Arial"/>
                <a:sym typeface="Arial"/>
              </a:rPr>
              <a:t>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0000000140001038  mov         edi,eax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000000014000103A  mov         rcx,rsp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000000014000103D  lea         rdx,[__xi_z+1A0h (0140006910h)]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0000000140001044  call        _RTC_CheckStackVars (01400010B0h)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0000000140001049  mov         eax,edi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000000014000104B  add         rsp,60h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000000014000104F  pop         rdi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0000000140001050  ret  </a:t>
            </a:r>
          </a:p>
        </p:txBody>
      </p:sp>
      <p:sp>
        <p:nvSpPr>
          <p:cNvPr id="53" name="Shape 53"/>
          <p:cNvSpPr/>
          <p:nvPr/>
        </p:nvSpPr>
        <p:spPr>
          <a:xfrm>
            <a:off x="685800" y="-8738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ThereWillBe0xb100d.c</a:t>
            </a:r>
          </a:p>
        </p:txBody>
      </p:sp>
      <p:pic>
        <p:nvPicPr>
          <p:cNvPr id="54" name="pasted-image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73419" y="3759200"/>
            <a:ext cx="302365" cy="6731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/>
        </p:nvSpPr>
        <p:spPr>
          <a:xfrm>
            <a:off x="685800" y="82702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rep stos setup</a:t>
            </a:r>
          </a:p>
        </p:txBody>
      </p:sp>
      <p:sp>
        <p:nvSpPr>
          <p:cNvPr id="57" name="Shape 57"/>
          <p:cNvSpPr/>
          <p:nvPr/>
        </p:nvSpPr>
        <p:spPr>
          <a:xfrm>
            <a:off x="685800" y="1981200"/>
            <a:ext cx="7772400" cy="47168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 marL="341312" indent="-339725">
              <a:lnSpc>
                <a:spcPct val="90000"/>
              </a:lnSpc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0000000140001016  mov         rdi,rsp </a:t>
            </a:r>
            <a:r>
              <a:rPr sz="1600">
                <a:latin typeface="Arial"/>
                <a:ea typeface="Arial"/>
                <a:cs typeface="Arial"/>
                <a:sym typeface="Arial"/>
              </a:rPr>
              <a:t>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b="1" sz="1600">
                <a:latin typeface="Arial"/>
                <a:ea typeface="Arial"/>
                <a:cs typeface="Arial"/>
                <a:sym typeface="Arial"/>
              </a:rPr>
              <a:t>Set rdi - the destination</a:t>
            </a:r>
            <a:endParaRPr b="1" sz="16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endParaRPr b="1" sz="16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0000000140001019  mov         ecx,18h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b="1" sz="1600">
                <a:latin typeface="Arial"/>
                <a:ea typeface="Arial"/>
                <a:cs typeface="Arial"/>
                <a:sym typeface="Arial"/>
              </a:rPr>
              <a:t>Set ecx - the count</a:t>
            </a:r>
            <a:endParaRPr b="1" sz="16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000000014000101E  mov         eax,0CCCCCCCCh </a:t>
            </a:r>
            <a:r>
              <a:rPr sz="1600">
                <a:latin typeface="Arial"/>
                <a:ea typeface="Arial"/>
                <a:cs typeface="Arial"/>
                <a:sym typeface="Arial"/>
              </a:rPr>
              <a:t>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b="1" sz="1600">
                <a:latin typeface="Arial"/>
                <a:ea typeface="Arial"/>
                <a:cs typeface="Arial"/>
                <a:sym typeface="Arial"/>
              </a:rPr>
              <a:t>Set eax - the value</a:t>
            </a:r>
            <a:endParaRPr b="1" sz="16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0000000140001023  rep stos    dword ptr [rdi]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b="1" sz="1600">
                <a:latin typeface="Arial"/>
                <a:ea typeface="Arial"/>
                <a:cs typeface="Arial"/>
                <a:sym typeface="Arial"/>
              </a:rPr>
              <a:t>Start the repeated store</a:t>
            </a:r>
            <a:endParaRPr b="1" sz="1600"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7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 marL="342900" indent="-341312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So what’s this going to do? Store 0x18 copies of the dword 0xCCCCCCCC starting at rsp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 marL="342900" indent="-341312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And that just happens to be 0x60 bytes of 0xCC, the entire reserved stack space!</a:t>
            </a:r>
            <a:endParaRPr sz="2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/>
        </p:nvSpPr>
        <p:spPr>
          <a:xfrm>
            <a:off x="685800" y="509520"/>
            <a:ext cx="7772400" cy="1343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Q: Where does the rep stos come from in this example?</a:t>
            </a:r>
          </a:p>
        </p:txBody>
      </p:sp>
      <p:pic>
        <p:nvPicPr>
          <p:cNvPr id="60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993333"/>
            <a:ext cx="9144000" cy="2871334"/>
          </a:xfrm>
          <a:prstGeom prst="rect">
            <a:avLst/>
          </a:prstGeom>
          <a:ln w="12700">
            <a:miter lim="400000"/>
          </a:ln>
        </p:spPr>
      </p:pic>
      <p:sp>
        <p:nvSpPr>
          <p:cNvPr id="61" name="Shape 61"/>
          <p:cNvSpPr/>
          <p:nvPr/>
        </p:nvSpPr>
        <p:spPr>
          <a:xfrm>
            <a:off x="4428789" y="3989387"/>
            <a:ext cx="4558111" cy="28559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3739" y="0"/>
                </a:moveTo>
                <a:lnTo>
                  <a:pt x="2956" y="9113"/>
                </a:lnTo>
                <a:lnTo>
                  <a:pt x="391" y="9113"/>
                </a:lnTo>
                <a:cubicBezTo>
                  <a:pt x="175" y="9113"/>
                  <a:pt x="0" y="9393"/>
                  <a:pt x="0" y="9737"/>
                </a:cubicBezTo>
                <a:lnTo>
                  <a:pt x="0" y="20976"/>
                </a:lnTo>
                <a:cubicBezTo>
                  <a:pt x="0" y="21320"/>
                  <a:pt x="175" y="21600"/>
                  <a:pt x="391" y="21600"/>
                </a:cubicBezTo>
                <a:lnTo>
                  <a:pt x="21209" y="21600"/>
                </a:lnTo>
                <a:cubicBezTo>
                  <a:pt x="21425" y="21600"/>
                  <a:pt x="21600" y="21320"/>
                  <a:pt x="21600" y="20976"/>
                </a:cubicBezTo>
                <a:lnTo>
                  <a:pt x="21600" y="9737"/>
                </a:lnTo>
                <a:cubicBezTo>
                  <a:pt x="21600" y="9393"/>
                  <a:pt x="21425" y="9113"/>
                  <a:pt x="21209" y="9113"/>
                </a:cubicBezTo>
                <a:lnTo>
                  <a:pt x="4521" y="9113"/>
                </a:lnTo>
                <a:lnTo>
                  <a:pt x="3739" y="0"/>
                </a:lnTo>
                <a:close/>
              </a:path>
            </a:pathLst>
          </a:custGeom>
          <a:solidFill>
            <a:srgbClr val="FFFFFF"/>
          </a:solidFill>
          <a:ln w="25400">
            <a:solidFill>
              <a:srgbClr val="00CC99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/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000"/>
              <a:t>A: Compiler-auto-generated code. From the stack frames runtime check option. This is enabled by default in the debug build. Disabling this option removes the compiler-generated code.</a:t>
            </a:r>
          </a:p>
        </p:txBody>
      </p:sp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0C9"/>
      </a:accent5>
      <a:accent6>
        <a:srgbClr val="2E2EB9"/>
      </a:accent6>
      <a:hlink>
        <a:srgbClr val="0000FF"/>
      </a:hlink>
      <a:folHlink>
        <a:srgbClr val="FF00FF"/>
      </a:folHlink>
    </a:clrScheme>
    <a:fontScheme name="Default">
      <a:majorFont>
        <a:latin typeface="Avenir Book"/>
        <a:ea typeface="Avenir Book"/>
        <a:cs typeface="Avenir Book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CC99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CC99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0C9"/>
      </a:accent5>
      <a:accent6>
        <a:srgbClr val="2E2EB9"/>
      </a:accent6>
      <a:hlink>
        <a:srgbClr val="0000FF"/>
      </a:hlink>
      <a:folHlink>
        <a:srgbClr val="FF00FF"/>
      </a:folHlink>
    </a:clrScheme>
    <a:fontScheme name="Default">
      <a:majorFont>
        <a:latin typeface="Avenir Book"/>
        <a:ea typeface="Avenir Book"/>
        <a:cs typeface="Avenir Book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CC99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CC99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