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Lst>
  <p:notesMasterIdLst>
    <p:notesMasterId r:id="rId161"/>
  </p:notesMasterIdLst>
  <p:handoutMasterIdLst>
    <p:handoutMasterId r:id="rId162"/>
  </p:handoutMasterIdLst>
  <p:sldIdLst>
    <p:sldId id="427" r:id="rId2"/>
    <p:sldId id="264" r:id="rId3"/>
    <p:sldId id="446" r:id="rId4"/>
    <p:sldId id="265" r:id="rId5"/>
    <p:sldId id="394" r:id="rId6"/>
    <p:sldId id="400"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1" r:id="rId21"/>
    <p:sldId id="284" r:id="rId22"/>
    <p:sldId id="280" r:id="rId23"/>
    <p:sldId id="290" r:id="rId24"/>
    <p:sldId id="297" r:id="rId25"/>
    <p:sldId id="282" r:id="rId26"/>
    <p:sldId id="283" r:id="rId27"/>
    <p:sldId id="285" r:id="rId28"/>
    <p:sldId id="390" r:id="rId29"/>
    <p:sldId id="441" r:id="rId30"/>
    <p:sldId id="386" r:id="rId31"/>
    <p:sldId id="287" r:id="rId32"/>
    <p:sldId id="288" r:id="rId33"/>
    <p:sldId id="286" r:id="rId34"/>
    <p:sldId id="387" r:id="rId35"/>
    <p:sldId id="389" r:id="rId36"/>
    <p:sldId id="415" r:id="rId37"/>
    <p:sldId id="291" r:id="rId38"/>
    <p:sldId id="292" r:id="rId39"/>
    <p:sldId id="293" r:id="rId40"/>
    <p:sldId id="442" r:id="rId41"/>
    <p:sldId id="414" r:id="rId42"/>
    <p:sldId id="294" r:id="rId43"/>
    <p:sldId id="295" r:id="rId44"/>
    <p:sldId id="296" r:id="rId45"/>
    <p:sldId id="395" r:id="rId46"/>
    <p:sldId id="391" r:id="rId47"/>
    <p:sldId id="298" r:id="rId48"/>
    <p:sldId id="299" r:id="rId49"/>
    <p:sldId id="300" r:id="rId50"/>
    <p:sldId id="428" r:id="rId51"/>
    <p:sldId id="302" r:id="rId52"/>
    <p:sldId id="303" r:id="rId53"/>
    <p:sldId id="304" r:id="rId54"/>
    <p:sldId id="305" r:id="rId55"/>
    <p:sldId id="307" r:id="rId56"/>
    <p:sldId id="398" r:id="rId57"/>
    <p:sldId id="399" r:id="rId58"/>
    <p:sldId id="309" r:id="rId59"/>
    <p:sldId id="310" r:id="rId60"/>
    <p:sldId id="311" r:id="rId61"/>
    <p:sldId id="396" r:id="rId62"/>
    <p:sldId id="397" r:id="rId63"/>
    <p:sldId id="327" r:id="rId64"/>
    <p:sldId id="328" r:id="rId65"/>
    <p:sldId id="329" r:id="rId66"/>
    <p:sldId id="330" r:id="rId67"/>
    <p:sldId id="331" r:id="rId68"/>
    <p:sldId id="332" r:id="rId69"/>
    <p:sldId id="419" r:id="rId70"/>
    <p:sldId id="333" r:id="rId71"/>
    <p:sldId id="433" r:id="rId72"/>
    <p:sldId id="335" r:id="rId73"/>
    <p:sldId id="444" r:id="rId74"/>
    <p:sldId id="420" r:id="rId75"/>
    <p:sldId id="336" r:id="rId76"/>
    <p:sldId id="337" r:id="rId77"/>
    <p:sldId id="338" r:id="rId78"/>
    <p:sldId id="412" r:id="rId79"/>
    <p:sldId id="413" r:id="rId80"/>
    <p:sldId id="312" r:id="rId81"/>
    <p:sldId id="313" r:id="rId82"/>
    <p:sldId id="314" r:id="rId83"/>
    <p:sldId id="315" r:id="rId84"/>
    <p:sldId id="367" r:id="rId85"/>
    <p:sldId id="370" r:id="rId86"/>
    <p:sldId id="371" r:id="rId87"/>
    <p:sldId id="372" r:id="rId88"/>
    <p:sldId id="316" r:id="rId89"/>
    <p:sldId id="317" r:id="rId90"/>
    <p:sldId id="368" r:id="rId91"/>
    <p:sldId id="318" r:id="rId92"/>
    <p:sldId id="432" r:id="rId93"/>
    <p:sldId id="373" r:id="rId94"/>
    <p:sldId id="375" r:id="rId95"/>
    <p:sldId id="319" r:id="rId96"/>
    <p:sldId id="320" r:id="rId97"/>
    <p:sldId id="377" r:id="rId98"/>
    <p:sldId id="378" r:id="rId99"/>
    <p:sldId id="321" r:id="rId100"/>
    <p:sldId id="379" r:id="rId101"/>
    <p:sldId id="380" r:id="rId102"/>
    <p:sldId id="323" r:id="rId103"/>
    <p:sldId id="324" r:id="rId104"/>
    <p:sldId id="381" r:id="rId105"/>
    <p:sldId id="325" r:id="rId106"/>
    <p:sldId id="383" r:id="rId107"/>
    <p:sldId id="385" r:id="rId108"/>
    <p:sldId id="326" r:id="rId109"/>
    <p:sldId id="382" r:id="rId110"/>
    <p:sldId id="339" r:id="rId111"/>
    <p:sldId id="340" r:id="rId112"/>
    <p:sldId id="347" r:id="rId113"/>
    <p:sldId id="345" r:id="rId114"/>
    <p:sldId id="341" r:id="rId115"/>
    <p:sldId id="343" r:id="rId116"/>
    <p:sldId id="410" r:id="rId117"/>
    <p:sldId id="411" r:id="rId118"/>
    <p:sldId id="342" r:id="rId119"/>
    <p:sldId id="348" r:id="rId120"/>
    <p:sldId id="349" r:id="rId121"/>
    <p:sldId id="350" r:id="rId122"/>
    <p:sldId id="408" r:id="rId123"/>
    <p:sldId id="409" r:id="rId124"/>
    <p:sldId id="344" r:id="rId125"/>
    <p:sldId id="346" r:id="rId126"/>
    <p:sldId id="351" r:id="rId127"/>
    <p:sldId id="352" r:id="rId128"/>
    <p:sldId id="354" r:id="rId129"/>
    <p:sldId id="356" r:id="rId130"/>
    <p:sldId id="416" r:id="rId131"/>
    <p:sldId id="353" r:id="rId132"/>
    <p:sldId id="425" r:id="rId133"/>
    <p:sldId id="426" r:id="rId134"/>
    <p:sldId id="355" r:id="rId135"/>
    <p:sldId id="357" r:id="rId136"/>
    <p:sldId id="417" r:id="rId137"/>
    <p:sldId id="358" r:id="rId138"/>
    <p:sldId id="422" r:id="rId139"/>
    <p:sldId id="436" r:id="rId140"/>
    <p:sldId id="360" r:id="rId141"/>
    <p:sldId id="362" r:id="rId142"/>
    <p:sldId id="361" r:id="rId143"/>
    <p:sldId id="440" r:id="rId144"/>
    <p:sldId id="363" r:id="rId145"/>
    <p:sldId id="421" r:id="rId146"/>
    <p:sldId id="364" r:id="rId147"/>
    <p:sldId id="365" r:id="rId148"/>
    <p:sldId id="366" r:id="rId149"/>
    <p:sldId id="443" r:id="rId150"/>
    <p:sldId id="434" r:id="rId151"/>
    <p:sldId id="435" r:id="rId152"/>
    <p:sldId id="437" r:id="rId153"/>
    <p:sldId id="439" r:id="rId154"/>
    <p:sldId id="401" r:id="rId155"/>
    <p:sldId id="418" r:id="rId156"/>
    <p:sldId id="403" r:id="rId157"/>
    <p:sldId id="406" r:id="rId158"/>
    <p:sldId id="404" r:id="rId159"/>
    <p:sldId id="430" r:id="rId160"/>
  </p:sldIdLst>
  <p:sldSz cx="9144000" cy="6858000" type="screen4x3"/>
  <p:notesSz cx="6881813" cy="9296400"/>
  <p:defaultTextStyle>
    <a:defPPr>
      <a:defRPr lang="en-US"/>
    </a:defPPr>
    <a:lvl1pPr algn="ctr" rtl="0" eaLnBrk="0" fontAlgn="base" hangingPunct="0">
      <a:lnSpc>
        <a:spcPts val="2500"/>
      </a:lnSpc>
      <a:spcBef>
        <a:spcPct val="0"/>
      </a:spcBef>
      <a:spcAft>
        <a:spcPts val="1000"/>
      </a:spcAft>
      <a:buClr>
        <a:srgbClr val="FDAA03"/>
      </a:buClr>
      <a:defRPr b="1" kern="1200">
        <a:solidFill>
          <a:schemeClr val="tx1"/>
        </a:solidFill>
        <a:latin typeface="Arial" charset="0"/>
        <a:ea typeface="+mn-ea"/>
        <a:cs typeface="+mn-cs"/>
      </a:defRPr>
    </a:lvl1pPr>
    <a:lvl2pPr marL="457200" algn="ctr" rtl="0" eaLnBrk="0" fontAlgn="base" hangingPunct="0">
      <a:lnSpc>
        <a:spcPts val="2500"/>
      </a:lnSpc>
      <a:spcBef>
        <a:spcPct val="0"/>
      </a:spcBef>
      <a:spcAft>
        <a:spcPts val="1000"/>
      </a:spcAft>
      <a:buClr>
        <a:srgbClr val="FDAA03"/>
      </a:buClr>
      <a:defRPr b="1" kern="1200">
        <a:solidFill>
          <a:schemeClr val="tx1"/>
        </a:solidFill>
        <a:latin typeface="Arial" charset="0"/>
        <a:ea typeface="+mn-ea"/>
        <a:cs typeface="+mn-cs"/>
      </a:defRPr>
    </a:lvl2pPr>
    <a:lvl3pPr marL="914400" algn="ctr" rtl="0" eaLnBrk="0" fontAlgn="base" hangingPunct="0">
      <a:lnSpc>
        <a:spcPts val="2500"/>
      </a:lnSpc>
      <a:spcBef>
        <a:spcPct val="0"/>
      </a:spcBef>
      <a:spcAft>
        <a:spcPts val="1000"/>
      </a:spcAft>
      <a:buClr>
        <a:srgbClr val="FDAA03"/>
      </a:buClr>
      <a:defRPr b="1" kern="1200">
        <a:solidFill>
          <a:schemeClr val="tx1"/>
        </a:solidFill>
        <a:latin typeface="Arial" charset="0"/>
        <a:ea typeface="+mn-ea"/>
        <a:cs typeface="+mn-cs"/>
      </a:defRPr>
    </a:lvl3pPr>
    <a:lvl4pPr marL="1371600" algn="ctr" rtl="0" eaLnBrk="0" fontAlgn="base" hangingPunct="0">
      <a:lnSpc>
        <a:spcPts val="2500"/>
      </a:lnSpc>
      <a:spcBef>
        <a:spcPct val="0"/>
      </a:spcBef>
      <a:spcAft>
        <a:spcPts val="1000"/>
      </a:spcAft>
      <a:buClr>
        <a:srgbClr val="FDAA03"/>
      </a:buClr>
      <a:defRPr b="1" kern="1200">
        <a:solidFill>
          <a:schemeClr val="tx1"/>
        </a:solidFill>
        <a:latin typeface="Arial" charset="0"/>
        <a:ea typeface="+mn-ea"/>
        <a:cs typeface="+mn-cs"/>
      </a:defRPr>
    </a:lvl4pPr>
    <a:lvl5pPr marL="1828800" algn="ctr" rtl="0" eaLnBrk="0" fontAlgn="base" hangingPunct="0">
      <a:lnSpc>
        <a:spcPts val="2500"/>
      </a:lnSpc>
      <a:spcBef>
        <a:spcPct val="0"/>
      </a:spcBef>
      <a:spcAft>
        <a:spcPts val="1000"/>
      </a:spcAft>
      <a:buClr>
        <a:srgbClr val="FDAA03"/>
      </a:buClr>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2745C7"/>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80397" autoAdjust="0"/>
  </p:normalViewPr>
  <p:slideViewPr>
    <p:cSldViewPr>
      <p:cViewPr varScale="1">
        <p:scale>
          <a:sx n="92" d="100"/>
          <a:sy n="92" d="100"/>
        </p:scale>
        <p:origin x="888"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6882"/>
    </p:cViewPr>
  </p:sorterViewPr>
  <p:notesViewPr>
    <p:cSldViewPr>
      <p:cViewPr>
        <p:scale>
          <a:sx n="100" d="100"/>
          <a:sy n="100" d="100"/>
        </p:scale>
        <p:origin x="-3516" y="-21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C266D-E66B-4FCE-AAE1-9F632474E7B1}" type="doc">
      <dgm:prSet loTypeId="urn:microsoft.com/office/officeart/2005/8/layout/vList4#1" loCatId="list" qsTypeId="urn:microsoft.com/office/officeart/2005/8/quickstyle/3d1" qsCatId="3D" csTypeId="urn:microsoft.com/office/officeart/2005/8/colors/accent0_1" csCatId="mainScheme" phldr="1"/>
      <dgm:spPr/>
      <dgm:t>
        <a:bodyPr/>
        <a:lstStyle/>
        <a:p>
          <a:endParaRPr lang="en-US"/>
        </a:p>
      </dgm:t>
    </dgm:pt>
    <dgm:pt modelId="{24A5C322-60B8-4F38-B597-CEAC9CDAAF78}">
      <dgm:prSet phldrT="[Text]"/>
      <dgm:spPr/>
      <dgm:t>
        <a:bodyPr/>
        <a:lstStyle/>
        <a:p>
          <a:r>
            <a:rPr lang="en-US" dirty="0" smtClean="0"/>
            <a:t>Script </a:t>
          </a:r>
          <a:r>
            <a:rPr lang="en-US" dirty="0" err="1" smtClean="0"/>
            <a:t>Kiddie</a:t>
          </a:r>
          <a:endParaRPr lang="en-US" dirty="0"/>
        </a:p>
      </dgm:t>
    </dgm:pt>
    <dgm:pt modelId="{2C543219-B475-4338-873A-4DCD83617A69}" type="parTrans" cxnId="{5D7F036F-FC6D-4ED4-B405-2C4C1EA885E0}">
      <dgm:prSet/>
      <dgm:spPr/>
      <dgm:t>
        <a:bodyPr/>
        <a:lstStyle/>
        <a:p>
          <a:endParaRPr lang="en-US"/>
        </a:p>
      </dgm:t>
    </dgm:pt>
    <dgm:pt modelId="{29B738A3-D275-4595-86A1-9CB0B38E38C9}" type="sibTrans" cxnId="{5D7F036F-FC6D-4ED4-B405-2C4C1EA885E0}">
      <dgm:prSet/>
      <dgm:spPr/>
      <dgm:t>
        <a:bodyPr/>
        <a:lstStyle/>
        <a:p>
          <a:endParaRPr lang="en-US"/>
        </a:p>
      </dgm:t>
    </dgm:pt>
    <dgm:pt modelId="{E949B21A-6ED0-4CFC-8146-880697017685}">
      <dgm:prSet phldrT="[Text]"/>
      <dgm:spPr/>
      <dgm:t>
        <a:bodyPr/>
        <a:lstStyle/>
        <a:p>
          <a:r>
            <a:rPr lang="en-US" dirty="0" smtClean="0"/>
            <a:t>Leveraging tools and exploits created by others</a:t>
          </a:r>
          <a:endParaRPr lang="en-US" dirty="0"/>
        </a:p>
      </dgm:t>
    </dgm:pt>
    <dgm:pt modelId="{0C77608D-84CA-4F23-B117-28236069266E}" type="parTrans" cxnId="{00C3FFBD-4D6E-44D7-9928-03E0E6806EB9}">
      <dgm:prSet/>
      <dgm:spPr/>
      <dgm:t>
        <a:bodyPr/>
        <a:lstStyle/>
        <a:p>
          <a:endParaRPr lang="en-US"/>
        </a:p>
      </dgm:t>
    </dgm:pt>
    <dgm:pt modelId="{75C1B914-4359-4C38-B1B4-AD7F436642CC}" type="sibTrans" cxnId="{00C3FFBD-4D6E-44D7-9928-03E0E6806EB9}">
      <dgm:prSet/>
      <dgm:spPr/>
      <dgm:t>
        <a:bodyPr/>
        <a:lstStyle/>
        <a:p>
          <a:endParaRPr lang="en-US"/>
        </a:p>
      </dgm:t>
    </dgm:pt>
    <dgm:pt modelId="{988590EC-C1A9-4470-9C65-38CE00D9F970}">
      <dgm:prSet phldrT="[Text]"/>
      <dgm:spPr/>
      <dgm:t>
        <a:bodyPr/>
        <a:lstStyle/>
        <a:p>
          <a:r>
            <a:rPr lang="en-US" dirty="0" smtClean="0"/>
            <a:t>Hacking by pushing the big red shiny button</a:t>
          </a:r>
          <a:endParaRPr lang="en-US" dirty="0"/>
        </a:p>
      </dgm:t>
    </dgm:pt>
    <dgm:pt modelId="{609192A8-A77A-4598-B033-7B91350C72CC}" type="parTrans" cxnId="{8ED9585E-296C-44F5-95C2-F4113C1FFF09}">
      <dgm:prSet/>
      <dgm:spPr/>
      <dgm:t>
        <a:bodyPr/>
        <a:lstStyle/>
        <a:p>
          <a:endParaRPr lang="en-US"/>
        </a:p>
      </dgm:t>
    </dgm:pt>
    <dgm:pt modelId="{C8EE7703-7CFB-4588-9C62-A30DFB9F43C1}" type="sibTrans" cxnId="{8ED9585E-296C-44F5-95C2-F4113C1FFF09}">
      <dgm:prSet/>
      <dgm:spPr/>
      <dgm:t>
        <a:bodyPr/>
        <a:lstStyle/>
        <a:p>
          <a:endParaRPr lang="en-US"/>
        </a:p>
      </dgm:t>
    </dgm:pt>
    <dgm:pt modelId="{99260BB7-17C0-45D7-B983-C7F9804A3E12}">
      <dgm:prSet phldrT="[Text]"/>
      <dgm:spPr/>
      <dgm:t>
        <a:bodyPr/>
        <a:lstStyle/>
        <a:p>
          <a:r>
            <a:rPr lang="en-US" dirty="0" err="1" smtClean="0"/>
            <a:t>Hacktivist</a:t>
          </a:r>
          <a:endParaRPr lang="en-US" dirty="0"/>
        </a:p>
      </dgm:t>
    </dgm:pt>
    <dgm:pt modelId="{476D6933-48CF-4B76-BE48-6EEE7F2D7EDF}" type="parTrans" cxnId="{5CB3E20C-C2EB-4300-8388-DBE2556775D2}">
      <dgm:prSet/>
      <dgm:spPr/>
      <dgm:t>
        <a:bodyPr/>
        <a:lstStyle/>
        <a:p>
          <a:endParaRPr lang="en-US"/>
        </a:p>
      </dgm:t>
    </dgm:pt>
    <dgm:pt modelId="{6C55952F-6EC1-420F-B410-105163ABC2A0}" type="sibTrans" cxnId="{5CB3E20C-C2EB-4300-8388-DBE2556775D2}">
      <dgm:prSet/>
      <dgm:spPr/>
      <dgm:t>
        <a:bodyPr/>
        <a:lstStyle/>
        <a:p>
          <a:endParaRPr lang="en-US"/>
        </a:p>
      </dgm:t>
    </dgm:pt>
    <dgm:pt modelId="{5D70CD52-A9B3-4950-9622-CE39826790F5}">
      <dgm:prSet phldrT="[Text]"/>
      <dgm:spPr/>
      <dgm:t>
        <a:bodyPr/>
        <a:lstStyle/>
        <a:p>
          <a:r>
            <a:rPr lang="en-US" dirty="0" smtClean="0"/>
            <a:t>Hacker with a cause</a:t>
          </a:r>
          <a:endParaRPr lang="en-US" dirty="0"/>
        </a:p>
      </dgm:t>
    </dgm:pt>
    <dgm:pt modelId="{4C49789C-67CC-4BCC-ABB1-7F52F23FDA86}" type="parTrans" cxnId="{23AEB51A-6D20-4A8A-9350-3CAC2C79DD01}">
      <dgm:prSet/>
      <dgm:spPr/>
      <dgm:t>
        <a:bodyPr/>
        <a:lstStyle/>
        <a:p>
          <a:endParaRPr lang="en-US"/>
        </a:p>
      </dgm:t>
    </dgm:pt>
    <dgm:pt modelId="{4214D675-E793-4006-B197-B26ADCBDA0D6}" type="sibTrans" cxnId="{23AEB51A-6D20-4A8A-9350-3CAC2C79DD01}">
      <dgm:prSet/>
      <dgm:spPr/>
      <dgm:t>
        <a:bodyPr/>
        <a:lstStyle/>
        <a:p>
          <a:endParaRPr lang="en-US"/>
        </a:p>
      </dgm:t>
    </dgm:pt>
    <dgm:pt modelId="{715B98EB-E38C-41ED-AD50-D41A1DD6737D}">
      <dgm:prSet phldrT="[Text]"/>
      <dgm:spPr/>
      <dgm:t>
        <a:bodyPr/>
        <a:lstStyle/>
        <a:p>
          <a:r>
            <a:rPr lang="en-US" dirty="0" smtClean="0"/>
            <a:t>Denial of service, site defacement</a:t>
          </a:r>
          <a:endParaRPr lang="en-US" dirty="0"/>
        </a:p>
      </dgm:t>
    </dgm:pt>
    <dgm:pt modelId="{18AE87BC-03C6-4751-972D-CFD0A6BE8084}" type="parTrans" cxnId="{A42E4806-E078-4A8B-BFB3-1D44CE997107}">
      <dgm:prSet/>
      <dgm:spPr/>
      <dgm:t>
        <a:bodyPr/>
        <a:lstStyle/>
        <a:p>
          <a:endParaRPr lang="en-US"/>
        </a:p>
      </dgm:t>
    </dgm:pt>
    <dgm:pt modelId="{D9986388-5035-48DF-90EE-18DDFAA3BAC9}" type="sibTrans" cxnId="{A42E4806-E078-4A8B-BFB3-1D44CE997107}">
      <dgm:prSet/>
      <dgm:spPr/>
      <dgm:t>
        <a:bodyPr/>
        <a:lstStyle/>
        <a:p>
          <a:endParaRPr lang="en-US"/>
        </a:p>
      </dgm:t>
    </dgm:pt>
    <dgm:pt modelId="{8A1B51B8-3B38-4FAF-8055-C12BEA78EDA9}">
      <dgm:prSet phldrT="[Text]"/>
      <dgm:spPr/>
      <dgm:t>
        <a:bodyPr/>
        <a:lstStyle/>
        <a:p>
          <a:r>
            <a:rPr lang="en-US" dirty="0" smtClean="0"/>
            <a:t>Hacker</a:t>
          </a:r>
          <a:endParaRPr lang="en-US" dirty="0"/>
        </a:p>
      </dgm:t>
    </dgm:pt>
    <dgm:pt modelId="{60E35FB0-7E8D-4815-B2E8-34CD29305D8B}" type="parTrans" cxnId="{C669070C-810B-4C5D-81F4-7A86679A80B9}">
      <dgm:prSet/>
      <dgm:spPr/>
      <dgm:t>
        <a:bodyPr/>
        <a:lstStyle/>
        <a:p>
          <a:endParaRPr lang="en-US"/>
        </a:p>
      </dgm:t>
    </dgm:pt>
    <dgm:pt modelId="{98A784D9-B30C-4D65-9657-3141054B4042}" type="sibTrans" cxnId="{C669070C-810B-4C5D-81F4-7A86679A80B9}">
      <dgm:prSet/>
      <dgm:spPr/>
      <dgm:t>
        <a:bodyPr/>
        <a:lstStyle/>
        <a:p>
          <a:endParaRPr lang="en-US"/>
        </a:p>
      </dgm:t>
    </dgm:pt>
    <dgm:pt modelId="{2F6F343F-8064-44A7-B0AE-63D53025CF14}">
      <dgm:prSet phldrT="[Text]"/>
      <dgm:spPr/>
      <dgm:t>
        <a:bodyPr/>
        <a:lstStyle/>
        <a:p>
          <a:r>
            <a:rPr lang="en-US" dirty="0" smtClean="0"/>
            <a:t>Malicious and non-malicious</a:t>
          </a:r>
          <a:endParaRPr lang="en-US" dirty="0"/>
        </a:p>
      </dgm:t>
    </dgm:pt>
    <dgm:pt modelId="{6DDC5D42-3318-4C8C-AF81-540F3ED2B55D}" type="parTrans" cxnId="{3F9DFBF4-5900-4CA9-BA9D-052280AE5ABD}">
      <dgm:prSet/>
      <dgm:spPr/>
      <dgm:t>
        <a:bodyPr/>
        <a:lstStyle/>
        <a:p>
          <a:endParaRPr lang="en-US"/>
        </a:p>
      </dgm:t>
    </dgm:pt>
    <dgm:pt modelId="{3BEDAB92-2F82-44D8-8CA6-FA25CD10E38A}" type="sibTrans" cxnId="{3F9DFBF4-5900-4CA9-BA9D-052280AE5ABD}">
      <dgm:prSet/>
      <dgm:spPr/>
      <dgm:t>
        <a:bodyPr/>
        <a:lstStyle/>
        <a:p>
          <a:endParaRPr lang="en-US"/>
        </a:p>
      </dgm:t>
    </dgm:pt>
    <dgm:pt modelId="{6DD6A3FE-5DD6-4E09-BB32-8F17130A97E1}">
      <dgm:prSet phldrT="[Text]"/>
      <dgm:spPr/>
      <dgm:t>
        <a:bodyPr/>
        <a:lstStyle/>
        <a:p>
          <a:r>
            <a:rPr lang="en-US" dirty="0" smtClean="0"/>
            <a:t>Because they can</a:t>
          </a:r>
          <a:endParaRPr lang="en-US" dirty="0"/>
        </a:p>
      </dgm:t>
    </dgm:pt>
    <dgm:pt modelId="{8327C953-4F69-4081-81D3-0620517C23F7}" type="parTrans" cxnId="{70004F3C-C24C-4D30-81A0-4FD389771CF4}">
      <dgm:prSet/>
      <dgm:spPr/>
      <dgm:t>
        <a:bodyPr/>
        <a:lstStyle/>
        <a:p>
          <a:endParaRPr lang="en-US"/>
        </a:p>
      </dgm:t>
    </dgm:pt>
    <dgm:pt modelId="{70CBF161-0944-45D8-A29C-FD6358CD340E}" type="sibTrans" cxnId="{70004F3C-C24C-4D30-81A0-4FD389771CF4}">
      <dgm:prSet/>
      <dgm:spPr/>
      <dgm:t>
        <a:bodyPr/>
        <a:lstStyle/>
        <a:p>
          <a:endParaRPr lang="en-US"/>
        </a:p>
      </dgm:t>
    </dgm:pt>
    <dgm:pt modelId="{BC26ABAA-4471-4B5D-A8FC-85CFE8872D25}">
      <dgm:prSet phldrT="[Text]"/>
      <dgm:spPr/>
      <dgm:t>
        <a:bodyPr/>
        <a:lstStyle/>
        <a:p>
          <a:r>
            <a:rPr lang="en-US" dirty="0" smtClean="0"/>
            <a:t>Cyber Criminal</a:t>
          </a:r>
          <a:endParaRPr lang="en-US" dirty="0"/>
        </a:p>
      </dgm:t>
    </dgm:pt>
    <dgm:pt modelId="{0EB12073-6E99-41D3-81D1-66A329619365}" type="parTrans" cxnId="{E07C01AF-B44B-4DAC-B766-710A54B476FF}">
      <dgm:prSet/>
      <dgm:spPr/>
      <dgm:t>
        <a:bodyPr/>
        <a:lstStyle/>
        <a:p>
          <a:endParaRPr lang="en-US"/>
        </a:p>
      </dgm:t>
    </dgm:pt>
    <dgm:pt modelId="{21F17E62-A46D-4EAD-9AE7-74C989943CFD}" type="sibTrans" cxnId="{E07C01AF-B44B-4DAC-B766-710A54B476FF}">
      <dgm:prSet/>
      <dgm:spPr/>
      <dgm:t>
        <a:bodyPr/>
        <a:lstStyle/>
        <a:p>
          <a:endParaRPr lang="en-US"/>
        </a:p>
      </dgm:t>
    </dgm:pt>
    <dgm:pt modelId="{6DF6A318-083B-4990-AB9B-87659FBF0191}">
      <dgm:prSet phldrT="[Text]"/>
      <dgm:spPr/>
      <dgm:t>
        <a:bodyPr/>
        <a:lstStyle/>
        <a:p>
          <a:r>
            <a:rPr lang="en-US" dirty="0" smtClean="0"/>
            <a:t>Different levels of sophistication</a:t>
          </a:r>
          <a:endParaRPr lang="en-US" dirty="0"/>
        </a:p>
      </dgm:t>
    </dgm:pt>
    <dgm:pt modelId="{39E4C23D-DE23-4585-AD59-D5E3C21C2A43}" type="parTrans" cxnId="{E16CE243-1896-472D-995C-5892DBE8E311}">
      <dgm:prSet/>
      <dgm:spPr/>
      <dgm:t>
        <a:bodyPr/>
        <a:lstStyle/>
        <a:p>
          <a:endParaRPr lang="en-US"/>
        </a:p>
      </dgm:t>
    </dgm:pt>
    <dgm:pt modelId="{4D31265E-3E09-4A63-9FD1-BC90A6CEE3AE}" type="sibTrans" cxnId="{E16CE243-1896-472D-995C-5892DBE8E311}">
      <dgm:prSet/>
      <dgm:spPr/>
      <dgm:t>
        <a:bodyPr/>
        <a:lstStyle/>
        <a:p>
          <a:endParaRPr lang="en-US"/>
        </a:p>
      </dgm:t>
    </dgm:pt>
    <dgm:pt modelId="{BC3907BC-3872-4486-9FA1-D8BDE4AA6625}">
      <dgm:prSet phldrT="[Text]"/>
      <dgm:spPr/>
      <dgm:t>
        <a:bodyPr/>
        <a:lstStyle/>
        <a:p>
          <a:r>
            <a:rPr lang="en-US" dirty="0" smtClean="0"/>
            <a:t>Scams, information theft, fraud</a:t>
          </a:r>
          <a:endParaRPr lang="en-US" dirty="0"/>
        </a:p>
      </dgm:t>
    </dgm:pt>
    <dgm:pt modelId="{268E8F04-6AEC-4838-9458-51723F13534D}" type="parTrans" cxnId="{5759B5A7-657A-4DEE-8035-4B8F415FFC6B}">
      <dgm:prSet/>
      <dgm:spPr/>
      <dgm:t>
        <a:bodyPr/>
        <a:lstStyle/>
        <a:p>
          <a:endParaRPr lang="en-US"/>
        </a:p>
      </dgm:t>
    </dgm:pt>
    <dgm:pt modelId="{81B06931-C1EA-40D4-9E50-7E2557E539DF}" type="sibTrans" cxnId="{5759B5A7-657A-4DEE-8035-4B8F415FFC6B}">
      <dgm:prSet/>
      <dgm:spPr/>
      <dgm:t>
        <a:bodyPr/>
        <a:lstStyle/>
        <a:p>
          <a:endParaRPr lang="en-US"/>
        </a:p>
      </dgm:t>
    </dgm:pt>
    <dgm:pt modelId="{143F2AA9-A339-45C5-B7C4-F1D3972AD445}">
      <dgm:prSet phldrT="[Text]"/>
      <dgm:spPr/>
      <dgm:t>
        <a:bodyPr/>
        <a:lstStyle/>
        <a:p>
          <a:r>
            <a:rPr lang="en-US" dirty="0" smtClean="0"/>
            <a:t>Advanced Persistent Threat</a:t>
          </a:r>
          <a:endParaRPr lang="en-US" dirty="0"/>
        </a:p>
      </dgm:t>
    </dgm:pt>
    <dgm:pt modelId="{BC116AFB-E55E-4614-81F2-2AD28A980D1A}" type="parTrans" cxnId="{4F5BF3F9-604B-4996-B5B8-4B622B7E2C92}">
      <dgm:prSet/>
      <dgm:spPr/>
      <dgm:t>
        <a:bodyPr/>
        <a:lstStyle/>
        <a:p>
          <a:endParaRPr lang="en-US"/>
        </a:p>
      </dgm:t>
    </dgm:pt>
    <dgm:pt modelId="{135BD804-A259-4880-B6F0-C525683C5098}" type="sibTrans" cxnId="{4F5BF3F9-604B-4996-B5B8-4B622B7E2C92}">
      <dgm:prSet/>
      <dgm:spPr/>
      <dgm:t>
        <a:bodyPr/>
        <a:lstStyle/>
        <a:p>
          <a:endParaRPr lang="en-US"/>
        </a:p>
      </dgm:t>
    </dgm:pt>
    <dgm:pt modelId="{C24102C8-FA55-4A10-8857-DFE8AA5BA530}">
      <dgm:prSet phldrT="[Text]"/>
      <dgm:spPr/>
      <dgm:t>
        <a:bodyPr/>
        <a:lstStyle/>
        <a:p>
          <a:r>
            <a:rPr lang="en-US" dirty="0" smtClean="0"/>
            <a:t>Extremely sophisticated attackers; nation-states</a:t>
          </a:r>
          <a:endParaRPr lang="en-US" dirty="0"/>
        </a:p>
      </dgm:t>
    </dgm:pt>
    <dgm:pt modelId="{5004D6B5-E333-4F9C-9065-447DC644F8A8}" type="parTrans" cxnId="{B90AFA87-6266-4F9A-B962-656C4F5B8A0F}">
      <dgm:prSet/>
      <dgm:spPr/>
      <dgm:t>
        <a:bodyPr/>
        <a:lstStyle/>
        <a:p>
          <a:endParaRPr lang="en-US"/>
        </a:p>
      </dgm:t>
    </dgm:pt>
    <dgm:pt modelId="{A0F5AAF1-9EDE-4BDC-B395-771F5034E6AC}" type="sibTrans" cxnId="{B90AFA87-6266-4F9A-B962-656C4F5B8A0F}">
      <dgm:prSet/>
      <dgm:spPr/>
      <dgm:t>
        <a:bodyPr/>
        <a:lstStyle/>
        <a:p>
          <a:endParaRPr lang="en-US"/>
        </a:p>
      </dgm:t>
    </dgm:pt>
    <dgm:pt modelId="{F774C1D5-8628-4B8F-B3C7-C4D458DE6374}">
      <dgm:prSet phldrT="[Text]"/>
      <dgm:spPr/>
      <dgm:t>
        <a:bodyPr/>
        <a:lstStyle/>
        <a:p>
          <a:r>
            <a:rPr lang="en-US" dirty="0" smtClean="0"/>
            <a:t>Low &amp; slow, information theft, espionage</a:t>
          </a:r>
          <a:endParaRPr lang="en-US" dirty="0"/>
        </a:p>
      </dgm:t>
    </dgm:pt>
    <dgm:pt modelId="{7A71DADA-7E88-4625-8EA0-137491D03B03}" type="parTrans" cxnId="{E0122A33-B837-4A16-B58D-2FDEB37A7660}">
      <dgm:prSet/>
      <dgm:spPr/>
      <dgm:t>
        <a:bodyPr/>
        <a:lstStyle/>
        <a:p>
          <a:endParaRPr lang="en-US"/>
        </a:p>
      </dgm:t>
    </dgm:pt>
    <dgm:pt modelId="{52FCB1C9-3C30-4207-945E-398B647B9413}" type="sibTrans" cxnId="{E0122A33-B837-4A16-B58D-2FDEB37A7660}">
      <dgm:prSet/>
      <dgm:spPr/>
      <dgm:t>
        <a:bodyPr/>
        <a:lstStyle/>
        <a:p>
          <a:endParaRPr lang="en-US"/>
        </a:p>
      </dgm:t>
    </dgm:pt>
    <dgm:pt modelId="{F22C090B-79ED-409B-8CBE-A94546701354}" type="pres">
      <dgm:prSet presAssocID="{24AC266D-E66B-4FCE-AAE1-9F632474E7B1}" presName="linear" presStyleCnt="0">
        <dgm:presLayoutVars>
          <dgm:dir/>
          <dgm:resizeHandles val="exact"/>
        </dgm:presLayoutVars>
      </dgm:prSet>
      <dgm:spPr/>
      <dgm:t>
        <a:bodyPr/>
        <a:lstStyle/>
        <a:p>
          <a:endParaRPr lang="en-US"/>
        </a:p>
      </dgm:t>
    </dgm:pt>
    <dgm:pt modelId="{5D7AB2B8-F7D7-48D0-8E20-1812498C54BB}" type="pres">
      <dgm:prSet presAssocID="{24A5C322-60B8-4F38-B597-CEAC9CDAAF78}" presName="comp" presStyleCnt="0"/>
      <dgm:spPr/>
      <dgm:t>
        <a:bodyPr/>
        <a:lstStyle/>
        <a:p>
          <a:endParaRPr lang="en-US"/>
        </a:p>
      </dgm:t>
    </dgm:pt>
    <dgm:pt modelId="{CD8FC5C9-8CEA-4569-818F-EEC555521207}" type="pres">
      <dgm:prSet presAssocID="{24A5C322-60B8-4F38-B597-CEAC9CDAAF78}" presName="box" presStyleLbl="node1" presStyleIdx="0" presStyleCnt="5"/>
      <dgm:spPr/>
      <dgm:t>
        <a:bodyPr/>
        <a:lstStyle/>
        <a:p>
          <a:endParaRPr lang="en-US"/>
        </a:p>
      </dgm:t>
    </dgm:pt>
    <dgm:pt modelId="{F5F4ACA0-3AEB-444F-930D-A40575E7440F}" type="pres">
      <dgm:prSet presAssocID="{24A5C322-60B8-4F38-B597-CEAC9CDAAF78}" presName="img" presStyleLbl="fgImgPlace1" presStyleIdx="0" presStyleCnt="5" custScaleX="78303"/>
      <dgm:spPr>
        <a:blipFill rotWithShape="1">
          <a:blip xmlns:r="http://schemas.openxmlformats.org/officeDocument/2006/relationships" r:embed="rId1"/>
          <a:stretch>
            <a:fillRect/>
          </a:stretch>
        </a:blipFill>
      </dgm:spPr>
      <dgm:t>
        <a:bodyPr/>
        <a:lstStyle/>
        <a:p>
          <a:endParaRPr lang="en-US"/>
        </a:p>
      </dgm:t>
    </dgm:pt>
    <dgm:pt modelId="{03EC4FFA-ADA8-43EB-8484-085AE24142A7}" type="pres">
      <dgm:prSet presAssocID="{24A5C322-60B8-4F38-B597-CEAC9CDAAF78}" presName="text" presStyleLbl="node1" presStyleIdx="0" presStyleCnt="5">
        <dgm:presLayoutVars>
          <dgm:bulletEnabled val="1"/>
        </dgm:presLayoutVars>
      </dgm:prSet>
      <dgm:spPr/>
      <dgm:t>
        <a:bodyPr/>
        <a:lstStyle/>
        <a:p>
          <a:endParaRPr lang="en-US"/>
        </a:p>
      </dgm:t>
    </dgm:pt>
    <dgm:pt modelId="{3F26A241-6E7C-4470-BEBE-1D6F82A606B5}" type="pres">
      <dgm:prSet presAssocID="{29B738A3-D275-4595-86A1-9CB0B38E38C9}" presName="spacer" presStyleCnt="0"/>
      <dgm:spPr/>
      <dgm:t>
        <a:bodyPr/>
        <a:lstStyle/>
        <a:p>
          <a:endParaRPr lang="en-US"/>
        </a:p>
      </dgm:t>
    </dgm:pt>
    <dgm:pt modelId="{3B71F3EA-C6E3-458B-85C7-865C1605D080}" type="pres">
      <dgm:prSet presAssocID="{99260BB7-17C0-45D7-B983-C7F9804A3E12}" presName="comp" presStyleCnt="0"/>
      <dgm:spPr/>
      <dgm:t>
        <a:bodyPr/>
        <a:lstStyle/>
        <a:p>
          <a:endParaRPr lang="en-US"/>
        </a:p>
      </dgm:t>
    </dgm:pt>
    <dgm:pt modelId="{E1F429C2-0405-4ACF-831C-4727EC95FFC6}" type="pres">
      <dgm:prSet presAssocID="{99260BB7-17C0-45D7-B983-C7F9804A3E12}" presName="box" presStyleLbl="node1" presStyleIdx="1" presStyleCnt="5"/>
      <dgm:spPr/>
      <dgm:t>
        <a:bodyPr/>
        <a:lstStyle/>
        <a:p>
          <a:endParaRPr lang="en-US"/>
        </a:p>
      </dgm:t>
    </dgm:pt>
    <dgm:pt modelId="{CA06F5AE-4DF2-4B26-BEB1-186F7729A570}" type="pres">
      <dgm:prSet presAssocID="{99260BB7-17C0-45D7-B983-C7F9804A3E12}" presName="img" presStyleLbl="fgImgPlace1" presStyleIdx="1" presStyleCnt="5" custScaleX="78303"/>
      <dgm:spPr>
        <a:blipFill rotWithShape="1">
          <a:blip xmlns:r="http://schemas.openxmlformats.org/officeDocument/2006/relationships" r:embed="rId2"/>
          <a:stretch>
            <a:fillRect/>
          </a:stretch>
        </a:blipFill>
      </dgm:spPr>
      <dgm:t>
        <a:bodyPr/>
        <a:lstStyle/>
        <a:p>
          <a:endParaRPr lang="en-US"/>
        </a:p>
      </dgm:t>
    </dgm:pt>
    <dgm:pt modelId="{47BBD092-FAE4-4EAD-A2BB-58B615AAC68D}" type="pres">
      <dgm:prSet presAssocID="{99260BB7-17C0-45D7-B983-C7F9804A3E12}" presName="text" presStyleLbl="node1" presStyleIdx="1" presStyleCnt="5">
        <dgm:presLayoutVars>
          <dgm:bulletEnabled val="1"/>
        </dgm:presLayoutVars>
      </dgm:prSet>
      <dgm:spPr/>
      <dgm:t>
        <a:bodyPr/>
        <a:lstStyle/>
        <a:p>
          <a:endParaRPr lang="en-US"/>
        </a:p>
      </dgm:t>
    </dgm:pt>
    <dgm:pt modelId="{953B4418-B830-4A93-A0A3-0C8A89F19E8A}" type="pres">
      <dgm:prSet presAssocID="{6C55952F-6EC1-420F-B410-105163ABC2A0}" presName="spacer" presStyleCnt="0"/>
      <dgm:spPr/>
      <dgm:t>
        <a:bodyPr/>
        <a:lstStyle/>
        <a:p>
          <a:endParaRPr lang="en-US"/>
        </a:p>
      </dgm:t>
    </dgm:pt>
    <dgm:pt modelId="{828482BD-2F6B-4087-B89E-670B3B06F3C3}" type="pres">
      <dgm:prSet presAssocID="{8A1B51B8-3B38-4FAF-8055-C12BEA78EDA9}" presName="comp" presStyleCnt="0"/>
      <dgm:spPr/>
      <dgm:t>
        <a:bodyPr/>
        <a:lstStyle/>
        <a:p>
          <a:endParaRPr lang="en-US"/>
        </a:p>
      </dgm:t>
    </dgm:pt>
    <dgm:pt modelId="{AF02125A-FDAE-4EBA-84EE-8BFE6FC511AB}" type="pres">
      <dgm:prSet presAssocID="{8A1B51B8-3B38-4FAF-8055-C12BEA78EDA9}" presName="box" presStyleLbl="node1" presStyleIdx="2" presStyleCnt="5"/>
      <dgm:spPr/>
      <dgm:t>
        <a:bodyPr/>
        <a:lstStyle/>
        <a:p>
          <a:endParaRPr lang="en-US"/>
        </a:p>
      </dgm:t>
    </dgm:pt>
    <dgm:pt modelId="{936F51FD-EA89-4E5F-BD0E-FD0016E2EF37}" type="pres">
      <dgm:prSet presAssocID="{8A1B51B8-3B38-4FAF-8055-C12BEA78EDA9}" presName="img" presStyleLbl="fgImgPlace1" presStyleIdx="2" presStyleCnt="5" custScaleX="78303"/>
      <dgm:spPr>
        <a:blipFill rotWithShape="1">
          <a:blip xmlns:r="http://schemas.openxmlformats.org/officeDocument/2006/relationships" r:embed="rId3"/>
          <a:stretch>
            <a:fillRect/>
          </a:stretch>
        </a:blipFill>
      </dgm:spPr>
      <dgm:t>
        <a:bodyPr/>
        <a:lstStyle/>
        <a:p>
          <a:endParaRPr lang="en-US"/>
        </a:p>
      </dgm:t>
    </dgm:pt>
    <dgm:pt modelId="{15B0BEEB-0D3E-414B-9E2B-83113FFC53FC}" type="pres">
      <dgm:prSet presAssocID="{8A1B51B8-3B38-4FAF-8055-C12BEA78EDA9}" presName="text" presStyleLbl="node1" presStyleIdx="2" presStyleCnt="5">
        <dgm:presLayoutVars>
          <dgm:bulletEnabled val="1"/>
        </dgm:presLayoutVars>
      </dgm:prSet>
      <dgm:spPr/>
      <dgm:t>
        <a:bodyPr/>
        <a:lstStyle/>
        <a:p>
          <a:endParaRPr lang="en-US"/>
        </a:p>
      </dgm:t>
    </dgm:pt>
    <dgm:pt modelId="{D55C443B-9709-42E3-9E4A-EABF34BD3AFE}" type="pres">
      <dgm:prSet presAssocID="{98A784D9-B30C-4D65-9657-3141054B4042}" presName="spacer" presStyleCnt="0"/>
      <dgm:spPr/>
      <dgm:t>
        <a:bodyPr/>
        <a:lstStyle/>
        <a:p>
          <a:endParaRPr lang="en-US"/>
        </a:p>
      </dgm:t>
    </dgm:pt>
    <dgm:pt modelId="{F6C32A09-F81D-4CEC-85C0-DEEC6F983F67}" type="pres">
      <dgm:prSet presAssocID="{BC26ABAA-4471-4B5D-A8FC-85CFE8872D25}" presName="comp" presStyleCnt="0"/>
      <dgm:spPr/>
      <dgm:t>
        <a:bodyPr/>
        <a:lstStyle/>
        <a:p>
          <a:endParaRPr lang="en-US"/>
        </a:p>
      </dgm:t>
    </dgm:pt>
    <dgm:pt modelId="{3AB92089-C997-4D14-BB68-0E55FF05AE7A}" type="pres">
      <dgm:prSet presAssocID="{BC26ABAA-4471-4B5D-A8FC-85CFE8872D25}" presName="box" presStyleLbl="node1" presStyleIdx="3" presStyleCnt="5"/>
      <dgm:spPr/>
      <dgm:t>
        <a:bodyPr/>
        <a:lstStyle/>
        <a:p>
          <a:endParaRPr lang="en-US"/>
        </a:p>
      </dgm:t>
    </dgm:pt>
    <dgm:pt modelId="{E9D150E2-916E-4E2A-8421-77BB6AAF924D}" type="pres">
      <dgm:prSet presAssocID="{BC26ABAA-4471-4B5D-A8FC-85CFE8872D25}" presName="img" presStyleLbl="fgImgPlace1" presStyleIdx="3" presStyleCnt="5" custScaleX="78303"/>
      <dgm:spPr>
        <a:blipFill rotWithShape="1">
          <a:blip xmlns:r="http://schemas.openxmlformats.org/officeDocument/2006/relationships" r:embed="rId4"/>
          <a:stretch>
            <a:fillRect/>
          </a:stretch>
        </a:blipFill>
      </dgm:spPr>
      <dgm:t>
        <a:bodyPr/>
        <a:lstStyle/>
        <a:p>
          <a:endParaRPr lang="en-US"/>
        </a:p>
      </dgm:t>
    </dgm:pt>
    <dgm:pt modelId="{34F64F59-201F-4F66-94F8-E3A76254E711}" type="pres">
      <dgm:prSet presAssocID="{BC26ABAA-4471-4B5D-A8FC-85CFE8872D25}" presName="text" presStyleLbl="node1" presStyleIdx="3" presStyleCnt="5">
        <dgm:presLayoutVars>
          <dgm:bulletEnabled val="1"/>
        </dgm:presLayoutVars>
      </dgm:prSet>
      <dgm:spPr/>
      <dgm:t>
        <a:bodyPr/>
        <a:lstStyle/>
        <a:p>
          <a:endParaRPr lang="en-US"/>
        </a:p>
      </dgm:t>
    </dgm:pt>
    <dgm:pt modelId="{98CC9498-A625-476B-995A-551A5651DF90}" type="pres">
      <dgm:prSet presAssocID="{21F17E62-A46D-4EAD-9AE7-74C989943CFD}" presName="spacer" presStyleCnt="0"/>
      <dgm:spPr/>
      <dgm:t>
        <a:bodyPr/>
        <a:lstStyle/>
        <a:p>
          <a:endParaRPr lang="en-US"/>
        </a:p>
      </dgm:t>
    </dgm:pt>
    <dgm:pt modelId="{DE9CF9D1-D217-45E4-B01F-363782DB9E70}" type="pres">
      <dgm:prSet presAssocID="{143F2AA9-A339-45C5-B7C4-F1D3972AD445}" presName="comp" presStyleCnt="0"/>
      <dgm:spPr/>
      <dgm:t>
        <a:bodyPr/>
        <a:lstStyle/>
        <a:p>
          <a:endParaRPr lang="en-US"/>
        </a:p>
      </dgm:t>
    </dgm:pt>
    <dgm:pt modelId="{25D6E135-F975-4751-AA89-577E6281E042}" type="pres">
      <dgm:prSet presAssocID="{143F2AA9-A339-45C5-B7C4-F1D3972AD445}" presName="box" presStyleLbl="node1" presStyleIdx="4" presStyleCnt="5" custLinFactNeighborX="219"/>
      <dgm:spPr/>
      <dgm:t>
        <a:bodyPr/>
        <a:lstStyle/>
        <a:p>
          <a:endParaRPr lang="en-US"/>
        </a:p>
      </dgm:t>
    </dgm:pt>
    <dgm:pt modelId="{F76B6114-BA75-4061-99EA-2E8606E2BDDB}" type="pres">
      <dgm:prSet presAssocID="{143F2AA9-A339-45C5-B7C4-F1D3972AD445}" presName="img" presStyleLbl="fgImgPlace1" presStyleIdx="4" presStyleCnt="5" custScaleX="78303"/>
      <dgm:spPr>
        <a:blipFill rotWithShape="1">
          <a:blip xmlns:r="http://schemas.openxmlformats.org/officeDocument/2006/relationships" r:embed="rId5"/>
          <a:stretch>
            <a:fillRect/>
          </a:stretch>
        </a:blipFill>
      </dgm:spPr>
      <dgm:t>
        <a:bodyPr/>
        <a:lstStyle/>
        <a:p>
          <a:endParaRPr lang="en-US"/>
        </a:p>
      </dgm:t>
    </dgm:pt>
    <dgm:pt modelId="{ED3FC424-16EB-411A-9285-1DDD0BE1255A}" type="pres">
      <dgm:prSet presAssocID="{143F2AA9-A339-45C5-B7C4-F1D3972AD445}" presName="text" presStyleLbl="node1" presStyleIdx="4" presStyleCnt="5">
        <dgm:presLayoutVars>
          <dgm:bulletEnabled val="1"/>
        </dgm:presLayoutVars>
      </dgm:prSet>
      <dgm:spPr/>
      <dgm:t>
        <a:bodyPr/>
        <a:lstStyle/>
        <a:p>
          <a:endParaRPr lang="en-US"/>
        </a:p>
      </dgm:t>
    </dgm:pt>
  </dgm:ptLst>
  <dgm:cxnLst>
    <dgm:cxn modelId="{0960BE72-746A-4168-ADEB-B74555E26E37}" type="presOf" srcId="{715B98EB-E38C-41ED-AD50-D41A1DD6737D}" destId="{E1F429C2-0405-4ACF-831C-4727EC95FFC6}" srcOrd="0" destOrd="2" presId="urn:microsoft.com/office/officeart/2005/8/layout/vList4#1"/>
    <dgm:cxn modelId="{00D89E6D-52E1-4961-8C7A-2B014780F9CF}" type="presOf" srcId="{8A1B51B8-3B38-4FAF-8055-C12BEA78EDA9}" destId="{AF02125A-FDAE-4EBA-84EE-8BFE6FC511AB}" srcOrd="0" destOrd="0" presId="urn:microsoft.com/office/officeart/2005/8/layout/vList4#1"/>
    <dgm:cxn modelId="{3F9DFBF4-5900-4CA9-BA9D-052280AE5ABD}" srcId="{8A1B51B8-3B38-4FAF-8055-C12BEA78EDA9}" destId="{2F6F343F-8064-44A7-B0AE-63D53025CF14}" srcOrd="0" destOrd="0" parTransId="{6DDC5D42-3318-4C8C-AF81-540F3ED2B55D}" sibTransId="{3BEDAB92-2F82-44D8-8CA6-FA25CD10E38A}"/>
    <dgm:cxn modelId="{557A28E3-AE64-4C38-A0EF-C0B59E2DA57E}" type="presOf" srcId="{6DF6A318-083B-4990-AB9B-87659FBF0191}" destId="{34F64F59-201F-4F66-94F8-E3A76254E711}" srcOrd="1" destOrd="1" presId="urn:microsoft.com/office/officeart/2005/8/layout/vList4#1"/>
    <dgm:cxn modelId="{3C352360-E1FA-4296-B96D-89FC6581EDD7}" type="presOf" srcId="{24AC266D-E66B-4FCE-AAE1-9F632474E7B1}" destId="{F22C090B-79ED-409B-8CBE-A94546701354}" srcOrd="0" destOrd="0" presId="urn:microsoft.com/office/officeart/2005/8/layout/vList4#1"/>
    <dgm:cxn modelId="{EB12F8FB-09C7-4A17-ABE5-B41CAC41D86B}" type="presOf" srcId="{988590EC-C1A9-4470-9C65-38CE00D9F970}" destId="{03EC4FFA-ADA8-43EB-8484-085AE24142A7}" srcOrd="1" destOrd="2" presId="urn:microsoft.com/office/officeart/2005/8/layout/vList4#1"/>
    <dgm:cxn modelId="{A42E4806-E078-4A8B-BFB3-1D44CE997107}" srcId="{99260BB7-17C0-45D7-B983-C7F9804A3E12}" destId="{715B98EB-E38C-41ED-AD50-D41A1DD6737D}" srcOrd="1" destOrd="0" parTransId="{18AE87BC-03C6-4751-972D-CFD0A6BE8084}" sibTransId="{D9986388-5035-48DF-90EE-18DDFAA3BAC9}"/>
    <dgm:cxn modelId="{1050403A-7D44-440A-AC2A-CAE94A205981}" type="presOf" srcId="{24A5C322-60B8-4F38-B597-CEAC9CDAAF78}" destId="{03EC4FFA-ADA8-43EB-8484-085AE24142A7}" srcOrd="1" destOrd="0" presId="urn:microsoft.com/office/officeart/2005/8/layout/vList4#1"/>
    <dgm:cxn modelId="{5999AC4A-5E6E-4468-9716-DB9CE84A5354}" type="presOf" srcId="{24A5C322-60B8-4F38-B597-CEAC9CDAAF78}" destId="{CD8FC5C9-8CEA-4569-818F-EEC555521207}" srcOrd="0" destOrd="0" presId="urn:microsoft.com/office/officeart/2005/8/layout/vList4#1"/>
    <dgm:cxn modelId="{5D7F036F-FC6D-4ED4-B405-2C4C1EA885E0}" srcId="{24AC266D-E66B-4FCE-AAE1-9F632474E7B1}" destId="{24A5C322-60B8-4F38-B597-CEAC9CDAAF78}" srcOrd="0" destOrd="0" parTransId="{2C543219-B475-4338-873A-4DCD83617A69}" sibTransId="{29B738A3-D275-4595-86A1-9CB0B38E38C9}"/>
    <dgm:cxn modelId="{7DA6BAE4-BA33-43CE-A538-4D33B5CA9141}" type="presOf" srcId="{6DF6A318-083B-4990-AB9B-87659FBF0191}" destId="{3AB92089-C997-4D14-BB68-0E55FF05AE7A}" srcOrd="0" destOrd="1" presId="urn:microsoft.com/office/officeart/2005/8/layout/vList4#1"/>
    <dgm:cxn modelId="{23AEB51A-6D20-4A8A-9350-3CAC2C79DD01}" srcId="{99260BB7-17C0-45D7-B983-C7F9804A3E12}" destId="{5D70CD52-A9B3-4950-9622-CE39826790F5}" srcOrd="0" destOrd="0" parTransId="{4C49789C-67CC-4BCC-ABB1-7F52F23FDA86}" sibTransId="{4214D675-E793-4006-B197-B26ADCBDA0D6}"/>
    <dgm:cxn modelId="{8ED9585E-296C-44F5-95C2-F4113C1FFF09}" srcId="{24A5C322-60B8-4F38-B597-CEAC9CDAAF78}" destId="{988590EC-C1A9-4470-9C65-38CE00D9F970}" srcOrd="1" destOrd="0" parTransId="{609192A8-A77A-4598-B033-7B91350C72CC}" sibTransId="{C8EE7703-7CFB-4588-9C62-A30DFB9F43C1}"/>
    <dgm:cxn modelId="{93F5E924-BA7F-4D08-ACA8-7775E431FB1E}" type="presOf" srcId="{BC26ABAA-4471-4B5D-A8FC-85CFE8872D25}" destId="{3AB92089-C997-4D14-BB68-0E55FF05AE7A}" srcOrd="0" destOrd="0" presId="urn:microsoft.com/office/officeart/2005/8/layout/vList4#1"/>
    <dgm:cxn modelId="{C669070C-810B-4C5D-81F4-7A86679A80B9}" srcId="{24AC266D-E66B-4FCE-AAE1-9F632474E7B1}" destId="{8A1B51B8-3B38-4FAF-8055-C12BEA78EDA9}" srcOrd="2" destOrd="0" parTransId="{60E35FB0-7E8D-4815-B2E8-34CD29305D8B}" sibTransId="{98A784D9-B30C-4D65-9657-3141054B4042}"/>
    <dgm:cxn modelId="{99E37DD8-9E65-4762-8BA5-FA6697370DC5}" type="presOf" srcId="{C24102C8-FA55-4A10-8857-DFE8AA5BA530}" destId="{ED3FC424-16EB-411A-9285-1DDD0BE1255A}" srcOrd="1" destOrd="1" presId="urn:microsoft.com/office/officeart/2005/8/layout/vList4#1"/>
    <dgm:cxn modelId="{9EB7FFF8-8455-4FC5-86BF-2C3BE31730BB}" type="presOf" srcId="{6DD6A3FE-5DD6-4E09-BB32-8F17130A97E1}" destId="{AF02125A-FDAE-4EBA-84EE-8BFE6FC511AB}" srcOrd="0" destOrd="2" presId="urn:microsoft.com/office/officeart/2005/8/layout/vList4#1"/>
    <dgm:cxn modelId="{F90CD8F8-244E-40A2-AC62-4613FCE092F1}" type="presOf" srcId="{2F6F343F-8064-44A7-B0AE-63D53025CF14}" destId="{AF02125A-FDAE-4EBA-84EE-8BFE6FC511AB}" srcOrd="0" destOrd="1" presId="urn:microsoft.com/office/officeart/2005/8/layout/vList4#1"/>
    <dgm:cxn modelId="{B90AFA87-6266-4F9A-B962-656C4F5B8A0F}" srcId="{143F2AA9-A339-45C5-B7C4-F1D3972AD445}" destId="{C24102C8-FA55-4A10-8857-DFE8AA5BA530}" srcOrd="0" destOrd="0" parTransId="{5004D6B5-E333-4F9C-9065-447DC644F8A8}" sibTransId="{A0F5AAF1-9EDE-4BDC-B395-771F5034E6AC}"/>
    <dgm:cxn modelId="{98F86EE4-4BAD-4E66-91EB-61DE53E4DEFA}" type="presOf" srcId="{E949B21A-6ED0-4CFC-8146-880697017685}" destId="{03EC4FFA-ADA8-43EB-8484-085AE24142A7}" srcOrd="1" destOrd="1" presId="urn:microsoft.com/office/officeart/2005/8/layout/vList4#1"/>
    <dgm:cxn modelId="{E16CE243-1896-472D-995C-5892DBE8E311}" srcId="{BC26ABAA-4471-4B5D-A8FC-85CFE8872D25}" destId="{6DF6A318-083B-4990-AB9B-87659FBF0191}" srcOrd="0" destOrd="0" parTransId="{39E4C23D-DE23-4585-AD59-D5E3C21C2A43}" sibTransId="{4D31265E-3E09-4A63-9FD1-BC90A6CEE3AE}"/>
    <dgm:cxn modelId="{6DF1F29A-D8E1-4452-9FAC-66D966162BE4}" type="presOf" srcId="{F774C1D5-8628-4B8F-B3C7-C4D458DE6374}" destId="{ED3FC424-16EB-411A-9285-1DDD0BE1255A}" srcOrd="1" destOrd="2" presId="urn:microsoft.com/office/officeart/2005/8/layout/vList4#1"/>
    <dgm:cxn modelId="{CF507E65-E664-4E9E-859A-6815E61AF7AA}" type="presOf" srcId="{5D70CD52-A9B3-4950-9622-CE39826790F5}" destId="{E1F429C2-0405-4ACF-831C-4727EC95FFC6}" srcOrd="0" destOrd="1" presId="urn:microsoft.com/office/officeart/2005/8/layout/vList4#1"/>
    <dgm:cxn modelId="{E07C01AF-B44B-4DAC-B766-710A54B476FF}" srcId="{24AC266D-E66B-4FCE-AAE1-9F632474E7B1}" destId="{BC26ABAA-4471-4B5D-A8FC-85CFE8872D25}" srcOrd="3" destOrd="0" parTransId="{0EB12073-6E99-41D3-81D1-66A329619365}" sibTransId="{21F17E62-A46D-4EAD-9AE7-74C989943CFD}"/>
    <dgm:cxn modelId="{B45938E7-1992-46F4-9176-BED62E3EBC14}" type="presOf" srcId="{BC3907BC-3872-4486-9FA1-D8BDE4AA6625}" destId="{3AB92089-C997-4D14-BB68-0E55FF05AE7A}" srcOrd="0" destOrd="2" presId="urn:microsoft.com/office/officeart/2005/8/layout/vList4#1"/>
    <dgm:cxn modelId="{4F5BF3F9-604B-4996-B5B8-4B622B7E2C92}" srcId="{24AC266D-E66B-4FCE-AAE1-9F632474E7B1}" destId="{143F2AA9-A339-45C5-B7C4-F1D3972AD445}" srcOrd="4" destOrd="0" parTransId="{BC116AFB-E55E-4614-81F2-2AD28A980D1A}" sibTransId="{135BD804-A259-4880-B6F0-C525683C5098}"/>
    <dgm:cxn modelId="{AB1384DD-4E52-4944-B8AA-05FA03872028}" type="presOf" srcId="{BC3907BC-3872-4486-9FA1-D8BDE4AA6625}" destId="{34F64F59-201F-4F66-94F8-E3A76254E711}" srcOrd="1" destOrd="2" presId="urn:microsoft.com/office/officeart/2005/8/layout/vList4#1"/>
    <dgm:cxn modelId="{F8ADC5DD-4420-4785-8356-7DF675C50615}" type="presOf" srcId="{E949B21A-6ED0-4CFC-8146-880697017685}" destId="{CD8FC5C9-8CEA-4569-818F-EEC555521207}" srcOrd="0" destOrd="1" presId="urn:microsoft.com/office/officeart/2005/8/layout/vList4#1"/>
    <dgm:cxn modelId="{4F143A36-B349-4172-B69E-C66DA4A00CBC}" type="presOf" srcId="{143F2AA9-A339-45C5-B7C4-F1D3972AD445}" destId="{25D6E135-F975-4751-AA89-577E6281E042}" srcOrd="0" destOrd="0" presId="urn:microsoft.com/office/officeart/2005/8/layout/vList4#1"/>
    <dgm:cxn modelId="{5B63AC2E-BFAE-48BF-A257-61A840277C87}" type="presOf" srcId="{99260BB7-17C0-45D7-B983-C7F9804A3E12}" destId="{E1F429C2-0405-4ACF-831C-4727EC95FFC6}" srcOrd="0" destOrd="0" presId="urn:microsoft.com/office/officeart/2005/8/layout/vList4#1"/>
    <dgm:cxn modelId="{D8CD81A1-DB3C-4B7F-AB96-EAA7AA57331E}" type="presOf" srcId="{99260BB7-17C0-45D7-B983-C7F9804A3E12}" destId="{47BBD092-FAE4-4EAD-A2BB-58B615AAC68D}" srcOrd="1" destOrd="0" presId="urn:microsoft.com/office/officeart/2005/8/layout/vList4#1"/>
    <dgm:cxn modelId="{6BF29176-7AB0-4ECE-8F24-857B0BE2224A}" type="presOf" srcId="{5D70CD52-A9B3-4950-9622-CE39826790F5}" destId="{47BBD092-FAE4-4EAD-A2BB-58B615AAC68D}" srcOrd="1" destOrd="1" presId="urn:microsoft.com/office/officeart/2005/8/layout/vList4#1"/>
    <dgm:cxn modelId="{00C3FFBD-4D6E-44D7-9928-03E0E6806EB9}" srcId="{24A5C322-60B8-4F38-B597-CEAC9CDAAF78}" destId="{E949B21A-6ED0-4CFC-8146-880697017685}" srcOrd="0" destOrd="0" parTransId="{0C77608D-84CA-4F23-B117-28236069266E}" sibTransId="{75C1B914-4359-4C38-B1B4-AD7F436642CC}"/>
    <dgm:cxn modelId="{70004F3C-C24C-4D30-81A0-4FD389771CF4}" srcId="{8A1B51B8-3B38-4FAF-8055-C12BEA78EDA9}" destId="{6DD6A3FE-5DD6-4E09-BB32-8F17130A97E1}" srcOrd="1" destOrd="0" parTransId="{8327C953-4F69-4081-81D3-0620517C23F7}" sibTransId="{70CBF161-0944-45D8-A29C-FD6358CD340E}"/>
    <dgm:cxn modelId="{5759B5A7-657A-4DEE-8035-4B8F415FFC6B}" srcId="{BC26ABAA-4471-4B5D-A8FC-85CFE8872D25}" destId="{BC3907BC-3872-4486-9FA1-D8BDE4AA6625}" srcOrd="1" destOrd="0" parTransId="{268E8F04-6AEC-4838-9458-51723F13534D}" sibTransId="{81B06931-C1EA-40D4-9E50-7E2557E539DF}"/>
    <dgm:cxn modelId="{E3CABC24-5C94-46A5-92F5-04E550FA82C2}" type="presOf" srcId="{988590EC-C1A9-4470-9C65-38CE00D9F970}" destId="{CD8FC5C9-8CEA-4569-818F-EEC555521207}" srcOrd="0" destOrd="2" presId="urn:microsoft.com/office/officeart/2005/8/layout/vList4#1"/>
    <dgm:cxn modelId="{5CB3E20C-C2EB-4300-8388-DBE2556775D2}" srcId="{24AC266D-E66B-4FCE-AAE1-9F632474E7B1}" destId="{99260BB7-17C0-45D7-B983-C7F9804A3E12}" srcOrd="1" destOrd="0" parTransId="{476D6933-48CF-4B76-BE48-6EEE7F2D7EDF}" sibTransId="{6C55952F-6EC1-420F-B410-105163ABC2A0}"/>
    <dgm:cxn modelId="{B721DE18-6CC7-40CD-9807-E4C2C6370542}" type="presOf" srcId="{F774C1D5-8628-4B8F-B3C7-C4D458DE6374}" destId="{25D6E135-F975-4751-AA89-577E6281E042}" srcOrd="0" destOrd="2" presId="urn:microsoft.com/office/officeart/2005/8/layout/vList4#1"/>
    <dgm:cxn modelId="{00447335-20D0-4C44-8875-9B3D96236ACB}" type="presOf" srcId="{2F6F343F-8064-44A7-B0AE-63D53025CF14}" destId="{15B0BEEB-0D3E-414B-9E2B-83113FFC53FC}" srcOrd="1" destOrd="1" presId="urn:microsoft.com/office/officeart/2005/8/layout/vList4#1"/>
    <dgm:cxn modelId="{93A01FF8-07C3-4E1F-9CDD-F5BC32D0CA26}" type="presOf" srcId="{8A1B51B8-3B38-4FAF-8055-C12BEA78EDA9}" destId="{15B0BEEB-0D3E-414B-9E2B-83113FFC53FC}" srcOrd="1" destOrd="0" presId="urn:microsoft.com/office/officeart/2005/8/layout/vList4#1"/>
    <dgm:cxn modelId="{067FA3A4-8AAF-4CC2-8A54-755B65F37531}" type="presOf" srcId="{143F2AA9-A339-45C5-B7C4-F1D3972AD445}" destId="{ED3FC424-16EB-411A-9285-1DDD0BE1255A}" srcOrd="1" destOrd="0" presId="urn:microsoft.com/office/officeart/2005/8/layout/vList4#1"/>
    <dgm:cxn modelId="{0E350EB5-41F5-49DF-BA88-1367F9899042}" type="presOf" srcId="{C24102C8-FA55-4A10-8857-DFE8AA5BA530}" destId="{25D6E135-F975-4751-AA89-577E6281E042}" srcOrd="0" destOrd="1" presId="urn:microsoft.com/office/officeart/2005/8/layout/vList4#1"/>
    <dgm:cxn modelId="{3383C2D8-0A30-42B6-86DE-7803F2FB520D}" type="presOf" srcId="{BC26ABAA-4471-4B5D-A8FC-85CFE8872D25}" destId="{34F64F59-201F-4F66-94F8-E3A76254E711}" srcOrd="1" destOrd="0" presId="urn:microsoft.com/office/officeart/2005/8/layout/vList4#1"/>
    <dgm:cxn modelId="{E0122A33-B837-4A16-B58D-2FDEB37A7660}" srcId="{143F2AA9-A339-45C5-B7C4-F1D3972AD445}" destId="{F774C1D5-8628-4B8F-B3C7-C4D458DE6374}" srcOrd="1" destOrd="0" parTransId="{7A71DADA-7E88-4625-8EA0-137491D03B03}" sibTransId="{52FCB1C9-3C30-4207-945E-398B647B9413}"/>
    <dgm:cxn modelId="{15FCDA21-8A1E-4130-8E3C-8DEC358475C2}" type="presOf" srcId="{6DD6A3FE-5DD6-4E09-BB32-8F17130A97E1}" destId="{15B0BEEB-0D3E-414B-9E2B-83113FFC53FC}" srcOrd="1" destOrd="2" presId="urn:microsoft.com/office/officeart/2005/8/layout/vList4#1"/>
    <dgm:cxn modelId="{95135C27-9380-4A1B-A1BA-DB10B3202963}" type="presOf" srcId="{715B98EB-E38C-41ED-AD50-D41A1DD6737D}" destId="{47BBD092-FAE4-4EAD-A2BB-58B615AAC68D}" srcOrd="1" destOrd="2" presId="urn:microsoft.com/office/officeart/2005/8/layout/vList4#1"/>
    <dgm:cxn modelId="{643AF072-5005-4400-A2D3-8BE69AF37570}" type="presParOf" srcId="{F22C090B-79ED-409B-8CBE-A94546701354}" destId="{5D7AB2B8-F7D7-48D0-8E20-1812498C54BB}" srcOrd="0" destOrd="0" presId="urn:microsoft.com/office/officeart/2005/8/layout/vList4#1"/>
    <dgm:cxn modelId="{93B60B5C-DC0E-4E4B-B4A5-0C193147ADB6}" type="presParOf" srcId="{5D7AB2B8-F7D7-48D0-8E20-1812498C54BB}" destId="{CD8FC5C9-8CEA-4569-818F-EEC555521207}" srcOrd="0" destOrd="0" presId="urn:microsoft.com/office/officeart/2005/8/layout/vList4#1"/>
    <dgm:cxn modelId="{38ABA9EF-8C84-45FE-8B4F-66ED42FBD28B}" type="presParOf" srcId="{5D7AB2B8-F7D7-48D0-8E20-1812498C54BB}" destId="{F5F4ACA0-3AEB-444F-930D-A40575E7440F}" srcOrd="1" destOrd="0" presId="urn:microsoft.com/office/officeart/2005/8/layout/vList4#1"/>
    <dgm:cxn modelId="{15298086-6674-45F3-A100-B7A39962F024}" type="presParOf" srcId="{5D7AB2B8-F7D7-48D0-8E20-1812498C54BB}" destId="{03EC4FFA-ADA8-43EB-8484-085AE24142A7}" srcOrd="2" destOrd="0" presId="urn:microsoft.com/office/officeart/2005/8/layout/vList4#1"/>
    <dgm:cxn modelId="{2C1B54E0-EBC7-464B-8228-47891F174CF1}" type="presParOf" srcId="{F22C090B-79ED-409B-8CBE-A94546701354}" destId="{3F26A241-6E7C-4470-BEBE-1D6F82A606B5}" srcOrd="1" destOrd="0" presId="urn:microsoft.com/office/officeart/2005/8/layout/vList4#1"/>
    <dgm:cxn modelId="{508684AD-656C-4E4C-8E12-4D9C0EEB73E5}" type="presParOf" srcId="{F22C090B-79ED-409B-8CBE-A94546701354}" destId="{3B71F3EA-C6E3-458B-85C7-865C1605D080}" srcOrd="2" destOrd="0" presId="urn:microsoft.com/office/officeart/2005/8/layout/vList4#1"/>
    <dgm:cxn modelId="{9D5CFC88-5EDB-4AF6-A62C-5AA20365DCBD}" type="presParOf" srcId="{3B71F3EA-C6E3-458B-85C7-865C1605D080}" destId="{E1F429C2-0405-4ACF-831C-4727EC95FFC6}" srcOrd="0" destOrd="0" presId="urn:microsoft.com/office/officeart/2005/8/layout/vList4#1"/>
    <dgm:cxn modelId="{BB1BEFDA-ADD1-4AE9-A4D1-1E76DEE041A3}" type="presParOf" srcId="{3B71F3EA-C6E3-458B-85C7-865C1605D080}" destId="{CA06F5AE-4DF2-4B26-BEB1-186F7729A570}" srcOrd="1" destOrd="0" presId="urn:microsoft.com/office/officeart/2005/8/layout/vList4#1"/>
    <dgm:cxn modelId="{F1616F27-C2FC-4DDB-B53D-13B2BEE3EFC9}" type="presParOf" srcId="{3B71F3EA-C6E3-458B-85C7-865C1605D080}" destId="{47BBD092-FAE4-4EAD-A2BB-58B615AAC68D}" srcOrd="2" destOrd="0" presId="urn:microsoft.com/office/officeart/2005/8/layout/vList4#1"/>
    <dgm:cxn modelId="{557EA38B-5503-4FB2-8D8A-0FE4F49DE00E}" type="presParOf" srcId="{F22C090B-79ED-409B-8CBE-A94546701354}" destId="{953B4418-B830-4A93-A0A3-0C8A89F19E8A}" srcOrd="3" destOrd="0" presId="urn:microsoft.com/office/officeart/2005/8/layout/vList4#1"/>
    <dgm:cxn modelId="{5294CEE4-B2DD-49F8-8953-8390B3199CF5}" type="presParOf" srcId="{F22C090B-79ED-409B-8CBE-A94546701354}" destId="{828482BD-2F6B-4087-B89E-670B3B06F3C3}" srcOrd="4" destOrd="0" presId="urn:microsoft.com/office/officeart/2005/8/layout/vList4#1"/>
    <dgm:cxn modelId="{C842A2C5-FADF-4720-9A78-B04A8954DE90}" type="presParOf" srcId="{828482BD-2F6B-4087-B89E-670B3B06F3C3}" destId="{AF02125A-FDAE-4EBA-84EE-8BFE6FC511AB}" srcOrd="0" destOrd="0" presId="urn:microsoft.com/office/officeart/2005/8/layout/vList4#1"/>
    <dgm:cxn modelId="{C365782C-DDDE-4F94-8A3C-A35A941F8C48}" type="presParOf" srcId="{828482BD-2F6B-4087-B89E-670B3B06F3C3}" destId="{936F51FD-EA89-4E5F-BD0E-FD0016E2EF37}" srcOrd="1" destOrd="0" presId="urn:microsoft.com/office/officeart/2005/8/layout/vList4#1"/>
    <dgm:cxn modelId="{34EAC18E-B499-43B4-AC9A-DACA7601ECC4}" type="presParOf" srcId="{828482BD-2F6B-4087-B89E-670B3B06F3C3}" destId="{15B0BEEB-0D3E-414B-9E2B-83113FFC53FC}" srcOrd="2" destOrd="0" presId="urn:microsoft.com/office/officeart/2005/8/layout/vList4#1"/>
    <dgm:cxn modelId="{FA49694B-B35D-4365-8967-E71640F0917F}" type="presParOf" srcId="{F22C090B-79ED-409B-8CBE-A94546701354}" destId="{D55C443B-9709-42E3-9E4A-EABF34BD3AFE}" srcOrd="5" destOrd="0" presId="urn:microsoft.com/office/officeart/2005/8/layout/vList4#1"/>
    <dgm:cxn modelId="{BC22B6C7-BA31-441F-B674-97B98E27AD6F}" type="presParOf" srcId="{F22C090B-79ED-409B-8CBE-A94546701354}" destId="{F6C32A09-F81D-4CEC-85C0-DEEC6F983F67}" srcOrd="6" destOrd="0" presId="urn:microsoft.com/office/officeart/2005/8/layout/vList4#1"/>
    <dgm:cxn modelId="{D7C617D0-05DC-4D09-ABB3-0F1E9E0E1B61}" type="presParOf" srcId="{F6C32A09-F81D-4CEC-85C0-DEEC6F983F67}" destId="{3AB92089-C997-4D14-BB68-0E55FF05AE7A}" srcOrd="0" destOrd="0" presId="urn:microsoft.com/office/officeart/2005/8/layout/vList4#1"/>
    <dgm:cxn modelId="{EA01E2C7-6CAB-4EEE-B130-E2A8F0BDC409}" type="presParOf" srcId="{F6C32A09-F81D-4CEC-85C0-DEEC6F983F67}" destId="{E9D150E2-916E-4E2A-8421-77BB6AAF924D}" srcOrd="1" destOrd="0" presId="urn:microsoft.com/office/officeart/2005/8/layout/vList4#1"/>
    <dgm:cxn modelId="{4BBEE693-1782-4E37-B785-9B861B37A842}" type="presParOf" srcId="{F6C32A09-F81D-4CEC-85C0-DEEC6F983F67}" destId="{34F64F59-201F-4F66-94F8-E3A76254E711}" srcOrd="2" destOrd="0" presId="urn:microsoft.com/office/officeart/2005/8/layout/vList4#1"/>
    <dgm:cxn modelId="{20097ED8-1894-4BDD-8BFE-3A569933FE70}" type="presParOf" srcId="{F22C090B-79ED-409B-8CBE-A94546701354}" destId="{98CC9498-A625-476B-995A-551A5651DF90}" srcOrd="7" destOrd="0" presId="urn:microsoft.com/office/officeart/2005/8/layout/vList4#1"/>
    <dgm:cxn modelId="{3289D5AC-8485-4E2C-B2F5-D967A5163ACB}" type="presParOf" srcId="{F22C090B-79ED-409B-8CBE-A94546701354}" destId="{DE9CF9D1-D217-45E4-B01F-363782DB9E70}" srcOrd="8" destOrd="0" presId="urn:microsoft.com/office/officeart/2005/8/layout/vList4#1"/>
    <dgm:cxn modelId="{4FD455FD-CC71-4202-886E-8DAD57E897ED}" type="presParOf" srcId="{DE9CF9D1-D217-45E4-B01F-363782DB9E70}" destId="{25D6E135-F975-4751-AA89-577E6281E042}" srcOrd="0" destOrd="0" presId="urn:microsoft.com/office/officeart/2005/8/layout/vList4#1"/>
    <dgm:cxn modelId="{265BD902-4330-4905-B5A2-36E680E1DFCF}" type="presParOf" srcId="{DE9CF9D1-D217-45E4-B01F-363782DB9E70}" destId="{F76B6114-BA75-4061-99EA-2E8606E2BDDB}" srcOrd="1" destOrd="0" presId="urn:microsoft.com/office/officeart/2005/8/layout/vList4#1"/>
    <dgm:cxn modelId="{FA2FF13B-E7C5-4F41-A6BE-2B30B060473A}" type="presParOf" srcId="{DE9CF9D1-D217-45E4-B01F-363782DB9E70}" destId="{ED3FC424-16EB-411A-9285-1DDD0BE1255A}"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5AB4B-CB76-413A-AC0C-D9633F059919}" type="doc">
      <dgm:prSet loTypeId="urn:microsoft.com/office/officeart/2005/8/layout/pyramid1" loCatId="pyramid" qsTypeId="urn:microsoft.com/office/officeart/2005/8/quickstyle/3d4" qsCatId="3D" csTypeId="urn:microsoft.com/office/officeart/2005/8/colors/accent1_2" csCatId="accent1" phldr="1"/>
      <dgm:spPr/>
    </dgm:pt>
    <dgm:pt modelId="{F4800AFA-CA93-4BC2-902A-8E65A3A4D410}">
      <dgm:prSet phldrT="[Text]"/>
      <dgm:spPr/>
      <dgm:t>
        <a:bodyPr/>
        <a:lstStyle/>
        <a:p>
          <a:r>
            <a:rPr lang="en-US" dirty="0" smtClean="0"/>
            <a:t> </a:t>
          </a:r>
          <a:endParaRPr lang="en-US" dirty="0"/>
        </a:p>
      </dgm:t>
    </dgm:pt>
    <dgm:pt modelId="{3F883F8B-741D-4E25-AD5B-DF0F4095FB89}" type="parTrans" cxnId="{6D7F2224-0834-4C02-9DC0-086A69AA9FA4}">
      <dgm:prSet/>
      <dgm:spPr/>
      <dgm:t>
        <a:bodyPr/>
        <a:lstStyle/>
        <a:p>
          <a:endParaRPr lang="en-US"/>
        </a:p>
      </dgm:t>
    </dgm:pt>
    <dgm:pt modelId="{4106B761-E8B8-4746-B647-185826D1405A}" type="sibTrans" cxnId="{6D7F2224-0834-4C02-9DC0-086A69AA9FA4}">
      <dgm:prSet/>
      <dgm:spPr/>
      <dgm:t>
        <a:bodyPr/>
        <a:lstStyle/>
        <a:p>
          <a:endParaRPr lang="en-US"/>
        </a:p>
      </dgm:t>
    </dgm:pt>
    <dgm:pt modelId="{B78F664E-3BCE-4A21-A702-AE2F522FEAC3}">
      <dgm:prSet phldrT="[Text]"/>
      <dgm:spPr>
        <a:solidFill>
          <a:schemeClr val="tx2">
            <a:lumMod val="20000"/>
            <a:lumOff val="80000"/>
          </a:schemeClr>
        </a:solidFill>
      </dgm:spPr>
      <dgm:t>
        <a:bodyPr/>
        <a:lstStyle/>
        <a:p>
          <a:r>
            <a:rPr lang="en-US" dirty="0" smtClean="0"/>
            <a:t> </a:t>
          </a:r>
          <a:endParaRPr lang="en-US" dirty="0"/>
        </a:p>
      </dgm:t>
    </dgm:pt>
    <dgm:pt modelId="{7A3BE22F-A709-4877-8B54-354AEE1A692A}" type="parTrans" cxnId="{3D8A78FD-121F-4C48-86F6-D3A262E54CE3}">
      <dgm:prSet/>
      <dgm:spPr/>
      <dgm:t>
        <a:bodyPr/>
        <a:lstStyle/>
        <a:p>
          <a:endParaRPr lang="en-US"/>
        </a:p>
      </dgm:t>
    </dgm:pt>
    <dgm:pt modelId="{DD93F417-E2B6-4726-B356-47C9B58582E6}" type="sibTrans" cxnId="{3D8A78FD-121F-4C48-86F6-D3A262E54CE3}">
      <dgm:prSet/>
      <dgm:spPr/>
      <dgm:t>
        <a:bodyPr/>
        <a:lstStyle/>
        <a:p>
          <a:endParaRPr lang="en-US"/>
        </a:p>
      </dgm:t>
    </dgm:pt>
    <dgm:pt modelId="{E8A99FC8-0B86-4FD1-8D2A-FCF9AB7B5BA1}">
      <dgm:prSet phldrT="[Text]"/>
      <dgm:spPr>
        <a:solidFill>
          <a:schemeClr val="bg1">
            <a:lumMod val="50000"/>
          </a:schemeClr>
        </a:solidFill>
      </dgm:spPr>
      <dgm:t>
        <a:bodyPr/>
        <a:lstStyle/>
        <a:p>
          <a:r>
            <a:rPr lang="en-US" dirty="0" smtClean="0"/>
            <a:t> </a:t>
          </a:r>
          <a:endParaRPr lang="en-US" dirty="0"/>
        </a:p>
      </dgm:t>
    </dgm:pt>
    <dgm:pt modelId="{CCE8794B-90FB-48E4-A372-543058F27B5C}" type="parTrans" cxnId="{361BFB8F-E755-40A8-BA8D-368103D963A9}">
      <dgm:prSet/>
      <dgm:spPr/>
      <dgm:t>
        <a:bodyPr/>
        <a:lstStyle/>
        <a:p>
          <a:endParaRPr lang="en-US"/>
        </a:p>
      </dgm:t>
    </dgm:pt>
    <dgm:pt modelId="{D805A9AC-FDE4-4AE3-9B1A-81071A936E8E}" type="sibTrans" cxnId="{361BFB8F-E755-40A8-BA8D-368103D963A9}">
      <dgm:prSet/>
      <dgm:spPr/>
      <dgm:t>
        <a:bodyPr/>
        <a:lstStyle/>
        <a:p>
          <a:endParaRPr lang="en-US"/>
        </a:p>
      </dgm:t>
    </dgm:pt>
    <dgm:pt modelId="{634C1264-FE12-4392-9593-A46AA1861EF7}" type="pres">
      <dgm:prSet presAssocID="{4E25AB4B-CB76-413A-AC0C-D9633F059919}" presName="Name0" presStyleCnt="0">
        <dgm:presLayoutVars>
          <dgm:dir/>
          <dgm:animLvl val="lvl"/>
          <dgm:resizeHandles val="exact"/>
        </dgm:presLayoutVars>
      </dgm:prSet>
      <dgm:spPr/>
    </dgm:pt>
    <dgm:pt modelId="{C4BDDCAC-463A-4885-A07C-D944D1878D21}" type="pres">
      <dgm:prSet presAssocID="{F4800AFA-CA93-4BC2-902A-8E65A3A4D410}" presName="Name8" presStyleCnt="0"/>
      <dgm:spPr/>
    </dgm:pt>
    <dgm:pt modelId="{38312C08-A923-4855-A339-8C6B8F1DAACF}" type="pres">
      <dgm:prSet presAssocID="{F4800AFA-CA93-4BC2-902A-8E65A3A4D410}" presName="level" presStyleLbl="node1" presStyleIdx="0" presStyleCnt="3">
        <dgm:presLayoutVars>
          <dgm:chMax val="1"/>
          <dgm:bulletEnabled val="1"/>
        </dgm:presLayoutVars>
      </dgm:prSet>
      <dgm:spPr/>
      <dgm:t>
        <a:bodyPr/>
        <a:lstStyle/>
        <a:p>
          <a:endParaRPr lang="en-US"/>
        </a:p>
      </dgm:t>
    </dgm:pt>
    <dgm:pt modelId="{C6E863B2-742C-4C74-B4D0-A5F8C754C885}" type="pres">
      <dgm:prSet presAssocID="{F4800AFA-CA93-4BC2-902A-8E65A3A4D410}" presName="levelTx" presStyleLbl="revTx" presStyleIdx="0" presStyleCnt="0">
        <dgm:presLayoutVars>
          <dgm:chMax val="1"/>
          <dgm:bulletEnabled val="1"/>
        </dgm:presLayoutVars>
      </dgm:prSet>
      <dgm:spPr/>
      <dgm:t>
        <a:bodyPr/>
        <a:lstStyle/>
        <a:p>
          <a:endParaRPr lang="en-US"/>
        </a:p>
      </dgm:t>
    </dgm:pt>
    <dgm:pt modelId="{9467CDC8-7B4B-4350-AC9F-18719B68EDEA}" type="pres">
      <dgm:prSet presAssocID="{B78F664E-3BCE-4A21-A702-AE2F522FEAC3}" presName="Name8" presStyleCnt="0"/>
      <dgm:spPr/>
    </dgm:pt>
    <dgm:pt modelId="{22DF7A2A-EA02-4711-BE45-CB9E9A12B2BB}" type="pres">
      <dgm:prSet presAssocID="{B78F664E-3BCE-4A21-A702-AE2F522FEAC3}" presName="level" presStyleLbl="node1" presStyleIdx="1" presStyleCnt="3">
        <dgm:presLayoutVars>
          <dgm:chMax val="1"/>
          <dgm:bulletEnabled val="1"/>
        </dgm:presLayoutVars>
      </dgm:prSet>
      <dgm:spPr/>
      <dgm:t>
        <a:bodyPr/>
        <a:lstStyle/>
        <a:p>
          <a:endParaRPr lang="en-US"/>
        </a:p>
      </dgm:t>
    </dgm:pt>
    <dgm:pt modelId="{E647B118-63E6-4AFF-8A70-E035729FF961}" type="pres">
      <dgm:prSet presAssocID="{B78F664E-3BCE-4A21-A702-AE2F522FEAC3}" presName="levelTx" presStyleLbl="revTx" presStyleIdx="0" presStyleCnt="0">
        <dgm:presLayoutVars>
          <dgm:chMax val="1"/>
          <dgm:bulletEnabled val="1"/>
        </dgm:presLayoutVars>
      </dgm:prSet>
      <dgm:spPr/>
      <dgm:t>
        <a:bodyPr/>
        <a:lstStyle/>
        <a:p>
          <a:endParaRPr lang="en-US"/>
        </a:p>
      </dgm:t>
    </dgm:pt>
    <dgm:pt modelId="{45509AD5-C038-401A-96B1-D72BC856C383}" type="pres">
      <dgm:prSet presAssocID="{E8A99FC8-0B86-4FD1-8D2A-FCF9AB7B5BA1}" presName="Name8" presStyleCnt="0"/>
      <dgm:spPr/>
    </dgm:pt>
    <dgm:pt modelId="{F559BB0A-C5A5-4477-A787-8B2D8D7D2DFE}" type="pres">
      <dgm:prSet presAssocID="{E8A99FC8-0B86-4FD1-8D2A-FCF9AB7B5BA1}" presName="level" presStyleLbl="node1" presStyleIdx="2" presStyleCnt="3">
        <dgm:presLayoutVars>
          <dgm:chMax val="1"/>
          <dgm:bulletEnabled val="1"/>
        </dgm:presLayoutVars>
      </dgm:prSet>
      <dgm:spPr/>
      <dgm:t>
        <a:bodyPr/>
        <a:lstStyle/>
        <a:p>
          <a:endParaRPr lang="en-US"/>
        </a:p>
      </dgm:t>
    </dgm:pt>
    <dgm:pt modelId="{BCFAB32F-6153-4A3B-9EE9-CAFC6A8DC580}" type="pres">
      <dgm:prSet presAssocID="{E8A99FC8-0B86-4FD1-8D2A-FCF9AB7B5BA1}" presName="levelTx" presStyleLbl="revTx" presStyleIdx="0" presStyleCnt="0">
        <dgm:presLayoutVars>
          <dgm:chMax val="1"/>
          <dgm:bulletEnabled val="1"/>
        </dgm:presLayoutVars>
      </dgm:prSet>
      <dgm:spPr/>
      <dgm:t>
        <a:bodyPr/>
        <a:lstStyle/>
        <a:p>
          <a:endParaRPr lang="en-US"/>
        </a:p>
      </dgm:t>
    </dgm:pt>
  </dgm:ptLst>
  <dgm:cxnLst>
    <dgm:cxn modelId="{361BFB8F-E755-40A8-BA8D-368103D963A9}" srcId="{4E25AB4B-CB76-413A-AC0C-D9633F059919}" destId="{E8A99FC8-0B86-4FD1-8D2A-FCF9AB7B5BA1}" srcOrd="2" destOrd="0" parTransId="{CCE8794B-90FB-48E4-A372-543058F27B5C}" sibTransId="{D805A9AC-FDE4-4AE3-9B1A-81071A936E8E}"/>
    <dgm:cxn modelId="{6DB7B456-3895-4062-B0D3-BC75BCAF4CDE}" type="presOf" srcId="{B78F664E-3BCE-4A21-A702-AE2F522FEAC3}" destId="{22DF7A2A-EA02-4711-BE45-CB9E9A12B2BB}" srcOrd="0" destOrd="0" presId="urn:microsoft.com/office/officeart/2005/8/layout/pyramid1"/>
    <dgm:cxn modelId="{0F891297-DD1A-447D-ACBE-666B2F2CBFCC}" type="presOf" srcId="{E8A99FC8-0B86-4FD1-8D2A-FCF9AB7B5BA1}" destId="{BCFAB32F-6153-4A3B-9EE9-CAFC6A8DC580}" srcOrd="1" destOrd="0" presId="urn:microsoft.com/office/officeart/2005/8/layout/pyramid1"/>
    <dgm:cxn modelId="{8805589C-EBD8-45DC-BA72-870FBB2B581B}" type="presOf" srcId="{F4800AFA-CA93-4BC2-902A-8E65A3A4D410}" destId="{C6E863B2-742C-4C74-B4D0-A5F8C754C885}" srcOrd="1" destOrd="0" presId="urn:microsoft.com/office/officeart/2005/8/layout/pyramid1"/>
    <dgm:cxn modelId="{6D7F2224-0834-4C02-9DC0-086A69AA9FA4}" srcId="{4E25AB4B-CB76-413A-AC0C-D9633F059919}" destId="{F4800AFA-CA93-4BC2-902A-8E65A3A4D410}" srcOrd="0" destOrd="0" parTransId="{3F883F8B-741D-4E25-AD5B-DF0F4095FB89}" sibTransId="{4106B761-E8B8-4746-B647-185826D1405A}"/>
    <dgm:cxn modelId="{3D8A78FD-121F-4C48-86F6-D3A262E54CE3}" srcId="{4E25AB4B-CB76-413A-AC0C-D9633F059919}" destId="{B78F664E-3BCE-4A21-A702-AE2F522FEAC3}" srcOrd="1" destOrd="0" parTransId="{7A3BE22F-A709-4877-8B54-354AEE1A692A}" sibTransId="{DD93F417-E2B6-4726-B356-47C9B58582E6}"/>
    <dgm:cxn modelId="{C1EE1518-10FA-40F5-AF0C-1AA554DDE50A}" type="presOf" srcId="{4E25AB4B-CB76-413A-AC0C-D9633F059919}" destId="{634C1264-FE12-4392-9593-A46AA1861EF7}" srcOrd="0" destOrd="0" presId="urn:microsoft.com/office/officeart/2005/8/layout/pyramid1"/>
    <dgm:cxn modelId="{4EBF90B7-1538-4F55-91C6-99A30EB9D789}" type="presOf" srcId="{E8A99FC8-0B86-4FD1-8D2A-FCF9AB7B5BA1}" destId="{F559BB0A-C5A5-4477-A787-8B2D8D7D2DFE}" srcOrd="0" destOrd="0" presId="urn:microsoft.com/office/officeart/2005/8/layout/pyramid1"/>
    <dgm:cxn modelId="{C2945B3D-0B82-4006-9475-2B8D07CB6B24}" type="presOf" srcId="{B78F664E-3BCE-4A21-A702-AE2F522FEAC3}" destId="{E647B118-63E6-4AFF-8A70-E035729FF961}" srcOrd="1" destOrd="0" presId="urn:microsoft.com/office/officeart/2005/8/layout/pyramid1"/>
    <dgm:cxn modelId="{519EE24C-0D92-4AFC-89E1-33B71B8E7436}" type="presOf" srcId="{F4800AFA-CA93-4BC2-902A-8E65A3A4D410}" destId="{38312C08-A923-4855-A339-8C6B8F1DAACF}" srcOrd="0" destOrd="0" presId="urn:microsoft.com/office/officeart/2005/8/layout/pyramid1"/>
    <dgm:cxn modelId="{A7311E1C-EB8F-412F-B157-94720955C99A}" type="presParOf" srcId="{634C1264-FE12-4392-9593-A46AA1861EF7}" destId="{C4BDDCAC-463A-4885-A07C-D944D1878D21}" srcOrd="0" destOrd="0" presId="urn:microsoft.com/office/officeart/2005/8/layout/pyramid1"/>
    <dgm:cxn modelId="{F0F64F74-3BE3-4760-ABFA-2C5FB2C2D510}" type="presParOf" srcId="{C4BDDCAC-463A-4885-A07C-D944D1878D21}" destId="{38312C08-A923-4855-A339-8C6B8F1DAACF}" srcOrd="0" destOrd="0" presId="urn:microsoft.com/office/officeart/2005/8/layout/pyramid1"/>
    <dgm:cxn modelId="{9BF5F5A0-4C2E-489C-824B-FB77C4293F45}" type="presParOf" srcId="{C4BDDCAC-463A-4885-A07C-D944D1878D21}" destId="{C6E863B2-742C-4C74-B4D0-A5F8C754C885}" srcOrd="1" destOrd="0" presId="urn:microsoft.com/office/officeart/2005/8/layout/pyramid1"/>
    <dgm:cxn modelId="{18CA8679-C40B-427C-938E-B7FE321DF458}" type="presParOf" srcId="{634C1264-FE12-4392-9593-A46AA1861EF7}" destId="{9467CDC8-7B4B-4350-AC9F-18719B68EDEA}" srcOrd="1" destOrd="0" presId="urn:microsoft.com/office/officeart/2005/8/layout/pyramid1"/>
    <dgm:cxn modelId="{DAA85146-5FEA-487C-9D3C-F0718FC75BD8}" type="presParOf" srcId="{9467CDC8-7B4B-4350-AC9F-18719B68EDEA}" destId="{22DF7A2A-EA02-4711-BE45-CB9E9A12B2BB}" srcOrd="0" destOrd="0" presId="urn:microsoft.com/office/officeart/2005/8/layout/pyramid1"/>
    <dgm:cxn modelId="{E4F6C769-620D-4057-9726-608933998A8A}" type="presParOf" srcId="{9467CDC8-7B4B-4350-AC9F-18719B68EDEA}" destId="{E647B118-63E6-4AFF-8A70-E035729FF961}" srcOrd="1" destOrd="0" presId="urn:microsoft.com/office/officeart/2005/8/layout/pyramid1"/>
    <dgm:cxn modelId="{8578F316-CB4B-489B-8D03-49D678D05567}" type="presParOf" srcId="{634C1264-FE12-4392-9593-A46AA1861EF7}" destId="{45509AD5-C038-401A-96B1-D72BC856C383}" srcOrd="2" destOrd="0" presId="urn:microsoft.com/office/officeart/2005/8/layout/pyramid1"/>
    <dgm:cxn modelId="{E5F44854-349A-48D5-B783-84FFF1C3ECBA}" type="presParOf" srcId="{45509AD5-C038-401A-96B1-D72BC856C383}" destId="{F559BB0A-C5A5-4477-A787-8B2D8D7D2DFE}" srcOrd="0" destOrd="0" presId="urn:microsoft.com/office/officeart/2005/8/layout/pyramid1"/>
    <dgm:cxn modelId="{D57E881C-D957-433D-AE4C-8F4C32FCCA15}" type="presParOf" srcId="{45509AD5-C038-401A-96B1-D72BC856C383}" destId="{BCFAB32F-6153-4A3B-9EE9-CAFC6A8DC58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l" eaLnBrk="1" hangingPunct="1">
              <a:lnSpc>
                <a:spcPct val="100000"/>
              </a:lnSpc>
              <a:spcAft>
                <a:spcPct val="0"/>
              </a:spcAft>
              <a:buClrTx/>
              <a:defRPr sz="1200" b="0"/>
            </a:lvl1pPr>
          </a:lstStyle>
          <a:p>
            <a:endParaRPr lang="en-US"/>
          </a:p>
        </p:txBody>
      </p:sp>
      <p:sp>
        <p:nvSpPr>
          <p:cNvPr id="18435" name="Rectangle 3"/>
          <p:cNvSpPr>
            <a:spLocks noGrp="1" noChangeArrowheads="1"/>
          </p:cNvSpPr>
          <p:nvPr>
            <p:ph type="dt" sz="quarter" idx="1"/>
          </p:nvPr>
        </p:nvSpPr>
        <p:spPr bwMode="auto">
          <a:xfrm>
            <a:off x="3898102" y="1"/>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1" hangingPunct="1">
              <a:lnSpc>
                <a:spcPct val="100000"/>
              </a:lnSpc>
              <a:spcAft>
                <a:spcPct val="0"/>
              </a:spcAft>
              <a:buClrTx/>
              <a:defRPr sz="1200" b="0"/>
            </a:lvl1pPr>
          </a:lstStyle>
          <a:p>
            <a:endParaRPr lang="en-US"/>
          </a:p>
        </p:txBody>
      </p:sp>
      <p:sp>
        <p:nvSpPr>
          <p:cNvPr id="18436" name="Rectangle 4"/>
          <p:cNvSpPr>
            <a:spLocks noGrp="1" noChangeArrowheads="1"/>
          </p:cNvSpPr>
          <p:nvPr>
            <p:ph type="ftr" sz="quarter" idx="2"/>
          </p:nvPr>
        </p:nvSpPr>
        <p:spPr bwMode="auto">
          <a:xfrm>
            <a:off x="1"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l" eaLnBrk="1" hangingPunct="1">
              <a:lnSpc>
                <a:spcPct val="100000"/>
              </a:lnSpc>
              <a:spcAft>
                <a:spcPct val="0"/>
              </a:spcAft>
              <a:buClrTx/>
              <a:defRPr sz="1200" b="0"/>
            </a:lvl1pPr>
          </a:lstStyle>
          <a:p>
            <a:endParaRPr lang="en-US"/>
          </a:p>
        </p:txBody>
      </p:sp>
      <p:sp>
        <p:nvSpPr>
          <p:cNvPr id="18437" name="Rectangle 5"/>
          <p:cNvSpPr>
            <a:spLocks noGrp="1" noChangeArrowheads="1"/>
          </p:cNvSpPr>
          <p:nvPr>
            <p:ph type="sldNum" sz="quarter" idx="3"/>
          </p:nvPr>
        </p:nvSpPr>
        <p:spPr bwMode="auto">
          <a:xfrm>
            <a:off x="3898102"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1" hangingPunct="1">
              <a:lnSpc>
                <a:spcPct val="100000"/>
              </a:lnSpc>
              <a:spcAft>
                <a:spcPct val="0"/>
              </a:spcAft>
              <a:buClrTx/>
              <a:defRPr sz="1200" b="0"/>
            </a:lvl1pPr>
          </a:lstStyle>
          <a:p>
            <a:fld id="{E6C3F81F-E1C2-4546-BC19-5287F8B2F53C}" type="slidenum">
              <a:rPr lang="en-US"/>
              <a:pPr/>
              <a:t>‹#›</a:t>
            </a:fld>
            <a:endParaRPr lang="en-US"/>
          </a:p>
        </p:txBody>
      </p:sp>
    </p:spTree>
    <p:extLst>
      <p:ext uri="{BB962C8B-B14F-4D97-AF65-F5344CB8AC3E}">
        <p14:creationId xmlns:p14="http://schemas.microsoft.com/office/powerpoint/2010/main" val="939783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l" eaLnBrk="1" hangingPunct="1">
              <a:lnSpc>
                <a:spcPct val="100000"/>
              </a:lnSpc>
              <a:spcAft>
                <a:spcPct val="0"/>
              </a:spcAft>
              <a:buClrTx/>
              <a:defRPr sz="1200" b="0"/>
            </a:lvl1pPr>
          </a:lstStyle>
          <a:p>
            <a:endParaRPr lang="en-US"/>
          </a:p>
        </p:txBody>
      </p:sp>
      <p:sp>
        <p:nvSpPr>
          <p:cNvPr id="8195" name="Rectangle 3"/>
          <p:cNvSpPr>
            <a:spLocks noGrp="1" noChangeArrowheads="1"/>
          </p:cNvSpPr>
          <p:nvPr>
            <p:ph type="dt" idx="1"/>
          </p:nvPr>
        </p:nvSpPr>
        <p:spPr bwMode="auto">
          <a:xfrm>
            <a:off x="3898102" y="1"/>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1" hangingPunct="1">
              <a:lnSpc>
                <a:spcPct val="100000"/>
              </a:lnSpc>
              <a:spcAft>
                <a:spcPct val="0"/>
              </a:spcAft>
              <a:buClrTx/>
              <a:defRPr sz="1200" b="0"/>
            </a:lvl1pPr>
          </a:lstStyle>
          <a:p>
            <a:endParaRPr lang="en-US"/>
          </a:p>
        </p:txBody>
      </p:sp>
      <p:sp>
        <p:nvSpPr>
          <p:cNvPr id="8196"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8182" y="4415792"/>
            <a:ext cx="5505450" cy="418338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1"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l" eaLnBrk="1" hangingPunct="1">
              <a:lnSpc>
                <a:spcPct val="100000"/>
              </a:lnSpc>
              <a:spcAft>
                <a:spcPct val="0"/>
              </a:spcAft>
              <a:buClrTx/>
              <a:defRPr sz="1200" b="0"/>
            </a:lvl1pPr>
          </a:lstStyle>
          <a:p>
            <a:endParaRPr lang="en-US"/>
          </a:p>
        </p:txBody>
      </p:sp>
      <p:sp>
        <p:nvSpPr>
          <p:cNvPr id="819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1" hangingPunct="1">
              <a:lnSpc>
                <a:spcPct val="100000"/>
              </a:lnSpc>
              <a:spcAft>
                <a:spcPct val="0"/>
              </a:spcAft>
              <a:buClrTx/>
              <a:defRPr sz="1200" b="0"/>
            </a:lvl1pPr>
          </a:lstStyle>
          <a:p>
            <a:fld id="{F66051B0-AC27-439B-8BE8-DA2DA8B49982}" type="slidenum">
              <a:rPr lang="en-US"/>
              <a:pPr/>
              <a:t>‹#›</a:t>
            </a:fld>
            <a:endParaRPr lang="en-US"/>
          </a:p>
        </p:txBody>
      </p:sp>
    </p:spTree>
    <p:extLst>
      <p:ext uri="{BB962C8B-B14F-4D97-AF65-F5344CB8AC3E}">
        <p14:creationId xmlns:p14="http://schemas.microsoft.com/office/powerpoint/2010/main" val="35331869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google.com/url?q="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en.wikipedia.org/wiki/Cross-site_scripting" TargetMode="External"/><Relationship Id="rId4" Type="http://schemas.openxmlformats.org/officeDocument/2006/relationships/hyperlink" Target="http://en.wikipedia.org/wiki/Internet_Explorer"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just"/>
            <a:r>
              <a:rPr lang="en-US" sz="800" dirty="0" smtClean="0"/>
              <a:t>Welcome!  Before we </a:t>
            </a:r>
            <a:r>
              <a:rPr lang="en-US" sz="800" baseline="0" dirty="0" smtClean="0"/>
              <a:t>get started with the course, we thought it would be fun to take a quick look at a really interesting attack that took place recently.  To tell you the truth, when the story broke, we looked at each other and realized that you couldn't have scripted a better example for us.  Many of the things that we will talk about today were part of this coordinated attack.</a:t>
            </a:r>
          </a:p>
          <a:p>
            <a:pPr algn="just"/>
            <a:endParaRPr lang="en-US" sz="800" baseline="0" dirty="0" smtClean="0"/>
          </a:p>
          <a:p>
            <a:pPr algn="just"/>
            <a:r>
              <a:rPr lang="en-US" sz="800" dirty="0" smtClean="0"/>
              <a:t>Now, we all know that</a:t>
            </a:r>
            <a:r>
              <a:rPr lang="en-US" sz="800" baseline="0" dirty="0" smtClean="0"/>
              <a:t> the code we write must meet certain levels of quality and sophistication, and if developed incorrectly we could be enabling attacks on our critical systems.  But it is hard to understand how real this problem actually is and how big of a role our little application may play in an attack on our company.  Or for that matter, an attack on our boss' personal computer.  Well, in February, as the opening kickoff of the Super Bowl was sailing down the field, we saw what our mistakes can lead to.  A hacker group know as Anonymous leveraged many coding mistakes to break into a database, crack passwords, steal research, read email, deface a website, and in the end result in the resignation of a CEO.  And by the way, the victim, </a:t>
            </a:r>
            <a:r>
              <a:rPr lang="en-US" sz="800" baseline="0" dirty="0" err="1" smtClean="0"/>
              <a:t>HBGary</a:t>
            </a:r>
            <a:r>
              <a:rPr lang="en-US" sz="800" baseline="0" dirty="0" smtClean="0"/>
              <a:t> Federal, was a security firm that does contract work with the Government.  It could just have easily been your organization.</a:t>
            </a:r>
          </a:p>
          <a:p>
            <a:pPr algn="just"/>
            <a:endParaRPr lang="en-US" sz="800" baseline="0" dirty="0" smtClean="0"/>
          </a:p>
          <a:p>
            <a:pPr algn="just" defTabSz="929579">
              <a:defRPr/>
            </a:pPr>
            <a:r>
              <a:rPr lang="en-US" sz="800" baseline="0" dirty="0" smtClean="0"/>
              <a:t>The story is actually quite impressive, not because of the sophistication of the attack, but because of the LACK OF SOPHISTICATION that was needed. </a:t>
            </a:r>
            <a:r>
              <a:rPr lang="en-US" sz="800" dirty="0" err="1" smtClean="0"/>
              <a:t>HBGary</a:t>
            </a:r>
            <a:r>
              <a:rPr lang="en-US" sz="800" dirty="0" smtClean="0"/>
              <a:t> Federal's website was powered by a content management system (CMS).  Rather than using an off-the-shelf tool, </a:t>
            </a:r>
            <a:r>
              <a:rPr lang="en-US" sz="800" dirty="0" err="1" smtClean="0"/>
              <a:t>HBGary</a:t>
            </a:r>
            <a:r>
              <a:rPr lang="en-US" sz="800" dirty="0" smtClean="0"/>
              <a:t> Federal decided to commission a custom CMS from a third-party developer.  The custom solution</a:t>
            </a:r>
            <a:r>
              <a:rPr lang="en-US" sz="800" baseline="0" dirty="0" smtClean="0"/>
              <a:t> was poorly written a</a:t>
            </a:r>
            <a:r>
              <a:rPr lang="en-US" sz="800" dirty="0" smtClean="0"/>
              <a:t>nd assuming </a:t>
            </a:r>
            <a:r>
              <a:rPr lang="en-US" sz="800" dirty="0" err="1" smtClean="0"/>
              <a:t>HBGary</a:t>
            </a:r>
            <a:r>
              <a:rPr lang="en-US" sz="800" dirty="0" smtClean="0"/>
              <a:t> Federal had conducted a vulnerability assessment of the software - which is, after all, one of the services the company offers - then this assessment overlooked a substantial flaw. The CMS was susceptible to a kind of attack called SQL Injection. SQL injection is possible when the code that deals with parameters to an SQL query is weak. Many applications need to join parameters from a Web front-end with hard-coded queries, and then pass the whole concatenated query to the database. Often, they do this without verifying the validity of those parameters. This exposes the system to SQL injection. Attackers can use specially crafted parameters that cause the database to execute queries of the attackers' own choosing.</a:t>
            </a:r>
          </a:p>
          <a:p>
            <a:pPr algn="just" defTabSz="929579">
              <a:defRPr/>
            </a:pPr>
            <a:endParaRPr lang="en-US" sz="800" dirty="0" smtClean="0"/>
          </a:p>
          <a:p>
            <a:pPr algn="just" defTabSz="929579">
              <a:defRPr/>
            </a:pPr>
            <a:r>
              <a:rPr lang="en-US" sz="800" dirty="0" smtClean="0"/>
              <a:t>This type of attack was used to retrieve from the</a:t>
            </a:r>
            <a:r>
              <a:rPr lang="en-US" sz="800" baseline="0" dirty="0" smtClean="0"/>
              <a:t> CMS</a:t>
            </a:r>
            <a:r>
              <a:rPr lang="en-US" sz="800" dirty="0" smtClean="0"/>
              <a:t> the list of usernames, e-mail addresses, and password hashes for many of the </a:t>
            </a:r>
            <a:r>
              <a:rPr lang="en-US" sz="800" dirty="0" err="1" smtClean="0"/>
              <a:t>HBGary</a:t>
            </a:r>
            <a:r>
              <a:rPr lang="en-US" sz="800" dirty="0" smtClean="0"/>
              <a:t> Federal employees.</a:t>
            </a:r>
          </a:p>
          <a:p>
            <a:pPr algn="just" defTabSz="929579">
              <a:defRPr/>
            </a:pPr>
            <a:endParaRPr lang="en-US" sz="800" dirty="0" smtClean="0"/>
          </a:p>
          <a:p>
            <a:pPr algn="just" defTabSz="929579">
              <a:defRPr/>
            </a:pPr>
            <a:r>
              <a:rPr lang="en-US" sz="800" dirty="0" smtClean="0"/>
              <a:t>In spite of the rudimentary SQL injection flaw, the designers of the CMS system were not completely oblivious to security best practices.  For example, the user database did not store passwords in readable plain-text form, rather it stored only hashed passwords.</a:t>
            </a:r>
            <a:r>
              <a:rPr lang="en-US" sz="800" baseline="0" dirty="0" smtClean="0"/>
              <a:t> </a:t>
            </a:r>
            <a:r>
              <a:rPr lang="en-US" sz="800" dirty="0" smtClean="0"/>
              <a:t> In other words, passwords that have been mathematically processed by a hash function to yield a number from which the original password can't be deciphered.</a:t>
            </a:r>
            <a:r>
              <a:rPr lang="en-US" sz="800" baseline="0" dirty="0" smtClean="0"/>
              <a:t>  </a:t>
            </a:r>
            <a:r>
              <a:rPr lang="en-US" sz="800" dirty="0" smtClean="0"/>
              <a:t>The CMS used the popular</a:t>
            </a:r>
            <a:r>
              <a:rPr lang="en-US" sz="800" baseline="0" dirty="0" smtClean="0"/>
              <a:t> hashing algorithm</a:t>
            </a:r>
            <a:r>
              <a:rPr lang="en-US" sz="800" dirty="0" smtClean="0"/>
              <a:t> MD5, but they used MD5 badly</a:t>
            </a:r>
            <a:r>
              <a:rPr lang="en-US" sz="800" baseline="0" dirty="0" smtClean="0"/>
              <a:t> as</a:t>
            </a:r>
            <a:r>
              <a:rPr lang="en-US" sz="800" dirty="0" smtClean="0"/>
              <a:t> there was no iterative hashing and no salting. The result was that the downloaded passwords were highly susceptible to rainbow table based attacks, performed using a rainbow table based password cracking website. A rainbow table is a pre-computed collection of hash values and the passwords that generated them. An attacker can then look up the hash value that they are interested in and see if it's in the table. If it is, they can then determine the password that results in that hash value.</a:t>
            </a:r>
          </a:p>
          <a:p>
            <a:pPr algn="just" defTabSz="929579">
              <a:defRPr/>
            </a:pPr>
            <a:endParaRPr lang="en-US" sz="800" dirty="0" smtClean="0"/>
          </a:p>
          <a:p>
            <a:pPr algn="just" defTabSz="929579">
              <a:defRPr/>
            </a:pPr>
            <a:r>
              <a:rPr lang="en-US" sz="800" dirty="0" smtClean="0"/>
              <a:t>Even with the flawed usage of MD5, </a:t>
            </a:r>
            <a:r>
              <a:rPr lang="en-US" sz="800" dirty="0" err="1" smtClean="0"/>
              <a:t>HBGary</a:t>
            </a:r>
            <a:r>
              <a:rPr lang="en-US" sz="800" dirty="0" smtClean="0"/>
              <a:t> Federal could have been safe thanks to a key limitation of rainbow tables, namely that each table only spans a specific</a:t>
            </a:r>
            <a:r>
              <a:rPr lang="en-US" sz="800" baseline="0" dirty="0" smtClean="0"/>
              <a:t> </a:t>
            </a:r>
            <a:r>
              <a:rPr lang="en-US" sz="800" dirty="0" smtClean="0"/>
              <a:t>"pattern".  So for example, some tables may support passwords of 1-8 characters made of a mix of lower case and numbers, while other can handle only passwords of 1-12 characters using lower and</a:t>
            </a:r>
            <a:r>
              <a:rPr lang="en-US" sz="800" baseline="0" dirty="0" smtClean="0"/>
              <a:t> </a:t>
            </a:r>
            <a:r>
              <a:rPr lang="en-US" sz="800" dirty="0" smtClean="0"/>
              <a:t>upper case only.   Alas, two </a:t>
            </a:r>
            <a:r>
              <a:rPr lang="en-US" sz="800" dirty="0" err="1" smtClean="0"/>
              <a:t>HBGary</a:t>
            </a:r>
            <a:r>
              <a:rPr lang="en-US" sz="800" dirty="0" smtClean="0"/>
              <a:t> Federal employees - CEO Aaron Barr and COO Ted Vera - used passwords that were very simple.</a:t>
            </a:r>
            <a:r>
              <a:rPr lang="en-US" sz="800" baseline="0" dirty="0" smtClean="0"/>
              <a:t> </a:t>
            </a:r>
            <a:r>
              <a:rPr lang="en-US" sz="800" dirty="0" smtClean="0"/>
              <a:t> Each was just six lower case letters and two numbers.  Such simple combinations are likely to be found in any respectable rainbow table, and so their passwords were trivially compromised.</a:t>
            </a:r>
          </a:p>
          <a:p>
            <a:pPr algn="just" defTabSz="929579">
              <a:defRPr/>
            </a:pPr>
            <a:endParaRPr lang="en-US" sz="800" dirty="0" smtClean="0"/>
          </a:p>
          <a:p>
            <a:pPr algn="just" defTabSz="929579">
              <a:defRPr/>
            </a:pPr>
            <a:r>
              <a:rPr lang="en-US" sz="800" dirty="0" smtClean="0"/>
              <a:t>So</a:t>
            </a:r>
            <a:r>
              <a:rPr lang="en-US" sz="800" baseline="0" dirty="0" smtClean="0"/>
              <a:t> now the hackers had the username and password for the CMS for two users, the CEO and COO.  </a:t>
            </a:r>
            <a:r>
              <a:rPr lang="en-US" sz="800" dirty="0" smtClean="0"/>
              <a:t>Unfortunately,</a:t>
            </a:r>
            <a:r>
              <a:rPr lang="en-US" sz="800" baseline="0" dirty="0" smtClean="0"/>
              <a:t> n</a:t>
            </a:r>
            <a:r>
              <a:rPr lang="en-US" sz="800" dirty="0" smtClean="0"/>
              <a:t>either Aaron nor Ted followed best practices by not reusing passwords across different systems.  Instead, they used the same password in a whole bunch of different places, including e-mail, Twitter accounts, and LinkedIn.  The hackers quickly</a:t>
            </a:r>
            <a:r>
              <a:rPr lang="en-US" sz="800" baseline="0" dirty="0" smtClean="0"/>
              <a:t> downloaded email, attachments, tweets, and other correspondence.  Some of these turned out to be proprietary and rather embarrassing.</a:t>
            </a:r>
          </a:p>
          <a:p>
            <a:pPr algn="just" defTabSz="929579">
              <a:defRPr/>
            </a:pPr>
            <a:endParaRPr lang="en-US" sz="800" dirty="0" smtClean="0"/>
          </a:p>
          <a:p>
            <a:pPr algn="just" defTabSz="929579">
              <a:defRPr/>
            </a:pPr>
            <a:r>
              <a:rPr lang="en-US" sz="800" dirty="0" smtClean="0"/>
              <a:t>Along with this, </a:t>
            </a:r>
            <a:r>
              <a:rPr lang="en-US" sz="800" dirty="0" err="1" smtClean="0"/>
              <a:t>HBGary</a:t>
            </a:r>
            <a:r>
              <a:rPr lang="en-US" sz="800" dirty="0" smtClean="0"/>
              <a:t> Federal had a Linux machine, support.hbgary.com, on which many </a:t>
            </a:r>
            <a:r>
              <a:rPr lang="en-US" sz="800" dirty="0" err="1" smtClean="0"/>
              <a:t>HBGary</a:t>
            </a:r>
            <a:r>
              <a:rPr lang="en-US" sz="800" dirty="0" smtClean="0"/>
              <a:t> Federal employees had shell accounts with SSH access, each with a password used to authenticate the user. One of these employees was Ted Vera, and his SSH password was identical to the cracked password he used in the CMS. This gave the hackers immediate access to the support machine.  SSH doesn't have to use passwords for authentication. Passwords are certainly common, but they're also susceptible to this kind of problem (among others).  To combat this many organizations, particularly those with security concerns, do not use passwords for SSH authentication. Instead, they use public key cryptography: each user has a key made up of a private part and a public part.  Many</a:t>
            </a:r>
            <a:r>
              <a:rPr lang="en-US" sz="800" baseline="0" dirty="0" smtClean="0"/>
              <a:t> organizations </a:t>
            </a:r>
            <a:r>
              <a:rPr lang="en-US" sz="800" dirty="0" smtClean="0"/>
              <a:t>use something like </a:t>
            </a:r>
            <a:r>
              <a:rPr lang="en-US" sz="800" dirty="0" err="1" smtClean="0"/>
              <a:t>SecureID</a:t>
            </a:r>
            <a:r>
              <a:rPr lang="en-US" sz="800" baseline="0" dirty="0" smtClean="0"/>
              <a:t> along with a passcode.  </a:t>
            </a:r>
            <a:r>
              <a:rPr lang="en-US" sz="800" dirty="0" smtClean="0"/>
              <a:t>Had this been used for </a:t>
            </a:r>
            <a:r>
              <a:rPr lang="en-US" sz="800" dirty="0" err="1" smtClean="0"/>
              <a:t>HBGary</a:t>
            </a:r>
            <a:r>
              <a:rPr lang="en-US" sz="800" dirty="0" smtClean="0"/>
              <a:t> Federal's server, it would have been safe. But is wasn't, so they weren't.</a:t>
            </a:r>
          </a:p>
          <a:p>
            <a:pPr algn="just" defTabSz="929579">
              <a:defRPr/>
            </a:pPr>
            <a:endParaRPr lang="en-US" sz="800" dirty="0" smtClean="0"/>
          </a:p>
          <a:p>
            <a:pPr algn="just" defTabSz="929579">
              <a:defRPr/>
            </a:pPr>
            <a:r>
              <a:rPr lang="en-US" sz="800" dirty="0" smtClean="0"/>
              <a:t>Although attackers could log on to this machine, the ability to look around and break stuff was curtailed: Ted was only a regular non-</a:t>
            </a:r>
            <a:r>
              <a:rPr lang="en-US" sz="800" dirty="0" err="1" smtClean="0"/>
              <a:t>superuser</a:t>
            </a:r>
            <a:r>
              <a:rPr lang="en-US" sz="800" dirty="0" smtClean="0"/>
              <a:t>. Being restricted to a user account can be enormously confining on a Linux machine. The only way the hackers could have some fun would be to elevate privileges through exploiting a privilege escalation vulnerability.  Unfortunately for </a:t>
            </a:r>
            <a:r>
              <a:rPr lang="en-US" sz="800" dirty="0" err="1" smtClean="0"/>
              <a:t>HBGary</a:t>
            </a:r>
            <a:r>
              <a:rPr lang="en-US" sz="800" dirty="0" smtClean="0"/>
              <a:t> Federal, the system was vulnerable to just such a flaw. The error was published in October 2010, conveniently with a full working exploit.  By November, most distributions had patches available, and there was no good reason to be running the exploitable code in February 2011. Exploitation of this flaw gave the hackers full access to </a:t>
            </a:r>
            <a:r>
              <a:rPr lang="en-US" sz="800" dirty="0" err="1" smtClean="0"/>
              <a:t>HBGary</a:t>
            </a:r>
            <a:r>
              <a:rPr lang="en-US" sz="800" dirty="0" smtClean="0"/>
              <a:t> Federal's system. It was then that they discovered many gigabytes of backups and research data, which they duly purged from the system.</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a:t>
            </a:fld>
            <a:endParaRPr lang="en-US"/>
          </a:p>
        </p:txBody>
      </p:sp>
    </p:spTree>
    <p:extLst>
      <p:ext uri="{BB962C8B-B14F-4D97-AF65-F5344CB8AC3E}">
        <p14:creationId xmlns:p14="http://schemas.microsoft.com/office/powerpoint/2010/main" val="416752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principle</a:t>
            </a:r>
            <a:r>
              <a:rPr lang="en-US" baseline="0" dirty="0" smtClean="0"/>
              <a:t> is to </a:t>
            </a:r>
            <a:r>
              <a:rPr lang="en-US" dirty="0" smtClean="0"/>
              <a:t>make sure that the default state is secure.  Installation may be </a:t>
            </a:r>
            <a:r>
              <a:rPr lang="en-US" baseline="0" dirty="0" smtClean="0"/>
              <a:t>performed by an unqualified individual, or by someone without knowledge of how the application will be used and what information it will contain.  In addition, the person installing an application may assume the user will configure, and the user will assume that the admin configured, resulting in no one configuring the application.</a:t>
            </a:r>
            <a:r>
              <a:rPr lang="en-US" dirty="0" smtClean="0"/>
              <a:t>  Make sure that people must consciously make</a:t>
            </a:r>
            <a:r>
              <a:rPr lang="en-US" baseline="0" dirty="0" smtClean="0"/>
              <a:t> changes if those changes will reduce the security of the application.  For example, force them to open a port to allow communication instead of relying on them to close a port if communication is not needed.</a:t>
            </a:r>
          </a:p>
          <a:p>
            <a:endParaRPr lang="en-US" baseline="0" dirty="0" smtClean="0"/>
          </a:p>
          <a:p>
            <a:r>
              <a:rPr lang="en-US" baseline="0" dirty="0" smtClean="0"/>
              <a:t>Don't prop the front door open assuming the person behind you will shut it.  What if that person never comes or was home sick that day?</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a:t>
            </a:fld>
            <a:endParaRPr lang="en-US"/>
          </a:p>
        </p:txBody>
      </p:sp>
    </p:spTree>
    <p:extLst>
      <p:ext uri="{BB962C8B-B14F-4D97-AF65-F5344CB8AC3E}">
        <p14:creationId xmlns:p14="http://schemas.microsoft.com/office/powerpoint/2010/main" val="19982943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101</a:t>
            </a:fld>
            <a:endParaRPr lang="en-US"/>
          </a:p>
        </p:txBody>
      </p:sp>
    </p:spTree>
    <p:extLst>
      <p:ext uri="{BB962C8B-B14F-4D97-AF65-F5344CB8AC3E}">
        <p14:creationId xmlns:p14="http://schemas.microsoft.com/office/powerpoint/2010/main" val="9045798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 Show looking at the status functionality in the site.  Show an attempt to ‘fuzz’ the ‘check’ name/value pair using </a:t>
            </a:r>
            <a:r>
              <a:rPr lang="en-US" baseline="0" dirty="0" err="1" smtClean="0"/>
              <a:t>TamperData</a:t>
            </a:r>
            <a:r>
              <a:rPr lang="en-US" baseline="0" dirty="0" smtClean="0"/>
              <a:t>.  Use a string like ‘”&lt;&gt;;:%.  The error message returned gives the hint that this is an </a:t>
            </a:r>
            <a:r>
              <a:rPr lang="en-US" baseline="0" dirty="0" err="1" smtClean="0"/>
              <a:t>eval</a:t>
            </a:r>
            <a:r>
              <a:rPr lang="en-US" baseline="0" dirty="0" smtClean="0"/>
              <a:t> statement that caused the error.  Mention that at this point it’s just trial and error until you perfect your payload.  Cut &amp; paste over a prepared malicious payload from the eval-attack.txt file.  The first one is f.cgi which will allow command execution via the “c” name/value pair.  The second is d.cgi which also uses the “c” name/value pair to execute DB commands in the application database.  Using the f.cgi, you can do a </a:t>
            </a:r>
            <a:r>
              <a:rPr lang="en-US" baseline="0" dirty="0" err="1" smtClean="0"/>
              <a:t>ls</a:t>
            </a:r>
            <a:r>
              <a:rPr lang="en-US" baseline="0" dirty="0" smtClean="0"/>
              <a:t> –l, show finding the authenticate.cgi source, then using that to identify the file that the DB connection information is coming from along with the ID &amp; password.  Then upload the 2</a:t>
            </a:r>
            <a:r>
              <a:rPr lang="en-US" baseline="30000" dirty="0" smtClean="0"/>
              <a:t>nd</a:t>
            </a:r>
            <a:r>
              <a:rPr lang="en-US" baseline="0" dirty="0" smtClean="0"/>
              <a:t> file to take advantage of that to gain full access to the DB.</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102</a:t>
            </a:fld>
            <a:endParaRPr lang="en-US"/>
          </a:p>
        </p:txBody>
      </p:sp>
    </p:spTree>
    <p:extLst>
      <p:ext uri="{BB962C8B-B14F-4D97-AF65-F5344CB8AC3E}">
        <p14:creationId xmlns:p14="http://schemas.microsoft.com/office/powerpoint/2010/main" val="20802342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Perl </a:t>
            </a:r>
            <a:r>
              <a:rPr lang="en-US" dirty="0" err="1" smtClean="0"/>
              <a:t>backtick</a:t>
            </a:r>
            <a:r>
              <a:rPr lang="en-US" dirty="0" smtClean="0"/>
              <a:t> runs a command and returns the command's output (</a:t>
            </a:r>
            <a:r>
              <a:rPr lang="en-US" dirty="0" err="1" smtClean="0"/>
              <a:t>stdout</a:t>
            </a:r>
            <a:r>
              <a:rPr lang="en-US" dirty="0" smtClean="0"/>
              <a:t>).</a:t>
            </a:r>
            <a:r>
              <a:rPr lang="en-US" baseline="0" dirty="0" smtClean="0"/>
              <a:t>  For example … </a:t>
            </a:r>
            <a:r>
              <a:rPr lang="fr-FR" dirty="0" err="1" smtClean="0"/>
              <a:t>print</a:t>
            </a:r>
            <a:r>
              <a:rPr lang="fr-FR" dirty="0" smtClean="0"/>
              <a:t> `perl -le "</a:t>
            </a:r>
            <a:r>
              <a:rPr lang="fr-FR" dirty="0" err="1" smtClean="0"/>
              <a:t>print</a:t>
            </a:r>
            <a:r>
              <a:rPr lang="fr-FR" dirty="0" smtClean="0"/>
              <a:t> -t STDOUT"`… This </a:t>
            </a:r>
            <a:r>
              <a:rPr lang="fr-FR" dirty="0" err="1" smtClean="0"/>
              <a:t>prints</a:t>
            </a:r>
            <a:r>
              <a:rPr lang="fr-FR" dirty="0" smtClean="0"/>
              <a:t> the output of the command …</a:t>
            </a:r>
            <a:r>
              <a:rPr lang="fr-FR" baseline="0" dirty="0" smtClean="0"/>
              <a:t> </a:t>
            </a:r>
            <a:r>
              <a:rPr lang="fr-FR" dirty="0" smtClean="0"/>
              <a:t>perl -le "</a:t>
            </a:r>
            <a:r>
              <a:rPr lang="fr-FR" dirty="0" err="1" smtClean="0"/>
              <a:t>print</a:t>
            </a:r>
            <a:r>
              <a:rPr lang="fr-FR" dirty="0" smtClean="0"/>
              <a:t> -t STDOUT" …</a:t>
            </a:r>
            <a:r>
              <a:rPr lang="fr-FR" baseline="0" dirty="0" smtClean="0"/>
              <a:t> This </a:t>
            </a:r>
            <a:r>
              <a:rPr lang="fr-FR" baseline="0" dirty="0" err="1" smtClean="0"/>
              <a:t>is</a:t>
            </a:r>
            <a:r>
              <a:rPr lang="fr-FR" baseline="0" dirty="0" smtClean="0"/>
              <a:t> </a:t>
            </a:r>
            <a:r>
              <a:rPr lang="fr-FR" baseline="0" dirty="0" err="1" smtClean="0"/>
              <a:t>very</a:t>
            </a:r>
            <a:r>
              <a:rPr lang="fr-FR" baseline="0" dirty="0" smtClean="0"/>
              <a:t> </a:t>
            </a:r>
            <a:r>
              <a:rPr lang="fr-FR" baseline="0" dirty="0" err="1" smtClean="0"/>
              <a:t>similar</a:t>
            </a:r>
            <a:r>
              <a:rPr lang="fr-FR" baseline="0" dirty="0" smtClean="0"/>
              <a:t> to the perl system() </a:t>
            </a:r>
            <a:r>
              <a:rPr lang="fr-FR" baseline="0" dirty="0" err="1" smtClean="0"/>
              <a:t>function</a:t>
            </a:r>
            <a:r>
              <a:rPr lang="fr-FR" baseline="0" dirty="0" smtClean="0"/>
              <a:t>, </a:t>
            </a:r>
            <a:r>
              <a:rPr lang="fr-FR" baseline="0" dirty="0" err="1" smtClean="0"/>
              <a:t>however</a:t>
            </a:r>
            <a:r>
              <a:rPr lang="fr-FR" baseline="0" dirty="0" smtClean="0"/>
              <a:t> system() </a:t>
            </a:r>
            <a:r>
              <a:rPr lang="fr-FR" baseline="0" dirty="0" err="1" smtClean="0"/>
              <a:t>returns</a:t>
            </a:r>
            <a:r>
              <a:rPr lang="fr-FR" baseline="0" dirty="0" smtClean="0"/>
              <a:t> a </a:t>
            </a:r>
            <a:r>
              <a:rPr lang="fr-FR" baseline="0" dirty="0" err="1" smtClean="0"/>
              <a:t>status</a:t>
            </a:r>
            <a:r>
              <a:rPr lang="fr-FR" baseline="0" dirty="0" smtClean="0"/>
              <a:t> code, not </a:t>
            </a:r>
            <a:r>
              <a:rPr lang="fr-FR" baseline="0" dirty="0" err="1" smtClean="0"/>
              <a:t>stdout</a:t>
            </a:r>
            <a:r>
              <a:rPr lang="fr-FR" baseline="0" dirty="0" smtClean="0"/>
              <a:t>.</a:t>
            </a:r>
          </a:p>
          <a:p>
            <a:endParaRPr lang="fr-FR" baseline="0" dirty="0" smtClean="0"/>
          </a:p>
          <a:p>
            <a:r>
              <a:rPr lang="fr-FR" baseline="0" dirty="0" err="1" smtClean="0"/>
              <a:t>From</a:t>
            </a:r>
            <a:r>
              <a:rPr lang="fr-FR" baseline="0" dirty="0" smtClean="0"/>
              <a:t> http://twiki.org/cgi-bin/view/Codev/SecurityAlert-CVE-2008-5305 …</a:t>
            </a:r>
          </a:p>
          <a:p>
            <a:endParaRPr lang="fr-FR" baseline="0" dirty="0" smtClean="0"/>
          </a:p>
          <a:p>
            <a:r>
              <a:rPr lang="en-US" dirty="0" smtClean="0">
                <a:effectLst/>
              </a:rPr>
              <a:t>The %SEARCH{}% </a:t>
            </a:r>
            <a:r>
              <a:rPr lang="en-US" dirty="0" err="1" smtClean="0">
                <a:effectLst/>
              </a:rPr>
              <a:t>TWiki</a:t>
            </a:r>
            <a:r>
              <a:rPr lang="en-US" dirty="0" smtClean="0">
                <a:effectLst/>
              </a:rPr>
              <a:t> variable or a specially crafted GET URL enables a malicious user to compose a command line executed by the Perl </a:t>
            </a:r>
            <a:r>
              <a:rPr lang="en-US" dirty="0" err="1" smtClean="0">
                <a:effectLst/>
              </a:rPr>
              <a:t>backtick</a:t>
            </a:r>
            <a:r>
              <a:rPr lang="en-US" dirty="0" smtClean="0">
                <a:effectLst/>
              </a:rPr>
              <a:t> (``) operator. User input is passed to the </a:t>
            </a:r>
            <a:r>
              <a:rPr lang="en-US" dirty="0" err="1" smtClean="0">
                <a:effectLst/>
              </a:rPr>
              <a:t>perl</a:t>
            </a:r>
            <a:r>
              <a:rPr lang="en-US" dirty="0" smtClean="0">
                <a:effectLst/>
              </a:rPr>
              <a:t> "</a:t>
            </a:r>
            <a:r>
              <a:rPr lang="en-US" dirty="0" err="1" smtClean="0">
                <a:effectLst/>
              </a:rPr>
              <a:t>eval</a:t>
            </a:r>
            <a:r>
              <a:rPr lang="en-US" dirty="0" smtClean="0">
                <a:effectLst/>
              </a:rPr>
              <a:t>" command without first being sanitized.</a:t>
            </a:r>
          </a:p>
          <a:p>
            <a:endParaRPr lang="en-US" dirty="0" smtClean="0">
              <a:effectLst/>
            </a:endParaRPr>
          </a:p>
          <a:p>
            <a:r>
              <a:rPr lang="en-US" dirty="0" smtClean="0">
                <a:effectLst/>
              </a:rPr>
              <a:t>If access to </a:t>
            </a:r>
            <a:r>
              <a:rPr lang="en-US" dirty="0" err="1" smtClean="0">
                <a:effectLst/>
              </a:rPr>
              <a:t>TWiki</a:t>
            </a:r>
            <a:r>
              <a:rPr lang="en-US" dirty="0" smtClean="0">
                <a:effectLst/>
              </a:rPr>
              <a:t> is not restricted by other means, attackers can use the SEARCH variable with or without prior authentication, depending on the configuration.</a:t>
            </a:r>
          </a:p>
          <a:p>
            <a:endParaRPr lang="en-US" dirty="0" smtClean="0">
              <a:effectLst/>
            </a:endParaRPr>
          </a:p>
          <a:p>
            <a:r>
              <a:rPr lang="en-US" dirty="0" smtClean="0">
                <a:effectLst/>
              </a:rPr>
              <a:t>Proof of concept:</a:t>
            </a:r>
          </a:p>
          <a:p>
            <a:endParaRPr lang="en-US" dirty="0" smtClean="0">
              <a:effectLst/>
            </a:endParaRPr>
          </a:p>
          <a:p>
            <a:r>
              <a:rPr lang="en-US" dirty="0" smtClean="0">
                <a:effectLst/>
              </a:rPr>
              <a:t>Enter the following in the search box:</a:t>
            </a:r>
            <a:br>
              <a:rPr lang="en-US" dirty="0" smtClean="0">
                <a:effectLst/>
              </a:rPr>
            </a:br>
            <a:r>
              <a:rPr lang="en-US" dirty="0" smtClean="0">
                <a:effectLst/>
              </a:rPr>
              <a:t>%SEARCH{ date="</a:t>
            </a:r>
            <a:r>
              <a:rPr lang="en-US" dirty="0" err="1" smtClean="0">
                <a:effectLst/>
              </a:rPr>
              <a:t>P`pr</a:t>
            </a:r>
            <a:r>
              <a:rPr lang="en-US" dirty="0" smtClean="0">
                <a:effectLst/>
              </a:rPr>
              <a:t> -?`" search="</a:t>
            </a:r>
            <a:r>
              <a:rPr lang="en-US" dirty="0" err="1" smtClean="0">
                <a:effectLst/>
              </a:rPr>
              <a:t>xyzzy</a:t>
            </a:r>
            <a:r>
              <a:rPr lang="en-US" dirty="0" smtClean="0">
                <a:effectLst/>
              </a:rPr>
              <a:t>" }%</a:t>
            </a:r>
          </a:p>
          <a:p>
            <a:endParaRPr lang="en-US" dirty="0" smtClean="0">
              <a:effectLst/>
            </a:endParaRPr>
          </a:p>
          <a:p>
            <a:r>
              <a:rPr lang="en-US" dirty="0" smtClean="0">
                <a:effectLst/>
              </a:rPr>
              <a:t>Or use a GET URL like:</a:t>
            </a:r>
            <a:br>
              <a:rPr lang="en-US" dirty="0" smtClean="0">
                <a:effectLst/>
              </a:rPr>
            </a:br>
            <a:r>
              <a:rPr lang="en-US" dirty="0" smtClean="0">
                <a:effectLst/>
              </a:rPr>
              <a:t>http://example.org/twiki/bin/view/Main/WebSearch?search=%25SEARCH%7Bdate%3D%22P%60pr+-%3F%60%22+search%3D%22xyzzy%22%7D%25&amp;scope=all</a:t>
            </a:r>
          </a:p>
          <a:p>
            <a:endParaRPr lang="en-US" dirty="0" smtClean="0">
              <a:effectLst/>
            </a:endParaRPr>
          </a:p>
          <a:p>
            <a:r>
              <a:rPr lang="en-US" dirty="0" smtClean="0">
                <a:effectLst/>
              </a:rPr>
              <a:t>Afterwards, evidence of command execution can be seen in the webserver's </a:t>
            </a:r>
            <a:r>
              <a:rPr lang="en-US" dirty="0" err="1" smtClean="0">
                <a:effectLst/>
              </a:rPr>
              <a:t>error_log</a:t>
            </a:r>
            <a:r>
              <a:rPr lang="en-US" dirty="0" smtClean="0">
                <a:effectLst/>
              </a:rPr>
              <a:t>:</a:t>
            </a:r>
          </a:p>
          <a:p>
            <a:r>
              <a:rPr lang="en-US" dirty="0" smtClean="0">
                <a:effectLst/>
              </a:rPr>
              <a:t>[Thu Sep 11 22:13:36 2008] [error] [client 127.0.0.1] </a:t>
            </a:r>
            <a:r>
              <a:rPr lang="en-US" dirty="0" err="1" smtClean="0">
                <a:effectLst/>
              </a:rPr>
              <a:t>pr</a:t>
            </a:r>
            <a:r>
              <a:rPr lang="en-US" dirty="0" smtClean="0">
                <a:effectLst/>
              </a:rPr>
              <a:t>: invalid option -- ?</a:t>
            </a:r>
          </a:p>
          <a:p>
            <a:r>
              <a:rPr lang="en-US" dirty="0" smtClean="0">
                <a:effectLst/>
              </a:rPr>
              <a:t>[Thu Sep 11 22:13:36 2008] [error] [client 127.0.0.1] Try `</a:t>
            </a:r>
            <a:r>
              <a:rPr lang="en-US" dirty="0" err="1" smtClean="0">
                <a:effectLst/>
              </a:rPr>
              <a:t>pr</a:t>
            </a:r>
            <a:r>
              <a:rPr lang="en-US" dirty="0" smtClean="0">
                <a:effectLst/>
              </a:rPr>
              <a:t> --help' for more information.</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103</a:t>
            </a:fld>
            <a:endParaRPr lang="en-US"/>
          </a:p>
        </p:txBody>
      </p:sp>
    </p:spTree>
    <p:extLst>
      <p:ext uri="{BB962C8B-B14F-4D97-AF65-F5344CB8AC3E}">
        <p14:creationId xmlns:p14="http://schemas.microsoft.com/office/powerpoint/2010/main" val="36565187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104</a:t>
            </a:fld>
            <a:endParaRPr lang="en-US"/>
          </a:p>
        </p:txBody>
      </p:sp>
    </p:spTree>
    <p:extLst>
      <p:ext uri="{BB962C8B-B14F-4D97-AF65-F5344CB8AC3E}">
        <p14:creationId xmlns:p14="http://schemas.microsoft.com/office/powerpoint/2010/main" val="27956820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105</a:t>
            </a:fld>
            <a:endParaRPr lang="en-US"/>
          </a:p>
        </p:txBody>
      </p:sp>
    </p:spTree>
    <p:extLst>
      <p:ext uri="{BB962C8B-B14F-4D97-AF65-F5344CB8AC3E}">
        <p14:creationId xmlns:p14="http://schemas.microsoft.com/office/powerpoint/2010/main" val="3169354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106</a:t>
            </a:fld>
            <a:endParaRPr lang="en-US"/>
          </a:p>
        </p:txBody>
      </p:sp>
    </p:spTree>
    <p:extLst>
      <p:ext uri="{BB962C8B-B14F-4D97-AF65-F5344CB8AC3E}">
        <p14:creationId xmlns:p14="http://schemas.microsoft.com/office/powerpoint/2010/main" val="25591866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107</a:t>
            </a:fld>
            <a:endParaRPr lang="en-US"/>
          </a:p>
        </p:txBody>
      </p:sp>
    </p:spTree>
    <p:extLst>
      <p:ext uri="{BB962C8B-B14F-4D97-AF65-F5344CB8AC3E}">
        <p14:creationId xmlns:p14="http://schemas.microsoft.com/office/powerpoint/2010/main" val="31262471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Issues in old code still being discovered.  Released announcement on Full Disclosure mailing list on 2/14/11,</a:t>
            </a:r>
            <a:r>
              <a:rPr lang="en-US" baseline="0" dirty="0" smtClean="0"/>
              <a:t> </a:t>
            </a:r>
            <a:r>
              <a:rPr lang="en-US" dirty="0" smtClean="0"/>
              <a:t>about a new zero-day in Windows</a:t>
            </a:r>
            <a:r>
              <a:rPr lang="en-US" baseline="0" dirty="0" smtClean="0"/>
              <a:t> Server 2003 and XP SP3.</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108</a:t>
            </a:fld>
            <a:endParaRPr lang="en-US"/>
          </a:p>
        </p:txBody>
      </p:sp>
    </p:spTree>
    <p:extLst>
      <p:ext uri="{BB962C8B-B14F-4D97-AF65-F5344CB8AC3E}">
        <p14:creationId xmlns:p14="http://schemas.microsoft.com/office/powerpoint/2010/main" val="17220920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Strategy: Input Validation</a:t>
            </a:r>
          </a:p>
          <a:p>
            <a:endParaRPr lang="en-US" dirty="0" smtClean="0">
              <a:effectLst/>
            </a:endParaRPr>
          </a:p>
          <a:p>
            <a:r>
              <a:rPr lang="en-US" dirty="0" smtClean="0">
                <a:effectLst/>
              </a:rPr>
              <a:t>Assume all input is malicious. Use an "accept known good" input validation strategy, i.e., use a whitelist of acceptable inputs that strictly conform to specifications. Reject any input that does not strictly conform to specifications, or transform it into something that does. Do not rely exclusively on looking for malicious or malformed inputs (i.e., do not rely on a blacklist). However, blacklists can be useful for detecting potential attacks or determining which inputs are so malformed that they should be rejected outright.</a:t>
            </a:r>
          </a:p>
          <a:p>
            <a:endParaRPr lang="en-US" dirty="0" smtClean="0">
              <a:effectLst/>
            </a:endParaRPr>
          </a:p>
          <a:p>
            <a:r>
              <a:rPr lang="en-US" dirty="0" smtClean="0">
                <a:effectLst/>
              </a:rPr>
              <a:t>When performing input validation, consider all potentially relevant properties, including length, type of input, the full range of acceptable values, missing or extra inputs, syntax, consistency across related fields, and conformance to business rules. As an example of business rule logic, "boat" may be syntactically valid because it only contains alphanumeric characters, but it is not valid if you are expecting colors such as "red" or "blue."</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109</a:t>
            </a:fld>
            <a:endParaRPr lang="en-US"/>
          </a:p>
        </p:txBody>
      </p:sp>
    </p:spTree>
    <p:extLst>
      <p:ext uri="{BB962C8B-B14F-4D97-AF65-F5344CB8AC3E}">
        <p14:creationId xmlns:p14="http://schemas.microsoft.com/office/powerpoint/2010/main" val="8103989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110</a:t>
            </a:fld>
            <a:endParaRPr lang="en-US"/>
          </a:p>
        </p:txBody>
      </p:sp>
    </p:spTree>
    <p:extLst>
      <p:ext uri="{BB962C8B-B14F-4D97-AF65-F5344CB8AC3E}">
        <p14:creationId xmlns:p14="http://schemas.microsoft.com/office/powerpoint/2010/main" val="4142141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application</a:t>
            </a:r>
            <a:r>
              <a:rPr lang="en-US" baseline="0" dirty="0" smtClean="0"/>
              <a:t> </a:t>
            </a:r>
            <a:r>
              <a:rPr lang="en-US" dirty="0" smtClean="0"/>
              <a:t>security principle is to understand</a:t>
            </a:r>
            <a:r>
              <a:rPr lang="en-US" baseline="0" dirty="0" smtClean="0"/>
              <a:t> that </a:t>
            </a:r>
            <a:r>
              <a:rPr lang="en-US" dirty="0" smtClean="0"/>
              <a:t>not everyone</a:t>
            </a:r>
            <a:r>
              <a:rPr lang="en-US" baseline="0" dirty="0" smtClean="0"/>
              <a:t> needs access to everything all the time.  As developers we need to understand who needs access and only give it to those individuals.  This is a key defense-in-depth principle.  If a malicious user is able to penetrate your defenses, make sure that they don't get the keys to the kingdom.</a:t>
            </a:r>
          </a:p>
          <a:p>
            <a:endParaRPr lang="en-US" baseline="0" dirty="0" smtClean="0"/>
          </a:p>
          <a:p>
            <a:r>
              <a:rPr lang="en-US" baseline="0" dirty="0" smtClean="0"/>
              <a:t>Do the security guards really need keys to the vault?  Most likely they only need access to the area around the vault.  Make the attackers job harder by forcing them to manipulate the security guard AND the manager.  For the few times that a security guard may need to get into the vault, have them ask a manager for access.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a:t>
            </a:fld>
            <a:endParaRPr lang="en-US"/>
          </a:p>
        </p:txBody>
      </p:sp>
    </p:spTree>
    <p:extLst>
      <p:ext uri="{BB962C8B-B14F-4D97-AF65-F5344CB8AC3E}">
        <p14:creationId xmlns:p14="http://schemas.microsoft.com/office/powerpoint/2010/main" val="343614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111</a:t>
            </a:fld>
            <a:endParaRPr lang="en-US"/>
          </a:p>
        </p:txBody>
      </p:sp>
    </p:spTree>
    <p:extLst>
      <p:ext uri="{BB962C8B-B14F-4D97-AF65-F5344CB8AC3E}">
        <p14:creationId xmlns:p14="http://schemas.microsoft.com/office/powerpoint/2010/main" val="23778449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112</a:t>
            </a:fld>
            <a:endParaRPr lang="en-US"/>
          </a:p>
        </p:txBody>
      </p:sp>
    </p:spTree>
    <p:extLst>
      <p:ext uri="{BB962C8B-B14F-4D97-AF65-F5344CB8AC3E}">
        <p14:creationId xmlns:p14="http://schemas.microsoft.com/office/powerpoint/2010/main" val="24296998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113</a:t>
            </a:fld>
            <a:endParaRPr lang="en-US"/>
          </a:p>
        </p:txBody>
      </p:sp>
    </p:spTree>
    <p:extLst>
      <p:ext uri="{BB962C8B-B14F-4D97-AF65-F5344CB8AC3E}">
        <p14:creationId xmlns:p14="http://schemas.microsoft.com/office/powerpoint/2010/main" val="3272055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examples</a:t>
            </a:r>
            <a:r>
              <a:rPr lang="en-US" baseline="0" dirty="0" smtClean="0"/>
              <a:t> we’ve already seen as we’ve been working through the site.  The first provides names &amp; account name combinations, and talks about upcoming changes to the code…why do the users need to see this?  </a:t>
            </a:r>
          </a:p>
          <a:p>
            <a:r>
              <a:rPr lang="en-US" baseline="0" dirty="0" smtClean="0"/>
              <a:t>The second example shows a bad </a:t>
            </a:r>
            <a:r>
              <a:rPr lang="en-US" baseline="0" dirty="0" err="1" smtClean="0"/>
              <a:t>userid</a:t>
            </a:r>
            <a:r>
              <a:rPr lang="en-US" baseline="0" dirty="0" smtClean="0"/>
              <a:t> vs. a bad password.  This can be used to harvest possible </a:t>
            </a:r>
            <a:r>
              <a:rPr lang="en-US" baseline="0" dirty="0" err="1" smtClean="0"/>
              <a:t>userid</a:t>
            </a:r>
            <a:r>
              <a:rPr lang="en-US" baseline="0" dirty="0" smtClean="0"/>
              <a:t> values.</a:t>
            </a:r>
          </a:p>
          <a:p>
            <a:r>
              <a:rPr lang="en-US" baseline="0" dirty="0" smtClean="0"/>
              <a:t>Third example – Just the concept of confirming valid server, files, and db connections to a normal user of an application is rather strange.  Users don’t need to know that kind of operational detail, and providing it to users just makes an attacker’s job easier to understand what impact his attacks might be having.</a:t>
            </a:r>
          </a:p>
          <a:p>
            <a:r>
              <a:rPr lang="en-US" baseline="0" dirty="0" smtClean="0"/>
              <a:t>Final example – returning a coding related error message (see also – stack traces in Java &amp; such) to the browser/user.</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114</a:t>
            </a:fld>
            <a:endParaRPr lang="en-US"/>
          </a:p>
        </p:txBody>
      </p:sp>
    </p:spTree>
    <p:extLst>
      <p:ext uri="{BB962C8B-B14F-4D97-AF65-F5344CB8AC3E}">
        <p14:creationId xmlns:p14="http://schemas.microsoft.com/office/powerpoint/2010/main" val="36365894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an e</a:t>
            </a:r>
            <a:r>
              <a:rPr lang="en-US" dirty="0" smtClean="0"/>
              <a:t>xample of a real error page posted on</a:t>
            </a:r>
            <a:r>
              <a:rPr lang="en-US" baseline="0" dirty="0" smtClean="0"/>
              <a:t> the web from a IIS / MS .NET application.  Large amounts of information leakage are shown here.  The example shows information about DB table structure (notably the account table), includes a source code snippet which helpfully shows that the site is likely vulnerable to SQL Injection, shows the application as being installed on the C: drive in the default location which will be helpful if successful in attacking the application, and includes version numbers of the server install of the .NET framework &amp; ASP.NET software.  This is really useful for a developer during debugging… but a field day for a malicious attacker.</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115</a:t>
            </a:fld>
            <a:endParaRPr lang="en-US"/>
          </a:p>
        </p:txBody>
      </p:sp>
    </p:spTree>
    <p:extLst>
      <p:ext uri="{BB962C8B-B14F-4D97-AF65-F5344CB8AC3E}">
        <p14:creationId xmlns:p14="http://schemas.microsoft.com/office/powerpoint/2010/main" val="36944898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116</a:t>
            </a:fld>
            <a:endParaRPr lang="en-US"/>
          </a:p>
        </p:txBody>
      </p:sp>
    </p:spTree>
    <p:extLst>
      <p:ext uri="{BB962C8B-B14F-4D97-AF65-F5344CB8AC3E}">
        <p14:creationId xmlns:p14="http://schemas.microsoft.com/office/powerpoint/2010/main" val="16854436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117</a:t>
            </a:fld>
            <a:endParaRPr lang="en-US"/>
          </a:p>
        </p:txBody>
      </p:sp>
    </p:spTree>
    <p:extLst>
      <p:ext uri="{BB962C8B-B14F-4D97-AF65-F5344CB8AC3E}">
        <p14:creationId xmlns:p14="http://schemas.microsoft.com/office/powerpoint/2010/main" val="36040020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Minimum Balance – This is a business logic decision, not a security one.  Telling people exactly what qualifies them to be able to partak</a:t>
            </a:r>
            <a:r>
              <a:rPr lang="en-US" baseline="0" dirty="0" smtClean="0"/>
              <a:t>e in various business functions or options is not an information leakage problem.</a:t>
            </a:r>
          </a:p>
          <a:p>
            <a:endParaRPr lang="en-US" baseline="0" dirty="0" smtClean="0"/>
          </a:p>
          <a:p>
            <a:r>
              <a:rPr lang="en-US" baseline="0" dirty="0" smtClean="0"/>
              <a:t>Password length – This is not an information leak issue, though this can depend somewhat on where in the application this is provided and under what circumstances.  The password length requirement must be told to users during the account creation process.  Likely valid to report to users via client side checking in a web application to prevent a typo causing an invalid login for a user.  However, it would need to be verified that the password error handling on the server wasn’t causing different errors in the case of an invalid login vs. invalid password on the server from this message.</a:t>
            </a:r>
          </a:p>
          <a:p>
            <a:endParaRPr lang="en-US" baseline="0" dirty="0" smtClean="0"/>
          </a:p>
          <a:p>
            <a:r>
              <a:rPr lang="en-US" baseline="0" dirty="0" smtClean="0"/>
              <a:t>DV fail requirements – not an information leak.  An attacker is already going to be able to harvest this information via brute-force methods… why irritate/annoy legitimate users who are trying to do the right thing with a cryptic error that doesn’t help them use your application successfully?</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118</a:t>
            </a:fld>
            <a:endParaRPr lang="en-US"/>
          </a:p>
        </p:txBody>
      </p:sp>
    </p:spTree>
    <p:extLst>
      <p:ext uri="{BB962C8B-B14F-4D97-AF65-F5344CB8AC3E}">
        <p14:creationId xmlns:p14="http://schemas.microsoft.com/office/powerpoint/2010/main" val="2649907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119</a:t>
            </a:fld>
            <a:endParaRPr lang="en-US"/>
          </a:p>
        </p:txBody>
      </p:sp>
    </p:spTree>
    <p:extLst>
      <p:ext uri="{BB962C8B-B14F-4D97-AF65-F5344CB8AC3E}">
        <p14:creationId xmlns:p14="http://schemas.microsoft.com/office/powerpoint/2010/main" val="38058176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 - </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120</a:t>
            </a:fld>
            <a:endParaRPr lang="en-US"/>
          </a:p>
        </p:txBody>
      </p:sp>
    </p:spTree>
    <p:extLst>
      <p:ext uri="{BB962C8B-B14F-4D97-AF65-F5344CB8AC3E}">
        <p14:creationId xmlns:p14="http://schemas.microsoft.com/office/powerpoint/2010/main" val="2677025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principle</a:t>
            </a:r>
            <a:r>
              <a:rPr lang="en-US" baseline="0" dirty="0" smtClean="0"/>
              <a:t> is defense in depth.  Similar to least privilege, you don't want to rely on just one security mechanism, but rather layer multiple defenses on top of each other.  That way if one mechanism fails, then an attack will still be stopped by a different defense.</a:t>
            </a:r>
          </a:p>
          <a:p>
            <a:endParaRPr lang="en-US" baseline="0" dirty="0" smtClean="0"/>
          </a:p>
          <a:p>
            <a:r>
              <a:rPr lang="en-US" baseline="0" dirty="0" smtClean="0"/>
              <a:t>For example, a bank does not just lock its front door.  Bankers also lock the vault, have security guards, use motion detectors, etc.  An attacker needs to defeat all of these defenses in order to achieve their goal.  The same needs to be true regarding applications.  Don't just rely on a login.  Also implement least privilege, logging, data validation, etc.</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a:t>
            </a:fld>
            <a:endParaRPr lang="en-US"/>
          </a:p>
        </p:txBody>
      </p:sp>
    </p:spTree>
    <p:extLst>
      <p:ext uri="{BB962C8B-B14F-4D97-AF65-F5344CB8AC3E}">
        <p14:creationId xmlns:p14="http://schemas.microsoft.com/office/powerpoint/2010/main" val="1596596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121</a:t>
            </a:fld>
            <a:endParaRPr lang="en-US"/>
          </a:p>
        </p:txBody>
      </p:sp>
    </p:spTree>
    <p:extLst>
      <p:ext uri="{BB962C8B-B14F-4D97-AF65-F5344CB8AC3E}">
        <p14:creationId xmlns:p14="http://schemas.microsoft.com/office/powerpoint/2010/main" val="23404049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122</a:t>
            </a:fld>
            <a:endParaRPr lang="en-US"/>
          </a:p>
        </p:txBody>
      </p:sp>
    </p:spTree>
    <p:extLst>
      <p:ext uri="{BB962C8B-B14F-4D97-AF65-F5344CB8AC3E}">
        <p14:creationId xmlns:p14="http://schemas.microsoft.com/office/powerpoint/2010/main" val="10354887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123</a:t>
            </a:fld>
            <a:endParaRPr lang="en-US"/>
          </a:p>
        </p:txBody>
      </p:sp>
    </p:spTree>
    <p:extLst>
      <p:ext uri="{BB962C8B-B14F-4D97-AF65-F5344CB8AC3E}">
        <p14:creationId xmlns:p14="http://schemas.microsoft.com/office/powerpoint/2010/main" val="36040020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124</a:t>
            </a:fld>
            <a:endParaRPr lang="en-US"/>
          </a:p>
        </p:txBody>
      </p:sp>
    </p:spTree>
    <p:extLst>
      <p:ext uri="{BB962C8B-B14F-4D97-AF65-F5344CB8AC3E}">
        <p14:creationId xmlns:p14="http://schemas.microsoft.com/office/powerpoint/2010/main" val="17769556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Logging is important as it can</a:t>
            </a:r>
            <a:r>
              <a:rPr lang="en-US" baseline="0" dirty="0" smtClean="0"/>
              <a:t> provide </a:t>
            </a:r>
            <a:r>
              <a:rPr lang="en-US" dirty="0" smtClean="0"/>
              <a:t>information that will </a:t>
            </a:r>
            <a:r>
              <a:rPr lang="en-US" smtClean="0"/>
              <a:t>help</a:t>
            </a:r>
            <a:r>
              <a:rPr lang="en-US" baseline="0" smtClean="0"/>
              <a:t> an </a:t>
            </a:r>
            <a:r>
              <a:rPr lang="en-US" baseline="0" dirty="0" smtClean="0"/>
              <a:t>admin</a:t>
            </a:r>
            <a:r>
              <a:rPr lang="en-US" dirty="0" smtClean="0"/>
              <a:t> determine what was going on when a problem arose</a:t>
            </a:r>
            <a:r>
              <a:rPr lang="en-US" baseline="0" dirty="0" smtClean="0"/>
              <a:t> so that they can troubleshoot the problem.  This is especially true when there is a security breach and someone needs to determine what happened and what resources an attacker might have had access to.  It is advisable to log not just error conditions, but also the occurrence of security related events like login failures.  However, we must be careful what we log as an attacker must not have the ability to manipulate the logs and alter the history that they are describing.</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125</a:t>
            </a:fld>
            <a:endParaRPr lang="en-US"/>
          </a:p>
        </p:txBody>
      </p:sp>
    </p:spTree>
    <p:extLst>
      <p:ext uri="{BB962C8B-B14F-4D97-AF65-F5344CB8AC3E}">
        <p14:creationId xmlns:p14="http://schemas.microsoft.com/office/powerpoint/2010/main" val="11400925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four "words to live by" related to logging.  1) Avoid logging sensitive data as attackers that have gained access to a system through some other vulnerability may gain access to logs and could potentially see this information.  2) Beware of logging tainted data as this data may be constructed to execute unexpected code under certain conditions.  3) Beware of logging excessive data that might fill up a log and stop logging of future actions.  4) Finally, beware of potential log spoofing that may allow an attacker to cover their tracks.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126</a:t>
            </a:fld>
            <a:endParaRPr lang="en-US"/>
          </a:p>
        </p:txBody>
      </p:sp>
    </p:spTree>
    <p:extLst>
      <p:ext uri="{BB962C8B-B14F-4D97-AF65-F5344CB8AC3E}">
        <p14:creationId xmlns:p14="http://schemas.microsoft.com/office/powerpoint/2010/main" val="17259378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word to live by is</a:t>
            </a:r>
            <a:r>
              <a:rPr lang="en-US" baseline="0" dirty="0" smtClean="0"/>
              <a:t> "Avoid logging sensitive data" which is captured via CWE-532 (Information Leak Through Log Files).  Even if your application is well developed and does not contain any vulnerabilities, it will most likely be installed on a system with other applications.  If any of these other applications have a vulnerability that allows an attacker to gain elevated privileges, then the attacker may gain access to your log files.  If sensitive information like passwords, social security numbers, or credit card numbers are saved in log files (which usually are stored unencrypted), then the attacker will be able to see it.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127</a:t>
            </a:fld>
            <a:endParaRPr lang="en-US"/>
          </a:p>
        </p:txBody>
      </p:sp>
    </p:spTree>
    <p:extLst>
      <p:ext uri="{BB962C8B-B14F-4D97-AF65-F5344CB8AC3E}">
        <p14:creationId xmlns:p14="http://schemas.microsoft.com/office/powerpoint/2010/main" val="28393560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Run the command:  </a:t>
            </a:r>
            <a:r>
              <a:rPr lang="en-US" baseline="0" dirty="0" err="1" smtClean="0"/>
              <a:t>grep</a:t>
            </a:r>
            <a:r>
              <a:rPr lang="en-US" baseline="0" dirty="0" smtClean="0"/>
              <a:t> "incorrect password" /</a:t>
            </a:r>
            <a:r>
              <a:rPr lang="en-US" baseline="0" dirty="0" err="1" smtClean="0"/>
              <a:t>tmp</a:t>
            </a:r>
            <a:r>
              <a:rPr lang="en-US" baseline="0" dirty="0" smtClean="0"/>
              <a:t>/accesslog.log</a:t>
            </a:r>
          </a:p>
          <a:p>
            <a:endParaRPr lang="en-US" baseline="0" dirty="0" smtClean="0"/>
          </a:p>
          <a:p>
            <a:r>
              <a:rPr lang="en-US" baseline="0" dirty="0" smtClean="0"/>
              <a:t>This will show how log statements with too much information can help </a:t>
            </a:r>
            <a:r>
              <a:rPr lang="en-US" baseline="0" smtClean="0"/>
              <a:t>an attacker. </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128</a:t>
            </a:fld>
            <a:endParaRPr lang="en-US"/>
          </a:p>
        </p:txBody>
      </p:sp>
    </p:spTree>
    <p:extLst>
      <p:ext uri="{BB962C8B-B14F-4D97-AF65-F5344CB8AC3E}">
        <p14:creationId xmlns:p14="http://schemas.microsoft.com/office/powerpoint/2010/main" val="40889408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an attacker can</a:t>
            </a:r>
            <a:r>
              <a:rPr lang="en-US" baseline="0" dirty="0" smtClean="0"/>
              <a:t> gain access to the system, then they can read this log and learn the password.  Maybe </a:t>
            </a:r>
            <a:r>
              <a:rPr lang="en-US" baseline="0" dirty="0" err="1" smtClean="0"/>
              <a:t>MediaPortal</a:t>
            </a:r>
            <a:r>
              <a:rPr lang="en-US" baseline="0" dirty="0" smtClean="0"/>
              <a:t> isn't a critical system, but if a user is reusing their password on some other system then the attacker has just obtained credentials for that system.</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129</a:t>
            </a:fld>
            <a:endParaRPr lang="en-US"/>
          </a:p>
        </p:txBody>
      </p:sp>
    </p:spTree>
    <p:extLst>
      <p:ext uri="{BB962C8B-B14F-4D97-AF65-F5344CB8AC3E}">
        <p14:creationId xmlns:p14="http://schemas.microsoft.com/office/powerpoint/2010/main" val="5778006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especially</a:t>
            </a:r>
            <a:r>
              <a:rPr lang="en-US" baseline="0" dirty="0" smtClean="0"/>
              <a:t> true if the log file is unencrypted.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130</a:t>
            </a:fld>
            <a:endParaRPr lang="en-US"/>
          </a:p>
        </p:txBody>
      </p:sp>
    </p:spTree>
    <p:extLst>
      <p:ext uri="{BB962C8B-B14F-4D97-AF65-F5344CB8AC3E}">
        <p14:creationId xmlns:p14="http://schemas.microsoft.com/office/powerpoint/2010/main" val="322235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application</a:t>
            </a:r>
            <a:r>
              <a:rPr lang="en-US" baseline="0" dirty="0" smtClean="0"/>
              <a:t> security principle is to fail securely.  Security controls should assume an attack by default and only let something pass if it is proven not to be an attack.  By taking this approach, holes that we forget to cover will not lead to a valid attack, but rather to a bug report.</a:t>
            </a:r>
          </a:p>
          <a:p>
            <a:endParaRPr lang="en-US" baseline="0" dirty="0" smtClean="0"/>
          </a:p>
          <a:p>
            <a:r>
              <a:rPr lang="en-US" baseline="0" dirty="0" smtClean="0"/>
              <a:t>For example, showing a cop the license above should fail since Larry is obviously not Brad Pitt.  But this failure should not result in Larry getting away with the crime.  The failure should occur before person in custody is released.  Failure after release means that there is no way of knowing who the person really is.</a:t>
            </a:r>
          </a:p>
          <a:p>
            <a:endParaRPr lang="en-US" baseline="0" dirty="0" smtClean="0"/>
          </a:p>
          <a:p>
            <a:r>
              <a:rPr lang="en-US" baseline="0" dirty="0" smtClean="0"/>
              <a:t>In addition, WHEN a security control fails, the application should revert to a secure state.</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14</a:t>
            </a:fld>
            <a:endParaRPr lang="en-US"/>
          </a:p>
        </p:txBody>
      </p:sp>
    </p:spTree>
    <p:extLst>
      <p:ext uri="{BB962C8B-B14F-4D97-AF65-F5344CB8AC3E}">
        <p14:creationId xmlns:p14="http://schemas.microsoft.com/office/powerpoint/2010/main" val="26633064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ffectLst/>
              </a:rPr>
              <a:t>Interpretation of the log files may be hindered or misdirected if an attacker can supply data to the application that is subsequently logged verbatim. In the most benign case, an attacker may be able to insert false entries into the log file by providing the application with input that includes appropriate characters. Forged or otherwise corrupted log files can be used to cover an attacker's tracks, possibly by skewing statistics, or even to implicate another party in the commission of a malicious act. If the log file is processed automatically, the attacker can render the file unusable by corrupting the format of the file or injecting unexpected characters. An attacker may inject code or other commands into the log file and take advantage of a vulnerability in the log processing utility.</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131</a:t>
            </a:fld>
            <a:endParaRPr lang="en-US"/>
          </a:p>
        </p:txBody>
      </p:sp>
    </p:spTree>
    <p:extLst>
      <p:ext uri="{BB962C8B-B14F-4D97-AF65-F5344CB8AC3E}">
        <p14:creationId xmlns:p14="http://schemas.microsoft.com/office/powerpoint/2010/main" val="11338810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132</a:t>
            </a:fld>
            <a:endParaRPr lang="en-US"/>
          </a:p>
        </p:txBody>
      </p:sp>
    </p:spTree>
    <p:extLst>
      <p:ext uri="{BB962C8B-B14F-4D97-AF65-F5344CB8AC3E}">
        <p14:creationId xmlns:p14="http://schemas.microsoft.com/office/powerpoint/2010/main" val="42447693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133</a:t>
            </a:fld>
            <a:endParaRPr lang="en-US"/>
          </a:p>
        </p:txBody>
      </p:sp>
    </p:spTree>
    <p:extLst>
      <p:ext uri="{BB962C8B-B14F-4D97-AF65-F5344CB8AC3E}">
        <p14:creationId xmlns:p14="http://schemas.microsoft.com/office/powerpoint/2010/main" val="33938751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we know what the log format might look like… which we can use our </a:t>
            </a:r>
            <a:r>
              <a:rPr lang="en-US" dirty="0" err="1" smtClean="0"/>
              <a:t>eval</a:t>
            </a:r>
            <a:r>
              <a:rPr lang="en-US" dirty="0" smtClean="0"/>
              <a:t> injection exploit to determine…</a:t>
            </a:r>
            <a:r>
              <a:rPr lang="en-US" baseline="0" dirty="0" smtClean="0"/>
              <a:t> we can leverage the fact that the </a:t>
            </a:r>
            <a:r>
              <a:rPr lang="en-US" baseline="0" dirty="0" err="1" smtClean="0"/>
              <a:t>userid</a:t>
            </a:r>
            <a:r>
              <a:rPr lang="en-US" baseline="0" dirty="0" smtClean="0"/>
              <a:t> field is not being safely encoded before being written to the </a:t>
            </a:r>
            <a:r>
              <a:rPr lang="en-US" baseline="0" dirty="0" err="1" smtClean="0"/>
              <a:t>logfile</a:t>
            </a:r>
            <a:r>
              <a:rPr lang="en-US" baseline="0" dirty="0" smtClean="0"/>
              <a:t>.  In the l33t/logs folder is an example string we can use to craft some bogus log entries.  Before running the attack, bring up an </a:t>
            </a:r>
            <a:r>
              <a:rPr lang="en-US" baseline="0" dirty="0" err="1" smtClean="0"/>
              <a:t>xterm</a:t>
            </a:r>
            <a:r>
              <a:rPr lang="en-US" baseline="0" dirty="0" smtClean="0"/>
              <a:t> and use “tail –f /</a:t>
            </a:r>
            <a:r>
              <a:rPr lang="en-US" baseline="0" dirty="0" err="1" smtClean="0"/>
              <a:t>tmp</a:t>
            </a:r>
            <a:r>
              <a:rPr lang="en-US" baseline="0" dirty="0" smtClean="0"/>
              <a:t>/accesslog.log” to monitor the end of the logs.  Run the attack, and then show how the new entries were spoofed.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134</a:t>
            </a:fld>
            <a:endParaRPr lang="en-US"/>
          </a:p>
        </p:txBody>
      </p:sp>
    </p:spTree>
    <p:extLst>
      <p:ext uri="{BB962C8B-B14F-4D97-AF65-F5344CB8AC3E}">
        <p14:creationId xmlns:p14="http://schemas.microsoft.com/office/powerpoint/2010/main" val="4064222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135</a:t>
            </a:fld>
            <a:endParaRPr lang="en-US"/>
          </a:p>
        </p:txBody>
      </p:sp>
    </p:spTree>
    <p:extLst>
      <p:ext uri="{BB962C8B-B14F-4D97-AF65-F5344CB8AC3E}">
        <p14:creationId xmlns:p14="http://schemas.microsoft.com/office/powerpoint/2010/main" val="18807431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really should encode any character that doesn't satisfy</a:t>
            </a:r>
            <a:r>
              <a:rPr lang="en-US" baseline="0" dirty="0" smtClean="0"/>
              <a:t> a white list.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136</a:t>
            </a:fld>
            <a:endParaRPr lang="en-US"/>
          </a:p>
        </p:txBody>
      </p:sp>
    </p:spTree>
    <p:extLst>
      <p:ext uri="{BB962C8B-B14F-4D97-AF65-F5344CB8AC3E}">
        <p14:creationId xmlns:p14="http://schemas.microsoft.com/office/powerpoint/2010/main" val="3872466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137</a:t>
            </a:fld>
            <a:endParaRPr lang="en-US"/>
          </a:p>
        </p:txBody>
      </p:sp>
    </p:spTree>
    <p:extLst>
      <p:ext uri="{BB962C8B-B14F-4D97-AF65-F5344CB8AC3E}">
        <p14:creationId xmlns:p14="http://schemas.microsoft.com/office/powerpoint/2010/main" val="116143648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 Don't roll your own.</a:t>
            </a:r>
          </a:p>
          <a:p>
            <a:endParaRPr lang="en-US" dirty="0" smtClean="0"/>
          </a:p>
          <a:p>
            <a:r>
              <a:rPr lang="en-US" dirty="0" smtClean="0"/>
              <a:t>Second - We need to decide whether we are just worried</a:t>
            </a:r>
            <a:r>
              <a:rPr lang="en-US" baseline="0" dirty="0" smtClean="0"/>
              <a:t> about data integrity (hash) or whether we need to recover the data at the other end (encryption).  By hashing, we can assure that the data hasn't been altered, but we won't be able to figure out what the data is.</a:t>
            </a:r>
          </a:p>
          <a:p>
            <a:endParaRPr lang="en-US" baseline="0" dirty="0" smtClean="0"/>
          </a:p>
          <a:p>
            <a:r>
              <a:rPr lang="en-US" baseline="0" dirty="0" smtClean="0"/>
              <a:t>Third - if we want to go with encryption, we need to choose a certain cipher.  We need to either read each bit or read blocks at a time.  Usually you want a block cipher.  If you don't know what you need, then you should ask someone who does.</a:t>
            </a:r>
          </a:p>
          <a:p>
            <a:endParaRPr lang="en-US" baseline="0" dirty="0" smtClean="0"/>
          </a:p>
          <a:p>
            <a:r>
              <a:rPr lang="en-US" baseline="0" dirty="0" smtClean="0"/>
              <a:t>Fourth - Once we decide to use a block cipher, we need to decide what type of key to use.  Symmetric means that the encryption and decryption key is the same.  You need to guard this key and can't just give it out to everyone.  With Asymmetric, there is one key to encrypt and a different key to decrypt.  This allows you to give out the decryption key.  One can now enable anyone to verify that the person that sent something is the one that actually sent it.</a:t>
            </a:r>
          </a:p>
          <a:p>
            <a:endParaRPr lang="en-US" baseline="0" dirty="0" smtClean="0"/>
          </a:p>
          <a:p>
            <a:r>
              <a:rPr lang="en-US" baseline="0" dirty="0" smtClean="0"/>
              <a:t>Fifth - If using Symmetric, you need to choose which mode to use.  DO NOT USE ECB mode.  use CBC "cipher block chaining".</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138</a:t>
            </a:fld>
            <a:endParaRPr lang="en-US"/>
          </a:p>
        </p:txBody>
      </p:sp>
    </p:spTree>
    <p:extLst>
      <p:ext uri="{BB962C8B-B14F-4D97-AF65-F5344CB8AC3E}">
        <p14:creationId xmlns:p14="http://schemas.microsoft.com/office/powerpoint/2010/main" val="23538748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striking example of the degree to which ECB can leave plaintext data patterns in the </a:t>
            </a:r>
            <a:r>
              <a:rPr lang="en-US" dirty="0" err="1" smtClean="0"/>
              <a:t>ciphertext</a:t>
            </a:r>
            <a:r>
              <a:rPr lang="en-US" dirty="0" smtClean="0"/>
              <a:t> can be seen when ECB mode is used to encrypt </a:t>
            </a:r>
            <a:r>
              <a:rPr lang="en-US" u="none" dirty="0" smtClean="0"/>
              <a:t>a bitmap image which uses</a:t>
            </a:r>
            <a:r>
              <a:rPr lang="en-US" dirty="0" smtClean="0"/>
              <a:t> large areas of uniform color. In ECB mode,</a:t>
            </a:r>
            <a:r>
              <a:rPr lang="en-US" baseline="0" dirty="0" smtClean="0"/>
              <a:t> t</a:t>
            </a:r>
            <a:r>
              <a:rPr lang="en-US" dirty="0" smtClean="0"/>
              <a:t>he message is divided into blocks and each block is encrypted separately using</a:t>
            </a:r>
            <a:r>
              <a:rPr lang="en-US" baseline="0" dirty="0" smtClean="0"/>
              <a:t> the same key</a:t>
            </a:r>
            <a:r>
              <a:rPr lang="en-US" dirty="0" smtClean="0"/>
              <a:t>.  While the color of each individual pixel is encrypted, the overall image may still be discerned as the pattern of </a:t>
            </a:r>
            <a:r>
              <a:rPr lang="en-US" smtClean="0"/>
              <a:t>identically colored </a:t>
            </a:r>
            <a:r>
              <a:rPr lang="en-US" dirty="0" smtClean="0"/>
              <a:t>pixels in the original remains in the encrypted version.</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139</a:t>
            </a:fld>
            <a:endParaRPr lang="en-US"/>
          </a:p>
        </p:txBody>
      </p:sp>
    </p:spTree>
    <p:extLst>
      <p:ext uri="{BB962C8B-B14F-4D97-AF65-F5344CB8AC3E}">
        <p14:creationId xmlns:p14="http://schemas.microsoft.com/office/powerpoint/2010/main" val="12172099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140</a:t>
            </a:fld>
            <a:endParaRPr lang="en-US"/>
          </a:p>
        </p:txBody>
      </p:sp>
    </p:spTree>
    <p:extLst>
      <p:ext uri="{BB962C8B-B14F-4D97-AF65-F5344CB8AC3E}">
        <p14:creationId xmlns:p14="http://schemas.microsoft.com/office/powerpoint/2010/main" val="3100098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The next application security</a:t>
            </a:r>
            <a:r>
              <a:rPr lang="en-US" baseline="0" dirty="0" smtClean="0"/>
              <a:t> principle is not to trust 3</a:t>
            </a:r>
            <a:r>
              <a:rPr lang="en-US" baseline="30000" dirty="0" smtClean="0"/>
              <a:t>rd</a:t>
            </a:r>
            <a:r>
              <a:rPr lang="en-US" baseline="0" dirty="0" smtClean="0"/>
              <a:t> party services.  Just because a service claims to do something right, doesn't mean it actually does.  Inherently distrust data being returned from a 3</a:t>
            </a:r>
            <a:r>
              <a:rPr lang="en-US" baseline="30000" dirty="0" smtClean="0"/>
              <a:t>rd</a:t>
            </a:r>
            <a:r>
              <a:rPr lang="en-US" baseline="0" dirty="0" smtClean="0"/>
              <a:t> party.  You don't know the quality of development, the adherence to best practices, or the motivations behind the developers of 3</a:t>
            </a:r>
            <a:r>
              <a:rPr lang="en-US" baseline="30000" dirty="0" smtClean="0"/>
              <a:t>rd</a:t>
            </a:r>
            <a:r>
              <a:rPr lang="en-US" baseline="0" dirty="0" smtClean="0"/>
              <a:t> party services.</a:t>
            </a:r>
          </a:p>
          <a:p>
            <a:pPr algn="just"/>
            <a:endParaRPr lang="en-US" dirty="0"/>
          </a:p>
          <a:p>
            <a:pPr algn="just"/>
            <a:r>
              <a:rPr lang="en-US" baseline="0" dirty="0" smtClean="0"/>
              <a:t>You wouldn't just give all your money to a person driving an armored truck, rather you would first verify that the truck isn't a fake and hadn't been hijacked.</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15</a:t>
            </a:fld>
            <a:endParaRPr lang="en-US"/>
          </a:p>
        </p:txBody>
      </p:sp>
    </p:spTree>
    <p:extLst>
      <p:ext uri="{BB962C8B-B14F-4D97-AF65-F5344CB8AC3E}">
        <p14:creationId xmlns:p14="http://schemas.microsoft.com/office/powerpoint/2010/main" val="30157381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141</a:t>
            </a:fld>
            <a:endParaRPr lang="en-US"/>
          </a:p>
        </p:txBody>
      </p:sp>
    </p:spTree>
    <p:extLst>
      <p:ext uri="{BB962C8B-B14F-4D97-AF65-F5344CB8AC3E}">
        <p14:creationId xmlns:p14="http://schemas.microsoft.com/office/powerpoint/2010/main" val="35175024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 </a:t>
            </a:r>
            <a:r>
              <a:rPr lang="en-US" baseline="0" dirty="0" err="1" smtClean="0"/>
              <a:t>cd</a:t>
            </a:r>
            <a:r>
              <a:rPr lang="en-US" baseline="0" dirty="0" smtClean="0"/>
              <a:t> into the l33t/encryption/john folder.  </a:t>
            </a:r>
            <a:r>
              <a:rPr lang="en-US" baseline="0" dirty="0" err="1" smtClean="0"/>
              <a:t>cd</a:t>
            </a:r>
            <a:r>
              <a:rPr lang="en-US" baseline="0" dirty="0" smtClean="0"/>
              <a:t> into the run folder.  Show the “tocrack.txt” file that we’ve pulled from the DB using the exploits we demonstrated earlier to get access to the user table.  Explain that the format of the passwords being an MD5 hash is a pretty intuitive guess based on its length (32 hex bytes – 16 bytes of data – 128 bits.  MD5 is best known hash with an output of 128 bits).  Then fire up the application using “./john –format=raw-MD5 tocrack.txt”.  It should rather quickly pop 3 accounts, you can stop it at this point.</a:t>
            </a:r>
          </a:p>
          <a:p>
            <a:endParaRPr lang="en-US" baseline="0" dirty="0" smtClean="0"/>
          </a:p>
          <a:p>
            <a:r>
              <a:rPr lang="en-US" baseline="0" dirty="0" smtClean="0"/>
              <a:t>Point out that obviously just hashing wasn’t enough.  Point out that salting also wouldn’t save these users with really bad passwords from themselves.  This program is brute-forcing, however if we </a:t>
            </a:r>
            <a:r>
              <a:rPr lang="en-US" baseline="0" dirty="0" err="1" smtClean="0"/>
              <a:t>precompute</a:t>
            </a:r>
            <a:r>
              <a:rPr lang="en-US" baseline="0" dirty="0" smtClean="0"/>
              <a:t> these values, creating a rainbow table the process can go even faster.  Salts help to mitigate some of the rainbow table risk by requiring multiple rainbow tables to be pre-generated for every possible salt that might be present in the database.</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142</a:t>
            </a:fld>
            <a:endParaRPr lang="en-US"/>
          </a:p>
        </p:txBody>
      </p:sp>
    </p:spTree>
    <p:extLst>
      <p:ext uri="{BB962C8B-B14F-4D97-AF65-F5344CB8AC3E}">
        <p14:creationId xmlns:p14="http://schemas.microsoft.com/office/powerpoint/2010/main" val="31109957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Advances</a:t>
            </a:r>
            <a:r>
              <a:rPr lang="en-US" baseline="0" dirty="0" smtClean="0"/>
              <a:t> in technology continue to make cracking passwords easier.</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143</a:t>
            </a:fld>
            <a:endParaRPr lang="en-US"/>
          </a:p>
        </p:txBody>
      </p:sp>
    </p:spTree>
    <p:extLst>
      <p:ext uri="{BB962C8B-B14F-4D97-AF65-F5344CB8AC3E}">
        <p14:creationId xmlns:p14="http://schemas.microsoft.com/office/powerpoint/2010/main" val="4192761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144</a:t>
            </a:fld>
            <a:endParaRPr lang="en-US"/>
          </a:p>
        </p:txBody>
      </p:sp>
    </p:spTree>
    <p:extLst>
      <p:ext uri="{BB962C8B-B14F-4D97-AF65-F5344CB8AC3E}">
        <p14:creationId xmlns:p14="http://schemas.microsoft.com/office/powerpoint/2010/main" val="11836695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145</a:t>
            </a:fld>
            <a:endParaRPr lang="en-US"/>
          </a:p>
        </p:txBody>
      </p:sp>
    </p:spTree>
    <p:extLst>
      <p:ext uri="{BB962C8B-B14F-4D97-AF65-F5344CB8AC3E}">
        <p14:creationId xmlns:p14="http://schemas.microsoft.com/office/powerpoint/2010/main" val="38213688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146</a:t>
            </a:fld>
            <a:endParaRPr lang="en-US"/>
          </a:p>
        </p:txBody>
      </p:sp>
    </p:spTree>
    <p:extLst>
      <p:ext uri="{BB962C8B-B14F-4D97-AF65-F5344CB8AC3E}">
        <p14:creationId xmlns:p14="http://schemas.microsoft.com/office/powerpoint/2010/main" val="11100409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a:t>
            </a:r>
            <a:r>
              <a:rPr lang="en-US" baseline="0" dirty="0" err="1" smtClean="0"/>
              <a:t>cd</a:t>
            </a:r>
            <a:r>
              <a:rPr lang="en-US" baseline="0" dirty="0" smtClean="0"/>
              <a:t> into the l33t/encryption/</a:t>
            </a:r>
            <a:r>
              <a:rPr lang="en-US" baseline="0" dirty="0" err="1" smtClean="0"/>
              <a:t>pcap</a:t>
            </a:r>
            <a:r>
              <a:rPr lang="en-US" baseline="0" dirty="0" smtClean="0"/>
              <a:t> folder, run the commands in the example-string file.  This will mount a Shared drive location between the VM &amp; the hosting OS, then start a packet capture of the loopback network interface.  Bring the browser forward and use it to go to the site, login, read a report, etc.  Hit control-C to stop the packet capture.  Open the “</a:t>
            </a:r>
            <a:r>
              <a:rPr lang="en-US" baseline="0" dirty="0" err="1" smtClean="0"/>
              <a:t>Netwitness</a:t>
            </a:r>
            <a:r>
              <a:rPr lang="en-US" baseline="0" dirty="0" smtClean="0"/>
              <a:t>” application on the hosting OS and import the packet capture file from the Shared drive location.  Demonstrate how the tool has captured all of the information, including the </a:t>
            </a:r>
            <a:r>
              <a:rPr lang="en-US" baseline="0" dirty="0" err="1" smtClean="0"/>
              <a:t>userids</a:t>
            </a:r>
            <a:r>
              <a:rPr lang="en-US" baseline="0" dirty="0" smtClean="0"/>
              <a:t>, passwords, etc.  Show how all of the request &amp; response information is captured, and the tool can even preview what the HTML would have looked like to the users of the real session.</a:t>
            </a:r>
          </a:p>
          <a:p>
            <a:endParaRPr lang="en-US" baseline="0" dirty="0" smtClean="0"/>
          </a:p>
          <a:p>
            <a:r>
              <a:rPr lang="en-US" baseline="0" dirty="0" smtClean="0"/>
              <a:t>Point out that this can capture initial passwords.  Some sites encrypt *just* the login submission but nothing else.  Point out that this could then capture the session ID and allow anyone to become this user (similar to the </a:t>
            </a:r>
            <a:r>
              <a:rPr lang="en-US" baseline="0" dirty="0" err="1" smtClean="0"/>
              <a:t>Firesheep</a:t>
            </a:r>
            <a:r>
              <a:rPr lang="en-US" baseline="0" dirty="0" smtClean="0"/>
              <a:t> plug-in mentioned in an earlier demo).  Finally, note that the data itself which is rather sensitive, can also be fully captured.</a:t>
            </a:r>
          </a:p>
        </p:txBody>
      </p:sp>
      <p:sp>
        <p:nvSpPr>
          <p:cNvPr id="4" name="Slide Number Placeholder 3"/>
          <p:cNvSpPr>
            <a:spLocks noGrp="1"/>
          </p:cNvSpPr>
          <p:nvPr>
            <p:ph type="sldNum" sz="quarter" idx="10"/>
          </p:nvPr>
        </p:nvSpPr>
        <p:spPr/>
        <p:txBody>
          <a:bodyPr/>
          <a:lstStyle/>
          <a:p>
            <a:fld id="{F66051B0-AC27-439B-8BE8-DA2DA8B49982}" type="slidenum">
              <a:rPr lang="en-US" smtClean="0"/>
              <a:pPr/>
              <a:t>147</a:t>
            </a:fld>
            <a:endParaRPr lang="en-US"/>
          </a:p>
        </p:txBody>
      </p:sp>
    </p:spTree>
    <p:extLst>
      <p:ext uri="{BB962C8B-B14F-4D97-AF65-F5344CB8AC3E}">
        <p14:creationId xmlns:p14="http://schemas.microsoft.com/office/powerpoint/2010/main" val="29400570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148</a:t>
            </a:fld>
            <a:endParaRPr lang="en-US"/>
          </a:p>
        </p:txBody>
      </p:sp>
    </p:spTree>
    <p:extLst>
      <p:ext uri="{BB962C8B-B14F-4D97-AF65-F5344CB8AC3E}">
        <p14:creationId xmlns:p14="http://schemas.microsoft.com/office/powerpoint/2010/main" val="12397142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http://arstechnica.com/security/2014/10/ssl-broken-again-in-poodle-attack/</a:t>
            </a:r>
          </a:p>
          <a:p>
            <a:endParaRPr lang="en-US" dirty="0" smtClean="0"/>
          </a:p>
          <a:p>
            <a:r>
              <a:rPr lang="en-US" dirty="0" smtClean="0"/>
              <a:t>https://www.openssl.org/~bodo/ssl-poodle.pdf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149</a:t>
            </a:fld>
            <a:endParaRPr lang="en-US"/>
          </a:p>
        </p:txBody>
      </p:sp>
    </p:spTree>
    <p:extLst>
      <p:ext uri="{BB962C8B-B14F-4D97-AF65-F5344CB8AC3E}">
        <p14:creationId xmlns:p14="http://schemas.microsoft.com/office/powerpoint/2010/main" val="39065811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third of our words to live by is "properly seed random number generators".  This corresponds to CWE-330 titled "Use of Insufficiently</a:t>
            </a:r>
            <a:r>
              <a:rPr lang="en-US" baseline="0" dirty="0" smtClean="0"/>
              <a:t> Random Values</a:t>
            </a:r>
            <a:r>
              <a:rPr lang="en-US" dirty="0" smtClean="0"/>
              <a:t>".  As</a:t>
            </a:r>
            <a:r>
              <a:rPr lang="en-US" baseline="0" dirty="0" smtClean="0"/>
              <a:t> developers, we often find ourselves needed a random number. There are many options available to us and choosing an incorrect option can leave our application vulnerable to an attack.</a:t>
            </a:r>
            <a:endParaRPr lang="en-US" dirty="0" smtClean="0"/>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150</a:t>
            </a:fld>
            <a:endParaRPr lang="en-US"/>
          </a:p>
        </p:txBody>
      </p:sp>
    </p:spTree>
    <p:extLst>
      <p:ext uri="{BB962C8B-B14F-4D97-AF65-F5344CB8AC3E}">
        <p14:creationId xmlns:p14="http://schemas.microsoft.com/office/powerpoint/2010/main" val="395092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Another application</a:t>
            </a:r>
            <a:r>
              <a:rPr lang="en-US" baseline="0" dirty="0" smtClean="0"/>
              <a:t> security principle is separation of duties.  Ideally you want to split the roles for actions related to a security decision.  You want to avoid having a single group being responsible for everything.  This difference in responsibility adds to an application's defense in depth as both groups or roles must participate in a given attack.</a:t>
            </a:r>
          </a:p>
          <a:p>
            <a:pPr algn="just"/>
            <a:endParaRPr lang="en-US" baseline="0" dirty="0" smtClean="0"/>
          </a:p>
          <a:p>
            <a:pPr algn="just"/>
            <a:r>
              <a:rPr lang="en-US" baseline="0" dirty="0" smtClean="0"/>
              <a:t>Using the bank example again, you would not want the same person to be able to change the address of an account and also authorize a check to be cut against that account.  Otherwise, an attacker who found a way to impersonate that person could change the address to their own, authorize a withdrawal, and then change the address back.  A more secure approach would be to have one group handle change of address requests and a separate group be responsible for authorizing checks.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16</a:t>
            </a:fld>
            <a:endParaRPr lang="en-US"/>
          </a:p>
        </p:txBody>
      </p:sp>
    </p:spTree>
    <p:extLst>
      <p:ext uri="{BB962C8B-B14F-4D97-AF65-F5344CB8AC3E}">
        <p14:creationId xmlns:p14="http://schemas.microsoft.com/office/powerpoint/2010/main" val="16874632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a:t>
            </a:r>
            <a:r>
              <a:rPr lang="en-US" baseline="0" dirty="0" smtClean="0"/>
              <a:t> numbers are needed in many different types of applications. Cryptography is first type that comes to mind. The block ciphers that we talked about in a previous section rely on random numbers for their symmetric keys and for the initialization vectors used to encrypt the first block. Session ids also rely on random number to make sure that an attacker can't guess a valid id and hijack a session. Games focused on gambling, and statistical sampling also leverage random number generation to operate correctly. Finally, a random number is needed to seed a Pseudo Random Number Generator. This is a bit of chicken and the egg problem that we will touch on in a few slides.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151</a:t>
            </a:fld>
            <a:endParaRPr lang="en-US"/>
          </a:p>
        </p:txBody>
      </p:sp>
    </p:spTree>
    <p:extLst>
      <p:ext uri="{BB962C8B-B14F-4D97-AF65-F5344CB8AC3E}">
        <p14:creationId xmlns:p14="http://schemas.microsoft.com/office/powerpoint/2010/main" val="39423988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Payment cards contain a chip so they can execute an authentication protocol. This protocol requires point-of-sale (POS) terminals or ATMs to generate a nonce, called the “unpredictable number” (UN), for each transaction to ensure it is fresh. If attackers can predict what "unpredictable number" (UN) a particular model of ATM or point of sale</a:t>
            </a:r>
            <a:r>
              <a:rPr lang="en-US" baseline="0" dirty="0" smtClean="0"/>
              <a:t> (</a:t>
            </a:r>
            <a:r>
              <a:rPr lang="en-US" baseline="0" dirty="0" err="1" smtClean="0"/>
              <a:t>PoS</a:t>
            </a:r>
            <a:r>
              <a:rPr lang="en-US" baseline="0" dirty="0" smtClean="0"/>
              <a:t>) </a:t>
            </a:r>
            <a:r>
              <a:rPr lang="en-US" dirty="0" smtClean="0"/>
              <a:t>terminal will generate at a future point in time, they can force genuine cards to compute an </a:t>
            </a:r>
            <a:r>
              <a:rPr lang="en-US" sz="1200" b="0" dirty="0" smtClean="0"/>
              <a:t>Authorization Request Cryptogram (</a:t>
            </a:r>
            <a:r>
              <a:rPr lang="en-US" dirty="0" smtClean="0"/>
              <a:t>ARQC) for a transaction with a future date and then use that ARQC with rogue chip cards.</a:t>
            </a:r>
            <a:r>
              <a:rPr lang="en-US" baseline="0" dirty="0" smtClean="0"/>
              <a:t> Researchers</a:t>
            </a:r>
            <a:r>
              <a:rPr lang="en-US" dirty="0" smtClean="0"/>
              <a:t> have discovered that some EMV (</a:t>
            </a:r>
            <a:r>
              <a:rPr lang="en-US" dirty="0" err="1" smtClean="0"/>
              <a:t>Europay</a:t>
            </a:r>
            <a:r>
              <a:rPr lang="en-US" dirty="0" smtClean="0"/>
              <a:t>, MasterCard and Visa standard) implementers have merely used counters, timestamps or home-grown algorithms to supply this number. This exposes them to a "pre-play" attack.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one scenario, for example, a customer goes into a coffee shop that happens to be controlled by a criminal gang and which uses payment terminals with maliciously modified firmware.</a:t>
            </a:r>
            <a:r>
              <a:rPr lang="en-US" baseline="0" dirty="0" smtClean="0"/>
              <a:t> </a:t>
            </a:r>
            <a:r>
              <a:rPr lang="en-US" dirty="0" smtClean="0"/>
              <a:t>The customer would insert his payment card into one of the rogue terminals in order to pay for his coffee. The card uses a secret encryption key that is securely stored on its chip to compute an authorization request cryptogram (ARQC) from the transaction data and the UN provided by the </a:t>
            </a:r>
            <a:r>
              <a:rPr lang="en-US" dirty="0" err="1" smtClean="0"/>
              <a:t>PoS.</a:t>
            </a:r>
            <a:r>
              <a:rPr lang="en-US" dirty="0" smtClean="0"/>
              <a:t> The terminal would process</a:t>
            </a:r>
            <a:r>
              <a:rPr lang="en-US" baseline="0" dirty="0" smtClean="0"/>
              <a:t> the current transaction</a:t>
            </a:r>
            <a:r>
              <a:rPr lang="en-US" dirty="0" smtClean="0"/>
              <a:t> and, in addition to initiating the legitimate payment, would force the card to generate an ARQC for a transaction with a future date and a specific UN.</a:t>
            </a:r>
            <a:r>
              <a:rPr lang="en-US" baseline="0" dirty="0" smtClean="0"/>
              <a:t> </a:t>
            </a:r>
            <a:r>
              <a:rPr lang="en-US" dirty="0" smtClean="0"/>
              <a:t>In this case, the UN would be a number the attackers know that a particular ATM model will generate at a future point in time. After receiving the ARQC from the card, the rogue terminal wouldn't submit it to the card issuer for verification and wouldn't display anything on the screen.</a:t>
            </a:r>
            <a:r>
              <a:rPr lang="en-US" baseline="0" dirty="0" smtClean="0"/>
              <a:t> </a:t>
            </a:r>
            <a:r>
              <a:rPr lang="en-US" dirty="0" smtClean="0"/>
              <a:t>A criminal would then be able to create a rogue card with information matching the customer's genuine card and program it with the pre-recorded ARQC. That card could later be used to withdraw an amount of money specified in the pre-generated ARQC when the time is right and the target ATM generates the predictable UN.</a:t>
            </a:r>
          </a:p>
          <a:p>
            <a:endParaRPr lang="en-US" dirty="0" smtClean="0"/>
          </a:p>
          <a:p>
            <a:r>
              <a:rPr lang="en-US" dirty="0" smtClean="0"/>
              <a:t>Pulling off this type of attack at a </a:t>
            </a:r>
            <a:r>
              <a:rPr lang="en-US" dirty="0" err="1" smtClean="0"/>
              <a:t>PoS</a:t>
            </a:r>
            <a:r>
              <a:rPr lang="en-US" dirty="0" smtClean="0"/>
              <a:t> terminal in the U.K. for example would not even require the correct PIN. </a:t>
            </a:r>
            <a:r>
              <a:rPr lang="en-US" dirty="0" err="1" smtClean="0"/>
              <a:t>PoS</a:t>
            </a:r>
            <a:r>
              <a:rPr lang="en-US" dirty="0" smtClean="0"/>
              <a:t> terminals don't send PINs to card issuers and validate them offline instead, by comparing them to values stored on the cards themselves. Since an attacker is using a rogue card they can program whatever PIN value they want on it and just type that at the </a:t>
            </a:r>
            <a:r>
              <a:rPr lang="en-US" dirty="0" err="1" smtClean="0"/>
              <a:t>PoS</a:t>
            </a:r>
            <a:r>
              <a:rPr lang="en-US" dirty="0" smtClean="0"/>
              <a:t> terminal.</a:t>
            </a:r>
            <a:r>
              <a:rPr lang="en-US" baseline="0" dirty="0" smtClean="0"/>
              <a:t> </a:t>
            </a:r>
            <a:r>
              <a:rPr lang="en-US" dirty="0" smtClean="0"/>
              <a:t>What appears in the issuing bank's records as a result of a pre-play attack is no different from what would appear as a result of traditional card cloning attacks, a type of attack that the banking industry has repeatedly claimed cannot happen with EMV.</a:t>
            </a:r>
          </a:p>
          <a:p>
            <a:endParaRPr lang="en-US" dirty="0" smtClean="0"/>
          </a:p>
          <a:p>
            <a:r>
              <a:rPr lang="en-US" dirty="0" smtClean="0"/>
              <a:t>http://www.pcworld.com/article/262197/emv_protocol_flaw_allows_preplay_attacks_against_chipenabled_payment_cards_researchers_say.html</a:t>
            </a:r>
          </a:p>
          <a:p>
            <a:endParaRPr lang="en-US" dirty="0" smtClean="0"/>
          </a:p>
          <a:p>
            <a:r>
              <a:rPr lang="en-US" dirty="0" smtClean="0"/>
              <a:t>https://mocana.com/blog/2012/09/13/researcher-lack-of-random-number-generation-hurts-emv/</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152</a:t>
            </a:fld>
            <a:endParaRPr lang="en-US"/>
          </a:p>
        </p:txBody>
      </p:sp>
    </p:spTree>
    <p:extLst>
      <p:ext uri="{BB962C8B-B14F-4D97-AF65-F5344CB8AC3E}">
        <p14:creationId xmlns:p14="http://schemas.microsoft.com/office/powerpoint/2010/main" val="29315643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developers, we need to focus on two things when we attempt to generate</a:t>
            </a:r>
            <a:r>
              <a:rPr lang="en-US" baseline="0" dirty="0" smtClean="0"/>
              <a:t> a random number. 1) Use a strong Pseudo Random Number Generator (PRNG) that does not produce predictable output. An attacker that has access to past values, must not be able to guess what the next value will be. 2) Seed the PRNG with a random value and make sure that the seed is different each time the generator is initiated. This will prevent the PRNG from generating an identical sequence of random number which would violate point #1 above.</a:t>
            </a:r>
          </a:p>
          <a:p>
            <a:endParaRPr lang="en-US" dirty="0" smtClean="0"/>
          </a:p>
          <a:p>
            <a:r>
              <a:rPr lang="en-US" dirty="0" smtClean="0"/>
              <a:t>For those</a:t>
            </a:r>
            <a:r>
              <a:rPr lang="en-US" baseline="0" dirty="0" smtClean="0"/>
              <a:t> that use Java, the library </a:t>
            </a:r>
            <a:r>
              <a:rPr lang="en-US" baseline="0" dirty="0" err="1" smtClean="0"/>
              <a:t>Java.Security.SecureRandom</a:t>
            </a:r>
            <a:r>
              <a:rPr lang="en-US" baseline="0" dirty="0" smtClean="0"/>
              <a:t> is recommended as the underlying SHA1PRNG generator have been proved to be sound. It also self-seeds itself using /</a:t>
            </a:r>
            <a:r>
              <a:rPr lang="en-US" baseline="0" dirty="0" err="1" smtClean="0"/>
              <a:t>dev</a:t>
            </a:r>
            <a:r>
              <a:rPr lang="en-US" baseline="0" dirty="0" smtClean="0"/>
              <a:t>/</a:t>
            </a:r>
            <a:r>
              <a:rPr lang="en-US" baseline="0" dirty="0" err="1" smtClean="0"/>
              <a:t>urandom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153</a:t>
            </a:fld>
            <a:endParaRPr lang="en-US"/>
          </a:p>
        </p:txBody>
      </p:sp>
    </p:spTree>
    <p:extLst>
      <p:ext uri="{BB962C8B-B14F-4D97-AF65-F5344CB8AC3E}">
        <p14:creationId xmlns:p14="http://schemas.microsoft.com/office/powerpoint/2010/main" val="3393542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154</a:t>
            </a:fld>
            <a:endParaRPr lang="en-US"/>
          </a:p>
        </p:txBody>
      </p:sp>
    </p:spTree>
    <p:extLst>
      <p:ext uri="{BB962C8B-B14F-4D97-AF65-F5344CB8AC3E}">
        <p14:creationId xmlns:p14="http://schemas.microsoft.com/office/powerpoint/2010/main" val="18842433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155</a:t>
            </a:fld>
            <a:endParaRPr lang="en-US"/>
          </a:p>
        </p:txBody>
      </p:sp>
    </p:spTree>
    <p:extLst>
      <p:ext uri="{BB962C8B-B14F-4D97-AF65-F5344CB8AC3E}">
        <p14:creationId xmlns:p14="http://schemas.microsoft.com/office/powerpoint/2010/main" val="23661244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156</a:t>
            </a:fld>
            <a:endParaRPr lang="en-US"/>
          </a:p>
        </p:txBody>
      </p:sp>
    </p:spTree>
    <p:extLst>
      <p:ext uri="{BB962C8B-B14F-4D97-AF65-F5344CB8AC3E}">
        <p14:creationId xmlns:p14="http://schemas.microsoft.com/office/powerpoint/2010/main" val="349052368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157</a:t>
            </a:fld>
            <a:endParaRPr lang="en-US"/>
          </a:p>
        </p:txBody>
      </p:sp>
    </p:spTree>
    <p:extLst>
      <p:ext uri="{BB962C8B-B14F-4D97-AF65-F5344CB8AC3E}">
        <p14:creationId xmlns:p14="http://schemas.microsoft.com/office/powerpoint/2010/main" val="32365016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158</a:t>
            </a:fld>
            <a:endParaRPr lang="en-US"/>
          </a:p>
        </p:txBody>
      </p:sp>
    </p:spTree>
    <p:extLst>
      <p:ext uri="{BB962C8B-B14F-4D97-AF65-F5344CB8AC3E}">
        <p14:creationId xmlns:p14="http://schemas.microsoft.com/office/powerpoint/2010/main" val="34663996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159</a:t>
            </a:fld>
            <a:endParaRPr lang="en-US"/>
          </a:p>
        </p:txBody>
      </p:sp>
    </p:spTree>
    <p:extLst>
      <p:ext uri="{BB962C8B-B14F-4D97-AF65-F5344CB8AC3E}">
        <p14:creationId xmlns:p14="http://schemas.microsoft.com/office/powerpoint/2010/main" val="112846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application security principle is to avoid security by obscurity.  Hackers, criminals, and the advanced persistent threat most likely can reverse engineer your source code, or find things that are supposedly hidden.  Relying on obscurity is dangerous and is usually just a cover for real security not being implemented.</a:t>
            </a:r>
          </a:p>
          <a:p>
            <a:endParaRPr lang="en-US" dirty="0"/>
          </a:p>
          <a:p>
            <a:r>
              <a:rPr lang="en-US" dirty="0" smtClean="0"/>
              <a:t>It is better to assume the attacker has all your secrets and then devise security mechanisms that protect the application in the face of this reality.</a:t>
            </a:r>
          </a:p>
          <a:p>
            <a:endParaRPr lang="en-US" dirty="0"/>
          </a:p>
          <a:p>
            <a:r>
              <a:rPr lang="en-US" dirty="0" smtClean="0"/>
              <a:t>For example, the warfighter might be hidden from a typical attacker, but one with heat sensitive goggles would have no problem getting past the camouflage.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17</a:t>
            </a:fld>
            <a:endParaRPr lang="en-US"/>
          </a:p>
        </p:txBody>
      </p:sp>
    </p:spTree>
    <p:extLst>
      <p:ext uri="{BB962C8B-B14F-4D97-AF65-F5344CB8AC3E}">
        <p14:creationId xmlns:p14="http://schemas.microsoft.com/office/powerpoint/2010/main" val="1890242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principle is keep security simple.  All too often a developer will over-engineer security and end up adding things that aren't necessary and introducing errors due to the complexity.  The goal should be to design a security architecture that works, yet in the simplest way possible.  Added complexity will not only make it harder to implement, but it will make it harder for a peer or a security team to review.</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18</a:t>
            </a:fld>
            <a:endParaRPr lang="en-US"/>
          </a:p>
        </p:txBody>
      </p:sp>
    </p:spTree>
    <p:extLst>
      <p:ext uri="{BB962C8B-B14F-4D97-AF65-F5344CB8AC3E}">
        <p14:creationId xmlns:p14="http://schemas.microsoft.com/office/powerpoint/2010/main" val="278921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application security principle is to fix security issues correctly.  This sounds a bit funny, but people often are made aware of an attack and put in a mechanism to stop that specific attack without fixing the underlying problem.  A malicious user just changes the attack and is back inside the application.</a:t>
            </a:r>
          </a:p>
          <a:p>
            <a:endParaRPr lang="en-US" dirty="0"/>
          </a:p>
          <a:p>
            <a:r>
              <a:rPr lang="en-US" dirty="0" smtClean="0"/>
              <a:t>As a developer you need to fully understand the problem before trying to engineer a fix.</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19</a:t>
            </a:fld>
            <a:endParaRPr lang="en-US"/>
          </a:p>
        </p:txBody>
      </p:sp>
    </p:spTree>
    <p:extLst>
      <p:ext uri="{BB962C8B-B14F-4D97-AF65-F5344CB8AC3E}">
        <p14:creationId xmlns:p14="http://schemas.microsoft.com/office/powerpoint/2010/main" val="216792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end, secure coding really comes down to the different mechanisms that are available to ensure adherence to the previously mentioned application security principles.  The rest of this class will discuss these different mechanisms, breaking each down into a number of "words to live by".</a:t>
            </a:r>
          </a:p>
          <a:p>
            <a:endParaRPr lang="en-US" dirty="0"/>
          </a:p>
          <a:p>
            <a:r>
              <a:rPr lang="en-US" dirty="0" smtClean="0"/>
              <a:t>These words to live by should be reviewed at the start of each project and be a part of the security design that kicks off a development effort.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20</a:t>
            </a:fld>
            <a:endParaRPr lang="en-US"/>
          </a:p>
        </p:txBody>
      </p:sp>
    </p:spTree>
    <p:extLst>
      <p:ext uri="{BB962C8B-B14F-4D97-AF65-F5344CB8AC3E}">
        <p14:creationId xmlns:p14="http://schemas.microsoft.com/office/powerpoint/2010/main" val="368169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The previous example does a great job of introducing</a:t>
            </a:r>
            <a:r>
              <a:rPr lang="en-US" baseline="0" dirty="0" smtClean="0"/>
              <a:t> many of the concepts that we will talk about in this course.  Our hope is that by the end of today you will understand the concepts of secure coding and know what to think about when you develop your next application.  Obviously, with only one day to give this course, the expectation is not that you will never make a mistake in you code again, but rather that you will know where common mistakes are often made and have some knowledge of what to be on the lookout for so that further review of the code can be attempted.  Let's get started!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a:t>
            </a:fld>
            <a:endParaRPr lang="en-US"/>
          </a:p>
        </p:txBody>
      </p:sp>
    </p:spTree>
    <p:extLst>
      <p:ext uri="{BB962C8B-B14F-4D97-AF65-F5344CB8AC3E}">
        <p14:creationId xmlns:p14="http://schemas.microsoft.com/office/powerpoint/2010/main" val="4055736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security mechanisms that we will cover are:</a:t>
            </a:r>
          </a:p>
          <a:p>
            <a:endParaRPr lang="en-US" dirty="0"/>
          </a:p>
          <a:p>
            <a:r>
              <a:rPr lang="en-US" dirty="0"/>
              <a:t>- Authentication</a:t>
            </a:r>
          </a:p>
          <a:p>
            <a:r>
              <a:rPr lang="en-US" dirty="0"/>
              <a:t>- Authorization</a:t>
            </a:r>
          </a:p>
          <a:p>
            <a:r>
              <a:rPr lang="en-US" dirty="0"/>
              <a:t>- Data Validation</a:t>
            </a:r>
          </a:p>
          <a:p>
            <a:r>
              <a:rPr lang="en-US" dirty="0"/>
              <a:t>- Session Management</a:t>
            </a:r>
          </a:p>
          <a:p>
            <a:r>
              <a:rPr lang="en-US" dirty="0"/>
              <a:t>- Error Handling</a:t>
            </a:r>
          </a:p>
          <a:p>
            <a:r>
              <a:rPr lang="en-US" dirty="0"/>
              <a:t>- Logging</a:t>
            </a:r>
          </a:p>
          <a:p>
            <a:r>
              <a:rPr lang="en-US" dirty="0"/>
              <a:t>- Encryption</a:t>
            </a:r>
          </a:p>
          <a:p>
            <a:endParaRPr lang="en-US" dirty="0" smtClean="0"/>
          </a:p>
          <a:p>
            <a:r>
              <a:rPr lang="en-US" dirty="0" smtClean="0"/>
              <a:t>These security mechanisms each map back to our high level application security goals and enable us to sufficiently meet all three goals.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21</a:t>
            </a:fld>
            <a:endParaRPr lang="en-US"/>
          </a:p>
        </p:txBody>
      </p:sp>
    </p:spTree>
    <p:extLst>
      <p:ext uri="{BB962C8B-B14F-4D97-AF65-F5344CB8AC3E}">
        <p14:creationId xmlns:p14="http://schemas.microsoft.com/office/powerpoint/2010/main" val="3829405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project that everyone should be aware of, and a project we will mention a lot throughout this course, is the Common Weakness Enumeration (CWE).  This is a MITRE-run initiative to enumerate and provide standard identifiers for the different coding-level security-related mistakes that developers often make.  This standard identifier enable security personnel to share information about weaknesses and for tools to report findings in a way that review teams can easily grasp.</a:t>
            </a:r>
          </a:p>
          <a:p>
            <a:endParaRPr lang="en-US" dirty="0"/>
          </a:p>
          <a:p>
            <a:r>
              <a:rPr lang="en-US" dirty="0" smtClean="0"/>
              <a:t>Each of our words to live by is presented in terms of CWE and it is recommended that everyone take some time to review these specific CWE entries.</a:t>
            </a:r>
          </a:p>
          <a:p>
            <a:endParaRPr lang="en-US" dirty="0"/>
          </a:p>
          <a:p>
            <a:r>
              <a:rPr lang="en-US" dirty="0" smtClean="0"/>
              <a:t>The CWE team also compiles a Top 25 list each year that helps identify the 25 most dangerous and prevalent software errors that we see today.  This list is a great way to keep the most common issues in the forefront of a developer's mind and help focus effort to make sure that these errors are not introduced.</a:t>
            </a:r>
          </a:p>
        </p:txBody>
      </p:sp>
      <p:sp>
        <p:nvSpPr>
          <p:cNvPr id="4" name="Slide Number Placeholder 3"/>
          <p:cNvSpPr>
            <a:spLocks noGrp="1"/>
          </p:cNvSpPr>
          <p:nvPr>
            <p:ph type="sldNum" sz="quarter" idx="10"/>
          </p:nvPr>
        </p:nvSpPr>
        <p:spPr/>
        <p:txBody>
          <a:bodyPr/>
          <a:lstStyle/>
          <a:p>
            <a:fld id="{F66051B0-AC27-439B-8BE8-DA2DA8B49982}" type="slidenum">
              <a:rPr lang="en-US" smtClean="0"/>
              <a:pPr/>
              <a:t>22</a:t>
            </a:fld>
            <a:endParaRPr lang="en-US"/>
          </a:p>
        </p:txBody>
      </p:sp>
    </p:spTree>
    <p:extLst>
      <p:ext uri="{BB962C8B-B14F-4D97-AF65-F5344CB8AC3E}">
        <p14:creationId xmlns:p14="http://schemas.microsoft.com/office/powerpoint/2010/main" val="1596401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we will attempt to bring the flaws we talk about to life via a demo representing a fictional online application.  The application does not follow the security mechanisms we will talk about and we will show how this leads to successful attacks by malicious users.</a:t>
            </a:r>
          </a:p>
          <a:p>
            <a:endParaRPr lang="en-US" dirty="0"/>
          </a:p>
          <a:p>
            <a:r>
              <a:rPr lang="en-US" dirty="0" smtClean="0"/>
              <a:t>** During class, instructors will take this opportunity to bring up the website and give a quick look &amp; feel for the site. **</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23</a:t>
            </a:fld>
            <a:endParaRPr lang="en-US"/>
          </a:p>
        </p:txBody>
      </p:sp>
    </p:spTree>
    <p:extLst>
      <p:ext uri="{BB962C8B-B14F-4D97-AF65-F5344CB8AC3E}">
        <p14:creationId xmlns:p14="http://schemas.microsoft.com/office/powerpoint/2010/main" val="374930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24</a:t>
            </a:fld>
            <a:endParaRPr lang="en-US"/>
          </a:p>
        </p:txBody>
      </p:sp>
    </p:spTree>
    <p:extLst>
      <p:ext uri="{BB962C8B-B14F-4D97-AF65-F5344CB8AC3E}">
        <p14:creationId xmlns:p14="http://schemas.microsoft.com/office/powerpoint/2010/main" val="76722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latin typeface="Arial" pitchFamily="34" charset="0"/>
                <a:cs typeface="Arial" pitchFamily="34" charset="0"/>
              </a:rPr>
              <a:t>Authentication is the act of confirming that someone (or something) is who they</a:t>
            </a:r>
            <a:r>
              <a:rPr lang="en-US" b="0" baseline="0" dirty="0" smtClean="0">
                <a:latin typeface="Arial" pitchFamily="34" charset="0"/>
                <a:cs typeface="Arial" pitchFamily="34" charset="0"/>
              </a:rPr>
              <a:t> say they claim to be. </a:t>
            </a:r>
            <a:r>
              <a:rPr lang="en-US" b="0" dirty="0" smtClean="0">
                <a:latin typeface="Arial" pitchFamily="34" charset="0"/>
                <a:cs typeface="Arial" pitchFamily="34" charset="0"/>
              </a:rPr>
              <a:t> The most common authentication that we</a:t>
            </a:r>
            <a:r>
              <a:rPr lang="en-US" b="0" baseline="0" dirty="0" smtClean="0">
                <a:latin typeface="Arial" pitchFamily="34" charset="0"/>
                <a:cs typeface="Arial" pitchFamily="34" charset="0"/>
              </a:rPr>
              <a:t> do in our applications is confirming that a user is in fact who they claim to be, and not an imposter claiming to be someone they aren't. </a:t>
            </a:r>
            <a:r>
              <a:rPr lang="en-US" dirty="0" smtClean="0"/>
              <a:t>The ways in which someone may be authenticated fall into three categories, based on what are known as the factors of authentication: something you know, something you have, or something you are.  For</a:t>
            </a:r>
            <a:r>
              <a:rPr lang="en-US" baseline="0" dirty="0" smtClean="0"/>
              <a:t> information or functionality that requires a heightened level of protection, two-factor authentication is common.  This uses two of the three factors during the authentication process.  Many use a combination of passcode and </a:t>
            </a:r>
            <a:r>
              <a:rPr lang="en-US" baseline="0" dirty="0" err="1" smtClean="0"/>
              <a:t>SecureID</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25</a:t>
            </a:fld>
            <a:endParaRPr lang="en-US"/>
          </a:p>
        </p:txBody>
      </p:sp>
    </p:spTree>
    <p:extLst>
      <p:ext uri="{BB962C8B-B14F-4D97-AF65-F5344CB8AC3E}">
        <p14:creationId xmlns:p14="http://schemas.microsoft.com/office/powerpoint/2010/main" val="1685119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we go through this</a:t>
            </a:r>
            <a:r>
              <a:rPr lang="en-US" baseline="0" dirty="0" smtClean="0"/>
              <a:t> class, for each security mechanism we will call out a set of "words to live by".  It must be noted that these lists are not intended to be the "only" words to live by.  Rather, they represent the most basic points and many of them represent what we find lacking during our reviews of source code.  Given that we only have one day for this course, we have chosen to focus on these few important points.</a:t>
            </a:r>
          </a:p>
          <a:p>
            <a:endParaRPr lang="en-US" dirty="0" smtClean="0"/>
          </a:p>
          <a:p>
            <a:r>
              <a:rPr lang="en-US" dirty="0" smtClean="0"/>
              <a:t>As a developer, there are</a:t>
            </a:r>
            <a:r>
              <a:rPr lang="en-US" baseline="0" dirty="0" smtClean="0"/>
              <a:t> four key things to focus on related to authentication.  First is to correctly enforce basic password security.  In short, don't let your users enter "123" as their password.  Second, to guard against brute force attacks on your login functionality, be sure to implement some sort of account lockout after a set number of failed attempts.  Third, pay attention to how the forgotten password functionality is implemented.  Getting this right is just as important as getting your login functionality right.  Finally, when web applications need to pass sensitive data, always use and explicitly enforce the POST method.  We will now delve deeper into each of these.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26</a:t>
            </a:fld>
            <a:endParaRPr lang="en-US"/>
          </a:p>
        </p:txBody>
      </p:sp>
    </p:spTree>
    <p:extLst>
      <p:ext uri="{BB962C8B-B14F-4D97-AF65-F5344CB8AC3E}">
        <p14:creationId xmlns:p14="http://schemas.microsoft.com/office/powerpoint/2010/main" val="3987895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of our </a:t>
            </a:r>
            <a:r>
              <a:rPr lang="en-US" baseline="0" dirty="0" smtClean="0"/>
              <a:t>words to live by related to authentication is "enforce basic password security".  This corresponds to CWE-521 titled "Weak Password Requirements".  This includes things like adequate password length, enforcement of complex character combinations, password expiration, and preventing reuse of previous passwords.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27</a:t>
            </a:fld>
            <a:endParaRPr lang="en-US"/>
          </a:p>
        </p:txBody>
      </p:sp>
    </p:spTree>
    <p:extLst>
      <p:ext uri="{BB962C8B-B14F-4D97-AF65-F5344CB8AC3E}">
        <p14:creationId xmlns:p14="http://schemas.microsoft.com/office/powerpoint/2010/main" val="696586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a:t>
            </a:r>
            <a:r>
              <a:rPr lang="en-US" baseline="0" dirty="0" smtClean="0"/>
              <a:t> though this topic is engrained within the today’s culture and we all use overly strong passwords … right? … as developers we need to protect our applications from those that have not yet seen the light.  Users continue to ignore guidance and set passwords that are easy to remember - and hence easy for an attacker to guess.  In 2009 an 18 year old kid was able to guess (albeit with the help of a password cracker) the password of a Twitter support staff, giving the attacker access to Twitter's administrative control panel.  From there it was trivial to hijack any number of user accounts, including the account of the President of the United States.  What was the password?  "happiness"  Only slightly better than "123"!  This should never have been allowed by the underlying code.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28</a:t>
            </a:fld>
            <a:endParaRPr lang="en-US"/>
          </a:p>
        </p:txBody>
      </p:sp>
    </p:spTree>
    <p:extLst>
      <p:ext uri="{BB962C8B-B14F-4D97-AF65-F5344CB8AC3E}">
        <p14:creationId xmlns:p14="http://schemas.microsoft.com/office/powerpoint/2010/main" val="4246963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year we think that the weak password issue will go away as users become more educated and aware of the problem. However, every year it continues to be a major problem.</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29</a:t>
            </a:fld>
            <a:endParaRPr lang="en-US"/>
          </a:p>
        </p:txBody>
      </p:sp>
    </p:spTree>
    <p:extLst>
      <p:ext uri="{BB962C8B-B14F-4D97-AF65-F5344CB8AC3E}">
        <p14:creationId xmlns:p14="http://schemas.microsoft.com/office/powerpoint/2010/main" val="3454785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organization may </a:t>
            </a:r>
            <a:r>
              <a:rPr lang="en-US" dirty="0" smtClean="0"/>
              <a:t>have</a:t>
            </a:r>
            <a:r>
              <a:rPr lang="en-US" baseline="0" dirty="0" smtClean="0"/>
              <a:t> the following corporate policy outlined on this slide.  As developers, this policy should be enforced in our code wherever passwords are required.  Our code should not allow our users to break corporate policy and put our systems at risk.</a:t>
            </a:r>
          </a:p>
          <a:p>
            <a:endParaRPr lang="en-US" dirty="0" smtClean="0"/>
          </a:p>
          <a:p>
            <a:r>
              <a:rPr lang="en-US" dirty="0" smtClean="0"/>
              <a:t>Note that ideally there would be some communication in the application with a shared corporate policy file so that if the policy changes the code itself doesn't fall out of date.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30</a:t>
            </a:fld>
            <a:endParaRPr lang="en-US"/>
          </a:p>
        </p:txBody>
      </p:sp>
    </p:spTree>
    <p:extLst>
      <p:ext uri="{BB962C8B-B14F-4D97-AF65-F5344CB8AC3E}">
        <p14:creationId xmlns:p14="http://schemas.microsoft.com/office/powerpoint/2010/main" val="351551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After class introductions, we will walk through the types of threats to our applications</a:t>
            </a:r>
            <a:r>
              <a:rPr lang="en-US" baseline="0" dirty="0" smtClean="0"/>
              <a:t> and </a:t>
            </a:r>
            <a:r>
              <a:rPr lang="en-US" dirty="0" smtClean="0"/>
              <a:t>some general application security concepts. We will introduce</a:t>
            </a:r>
            <a:r>
              <a:rPr lang="en-US" baseline="0" dirty="0" smtClean="0"/>
              <a:t> a great resource for developers: CWE. </a:t>
            </a:r>
            <a:r>
              <a:rPr lang="en-US" dirty="0" smtClean="0"/>
              <a:t>We will then dive into the seven security mechanisms that we all should be aware of.</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a:t>
            </a:fld>
            <a:endParaRPr lang="en-US"/>
          </a:p>
        </p:txBody>
      </p:sp>
    </p:spTree>
    <p:extLst>
      <p:ext uri="{BB962C8B-B14F-4D97-AF65-F5344CB8AC3E}">
        <p14:creationId xmlns:p14="http://schemas.microsoft.com/office/powerpoint/2010/main" val="3316582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of our words to live by is "implement an account lockout for failed logins".  This corresponds to CWE-307 titled "Improper Restriction of Excessive Authentication Attempts".  The goal here is to stop an attacker from being able to run through a long list of usernames and passwords in an attempt to brute force their way through.</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31</a:t>
            </a:fld>
            <a:endParaRPr lang="en-US"/>
          </a:p>
        </p:txBody>
      </p:sp>
    </p:spTree>
    <p:extLst>
      <p:ext uri="{BB962C8B-B14F-4D97-AF65-F5344CB8AC3E}">
        <p14:creationId xmlns:p14="http://schemas.microsoft.com/office/powerpoint/2010/main" val="219133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real world example, the password cracker application was</a:t>
            </a:r>
            <a:r>
              <a:rPr lang="en-US" baseline="0" dirty="0" smtClean="0"/>
              <a:t> able to try a large</a:t>
            </a:r>
            <a:r>
              <a:rPr lang="en-US" dirty="0" smtClean="0"/>
              <a:t> number of potential passwords</a:t>
            </a:r>
            <a:r>
              <a:rPr lang="en-US" baseline="0" dirty="0" smtClean="0"/>
              <a:t> since there was no limit on the number of login attempts that could be made.  Eventually</a:t>
            </a:r>
            <a:r>
              <a:rPr lang="en-US" dirty="0" smtClean="0"/>
              <a:t>, a valid password was discovered.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32</a:t>
            </a:fld>
            <a:endParaRPr lang="en-US"/>
          </a:p>
        </p:txBody>
      </p:sp>
    </p:spTree>
    <p:extLst>
      <p:ext uri="{BB962C8B-B14F-4D97-AF65-F5344CB8AC3E}">
        <p14:creationId xmlns:p14="http://schemas.microsoft.com/office/powerpoint/2010/main" val="4194293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Demonstrate high level reconnaissance of the account creation page that leads to discovery of a valid email format (describe other ways this could be gained from Google).  Explain the Hydra tool and how it can be used to process large password files against a defined list of users, running many parallel tasks to speed up the process.  Use the example in example.txt to demonstrate it successfully popping the password on the application, and demonstrate successfully logging into the site.</a:t>
            </a:r>
          </a:p>
          <a:p>
            <a:endParaRPr lang="en-US" baseline="0" dirty="0" smtClean="0"/>
          </a:p>
          <a:p>
            <a:r>
              <a:rPr lang="en-US" baseline="0" dirty="0" smtClean="0"/>
              <a:t>Discuss the lack of complex composition requirements being part of the problem, combined with account lockout.  Address the fact that lockout isn’t enough – a ‘reverse brute force’ can still try one password against many accounts.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33</a:t>
            </a:fld>
            <a:endParaRPr lang="en-US"/>
          </a:p>
        </p:txBody>
      </p:sp>
    </p:spTree>
    <p:extLst>
      <p:ext uri="{BB962C8B-B14F-4D97-AF65-F5344CB8AC3E}">
        <p14:creationId xmlns:p14="http://schemas.microsoft.com/office/powerpoint/2010/main" val="287855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a:t>
            </a:r>
            <a:r>
              <a:rPr lang="en-US" baseline="0" dirty="0" smtClean="0"/>
              <a:t> this example, notice that the</a:t>
            </a:r>
            <a:r>
              <a:rPr lang="en-US" sz="1200" b="0" dirty="0" smtClean="0"/>
              <a:t> </a:t>
            </a:r>
            <a:r>
              <a:rPr lang="en-US" sz="1200" b="0" dirty="0" err="1" smtClean="0"/>
              <a:t>validateUser</a:t>
            </a:r>
            <a:r>
              <a:rPr lang="en-US" sz="1200" b="0" dirty="0" smtClean="0"/>
              <a:t>() method will continuously check for a valid username and password without any restriction on the number of authentication attempts made.  This is a classic example of CWE-307.</a:t>
            </a:r>
            <a:endParaRPr lang="en-US" sz="1200" b="0" dirty="0" smtClean="0">
              <a:latin typeface="Courier New" pitchFamily="49" charset="0"/>
              <a:cs typeface="Courier New" pitchFamily="49" charset="0"/>
            </a:endParaRP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34</a:t>
            </a:fld>
            <a:endParaRPr lang="en-US"/>
          </a:p>
        </p:txBody>
      </p:sp>
    </p:spTree>
    <p:extLst>
      <p:ext uri="{BB962C8B-B14F-4D97-AF65-F5344CB8AC3E}">
        <p14:creationId xmlns:p14="http://schemas.microsoft.com/office/powerpoint/2010/main" val="1739887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fix this code,</a:t>
            </a:r>
            <a:r>
              <a:rPr lang="en-US" baseline="0" dirty="0" smtClean="0"/>
              <a:t> we need to add a MAX_ATTEMPTS check to the loop and fail the validation if the maximum attempts is reached.  </a:t>
            </a:r>
            <a:r>
              <a:rPr lang="en-US" dirty="0" smtClean="0"/>
              <a:t>Note that we still need to make sure an attacker can't just call validate() many times.  There needs to be some type of</a:t>
            </a:r>
            <a:r>
              <a:rPr lang="en-US" baseline="0" dirty="0" smtClean="0"/>
              <a:t> lockout on the validate function after MAX_ATTEMPTS is reached.  Some possible implementations are:</a:t>
            </a:r>
            <a:endParaRPr lang="en-US" dirty="0" smtClean="0"/>
          </a:p>
          <a:p>
            <a:endParaRPr lang="en-US" dirty="0" smtClean="0"/>
          </a:p>
          <a:p>
            <a:r>
              <a:rPr lang="en-US" dirty="0" smtClean="0">
                <a:effectLst/>
              </a:rPr>
              <a:t>- Disconnecting the user after a small number of failed attempts</a:t>
            </a:r>
          </a:p>
          <a:p>
            <a:r>
              <a:rPr lang="en-US" dirty="0" smtClean="0">
                <a:effectLst/>
              </a:rPr>
              <a:t>- Implementing a timeout</a:t>
            </a:r>
          </a:p>
          <a:p>
            <a:r>
              <a:rPr lang="en-US" dirty="0" smtClean="0">
                <a:effectLst/>
              </a:rPr>
              <a:t>- Locking out a targeted account</a:t>
            </a:r>
          </a:p>
          <a:p>
            <a:r>
              <a:rPr lang="en-US" dirty="0" smtClean="0">
                <a:effectLst/>
              </a:rPr>
              <a:t>- Requiring a computational task on the user's part.</a:t>
            </a:r>
          </a:p>
          <a:p>
            <a:endParaRPr lang="en-US" dirty="0" smtClean="0"/>
          </a:p>
          <a:p>
            <a:r>
              <a:rPr lang="en-US" dirty="0" smtClean="0"/>
              <a:t>One</a:t>
            </a:r>
            <a:r>
              <a:rPr lang="en-US" baseline="0" dirty="0" smtClean="0"/>
              <a:t> other point to make here is that developers should attempt to </a:t>
            </a:r>
            <a:r>
              <a:rPr lang="en-US" dirty="0" smtClean="0"/>
              <a:t>use established</a:t>
            </a:r>
            <a:r>
              <a:rPr lang="en-US" baseline="0" dirty="0" smtClean="0"/>
              <a:t> authentication routines when possible instead of creating their own.  An established routine will most likely have these security features built-in and implemented correctly.</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35</a:t>
            </a:fld>
            <a:endParaRPr lang="en-US"/>
          </a:p>
        </p:txBody>
      </p:sp>
    </p:spTree>
    <p:extLst>
      <p:ext uri="{BB962C8B-B14F-4D97-AF65-F5344CB8AC3E}">
        <p14:creationId xmlns:p14="http://schemas.microsoft.com/office/powerpoint/2010/main" val="140510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it is not always as simple</a:t>
            </a:r>
            <a:r>
              <a:rPr lang="en-US" baseline="0" dirty="0" smtClean="0"/>
              <a:t> as following the previous secure coding guidelines.  In this example, eBay implemented password throttling to help protect against a brute force attack on a user's login.  After some number of incorrect attempts the user's account would be locked for some set period of time before it was enabled again.  This is exactly what one would want to do in most applications.  However, in this instance, the account lockout feature actually opened eBay up to another type of attack.  Individuals involved in an auction would wait until just before the auction was set to expire and then purposely attempt to log into the current high bidder's account the set number of times.  Eventually that account would be locked and the individual would submit a new high bid.  The previous high bidder might want to respond with another bid but would be unable to do so as their account is locked.</a:t>
            </a:r>
          </a:p>
          <a:p>
            <a:endParaRPr lang="en-US" baseline="0" dirty="0" smtClean="0"/>
          </a:p>
          <a:p>
            <a:r>
              <a:rPr lang="en-US" baseline="0" dirty="0" smtClean="0"/>
              <a:t>This example shows how security can be very complex and requires some careful thinking before applying any given mechanism.  Developers must work closely with the design team in an attempt to make an application as secure as possible.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36</a:t>
            </a:fld>
            <a:endParaRPr lang="en-US"/>
          </a:p>
        </p:txBody>
      </p:sp>
    </p:spTree>
    <p:extLst>
      <p:ext uri="{BB962C8B-B14F-4D97-AF65-F5344CB8AC3E}">
        <p14:creationId xmlns:p14="http://schemas.microsoft.com/office/powerpoint/2010/main" val="4291576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third</a:t>
            </a:r>
            <a:r>
              <a:rPr lang="en-US" baseline="0" dirty="0" smtClean="0"/>
              <a:t> words to live by say "'forgot my password' functionality can be a problem".  This corresponds to CWE-640 titled "</a:t>
            </a:r>
            <a:r>
              <a:rPr lang="en-US" dirty="0" smtClean="0"/>
              <a:t>Weak Password Recovery Mechanism for Forgotten Password".</a:t>
            </a:r>
            <a:r>
              <a:rPr lang="en-US" baseline="0" dirty="0" smtClean="0"/>
              <a:t>  In this case we are drawing attention to the fact that developers often make mistakes in the logic behind this functionality.  All too often we see cases where an application allows someone to change a password without asking for the original password first, thus enabling an attacker to take over an existing account.  Another issue is that the strength of the recovery mechanism may not be as strong as the real password, in short enabling a much simpler path into the application.</a:t>
            </a:r>
            <a:endParaRPr lang="en-US"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37</a:t>
            </a:fld>
            <a:endParaRPr lang="en-US"/>
          </a:p>
        </p:txBody>
      </p:sp>
    </p:spTree>
    <p:extLst>
      <p:ext uri="{BB962C8B-B14F-4D97-AF65-F5344CB8AC3E}">
        <p14:creationId xmlns:p14="http://schemas.microsoft.com/office/powerpoint/2010/main" val="2397798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Demonstrate the choices for the account password reset available for user perusal in the account creation process.  Point out that the questions are generally weak, because the answers often are from a small, finite list of possible answers.  Show the passwd-reset-teams.txt file, noting how easy it is to put together a list of every available team of every major (and many minor) sport (courtesy of Wikipedia).  Note that the password reset process is essentially just another “something you know” authentication challenge.  Point out that this method almost never has an account lockout after a number of bad attempts.  Given that this is just taking a user name and a security challenge answer, we can use the same Hydra tool to brute-force our way through this form as well.</a:t>
            </a:r>
          </a:p>
          <a:p>
            <a:endParaRPr lang="en-US" baseline="0" dirty="0" smtClean="0"/>
          </a:p>
          <a:p>
            <a:r>
              <a:rPr lang="en-US" baseline="0" dirty="0" smtClean="0"/>
              <a:t>Use the interface to provide the security answer, and show that the user can now directly set the password.  Observe that since the application has the email address of the users, sending a one-time use password instead would be a better design.  This way the attacker would also have to compromise the user’s email account in some manner to exploit the application.  Note that the application should NEVER email the current password (since it should not be recoverable anyway, if stored correctly), but instead send a new strong password that must be changed after one use.</a:t>
            </a:r>
          </a:p>
        </p:txBody>
      </p:sp>
      <p:sp>
        <p:nvSpPr>
          <p:cNvPr id="4" name="Slide Number Placeholder 3"/>
          <p:cNvSpPr>
            <a:spLocks noGrp="1"/>
          </p:cNvSpPr>
          <p:nvPr>
            <p:ph type="sldNum" sz="quarter" idx="10"/>
          </p:nvPr>
        </p:nvSpPr>
        <p:spPr/>
        <p:txBody>
          <a:bodyPr/>
          <a:lstStyle/>
          <a:p>
            <a:fld id="{F66051B0-AC27-439B-8BE8-DA2DA8B49982}" type="slidenum">
              <a:rPr lang="en-US" smtClean="0"/>
              <a:pPr/>
              <a:t>38</a:t>
            </a:fld>
            <a:endParaRPr lang="en-US"/>
          </a:p>
        </p:txBody>
      </p:sp>
    </p:spTree>
    <p:extLst>
      <p:ext uri="{BB962C8B-B14F-4D97-AF65-F5344CB8AC3E}">
        <p14:creationId xmlns:p14="http://schemas.microsoft.com/office/powerpoint/2010/main" val="4248420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few years ago, this issue was at</a:t>
            </a:r>
            <a:r>
              <a:rPr lang="en-US" baseline="0" dirty="0" smtClean="0"/>
              <a:t> the center of an attack on Sarah Palin.  The hacker broke into her Yahoo! email account and then posted her email archives for all to see.  How did he accomplish this?  Well, he took advantage of a very weak password recovery mechanism.  Yahoo! asked three questions of each user when they signed up.  The answers to these questions (instances of "something you know") were used to authenticate a user is they happen to forget the password they has selected.  Unfortunately the answers to these questions are not hard to find.  The attacker easily got the first answer, got the second answer after a few guesses, and arrived at third answer after entering the name of the high school that Sarah and her husband attended: "Wasilla High".</a:t>
            </a:r>
          </a:p>
          <a:p>
            <a:endParaRPr lang="en-US" baseline="0" dirty="0" smtClean="0"/>
          </a:p>
          <a:p>
            <a:r>
              <a:rPr lang="en-US" baseline="0" dirty="0" smtClean="0"/>
              <a:t>Even if a strong password had been chosen, utilizing all four types of character complexity, an attacker only needs to know the answers to some simple questions to gain access.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39</a:t>
            </a:fld>
            <a:endParaRPr lang="en-US"/>
          </a:p>
        </p:txBody>
      </p:sp>
    </p:spTree>
    <p:extLst>
      <p:ext uri="{BB962C8B-B14F-4D97-AF65-F5344CB8AC3E}">
        <p14:creationId xmlns:p14="http://schemas.microsoft.com/office/powerpoint/2010/main" val="3904041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major vendors</a:t>
            </a:r>
            <a:r>
              <a:rPr lang="en-US" baseline="0" dirty="0" smtClean="0"/>
              <a:t> get this wrong. Apple had an embarrassing hole in their password reset function that allowed an adversary to change a user’s password and take control of their account.  An adversary just needed to “guess” easily obtainable answers. (e.g., date of birth) Note the change to two factor authentication just as an exploit was released. We will talk about this example again later in the class.</a:t>
            </a:r>
          </a:p>
          <a:p>
            <a:endParaRPr lang="en-US" dirty="0" smtClean="0"/>
          </a:p>
          <a:p>
            <a:r>
              <a:rPr lang="en-US" dirty="0" smtClean="0"/>
              <a:t>More</a:t>
            </a:r>
            <a:r>
              <a:rPr lang="en-US" baseline="0" dirty="0" smtClean="0"/>
              <a:t> information can be found at:  </a:t>
            </a:r>
            <a:r>
              <a:rPr lang="en-US" dirty="0" smtClean="0"/>
              <a:t>http://www.imore.com/anatomy-apple-id-password-reset-exploit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40</a:t>
            </a:fld>
            <a:endParaRPr lang="en-US"/>
          </a:p>
        </p:txBody>
      </p:sp>
    </p:spTree>
    <p:extLst>
      <p:ext uri="{BB962C8B-B14F-4D97-AF65-F5344CB8AC3E}">
        <p14:creationId xmlns:p14="http://schemas.microsoft.com/office/powerpoint/2010/main" val="311363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5</a:t>
            </a:fld>
            <a:endParaRPr lang="en-US"/>
          </a:p>
        </p:txBody>
      </p:sp>
    </p:spTree>
    <p:extLst>
      <p:ext uri="{BB962C8B-B14F-4D97-AF65-F5344CB8AC3E}">
        <p14:creationId xmlns:p14="http://schemas.microsoft.com/office/powerpoint/2010/main" val="1014056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guidelines</a:t>
            </a:r>
            <a:r>
              <a:rPr lang="en-US" baseline="0" dirty="0" smtClean="0"/>
              <a:t> </a:t>
            </a:r>
            <a:r>
              <a:rPr lang="en-US" dirty="0" smtClean="0"/>
              <a:t>to follow</a:t>
            </a:r>
            <a:r>
              <a:rPr lang="en-US" baseline="0" dirty="0" smtClean="0"/>
              <a:t> when developing the “forgot my password” functionality.</a:t>
            </a:r>
          </a:p>
          <a:p>
            <a:endParaRPr lang="en-US" baseline="0" dirty="0" smtClean="0"/>
          </a:p>
          <a:p>
            <a:r>
              <a:rPr lang="en-US" dirty="0" smtClean="0"/>
              <a:t>- Make sure any security question is hard to guess and</a:t>
            </a:r>
            <a:r>
              <a:rPr lang="en-US" baseline="0" dirty="0" smtClean="0"/>
              <a:t> hard to</a:t>
            </a:r>
            <a:r>
              <a:rPr lang="en-US" dirty="0" smtClean="0"/>
              <a:t> find the answer.  As</a:t>
            </a:r>
            <a:r>
              <a:rPr lang="en-US" baseline="0" dirty="0" smtClean="0"/>
              <a:t> an example, a question asking about someone's favorite color would be easy to guess as there are only a handful of answers.  Asking about their hometown is something that a little internet searching would probably uncover.</a:t>
            </a:r>
            <a:endParaRPr lang="en-US" dirty="0" smtClean="0"/>
          </a:p>
          <a:p>
            <a:endParaRPr lang="en-US" dirty="0" smtClean="0"/>
          </a:p>
          <a:p>
            <a:r>
              <a:rPr lang="en-US" dirty="0" smtClean="0"/>
              <a:t>- The system must only email the new password to the email account of the user resetting their password.</a:t>
            </a:r>
          </a:p>
          <a:p>
            <a:endParaRPr lang="en-US" dirty="0" smtClean="0"/>
          </a:p>
          <a:p>
            <a:r>
              <a:rPr lang="en-US" dirty="0" smtClean="0"/>
              <a:t>- Assign a new temporary password rather than revealing the original password and force the user to set a new one.</a:t>
            </a:r>
          </a:p>
          <a:p>
            <a:endParaRPr lang="en-US" dirty="0" smtClean="0"/>
          </a:p>
          <a:p>
            <a:r>
              <a:rPr lang="en-US" dirty="0" smtClean="0"/>
              <a:t>- Consider throttling the rate of password resets so that a legitimate user can not be denied service by an attacker that tries to recover the password in a rapid succession.</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41</a:t>
            </a:fld>
            <a:endParaRPr lang="en-US"/>
          </a:p>
        </p:txBody>
      </p:sp>
    </p:spTree>
    <p:extLst>
      <p:ext uri="{BB962C8B-B14F-4D97-AF65-F5344CB8AC3E}">
        <p14:creationId xmlns:p14="http://schemas.microsoft.com/office/powerpoint/2010/main" val="178686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fourth and final words to live by for the Authentication section is "for web applications,</a:t>
            </a:r>
            <a:r>
              <a:rPr lang="en-US" baseline="0" dirty="0" smtClean="0"/>
              <a:t> use and enforce POST method".  This corresponds to CWE-598 titled "Information Leak Through Query Strings in GET Request".  GET requests not only show information in the title bar of the browser, but they also lead to potentially sensitive information being stored in logs.  One thing to note is that </a:t>
            </a:r>
            <a:r>
              <a:rPr lang="en-US" dirty="0" smtClean="0"/>
              <a:t>it’s not enough to just</a:t>
            </a:r>
            <a:r>
              <a:rPr lang="en-US" baseline="0" dirty="0" smtClean="0"/>
              <a:t> be explicit in your forms on the client (GET is often the default if you don’t specify the POST method), but you must also enforce in the server-side code to prevent mistakes and only allow POST requests to be processed.  (Don't just forward a GET request to the POST handler.)</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42</a:t>
            </a:fld>
            <a:endParaRPr lang="en-US"/>
          </a:p>
        </p:txBody>
      </p:sp>
    </p:spTree>
    <p:extLst>
      <p:ext uri="{BB962C8B-B14F-4D97-AF65-F5344CB8AC3E}">
        <p14:creationId xmlns:p14="http://schemas.microsoft.com/office/powerpoint/2010/main" val="857758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 – Perform</a:t>
            </a:r>
            <a:r>
              <a:rPr lang="en-US" baseline="0" dirty="0" smtClean="0"/>
              <a:t> a </a:t>
            </a:r>
            <a:r>
              <a:rPr lang="en-US" baseline="0" dirty="0" err="1" smtClean="0"/>
              <a:t>grep</a:t>
            </a:r>
            <a:r>
              <a:rPr lang="en-US" baseline="0" dirty="0" smtClean="0"/>
              <a:t> on the Apache logs to pull some of the GET method examples of when passwords were sent to the server not using POST.  It should pull up multiple examples from prior testing.  The browser should also be able to be used to show an example of where it’s possible for a browser to cache copies of requests along with their query string information, which can result in an information disclosure.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43</a:t>
            </a:fld>
            <a:endParaRPr lang="en-US"/>
          </a:p>
        </p:txBody>
      </p:sp>
    </p:spTree>
    <p:extLst>
      <p:ext uri="{BB962C8B-B14F-4D97-AF65-F5344CB8AC3E}">
        <p14:creationId xmlns:p14="http://schemas.microsoft.com/office/powerpoint/2010/main" val="1297315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example from 2008, the </a:t>
            </a:r>
            <a:r>
              <a:rPr lang="en-US" dirty="0" err="1" smtClean="0"/>
              <a:t>Watchguard's</a:t>
            </a:r>
            <a:r>
              <a:rPr lang="en-US" dirty="0" smtClean="0"/>
              <a:t> </a:t>
            </a:r>
            <a:r>
              <a:rPr lang="en-US" dirty="0" err="1" smtClean="0"/>
              <a:t>Fireware</a:t>
            </a:r>
            <a:r>
              <a:rPr lang="en-US" dirty="0" smtClean="0"/>
              <a:t> SSL-VPN Client was</a:t>
            </a:r>
            <a:r>
              <a:rPr lang="en-US" baseline="0" dirty="0" smtClean="0"/>
              <a:t> found to </a:t>
            </a:r>
            <a:r>
              <a:rPr lang="en-US" dirty="0" smtClean="0"/>
              <a:t>use a GET request</a:t>
            </a:r>
            <a:r>
              <a:rPr lang="en-US" baseline="0" dirty="0" smtClean="0"/>
              <a:t> during the connection process which unfortunately included the username and password.  This means that both the username and password were stored in the webserver logs thereby exposing them to any admin of the system, or an attacker that was able to exploit some other vulnerability on the server in order to read the log.  This problem became a big issue when it was discovered that a poor job of authentication was being done (the client didn't fully check the server certificate), enabling an attacker to impersonate the server.  The fake server would receive real requests from clients that contained their real credentials.  Since the credentials were sent using a GET request and is in the URL received by the attacker's fake server, the URL (and hence the credentials) were now in the logs that the attacker can read.</a:t>
            </a:r>
          </a:p>
          <a:p>
            <a:endParaRPr lang="en-US" baseline="0" dirty="0" smtClean="0"/>
          </a:p>
          <a:p>
            <a:r>
              <a:rPr lang="en-US" baseline="0" dirty="0" smtClean="0"/>
              <a:t>http://christophe.vandeplas.com/2009/08/watchguard-fireware-ssl-vpn_02.html</a:t>
            </a:r>
          </a:p>
        </p:txBody>
      </p:sp>
      <p:sp>
        <p:nvSpPr>
          <p:cNvPr id="4" name="Slide Number Placeholder 3"/>
          <p:cNvSpPr>
            <a:spLocks noGrp="1"/>
          </p:cNvSpPr>
          <p:nvPr>
            <p:ph type="sldNum" sz="quarter" idx="10"/>
          </p:nvPr>
        </p:nvSpPr>
        <p:spPr/>
        <p:txBody>
          <a:bodyPr/>
          <a:lstStyle/>
          <a:p>
            <a:fld id="{F66051B0-AC27-439B-8BE8-DA2DA8B49982}" type="slidenum">
              <a:rPr lang="en-US" smtClean="0"/>
              <a:pPr/>
              <a:t>44</a:t>
            </a:fld>
            <a:endParaRPr lang="en-US"/>
          </a:p>
        </p:txBody>
      </p:sp>
    </p:spTree>
    <p:extLst>
      <p:ext uri="{BB962C8B-B14F-4D97-AF65-F5344CB8AC3E}">
        <p14:creationId xmlns:p14="http://schemas.microsoft.com/office/powerpoint/2010/main" val="3511545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The above code forwards the GET request on to the </a:t>
            </a:r>
            <a:r>
              <a:rPr lang="en-US" b="0" dirty="0" err="1" smtClean="0"/>
              <a:t>doPost</a:t>
            </a:r>
            <a:r>
              <a:rPr lang="en-US" b="0" dirty="0" smtClean="0"/>
              <a:t>() handler.  Even though the current client front end may not make a GET request, the door is now open for a future client or a custom client interacting with the server.  If the page is dealing with information that shouldn't be leaked, then don't even allow for the possibility.</a:t>
            </a:r>
          </a:p>
        </p:txBody>
      </p:sp>
      <p:sp>
        <p:nvSpPr>
          <p:cNvPr id="4" name="Slide Number Placeholder 3"/>
          <p:cNvSpPr>
            <a:spLocks noGrp="1"/>
          </p:cNvSpPr>
          <p:nvPr>
            <p:ph type="sldNum" sz="quarter" idx="10"/>
          </p:nvPr>
        </p:nvSpPr>
        <p:spPr/>
        <p:txBody>
          <a:bodyPr/>
          <a:lstStyle/>
          <a:p>
            <a:fld id="{F66051B0-AC27-439B-8BE8-DA2DA8B49982}" type="slidenum">
              <a:rPr lang="en-US" smtClean="0"/>
              <a:pPr/>
              <a:t>45</a:t>
            </a:fld>
            <a:endParaRPr lang="en-US"/>
          </a:p>
        </p:txBody>
      </p:sp>
    </p:spTree>
    <p:extLst>
      <p:ext uri="{BB962C8B-B14F-4D97-AF65-F5344CB8AC3E}">
        <p14:creationId xmlns:p14="http://schemas.microsoft.com/office/powerpoint/2010/main" val="374401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correct the previous code, throw</a:t>
            </a:r>
            <a:r>
              <a:rPr lang="en-US" baseline="0" dirty="0" smtClean="0"/>
              <a:t> an exception if a GET request is received.  Do not even allow a GET request to be processed.</a:t>
            </a:r>
          </a:p>
          <a:p>
            <a:endParaRPr lang="en-US" baseline="0" dirty="0" smtClean="0"/>
          </a:p>
          <a:p>
            <a:r>
              <a:rPr lang="en-US" baseline="0" dirty="0" smtClean="0"/>
              <a:t>Technically, in this case the server will still log the GET request. But future developers that may try to build a client will not have success sending GET requests and will be forced to use a POST request to communicate to the server. As application </a:t>
            </a:r>
            <a:r>
              <a:rPr lang="en-US" baseline="0" dirty="0" err="1" smtClean="0"/>
              <a:t>devels</a:t>
            </a:r>
            <a:r>
              <a:rPr lang="en-US" baseline="0" dirty="0" smtClean="0"/>
              <a:t>, there isn't much we can do to stop a request from being sent, but we can make sure that our apps don't work when bad requests are sent and thus keep developers from using those flawed mechanisms.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46</a:t>
            </a:fld>
            <a:endParaRPr lang="en-US"/>
          </a:p>
        </p:txBody>
      </p:sp>
    </p:spTree>
    <p:extLst>
      <p:ext uri="{BB962C8B-B14F-4D97-AF65-F5344CB8AC3E}">
        <p14:creationId xmlns:p14="http://schemas.microsoft.com/office/powerpoint/2010/main" val="878713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47</a:t>
            </a:fld>
            <a:endParaRPr lang="en-US"/>
          </a:p>
        </p:txBody>
      </p:sp>
    </p:spTree>
    <p:extLst>
      <p:ext uri="{BB962C8B-B14F-4D97-AF65-F5344CB8AC3E}">
        <p14:creationId xmlns:p14="http://schemas.microsoft.com/office/powerpoint/2010/main" val="967608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Authorization is the act of verifying</a:t>
            </a:r>
            <a:r>
              <a:rPr lang="en-US" baseline="0" dirty="0" smtClean="0"/>
              <a:t> that a previously authenticated user is allowed to perform a given operation or act on a given resource, and is often known as access control.  There are actually two things going on here.  The first is a check to verify that the user is allowed to visit a section of the application or perform a certain function.  For example, is the user allowed to delete records?  Maybe this is only reserved for administrators?  The second is a check to verify that the user is allowed to work within the specified context.  For example, after verifying that the user is allowed to use the delete record functionality, we then need to verify that the user is allowed to delete the specific record in question.</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48</a:t>
            </a:fld>
            <a:endParaRPr lang="en-US"/>
          </a:p>
        </p:txBody>
      </p:sp>
    </p:spTree>
    <p:extLst>
      <p:ext uri="{BB962C8B-B14F-4D97-AF65-F5344CB8AC3E}">
        <p14:creationId xmlns:p14="http://schemas.microsoft.com/office/powerpoint/2010/main" val="3318772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words to live by related to authorization that we as developers must keep in mind.</a:t>
            </a:r>
            <a:r>
              <a:rPr lang="en-US" baseline="0" dirty="0" smtClean="0"/>
              <a:t>  The first is to verify that the user is allowed to access the requested page or function.  The second is to verify that the user can operate within the given context.  For example, can the user read everyone's mail or just their own?  And finally, related specifically to client-server applications, we must make sure that any authorization check is done on the server as client side security can often be bypassed.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49</a:t>
            </a:fld>
            <a:endParaRPr lang="en-US"/>
          </a:p>
        </p:txBody>
      </p:sp>
    </p:spTree>
    <p:extLst>
      <p:ext uri="{BB962C8B-B14F-4D97-AF65-F5344CB8AC3E}">
        <p14:creationId xmlns:p14="http://schemas.microsoft.com/office/powerpoint/2010/main" val="103518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of our words to live by in the area of Authorization is "every function (page) must verify authorization to access".  This</a:t>
            </a:r>
            <a:r>
              <a:rPr lang="en-US" baseline="0" dirty="0" smtClean="0"/>
              <a:t> corresponds to CWE-425 titled "Direct Request ('Forced Browsing')". </a:t>
            </a:r>
            <a:r>
              <a:rPr lang="en-US" baseline="0" dirty="0" smtClean="0">
                <a:effectLst/>
              </a:rPr>
              <a:t>A</a:t>
            </a:r>
            <a:r>
              <a:rPr lang="en-US" dirty="0" smtClean="0">
                <a:effectLst/>
              </a:rPr>
              <a:t>pplications are often susceptible to direct request attacks when a false assumption is made that resources can only be reached through a given navigation path and developers only applied authorization at to the start of that path.  Any alternative paths</a:t>
            </a:r>
            <a:r>
              <a:rPr lang="en-US" baseline="0" dirty="0" smtClean="0">
                <a:effectLst/>
              </a:rPr>
              <a:t> that exist would bypass the authorization check put in place.</a:t>
            </a:r>
            <a:endParaRPr lang="en-US" baseline="0"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50</a:t>
            </a:fld>
            <a:endParaRPr lang="en-US"/>
          </a:p>
        </p:txBody>
      </p:sp>
    </p:spTree>
    <p:extLst>
      <p:ext uri="{BB962C8B-B14F-4D97-AF65-F5344CB8AC3E}">
        <p14:creationId xmlns:p14="http://schemas.microsoft.com/office/powerpoint/2010/main" val="406898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6</a:t>
            </a:fld>
            <a:endParaRPr lang="en-US"/>
          </a:p>
        </p:txBody>
      </p:sp>
    </p:spTree>
    <p:extLst>
      <p:ext uri="{BB962C8B-B14F-4D97-AF65-F5344CB8AC3E}">
        <p14:creationId xmlns:p14="http://schemas.microsoft.com/office/powerpoint/2010/main" val="253005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Should have previously demonstrated the basic functionality of the site while logged in as our ‘popped’ account.  Demonstration of the various status views can be performed.  Click the logout button to remove the credentials and then show that the ‘status’ button no longer lets you get access to that functionality without logging in.  Then show bringing up the browser history with control-shift-H, and drilling into the recent URLs.  Demonstrate that by going directly to the actual dostatus.cgi without using the form frontend, the CGI isn’t verifying the user’s authorization to the page/function.</a:t>
            </a:r>
          </a:p>
        </p:txBody>
      </p:sp>
      <p:sp>
        <p:nvSpPr>
          <p:cNvPr id="4" name="Slide Number Placeholder 3"/>
          <p:cNvSpPr>
            <a:spLocks noGrp="1"/>
          </p:cNvSpPr>
          <p:nvPr>
            <p:ph type="sldNum" sz="quarter" idx="10"/>
          </p:nvPr>
        </p:nvSpPr>
        <p:spPr/>
        <p:txBody>
          <a:bodyPr/>
          <a:lstStyle/>
          <a:p>
            <a:fld id="{F66051B0-AC27-439B-8BE8-DA2DA8B49982}" type="slidenum">
              <a:rPr lang="en-US" smtClean="0"/>
              <a:pPr/>
              <a:t>51</a:t>
            </a:fld>
            <a:endParaRPr lang="en-US"/>
          </a:p>
        </p:txBody>
      </p:sp>
    </p:spTree>
    <p:extLst>
      <p:ext uri="{BB962C8B-B14F-4D97-AF65-F5344CB8AC3E}">
        <p14:creationId xmlns:p14="http://schemas.microsoft.com/office/powerpoint/2010/main" val="15932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a:t>
            </a:r>
            <a:r>
              <a:rPr lang="en-US" dirty="0" err="1" smtClean="0"/>
              <a:t>CuteFlow</a:t>
            </a:r>
            <a:r>
              <a:rPr lang="en-US" dirty="0" smtClean="0"/>
              <a:t>,</a:t>
            </a:r>
            <a:r>
              <a:rPr lang="en-US" baseline="0" dirty="0" smtClean="0"/>
              <a:t> which is a document workflow tracker, was supposed to verify a user's access to certain pages before granting permission to use the functionality on the page.  Here, an attacker is trying to gain access to the </a:t>
            </a:r>
            <a:r>
              <a:rPr lang="en-US" baseline="0" dirty="0" err="1" smtClean="0"/>
              <a:t>edituser</a:t>
            </a:r>
            <a:r>
              <a:rPr lang="en-US" baseline="0" dirty="0" smtClean="0"/>
              <a:t> functionality.  Under normal conditions, the user would first browse to </a:t>
            </a:r>
            <a:r>
              <a:rPr lang="en-US" baseline="0" dirty="0" err="1" smtClean="0"/>
              <a:t>edituser.php</a:t>
            </a:r>
            <a:r>
              <a:rPr lang="en-US" baseline="0" dirty="0" smtClean="0"/>
              <a:t> where he would be authorized before being redirected to the actual </a:t>
            </a:r>
            <a:r>
              <a:rPr lang="en-US" baseline="0" dirty="0" err="1" smtClean="0"/>
              <a:t>edituser</a:t>
            </a:r>
            <a:r>
              <a:rPr lang="en-US" baseline="0" dirty="0" smtClean="0"/>
              <a:t> functionality.  Unfortunately, this authorization check could be bypassed by supplying the </a:t>
            </a:r>
            <a:r>
              <a:rPr lang="en-US" baseline="0" dirty="0" err="1" smtClean="0"/>
              <a:t>userid</a:t>
            </a:r>
            <a:r>
              <a:rPr lang="en-US" baseline="0" dirty="0" smtClean="0"/>
              <a:t> in the URL.  Upon seeing the </a:t>
            </a:r>
            <a:r>
              <a:rPr lang="en-US" baseline="0" dirty="0" err="1" smtClean="0"/>
              <a:t>userid</a:t>
            </a:r>
            <a:r>
              <a:rPr lang="en-US" baseline="0" dirty="0" smtClean="0"/>
              <a:t> in the URL, the </a:t>
            </a:r>
            <a:r>
              <a:rPr lang="en-US" baseline="0" dirty="0" err="1" smtClean="0"/>
              <a:t>edituser</a:t>
            </a:r>
            <a:r>
              <a:rPr lang="en-US" baseline="0" dirty="0" smtClean="0"/>
              <a:t> script then assumed authorization had already been performed and proceeded to perform the specified function.</a:t>
            </a:r>
          </a:p>
          <a:p>
            <a:endParaRPr lang="en-US" baseline="0" dirty="0" smtClean="0"/>
          </a:p>
          <a:p>
            <a:r>
              <a:rPr lang="en-US" baseline="0" dirty="0" smtClean="0"/>
              <a:t>By directly editing this URL, an attacker could easily edit any user's information including their username and password.  This included the admin user which more often than not is assigned a </a:t>
            </a:r>
            <a:r>
              <a:rPr lang="en-US" baseline="0" dirty="0" err="1" smtClean="0"/>
              <a:t>userid</a:t>
            </a:r>
            <a:r>
              <a:rPr lang="en-US" baseline="0" dirty="0" smtClean="0"/>
              <a:t> of 1.</a:t>
            </a:r>
          </a:p>
        </p:txBody>
      </p:sp>
      <p:sp>
        <p:nvSpPr>
          <p:cNvPr id="4" name="Slide Number Placeholder 3"/>
          <p:cNvSpPr>
            <a:spLocks noGrp="1"/>
          </p:cNvSpPr>
          <p:nvPr>
            <p:ph type="sldNum" sz="quarter" idx="10"/>
          </p:nvPr>
        </p:nvSpPr>
        <p:spPr/>
        <p:txBody>
          <a:bodyPr/>
          <a:lstStyle/>
          <a:p>
            <a:fld id="{F66051B0-AC27-439B-8BE8-DA2DA8B49982}" type="slidenum">
              <a:rPr lang="en-US" smtClean="0"/>
              <a:pPr/>
              <a:t>52</a:t>
            </a:fld>
            <a:endParaRPr lang="en-US"/>
          </a:p>
        </p:txBody>
      </p:sp>
    </p:spTree>
    <p:extLst>
      <p:ext uri="{BB962C8B-B14F-4D97-AF65-F5344CB8AC3E}">
        <p14:creationId xmlns:p14="http://schemas.microsoft.com/office/powerpoint/2010/main" val="2369309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second words to live by is "every function (page) must verify access context".  This corresponds</a:t>
            </a:r>
            <a:r>
              <a:rPr lang="en-US" baseline="0" dirty="0" smtClean="0"/>
              <a:t> to CWE-639 titled "</a:t>
            </a:r>
            <a:r>
              <a:rPr lang="en-US" dirty="0" smtClean="0"/>
              <a:t>Access Control Bypass Through User-Controlled Key".</a:t>
            </a:r>
            <a:r>
              <a:rPr lang="en-US" baseline="0" dirty="0" smtClean="0"/>
              <a:t>  The example most commonly seen is an attacker changing the web address that contains an id of a resource, and the altered request being processed by the server without verifying authorization, resulting in access to the resource being granted.</a:t>
            </a:r>
            <a:endParaRPr lang="en-US"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53</a:t>
            </a:fld>
            <a:endParaRPr lang="en-US"/>
          </a:p>
        </p:txBody>
      </p:sp>
    </p:spTree>
    <p:extLst>
      <p:ext uri="{BB962C8B-B14F-4D97-AF65-F5344CB8AC3E}">
        <p14:creationId xmlns:p14="http://schemas.microsoft.com/office/powerpoint/2010/main" val="73640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Log into the application with our compromised jdoe@iss.org credential.  Click to view a report, and then simply change the number in the </a:t>
            </a:r>
            <a:r>
              <a:rPr lang="en-US" baseline="0" dirty="0" err="1" smtClean="0"/>
              <a:t>querystring</a:t>
            </a:r>
            <a:r>
              <a:rPr lang="en-US" baseline="0" dirty="0" smtClean="0"/>
              <a:t> / URL in the browser bar.  Show that this provides access to a report that the user did not originally have access to.</a:t>
            </a:r>
          </a:p>
        </p:txBody>
      </p:sp>
      <p:sp>
        <p:nvSpPr>
          <p:cNvPr id="4" name="Slide Number Placeholder 3"/>
          <p:cNvSpPr>
            <a:spLocks noGrp="1"/>
          </p:cNvSpPr>
          <p:nvPr>
            <p:ph type="sldNum" sz="quarter" idx="10"/>
          </p:nvPr>
        </p:nvSpPr>
        <p:spPr/>
        <p:txBody>
          <a:bodyPr/>
          <a:lstStyle/>
          <a:p>
            <a:fld id="{F66051B0-AC27-439B-8BE8-DA2DA8B49982}" type="slidenum">
              <a:rPr lang="en-US" smtClean="0"/>
              <a:pPr/>
              <a:t>54</a:t>
            </a:fld>
            <a:endParaRPr lang="en-US"/>
          </a:p>
        </p:txBody>
      </p:sp>
    </p:spTree>
    <p:extLst>
      <p:ext uri="{BB962C8B-B14F-4D97-AF65-F5344CB8AC3E}">
        <p14:creationId xmlns:p14="http://schemas.microsoft.com/office/powerpoint/2010/main" val="1169600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this real world</a:t>
            </a:r>
            <a:r>
              <a:rPr lang="en-US" baseline="0" dirty="0" smtClean="0"/>
              <a:t> </a:t>
            </a:r>
            <a:r>
              <a:rPr lang="en-US" dirty="0" smtClean="0"/>
              <a:t>example, the user was allowed to modify the document id in the URL</a:t>
            </a:r>
            <a:r>
              <a:rPr lang="en-US" baseline="0" dirty="0" smtClean="0"/>
              <a:t> and pull up financial statements for other people.  If a p</a:t>
            </a:r>
            <a:r>
              <a:rPr lang="en-US" sz="1200" b="0" dirty="0" smtClean="0"/>
              <a:t>redictable structure to the filename is used, it only takes minutes to create a script capable of retrieving all of the statements/reports on the site!</a:t>
            </a:r>
          </a:p>
        </p:txBody>
      </p:sp>
      <p:sp>
        <p:nvSpPr>
          <p:cNvPr id="4" name="Slide Number Placeholder 3"/>
          <p:cNvSpPr>
            <a:spLocks noGrp="1"/>
          </p:cNvSpPr>
          <p:nvPr>
            <p:ph type="sldNum" sz="quarter" idx="10"/>
          </p:nvPr>
        </p:nvSpPr>
        <p:spPr/>
        <p:txBody>
          <a:bodyPr/>
          <a:lstStyle/>
          <a:p>
            <a:fld id="{F66051B0-AC27-439B-8BE8-DA2DA8B49982}" type="slidenum">
              <a:rPr lang="en-US" smtClean="0"/>
              <a:pPr/>
              <a:t>55</a:t>
            </a:fld>
            <a:endParaRPr lang="en-US"/>
          </a:p>
        </p:txBody>
      </p:sp>
    </p:spTree>
    <p:extLst>
      <p:ext uri="{BB962C8B-B14F-4D97-AF65-F5344CB8AC3E}">
        <p14:creationId xmlns:p14="http://schemas.microsoft.com/office/powerpoint/2010/main" val="189711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program properly exits if authorization fails, it does not ensure that the message is addressed to the user. As a result, a</a:t>
            </a:r>
            <a:r>
              <a:rPr lang="en-US" baseline="0" dirty="0" smtClean="0"/>
              <a:t> user </a:t>
            </a:r>
            <a:r>
              <a:rPr lang="en-US" dirty="0" smtClean="0"/>
              <a:t>authorized to look at messages could provide any arbitrary identifier and read private messages that were intended for other users.</a:t>
            </a:r>
            <a:r>
              <a:rPr lang="en-US" baseline="0" dirty="0" smtClean="0"/>
              <a:t> </a:t>
            </a:r>
            <a:r>
              <a:rPr lang="en-US" dirty="0" smtClean="0"/>
              <a:t>One way to avoid this problem would be to ensure that the "to" field in the message object matches the username of the authenticated user.</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56</a:t>
            </a:fld>
            <a:endParaRPr lang="en-US"/>
          </a:p>
        </p:txBody>
      </p:sp>
    </p:spTree>
    <p:extLst>
      <p:ext uri="{BB962C8B-B14F-4D97-AF65-F5344CB8AC3E}">
        <p14:creationId xmlns:p14="http://schemas.microsoft.com/office/powerpoint/2010/main" val="1477475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correct the code,</a:t>
            </a:r>
            <a:r>
              <a:rPr lang="en-US" baseline="0" dirty="0" smtClean="0"/>
              <a:t> the message being requested is added to the authorization request.  Verification is now made that the user is authorized to retrieve the message being requested.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57</a:t>
            </a:fld>
            <a:endParaRPr lang="en-US"/>
          </a:p>
        </p:txBody>
      </p:sp>
    </p:spTree>
    <p:extLst>
      <p:ext uri="{BB962C8B-B14F-4D97-AF65-F5344CB8AC3E}">
        <p14:creationId xmlns:p14="http://schemas.microsoft.com/office/powerpoint/2010/main" val="36794166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The final words</a:t>
            </a:r>
            <a:r>
              <a:rPr lang="en-US" baseline="0" dirty="0" smtClean="0"/>
              <a:t> to live by for Authorization is "any client/server application must verify security on the server".  This corresponds to CWE-602 titled "</a:t>
            </a:r>
            <a:r>
              <a:rPr lang="en-US" dirty="0" smtClean="0"/>
              <a:t>Client-Side Enforcement of Server-Side Security".</a:t>
            </a:r>
            <a:r>
              <a:rPr lang="en-US" baseline="0" dirty="0" smtClean="0"/>
              <a:t> </a:t>
            </a:r>
            <a:r>
              <a:rPr lang="en-US" b="0" dirty="0" smtClean="0"/>
              <a:t>An attacker can modify the client-side behavior to bypass the protection mechanisms.</a:t>
            </a:r>
            <a:r>
              <a:rPr lang="en-US" b="0" baseline="0" dirty="0" smtClean="0"/>
              <a:t>  </a:t>
            </a:r>
            <a:r>
              <a:rPr lang="en-US" dirty="0" smtClean="0"/>
              <a:t>Note that this is also important with input validation,</a:t>
            </a:r>
            <a:r>
              <a:rPr lang="en-US" baseline="0" dirty="0" smtClean="0"/>
              <a:t> make sure the input is validated on the server and not on the client as an attacker can bypass any client side validation.</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58</a:t>
            </a:fld>
            <a:endParaRPr lang="en-US"/>
          </a:p>
        </p:txBody>
      </p:sp>
    </p:spTree>
    <p:extLst>
      <p:ext uri="{BB962C8B-B14F-4D97-AF65-F5344CB8AC3E}">
        <p14:creationId xmlns:p14="http://schemas.microsoft.com/office/powerpoint/2010/main" val="39156724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Using a debug proxy like Tamper Data is an easy way to see the requests coming from a client and modifying those requests before they reach the server.  This demo show why a client cannot be trusted to make security decisions.</a:t>
            </a:r>
          </a:p>
        </p:txBody>
      </p:sp>
      <p:sp>
        <p:nvSpPr>
          <p:cNvPr id="4" name="Slide Number Placeholder 3"/>
          <p:cNvSpPr>
            <a:spLocks noGrp="1"/>
          </p:cNvSpPr>
          <p:nvPr>
            <p:ph type="sldNum" sz="quarter" idx="10"/>
          </p:nvPr>
        </p:nvSpPr>
        <p:spPr/>
        <p:txBody>
          <a:bodyPr/>
          <a:lstStyle/>
          <a:p>
            <a:fld id="{F66051B0-AC27-439B-8BE8-DA2DA8B49982}" type="slidenum">
              <a:rPr lang="en-US" smtClean="0"/>
              <a:pPr/>
              <a:t>59</a:t>
            </a:fld>
            <a:endParaRPr lang="en-US"/>
          </a:p>
        </p:txBody>
      </p:sp>
    </p:spTree>
    <p:extLst>
      <p:ext uri="{BB962C8B-B14F-4D97-AF65-F5344CB8AC3E}">
        <p14:creationId xmlns:p14="http://schemas.microsoft.com/office/powerpoint/2010/main" val="1739357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2009</a:t>
            </a:r>
            <a:r>
              <a:rPr lang="en-US" baseline="0" dirty="0" smtClean="0"/>
              <a:t> it was discovered that PayPal was not validating the price on the server.  So an attacker could modify the data being sent from the client and name their own price.  There are many tools out there that enable an HTTP request to be caught and altered before being delivered to the server.</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60</a:t>
            </a:fld>
            <a:endParaRPr lang="en-US"/>
          </a:p>
        </p:txBody>
      </p:sp>
    </p:spTree>
    <p:extLst>
      <p:ext uri="{BB962C8B-B14F-4D97-AF65-F5344CB8AC3E}">
        <p14:creationId xmlns:p14="http://schemas.microsoft.com/office/powerpoint/2010/main" val="276790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900" dirty="0" smtClean="0"/>
              <a:t>There are many different threats to our applications</a:t>
            </a:r>
            <a:r>
              <a:rPr lang="en-US" sz="900" baseline="0" dirty="0" smtClean="0"/>
              <a:t> that come from many different actors.  These range from inexperienced kids looking to have some fun to powerful nation states looking for a political or military advantage.</a:t>
            </a:r>
          </a:p>
          <a:p>
            <a:pPr algn="just"/>
            <a:endParaRPr lang="en-US" sz="900" baseline="0" dirty="0" smtClean="0"/>
          </a:p>
          <a:p>
            <a:pPr algn="just"/>
            <a:r>
              <a:rPr lang="en-US" sz="900" dirty="0" smtClean="0"/>
              <a:t>Script kiddies are the least experienced individuals and are often more of nuisance then a malicious threat.  They are motivated by the learning experience and not usually after something of value.  They leverage existing exploits and usually need tools to do all the work for them.  Keeping systems patched is often enough to keep the script kiddies away.</a:t>
            </a:r>
          </a:p>
          <a:p>
            <a:pPr algn="just"/>
            <a:endParaRPr lang="en-US" sz="900" dirty="0" smtClean="0"/>
          </a:p>
          <a:p>
            <a:pPr algn="just"/>
            <a:r>
              <a:rPr lang="en-US" sz="900" dirty="0" err="1" smtClean="0"/>
              <a:t>Hacktivists</a:t>
            </a:r>
            <a:r>
              <a:rPr lang="en-US" sz="900" dirty="0" smtClean="0"/>
              <a:t> are slightly more advanced but still are not usually out for personal gain.  They want to send a message by taking a site down or defacing the home page.  Granted, the loss in dollars of such actions can be extraordinary to some businesses.  </a:t>
            </a:r>
            <a:r>
              <a:rPr lang="en-US" sz="900" dirty="0" err="1" smtClean="0"/>
              <a:t>Hacktivists</a:t>
            </a:r>
            <a:r>
              <a:rPr lang="en-US" sz="900" dirty="0" smtClean="0"/>
              <a:t> will usually move on to other targets if the applications are not easy to break.</a:t>
            </a:r>
          </a:p>
          <a:p>
            <a:pPr algn="just"/>
            <a:endParaRPr lang="en-US" sz="900" dirty="0" smtClean="0"/>
          </a:p>
          <a:p>
            <a:pPr algn="just"/>
            <a:r>
              <a:rPr lang="en-US" sz="900" dirty="0" smtClean="0"/>
              <a:t>A hacker is the start of truly skilled attackers.  They usually have spent years developing their trade and often craft some very tricky exploits.  Yet hackers are usually motivated by the advancement of their skills and fame.  They are not in it for serious monetary gain.</a:t>
            </a:r>
          </a:p>
          <a:p>
            <a:pPr algn="just"/>
            <a:endParaRPr lang="en-US" sz="900" dirty="0" smtClean="0"/>
          </a:p>
          <a:p>
            <a:pPr algn="just"/>
            <a:r>
              <a:rPr lang="en-US" sz="900" dirty="0" smtClean="0"/>
              <a:t>Cyber Criminals are much more motivated than your typical hacker.  They often employee teams of individuals and have resources that are well beyond those</a:t>
            </a:r>
            <a:r>
              <a:rPr lang="en-US" sz="900" baseline="0" dirty="0" smtClean="0"/>
              <a:t> of hackers and </a:t>
            </a:r>
            <a:r>
              <a:rPr lang="en-US" sz="900" baseline="0" dirty="0" err="1" smtClean="0"/>
              <a:t>hacktivist</a:t>
            </a:r>
            <a:r>
              <a:rPr lang="en-US" sz="900" dirty="0" err="1" smtClean="0"/>
              <a:t>s</a:t>
            </a:r>
            <a:r>
              <a:rPr lang="en-US" sz="900" dirty="0" smtClean="0"/>
              <a:t>.  They know how to link different exploits together and are hard to stop.  Of course the bigger concern is that they usually target a specific application and will work until they find a way in.</a:t>
            </a:r>
          </a:p>
          <a:p>
            <a:pPr algn="just"/>
            <a:endParaRPr lang="en-US" sz="900" dirty="0" smtClean="0"/>
          </a:p>
          <a:p>
            <a:pPr algn="just"/>
            <a:r>
              <a:rPr lang="en-US" sz="900" dirty="0" smtClean="0"/>
              <a:t>The advanced persistent threat (APT) is the top of this food chain.  Often driven by nation states, the APT has unlimited resources and involves the best of the best in the world of hackers.  They have specific targets and, unlike </a:t>
            </a:r>
            <a:r>
              <a:rPr lang="en-US" sz="900" dirty="0"/>
              <a:t>the previous groups, they will not be easily deterred by the challenge and move on to an easier </a:t>
            </a:r>
            <a:r>
              <a:rPr lang="en-US" sz="900" dirty="0" smtClean="0"/>
              <a:t>target.  Rather they will fight until they succeed.  This makes the APT hard to stop.  An application that may be of interest to the APT should be heavily scrutinized, reviewed, and monitored.</a:t>
            </a:r>
            <a:endParaRPr lang="en-US" sz="900"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7</a:t>
            </a:fld>
            <a:endParaRPr lang="en-US" dirty="0"/>
          </a:p>
        </p:txBody>
      </p:sp>
    </p:spTree>
    <p:extLst>
      <p:ext uri="{BB962C8B-B14F-4D97-AF65-F5344CB8AC3E}">
        <p14:creationId xmlns:p14="http://schemas.microsoft.com/office/powerpoint/2010/main" val="35120999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smtClean="0"/>
              <a:t>The client performs the authentication/authorization first and then</a:t>
            </a:r>
            <a:r>
              <a:rPr lang="en-US" baseline="0" dirty="0" smtClean="0"/>
              <a:t> </a:t>
            </a:r>
            <a:r>
              <a:rPr lang="en-US" dirty="0" smtClean="0"/>
              <a:t>only sends a CHANGE-ADDRESS  for that user if the authentication succeeds. Because the client has already performed the authentication, the server assumes that the username in the CHANGE-ADDRESS is the same as the authenticated user. An attacker could modify the client by removing the code that sends the "AUTH" command and simply executing the CHANGE-ADDRESS.</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61</a:t>
            </a:fld>
            <a:endParaRPr lang="en-US"/>
          </a:p>
        </p:txBody>
      </p:sp>
    </p:spTree>
    <p:extLst>
      <p:ext uri="{BB962C8B-B14F-4D97-AF65-F5344CB8AC3E}">
        <p14:creationId xmlns:p14="http://schemas.microsoft.com/office/powerpoint/2010/main" val="1173979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fixed example, the authorization is done on the server as part of handling</a:t>
            </a:r>
            <a:r>
              <a:rPr lang="en-US" baseline="0" dirty="0" smtClean="0"/>
              <a:t> the CHANGE-ADDRESS request.  The client does not have the ability to request this functionality separately.</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62</a:t>
            </a:fld>
            <a:endParaRPr lang="en-US"/>
          </a:p>
        </p:txBody>
      </p:sp>
    </p:spTree>
    <p:extLst>
      <p:ext uri="{BB962C8B-B14F-4D97-AF65-F5344CB8AC3E}">
        <p14:creationId xmlns:p14="http://schemas.microsoft.com/office/powerpoint/2010/main" val="3049252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63</a:t>
            </a:fld>
            <a:endParaRPr lang="en-US"/>
          </a:p>
        </p:txBody>
      </p:sp>
    </p:spTree>
    <p:extLst>
      <p:ext uri="{BB962C8B-B14F-4D97-AF65-F5344CB8AC3E}">
        <p14:creationId xmlns:p14="http://schemas.microsoft.com/office/powerpoint/2010/main" val="3719118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client / server or web application that wants to keep track of state, must perform</a:t>
            </a:r>
            <a:r>
              <a:rPr lang="en-US" baseline="0" dirty="0" smtClean="0"/>
              <a:t> some type of session management.  In other words, in order to keep track of a user's place in a multi-stage process (e.g., a workflow), certain information must be passed in order to know where in the process the user currently is.  Often, data collected at one point in the workflow is used to make decisions at another point.  Therefore this data needs to be tracked throughout the process.</a:t>
            </a:r>
          </a:p>
          <a:p>
            <a:endParaRPr lang="en-US" baseline="0" dirty="0" smtClean="0"/>
          </a:p>
          <a:p>
            <a:r>
              <a:rPr lang="en-US" baseline="0" dirty="0" smtClean="0"/>
              <a:t>A simple example of this is authentication.  Many client / server applications require a user to authenticate (log in) as the first step.  The authentication information from step 1 is used to determine if the request for step 2 or step 3 is allowed.  If the authentication state was not saved, then the user would have to log in with each request.  Can you imagine the user's response if they had to enter their username and password every time they clicked a link in their online banking application?  They would end up driving to the bank!!</a:t>
            </a:r>
          </a:p>
          <a:p>
            <a:endParaRPr lang="en-US" baseline="0" dirty="0" smtClean="0"/>
          </a:p>
          <a:p>
            <a:r>
              <a:rPr lang="en-US" baseline="0" dirty="0" smtClean="0"/>
              <a:t>Keeping track of this information related to a particular user can be accomplished a number of different ways.  For example, the client application could store all the information provided and send it with each request made to the server.  Another option would be for the client and server to agree on a unique "session ID" and for the server to store the information along with that id.  Any client request would then only have to provide the unique session id and the server would be able to retrieve all the information related to that request.  Both options above require the client to store something, either the information or the session id.  There are two options for storing this information.  It can be stored in the a cookie on the client system, or it can be stored in the HTML body as (hidden) form fields.</a:t>
            </a:r>
          </a:p>
          <a:p>
            <a:endParaRPr lang="en-US" baseline="0" dirty="0" smtClean="0"/>
          </a:p>
          <a:p>
            <a:r>
              <a:rPr lang="en-US" baseline="0" dirty="0" smtClean="0"/>
              <a:t>The quad chart on this slide represents the four possible combinations.  It is important to understand these four combinations and the pros and cons associated with each.</a:t>
            </a:r>
          </a:p>
          <a:p>
            <a:endParaRPr lang="en-US" baseline="0" dirty="0" smtClean="0"/>
          </a:p>
          <a:p>
            <a:r>
              <a:rPr lang="en-US" baseline="0" dirty="0" smtClean="0"/>
              <a:t>If the application only needs to keep track of a small amount of information, then passing all the information with each request does not entail too much overhead and may be the easiest approach.</a:t>
            </a:r>
          </a:p>
          <a:p>
            <a:endParaRPr lang="en-US" baseline="0" dirty="0" smtClean="0"/>
          </a:p>
          <a:p>
            <a:r>
              <a:rPr lang="en-US" baseline="0" dirty="0" smtClean="0"/>
              <a:t>If a session ID is used, then this id needs to be protected with the same amount of vigor as one would protect the information that it maps to.</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64</a:t>
            </a:fld>
            <a:endParaRPr lang="en-US"/>
          </a:p>
        </p:txBody>
      </p:sp>
    </p:spTree>
    <p:extLst>
      <p:ext uri="{BB962C8B-B14F-4D97-AF65-F5344CB8AC3E}">
        <p14:creationId xmlns:p14="http://schemas.microsoft.com/office/powerpoint/2010/main" val="6194202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There are three words to live by related to session management</a:t>
            </a:r>
            <a:r>
              <a:rPr lang="en-US" baseline="0" dirty="0" smtClean="0"/>
              <a:t> </a:t>
            </a:r>
            <a:r>
              <a:rPr lang="en-US" dirty="0" smtClean="0"/>
              <a:t>that we as developers must keep in mind.</a:t>
            </a:r>
            <a:r>
              <a:rPr lang="en-US" baseline="0" dirty="0" smtClean="0"/>
              <a:t>  The first is to e</a:t>
            </a:r>
            <a:r>
              <a:rPr lang="en-US" dirty="0" smtClean="0"/>
              <a:t>nforce a reasonable session lifespan so that if a</a:t>
            </a:r>
            <a:r>
              <a:rPr lang="en-US" baseline="0" dirty="0" smtClean="0"/>
              <a:t> session is compromised there is at least a limit to how long it can be exploited.  (Hopefully it is compromised after it expires!)  The second is to l</a:t>
            </a:r>
            <a:r>
              <a:rPr lang="en-US" dirty="0" smtClean="0"/>
              <a:t>everage existing session management solutions and avoid rolling your own.</a:t>
            </a:r>
            <a:r>
              <a:rPr lang="en-US" baseline="0" dirty="0" smtClean="0"/>
              <a:t>  Finally, to avoid session fixation attacks, f</a:t>
            </a:r>
            <a:r>
              <a:rPr lang="en-US" dirty="0" smtClean="0"/>
              <a:t>orce a change of session ID after a successful login.</a:t>
            </a:r>
          </a:p>
        </p:txBody>
      </p:sp>
      <p:sp>
        <p:nvSpPr>
          <p:cNvPr id="4" name="Slide Number Placeholder 3"/>
          <p:cNvSpPr>
            <a:spLocks noGrp="1"/>
          </p:cNvSpPr>
          <p:nvPr>
            <p:ph type="sldNum" sz="quarter" idx="10"/>
          </p:nvPr>
        </p:nvSpPr>
        <p:spPr/>
        <p:txBody>
          <a:bodyPr/>
          <a:lstStyle/>
          <a:p>
            <a:fld id="{F66051B0-AC27-439B-8BE8-DA2DA8B49982}" type="slidenum">
              <a:rPr lang="en-US" smtClean="0"/>
              <a:pPr/>
              <a:t>65</a:t>
            </a:fld>
            <a:endParaRPr lang="en-US"/>
          </a:p>
        </p:txBody>
      </p:sp>
    </p:spTree>
    <p:extLst>
      <p:ext uri="{BB962C8B-B14F-4D97-AF65-F5344CB8AC3E}">
        <p14:creationId xmlns:p14="http://schemas.microsoft.com/office/powerpoint/2010/main" val="15023930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words</a:t>
            </a:r>
            <a:r>
              <a:rPr lang="en-US" baseline="0" dirty="0" smtClean="0"/>
              <a:t> to live by focuses on session expiration. A session that "lives" for a long time give an attacker either a long time to try and discover the session identifier, or gives them a long time to work within the session once the identifier has been discovered.</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66</a:t>
            </a:fld>
            <a:endParaRPr lang="en-US"/>
          </a:p>
        </p:txBody>
      </p:sp>
    </p:spTree>
    <p:extLst>
      <p:ext uri="{BB962C8B-B14F-4D97-AF65-F5344CB8AC3E}">
        <p14:creationId xmlns:p14="http://schemas.microsoft.com/office/powerpoint/2010/main" val="3052601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Discuss how </a:t>
            </a:r>
            <a:r>
              <a:rPr lang="en-US" baseline="0" dirty="0" err="1" smtClean="0"/>
              <a:t>Firesheep</a:t>
            </a:r>
            <a:r>
              <a:rPr lang="en-US" baseline="0" dirty="0" smtClean="0"/>
              <a:t> works, but explain we won’t be doing a demo on that part because we’re not using an unsecured wireless network here.  Discuss that the session could be compromised in other ways on the network, from PCAP logs, from application vulnerabilities like cross-site scripting, etc.  The key is that a session can potentially become known to someone else, and when that happens the main objective is to limit the lifetime of usefulness to the attacker.</a:t>
            </a:r>
          </a:p>
          <a:p>
            <a:endParaRPr lang="en-US" baseline="0" dirty="0" smtClean="0"/>
          </a:p>
          <a:p>
            <a:r>
              <a:rPr lang="en-US" baseline="0" dirty="0" smtClean="0"/>
              <a:t>Show that placing the session ID value into the cookies.txt file in the l33t/session folder, and then running the keepalive.pl script will keep making valid requests… thus the inactivity timeout that is usually in place in many application servers will never be reached.</a:t>
            </a:r>
          </a:p>
          <a:p>
            <a:endParaRPr lang="en-US" baseline="0"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67</a:t>
            </a:fld>
            <a:endParaRPr lang="en-US"/>
          </a:p>
        </p:txBody>
      </p:sp>
    </p:spTree>
    <p:extLst>
      <p:ext uri="{BB962C8B-B14F-4D97-AF65-F5344CB8AC3E}">
        <p14:creationId xmlns:p14="http://schemas.microsoft.com/office/powerpoint/2010/main" val="42911606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 first article discusses</a:t>
            </a:r>
            <a:r>
              <a:rPr lang="en-US" baseline="0" dirty="0" smtClean="0"/>
              <a:t> the release of the tools that allow easier harvesting of session ID cookies that could be used to compromise sites like MySpace &amp; </a:t>
            </a:r>
            <a:r>
              <a:rPr lang="en-US" baseline="0" dirty="0" err="1" smtClean="0"/>
              <a:t>Facebook</a:t>
            </a:r>
            <a:r>
              <a:rPr lang="en-US" baseline="0" dirty="0" smtClean="0"/>
              <a:t>.  The article goes on to talk about Gmail also having the same vulnerability as well, and as can be seen people have raised the issue about a lack of session timeout around Gmail, even very recently.  Mention that as a user – you can help protect yourself by remembering to use the ‘logout’ function on a site when you’re done using it, don’t just close the browser window.</a:t>
            </a:r>
          </a:p>
          <a:p>
            <a:endParaRPr lang="en-US" baseline="0" dirty="0" smtClean="0"/>
          </a:p>
          <a:p>
            <a:r>
              <a:rPr lang="en-US" baseline="0" dirty="0" smtClean="0"/>
              <a:t>*click to build slide* Point out that although </a:t>
            </a:r>
            <a:r>
              <a:rPr lang="en-US" baseline="0" dirty="0" err="1" smtClean="0"/>
              <a:t>FireSheep</a:t>
            </a:r>
            <a:r>
              <a:rPr lang="en-US" baseline="0" dirty="0" smtClean="0"/>
              <a:t> got a lot of press in the security news last year because it made it *so* easy for the script </a:t>
            </a:r>
            <a:r>
              <a:rPr lang="en-US" baseline="0" dirty="0" err="1" smtClean="0"/>
              <a:t>kiddie</a:t>
            </a:r>
            <a:r>
              <a:rPr lang="en-US" baseline="0" dirty="0" smtClean="0"/>
              <a:t> level attackers, over 3 years ago, people had already started releasing tools to exploit this weakness.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68</a:t>
            </a:fld>
            <a:endParaRPr lang="en-US"/>
          </a:p>
        </p:txBody>
      </p:sp>
    </p:spTree>
    <p:extLst>
      <p:ext uri="{BB962C8B-B14F-4D97-AF65-F5344CB8AC3E}">
        <p14:creationId xmlns:p14="http://schemas.microsoft.com/office/powerpoint/2010/main" val="3553567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general</a:t>
            </a:r>
            <a:r>
              <a:rPr lang="en-US" baseline="0" dirty="0" smtClean="0"/>
              <a:t> rule, sessions should timeout after 30 minutes of inactivity. In addition, after 12 hours the user should be asked to log in again. </a:t>
            </a:r>
            <a:r>
              <a:rPr lang="en-US" baseline="0" dirty="0" err="1" smtClean="0"/>
              <a:t>THe</a:t>
            </a:r>
            <a:r>
              <a:rPr lang="en-US" baseline="0" dirty="0" smtClean="0"/>
              <a:t> hard timeout is important since after a full day, most people need to go to sleep and a session that continues to be "active" is a sign that it has been potentially broken.</a:t>
            </a:r>
          </a:p>
          <a:p>
            <a:endParaRPr lang="en-US" baseline="0" dirty="0" smtClean="0"/>
          </a:p>
          <a:p>
            <a:r>
              <a:rPr lang="en-US" baseline="0" dirty="0" smtClean="0"/>
              <a:t>Note that most application servers implement an inactivity timeout, but very few provide a hard timeout option. This may be something that you as a developer needs to encode in you application.</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69</a:t>
            </a:fld>
            <a:endParaRPr lang="en-US"/>
          </a:p>
        </p:txBody>
      </p:sp>
    </p:spTree>
    <p:extLst>
      <p:ext uri="{BB962C8B-B14F-4D97-AF65-F5344CB8AC3E}">
        <p14:creationId xmlns:p14="http://schemas.microsoft.com/office/powerpoint/2010/main" val="2283262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words to live by deals with leveraging existing session management solutions. Session</a:t>
            </a:r>
            <a:r>
              <a:rPr lang="en-US" baseline="0" dirty="0" smtClean="0"/>
              <a:t> management is complex and there are many opportunities to make mistakes. A lot of time has been put into existing solutions, and it is often better to leverage these solutions rather than build your own.</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70</a:t>
            </a:fld>
            <a:endParaRPr lang="en-US"/>
          </a:p>
        </p:txBody>
      </p:sp>
    </p:spTree>
    <p:extLst>
      <p:ext uri="{BB962C8B-B14F-4D97-AF65-F5344CB8AC3E}">
        <p14:creationId xmlns:p14="http://schemas.microsoft.com/office/powerpoint/2010/main" val="340109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Application security is typically treated in terms of three separate goals: Confidentiality, Integrity, and Availability.  All three must be achieved for an application to be considered secure.</a:t>
            </a:r>
          </a:p>
          <a:p>
            <a:pPr algn="just"/>
            <a:endParaRPr lang="en-US" dirty="0"/>
          </a:p>
          <a:p>
            <a:pPr algn="just"/>
            <a:r>
              <a:rPr lang="en-US" dirty="0" smtClean="0"/>
              <a:t>Confidentiality involves making sure that information in the application is only seen by those that should see it.  Improper authentication, unauthorized access, information exposure all lead to a breach of confidentiality.  The more sensitive the information held within an application, the more serious this goal is.</a:t>
            </a:r>
          </a:p>
          <a:p>
            <a:pPr algn="just"/>
            <a:endParaRPr lang="en-US" dirty="0"/>
          </a:p>
          <a:p>
            <a:pPr algn="just"/>
            <a:r>
              <a:rPr lang="en-US" dirty="0" smtClean="0"/>
              <a:t>Integrity involves making sure that information is correct and hasn't been altered.  The more important the role of the application, the more important it is for its information to be trusted as decisions are made based on this information.  If a malicious user can change the information, then they can affect the decisions being made.</a:t>
            </a:r>
          </a:p>
          <a:p>
            <a:pPr algn="just"/>
            <a:endParaRPr lang="en-US" dirty="0" smtClean="0"/>
          </a:p>
          <a:p>
            <a:pPr algn="just"/>
            <a:r>
              <a:rPr lang="en-US" dirty="0" smtClean="0"/>
              <a:t>Availability is concerned with the ability of a user to access the application and complete their mission.  If the information in an application is not available, then decisions that are based on this information can not be made.</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a:t>
            </a:fld>
            <a:endParaRPr lang="en-US"/>
          </a:p>
        </p:txBody>
      </p:sp>
    </p:spTree>
    <p:extLst>
      <p:ext uri="{BB962C8B-B14F-4D97-AF65-F5344CB8AC3E}">
        <p14:creationId xmlns:p14="http://schemas.microsoft.com/office/powerpoint/2010/main" val="21680947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is a quick example of both strong and a weak session passing techniques in the application.</a:t>
            </a:r>
          </a:p>
        </p:txBody>
      </p:sp>
      <p:sp>
        <p:nvSpPr>
          <p:cNvPr id="4" name="Slide Number Placeholder 3"/>
          <p:cNvSpPr>
            <a:spLocks noGrp="1"/>
          </p:cNvSpPr>
          <p:nvPr>
            <p:ph type="sldNum" sz="quarter" idx="10"/>
          </p:nvPr>
        </p:nvSpPr>
        <p:spPr/>
        <p:txBody>
          <a:bodyPr/>
          <a:lstStyle/>
          <a:p>
            <a:fld id="{F66051B0-AC27-439B-8BE8-DA2DA8B49982}" type="slidenum">
              <a:rPr lang="en-US" smtClean="0"/>
              <a:pPr/>
              <a:t>71</a:t>
            </a:fld>
            <a:endParaRPr lang="en-US"/>
          </a:p>
        </p:txBody>
      </p:sp>
    </p:spTree>
    <p:extLst>
      <p:ext uri="{BB962C8B-B14F-4D97-AF65-F5344CB8AC3E}">
        <p14:creationId xmlns:p14="http://schemas.microsoft.com/office/powerpoint/2010/main" val="4130664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discuss the vulnerability in the Java </a:t>
            </a:r>
            <a:r>
              <a:rPr lang="en-US" baseline="0" dirty="0" err="1" smtClean="0"/>
              <a:t>WebServer</a:t>
            </a:r>
            <a:r>
              <a:rPr lang="en-US" baseline="0" dirty="0" smtClean="0"/>
              <a:t>, including the application server used by IBM </a:t>
            </a:r>
            <a:r>
              <a:rPr lang="en-US" baseline="0" dirty="0" err="1" smtClean="0"/>
              <a:t>WebSphere</a:t>
            </a:r>
            <a:r>
              <a:rPr lang="en-US" baseline="0" dirty="0" smtClean="0"/>
              <a:t>.  Even though the string looks very random at first glance… it doesn’t hold up to more scrutiny.  Walk through the flow of “get one session at 12:00:00, get another at 12:00:05”.  Notice that the session count went from 10 to 12.  That means someone else got a session somewhere between 12:00:00 and 12:00:05.  Just replay all those static values and try 6 times… one for each second that the session *might* have been created in.  This can be done in mere moments via automation.</a:t>
            </a:r>
          </a:p>
        </p:txBody>
      </p:sp>
      <p:sp>
        <p:nvSpPr>
          <p:cNvPr id="4" name="Slide Number Placeholder 3"/>
          <p:cNvSpPr>
            <a:spLocks noGrp="1"/>
          </p:cNvSpPr>
          <p:nvPr>
            <p:ph type="sldNum" sz="quarter" idx="10"/>
          </p:nvPr>
        </p:nvSpPr>
        <p:spPr/>
        <p:txBody>
          <a:bodyPr/>
          <a:lstStyle/>
          <a:p>
            <a:fld id="{F66051B0-AC27-439B-8BE8-DA2DA8B49982}" type="slidenum">
              <a:rPr lang="en-US" smtClean="0"/>
              <a:pPr/>
              <a:t>72</a:t>
            </a:fld>
            <a:endParaRPr lang="en-US"/>
          </a:p>
        </p:txBody>
      </p:sp>
    </p:spTree>
    <p:extLst>
      <p:ext uri="{BB962C8B-B14F-4D97-AF65-F5344CB8AC3E}">
        <p14:creationId xmlns:p14="http://schemas.microsoft.com/office/powerpoint/2010/main" val="4381883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a:t>
            </a:r>
            <a:r>
              <a:rPr lang="en-US" baseline="0" dirty="0" smtClean="0"/>
              <a:t> the previous example on Apple </a:t>
            </a:r>
            <a:r>
              <a:rPr lang="en-US" baseline="0" dirty="0" err="1" smtClean="0"/>
              <a:t>iForgot</a:t>
            </a:r>
            <a:r>
              <a:rPr lang="en-US" baseline="0" dirty="0" smtClean="0"/>
              <a:t> and talk about how they tried to pass all the data … but didn’t.</a:t>
            </a:r>
            <a:endParaRPr lang="en-US" dirty="0" smtClean="0"/>
          </a:p>
          <a:p>
            <a:endParaRPr lang="en-US" dirty="0" smtClean="0"/>
          </a:p>
          <a:p>
            <a:r>
              <a:rPr lang="en-US" dirty="0" smtClean="0"/>
              <a:t>http://www.theverge.com/2013/3/22/4136242/major-security-hole-allows-apple-id-passwords-reset-with-email-date-of-birth</a:t>
            </a:r>
          </a:p>
          <a:p>
            <a:endParaRPr lang="en-US" dirty="0" smtClean="0"/>
          </a:p>
          <a:p>
            <a:r>
              <a:rPr lang="en-US" dirty="0" smtClean="0"/>
              <a:t>http://www.imore.com/anatomy-apple-id-password-reset-exploit</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73</a:t>
            </a:fld>
            <a:endParaRPr lang="en-US"/>
          </a:p>
        </p:txBody>
      </p:sp>
    </p:spTree>
    <p:extLst>
      <p:ext uri="{BB962C8B-B14F-4D97-AF65-F5344CB8AC3E}">
        <p14:creationId xmlns:p14="http://schemas.microsoft.com/office/powerpoint/2010/main" val="4745046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74</a:t>
            </a:fld>
            <a:endParaRPr lang="en-US"/>
          </a:p>
        </p:txBody>
      </p:sp>
    </p:spTree>
    <p:extLst>
      <p:ext uri="{BB962C8B-B14F-4D97-AF65-F5344CB8AC3E}">
        <p14:creationId xmlns:p14="http://schemas.microsoft.com/office/powerpoint/2010/main" val="17550607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75</a:t>
            </a:fld>
            <a:endParaRPr lang="en-US"/>
          </a:p>
        </p:txBody>
      </p:sp>
    </p:spTree>
    <p:extLst>
      <p:ext uri="{BB962C8B-B14F-4D97-AF65-F5344CB8AC3E}">
        <p14:creationId xmlns:p14="http://schemas.microsoft.com/office/powerpoint/2010/main" val="35938562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 Show that when we first connect to the site, we are issued a CGISESSID value.  After we successfully login, it’s still using the same session value.  This means we know the site is vulnerable to a fixation attack, where an attacker can attempt to set the session of another user.  Remember, if the attacker has the ‘something you have’ authentication item… they’re going to be the same as the person who has authenticated using that ID.  To demonstrate, take the session ID out of the Tamper Data window, and going to the ~/l33t/session folder, run the ./fix-email script passing the “CGISESSID=….”  as a command line parameter.  This will send a specially crafted email to the demo user we’re using.  Bring up the email tool, and show the email.  By clicking the link to the website, it’s *really* the </a:t>
            </a:r>
            <a:r>
              <a:rPr lang="en-US" baseline="0" dirty="0" err="1" smtClean="0"/>
              <a:t>InSQR</a:t>
            </a:r>
            <a:r>
              <a:rPr lang="en-US" baseline="0" dirty="0" smtClean="0"/>
              <a:t> site, and it’s *really* the real login page with no other code.  But the attacker has passed the session ID to use to the </a:t>
            </a:r>
            <a:r>
              <a:rPr lang="en-US" baseline="0" dirty="0" err="1" smtClean="0"/>
              <a:t>webserver</a:t>
            </a:r>
            <a:r>
              <a:rPr lang="en-US" baseline="0" dirty="0" smtClean="0"/>
              <a:t> in the </a:t>
            </a:r>
            <a:r>
              <a:rPr lang="en-US" baseline="0" dirty="0" err="1" smtClean="0"/>
              <a:t>querystring</a:t>
            </a:r>
            <a:r>
              <a:rPr lang="en-US" baseline="0" dirty="0" smtClean="0"/>
              <a:t>.  The server trusts this as being the person’s session ID, and in fact, updates &amp; sets a cookie for the user to contain that session ID going forward.  When the victim logs in, they have now authenticated that session ID.</a:t>
            </a:r>
          </a:p>
          <a:p>
            <a:endParaRPr lang="en-US" baseline="0" dirty="0" smtClean="0"/>
          </a:p>
          <a:p>
            <a:r>
              <a:rPr lang="en-US" baseline="0" dirty="0" smtClean="0"/>
              <a:t>The attacker can now use that same session ID, still sitting at the login screen…just click ‘Reports’ and you’re good to go!</a:t>
            </a:r>
          </a:p>
        </p:txBody>
      </p:sp>
      <p:sp>
        <p:nvSpPr>
          <p:cNvPr id="4" name="Slide Number Placeholder 3"/>
          <p:cNvSpPr>
            <a:spLocks noGrp="1"/>
          </p:cNvSpPr>
          <p:nvPr>
            <p:ph type="sldNum" sz="quarter" idx="10"/>
          </p:nvPr>
        </p:nvSpPr>
        <p:spPr/>
        <p:txBody>
          <a:bodyPr/>
          <a:lstStyle/>
          <a:p>
            <a:fld id="{F66051B0-AC27-439B-8BE8-DA2DA8B49982}" type="slidenum">
              <a:rPr lang="en-US" smtClean="0"/>
              <a:pPr/>
              <a:t>76</a:t>
            </a:fld>
            <a:endParaRPr lang="en-US"/>
          </a:p>
        </p:txBody>
      </p:sp>
    </p:spTree>
    <p:extLst>
      <p:ext uri="{BB962C8B-B14F-4D97-AF65-F5344CB8AC3E}">
        <p14:creationId xmlns:p14="http://schemas.microsoft.com/office/powerpoint/2010/main" val="21487839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Even big applications include simple issues.</a:t>
            </a:r>
          </a:p>
        </p:txBody>
      </p:sp>
      <p:sp>
        <p:nvSpPr>
          <p:cNvPr id="4" name="Slide Number Placeholder 3"/>
          <p:cNvSpPr>
            <a:spLocks noGrp="1"/>
          </p:cNvSpPr>
          <p:nvPr>
            <p:ph type="sldNum" sz="quarter" idx="10"/>
          </p:nvPr>
        </p:nvSpPr>
        <p:spPr/>
        <p:txBody>
          <a:bodyPr/>
          <a:lstStyle/>
          <a:p>
            <a:fld id="{F66051B0-AC27-439B-8BE8-DA2DA8B49982}" type="slidenum">
              <a:rPr lang="en-US" smtClean="0"/>
              <a:pPr/>
              <a:t>77</a:t>
            </a:fld>
            <a:endParaRPr lang="en-US"/>
          </a:p>
        </p:txBody>
      </p:sp>
    </p:spTree>
    <p:extLst>
      <p:ext uri="{BB962C8B-B14F-4D97-AF65-F5344CB8AC3E}">
        <p14:creationId xmlns:p14="http://schemas.microsoft.com/office/powerpoint/2010/main" val="21804260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78</a:t>
            </a:fld>
            <a:endParaRPr lang="en-US"/>
          </a:p>
        </p:txBody>
      </p:sp>
    </p:spTree>
    <p:extLst>
      <p:ext uri="{BB962C8B-B14F-4D97-AF65-F5344CB8AC3E}">
        <p14:creationId xmlns:p14="http://schemas.microsoft.com/office/powerpoint/2010/main" val="2881754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79</a:t>
            </a:fld>
            <a:endParaRPr lang="en-US"/>
          </a:p>
        </p:txBody>
      </p:sp>
    </p:spTree>
    <p:extLst>
      <p:ext uri="{BB962C8B-B14F-4D97-AF65-F5344CB8AC3E}">
        <p14:creationId xmlns:p14="http://schemas.microsoft.com/office/powerpoint/2010/main" val="35128772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80</a:t>
            </a:fld>
            <a:endParaRPr lang="en-US"/>
          </a:p>
        </p:txBody>
      </p:sp>
    </p:spTree>
    <p:extLst>
      <p:ext uri="{BB962C8B-B14F-4D97-AF65-F5344CB8AC3E}">
        <p14:creationId xmlns:p14="http://schemas.microsoft.com/office/powerpoint/2010/main" val="542342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achieve the application security goals talked about on the previous slide, a number of principles have been defined that will help a developer when designing and coding an application.  The principles will be discussed in the following slides.</a:t>
            </a:r>
          </a:p>
          <a:p>
            <a:endParaRPr lang="en-US" dirty="0"/>
          </a:p>
          <a:p>
            <a:r>
              <a:rPr lang="en-US" dirty="0" smtClean="0"/>
              <a:t>With a strong set of application security principles in place, developers are then ready to learn the mechanisms to implement the principles.  It is the mechanisms that will be the focus of this course.</a:t>
            </a:r>
          </a:p>
          <a:p>
            <a:endParaRPr lang="en-US" b="0" dirty="0" smtClean="0"/>
          </a:p>
          <a:p>
            <a:r>
              <a:rPr lang="en-US" b="0" dirty="0" smtClean="0"/>
              <a:t>MECHANISMS</a:t>
            </a:r>
          </a:p>
          <a:p>
            <a:r>
              <a:rPr lang="en-US" b="0" dirty="0" smtClean="0"/>
              <a:t>---------------------------</a:t>
            </a:r>
          </a:p>
          <a:p>
            <a:r>
              <a:rPr lang="en-US" b="0" dirty="0" smtClean="0"/>
              <a:t>- Authentication</a:t>
            </a:r>
          </a:p>
          <a:p>
            <a:r>
              <a:rPr lang="en-US" b="0" dirty="0" smtClean="0"/>
              <a:t>- Authorization</a:t>
            </a:r>
          </a:p>
          <a:p>
            <a:r>
              <a:rPr lang="en-US" b="0" dirty="0" smtClean="0"/>
              <a:t>- Data Validation</a:t>
            </a:r>
          </a:p>
          <a:p>
            <a:r>
              <a:rPr lang="en-US" b="0" dirty="0" smtClean="0"/>
              <a:t>- Session Management</a:t>
            </a:r>
          </a:p>
          <a:p>
            <a:r>
              <a:rPr lang="en-US" b="0" dirty="0" smtClean="0"/>
              <a:t>- Error Handling</a:t>
            </a:r>
          </a:p>
          <a:p>
            <a:r>
              <a:rPr lang="en-US" b="0" dirty="0" smtClean="0"/>
              <a:t>- Logging</a:t>
            </a:r>
          </a:p>
          <a:p>
            <a:r>
              <a:rPr lang="en-US" b="0" dirty="0" smtClean="0"/>
              <a:t>- Encryption</a:t>
            </a:r>
          </a:p>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a:t>
            </a:fld>
            <a:endParaRPr lang="en-US"/>
          </a:p>
        </p:txBody>
      </p:sp>
    </p:spTree>
    <p:extLst>
      <p:ext uri="{BB962C8B-B14F-4D97-AF65-F5344CB8AC3E}">
        <p14:creationId xmlns:p14="http://schemas.microsoft.com/office/powerpoint/2010/main" val="27587054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validation is considered by many to be the</a:t>
            </a:r>
            <a:r>
              <a:rPr lang="en-US" baseline="0" dirty="0" smtClean="0"/>
              <a:t> most important mechanism in secure coding.  Proper data validation will stop most exploits as it is through manipulating input that an attacker often launches an attack.  It is important to remember though that ALL data validation must be done on the server since an attacker can bypass a client and send requests directly to a server application.  One can not assume that input received from a request has been validated by client code.</a:t>
            </a:r>
          </a:p>
        </p:txBody>
      </p:sp>
      <p:sp>
        <p:nvSpPr>
          <p:cNvPr id="4" name="Slide Number Placeholder 3"/>
          <p:cNvSpPr>
            <a:spLocks noGrp="1"/>
          </p:cNvSpPr>
          <p:nvPr>
            <p:ph type="sldNum" sz="quarter" idx="10"/>
          </p:nvPr>
        </p:nvSpPr>
        <p:spPr/>
        <p:txBody>
          <a:bodyPr/>
          <a:lstStyle/>
          <a:p>
            <a:fld id="{F66051B0-AC27-439B-8BE8-DA2DA8B49982}" type="slidenum">
              <a:rPr lang="en-US" smtClean="0"/>
              <a:pPr/>
              <a:t>81</a:t>
            </a:fld>
            <a:endParaRPr lang="en-US"/>
          </a:p>
        </p:txBody>
      </p:sp>
    </p:spTree>
    <p:extLst>
      <p:ext uri="{BB962C8B-B14F-4D97-AF65-F5344CB8AC3E}">
        <p14:creationId xmlns:p14="http://schemas.microsoft.com/office/powerpoint/2010/main" val="11714196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words to live by for Data Validation.</a:t>
            </a:r>
            <a:r>
              <a:rPr lang="en-US" baseline="0" dirty="0" smtClean="0"/>
              <a:t>  These align to the four big vulnerabilities that we see today: SQL injection, cross-site scripting, command injection, and buffer overflows.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82</a:t>
            </a:fld>
            <a:endParaRPr lang="en-US"/>
          </a:p>
        </p:txBody>
      </p:sp>
    </p:spTree>
    <p:extLst>
      <p:ext uri="{BB962C8B-B14F-4D97-AF65-F5344CB8AC3E}">
        <p14:creationId xmlns:p14="http://schemas.microsoft.com/office/powerpoint/2010/main" val="8377137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83</a:t>
            </a:fld>
            <a:endParaRPr lang="en-US"/>
          </a:p>
        </p:txBody>
      </p:sp>
    </p:spTree>
    <p:extLst>
      <p:ext uri="{BB962C8B-B14F-4D97-AF65-F5344CB8AC3E}">
        <p14:creationId xmlns:p14="http://schemas.microsoft.com/office/powerpoint/2010/main" val="2410014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84</a:t>
            </a:fld>
            <a:endParaRPr lang="en-US"/>
          </a:p>
        </p:txBody>
      </p:sp>
    </p:spTree>
    <p:extLst>
      <p:ext uri="{BB962C8B-B14F-4D97-AF65-F5344CB8AC3E}">
        <p14:creationId xmlns:p14="http://schemas.microsoft.com/office/powerpoint/2010/main" val="13354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85</a:t>
            </a:fld>
            <a:endParaRPr lang="en-US"/>
          </a:p>
        </p:txBody>
      </p:sp>
    </p:spTree>
    <p:extLst>
      <p:ext uri="{BB962C8B-B14F-4D97-AF65-F5344CB8AC3E}">
        <p14:creationId xmlns:p14="http://schemas.microsoft.com/office/powerpoint/2010/main" val="28276086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86</a:t>
            </a:fld>
            <a:endParaRPr lang="en-US"/>
          </a:p>
        </p:txBody>
      </p:sp>
    </p:spTree>
    <p:extLst>
      <p:ext uri="{BB962C8B-B14F-4D97-AF65-F5344CB8AC3E}">
        <p14:creationId xmlns:p14="http://schemas.microsoft.com/office/powerpoint/2010/main" val="4149503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87</a:t>
            </a:fld>
            <a:endParaRPr lang="en-US"/>
          </a:p>
        </p:txBody>
      </p:sp>
    </p:spTree>
    <p:extLst>
      <p:ext uri="{BB962C8B-B14F-4D97-AF65-F5344CB8AC3E}">
        <p14:creationId xmlns:p14="http://schemas.microsoft.com/office/powerpoint/2010/main" val="20469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a very simple SQL Injection vector via the login page.  The attack will inject the </a:t>
            </a:r>
            <a:r>
              <a:rPr lang="en-US" baseline="0" dirty="0" err="1" smtClean="0"/>
              <a:t>userid</a:t>
            </a:r>
            <a:r>
              <a:rPr lang="en-US" baseline="0" dirty="0" smtClean="0"/>
              <a:t> field, causing the SQL statement to return all users from the user table back to the command.  The program just reads the first line returned from the DB, not checking if there was more than one match, and assumes the user must have logged in successfully (user &amp; password provided must have matched).</a:t>
            </a:r>
          </a:p>
          <a:p>
            <a:endParaRPr lang="en-US" baseline="0" dirty="0" smtClean="0"/>
          </a:p>
          <a:p>
            <a:r>
              <a:rPr lang="en-US" baseline="0" dirty="0" smtClean="0"/>
              <a:t>Explain that this is an extremely simple case to illustrate the coding weakness. There are much more sophisticated versions of this attack, leveraging UNION statements to map table structure and return additional information as well as Blind SQL Injection to return information from the DB even when the query might never normally return any data to the client.</a:t>
            </a:r>
          </a:p>
        </p:txBody>
      </p:sp>
      <p:sp>
        <p:nvSpPr>
          <p:cNvPr id="4" name="Slide Number Placeholder 3"/>
          <p:cNvSpPr>
            <a:spLocks noGrp="1"/>
          </p:cNvSpPr>
          <p:nvPr>
            <p:ph type="sldNum" sz="quarter" idx="10"/>
          </p:nvPr>
        </p:nvSpPr>
        <p:spPr/>
        <p:txBody>
          <a:bodyPr/>
          <a:lstStyle/>
          <a:p>
            <a:fld id="{F66051B0-AC27-439B-8BE8-DA2DA8B49982}" type="slidenum">
              <a:rPr lang="en-US" smtClean="0"/>
              <a:pPr/>
              <a:t>88</a:t>
            </a:fld>
            <a:endParaRPr lang="en-US"/>
          </a:p>
        </p:txBody>
      </p:sp>
    </p:spTree>
    <p:extLst>
      <p:ext uri="{BB962C8B-B14F-4D97-AF65-F5344CB8AC3E}">
        <p14:creationId xmlns:p14="http://schemas.microsoft.com/office/powerpoint/2010/main" val="212613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even a very basic validation ensuring that</a:t>
            </a:r>
            <a:r>
              <a:rPr lang="en-US" baseline="0" dirty="0" smtClean="0"/>
              <a:t> number was supplied would have worked here.  If you look at the two parameters (</a:t>
            </a:r>
            <a:r>
              <a:rPr lang="en-US" baseline="0" dirty="0" err="1" smtClean="0"/>
              <a:t>pageNav</a:t>
            </a:r>
            <a:r>
              <a:rPr lang="en-US" baseline="0" dirty="0" smtClean="0"/>
              <a:t> and page) both appear to be only numeric.</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89</a:t>
            </a:fld>
            <a:endParaRPr lang="en-US"/>
          </a:p>
        </p:txBody>
      </p:sp>
    </p:spTree>
    <p:extLst>
      <p:ext uri="{BB962C8B-B14F-4D97-AF65-F5344CB8AC3E}">
        <p14:creationId xmlns:p14="http://schemas.microsoft.com/office/powerpoint/2010/main" val="14918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properly</a:t>
            </a:r>
            <a:r>
              <a:rPr lang="en-US" baseline="0" dirty="0" smtClean="0"/>
              <a:t> protect our code from SQL injection, we should take a defense-in-depth approach.  First, we should perform some basic validation related to the type of information we expect.  In this case we are working with a username.  It is probably safe to assume that a username should be less than 100 characters long, so we should verify that input conforms to this.  Next we should use a whitelist if possible to restrict the input to a set of valid characters.  For most of us, all our usernames are just characters so maybe it is correct to only allow characters in our input string.  Finally, we should use prepared statements instead of directly concatenating the input with the SQL query.  Using prepared statements automatically enforces that a data field will be just a data field and will not allow an attacker to single-tic their way out of the field and inject additional commands.</a:t>
            </a:r>
          </a:p>
          <a:p>
            <a:endParaRPr lang="en-US" baseline="0" dirty="0" smtClean="0"/>
          </a:p>
          <a:p>
            <a:r>
              <a:rPr lang="en-US" baseline="0" dirty="0" smtClean="0"/>
              <a:t>Note that escaping the single tic would be a start, but this might not be enough.  This is in a form of blacklisting where we try to exclude certain characters.  The problem is that different character encodings may be possible that could pass the blacklist but still be interpreted as a single tic.  For example, x027 is the hex value for the single tic.</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90</a:t>
            </a:fld>
            <a:endParaRPr lang="en-US"/>
          </a:p>
        </p:txBody>
      </p:sp>
    </p:spTree>
    <p:extLst>
      <p:ext uri="{BB962C8B-B14F-4D97-AF65-F5344CB8AC3E}">
        <p14:creationId xmlns:p14="http://schemas.microsoft.com/office/powerpoint/2010/main" val="174430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application</a:t>
            </a:r>
            <a:r>
              <a:rPr lang="en-US" baseline="0" dirty="0" smtClean="0"/>
              <a:t> security principle is to minimize the attack surface.  The more places that a malicious user can interact with an application (usually the inputs to the application), the more places that a developer has to put defenses in place.  If an input type is not needed, then don't allow it.  If an application doesn't need to listen on a given port, then don't let it.  If all user input can be collected in one place and then retrieved, this beats collecting the information at varying points within an application.  The less opportunity that a malicious user has to interact, the easier it will be to focus development effort on those places where the attacker can interact and to create a sound set of defenses.</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a:t>
            </a:fld>
            <a:endParaRPr lang="en-US"/>
          </a:p>
        </p:txBody>
      </p:sp>
    </p:spTree>
    <p:extLst>
      <p:ext uri="{BB962C8B-B14F-4D97-AF65-F5344CB8AC3E}">
        <p14:creationId xmlns:p14="http://schemas.microsoft.com/office/powerpoint/2010/main" val="8061564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91</a:t>
            </a:fld>
            <a:endParaRPr lang="en-US"/>
          </a:p>
        </p:txBody>
      </p:sp>
    </p:spTree>
    <p:extLst>
      <p:ext uri="{BB962C8B-B14F-4D97-AF65-F5344CB8AC3E}">
        <p14:creationId xmlns:p14="http://schemas.microsoft.com/office/powerpoint/2010/main" val="3822402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Persistent</a:t>
            </a:r>
            <a:r>
              <a:rPr lang="en-US" baseline="0" dirty="0" smtClean="0"/>
              <a:t> XSS vs. R</a:t>
            </a:r>
            <a:r>
              <a:rPr lang="en-US" dirty="0" smtClean="0"/>
              <a:t>eflected XSS</a:t>
            </a:r>
          </a:p>
          <a:p>
            <a:endParaRPr lang="en-US" dirty="0" smtClean="0"/>
          </a:p>
          <a:p>
            <a:r>
              <a:rPr lang="en-US" dirty="0" smtClean="0"/>
              <a:t>Persistent = a malicious site or a malicious</a:t>
            </a:r>
            <a:r>
              <a:rPr lang="en-US" baseline="0" dirty="0" smtClean="0"/>
              <a:t> post, get user to visit the site</a:t>
            </a:r>
          </a:p>
          <a:p>
            <a:endParaRPr lang="en-US" baseline="0" dirty="0" smtClean="0"/>
          </a:p>
          <a:p>
            <a:r>
              <a:rPr lang="en-US" baseline="0" dirty="0" smtClean="0"/>
              <a:t>Reflected = find a vulnerable site that "reflects back" the values in the URL, send the code as part of the phishing URL and get the user to click the link, the "trusted" server reflects back the code that is then rendered/run in the user's browser.</a:t>
            </a:r>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92</a:t>
            </a:fld>
            <a:endParaRPr lang="en-US"/>
          </a:p>
        </p:txBody>
      </p:sp>
    </p:spTree>
    <p:extLst>
      <p:ext uri="{BB962C8B-B14F-4D97-AF65-F5344CB8AC3E}">
        <p14:creationId xmlns:p14="http://schemas.microsoft.com/office/powerpoint/2010/main" val="13412718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93</a:t>
            </a:fld>
            <a:endParaRPr lang="en-US"/>
          </a:p>
        </p:txBody>
      </p:sp>
    </p:spTree>
    <p:extLst>
      <p:ext uri="{BB962C8B-B14F-4D97-AF65-F5344CB8AC3E}">
        <p14:creationId xmlns:p14="http://schemas.microsoft.com/office/powerpoint/2010/main" val="18396205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94</a:t>
            </a:fld>
            <a:endParaRPr lang="en-US"/>
          </a:p>
        </p:txBody>
      </p:sp>
    </p:spTree>
    <p:extLst>
      <p:ext uri="{BB962C8B-B14F-4D97-AF65-F5344CB8AC3E}">
        <p14:creationId xmlns:p14="http://schemas.microsoft.com/office/powerpoint/2010/main" val="25729675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Demo a simple XSS attack.  This can either be done directly from the login page </a:t>
            </a:r>
            <a:r>
              <a:rPr lang="en-US" baseline="0" dirty="0" err="1" smtClean="0"/>
              <a:t>userid</a:t>
            </a:r>
            <a:r>
              <a:rPr lang="en-US" baseline="0" dirty="0" smtClean="0"/>
              <a:t> field or can be done leveraging the Tamper Data interface.  Pop a simple alert window to demonstrate how the data provided as input is being interpreted by the browser as code from the server.</a:t>
            </a:r>
          </a:p>
          <a:p>
            <a:endParaRPr lang="en-US" baseline="0" dirty="0" smtClean="0"/>
          </a:p>
          <a:p>
            <a:r>
              <a:rPr lang="en-US" baseline="0" dirty="0" smtClean="0"/>
              <a:t>Discuss how the actual attack will be much worse in reality.  Low-end </a:t>
            </a:r>
            <a:r>
              <a:rPr lang="en-US" baseline="0" dirty="0" err="1" smtClean="0"/>
              <a:t>hacktivists</a:t>
            </a:r>
            <a:r>
              <a:rPr lang="en-US" baseline="0" dirty="0" smtClean="0"/>
              <a:t> &amp; script kiddies might settle for apparent site defacement or misleading data being provided on the page.  Cyber criminals can use the attack to provide misleading information (bogus AV software alerts for example).  Some cyber criminals and advanced threats may leverage this weakness to steal/harvest session identifiers for your site or to cause a cross-site request forgery (CSRF).</a:t>
            </a:r>
          </a:p>
        </p:txBody>
      </p:sp>
      <p:sp>
        <p:nvSpPr>
          <p:cNvPr id="4" name="Slide Number Placeholder 3"/>
          <p:cNvSpPr>
            <a:spLocks noGrp="1"/>
          </p:cNvSpPr>
          <p:nvPr>
            <p:ph type="sldNum" sz="quarter" idx="10"/>
          </p:nvPr>
        </p:nvSpPr>
        <p:spPr/>
        <p:txBody>
          <a:bodyPr/>
          <a:lstStyle/>
          <a:p>
            <a:fld id="{F66051B0-AC27-439B-8BE8-DA2DA8B49982}" type="slidenum">
              <a:rPr lang="en-US" smtClean="0"/>
              <a:pPr/>
              <a:t>95</a:t>
            </a:fld>
            <a:endParaRPr lang="en-US"/>
          </a:p>
        </p:txBody>
      </p:sp>
    </p:spTree>
    <p:extLst>
      <p:ext uri="{BB962C8B-B14F-4D97-AF65-F5344CB8AC3E}">
        <p14:creationId xmlns:p14="http://schemas.microsoft.com/office/powerpoint/2010/main" val="7674114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96</a:t>
            </a:fld>
            <a:endParaRPr lang="en-US"/>
          </a:p>
        </p:txBody>
      </p:sp>
    </p:spTree>
    <p:extLst>
      <p:ext uri="{BB962C8B-B14F-4D97-AF65-F5344CB8AC3E}">
        <p14:creationId xmlns:p14="http://schemas.microsoft.com/office/powerpoint/2010/main" val="27399404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6051B0-AC27-439B-8BE8-DA2DA8B49982}" type="slidenum">
              <a:rPr lang="en-US" smtClean="0"/>
              <a:pPr/>
              <a:t>97</a:t>
            </a:fld>
            <a:endParaRPr lang="en-US"/>
          </a:p>
        </p:txBody>
      </p:sp>
    </p:spTree>
    <p:extLst>
      <p:ext uri="{BB962C8B-B14F-4D97-AF65-F5344CB8AC3E}">
        <p14:creationId xmlns:p14="http://schemas.microsoft.com/office/powerpoint/2010/main" val="14391606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XSS vulnerabilities was identified in the Google.com website, which allowed an attacker to mount a phishing attack. Although Google uses common XSS countermeasures, a successful attack is possible, when using UTF-7 encoded payloads. </a:t>
            </a:r>
          </a:p>
          <a:p>
            <a:endParaRPr lang="en-US" dirty="0" smtClean="0"/>
          </a:p>
          <a:p>
            <a:r>
              <a:rPr lang="en-US" dirty="0" smtClean="0"/>
              <a:t>The script (</a:t>
            </a:r>
            <a:r>
              <a:rPr lang="en-US" dirty="0" smtClean="0">
                <a:hlinkClick r:id="rId3"/>
              </a:rPr>
              <a:t>http://www.google.com/</a:t>
            </a:r>
            <a:r>
              <a:rPr lang="en-US" dirty="0" err="1" smtClean="0">
                <a:hlinkClick r:id="rId3"/>
              </a:rPr>
              <a:t>url?q</a:t>
            </a:r>
            <a:r>
              <a:rPr lang="en-US" dirty="0" smtClean="0">
                <a:hlinkClick r:id="rId3"/>
              </a:rPr>
              <a:t>=</a:t>
            </a:r>
            <a:r>
              <a:rPr lang="en-US" dirty="0" smtClean="0"/>
              <a:t>...) is normally used for redirecting the browser from Google's website to other sites.</a:t>
            </a:r>
            <a:r>
              <a:rPr lang="en-US" baseline="0" dirty="0" smtClean="0"/>
              <a:t>  </a:t>
            </a:r>
            <a:r>
              <a:rPr lang="en-US" dirty="0" smtClean="0"/>
              <a:t>When requesting a page which doesn't exist under www.google.com, a 404 NOT FOUND response is returned to the user, with the original path requested. </a:t>
            </a:r>
            <a:r>
              <a:rPr lang="en-US" baseline="0" dirty="0" smtClean="0"/>
              <a:t> </a:t>
            </a:r>
            <a:r>
              <a:rPr lang="en-US" dirty="0" smtClean="0"/>
              <a:t>While the aforementioned mechanisms (URL redirection script, 404 NOT FOUND) escape common characters used for XSS, such as &lt;&gt; (triangular parenthesis) and apostrophes, it fails to handle hazardous UTF-7 encoded payloads. </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server response lacks charset encoding enforcement, such as:</a:t>
            </a:r>
            <a:r>
              <a:rPr lang="en-US" baseline="0" dirty="0" smtClean="0"/>
              <a:t> </a:t>
            </a:r>
            <a:r>
              <a:rPr lang="en-US" dirty="0" smtClean="0"/>
              <a:t>Response headers: "Content-Type: text/html; charset=[encoding]".</a:t>
            </a:r>
            <a:r>
              <a:rPr lang="en-US" baseline="0" dirty="0" smtClean="0"/>
              <a:t>  </a:t>
            </a:r>
            <a:r>
              <a:rPr lang="en-US" dirty="0" smtClean="0"/>
              <a:t>Therefore, when sending an XSS attack payload, encoded in UTF-7, the payload will return in the response without being altered. </a:t>
            </a:r>
          </a:p>
          <a:p>
            <a:endParaRPr lang="en-US" dirty="0" smtClean="0"/>
          </a:p>
          <a:p>
            <a:r>
              <a:rPr lang="en-US" dirty="0" smtClean="0"/>
              <a:t>If "Encoding" is set to "Auto-Select", and Internet-Explorer finds a UTF-7 string in the first 4096 characters of the response's body, it will set the charset encoding to UTF-7 automatically, unless a certain charset encoding is already enforced.</a:t>
            </a:r>
          </a:p>
          <a:p>
            <a:endParaRPr lang="en-US" dirty="0" smtClean="0"/>
          </a:p>
          <a:p>
            <a:pPr rtl="0"/>
            <a:r>
              <a:rPr lang="en-US" dirty="0" smtClean="0">
                <a:effectLst/>
              </a:rPr>
              <a:t>UTF-7 allows multiple representations of the same source string. In particular ASCII characters can be represented as part of Unicode blocks. As such if standard ASCII based escaping or validation processes are used on UTF-7 then Unicode blocks may be used to slip malicious strings past them.</a:t>
            </a:r>
          </a:p>
          <a:p>
            <a:pPr rtl="0"/>
            <a:r>
              <a:rPr lang="en-US" dirty="0" smtClean="0">
                <a:effectLst/>
              </a:rPr>
              <a:t>Older versions of </a:t>
            </a:r>
            <a:r>
              <a:rPr lang="en-US" dirty="0" smtClean="0">
                <a:effectLst/>
                <a:hlinkClick r:id="rId4" action="ppaction://hlinkfile" tooltip="Internet Explorer"/>
              </a:rPr>
              <a:t>Internet Explorer</a:t>
            </a:r>
            <a:r>
              <a:rPr lang="en-US" dirty="0" smtClean="0">
                <a:effectLst/>
              </a:rPr>
              <a:t> can be tricked into interpreting the page as UTF-7. This can be used for a </a:t>
            </a:r>
            <a:r>
              <a:rPr lang="en-US" dirty="0" smtClean="0">
                <a:effectLst/>
                <a:hlinkClick r:id="rId5" action="ppaction://hlinkfile" tooltip="Cross-site scripting"/>
              </a:rPr>
              <a:t>cross-site scripting</a:t>
            </a:r>
            <a:r>
              <a:rPr lang="en-US" dirty="0" smtClean="0">
                <a:effectLst/>
              </a:rPr>
              <a:t> attack as the &lt; and &gt; marks can be encoded as +</a:t>
            </a:r>
            <a:r>
              <a:rPr lang="en-US" dirty="0" err="1" smtClean="0">
                <a:effectLst/>
              </a:rPr>
              <a:t>ADw</a:t>
            </a:r>
            <a:r>
              <a:rPr lang="en-US" dirty="0" smtClean="0">
                <a:effectLst/>
              </a:rPr>
              <a:t>- and +AD4- in UTF-7, which most validators let through as simple text.</a:t>
            </a:r>
          </a:p>
          <a:p>
            <a:pPr rtl="0"/>
            <a:endParaRPr lang="en-US" dirty="0" smtClean="0">
              <a:effectLst/>
            </a:endParaRPr>
          </a:p>
          <a:p>
            <a:pPr rtl="0"/>
            <a:r>
              <a:rPr lang="en-US" dirty="0" smtClean="0">
                <a:effectLst/>
              </a:rPr>
              <a:t>The sample PHP code show how this works.</a:t>
            </a:r>
            <a:r>
              <a:rPr lang="en-US" baseline="0" dirty="0" smtClean="0">
                <a:effectLst/>
              </a:rPr>
              <a:t>  The sample page defines the content type as UTF-7 and then creates a UTF-7 string that contains the payload.  HTML encoding is then performed to remove XSS specific characters, but the encoding is done on UTF-8 characters.  The end results is that the string is not properly encoded and the payload is delivered to the user's browser.  The browser see the UTF-7 content type and renders the page accordingly, enabling the attack.</a:t>
            </a:r>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fld id="{F66051B0-AC27-439B-8BE8-DA2DA8B49982}" type="slidenum">
              <a:rPr lang="en-US" smtClean="0"/>
              <a:pPr/>
              <a:t>98</a:t>
            </a:fld>
            <a:endParaRPr lang="en-US"/>
          </a:p>
        </p:txBody>
      </p:sp>
    </p:spTree>
    <p:extLst>
      <p:ext uri="{BB962C8B-B14F-4D97-AF65-F5344CB8AC3E}">
        <p14:creationId xmlns:p14="http://schemas.microsoft.com/office/powerpoint/2010/main" val="22596457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99</a:t>
            </a:fld>
            <a:endParaRPr lang="en-US"/>
          </a:p>
        </p:txBody>
      </p:sp>
    </p:spTree>
    <p:extLst>
      <p:ext uri="{BB962C8B-B14F-4D97-AF65-F5344CB8AC3E}">
        <p14:creationId xmlns:p14="http://schemas.microsoft.com/office/powerpoint/2010/main" val="4359712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6051B0-AC27-439B-8BE8-DA2DA8B49982}" type="slidenum">
              <a:rPr lang="en-US" smtClean="0"/>
              <a:pPr/>
              <a:t>100</a:t>
            </a:fld>
            <a:endParaRPr lang="en-US"/>
          </a:p>
        </p:txBody>
      </p:sp>
    </p:spTree>
    <p:extLst>
      <p:ext uri="{BB962C8B-B14F-4D97-AF65-F5344CB8AC3E}">
        <p14:creationId xmlns:p14="http://schemas.microsoft.com/office/powerpoint/2010/main" val="915683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020888" y="0"/>
            <a:ext cx="341312" cy="685800"/>
          </a:xfrm>
          <a:prstGeom prst="rect">
            <a:avLst/>
          </a:prstGeom>
          <a:solidFill>
            <a:srgbClr val="FDAA03"/>
          </a:solidFill>
          <a:ln w="9525">
            <a:noFill/>
            <a:miter lim="800000"/>
            <a:headEnd/>
            <a:tailEnd/>
          </a:ln>
          <a:effectLst/>
        </p:spPr>
        <p:txBody>
          <a:bodyPr wrap="none" anchor="ctr"/>
          <a:lstStyle/>
          <a:p>
            <a:endParaRPr lang="en-US"/>
          </a:p>
        </p:txBody>
      </p:sp>
      <p:sp>
        <p:nvSpPr>
          <p:cNvPr id="5123" name="Rectangle 3"/>
          <p:cNvSpPr>
            <a:spLocks noChangeArrowheads="1"/>
          </p:cNvSpPr>
          <p:nvPr/>
        </p:nvSpPr>
        <p:spPr bwMode="auto">
          <a:xfrm>
            <a:off x="2362200" y="0"/>
            <a:ext cx="6781800" cy="990600"/>
          </a:xfrm>
          <a:prstGeom prst="rect">
            <a:avLst/>
          </a:prstGeom>
          <a:solidFill>
            <a:srgbClr val="003399"/>
          </a:solidFill>
          <a:ln w="9525">
            <a:noFill/>
            <a:miter lim="800000"/>
            <a:headEnd/>
            <a:tailEnd/>
          </a:ln>
          <a:effectLst/>
        </p:spPr>
        <p:txBody>
          <a:bodyPr wrap="none" anchor="ctr"/>
          <a:lstStyle/>
          <a:p>
            <a:endParaRPr lang="en-US"/>
          </a:p>
        </p:txBody>
      </p:sp>
      <p:sp>
        <p:nvSpPr>
          <p:cNvPr id="5124" name="Rectangle 4"/>
          <p:cNvSpPr>
            <a:spLocks noGrp="1" noChangeArrowheads="1"/>
          </p:cNvSpPr>
          <p:nvPr>
            <p:ph type="subTitle" idx="1"/>
          </p:nvPr>
        </p:nvSpPr>
        <p:spPr>
          <a:xfrm>
            <a:off x="2133600" y="4189413"/>
            <a:ext cx="4602163" cy="763587"/>
          </a:xfrm>
        </p:spPr>
        <p:txBody>
          <a:bodyPr/>
          <a:lstStyle>
            <a:lvl1pPr marL="0" indent="0">
              <a:buFont typeface="Monotype Sorts" pitchFamily="2" charset="2"/>
              <a:buNone/>
              <a:defRPr b="0"/>
            </a:lvl1pPr>
          </a:lstStyle>
          <a:p>
            <a:r>
              <a:rPr lang="en-US" altLang="en-US" smtClean="0"/>
              <a:t>Click to edit Master subtitle style</a:t>
            </a:r>
            <a:endParaRPr lang="en-US" altLang="en-US"/>
          </a:p>
        </p:txBody>
      </p:sp>
      <p:sp>
        <p:nvSpPr>
          <p:cNvPr id="5129" name="Rectangle 9"/>
          <p:cNvSpPr>
            <a:spLocks noGrp="1" noChangeArrowheads="1"/>
          </p:cNvSpPr>
          <p:nvPr>
            <p:ph type="ctrTitle" sz="quarter"/>
          </p:nvPr>
        </p:nvSpPr>
        <p:spPr>
          <a:xfrm>
            <a:off x="2133600" y="2286000"/>
            <a:ext cx="6477000" cy="1143000"/>
          </a:xfrm>
        </p:spPr>
        <p:txBody>
          <a:bodyPr anchor="ctr"/>
          <a:lstStyle>
            <a:lvl1pPr>
              <a:lnSpc>
                <a:spcPts val="4400"/>
              </a:lnSpc>
              <a:defRPr sz="4000">
                <a:solidFill>
                  <a:schemeClr val="tx1"/>
                </a:solidFill>
              </a:defRPr>
            </a:lvl1pPr>
          </a:lstStyle>
          <a:p>
            <a:r>
              <a:rPr lang="en-US" smtClean="0"/>
              <a:t>Click to edit Master title style</a:t>
            </a:r>
            <a:endParaRPr lang="en-US"/>
          </a:p>
        </p:txBody>
      </p:sp>
      <p:pic>
        <p:nvPicPr>
          <p:cNvPr id="5148" name="Picture 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5738" y="6489700"/>
            <a:ext cx="804862" cy="252413"/>
          </a:xfrm>
          <a:prstGeom prst="rect">
            <a:avLst/>
          </a:prstGeom>
          <a:noFill/>
        </p:spPr>
      </p:pic>
      <p:sp>
        <p:nvSpPr>
          <p:cNvPr id="8" name="Text Box 27"/>
          <p:cNvSpPr txBox="1">
            <a:spLocks noChangeArrowheads="1"/>
          </p:cNvSpPr>
          <p:nvPr userDrawn="1"/>
        </p:nvSpPr>
        <p:spPr bwMode="auto">
          <a:xfrm>
            <a:off x="3657600" y="6523573"/>
            <a:ext cx="4597410" cy="184666"/>
          </a:xfrm>
          <a:prstGeom prst="rect">
            <a:avLst/>
          </a:prstGeom>
          <a:noFill/>
          <a:ln w="9525">
            <a:noFill/>
            <a:miter lim="800000"/>
            <a:headEnd/>
            <a:tailEnd/>
          </a:ln>
          <a:effectLst/>
        </p:spPr>
        <p:txBody>
          <a:bodyPr wrap="square" lIns="45720" tIns="45720" rIns="45720" bIns="45720" anchor="ctr" anchorCtr="0">
            <a:spAutoFit/>
          </a:bodyPr>
          <a:lstStyle/>
          <a:p>
            <a:pPr algn="r">
              <a:lnSpc>
                <a:spcPct val="100000"/>
              </a:lnSpc>
              <a:spcAft>
                <a:spcPct val="0"/>
              </a:spcAft>
            </a:pPr>
            <a:r>
              <a:rPr lang="en-US" sz="600" b="0" i="0" kern="1200" dirty="0" smtClean="0">
                <a:solidFill>
                  <a:schemeClr val="tx1"/>
                </a:solidFill>
                <a:effectLst/>
                <a:latin typeface="Arial" charset="0"/>
                <a:ea typeface="+mn-ea"/>
                <a:cs typeface="+mn-cs"/>
              </a:rPr>
              <a:t>Except where otherwise noted, this work is licensed under a Creative Commons Attribution-</a:t>
            </a:r>
            <a:r>
              <a:rPr lang="en-US" sz="600" b="0" i="0" kern="1200" dirty="0" err="1" smtClean="0">
                <a:solidFill>
                  <a:schemeClr val="tx1"/>
                </a:solidFill>
                <a:effectLst/>
                <a:latin typeface="Arial" charset="0"/>
                <a:ea typeface="+mn-ea"/>
                <a:cs typeface="+mn-cs"/>
              </a:rPr>
              <a:t>ShareAlike</a:t>
            </a:r>
            <a:r>
              <a:rPr lang="en-US" sz="600" b="0" i="0" kern="1200" dirty="0" smtClean="0">
                <a:solidFill>
                  <a:schemeClr val="tx1"/>
                </a:solidFill>
                <a:effectLst/>
                <a:latin typeface="Arial" charset="0"/>
                <a:ea typeface="+mn-ea"/>
                <a:cs typeface="+mn-cs"/>
              </a:rPr>
              <a:t> 3.0 License.</a:t>
            </a:r>
            <a:endParaRPr lang="en-US" sz="600" b="0" i="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3737" y="6512041"/>
            <a:ext cx="593725" cy="20773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6CDCFC7-11BF-44BA-8B73-1C467AC527EE}" type="slidenum">
              <a:rPr lang="en-US"/>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2550" y="381000"/>
            <a:ext cx="1924050" cy="572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0400" y="381000"/>
            <a:ext cx="5619750" cy="5722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5615AAC-AA2F-4C19-AD77-58815C4B37B2}"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DCC7088-93A3-4371-9D27-6E895A996358}"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3F7FDFE-18F6-49B8-BF33-E33EE22E0A3A}" type="slidenum">
              <a:rPr lang="en-US"/>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295400"/>
            <a:ext cx="37719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4700" y="1295400"/>
            <a:ext cx="37719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C6E83FB-7ACC-4988-BE50-8926EDFFAA5A}" type="slidenum">
              <a:rPr lang="en-US"/>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6A72C05-940A-4083-A402-6A3171BD0FB6}" type="slidenum">
              <a:rPr lang="en-US"/>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18AB83E-0D40-4ECD-9BE8-8EEBFE059A8D}" type="slidenum">
              <a:rPr lang="en-US"/>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B95643A-9BC5-4F62-AAC3-E954C98500C2}"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D2768C-8301-4FA3-A12D-3A53E9EE837F}" type="slidenum">
              <a:rPr lang="en-US"/>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242CF28-E4CB-41B5-B562-BE66803A9225}" type="slidenum">
              <a:rPr lang="en-US"/>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8448504" y="6567060"/>
            <a:ext cx="533400" cy="152400"/>
          </a:xfrm>
          <a:prstGeom prst="rect">
            <a:avLst/>
          </a:prstGeom>
          <a:noFill/>
          <a:ln w="9525">
            <a:noFill/>
            <a:miter lim="800000"/>
            <a:headEnd/>
            <a:tailEnd/>
          </a:ln>
          <a:effectLst/>
        </p:spPr>
        <p:txBody>
          <a:bodyPr vert="horz" wrap="none" lIns="92064" tIns="46033" rIns="92064" bIns="46033" numCol="1" anchor="ctr" anchorCtr="0" compatLnSpc="1">
            <a:prstTxWarp prst="textNoShape">
              <a:avLst/>
            </a:prstTxWarp>
          </a:bodyPr>
          <a:lstStyle>
            <a:lvl1pPr algn="r">
              <a:lnSpc>
                <a:spcPct val="120000"/>
              </a:lnSpc>
              <a:spcAft>
                <a:spcPct val="0"/>
              </a:spcAft>
              <a:buClrTx/>
              <a:defRPr sz="800">
                <a:solidFill>
                  <a:schemeClr val="tx2"/>
                </a:solidFill>
              </a:defRPr>
            </a:lvl1pPr>
          </a:lstStyle>
          <a:p>
            <a:fld id="{0F180C9F-FFE5-4989-8E60-B8D42274553D}" type="slidenum">
              <a:rPr lang="en-US"/>
              <a:pPr/>
              <a:t>‹#›</a:t>
            </a:fld>
            <a:endParaRPr lang="en-US"/>
          </a:p>
        </p:txBody>
      </p:sp>
      <p:sp>
        <p:nvSpPr>
          <p:cNvPr id="4099" name="Rectangle 3"/>
          <p:cNvSpPr>
            <a:spLocks noGrp="1" noChangeArrowheads="1"/>
          </p:cNvSpPr>
          <p:nvPr>
            <p:ph type="title"/>
          </p:nvPr>
        </p:nvSpPr>
        <p:spPr bwMode="auto">
          <a:xfrm>
            <a:off x="685800" y="381000"/>
            <a:ext cx="7162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660400" y="1295400"/>
            <a:ext cx="7696200" cy="4808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2" name="Rectangle 6"/>
          <p:cNvSpPr>
            <a:spLocks noChangeArrowheads="1"/>
          </p:cNvSpPr>
          <p:nvPr/>
        </p:nvSpPr>
        <p:spPr bwMode="auto">
          <a:xfrm>
            <a:off x="7740650" y="0"/>
            <a:ext cx="1403350" cy="127000"/>
          </a:xfrm>
          <a:prstGeom prst="rect">
            <a:avLst/>
          </a:prstGeom>
          <a:solidFill>
            <a:srgbClr val="FDAA03"/>
          </a:solidFill>
          <a:ln w="9525">
            <a:noFill/>
            <a:miter lim="800000"/>
            <a:headEnd/>
            <a:tailEnd/>
          </a:ln>
          <a:effectLst/>
        </p:spPr>
        <p:txBody>
          <a:bodyPr wrap="none" anchor="ctr"/>
          <a:lstStyle/>
          <a:p>
            <a:endParaRPr lang="en-US"/>
          </a:p>
        </p:txBody>
      </p:sp>
      <p:sp>
        <p:nvSpPr>
          <p:cNvPr id="4107" name="Rectangle 11"/>
          <p:cNvSpPr>
            <a:spLocks noChangeArrowheads="1"/>
          </p:cNvSpPr>
          <p:nvPr/>
        </p:nvSpPr>
        <p:spPr bwMode="auto">
          <a:xfrm>
            <a:off x="7886700" y="0"/>
            <a:ext cx="1257300" cy="220663"/>
          </a:xfrm>
          <a:prstGeom prst="rect">
            <a:avLst/>
          </a:prstGeom>
          <a:solidFill>
            <a:schemeClr val="tx2"/>
          </a:solidFill>
          <a:ln w="9525">
            <a:noFill/>
            <a:miter lim="800000"/>
            <a:headEnd/>
            <a:tailEnd/>
          </a:ln>
          <a:effectLst/>
        </p:spPr>
        <p:txBody>
          <a:bodyPr wrap="none" anchor="ctr"/>
          <a:lstStyle/>
          <a:p>
            <a:endParaRPr lang="en-US">
              <a:solidFill>
                <a:schemeClr val="tx2"/>
              </a:solidFill>
            </a:endParaRPr>
          </a:p>
        </p:txBody>
      </p:sp>
      <p:sp>
        <p:nvSpPr>
          <p:cNvPr id="4122" name="Line 26"/>
          <p:cNvSpPr>
            <a:spLocks noChangeShapeType="1"/>
          </p:cNvSpPr>
          <p:nvPr/>
        </p:nvSpPr>
        <p:spPr bwMode="auto">
          <a:xfrm>
            <a:off x="152400" y="6400800"/>
            <a:ext cx="8763000" cy="0"/>
          </a:xfrm>
          <a:prstGeom prst="line">
            <a:avLst/>
          </a:prstGeom>
          <a:noFill/>
          <a:ln w="6350">
            <a:solidFill>
              <a:srgbClr val="FF9900"/>
            </a:solidFill>
            <a:round/>
            <a:headEnd/>
            <a:tailEnd/>
          </a:ln>
          <a:effectLst/>
        </p:spPr>
        <p:txBody>
          <a:bodyPr wrap="none" anchor="ctr"/>
          <a:lstStyle/>
          <a:p>
            <a:endParaRPr lang="en-US"/>
          </a:p>
        </p:txBody>
      </p:sp>
      <p:pic>
        <p:nvPicPr>
          <p:cNvPr id="4127" name="Picture 31"/>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185738" y="6489700"/>
            <a:ext cx="804862" cy="252413"/>
          </a:xfrm>
          <a:prstGeom prst="rect">
            <a:avLst/>
          </a:prstGeom>
          <a:noFill/>
        </p:spPr>
      </p:pic>
      <p:sp>
        <p:nvSpPr>
          <p:cNvPr id="10" name="Text Box 27"/>
          <p:cNvSpPr txBox="1">
            <a:spLocks noChangeArrowheads="1"/>
          </p:cNvSpPr>
          <p:nvPr userDrawn="1"/>
        </p:nvSpPr>
        <p:spPr bwMode="auto">
          <a:xfrm>
            <a:off x="1006069" y="6540829"/>
            <a:ext cx="6705600" cy="184666"/>
          </a:xfrm>
          <a:prstGeom prst="rect">
            <a:avLst/>
          </a:prstGeom>
          <a:noFill/>
          <a:ln w="9525">
            <a:noFill/>
            <a:miter lim="800000"/>
            <a:headEnd/>
            <a:tailEnd/>
          </a:ln>
          <a:effectLst/>
        </p:spPr>
        <p:txBody>
          <a:bodyPr wrap="square" lIns="45720" tIns="45720" rIns="45720" bIns="45720" anchor="ctr" anchorCtr="0">
            <a:spAutoFit/>
          </a:bodyPr>
          <a:lstStyle/>
          <a:p>
            <a:pPr algn="ctr">
              <a:lnSpc>
                <a:spcPct val="100000"/>
              </a:lnSpc>
              <a:spcAft>
                <a:spcPct val="0"/>
              </a:spcAft>
            </a:pPr>
            <a:r>
              <a:rPr lang="en-US" sz="600" b="0" i="0" kern="1200" dirty="0" smtClean="0">
                <a:solidFill>
                  <a:schemeClr val="tx1"/>
                </a:solidFill>
                <a:effectLst/>
                <a:latin typeface="Arial" charset="0"/>
                <a:ea typeface="+mn-ea"/>
                <a:cs typeface="+mn-cs"/>
              </a:rPr>
              <a:t>Except where otherwise noted, this work is licensed under a Creative Commons Attribution-</a:t>
            </a:r>
            <a:r>
              <a:rPr lang="en-US" sz="600" b="0" i="0" kern="1200" dirty="0" err="1" smtClean="0">
                <a:solidFill>
                  <a:schemeClr val="tx1"/>
                </a:solidFill>
                <a:effectLst/>
                <a:latin typeface="Arial" charset="0"/>
                <a:ea typeface="+mn-ea"/>
                <a:cs typeface="+mn-cs"/>
              </a:rPr>
              <a:t>ShareAlike</a:t>
            </a:r>
            <a:r>
              <a:rPr lang="en-US" sz="600" b="0" i="0" kern="1200" dirty="0" smtClean="0">
                <a:solidFill>
                  <a:schemeClr val="tx1"/>
                </a:solidFill>
                <a:effectLst/>
                <a:latin typeface="Arial" charset="0"/>
                <a:ea typeface="+mn-ea"/>
                <a:cs typeface="+mn-cs"/>
              </a:rPr>
              <a:t> 3.0 License.</a:t>
            </a:r>
            <a:endParaRPr lang="en-US" sz="600" b="0" i="0" dirty="0"/>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00800" y="6529297"/>
            <a:ext cx="593725" cy="20773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hf hdr="0" ftr="0" dt="0"/>
  <p:txStyles>
    <p:titleStyle>
      <a:lvl1pPr algn="l" rtl="0" eaLnBrk="1" fontAlgn="base" hangingPunct="1">
        <a:lnSpc>
          <a:spcPts val="3000"/>
        </a:lnSpc>
        <a:spcBef>
          <a:spcPct val="0"/>
        </a:spcBef>
        <a:spcAft>
          <a:spcPct val="0"/>
        </a:spcAft>
        <a:defRPr sz="2800" b="1">
          <a:solidFill>
            <a:srgbClr val="000099"/>
          </a:solidFill>
          <a:latin typeface="+mj-lt"/>
          <a:ea typeface="+mj-ea"/>
          <a:cs typeface="+mj-cs"/>
        </a:defRPr>
      </a:lvl1pPr>
      <a:lvl2pPr algn="l" rtl="0" eaLnBrk="1" fontAlgn="base" hangingPunct="1">
        <a:lnSpc>
          <a:spcPts val="3000"/>
        </a:lnSpc>
        <a:spcBef>
          <a:spcPct val="0"/>
        </a:spcBef>
        <a:spcAft>
          <a:spcPct val="0"/>
        </a:spcAft>
        <a:defRPr sz="2800" b="1">
          <a:solidFill>
            <a:srgbClr val="000099"/>
          </a:solidFill>
          <a:latin typeface="Arial" charset="0"/>
        </a:defRPr>
      </a:lvl2pPr>
      <a:lvl3pPr algn="l" rtl="0" eaLnBrk="1" fontAlgn="base" hangingPunct="1">
        <a:lnSpc>
          <a:spcPts val="3000"/>
        </a:lnSpc>
        <a:spcBef>
          <a:spcPct val="0"/>
        </a:spcBef>
        <a:spcAft>
          <a:spcPct val="0"/>
        </a:spcAft>
        <a:defRPr sz="2800" b="1">
          <a:solidFill>
            <a:srgbClr val="000099"/>
          </a:solidFill>
          <a:latin typeface="Arial" charset="0"/>
        </a:defRPr>
      </a:lvl3pPr>
      <a:lvl4pPr algn="l" rtl="0" eaLnBrk="1" fontAlgn="base" hangingPunct="1">
        <a:lnSpc>
          <a:spcPts val="3000"/>
        </a:lnSpc>
        <a:spcBef>
          <a:spcPct val="0"/>
        </a:spcBef>
        <a:spcAft>
          <a:spcPct val="0"/>
        </a:spcAft>
        <a:defRPr sz="2800" b="1">
          <a:solidFill>
            <a:srgbClr val="000099"/>
          </a:solidFill>
          <a:latin typeface="Arial" charset="0"/>
        </a:defRPr>
      </a:lvl4pPr>
      <a:lvl5pPr algn="l" rtl="0" eaLnBrk="1" fontAlgn="base" hangingPunct="1">
        <a:lnSpc>
          <a:spcPts val="3000"/>
        </a:lnSpc>
        <a:spcBef>
          <a:spcPct val="0"/>
        </a:spcBef>
        <a:spcAft>
          <a:spcPct val="0"/>
        </a:spcAft>
        <a:defRPr sz="2800" b="1">
          <a:solidFill>
            <a:srgbClr val="000099"/>
          </a:solidFill>
          <a:latin typeface="Arial" charset="0"/>
        </a:defRPr>
      </a:lvl5pPr>
      <a:lvl6pPr marL="457200" algn="l" rtl="0" eaLnBrk="1" fontAlgn="base" hangingPunct="1">
        <a:lnSpc>
          <a:spcPts val="3000"/>
        </a:lnSpc>
        <a:spcBef>
          <a:spcPct val="0"/>
        </a:spcBef>
        <a:spcAft>
          <a:spcPct val="0"/>
        </a:spcAft>
        <a:defRPr sz="2800" b="1">
          <a:solidFill>
            <a:srgbClr val="000099"/>
          </a:solidFill>
          <a:latin typeface="Arial" charset="0"/>
        </a:defRPr>
      </a:lvl6pPr>
      <a:lvl7pPr marL="914400" algn="l" rtl="0" eaLnBrk="1" fontAlgn="base" hangingPunct="1">
        <a:lnSpc>
          <a:spcPts val="3000"/>
        </a:lnSpc>
        <a:spcBef>
          <a:spcPct val="0"/>
        </a:spcBef>
        <a:spcAft>
          <a:spcPct val="0"/>
        </a:spcAft>
        <a:defRPr sz="2800" b="1">
          <a:solidFill>
            <a:srgbClr val="000099"/>
          </a:solidFill>
          <a:latin typeface="Arial" charset="0"/>
        </a:defRPr>
      </a:lvl7pPr>
      <a:lvl8pPr marL="1371600" algn="l" rtl="0" eaLnBrk="1" fontAlgn="base" hangingPunct="1">
        <a:lnSpc>
          <a:spcPts val="3000"/>
        </a:lnSpc>
        <a:spcBef>
          <a:spcPct val="0"/>
        </a:spcBef>
        <a:spcAft>
          <a:spcPct val="0"/>
        </a:spcAft>
        <a:defRPr sz="2800" b="1">
          <a:solidFill>
            <a:srgbClr val="000099"/>
          </a:solidFill>
          <a:latin typeface="Arial" charset="0"/>
        </a:defRPr>
      </a:lvl8pPr>
      <a:lvl9pPr marL="1828800" algn="l" rtl="0" eaLnBrk="1" fontAlgn="base" hangingPunct="1">
        <a:lnSpc>
          <a:spcPts val="3000"/>
        </a:lnSpc>
        <a:spcBef>
          <a:spcPct val="0"/>
        </a:spcBef>
        <a:spcAft>
          <a:spcPct val="0"/>
        </a:spcAft>
        <a:defRPr sz="2800" b="1">
          <a:solidFill>
            <a:srgbClr val="000099"/>
          </a:solidFill>
          <a:latin typeface="Arial" charset="0"/>
        </a:defRPr>
      </a:lvl9pPr>
    </p:titleStyle>
    <p:bodyStyle>
      <a:lvl1pPr marL="227013" indent="-227013" algn="l" rtl="0" eaLnBrk="1" fontAlgn="base" hangingPunct="1">
        <a:lnSpc>
          <a:spcPts val="2000"/>
        </a:lnSpc>
        <a:spcBef>
          <a:spcPct val="0"/>
        </a:spcBef>
        <a:spcAft>
          <a:spcPts val="800"/>
        </a:spcAft>
        <a:buClr>
          <a:srgbClr val="FDAA03"/>
        </a:buClr>
        <a:buSzPct val="75000"/>
        <a:buFont typeface="Monotype Sorts" pitchFamily="2" charset="2"/>
        <a:buChar char="n"/>
        <a:defRPr sz="2000" b="1">
          <a:solidFill>
            <a:schemeClr val="tx1"/>
          </a:solidFill>
          <a:latin typeface="+mn-lt"/>
          <a:ea typeface="+mn-ea"/>
          <a:cs typeface="+mn-cs"/>
        </a:defRPr>
      </a:lvl1pPr>
      <a:lvl2pPr marL="568325" indent="-227013" algn="l" rtl="0" eaLnBrk="1" fontAlgn="base" hangingPunct="1">
        <a:lnSpc>
          <a:spcPts val="1800"/>
        </a:lnSpc>
        <a:spcBef>
          <a:spcPct val="0"/>
        </a:spcBef>
        <a:spcAft>
          <a:spcPts val="800"/>
        </a:spcAft>
        <a:buClr>
          <a:srgbClr val="FDAA03"/>
        </a:buClr>
        <a:buChar char="–"/>
        <a:defRPr b="1">
          <a:solidFill>
            <a:schemeClr val="tx1"/>
          </a:solidFill>
          <a:latin typeface="+mn-lt"/>
        </a:defRPr>
      </a:lvl2pPr>
      <a:lvl3pPr marL="909638" indent="-168275" algn="l" rtl="0" eaLnBrk="1" fontAlgn="base" hangingPunct="1">
        <a:lnSpc>
          <a:spcPts val="1600"/>
        </a:lnSpc>
        <a:spcBef>
          <a:spcPct val="0"/>
        </a:spcBef>
        <a:spcAft>
          <a:spcPts val="800"/>
        </a:spcAft>
        <a:buClr>
          <a:srgbClr val="FDAA03"/>
        </a:buClr>
        <a:buSzPct val="60000"/>
        <a:buFont typeface="Monotype Sorts" pitchFamily="2" charset="2"/>
        <a:buChar char="n"/>
        <a:defRPr sz="1600" b="1">
          <a:solidFill>
            <a:schemeClr val="tx1"/>
          </a:solidFill>
          <a:latin typeface="+mn-lt"/>
        </a:defRPr>
      </a:lvl3pPr>
      <a:lvl4pPr marL="1143000" indent="-114300" algn="l" rtl="0" eaLnBrk="1" fontAlgn="base" hangingPunct="1">
        <a:lnSpc>
          <a:spcPts val="1400"/>
        </a:lnSpc>
        <a:spcBef>
          <a:spcPct val="0"/>
        </a:spcBef>
        <a:spcAft>
          <a:spcPts val="800"/>
        </a:spcAft>
        <a:buClr>
          <a:srgbClr val="FDAA03"/>
        </a:buClr>
        <a:buChar char="­"/>
        <a:defRPr sz="1400" b="1">
          <a:solidFill>
            <a:schemeClr val="tx1"/>
          </a:solidFill>
          <a:latin typeface="+mn-lt"/>
        </a:defRPr>
      </a:lvl4pPr>
      <a:lvl5pPr marL="1371600" indent="-114300" algn="l" rtl="0" eaLnBrk="1" fontAlgn="base" hangingPunct="1">
        <a:lnSpc>
          <a:spcPts val="1200"/>
        </a:lnSpc>
        <a:spcBef>
          <a:spcPct val="0"/>
        </a:spcBef>
        <a:spcAft>
          <a:spcPts val="800"/>
        </a:spcAft>
        <a:buClr>
          <a:srgbClr val="FDAA03"/>
        </a:buClr>
        <a:buSzPct val="50000"/>
        <a:buFont typeface="Monotype Sorts" pitchFamily="2" charset="2"/>
        <a:buChar char="n"/>
        <a:defRPr sz="1200" b="1">
          <a:solidFill>
            <a:schemeClr val="tx1"/>
          </a:solidFill>
          <a:latin typeface="+mn-lt"/>
        </a:defRPr>
      </a:lvl5pPr>
      <a:lvl6pPr marL="1828800" indent="-114300" algn="l" rtl="0" eaLnBrk="1" fontAlgn="base" hangingPunct="1">
        <a:lnSpc>
          <a:spcPts val="1200"/>
        </a:lnSpc>
        <a:spcBef>
          <a:spcPct val="0"/>
        </a:spcBef>
        <a:spcAft>
          <a:spcPts val="800"/>
        </a:spcAft>
        <a:buClr>
          <a:srgbClr val="FDAA03"/>
        </a:buClr>
        <a:buSzPct val="50000"/>
        <a:buFont typeface="Monotype Sorts" pitchFamily="2" charset="2"/>
        <a:buChar char="n"/>
        <a:defRPr sz="1200" b="1">
          <a:solidFill>
            <a:schemeClr val="tx1"/>
          </a:solidFill>
          <a:latin typeface="+mn-lt"/>
        </a:defRPr>
      </a:lvl6pPr>
      <a:lvl7pPr marL="2286000" indent="-114300" algn="l" rtl="0" eaLnBrk="1" fontAlgn="base" hangingPunct="1">
        <a:lnSpc>
          <a:spcPts val="1200"/>
        </a:lnSpc>
        <a:spcBef>
          <a:spcPct val="0"/>
        </a:spcBef>
        <a:spcAft>
          <a:spcPts val="800"/>
        </a:spcAft>
        <a:buClr>
          <a:srgbClr val="FDAA03"/>
        </a:buClr>
        <a:buSzPct val="50000"/>
        <a:buFont typeface="Monotype Sorts" pitchFamily="2" charset="2"/>
        <a:buChar char="n"/>
        <a:defRPr sz="1200" b="1">
          <a:solidFill>
            <a:schemeClr val="tx1"/>
          </a:solidFill>
          <a:latin typeface="+mn-lt"/>
        </a:defRPr>
      </a:lvl7pPr>
      <a:lvl8pPr marL="2743200" indent="-114300" algn="l" rtl="0" eaLnBrk="1" fontAlgn="base" hangingPunct="1">
        <a:lnSpc>
          <a:spcPts val="1200"/>
        </a:lnSpc>
        <a:spcBef>
          <a:spcPct val="0"/>
        </a:spcBef>
        <a:spcAft>
          <a:spcPts val="800"/>
        </a:spcAft>
        <a:buClr>
          <a:srgbClr val="FDAA03"/>
        </a:buClr>
        <a:buSzPct val="50000"/>
        <a:buFont typeface="Monotype Sorts" pitchFamily="2" charset="2"/>
        <a:buChar char="n"/>
        <a:defRPr sz="1200" b="1">
          <a:solidFill>
            <a:schemeClr val="tx1"/>
          </a:solidFill>
          <a:latin typeface="+mn-lt"/>
        </a:defRPr>
      </a:lvl8pPr>
      <a:lvl9pPr marL="3200400" indent="-114300" algn="l" rtl="0" eaLnBrk="1" fontAlgn="base" hangingPunct="1">
        <a:lnSpc>
          <a:spcPts val="1200"/>
        </a:lnSpc>
        <a:spcBef>
          <a:spcPct val="0"/>
        </a:spcBef>
        <a:spcAft>
          <a:spcPts val="800"/>
        </a:spcAft>
        <a:buClr>
          <a:srgbClr val="FDAA03"/>
        </a:buClr>
        <a:buSzPct val="50000"/>
        <a:buFont typeface="Monotype Sorts" pitchFamily="2" charset="2"/>
        <a:buChar char="n"/>
        <a:defRPr sz="1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upload.wikimedia.org/wikipedia/en/4/4f/Stack_Overflow_2.png"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upload.wikimedia.org/wikipedia/en/9/93/Stack_Overflow_3.png" TargetMode="External"/><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hyperlink" Target="http://upload.wikimedia.org/wikipedia/en/4/4f/Stack_Overflow_2.png"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upload.wikimedia.org/wikipedia/en/c/c3/Stack_Overflow_4.png" TargetMode="External"/><Relationship Id="rId4" Type="http://schemas.openxmlformats.org/officeDocument/2006/relationships/image" Target="../media/image91.png"/></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4.gif"/><Relationship Id="rId4" Type="http://schemas.openxmlformats.org/officeDocument/2006/relationships/image" Target="../media/image103.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hyperlink" Target="//upload.wikimedia.org/wikipedia/commons/5/56/Tux.jpg" TargetMode="External"/><Relationship Id="rId7" Type="http://schemas.openxmlformats.org/officeDocument/2006/relationships/hyperlink" Target="//upload.wikimedia.org/wikipedia/commons/a/a0/Tux_secure.jpg"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hyperlink" Target="//upload.wikimedia.org/wikipedia/commons/f/f0/Tux_ecb.jpg" TargetMode="External"/><Relationship Id="rId4" Type="http://schemas.openxmlformats.org/officeDocument/2006/relationships/image" Target="../media/image1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066800" cy="6858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9219" name="Picture 3"/>
          <p:cNvPicPr>
            <a:picLocks noChangeArrowheads="1"/>
          </p:cNvPicPr>
          <p:nvPr/>
        </p:nvPicPr>
        <p:blipFill rotWithShape="1">
          <a:blip r:embed="rId3" cstate="print">
            <a:extLst>
              <a:ext uri="{28A0092B-C50C-407E-A947-70E740481C1C}">
                <a14:useLocalDpi xmlns:a14="http://schemas.microsoft.com/office/drawing/2010/main" val="0"/>
              </a:ext>
            </a:extLst>
          </a:blip>
          <a:srcRect l="-11000" r="11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CDCC7088-93A3-4371-9D27-6E895A996358}" type="slidenum">
              <a:rPr lang="en-US" smtClean="0"/>
              <a:pPr/>
              <a:t>1</a:t>
            </a:fld>
            <a:endParaRPr lang="en-US"/>
          </a:p>
        </p:txBody>
      </p:sp>
      <p:sp>
        <p:nvSpPr>
          <p:cNvPr id="6" name="TextBox 5"/>
          <p:cNvSpPr txBox="1"/>
          <p:nvPr/>
        </p:nvSpPr>
        <p:spPr>
          <a:xfrm>
            <a:off x="19664" y="86201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SQL Injection</a:t>
            </a:r>
            <a:endParaRPr lang="en-US" sz="4000" dirty="0">
              <a:solidFill>
                <a:schemeClr val="bg1"/>
              </a:solidFill>
            </a:endParaRPr>
          </a:p>
        </p:txBody>
      </p:sp>
      <p:sp>
        <p:nvSpPr>
          <p:cNvPr id="7" name="TextBox 6"/>
          <p:cNvSpPr txBox="1"/>
          <p:nvPr/>
        </p:nvSpPr>
        <p:spPr>
          <a:xfrm>
            <a:off x="19664" y="170021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Rainbow Table</a:t>
            </a:r>
            <a:endParaRPr lang="en-US" sz="4000" dirty="0">
              <a:solidFill>
                <a:schemeClr val="bg1"/>
              </a:solidFill>
            </a:endParaRPr>
          </a:p>
        </p:txBody>
      </p:sp>
      <p:sp>
        <p:nvSpPr>
          <p:cNvPr id="8" name="TextBox 7"/>
          <p:cNvSpPr txBox="1"/>
          <p:nvPr/>
        </p:nvSpPr>
        <p:spPr>
          <a:xfrm>
            <a:off x="19664" y="253716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Weak Passwords</a:t>
            </a:r>
            <a:endParaRPr lang="en-US" sz="4000" dirty="0">
              <a:solidFill>
                <a:schemeClr val="bg1"/>
              </a:solidFill>
            </a:endParaRPr>
          </a:p>
        </p:txBody>
      </p:sp>
      <p:sp>
        <p:nvSpPr>
          <p:cNvPr id="9" name="TextBox 8"/>
          <p:cNvSpPr txBox="1"/>
          <p:nvPr/>
        </p:nvSpPr>
        <p:spPr>
          <a:xfrm>
            <a:off x="19664" y="337661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Password Reuse</a:t>
            </a:r>
            <a:endParaRPr lang="en-US" sz="4000" dirty="0">
              <a:solidFill>
                <a:schemeClr val="bg1"/>
              </a:solidFill>
            </a:endParaRPr>
          </a:p>
        </p:txBody>
      </p:sp>
      <p:sp>
        <p:nvSpPr>
          <p:cNvPr id="10" name="TextBox 9"/>
          <p:cNvSpPr txBox="1"/>
          <p:nvPr/>
        </p:nvSpPr>
        <p:spPr>
          <a:xfrm>
            <a:off x="19664" y="420856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Single Factor  Authentication</a:t>
            </a:r>
            <a:endParaRPr lang="en-US" sz="4000" dirty="0">
              <a:solidFill>
                <a:schemeClr val="bg1"/>
              </a:solidFill>
            </a:endParaRPr>
          </a:p>
        </p:txBody>
      </p:sp>
      <p:sp>
        <p:nvSpPr>
          <p:cNvPr id="11" name="TextBox 10"/>
          <p:cNvSpPr txBox="1"/>
          <p:nvPr/>
        </p:nvSpPr>
        <p:spPr>
          <a:xfrm>
            <a:off x="19664" y="5040528"/>
            <a:ext cx="9144000" cy="707886"/>
          </a:xfrm>
          <a:prstGeom prst="rect">
            <a:avLst/>
          </a:prstGeom>
          <a:noFill/>
        </p:spPr>
        <p:txBody>
          <a:bodyPr wrap="square" rtlCol="0">
            <a:spAutoFit/>
          </a:bodyPr>
          <a:lstStyle/>
          <a:p>
            <a:pPr algn="l">
              <a:lnSpc>
                <a:spcPct val="100000"/>
              </a:lnSpc>
              <a:spcAft>
                <a:spcPts val="0"/>
              </a:spcAft>
            </a:pPr>
            <a:r>
              <a:rPr lang="en-US" sz="4000" dirty="0" smtClean="0">
                <a:solidFill>
                  <a:schemeClr val="bg1"/>
                </a:solidFill>
              </a:rPr>
              <a:t>Privilege Escalation</a:t>
            </a:r>
            <a:endParaRPr lang="en-US" sz="4000" dirty="0">
              <a:solidFill>
                <a:schemeClr val="bg1"/>
              </a:solidFill>
            </a:endParaRPr>
          </a:p>
        </p:txBody>
      </p:sp>
      <p:sp>
        <p:nvSpPr>
          <p:cNvPr id="12" name="TextBox 11"/>
          <p:cNvSpPr txBox="1"/>
          <p:nvPr/>
        </p:nvSpPr>
        <p:spPr>
          <a:xfrm>
            <a:off x="990600" y="6172200"/>
            <a:ext cx="7162800" cy="673496"/>
          </a:xfrm>
          <a:prstGeom prst="rect">
            <a:avLst/>
          </a:prstGeom>
          <a:noFill/>
        </p:spPr>
        <p:txBody>
          <a:bodyPr wrap="square" rtlCol="0">
            <a:noAutofit/>
          </a:bodyPr>
          <a:lstStyle/>
          <a:p>
            <a:pPr indent="-457200">
              <a:lnSpc>
                <a:spcPct val="100000"/>
              </a:lnSpc>
              <a:spcAft>
                <a:spcPts val="0"/>
              </a:spcAft>
            </a:pPr>
            <a:r>
              <a:rPr lang="en-US" sz="1000" b="0" dirty="0" smtClean="0">
                <a:solidFill>
                  <a:schemeClr val="bg1"/>
                </a:solidFill>
              </a:rPr>
              <a:t>Bright, P. (2011, February 15). </a:t>
            </a:r>
            <a:r>
              <a:rPr lang="en-US" sz="1000" b="0" i="1" dirty="0" smtClean="0">
                <a:solidFill>
                  <a:schemeClr val="bg1"/>
                </a:solidFill>
              </a:rPr>
              <a:t>Anonymous speaks: The inside story of the </a:t>
            </a:r>
            <a:r>
              <a:rPr lang="en-US" sz="1000" b="0" i="1" dirty="0" err="1" smtClean="0">
                <a:solidFill>
                  <a:schemeClr val="bg1"/>
                </a:solidFill>
              </a:rPr>
              <a:t>HBGary</a:t>
            </a:r>
            <a:r>
              <a:rPr lang="en-US" sz="1000" b="0" i="1" dirty="0" smtClean="0">
                <a:solidFill>
                  <a:schemeClr val="bg1"/>
                </a:solidFill>
              </a:rPr>
              <a:t> hack</a:t>
            </a:r>
            <a:r>
              <a:rPr lang="en-US" sz="1000" b="0" dirty="0" smtClean="0">
                <a:solidFill>
                  <a:schemeClr val="bg1"/>
                </a:solidFill>
              </a:rPr>
              <a:t>. Retrieved February 16, 2011, from http://arstechnica.com/tech-policy/news/2011/02/anonymous-speaks-the-inside-story-of-the-hbgary-hack.ars/</a:t>
            </a:r>
          </a:p>
          <a:p>
            <a:pPr indent="-457200">
              <a:lnSpc>
                <a:spcPct val="100000"/>
              </a:lnSpc>
              <a:spcAft>
                <a:spcPts val="0"/>
              </a:spcAft>
            </a:pPr>
            <a:r>
              <a:rPr lang="en-US" sz="1000" b="0" dirty="0" smtClean="0">
                <a:solidFill>
                  <a:schemeClr val="bg1"/>
                </a:solidFill>
              </a:rPr>
              <a:t>Image from </a:t>
            </a:r>
            <a:r>
              <a:rPr lang="en-US" sz="1000" b="0" dirty="0" err="1" smtClean="0">
                <a:solidFill>
                  <a:schemeClr val="bg1"/>
                </a:solidFill>
              </a:rPr>
              <a:t>WikiMedia</a:t>
            </a:r>
            <a:r>
              <a:rPr lang="en-US" sz="1000" b="0" dirty="0" smtClean="0">
                <a:solidFill>
                  <a:schemeClr val="bg1"/>
                </a:solidFill>
              </a:rPr>
              <a:t> Commons: taken by Al from Edinburgh Scotland, taken on February 10, 2008.  </a:t>
            </a:r>
            <a:r>
              <a:rPr lang="en-US" sz="1000" b="0" dirty="0">
                <a:solidFill>
                  <a:schemeClr val="bg1"/>
                </a:solidFill>
              </a:rPr>
              <a:t>Retrieved September 20, 2011 from https://secure.wikimedia.org/wikipedia/commons/wiki/File:Anti-scientology-protest.jpg</a:t>
            </a:r>
          </a:p>
        </p:txBody>
      </p:sp>
    </p:spTree>
    <p:extLst>
      <p:ext uri="{BB962C8B-B14F-4D97-AF65-F5344CB8AC3E}">
        <p14:creationId xmlns:p14="http://schemas.microsoft.com/office/powerpoint/2010/main" val="22092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Minimize Attack Surfaces</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10</a:t>
            </a:fld>
            <a:endParaRPr lang="en-US"/>
          </a:p>
        </p:txBody>
      </p:sp>
      <p:sp>
        <p:nvSpPr>
          <p:cNvPr id="9" name="TextBox 8"/>
          <p:cNvSpPr txBox="1"/>
          <p:nvPr/>
        </p:nvSpPr>
        <p:spPr>
          <a:xfrm>
            <a:off x="4515035" y="2895600"/>
            <a:ext cx="1646606" cy="646331"/>
          </a:xfrm>
          <a:prstGeom prst="rect">
            <a:avLst/>
          </a:prstGeom>
          <a:noFill/>
        </p:spPr>
        <p:txBody>
          <a:bodyPr wrap="none" rtlCol="0">
            <a:spAutoFit/>
          </a:bodyPr>
          <a:lstStyle/>
          <a:p>
            <a:pPr>
              <a:lnSpc>
                <a:spcPct val="100000"/>
              </a:lnSpc>
              <a:spcAft>
                <a:spcPts val="0"/>
              </a:spcAft>
            </a:pPr>
            <a:r>
              <a:rPr lang="en-US" dirty="0" smtClean="0"/>
              <a:t>More points</a:t>
            </a:r>
          </a:p>
          <a:p>
            <a:pPr>
              <a:lnSpc>
                <a:spcPct val="100000"/>
              </a:lnSpc>
              <a:spcAft>
                <a:spcPts val="0"/>
              </a:spcAft>
            </a:pPr>
            <a:r>
              <a:rPr lang="en-US" dirty="0" smtClean="0"/>
              <a:t>of interaction</a:t>
            </a:r>
            <a:endParaRPr lang="en-US" dirty="0"/>
          </a:p>
        </p:txBody>
      </p:sp>
      <p:sp>
        <p:nvSpPr>
          <p:cNvPr id="10" name="TextBox 9"/>
          <p:cNvSpPr txBox="1"/>
          <p:nvPr/>
        </p:nvSpPr>
        <p:spPr>
          <a:xfrm>
            <a:off x="7057096" y="2895600"/>
            <a:ext cx="1633781" cy="646331"/>
          </a:xfrm>
          <a:prstGeom prst="rect">
            <a:avLst/>
          </a:prstGeom>
          <a:noFill/>
        </p:spPr>
        <p:txBody>
          <a:bodyPr wrap="none" rtlCol="0">
            <a:spAutoFit/>
          </a:bodyPr>
          <a:lstStyle/>
          <a:p>
            <a:pPr>
              <a:lnSpc>
                <a:spcPct val="100000"/>
              </a:lnSpc>
              <a:spcAft>
                <a:spcPts val="0"/>
              </a:spcAft>
            </a:pPr>
            <a:r>
              <a:rPr lang="en-US" dirty="0" smtClean="0"/>
              <a:t>More difficult</a:t>
            </a:r>
          </a:p>
          <a:p>
            <a:pPr>
              <a:lnSpc>
                <a:spcPct val="100000"/>
              </a:lnSpc>
              <a:spcAft>
                <a:spcPts val="0"/>
              </a:spcAft>
            </a:pPr>
            <a:r>
              <a:rPr lang="en-US" dirty="0" smtClean="0"/>
              <a:t>to defend</a:t>
            </a:r>
            <a:endParaRPr lang="en-US" dirty="0"/>
          </a:p>
        </p:txBody>
      </p:sp>
      <p:sp>
        <p:nvSpPr>
          <p:cNvPr id="11" name="Equal 10"/>
          <p:cNvSpPr/>
          <p:nvPr/>
        </p:nvSpPr>
        <p:spPr bwMode="auto">
          <a:xfrm>
            <a:off x="6319680" y="2939848"/>
            <a:ext cx="533400" cy="533400"/>
          </a:xfrm>
          <a:prstGeom prst="mathEqual">
            <a:avLst>
              <a:gd name="adj1" fmla="val 12217"/>
              <a:gd name="adj2" fmla="val 15070"/>
            </a:avLst>
          </a:prstGeom>
          <a:solidFill>
            <a:schemeClr val="tx1"/>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11266" name="Picture 2" descr="C:\Documents and Settings\lshields\Local Settings\Temporary Internet Files\Content.IE5\BJU5418I\MP90044772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49" y="1263448"/>
            <a:ext cx="411903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3366" y="322788"/>
            <a:ext cx="915635" cy="412934"/>
          </a:xfrm>
          <a:prstGeom prst="rect">
            <a:avLst/>
          </a:prstGeom>
          <a:noFill/>
        </p:spPr>
        <p:txBody>
          <a:bodyPr wrap="none" rtlCol="0">
            <a:spAutoFit/>
          </a:bodyPr>
          <a:lstStyle/>
          <a:p>
            <a:r>
              <a:rPr lang="en-US" dirty="0" smtClean="0"/>
              <a:t>1 of 10</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924800" cy="33607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-lad</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/bin/</a:t>
            </a:r>
            <a:r>
              <a:rPr lang="en-US" sz="1400" b="0" dirty="0" err="1" smtClean="0">
                <a:solidFill>
                  <a:schemeClr val="tx2">
                    <a:lumMod val="60000"/>
                    <a:lumOff val="40000"/>
                  </a:schemeClr>
                </a:solidFill>
                <a:latin typeface="Courier New" pitchFamily="49" charset="0"/>
                <a:cs typeface="Courier New" pitchFamily="49" charset="0"/>
              </a:rPr>
              <a:t>ls</a:t>
            </a:r>
            <a:r>
              <a:rPr lang="en-US" sz="1400" b="0" dirty="0" smtClean="0">
                <a:solidFill>
                  <a:schemeClr val="tx2">
                    <a:lumMod val="60000"/>
                    <a:lumOff val="40000"/>
                  </a:schemeClr>
                </a:solidFill>
                <a:latin typeface="Courier New" pitchFamily="49" charset="0"/>
                <a:cs typeface="Courier New" pitchFamily="49" charset="0"/>
              </a:rPr>
              <a:t> -lad</a:t>
            </a: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100</a:t>
            </a:fld>
            <a:endParaRPr lang="en-US"/>
          </a:p>
        </p:txBody>
      </p:sp>
      <p:grpSp>
        <p:nvGrpSpPr>
          <p:cNvPr id="2" name="Group 9"/>
          <p:cNvGrpSpPr/>
          <p:nvPr/>
        </p:nvGrpSpPr>
        <p:grpSpPr>
          <a:xfrm>
            <a:off x="499158" y="592347"/>
            <a:ext cx="8153400" cy="184605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$options = </a:t>
              </a:r>
              <a:r>
                <a:rPr lang="en-US" b="0" dirty="0" err="1" smtClean="0">
                  <a:latin typeface="Courier New" pitchFamily="49" charset="0"/>
                  <a:cs typeface="Courier New" pitchFamily="49" charset="0"/>
                </a:rPr>
                <a:t>readSocket</a:t>
              </a:r>
              <a:r>
                <a:rPr lang="en-US" b="0" dirty="0" smtClean="0">
                  <a:latin typeface="Courier New" pitchFamily="49" charset="0"/>
                  <a:cs typeface="Courier New" pitchFamily="49" charset="0"/>
                </a:rPr>
                <a:t>($sock);</a:t>
              </a:r>
              <a:endParaRPr lang="en-US" b="0" dirty="0" smtClean="0">
                <a:solidFill>
                  <a:srgbClr val="7030A0"/>
                </a:solidFill>
                <a:latin typeface="Courier New" pitchFamily="49" charset="0"/>
                <a:cs typeface="Courier New" pitchFamily="49" charset="0"/>
              </a:endParaRP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$command = </a:t>
              </a:r>
              <a:r>
                <a:rPr lang="en-US" b="0" dirty="0" smtClean="0">
                  <a:solidFill>
                    <a:schemeClr val="tx2"/>
                  </a:solidFill>
                  <a:latin typeface="Courier New" pitchFamily="49" charset="0"/>
                  <a:cs typeface="Courier New" pitchFamily="49" charset="0"/>
                </a:rPr>
                <a:t>"/bin/</a:t>
              </a:r>
              <a:r>
                <a:rPr lang="en-US" b="0" dirty="0" err="1" smtClean="0">
                  <a:solidFill>
                    <a:schemeClr val="tx2"/>
                  </a:solidFill>
                  <a:latin typeface="Courier New" pitchFamily="49" charset="0"/>
                  <a:cs typeface="Courier New" pitchFamily="49" charset="0"/>
                </a:rPr>
                <a:t>ls</a:t>
              </a:r>
              <a:r>
                <a:rPr lang="en-US" b="0" dirty="0" smtClean="0">
                  <a:solidFill>
                    <a:schemeClr val="tx2"/>
                  </a:solidFill>
                  <a:latin typeface="Courier New" pitchFamily="49" charset="0"/>
                  <a:cs typeface="Courier New" pitchFamily="49" charset="0"/>
                </a:rPr>
                <a:t> "</a:t>
              </a:r>
              <a:r>
                <a:rPr lang="en-US" b="0" dirty="0" smtClean="0">
                  <a:latin typeface="Courier New" pitchFamily="49" charset="0"/>
                  <a:cs typeface="Courier New" pitchFamily="49" charset="0"/>
                </a:rPr>
                <a:t> . $options;</a:t>
              </a:r>
              <a:endParaRPr lang="en-US" b="0" dirty="0" smtClean="0">
                <a:solidFill>
                  <a:srgbClr val="7030A0"/>
                </a:solidFill>
                <a:latin typeface="Courier New" pitchFamily="49" charset="0"/>
                <a:cs typeface="Courier New" pitchFamily="49" charset="0"/>
              </a:endParaRPr>
            </a:p>
            <a:p>
              <a:pPr marL="0" indent="0" algn="l">
                <a:lnSpc>
                  <a:spcPct val="100000"/>
                </a:lnSpc>
                <a:spcAft>
                  <a:spcPts val="0"/>
                </a:spcAft>
                <a:buNone/>
              </a:pPr>
              <a:r>
                <a:rPr lang="en-US" b="0" dirty="0" smtClean="0">
                  <a:latin typeface="Courier New" pitchFamily="49" charset="0"/>
                  <a:cs typeface="Courier New" pitchFamily="49" charset="0"/>
                </a:rPr>
                <a:t>3  </a:t>
              </a:r>
              <a:r>
                <a:rPr lang="en-US" b="0" dirty="0" smtClean="0">
                  <a:solidFill>
                    <a:srgbClr val="C00000"/>
                  </a:solidFill>
                  <a:latin typeface="Courier New" pitchFamily="49" charset="0"/>
                  <a:cs typeface="Courier New" pitchFamily="49" charset="0"/>
                </a:rPr>
                <a:t>system</a:t>
              </a:r>
              <a:r>
                <a:rPr lang="en-US" b="0" dirty="0" smtClean="0">
                  <a:latin typeface="Courier New" pitchFamily="49" charset="0"/>
                  <a:cs typeface="Courier New" pitchFamily="49" charset="0"/>
                </a:rPr>
                <a:t>($command);</a:t>
              </a:r>
              <a:endParaRPr lang="en-US" b="0" dirty="0" smtClean="0">
                <a:solidFill>
                  <a:srgbClr val="7030A0"/>
                </a:solidFill>
                <a:latin typeface="Courier New" pitchFamily="49" charset="0"/>
                <a:cs typeface="Courier New" pitchFamily="49"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924800" cy="33607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-lad; </a:t>
            </a:r>
            <a:r>
              <a:rPr lang="en-US" sz="1400" dirty="0" err="1" smtClean="0">
                <a:latin typeface="Courier New" pitchFamily="49" charset="0"/>
                <a:cs typeface="Courier New" pitchFamily="49" charset="0"/>
              </a:rPr>
              <a:t>rm</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rf</a:t>
            </a:r>
            <a:r>
              <a:rPr lang="en-US" sz="1400" dirty="0" smtClean="0">
                <a:latin typeface="Courier New" pitchFamily="49" charset="0"/>
                <a:cs typeface="Courier New" pitchFamily="49" charset="0"/>
              </a:rPr>
              <a:t> *;</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/bin/</a:t>
            </a:r>
            <a:r>
              <a:rPr lang="en-US" sz="1400" b="0" dirty="0" err="1" smtClean="0">
                <a:solidFill>
                  <a:schemeClr val="tx2">
                    <a:lumMod val="60000"/>
                    <a:lumOff val="40000"/>
                  </a:schemeClr>
                </a:solidFill>
                <a:latin typeface="Courier New" pitchFamily="49" charset="0"/>
                <a:cs typeface="Courier New" pitchFamily="49" charset="0"/>
              </a:rPr>
              <a:t>ls</a:t>
            </a:r>
            <a:r>
              <a:rPr lang="en-US" sz="1400" b="0" dirty="0" smtClean="0">
                <a:solidFill>
                  <a:schemeClr val="tx2">
                    <a:lumMod val="60000"/>
                    <a:lumOff val="40000"/>
                  </a:schemeClr>
                </a:solidFill>
                <a:latin typeface="Courier New" pitchFamily="49" charset="0"/>
                <a:cs typeface="Courier New" pitchFamily="49" charset="0"/>
              </a:rPr>
              <a:t> -lad;</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a:t>
            </a:r>
            <a:r>
              <a:rPr lang="en-US" sz="1400" b="0" dirty="0" err="1" smtClean="0">
                <a:solidFill>
                  <a:schemeClr val="tx2">
                    <a:lumMod val="60000"/>
                    <a:lumOff val="40000"/>
                  </a:schemeClr>
                </a:solidFill>
                <a:latin typeface="Courier New" pitchFamily="49" charset="0"/>
                <a:cs typeface="Courier New" pitchFamily="49" charset="0"/>
              </a:rPr>
              <a:t>rm</a:t>
            </a:r>
            <a:r>
              <a:rPr lang="en-US" sz="1400" b="0" dirty="0" smtClean="0">
                <a:solidFill>
                  <a:schemeClr val="tx2">
                    <a:lumMod val="60000"/>
                    <a:lumOff val="40000"/>
                  </a:schemeClr>
                </a:solidFill>
                <a:latin typeface="Courier New" pitchFamily="49" charset="0"/>
                <a:cs typeface="Courier New" pitchFamily="49" charset="0"/>
              </a:rPr>
              <a:t> -</a:t>
            </a:r>
            <a:r>
              <a:rPr lang="en-US" sz="1400" b="0" dirty="0" err="1" smtClean="0">
                <a:solidFill>
                  <a:schemeClr val="tx2">
                    <a:lumMod val="60000"/>
                    <a:lumOff val="40000"/>
                  </a:schemeClr>
                </a:solidFill>
                <a:latin typeface="Courier New" pitchFamily="49" charset="0"/>
                <a:cs typeface="Courier New" pitchFamily="49" charset="0"/>
              </a:rPr>
              <a:t>rf</a:t>
            </a:r>
            <a:r>
              <a:rPr lang="en-US" sz="1400" b="0" dirty="0" smtClean="0">
                <a:solidFill>
                  <a:schemeClr val="tx2">
                    <a:lumMod val="60000"/>
                    <a:lumOff val="40000"/>
                  </a:schemeClr>
                </a:solidFill>
                <a:latin typeface="Courier New" pitchFamily="49" charset="0"/>
                <a:cs typeface="Courier New" pitchFamily="49" charset="0"/>
              </a:rPr>
              <a:t> *;</a:t>
            </a: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101</a:t>
            </a:fld>
            <a:endParaRPr lang="en-US"/>
          </a:p>
        </p:txBody>
      </p:sp>
      <p:grpSp>
        <p:nvGrpSpPr>
          <p:cNvPr id="2" name="Group 9"/>
          <p:cNvGrpSpPr/>
          <p:nvPr/>
        </p:nvGrpSpPr>
        <p:grpSpPr>
          <a:xfrm>
            <a:off x="499158" y="592347"/>
            <a:ext cx="8153400" cy="184605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$options = </a:t>
              </a:r>
              <a:r>
                <a:rPr lang="en-US" b="0" dirty="0" err="1" smtClean="0">
                  <a:latin typeface="Courier New" pitchFamily="49" charset="0"/>
                  <a:cs typeface="Courier New" pitchFamily="49" charset="0"/>
                </a:rPr>
                <a:t>readSocket</a:t>
              </a:r>
              <a:r>
                <a:rPr lang="en-US" b="0" dirty="0" smtClean="0">
                  <a:latin typeface="Courier New" pitchFamily="49" charset="0"/>
                  <a:cs typeface="Courier New" pitchFamily="49" charset="0"/>
                </a:rPr>
                <a:t>($sock);</a:t>
              </a:r>
              <a:endParaRPr lang="en-US" b="0" dirty="0" smtClean="0">
                <a:solidFill>
                  <a:srgbClr val="7030A0"/>
                </a:solidFill>
                <a:latin typeface="Courier New" pitchFamily="49" charset="0"/>
                <a:cs typeface="Courier New" pitchFamily="49" charset="0"/>
              </a:endParaRP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$command = </a:t>
              </a:r>
              <a:r>
                <a:rPr lang="en-US" b="0" dirty="0" smtClean="0">
                  <a:solidFill>
                    <a:schemeClr val="tx2"/>
                  </a:solidFill>
                  <a:latin typeface="Courier New" pitchFamily="49" charset="0"/>
                  <a:cs typeface="Courier New" pitchFamily="49" charset="0"/>
                </a:rPr>
                <a:t>"/bin/</a:t>
              </a:r>
              <a:r>
                <a:rPr lang="en-US" b="0" dirty="0" err="1" smtClean="0">
                  <a:solidFill>
                    <a:schemeClr val="tx2"/>
                  </a:solidFill>
                  <a:latin typeface="Courier New" pitchFamily="49" charset="0"/>
                  <a:cs typeface="Courier New" pitchFamily="49" charset="0"/>
                </a:rPr>
                <a:t>ls</a:t>
              </a:r>
              <a:r>
                <a:rPr lang="en-US" b="0" dirty="0" smtClean="0">
                  <a:solidFill>
                    <a:schemeClr val="tx2"/>
                  </a:solidFill>
                  <a:latin typeface="Courier New" pitchFamily="49" charset="0"/>
                  <a:cs typeface="Courier New" pitchFamily="49" charset="0"/>
                </a:rPr>
                <a:t> "</a:t>
              </a:r>
              <a:r>
                <a:rPr lang="en-US" b="0" dirty="0" smtClean="0">
                  <a:latin typeface="Courier New" pitchFamily="49" charset="0"/>
                  <a:cs typeface="Courier New" pitchFamily="49" charset="0"/>
                </a:rPr>
                <a:t> . $options;</a:t>
              </a:r>
              <a:endParaRPr lang="en-US" b="0" dirty="0" smtClean="0">
                <a:solidFill>
                  <a:srgbClr val="7030A0"/>
                </a:solidFill>
                <a:latin typeface="Courier New" pitchFamily="49" charset="0"/>
                <a:cs typeface="Courier New" pitchFamily="49" charset="0"/>
              </a:endParaRPr>
            </a:p>
            <a:p>
              <a:pPr marL="0" indent="0" algn="l">
                <a:lnSpc>
                  <a:spcPct val="100000"/>
                </a:lnSpc>
                <a:spcAft>
                  <a:spcPts val="0"/>
                </a:spcAft>
                <a:buNone/>
              </a:pPr>
              <a:r>
                <a:rPr lang="en-US" b="0" dirty="0" smtClean="0">
                  <a:latin typeface="Courier New" pitchFamily="49" charset="0"/>
                  <a:cs typeface="Courier New" pitchFamily="49" charset="0"/>
                </a:rPr>
                <a:t>3  </a:t>
              </a:r>
              <a:r>
                <a:rPr lang="en-US" b="0" dirty="0" smtClean="0">
                  <a:solidFill>
                    <a:srgbClr val="C00000"/>
                  </a:solidFill>
                  <a:latin typeface="Courier New" pitchFamily="49" charset="0"/>
                  <a:cs typeface="Courier New" pitchFamily="49" charset="0"/>
                </a:rPr>
                <a:t>system</a:t>
              </a:r>
              <a:r>
                <a:rPr lang="en-US" b="0" dirty="0" smtClean="0">
                  <a:latin typeface="Courier New" pitchFamily="49" charset="0"/>
                  <a:cs typeface="Courier New" pitchFamily="49" charset="0"/>
                </a:rPr>
                <a:t>($command);</a:t>
              </a:r>
              <a:endParaRPr lang="en-US" b="0" dirty="0" smtClean="0">
                <a:solidFill>
                  <a:srgbClr val="7030A0"/>
                </a:solidFill>
                <a:latin typeface="Courier New" pitchFamily="49" charset="0"/>
                <a:cs typeface="Courier New" pitchFamily="49"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cstate="print"/>
          <a:srcRect/>
          <a:stretch>
            <a:fillRect/>
          </a:stretch>
        </p:blipFill>
        <p:spPr bwMode="auto">
          <a:xfrm>
            <a:off x="5435607" y="4648200"/>
            <a:ext cx="1609725" cy="16097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Eval</a:t>
            </a:r>
            <a:r>
              <a:rPr lang="en-US" dirty="0" smtClean="0"/>
              <a:t> Injection – 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102</a:t>
            </a:fld>
            <a:endParaRPr lang="en-US"/>
          </a:p>
        </p:txBody>
      </p:sp>
      <p:sp>
        <p:nvSpPr>
          <p:cNvPr id="10" name="TextBox 9"/>
          <p:cNvSpPr txBox="1"/>
          <p:nvPr/>
        </p:nvSpPr>
        <p:spPr>
          <a:xfrm>
            <a:off x="762000" y="1066800"/>
            <a:ext cx="3352800" cy="5181600"/>
          </a:xfrm>
          <a:prstGeom prst="rect">
            <a:avLst/>
          </a:prstGeom>
          <a:noFill/>
          <a:ln>
            <a:solidFill>
              <a:srgbClr val="000000"/>
            </a:solidFill>
          </a:ln>
        </p:spPr>
        <p:txBody>
          <a:bodyPr wrap="square" rtlCol="0">
            <a:noAutofit/>
          </a:bodyPr>
          <a:lstStyle/>
          <a:p>
            <a:pPr algn="l">
              <a:lnSpc>
                <a:spcPct val="100000"/>
              </a:lnSpc>
              <a:spcAft>
                <a:spcPts val="0"/>
              </a:spcAft>
            </a:pPr>
            <a:endParaRPr lang="en-US" sz="1200" b="0" u="sng" dirty="0" smtClean="0">
              <a:latin typeface="+mn-lt"/>
              <a:cs typeface="Courier New" pitchFamily="49" charset="0"/>
            </a:endParaRPr>
          </a:p>
          <a:p>
            <a:pPr algn="l">
              <a:lnSpc>
                <a:spcPct val="100000"/>
              </a:lnSpc>
              <a:spcAft>
                <a:spcPts val="0"/>
              </a:spcAft>
            </a:pPr>
            <a:r>
              <a:rPr lang="en-US" sz="1200" b="0" u="sng" dirty="0" smtClean="0">
                <a:latin typeface="+mn-lt"/>
                <a:cs typeface="Courier New" pitchFamily="49" charset="0"/>
              </a:rPr>
              <a:t>Becoming a persistent threat:</a:t>
            </a:r>
          </a:p>
          <a:p>
            <a:pPr algn="l">
              <a:lnSpc>
                <a:spcPct val="100000"/>
              </a:lnSpc>
              <a:spcAft>
                <a:spcPts val="0"/>
              </a:spcAft>
            </a:pPr>
            <a:endParaRPr lang="en-US" sz="1200" b="0" u="sng" dirty="0" smtClean="0">
              <a:latin typeface="+mn-lt"/>
              <a:cs typeface="Courier New" pitchFamily="49" charset="0"/>
            </a:endParaRPr>
          </a:p>
          <a:p>
            <a:pPr algn="l">
              <a:lnSpc>
                <a:spcPct val="100000"/>
              </a:lnSpc>
              <a:spcAft>
                <a:spcPts val="0"/>
              </a:spcAft>
            </a:pPr>
            <a:endParaRPr lang="en-US" sz="800" b="0" u="sng" dirty="0" smtClean="0">
              <a:latin typeface="+mn-lt"/>
              <a:cs typeface="Courier New" pitchFamily="49" charset="0"/>
            </a:endParaRPr>
          </a:p>
          <a:p>
            <a:pPr algn="l">
              <a:lnSpc>
                <a:spcPct val="100000"/>
              </a:lnSpc>
              <a:spcAft>
                <a:spcPts val="0"/>
              </a:spcAft>
              <a:buFont typeface="Arial" pitchFamily="34" charset="0"/>
              <a:buChar char="•"/>
            </a:pPr>
            <a:r>
              <a:rPr lang="en-US" sz="1200" b="0" dirty="0" smtClean="0">
                <a:latin typeface="+mn-lt"/>
                <a:cs typeface="Courier New" pitchFamily="49" charset="0"/>
              </a:rPr>
              <a:t> Discovery of the </a:t>
            </a:r>
            <a:r>
              <a:rPr lang="en-US" sz="1200" b="0" dirty="0" err="1" smtClean="0">
                <a:latin typeface="+mn-lt"/>
                <a:cs typeface="Courier New" pitchFamily="49" charset="0"/>
              </a:rPr>
              <a:t>eval</a:t>
            </a:r>
            <a:r>
              <a:rPr lang="en-US" sz="1200" b="0" dirty="0" smtClean="0">
                <a:latin typeface="+mn-lt"/>
                <a:cs typeface="Courier New" pitchFamily="49" charset="0"/>
              </a:rPr>
              <a:t> injection</a:t>
            </a:r>
          </a:p>
          <a:p>
            <a:pPr algn="l">
              <a:lnSpc>
                <a:spcPct val="100000"/>
              </a:lnSpc>
              <a:spcAft>
                <a:spcPts val="0"/>
              </a:spcAft>
              <a:buFont typeface="Arial" pitchFamily="34" charset="0"/>
              <a:buChar char="•"/>
            </a:pPr>
            <a:endParaRPr lang="en-US" sz="1200" b="0" dirty="0" smtClean="0">
              <a:latin typeface="+mn-lt"/>
              <a:cs typeface="Courier New" pitchFamily="49" charset="0"/>
            </a:endParaRPr>
          </a:p>
          <a:p>
            <a:pPr algn="l">
              <a:lnSpc>
                <a:spcPct val="100000"/>
              </a:lnSpc>
              <a:spcAft>
                <a:spcPts val="0"/>
              </a:spcAft>
              <a:buFont typeface="Arial" pitchFamily="34" charset="0"/>
              <a:buChar char="•"/>
            </a:pPr>
            <a:r>
              <a:rPr lang="en-US" sz="1200" b="0" dirty="0">
                <a:latin typeface="+mn-lt"/>
                <a:cs typeface="Courier New" pitchFamily="49" charset="0"/>
              </a:rPr>
              <a:t> </a:t>
            </a:r>
            <a:r>
              <a:rPr lang="en-US" sz="1200" b="0" dirty="0" smtClean="0">
                <a:latin typeface="+mn-lt"/>
                <a:cs typeface="Courier New" pitchFamily="49" charset="0"/>
              </a:rPr>
              <a:t>Delivery of a crafted payload to make exploit and future exploits easier</a:t>
            </a:r>
          </a:p>
          <a:p>
            <a:pPr algn="l">
              <a:lnSpc>
                <a:spcPct val="100000"/>
              </a:lnSpc>
              <a:spcAft>
                <a:spcPts val="0"/>
              </a:spcAft>
              <a:buFont typeface="Arial" pitchFamily="34" charset="0"/>
              <a:buChar char="•"/>
            </a:pPr>
            <a:endParaRPr lang="en-US" sz="1200" b="0" dirty="0" smtClean="0">
              <a:latin typeface="+mn-lt"/>
              <a:cs typeface="Courier New" pitchFamily="49" charset="0"/>
            </a:endParaRPr>
          </a:p>
          <a:p>
            <a:pPr>
              <a:lnSpc>
                <a:spcPct val="100000"/>
              </a:lnSpc>
              <a:spcAft>
                <a:spcPts val="0"/>
              </a:spcAft>
            </a:pPr>
            <a:r>
              <a:rPr lang="en-US" sz="1200" dirty="0" smtClean="0">
                <a:latin typeface="+mn-lt"/>
                <a:cs typeface="Courier New" pitchFamily="49" charset="0"/>
              </a:rPr>
              <a:t>We own the server</a:t>
            </a:r>
          </a:p>
          <a:p>
            <a:pPr>
              <a:lnSpc>
                <a:spcPct val="100000"/>
              </a:lnSpc>
              <a:spcAft>
                <a:spcPts val="0"/>
              </a:spcAft>
            </a:pPr>
            <a:endParaRPr lang="en-US" sz="1200" dirty="0" smtClean="0">
              <a:latin typeface="+mn-lt"/>
              <a:cs typeface="Courier New" pitchFamily="49" charset="0"/>
            </a:endParaRPr>
          </a:p>
          <a:p>
            <a:pPr>
              <a:lnSpc>
                <a:spcPct val="100000"/>
              </a:lnSpc>
              <a:spcAft>
                <a:spcPts val="0"/>
              </a:spcAft>
            </a:pPr>
            <a:endParaRPr lang="en-US" sz="1200" dirty="0" smtClean="0">
              <a:latin typeface="+mn-lt"/>
              <a:cs typeface="Courier New" pitchFamily="49" charset="0"/>
            </a:endParaRPr>
          </a:p>
          <a:p>
            <a:pPr algn="l">
              <a:lnSpc>
                <a:spcPct val="100000"/>
              </a:lnSpc>
              <a:spcAft>
                <a:spcPts val="0"/>
              </a:spcAft>
              <a:buFont typeface="Arial" pitchFamily="34" charset="0"/>
              <a:buChar char="•"/>
            </a:pPr>
            <a:r>
              <a:rPr lang="en-US" sz="1200" b="0" dirty="0" smtClean="0">
                <a:latin typeface="+mn-lt"/>
                <a:cs typeface="Courier New" pitchFamily="49" charset="0"/>
              </a:rPr>
              <a:t> cat authenticate.cgi</a:t>
            </a:r>
          </a:p>
          <a:p>
            <a:pPr algn="l">
              <a:lnSpc>
                <a:spcPct val="100000"/>
              </a:lnSpc>
              <a:spcAft>
                <a:spcPts val="0"/>
              </a:spcAft>
              <a:buFont typeface="Arial" pitchFamily="34" charset="0"/>
              <a:buChar char="•"/>
            </a:pPr>
            <a:endParaRPr lang="en-US" sz="1200" b="0" dirty="0" smtClean="0">
              <a:latin typeface="+mn-lt"/>
              <a:cs typeface="Courier New" pitchFamily="49" charset="0"/>
            </a:endParaRPr>
          </a:p>
          <a:p>
            <a:pPr algn="l">
              <a:lnSpc>
                <a:spcPct val="100000"/>
              </a:lnSpc>
              <a:spcAft>
                <a:spcPts val="0"/>
              </a:spcAft>
              <a:buFont typeface="Arial" pitchFamily="34" charset="0"/>
              <a:buChar char="•"/>
            </a:pPr>
            <a:r>
              <a:rPr lang="en-US" sz="1200" b="0" dirty="0">
                <a:latin typeface="+mn-lt"/>
                <a:cs typeface="Courier New" pitchFamily="49" charset="0"/>
              </a:rPr>
              <a:t> </a:t>
            </a:r>
            <a:r>
              <a:rPr lang="en-US" sz="1200" b="0" dirty="0" smtClean="0">
                <a:latin typeface="+mn-lt"/>
                <a:cs typeface="Courier New" pitchFamily="49" charset="0"/>
              </a:rPr>
              <a:t>cat /etc/apache2/modules/DBAuth.pm</a:t>
            </a:r>
          </a:p>
          <a:p>
            <a:pPr algn="l">
              <a:lnSpc>
                <a:spcPct val="100000"/>
              </a:lnSpc>
              <a:spcAft>
                <a:spcPts val="0"/>
              </a:spcAft>
              <a:buFont typeface="Arial" pitchFamily="34" charset="0"/>
              <a:buChar char="•"/>
            </a:pPr>
            <a:endParaRPr lang="en-US" sz="1200" b="0" dirty="0" smtClean="0">
              <a:latin typeface="+mn-lt"/>
              <a:cs typeface="Courier New" pitchFamily="49" charset="0"/>
            </a:endParaRPr>
          </a:p>
          <a:p>
            <a:pPr algn="l">
              <a:lnSpc>
                <a:spcPct val="100000"/>
              </a:lnSpc>
              <a:spcAft>
                <a:spcPts val="0"/>
              </a:spcAft>
              <a:buFont typeface="Arial" pitchFamily="34" charset="0"/>
              <a:buChar char="•"/>
            </a:pPr>
            <a:r>
              <a:rPr lang="en-US" sz="1200" b="0" dirty="0" smtClean="0">
                <a:latin typeface="+mn-lt"/>
                <a:cs typeface="Courier New" pitchFamily="49" charset="0"/>
              </a:rPr>
              <a:t> </a:t>
            </a:r>
            <a:r>
              <a:rPr lang="en-US" sz="1200" b="0" dirty="0">
                <a:cs typeface="Courier New" pitchFamily="49" charset="0"/>
              </a:rPr>
              <a:t>Delivery of new crafted payload for dumping database </a:t>
            </a:r>
            <a:r>
              <a:rPr lang="en-US" sz="1200" b="0" dirty="0" smtClean="0">
                <a:cs typeface="Courier New" pitchFamily="49" charset="0"/>
              </a:rPr>
              <a:t>information</a:t>
            </a:r>
          </a:p>
          <a:p>
            <a:pPr algn="l">
              <a:lnSpc>
                <a:spcPct val="100000"/>
              </a:lnSpc>
              <a:spcAft>
                <a:spcPts val="0"/>
              </a:spcAft>
              <a:buFont typeface="Arial" pitchFamily="34" charset="0"/>
              <a:buChar char="•"/>
            </a:pPr>
            <a:endParaRPr lang="en-US" sz="1200" b="0" dirty="0">
              <a:cs typeface="Courier New" pitchFamily="49" charset="0"/>
            </a:endParaRPr>
          </a:p>
          <a:p>
            <a:pPr lvl="1" algn="l">
              <a:lnSpc>
                <a:spcPct val="100000"/>
              </a:lnSpc>
              <a:spcAft>
                <a:spcPts val="0"/>
              </a:spcAft>
              <a:buFont typeface="Arial" pitchFamily="34" charset="0"/>
              <a:buChar char="•"/>
            </a:pPr>
            <a:r>
              <a:rPr lang="en-US" sz="1200" b="0" dirty="0">
                <a:cs typeface="Courier New" pitchFamily="49" charset="0"/>
              </a:rPr>
              <a:t> SELECT * FROM users</a:t>
            </a:r>
          </a:p>
          <a:p>
            <a:pPr lvl="1" algn="l">
              <a:lnSpc>
                <a:spcPct val="100000"/>
              </a:lnSpc>
              <a:spcAft>
                <a:spcPts val="0"/>
              </a:spcAft>
              <a:buFont typeface="Arial" pitchFamily="34" charset="0"/>
              <a:buChar char="•"/>
            </a:pPr>
            <a:r>
              <a:rPr lang="en-US" sz="1200" b="0" dirty="0">
                <a:cs typeface="Courier New" pitchFamily="49" charset="0"/>
              </a:rPr>
              <a:t> SELECT * FROM </a:t>
            </a:r>
            <a:r>
              <a:rPr lang="en-US" sz="1200" b="0" dirty="0" smtClean="0">
                <a:cs typeface="Courier New" pitchFamily="49" charset="0"/>
              </a:rPr>
              <a:t>reports</a:t>
            </a:r>
          </a:p>
          <a:p>
            <a:pPr lvl="1" algn="l">
              <a:lnSpc>
                <a:spcPct val="100000"/>
              </a:lnSpc>
              <a:spcAft>
                <a:spcPts val="0"/>
              </a:spcAft>
              <a:buFont typeface="Arial" pitchFamily="34" charset="0"/>
              <a:buChar char="•"/>
            </a:pPr>
            <a:endParaRPr lang="en-US" sz="1200" b="0" dirty="0">
              <a:cs typeface="Courier New" pitchFamily="49" charset="0"/>
            </a:endParaRPr>
          </a:p>
          <a:p>
            <a:pPr>
              <a:lnSpc>
                <a:spcPct val="100000"/>
              </a:lnSpc>
              <a:spcAft>
                <a:spcPts val="0"/>
              </a:spcAft>
            </a:pPr>
            <a:r>
              <a:rPr lang="en-US" sz="1200" dirty="0" smtClean="0">
                <a:latin typeface="+mn-lt"/>
                <a:cs typeface="Courier New" pitchFamily="49" charset="0"/>
              </a:rPr>
              <a:t> We own the database</a:t>
            </a:r>
          </a:p>
          <a:p>
            <a:pPr>
              <a:lnSpc>
                <a:spcPct val="100000"/>
              </a:lnSpc>
              <a:spcAft>
                <a:spcPts val="0"/>
              </a:spcAft>
            </a:pPr>
            <a:endParaRPr lang="en-US" sz="1200" b="0" dirty="0" smtClean="0">
              <a:latin typeface="+mn-lt"/>
              <a:cs typeface="Courier New" pitchFamily="49" charset="0"/>
            </a:endParaRPr>
          </a:p>
          <a:p>
            <a:pPr>
              <a:lnSpc>
                <a:spcPct val="100000"/>
              </a:lnSpc>
              <a:spcAft>
                <a:spcPts val="0"/>
              </a:spcAft>
            </a:pPr>
            <a:endParaRPr lang="en-US" sz="1200" b="0" dirty="0">
              <a:latin typeface="+mn-lt"/>
              <a:cs typeface="Courier New" pitchFamily="49" charset="0"/>
            </a:endParaRPr>
          </a:p>
          <a:p>
            <a:pPr>
              <a:lnSpc>
                <a:spcPct val="100000"/>
              </a:lnSpc>
              <a:spcAft>
                <a:spcPts val="0"/>
              </a:spcAft>
            </a:pPr>
            <a:r>
              <a:rPr lang="en-US" sz="1200" u="sng" dirty="0" smtClean="0">
                <a:latin typeface="+mn-lt"/>
                <a:cs typeface="Courier New" pitchFamily="49" charset="0"/>
              </a:rPr>
              <a:t>All your data are belong to us.</a:t>
            </a:r>
          </a:p>
          <a:p>
            <a:pPr algn="l">
              <a:lnSpc>
                <a:spcPct val="100000"/>
              </a:lnSpc>
              <a:spcAft>
                <a:spcPts val="0"/>
              </a:spcAft>
            </a:pPr>
            <a:endParaRPr lang="en-US" sz="1200" b="0" dirty="0" smtClean="0">
              <a:latin typeface="+mn-lt"/>
              <a:cs typeface="Courier New" pitchFamily="49" charset="0"/>
            </a:endParaRPr>
          </a:p>
          <a:p>
            <a:pPr algn="l">
              <a:lnSpc>
                <a:spcPct val="100000"/>
              </a:lnSpc>
              <a:spcAft>
                <a:spcPts val="0"/>
              </a:spcAft>
            </a:pPr>
            <a:endParaRPr lang="en-US" sz="1200" b="0" dirty="0">
              <a:latin typeface="+mn-lt"/>
              <a:cs typeface="Courier New" pitchFamily="49" charset="0"/>
            </a:endParaRPr>
          </a:p>
        </p:txBody>
      </p:sp>
      <p:pic>
        <p:nvPicPr>
          <p:cNvPr id="10242" name="Picture 2"/>
          <p:cNvPicPr>
            <a:picLocks noChangeAspect="1" noChangeArrowheads="1"/>
          </p:cNvPicPr>
          <p:nvPr/>
        </p:nvPicPr>
        <p:blipFill>
          <a:blip r:embed="rId4" cstate="print"/>
          <a:srcRect/>
          <a:stretch>
            <a:fillRect/>
          </a:stretch>
        </p:blipFill>
        <p:spPr bwMode="auto">
          <a:xfrm>
            <a:off x="5083695" y="2057400"/>
            <a:ext cx="3657600" cy="700216"/>
          </a:xfrm>
          <a:prstGeom prst="rect">
            <a:avLst/>
          </a:prstGeom>
          <a:noFill/>
          <a:ln w="9525">
            <a:noFill/>
            <a:miter lim="800000"/>
            <a:headEnd/>
            <a:tailEnd/>
          </a:ln>
        </p:spPr>
      </p:pic>
      <p:sp>
        <p:nvSpPr>
          <p:cNvPr id="9" name="TextBox 8"/>
          <p:cNvSpPr txBox="1"/>
          <p:nvPr/>
        </p:nvSpPr>
        <p:spPr>
          <a:xfrm>
            <a:off x="5740407" y="1066800"/>
            <a:ext cx="1043876" cy="385362"/>
          </a:xfrm>
          <a:prstGeom prst="rect">
            <a:avLst/>
          </a:prstGeom>
          <a:noFill/>
        </p:spPr>
        <p:txBody>
          <a:bodyPr wrap="none" rtlCol="0">
            <a:spAutoFit/>
          </a:bodyPr>
          <a:lstStyle/>
          <a:p>
            <a:r>
              <a:rPr lang="en-US" dirty="0" err="1" smtClean="0"/>
              <a:t>Fuzzing</a:t>
            </a:r>
            <a:endParaRPr lang="en-US" dirty="0"/>
          </a:p>
        </p:txBody>
      </p:sp>
      <p:sp>
        <p:nvSpPr>
          <p:cNvPr id="11" name="Down Arrow 10"/>
          <p:cNvSpPr/>
          <p:nvPr/>
        </p:nvSpPr>
        <p:spPr bwMode="auto">
          <a:xfrm>
            <a:off x="5969007" y="1524000"/>
            <a:ext cx="484632" cy="457200"/>
          </a:xfrm>
          <a:prstGeom prst="down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Down Arrow 11"/>
          <p:cNvSpPr/>
          <p:nvPr/>
        </p:nvSpPr>
        <p:spPr bwMode="auto">
          <a:xfrm>
            <a:off x="5969007" y="2819400"/>
            <a:ext cx="484632" cy="457200"/>
          </a:xfrm>
          <a:prstGeom prst="down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10244" name="Picture 4" descr="C:\Documents and Settings\lshields\Local Settings\Temporary Internet Files\Content.IE5\F2FAFZCH\MC900433842[1].png"/>
          <p:cNvPicPr>
            <a:picLocks noChangeAspect="1" noChangeArrowheads="1"/>
          </p:cNvPicPr>
          <p:nvPr/>
        </p:nvPicPr>
        <p:blipFill>
          <a:blip r:embed="rId5" cstate="print"/>
          <a:srcRect/>
          <a:stretch>
            <a:fillRect/>
          </a:stretch>
        </p:blipFill>
        <p:spPr bwMode="auto">
          <a:xfrm>
            <a:off x="5664207" y="3352800"/>
            <a:ext cx="990600" cy="990600"/>
          </a:xfrm>
          <a:prstGeom prst="rect">
            <a:avLst/>
          </a:prstGeom>
          <a:noFill/>
        </p:spPr>
      </p:pic>
      <p:sp>
        <p:nvSpPr>
          <p:cNvPr id="14" name="Down Arrow 13"/>
          <p:cNvSpPr/>
          <p:nvPr/>
        </p:nvSpPr>
        <p:spPr bwMode="auto">
          <a:xfrm>
            <a:off x="5969007" y="4343400"/>
            <a:ext cx="484632" cy="457200"/>
          </a:xfrm>
          <a:prstGeom prst="down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500"/>
                                        <p:tgtEl>
                                          <p:spTgt spid="102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245"/>
                                        </p:tgtEl>
                                        <p:attrNameLst>
                                          <p:attrName>style.visibility</p:attrName>
                                        </p:attrNameLst>
                                      </p:cBhvr>
                                      <p:to>
                                        <p:strVal val="visible"/>
                                      </p:to>
                                    </p:set>
                                    <p:animEffect transition="in" filter="fade">
                                      <p:cBhvr>
                                        <p:cTn id="31"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a:t>
            </a:r>
            <a:r>
              <a:rPr lang="en-US" dirty="0" err="1" smtClean="0"/>
              <a:t>TWiki</a:t>
            </a:r>
            <a:r>
              <a:rPr lang="en-US" dirty="0" smtClean="0"/>
              <a:t> Exploit</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103</a:t>
            </a:fld>
            <a:endParaRPr lang="en-US"/>
          </a:p>
        </p:txBody>
      </p:sp>
      <p:sp>
        <p:nvSpPr>
          <p:cNvPr id="6" name="TextBox 5"/>
          <p:cNvSpPr txBox="1"/>
          <p:nvPr/>
        </p:nvSpPr>
        <p:spPr>
          <a:xfrm>
            <a:off x="762000" y="1100450"/>
            <a:ext cx="7467600" cy="733534"/>
          </a:xfrm>
          <a:prstGeom prst="rect">
            <a:avLst/>
          </a:prstGeom>
          <a:noFill/>
        </p:spPr>
        <p:txBody>
          <a:bodyPr wrap="square" rtlCol="0">
            <a:spAutoFit/>
          </a:bodyPr>
          <a:lstStyle/>
          <a:p>
            <a:pPr algn="l">
              <a:spcAft>
                <a:spcPts val="200"/>
              </a:spcAft>
            </a:pPr>
            <a:r>
              <a:rPr lang="en-US" sz="1600" dirty="0" smtClean="0"/>
              <a:t>CVE-2008-5305 </a:t>
            </a:r>
            <a:r>
              <a:rPr lang="en-US" sz="1600" b="0" dirty="0" smtClean="0"/>
              <a:t>– The search parameter of the website was being placed into an </a:t>
            </a:r>
            <a:r>
              <a:rPr lang="en-US" sz="1600" b="0" dirty="0" err="1" smtClean="0"/>
              <a:t>eval</a:t>
            </a:r>
            <a:r>
              <a:rPr lang="en-US" sz="1600" b="0" dirty="0" smtClean="0"/>
              <a:t> function, allowing remote users to fully exploit the server</a:t>
            </a:r>
            <a:endParaRPr lang="en-US" sz="1600" b="0" dirty="0"/>
          </a:p>
        </p:txBody>
      </p:sp>
      <p:sp>
        <p:nvSpPr>
          <p:cNvPr id="8" name="TextBox 7"/>
          <p:cNvSpPr txBox="1"/>
          <p:nvPr/>
        </p:nvSpPr>
        <p:spPr>
          <a:xfrm>
            <a:off x="1356372" y="5947356"/>
            <a:ext cx="6629400" cy="381000"/>
          </a:xfrm>
          <a:prstGeom prst="rect">
            <a:avLst/>
          </a:prstGeom>
          <a:noFill/>
        </p:spPr>
        <p:txBody>
          <a:bodyPr wrap="square" rtlCol="0">
            <a:noAutofit/>
          </a:bodyPr>
          <a:lstStyle/>
          <a:p>
            <a:pPr indent="-457200">
              <a:lnSpc>
                <a:spcPct val="100000"/>
              </a:lnSpc>
              <a:spcAft>
                <a:spcPts val="0"/>
              </a:spcAft>
            </a:pPr>
            <a:r>
              <a:rPr lang="en-US" sz="1000" b="0" i="1" dirty="0" err="1" smtClean="0"/>
              <a:t>Twiki</a:t>
            </a:r>
            <a:r>
              <a:rPr lang="en-US" sz="1000" b="0" i="1" dirty="0" smtClean="0"/>
              <a:t> input validation flaw in %search{}% parameter lets remote users execute arbitrary commands.</a:t>
            </a:r>
            <a:r>
              <a:rPr lang="en-US" sz="1000" b="0" dirty="0" smtClean="0"/>
              <a:t> (2008, December 5). Retrieved June 4, 2010, from http://securitytracker.com/alerts/2008/Dec/1021352.html</a:t>
            </a:r>
            <a:endParaRPr lang="en-US" sz="1000" b="0" dirty="0"/>
          </a:p>
        </p:txBody>
      </p:sp>
      <p:pic>
        <p:nvPicPr>
          <p:cNvPr id="31747" name="Picture 3"/>
          <p:cNvPicPr>
            <a:picLocks noChangeAspect="1" noChangeArrowheads="1"/>
          </p:cNvPicPr>
          <p:nvPr/>
        </p:nvPicPr>
        <p:blipFill>
          <a:blip r:embed="rId3" cstate="print"/>
          <a:srcRect/>
          <a:stretch>
            <a:fillRect/>
          </a:stretch>
        </p:blipFill>
        <p:spPr bwMode="auto">
          <a:xfrm>
            <a:off x="762000" y="2400925"/>
            <a:ext cx="7781925" cy="2847975"/>
          </a:xfrm>
          <a:prstGeom prst="rect">
            <a:avLst/>
          </a:prstGeom>
          <a:noFill/>
          <a:ln w="12700" cap="flat" cmpd="sng">
            <a:solidFill>
              <a:srgbClr val="000000"/>
            </a:solidFill>
            <a:prstDash val="solid"/>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85800" y="1891150"/>
            <a:ext cx="7187045" cy="381000"/>
          </a:xfrm>
          <a:prstGeom prst="rect">
            <a:avLst/>
          </a:prstGeom>
          <a:noFill/>
          <a:ln w="9525">
            <a:noFill/>
            <a:miter lim="800000"/>
            <a:headEnd/>
            <a:tailEnd/>
          </a:ln>
        </p:spPr>
      </p:pic>
      <p:sp>
        <p:nvSpPr>
          <p:cNvPr id="3" name="TextBox 2"/>
          <p:cNvSpPr txBox="1"/>
          <p:nvPr/>
        </p:nvSpPr>
        <p:spPr>
          <a:xfrm>
            <a:off x="273624" y="5295009"/>
            <a:ext cx="8610601" cy="584775"/>
          </a:xfrm>
          <a:prstGeom prst="rect">
            <a:avLst/>
          </a:prstGeom>
          <a:noFill/>
        </p:spPr>
        <p:txBody>
          <a:bodyPr wrap="square" rtlCol="0">
            <a:spAutoFit/>
          </a:bodyPr>
          <a:lstStyle/>
          <a:p>
            <a:pPr>
              <a:lnSpc>
                <a:spcPct val="100000"/>
              </a:lnSpc>
              <a:spcAft>
                <a:spcPts val="0"/>
              </a:spcAft>
            </a:pPr>
            <a:r>
              <a:rPr lang="en-US" sz="1600" dirty="0"/>
              <a:t>http://example.org/twiki/bin/view/Main/WebSearch?search=%25SEARCH%7Bdate%3D%22P%60pr+-%</a:t>
            </a:r>
            <a:r>
              <a:rPr lang="en-US" sz="1600" dirty="0" smtClean="0"/>
              <a:t>3F%60%22+search%3D%22xyzzy%22%7D%25&amp;scope=all</a:t>
            </a:r>
            <a:endParaRPr lang="en-US" sz="16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a:xfrm>
            <a:off x="660400" y="1066800"/>
            <a:ext cx="7696200" cy="5037138"/>
          </a:xfrm>
        </p:spPr>
        <p:txBody>
          <a:bodyPr/>
          <a:lstStyle/>
          <a:p>
            <a:pPr>
              <a:spcAft>
                <a:spcPts val="1200"/>
              </a:spcAft>
            </a:pPr>
            <a:r>
              <a:rPr lang="en-US" dirty="0"/>
              <a:t>R</a:t>
            </a:r>
            <a:r>
              <a:rPr lang="en-US" dirty="0" smtClean="0"/>
              <a:t>estrict length</a:t>
            </a:r>
            <a:r>
              <a:rPr lang="en-US" b="0" dirty="0" smtClean="0"/>
              <a:t>  (option doesn't need to be 100 chars long)</a:t>
            </a:r>
          </a:p>
          <a:p>
            <a:pPr>
              <a:spcAft>
                <a:spcPts val="1200"/>
              </a:spcAft>
            </a:pPr>
            <a:r>
              <a:rPr lang="en-US" dirty="0"/>
              <a:t>W</a:t>
            </a:r>
            <a:r>
              <a:rPr lang="en-US" dirty="0" smtClean="0"/>
              <a:t>hitelist </a:t>
            </a:r>
            <a:r>
              <a:rPr lang="en-US" b="0" dirty="0" smtClean="0"/>
              <a:t>(only allow specific commands)</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104</a:t>
            </a:fld>
            <a:endParaRPr lang="en-US"/>
          </a:p>
        </p:txBody>
      </p:sp>
      <p:grpSp>
        <p:nvGrpSpPr>
          <p:cNvPr id="11" name="Group 10"/>
          <p:cNvGrpSpPr/>
          <p:nvPr/>
        </p:nvGrpSpPr>
        <p:grpSpPr>
          <a:xfrm>
            <a:off x="457200" y="2514600"/>
            <a:ext cx="8153400" cy="3352800"/>
            <a:chOff x="457200" y="2514600"/>
            <a:chExt cx="8153400" cy="3352800"/>
          </a:xfrm>
        </p:grpSpPr>
        <p:sp>
          <p:nvSpPr>
            <p:cNvPr id="9" name="Rounded Rectangle 8"/>
            <p:cNvSpPr/>
            <p:nvPr/>
          </p:nvSpPr>
          <p:spPr bwMode="auto">
            <a:xfrm>
              <a:off x="457200" y="2514600"/>
              <a:ext cx="8153400" cy="33528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$options = &lt;STDIN&gt;;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if</a:t>
              </a:r>
              <a:r>
                <a:rPr lang="en-US" b="0" dirty="0" smtClean="0">
                  <a:latin typeface="Courier New" pitchFamily="49" charset="0"/>
                  <a:cs typeface="Courier New" pitchFamily="49" charset="0"/>
                </a:rPr>
                <a:t> length($options) &gt; 100</a:t>
              </a:r>
            </a:p>
            <a:p>
              <a:pPr marL="0" indent="0" algn="l">
                <a:lnSpc>
                  <a:spcPct val="100000"/>
                </a:lnSpc>
                <a:spcAft>
                  <a:spcPts val="0"/>
                </a:spcAft>
                <a:buNone/>
              </a:pPr>
              <a:r>
                <a:rPr lang="en-US" b="0" dirty="0" smtClean="0">
                  <a:latin typeface="Courier New" pitchFamily="49" charset="0"/>
                  <a:cs typeface="Courier New" pitchFamily="49" charset="0"/>
                </a:rPr>
                <a:t>3   {</a:t>
              </a:r>
            </a:p>
            <a:p>
              <a:pPr marL="0" indent="0" algn="l">
                <a:lnSpc>
                  <a:spcPct val="100000"/>
                </a:lnSpc>
                <a:spcAft>
                  <a:spcPts val="0"/>
                </a:spcAft>
                <a:buNone/>
              </a:pPr>
              <a:r>
                <a:rPr lang="en-US" b="0" dirty="0" smtClean="0">
                  <a:latin typeface="Courier New" pitchFamily="49" charset="0"/>
                  <a:cs typeface="Courier New" pitchFamily="49" charset="0"/>
                </a:rPr>
                <a:t>4      error();</a:t>
              </a:r>
            </a:p>
            <a:p>
              <a:pPr marL="0" indent="0" algn="l">
                <a:lnSpc>
                  <a:spcPct val="100000"/>
                </a:lnSpc>
                <a:spcAft>
                  <a:spcPts val="0"/>
                </a:spcAft>
                <a:buNone/>
              </a:pPr>
              <a:r>
                <a:rPr lang="en-US" b="0" dirty="0" smtClean="0">
                  <a:latin typeface="Courier New" pitchFamily="49" charset="0"/>
                  <a:cs typeface="Courier New" pitchFamily="49" charset="0"/>
                </a:rPr>
                <a:t>5   }</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rgbClr val="C00000"/>
                  </a:solidFill>
                  <a:latin typeface="Courier New" pitchFamily="49" charset="0"/>
                  <a:cs typeface="Courier New" pitchFamily="49" charset="0"/>
                </a:rPr>
                <a:t>if</a:t>
              </a:r>
              <a:r>
                <a:rPr lang="en-US" b="0" dirty="0" smtClean="0">
                  <a:latin typeface="Courier New" pitchFamily="49" charset="0"/>
                  <a:cs typeface="Courier New" pitchFamily="49" charset="0"/>
                </a:rPr>
                <a:t> ($options =~ m/^[a-</a:t>
              </a:r>
              <a:r>
                <a:rPr lang="en-US" b="0" dirty="0" err="1" smtClean="0">
                  <a:latin typeface="Courier New" pitchFamily="49" charset="0"/>
                  <a:cs typeface="Courier New" pitchFamily="49" charset="0"/>
                </a:rPr>
                <a:t>zA</a:t>
              </a:r>
              <a:r>
                <a:rPr lang="en-US" b="0" dirty="0" smtClean="0">
                  <a:latin typeface="Courier New" pitchFamily="49" charset="0"/>
                  <a:cs typeface="Courier New" pitchFamily="49" charset="0"/>
                </a:rPr>
                <a:t>-Z\- ]+$/)</a:t>
              </a:r>
            </a:p>
            <a:p>
              <a:pPr marL="0" indent="0" algn="l">
                <a:lnSpc>
                  <a:spcPct val="100000"/>
                </a:lnSpc>
                <a:spcAft>
                  <a:spcPts val="0"/>
                </a:spcAft>
                <a:buNone/>
              </a:pPr>
              <a:r>
                <a:rPr lang="en-US" b="0" dirty="0" smtClean="0">
                  <a:latin typeface="Courier New" pitchFamily="49" charset="0"/>
                  <a:cs typeface="Courier New" pitchFamily="49" charset="0"/>
                </a:rPr>
                <a:t>7   {</a:t>
              </a:r>
            </a:p>
            <a:p>
              <a:pPr marL="0" indent="0" algn="l">
                <a:lnSpc>
                  <a:spcPct val="100000"/>
                </a:lnSpc>
                <a:spcAft>
                  <a:spcPts val="0"/>
                </a:spcAft>
                <a:buNone/>
              </a:pPr>
              <a:r>
                <a:rPr lang="en-US" b="0" dirty="0" smtClean="0">
                  <a:latin typeface="Courier New" pitchFamily="49" charset="0"/>
                  <a:cs typeface="Courier New" pitchFamily="49" charset="0"/>
                </a:rPr>
                <a:t>8      </a:t>
              </a:r>
              <a:r>
                <a:rPr lang="en-US" b="0" dirty="0" smtClean="0">
                  <a:solidFill>
                    <a:srgbClr val="C00000"/>
                  </a:solidFill>
                  <a:latin typeface="Courier New" pitchFamily="49" charset="0"/>
                  <a:cs typeface="Courier New" pitchFamily="49" charset="0"/>
                </a:rPr>
                <a:t>my</a:t>
              </a:r>
              <a:r>
                <a:rPr lang="en-US" b="0" dirty="0" smtClean="0">
                  <a:latin typeface="Courier New" pitchFamily="49" charset="0"/>
                  <a:cs typeface="Courier New" pitchFamily="49" charset="0"/>
                </a:rPr>
                <a:t> $command = "/bin/</a:t>
              </a:r>
              <a:r>
                <a:rPr lang="en-US" b="0" dirty="0" err="1" smtClean="0">
                  <a:latin typeface="Courier New" pitchFamily="49" charset="0"/>
                  <a:cs typeface="Courier New" pitchFamily="49" charset="0"/>
                </a:rPr>
                <a:t>ls</a:t>
              </a:r>
              <a:r>
                <a:rPr lang="en-US" b="0" dirty="0" smtClean="0">
                  <a:latin typeface="Courier New" pitchFamily="49" charset="0"/>
                  <a:cs typeface="Courier New" pitchFamily="49" charset="0"/>
                </a:rPr>
                <a:t> " . $options;</a:t>
              </a:r>
              <a:endParaRPr lang="en-US" b="0" dirty="0" smtClean="0">
                <a:solidFill>
                  <a:srgbClr val="7030A0"/>
                </a:solidFill>
                <a:latin typeface="Courier New" pitchFamily="49" charset="0"/>
                <a:cs typeface="Courier New" pitchFamily="49" charset="0"/>
              </a:endParaRPr>
            </a:p>
            <a:p>
              <a:pPr marL="0" indent="0" algn="l">
                <a:lnSpc>
                  <a:spcPct val="100000"/>
                </a:lnSpc>
                <a:spcAft>
                  <a:spcPts val="0"/>
                </a:spcAft>
                <a:buNone/>
              </a:pPr>
              <a:r>
                <a:rPr lang="en-US" b="0" dirty="0" smtClean="0">
                  <a:latin typeface="Courier New" pitchFamily="49" charset="0"/>
                  <a:cs typeface="Courier New" pitchFamily="49" charset="0"/>
                </a:rPr>
                <a:t>9      </a:t>
              </a:r>
              <a:r>
                <a:rPr lang="en-US" b="0" dirty="0" smtClean="0">
                  <a:solidFill>
                    <a:srgbClr val="C00000"/>
                  </a:solidFill>
                  <a:latin typeface="Courier New" pitchFamily="49" charset="0"/>
                  <a:cs typeface="Courier New" pitchFamily="49" charset="0"/>
                </a:rPr>
                <a:t>system</a:t>
              </a:r>
              <a:r>
                <a:rPr lang="en-US" b="0" dirty="0" smtClean="0">
                  <a:latin typeface="Courier New" pitchFamily="49" charset="0"/>
                  <a:cs typeface="Courier New" pitchFamily="49" charset="0"/>
                </a:rPr>
                <a:t>($command);</a:t>
              </a:r>
            </a:p>
            <a:p>
              <a:pPr marL="0" indent="0" algn="l">
                <a:lnSpc>
                  <a:spcPct val="100000"/>
                </a:lnSpc>
                <a:spcAft>
                  <a:spcPts val="0"/>
                </a:spcAft>
                <a:buNone/>
              </a:pPr>
              <a:r>
                <a:rPr lang="en-US" b="0" dirty="0" smtClean="0">
                  <a:latin typeface="Courier New" pitchFamily="49" charset="0"/>
                  <a:cs typeface="Courier New" pitchFamily="49" charset="0"/>
                </a:rPr>
                <a:t>10  }</a:t>
              </a:r>
            </a:p>
          </p:txBody>
        </p:sp>
        <p:cxnSp>
          <p:nvCxnSpPr>
            <p:cNvPr id="10" name="Straight Connector 9"/>
            <p:cNvCxnSpPr/>
            <p:nvPr/>
          </p:nvCxnSpPr>
          <p:spPr bwMode="auto">
            <a:xfrm rot="5400000">
              <a:off x="-632227" y="4191000"/>
              <a:ext cx="33528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Words to Live By: #4</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CWE-120: Buffer Copy without Checking Size of Input (‘Classic Buffer Overflow’)</a:t>
            </a:r>
          </a:p>
          <a:p>
            <a:pPr>
              <a:lnSpc>
                <a:spcPct val="100000"/>
              </a:lnSpc>
            </a:pPr>
            <a:endParaRPr lang="en-US" dirty="0" smtClean="0"/>
          </a:p>
          <a:p>
            <a:pPr lvl="1">
              <a:lnSpc>
                <a:spcPct val="100000"/>
              </a:lnSpc>
            </a:pPr>
            <a:r>
              <a:rPr lang="en-US" b="0" dirty="0" smtClean="0"/>
              <a:t>The program copies an input buffer to an output buffer without verifying that the size of the input buffer is less than the size of the output buffer, leading to a buffer overflow.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105</a:t>
            </a:fld>
            <a:endParaRPr lang="en-US"/>
          </a:p>
        </p:txBody>
      </p:sp>
      <p:sp>
        <p:nvSpPr>
          <p:cNvPr id="7" name="Horizontal Scroll 6"/>
          <p:cNvSpPr/>
          <p:nvPr/>
        </p:nvSpPr>
        <p:spPr bwMode="auto">
          <a:xfrm>
            <a:off x="1447800" y="1295400"/>
            <a:ext cx="5867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Validate all data lengths before writing to buffers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0"/>
            <a:ext cx="7924800" cy="3817938"/>
          </a:xfrm>
        </p:spPr>
        <p:txBody>
          <a:bodyPr/>
          <a:lstStyle/>
          <a:p>
            <a:pPr marL="0" indent="0">
              <a:lnSpc>
                <a:spcPct val="100000"/>
              </a:lnSpc>
              <a:spcAft>
                <a:spcPts val="0"/>
              </a:spcAft>
              <a:buNone/>
            </a:pPr>
            <a:r>
              <a:rPr lang="en-US" sz="1400" dirty="0" smtClean="0"/>
              <a:t>Hello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106</a:t>
            </a:fld>
            <a:endParaRPr lang="en-US"/>
          </a:p>
        </p:txBody>
      </p:sp>
      <p:grpSp>
        <p:nvGrpSpPr>
          <p:cNvPr id="2" name="Group 9"/>
          <p:cNvGrpSpPr/>
          <p:nvPr/>
        </p:nvGrpSpPr>
        <p:grpSpPr>
          <a:xfrm>
            <a:off x="499158" y="449229"/>
            <a:ext cx="8153400" cy="169365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b="0" dirty="0" smtClean="0">
                  <a:latin typeface="Courier New" pitchFamily="49" charset="0"/>
                  <a:cs typeface="Courier New" pitchFamily="49" charset="0"/>
                </a:rPr>
                <a:t>1   </a:t>
              </a:r>
              <a:r>
                <a:rPr lang="en-US" b="0" dirty="0" smtClean="0">
                  <a:solidFill>
                    <a:srgbClr val="C00000"/>
                  </a:solidFill>
                  <a:latin typeface="Courier New" pitchFamily="49" charset="0"/>
                  <a:cs typeface="Courier New" pitchFamily="49" charset="0"/>
                </a:rPr>
                <a:t>char</a:t>
              </a:r>
              <a:r>
                <a:rPr lang="en-US" b="0" dirty="0" smtClean="0">
                  <a:latin typeface="Courier New" pitchFamily="49" charset="0"/>
                  <a:cs typeface="Courier New" pitchFamily="49" charset="0"/>
                </a:rPr>
                <a:t> c[12];</a:t>
              </a:r>
            </a:p>
            <a:p>
              <a:pPr algn="l">
                <a:lnSpc>
                  <a:spcPct val="100000"/>
                </a:lnSpc>
                <a:spcAft>
                  <a:spcPts val="0"/>
                </a:spcAft>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char </a:t>
              </a:r>
              <a:r>
                <a:rPr lang="en-US" b="0" dirty="0" smtClean="0">
                  <a:latin typeface="Courier New" pitchFamily="49" charset="0"/>
                  <a:cs typeface="Courier New" pitchFamily="49" charset="0"/>
                </a:rPr>
                <a:t>*bar;</a:t>
              </a:r>
            </a:p>
            <a:p>
              <a:pPr algn="l">
                <a:lnSpc>
                  <a:spcPct val="100000"/>
                </a:lnSpc>
                <a:spcAft>
                  <a:spcPts val="0"/>
                </a:spcAft>
              </a:pPr>
              <a:r>
                <a:rPr lang="en-US" b="0" dirty="0" smtClean="0">
                  <a:latin typeface="Courier New" pitchFamily="49" charset="0"/>
                  <a:cs typeface="Courier New" pitchFamily="49" charset="0"/>
                </a:rPr>
                <a:t>3   </a:t>
              </a:r>
              <a:r>
                <a:rPr lang="en-US" b="0" dirty="0" err="1" smtClean="0">
                  <a:latin typeface="Courier New" pitchFamily="49" charset="0"/>
                  <a:cs typeface="Courier New" pitchFamily="49" charset="0"/>
                </a:rPr>
                <a:t>printf</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"Please enter your name and press &lt;Enter&gt;\n"</a:t>
              </a:r>
              <a:r>
                <a:rPr lang="en-US" b="0" dirty="0" smtClean="0">
                  <a:latin typeface="Courier New" pitchFamily="49" charset="0"/>
                  <a:cs typeface="Courier New" pitchFamily="49" charset="0"/>
                </a:rPr>
                <a:t>);</a:t>
              </a:r>
            </a:p>
            <a:p>
              <a:pPr algn="l">
                <a:lnSpc>
                  <a:spcPct val="100000"/>
                </a:lnSpc>
                <a:spcAft>
                  <a:spcPts val="0"/>
                </a:spcAft>
              </a:pPr>
              <a:r>
                <a:rPr lang="en-US" b="0" dirty="0" smtClean="0">
                  <a:latin typeface="Courier New" pitchFamily="49" charset="0"/>
                  <a:cs typeface="Courier New" pitchFamily="49" charset="0"/>
                </a:rPr>
                <a:t>4   get bar;</a:t>
              </a:r>
            </a:p>
            <a:p>
              <a:pPr algn="l">
                <a:lnSpc>
                  <a:spcPct val="100000"/>
                </a:lnSpc>
                <a:spcAft>
                  <a:spcPts val="0"/>
                </a:spcAft>
              </a:pPr>
              <a:r>
                <a:rPr lang="en-US" b="0" dirty="0">
                  <a:latin typeface="Courier New" pitchFamily="49" charset="0"/>
                  <a:cs typeface="Courier New" pitchFamily="49" charset="0"/>
                </a:rPr>
                <a:t>5</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strcpy</a:t>
              </a:r>
              <a:r>
                <a:rPr lang="en-US" b="0" dirty="0" smtClean="0">
                  <a:latin typeface="Courier New" pitchFamily="49" charset="0"/>
                  <a:cs typeface="Courier New" pitchFamily="49" charset="0"/>
                </a:rPr>
                <a:t>(c, bar);</a:t>
              </a: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pic>
        <p:nvPicPr>
          <p:cNvPr id="190466" name="Picture 2" descr="File:Stack Overflow 2.png">
            <a:hlinkClick r:id="rId3"/>
          </p:cNvPr>
          <p:cNvPicPr>
            <a:picLocks noChangeAspect="1" noChangeArrowheads="1"/>
          </p:cNvPicPr>
          <p:nvPr/>
        </p:nvPicPr>
        <p:blipFill>
          <a:blip r:embed="rId4" cstate="print"/>
          <a:srcRect/>
          <a:stretch>
            <a:fillRect/>
          </a:stretch>
        </p:blipFill>
        <p:spPr bwMode="auto">
          <a:xfrm>
            <a:off x="2071245" y="2673915"/>
            <a:ext cx="2232015" cy="3190876"/>
          </a:xfrm>
          <a:prstGeom prst="rect">
            <a:avLst/>
          </a:prstGeom>
          <a:noFill/>
        </p:spPr>
      </p:pic>
      <p:pic>
        <p:nvPicPr>
          <p:cNvPr id="190468" name="Picture 4" descr="File:Stack Overflow 3.png">
            <a:hlinkClick r:id="rId5"/>
          </p:cNvPr>
          <p:cNvPicPr>
            <a:picLocks noChangeAspect="1" noChangeArrowheads="1"/>
          </p:cNvPicPr>
          <p:nvPr/>
        </p:nvPicPr>
        <p:blipFill>
          <a:blip r:embed="rId6" cstate="print"/>
          <a:srcRect/>
          <a:stretch>
            <a:fillRect/>
          </a:stretch>
        </p:blipFill>
        <p:spPr bwMode="auto">
          <a:xfrm>
            <a:off x="4810296" y="2690541"/>
            <a:ext cx="2209800" cy="3159118"/>
          </a:xfrm>
          <a:prstGeom prst="rect">
            <a:avLst/>
          </a:prstGeom>
          <a:noFill/>
        </p:spPr>
      </p:pic>
      <p:sp>
        <p:nvSpPr>
          <p:cNvPr id="11" name="TextBox 10"/>
          <p:cNvSpPr txBox="1"/>
          <p:nvPr/>
        </p:nvSpPr>
        <p:spPr>
          <a:xfrm>
            <a:off x="0" y="6019800"/>
            <a:ext cx="9144000" cy="260469"/>
          </a:xfrm>
          <a:prstGeom prst="rect">
            <a:avLst/>
          </a:prstGeom>
          <a:noFill/>
        </p:spPr>
        <p:txBody>
          <a:bodyPr wrap="square" rtlCol="0">
            <a:noAutofit/>
          </a:bodyPr>
          <a:lstStyle/>
          <a:p>
            <a:pPr indent="-457200">
              <a:lnSpc>
                <a:spcPct val="100000"/>
              </a:lnSpc>
              <a:spcAft>
                <a:spcPts val="0"/>
              </a:spcAft>
            </a:pPr>
            <a:r>
              <a:rPr lang="en-US" sz="1000" b="0" i="1" dirty="0" smtClean="0"/>
              <a:t>Wikipedia</a:t>
            </a:r>
            <a:r>
              <a:rPr lang="en-US" sz="1000" b="0" dirty="0" smtClean="0"/>
              <a:t>, Retrieved March 7, 2011, from http://en.wikipedia.org/wiki/Stack_buffer_overflow</a:t>
            </a:r>
            <a:endParaRPr lang="en-US" sz="1000" b="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0"/>
            <a:ext cx="7924800" cy="3817938"/>
          </a:xfrm>
        </p:spPr>
        <p:txBody>
          <a:bodyPr/>
          <a:lstStyle/>
          <a:p>
            <a:pPr marL="0" indent="0">
              <a:lnSpc>
                <a:spcPct val="100000"/>
              </a:lnSpc>
              <a:spcAft>
                <a:spcPts val="0"/>
              </a:spcAft>
              <a:buNone/>
            </a:pPr>
            <a:r>
              <a:rPr lang="pt-BR" sz="1400" dirty="0" smtClean="0"/>
              <a:t>A​A​A​A​A​A​A​A​A​A​A​A​A​A​A​A​A​A​A​A</a:t>
            </a:r>
            <a:r>
              <a:rPr lang="en-US" sz="1400" dirty="0" smtClean="0"/>
              <a:t>\x08\x35\xC0\x80 </a:t>
            </a:r>
          </a:p>
          <a:p>
            <a:pPr marL="0" indent="0">
              <a:lnSpc>
                <a:spcPct val="100000"/>
              </a:lnSpc>
              <a:spcAft>
                <a:spcPts val="0"/>
              </a:spcAft>
              <a:buNone/>
            </a:pPr>
            <a:r>
              <a:rPr lang="en-US" sz="1400" dirty="0" smtClean="0"/>
              <a:t>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107</a:t>
            </a:fld>
            <a:endParaRPr lang="en-US"/>
          </a:p>
        </p:txBody>
      </p:sp>
      <p:pic>
        <p:nvPicPr>
          <p:cNvPr id="190466" name="Picture 2" descr="File:Stack Overflow 2.png">
            <a:hlinkClick r:id="rId3"/>
          </p:cNvPr>
          <p:cNvPicPr>
            <a:picLocks noChangeAspect="1" noChangeArrowheads="1"/>
          </p:cNvPicPr>
          <p:nvPr/>
        </p:nvPicPr>
        <p:blipFill>
          <a:blip r:embed="rId4" cstate="print"/>
          <a:srcRect/>
          <a:stretch>
            <a:fillRect/>
          </a:stretch>
        </p:blipFill>
        <p:spPr bwMode="auto">
          <a:xfrm>
            <a:off x="2071245" y="2673915"/>
            <a:ext cx="2232015" cy="3190876"/>
          </a:xfrm>
          <a:prstGeom prst="rect">
            <a:avLst/>
          </a:prstGeom>
          <a:noFill/>
        </p:spPr>
      </p:pic>
      <p:sp>
        <p:nvSpPr>
          <p:cNvPr id="11" name="TextBox 10"/>
          <p:cNvSpPr txBox="1"/>
          <p:nvPr/>
        </p:nvSpPr>
        <p:spPr>
          <a:xfrm>
            <a:off x="0" y="6019800"/>
            <a:ext cx="9144000" cy="260469"/>
          </a:xfrm>
          <a:prstGeom prst="rect">
            <a:avLst/>
          </a:prstGeom>
          <a:noFill/>
        </p:spPr>
        <p:txBody>
          <a:bodyPr wrap="square" rtlCol="0">
            <a:noAutofit/>
          </a:bodyPr>
          <a:lstStyle/>
          <a:p>
            <a:pPr indent="-457200">
              <a:lnSpc>
                <a:spcPct val="100000"/>
              </a:lnSpc>
              <a:spcAft>
                <a:spcPts val="0"/>
              </a:spcAft>
            </a:pPr>
            <a:r>
              <a:rPr lang="en-US" sz="1000" b="0" i="1" dirty="0" smtClean="0"/>
              <a:t>Wikipedia</a:t>
            </a:r>
            <a:r>
              <a:rPr lang="en-US" sz="1000" b="0" dirty="0" smtClean="0"/>
              <a:t>, Retrieved March 7, 2011, from http://en.wikipedia.org/wiki/Stack_buffer_overflow</a:t>
            </a:r>
            <a:endParaRPr lang="en-US" sz="1000" b="0" dirty="0"/>
          </a:p>
        </p:txBody>
      </p:sp>
      <p:pic>
        <p:nvPicPr>
          <p:cNvPr id="10" name="Picture 8" descr="File:Stack Overflow 4.png">
            <a:hlinkClick r:id="rId5"/>
          </p:cNvPr>
          <p:cNvPicPr>
            <a:picLocks noChangeAspect="1" noChangeArrowheads="1"/>
          </p:cNvPicPr>
          <p:nvPr/>
        </p:nvPicPr>
        <p:blipFill>
          <a:blip r:embed="rId6" cstate="print"/>
          <a:srcRect/>
          <a:stretch>
            <a:fillRect/>
          </a:stretch>
        </p:blipFill>
        <p:spPr bwMode="auto">
          <a:xfrm>
            <a:off x="4584462" y="2690555"/>
            <a:ext cx="2667000" cy="3156213"/>
          </a:xfrm>
          <a:prstGeom prst="rect">
            <a:avLst/>
          </a:prstGeom>
          <a:noFill/>
        </p:spPr>
      </p:pic>
      <p:grpSp>
        <p:nvGrpSpPr>
          <p:cNvPr id="12" name="Group 9"/>
          <p:cNvGrpSpPr/>
          <p:nvPr/>
        </p:nvGrpSpPr>
        <p:grpSpPr>
          <a:xfrm>
            <a:off x="499158" y="449229"/>
            <a:ext cx="8153400" cy="1693653"/>
            <a:chOff x="685800" y="609600"/>
            <a:chExt cx="8153400" cy="1905000"/>
          </a:xfrm>
        </p:grpSpPr>
        <p:sp>
          <p:nvSpPr>
            <p:cNvPr id="13" name="Rounded Rectangle 12"/>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b="0" dirty="0" smtClean="0">
                  <a:latin typeface="Courier New" pitchFamily="49" charset="0"/>
                  <a:cs typeface="Courier New" pitchFamily="49" charset="0"/>
                </a:rPr>
                <a:t>1   </a:t>
              </a:r>
              <a:r>
                <a:rPr lang="en-US" b="0" dirty="0" smtClean="0">
                  <a:solidFill>
                    <a:srgbClr val="C00000"/>
                  </a:solidFill>
                  <a:latin typeface="Courier New" pitchFamily="49" charset="0"/>
                  <a:cs typeface="Courier New" pitchFamily="49" charset="0"/>
                </a:rPr>
                <a:t>char</a:t>
              </a:r>
              <a:r>
                <a:rPr lang="en-US" b="0" dirty="0" smtClean="0">
                  <a:latin typeface="Courier New" pitchFamily="49" charset="0"/>
                  <a:cs typeface="Courier New" pitchFamily="49" charset="0"/>
                </a:rPr>
                <a:t> c[12];</a:t>
              </a:r>
            </a:p>
            <a:p>
              <a:pPr algn="l">
                <a:lnSpc>
                  <a:spcPct val="100000"/>
                </a:lnSpc>
                <a:spcAft>
                  <a:spcPts val="0"/>
                </a:spcAft>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char </a:t>
              </a:r>
              <a:r>
                <a:rPr lang="en-US" b="0" dirty="0" smtClean="0">
                  <a:latin typeface="Courier New" pitchFamily="49" charset="0"/>
                  <a:cs typeface="Courier New" pitchFamily="49" charset="0"/>
                </a:rPr>
                <a:t>*bar;</a:t>
              </a:r>
            </a:p>
            <a:p>
              <a:pPr algn="l">
                <a:lnSpc>
                  <a:spcPct val="100000"/>
                </a:lnSpc>
                <a:spcAft>
                  <a:spcPts val="0"/>
                </a:spcAft>
              </a:pPr>
              <a:r>
                <a:rPr lang="en-US" b="0" dirty="0" smtClean="0">
                  <a:latin typeface="Courier New" pitchFamily="49" charset="0"/>
                  <a:cs typeface="Courier New" pitchFamily="49" charset="0"/>
                </a:rPr>
                <a:t>3   </a:t>
              </a:r>
              <a:r>
                <a:rPr lang="en-US" b="0" dirty="0" err="1" smtClean="0">
                  <a:latin typeface="Courier New" pitchFamily="49" charset="0"/>
                  <a:cs typeface="Courier New" pitchFamily="49" charset="0"/>
                </a:rPr>
                <a:t>printf</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"Please enter your name and press &lt;Enter&gt;\n"</a:t>
              </a:r>
              <a:r>
                <a:rPr lang="en-US" b="0" dirty="0" smtClean="0">
                  <a:latin typeface="Courier New" pitchFamily="49" charset="0"/>
                  <a:cs typeface="Courier New" pitchFamily="49" charset="0"/>
                </a:rPr>
                <a:t>);</a:t>
              </a:r>
            </a:p>
            <a:p>
              <a:pPr algn="l">
                <a:lnSpc>
                  <a:spcPct val="100000"/>
                </a:lnSpc>
                <a:spcAft>
                  <a:spcPts val="0"/>
                </a:spcAft>
              </a:pPr>
              <a:r>
                <a:rPr lang="en-US" b="0" dirty="0" smtClean="0">
                  <a:latin typeface="Courier New" pitchFamily="49" charset="0"/>
                  <a:cs typeface="Courier New" pitchFamily="49" charset="0"/>
                </a:rPr>
                <a:t>4   get bar;</a:t>
              </a:r>
            </a:p>
            <a:p>
              <a:pPr algn="l">
                <a:lnSpc>
                  <a:spcPct val="100000"/>
                </a:lnSpc>
                <a:spcAft>
                  <a:spcPts val="0"/>
                </a:spcAft>
              </a:pPr>
              <a:r>
                <a:rPr lang="en-US" b="0" dirty="0">
                  <a:latin typeface="Courier New" pitchFamily="49" charset="0"/>
                  <a:cs typeface="Courier New" pitchFamily="49" charset="0"/>
                </a:rPr>
                <a:t>5</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strcpy</a:t>
              </a:r>
              <a:r>
                <a:rPr lang="en-US" b="0" dirty="0" smtClean="0">
                  <a:latin typeface="Courier New" pitchFamily="49" charset="0"/>
                  <a:cs typeface="Courier New" pitchFamily="49" charset="0"/>
                </a:rPr>
                <a:t>(c, bar);</a:t>
              </a:r>
            </a:p>
          </p:txBody>
        </p:sp>
        <p:cxnSp>
          <p:nvCxnSpPr>
            <p:cNvPr id="14" name="Straight Connector 13"/>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Buffer Overflow</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108</a:t>
            </a:fld>
            <a:endParaRPr lang="en-US"/>
          </a:p>
        </p:txBody>
      </p:sp>
      <p:sp>
        <p:nvSpPr>
          <p:cNvPr id="8" name="TextBox 7"/>
          <p:cNvSpPr txBox="1"/>
          <p:nvPr/>
        </p:nvSpPr>
        <p:spPr>
          <a:xfrm>
            <a:off x="1098332" y="5753175"/>
            <a:ext cx="7236370" cy="608217"/>
          </a:xfrm>
          <a:prstGeom prst="rect">
            <a:avLst/>
          </a:prstGeom>
          <a:noFill/>
        </p:spPr>
        <p:txBody>
          <a:bodyPr wrap="square" rtlCol="0">
            <a:noAutofit/>
          </a:bodyPr>
          <a:lstStyle/>
          <a:p>
            <a:pPr indent="-457200">
              <a:lnSpc>
                <a:spcPct val="100000"/>
              </a:lnSpc>
              <a:spcAft>
                <a:spcPts val="0"/>
              </a:spcAft>
            </a:pPr>
            <a:r>
              <a:rPr lang="en-US" sz="1000" b="0" i="1" dirty="0" smtClean="0"/>
              <a:t>CVE-2011-0654.</a:t>
            </a:r>
            <a:r>
              <a:rPr lang="en-US" sz="1000" b="0" dirty="0" smtClean="0"/>
              <a:t> (</a:t>
            </a:r>
            <a:r>
              <a:rPr lang="en-US" sz="1000" b="0" dirty="0" err="1" smtClean="0"/>
              <a:t>n.d</a:t>
            </a:r>
            <a:r>
              <a:rPr lang="en-US" sz="1000" b="0" dirty="0" smtClean="0"/>
              <a:t>.). Retrieved February 16, 2011, from http://cve.mitre.org/cgi-bin/cvename.cgi?name=CVE-2011-0654</a:t>
            </a:r>
          </a:p>
          <a:p>
            <a:pPr indent="-457200">
              <a:lnSpc>
                <a:spcPct val="100000"/>
              </a:lnSpc>
              <a:spcAft>
                <a:spcPts val="0"/>
              </a:spcAft>
            </a:pPr>
            <a:r>
              <a:rPr lang="en-US" sz="1000" b="0" i="1" dirty="0" smtClean="0"/>
              <a:t>Microsoft active directory ‘browser election’ buffer overflow vulnerability</a:t>
            </a:r>
            <a:r>
              <a:rPr lang="en-US" sz="1000" b="0" dirty="0" smtClean="0"/>
              <a:t>. (</a:t>
            </a:r>
            <a:r>
              <a:rPr lang="en-US" sz="1000" b="0" dirty="0" err="1" smtClean="0"/>
              <a:t>n.d</a:t>
            </a:r>
            <a:r>
              <a:rPr lang="en-US" sz="1000" b="0" dirty="0" smtClean="0"/>
              <a:t>.). Retrieved February 16, 2011, from http://www.securityfocus.com/bid/46360/discuss</a:t>
            </a:r>
            <a:endParaRPr lang="en-US" sz="1000" b="0" dirty="0"/>
          </a:p>
        </p:txBody>
      </p:sp>
      <p:pic>
        <p:nvPicPr>
          <p:cNvPr id="11266" name="Picture 2"/>
          <p:cNvPicPr>
            <a:picLocks noChangeAspect="1" noChangeArrowheads="1"/>
          </p:cNvPicPr>
          <p:nvPr/>
        </p:nvPicPr>
        <p:blipFill>
          <a:blip r:embed="rId3" cstate="print"/>
          <a:srcRect/>
          <a:stretch>
            <a:fillRect/>
          </a:stretch>
        </p:blipFill>
        <p:spPr bwMode="auto">
          <a:xfrm>
            <a:off x="1395270" y="1158766"/>
            <a:ext cx="6105525" cy="14001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685800" y="2808894"/>
            <a:ext cx="8267700" cy="165735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685800" y="4590069"/>
            <a:ext cx="2962275"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a:xfrm>
            <a:off x="660400" y="1066800"/>
            <a:ext cx="7696200" cy="5037138"/>
          </a:xfrm>
        </p:spPr>
        <p:txBody>
          <a:bodyPr/>
          <a:lstStyle/>
          <a:p>
            <a:pPr marL="0" indent="0">
              <a:spcAft>
                <a:spcPts val="1200"/>
              </a:spcAft>
              <a:buNone/>
            </a:pPr>
            <a:endParaRPr lang="en-US" dirty="0" smtClean="0"/>
          </a:p>
          <a:p>
            <a:pPr>
              <a:spcAft>
                <a:spcPts val="1200"/>
              </a:spcAft>
            </a:pPr>
            <a:r>
              <a:rPr lang="en-US" dirty="0"/>
              <a:t>U</a:t>
            </a:r>
            <a:r>
              <a:rPr lang="en-US" dirty="0" smtClean="0"/>
              <a:t>se "safe" functions (e.g., </a:t>
            </a:r>
            <a:r>
              <a:rPr lang="en-US" dirty="0" err="1" smtClean="0"/>
              <a:t>strncpy</a:t>
            </a:r>
            <a:r>
              <a:rPr lang="en-US" dirty="0" smtClean="0"/>
              <a:t>() )</a:t>
            </a:r>
          </a:p>
          <a:p>
            <a:pPr>
              <a:spcAft>
                <a:spcPts val="1200"/>
              </a:spcAft>
            </a:pPr>
            <a:r>
              <a:rPr lang="en-US" dirty="0"/>
              <a:t>V</a:t>
            </a:r>
            <a:r>
              <a:rPr lang="en-US" dirty="0" smtClean="0"/>
              <a:t>alidate maximum and minimum size values</a:t>
            </a:r>
          </a:p>
          <a:p>
            <a:pPr>
              <a:spcAft>
                <a:spcPts val="1200"/>
              </a:spcAft>
            </a:pPr>
            <a:r>
              <a:rPr lang="en-US" dirty="0"/>
              <a:t>V</a:t>
            </a:r>
            <a:r>
              <a:rPr lang="en-US" dirty="0" smtClean="0"/>
              <a:t>erify that calculations result in valid ranges</a:t>
            </a:r>
          </a:p>
          <a:p>
            <a:pPr>
              <a:spcAft>
                <a:spcPts val="1200"/>
              </a:spcAft>
            </a:pPr>
            <a:r>
              <a:rPr lang="en-US" dirty="0"/>
              <a:t>V</a:t>
            </a:r>
            <a:r>
              <a:rPr lang="en-US" dirty="0" smtClean="0"/>
              <a:t>alidate length of input strings  (plus NULL terminator!)</a:t>
            </a:r>
          </a:p>
          <a:p>
            <a:pPr>
              <a:spcAft>
                <a:spcPts val="1200"/>
              </a:spcAft>
            </a:pPr>
            <a:r>
              <a:rPr lang="en-US" dirty="0"/>
              <a:t>C</a:t>
            </a:r>
            <a:r>
              <a:rPr lang="en-US" dirty="0" smtClean="0"/>
              <a:t>onsider compiler switches that reduce danger of buffer overflows</a:t>
            </a:r>
          </a:p>
          <a:p>
            <a:pPr>
              <a:spcAft>
                <a:spcPts val="1200"/>
              </a:spcAft>
            </a:pPr>
            <a:r>
              <a:rPr lang="en-US" dirty="0"/>
              <a:t>W</a:t>
            </a:r>
            <a:r>
              <a:rPr lang="en-US" dirty="0" smtClean="0"/>
              <a:t>hitelist when possible</a:t>
            </a:r>
          </a:p>
          <a:p>
            <a:pPr>
              <a:spcAft>
                <a:spcPts val="1200"/>
              </a:spcAft>
            </a:pPr>
            <a:endParaRPr lang="en-US" b="0" dirty="0" smtClean="0"/>
          </a:p>
        </p:txBody>
      </p:sp>
      <p:sp>
        <p:nvSpPr>
          <p:cNvPr id="4" name="Slide Number Placeholder 3"/>
          <p:cNvSpPr>
            <a:spLocks noGrp="1"/>
          </p:cNvSpPr>
          <p:nvPr>
            <p:ph type="sldNum" sz="quarter" idx="10"/>
          </p:nvPr>
        </p:nvSpPr>
        <p:spPr/>
        <p:txBody>
          <a:bodyPr/>
          <a:lstStyle/>
          <a:p>
            <a:fld id="{CDCC7088-93A3-4371-9D27-6E895A996358}" type="slidenum">
              <a:rPr lang="en-US" smtClean="0"/>
              <a:pPr/>
              <a:t>109</a:t>
            </a:fld>
            <a:endParaRPr lang="en-US"/>
          </a:p>
        </p:txBody>
      </p:sp>
      <p:sp>
        <p:nvSpPr>
          <p:cNvPr id="5" name="Rounded Rectangle 4"/>
          <p:cNvSpPr/>
          <p:nvPr/>
        </p:nvSpPr>
        <p:spPr bwMode="auto">
          <a:xfrm>
            <a:off x="2438400" y="5105400"/>
            <a:ext cx="4495800" cy="533400"/>
          </a:xfrm>
          <a:prstGeom prst="roundRect">
            <a:avLst/>
          </a:prstGeom>
          <a:solidFill>
            <a:schemeClr val="accent1">
              <a:lumMod val="5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solidFill>
                  <a:schemeClr val="bg1"/>
                </a:solidFill>
              </a:rPr>
              <a:t>Assume all input is malicious.</a:t>
            </a:r>
            <a:endParaRPr kumimoji="0" lang="en-US" sz="1800" b="1" i="0" u="none" strike="noStrike" cap="none" normalizeH="0" baseline="0" dirty="0" smtClean="0">
              <a:ln>
                <a:noFill/>
              </a:ln>
              <a:solidFill>
                <a:schemeClr val="bg1"/>
              </a:solidFill>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Establish Secure Defaults</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11</a:t>
            </a:fld>
            <a:endParaRPr lang="en-US"/>
          </a:p>
        </p:txBody>
      </p:sp>
      <p:sp>
        <p:nvSpPr>
          <p:cNvPr id="9" name="TextBox 8"/>
          <p:cNvSpPr txBox="1"/>
          <p:nvPr/>
        </p:nvSpPr>
        <p:spPr>
          <a:xfrm>
            <a:off x="6368840" y="3180736"/>
            <a:ext cx="505267" cy="385362"/>
          </a:xfrm>
          <a:prstGeom prst="rect">
            <a:avLst/>
          </a:prstGeom>
          <a:noFill/>
        </p:spPr>
        <p:txBody>
          <a:bodyPr wrap="none" rtlCol="0">
            <a:spAutoFit/>
          </a:bodyPr>
          <a:lstStyle/>
          <a:p>
            <a:r>
              <a:rPr lang="en-US" dirty="0" smtClean="0"/>
              <a:t>vs.</a:t>
            </a:r>
            <a:endParaRPr lang="en-US" dirty="0"/>
          </a:p>
        </p:txBody>
      </p:sp>
      <p:sp>
        <p:nvSpPr>
          <p:cNvPr id="10" name="TextBox 9"/>
          <p:cNvSpPr txBox="1"/>
          <p:nvPr/>
        </p:nvSpPr>
        <p:spPr>
          <a:xfrm>
            <a:off x="914400" y="2735824"/>
            <a:ext cx="3672800" cy="1310615"/>
          </a:xfrm>
          <a:prstGeom prst="rect">
            <a:avLst/>
          </a:prstGeom>
          <a:noFill/>
        </p:spPr>
        <p:txBody>
          <a:bodyPr wrap="none" rtlCol="0">
            <a:spAutoFit/>
          </a:bodyPr>
          <a:lstStyle/>
          <a:p>
            <a:r>
              <a:rPr lang="en-US" dirty="0" smtClean="0"/>
              <a:t>Never rely on someone needing</a:t>
            </a:r>
          </a:p>
          <a:p>
            <a:r>
              <a:rPr lang="en-US" dirty="0" smtClean="0"/>
              <a:t>to specially configure or enable</a:t>
            </a:r>
          </a:p>
          <a:p>
            <a:r>
              <a:rPr lang="en-US" dirty="0" smtClean="0"/>
              <a:t>basic security functionality.</a:t>
            </a:r>
            <a:endParaRPr lang="en-US"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781" y="1295400"/>
            <a:ext cx="1743075" cy="188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75900" y="5737711"/>
            <a:ext cx="7620000" cy="584775"/>
          </a:xfrm>
          <a:prstGeom prst="rect">
            <a:avLst/>
          </a:prstGeom>
        </p:spPr>
        <p:txBody>
          <a:bodyPr wrap="square">
            <a:spAutoFit/>
          </a:bodyPr>
          <a:lstStyle/>
          <a:p>
            <a:pPr>
              <a:lnSpc>
                <a:spcPct val="100000"/>
              </a:lnSpc>
              <a:spcAft>
                <a:spcPts val="0"/>
              </a:spcAft>
            </a:pPr>
            <a:r>
              <a:rPr lang="en-US" sz="800" b="0" dirty="0" smtClean="0"/>
              <a:t>Image of Vault Door: </a:t>
            </a:r>
            <a:r>
              <a:rPr lang="en-US" sz="800" b="0" dirty="0"/>
              <a:t> © </a:t>
            </a:r>
            <a:r>
              <a:rPr lang="en-US" sz="800" b="0" dirty="0" err="1"/>
              <a:t>BrokenSphere</a:t>
            </a:r>
            <a:r>
              <a:rPr lang="en-US" sz="800" b="0" dirty="0"/>
              <a:t> / Wikimedia </a:t>
            </a:r>
            <a:r>
              <a:rPr lang="en-US" sz="800" b="0" dirty="0" smtClean="0"/>
              <a:t>Commons.  </a:t>
            </a:r>
            <a:r>
              <a:rPr lang="en-US" sz="800" b="0" dirty="0"/>
              <a:t>Retrieved September 20, 2011 from </a:t>
            </a:r>
            <a:r>
              <a:rPr lang="en-US" sz="800" b="0" dirty="0" smtClean="0"/>
              <a:t>https</a:t>
            </a:r>
            <a:r>
              <a:rPr lang="en-US" sz="800" b="0" dirty="0"/>
              <a:t>://</a:t>
            </a:r>
            <a:r>
              <a:rPr lang="en-US" sz="800" b="0" dirty="0" smtClean="0"/>
              <a:t>secure.wikimedia.org/wikipedia/commons/wiki/File:SF_City_Hall_South_Light_Court_vault_1st_door.JPG</a:t>
            </a:r>
          </a:p>
          <a:p>
            <a:pPr>
              <a:lnSpc>
                <a:spcPct val="100000"/>
              </a:lnSpc>
              <a:spcAft>
                <a:spcPts val="0"/>
              </a:spcAft>
            </a:pPr>
            <a:r>
              <a:rPr lang="en-US" sz="800" b="0" dirty="0" smtClean="0"/>
              <a:t>Image of Glass Door: Under Creative Commons Attribution-Share Alike 3.0 license – taken by </a:t>
            </a:r>
            <a:r>
              <a:rPr lang="en-US" sz="800" b="0" dirty="0" err="1" smtClean="0"/>
              <a:t>Infrogmation</a:t>
            </a:r>
            <a:r>
              <a:rPr lang="en-US" sz="800" b="0" dirty="0" smtClean="0"/>
              <a:t>.  Retrieved September 20, 2011</a:t>
            </a:r>
            <a:r>
              <a:rPr lang="en-US" sz="800" b="0" dirty="0"/>
              <a:t>, from https://secure.wikimedia.org/wikipedia/commons/wiki/File:StRochDec07GlassDoorFloodlines.jpg</a:t>
            </a:r>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3810" y="3566098"/>
            <a:ext cx="1680046" cy="184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093366" y="322788"/>
            <a:ext cx="915635" cy="412934"/>
          </a:xfrm>
          <a:prstGeom prst="rect">
            <a:avLst/>
          </a:prstGeom>
          <a:noFill/>
        </p:spPr>
        <p:txBody>
          <a:bodyPr wrap="none" rtlCol="0">
            <a:spAutoFit/>
          </a:bodyPr>
          <a:lstStyle/>
          <a:p>
            <a:r>
              <a:rPr lang="en-US" dirty="0" smtClean="0"/>
              <a:t>2 of 10</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Error Handling</a:t>
            </a:r>
            <a:endParaRPr lang="en-US" dirty="0"/>
          </a:p>
        </p:txBody>
      </p:sp>
      <p:sp>
        <p:nvSpPr>
          <p:cNvPr id="5" name="Text Placeholder 4"/>
          <p:cNvSpPr>
            <a:spLocks noGrp="1"/>
          </p:cNvSpPr>
          <p:nvPr>
            <p:ph type="body" idx="1"/>
          </p:nvPr>
        </p:nvSpPr>
        <p:spPr/>
        <p:txBody>
          <a:bodyPr/>
          <a:lstStyle/>
          <a:p>
            <a:r>
              <a:rPr lang="en-US" dirty="0" smtClean="0"/>
              <a:t>Security Mechanism:</a:t>
            </a:r>
          </a:p>
        </p:txBody>
      </p:sp>
      <p:sp>
        <p:nvSpPr>
          <p:cNvPr id="3" name="Slide Number Placeholder 2"/>
          <p:cNvSpPr>
            <a:spLocks noGrp="1"/>
          </p:cNvSpPr>
          <p:nvPr>
            <p:ph type="sldNum" sz="quarter" idx="10"/>
          </p:nvPr>
        </p:nvSpPr>
        <p:spPr/>
        <p:txBody>
          <a:bodyPr/>
          <a:lstStyle/>
          <a:p>
            <a:fld id="{618AB83E-0D40-4ECD-9BE8-8EEBFE059A8D}" type="slidenum">
              <a:rPr lang="en-US" smtClean="0"/>
              <a:pPr/>
              <a:t>110</a:t>
            </a:fld>
            <a:endParaRPr lang="en-US"/>
          </a:p>
        </p:txBody>
      </p:sp>
      <p:graphicFrame>
        <p:nvGraphicFramePr>
          <p:cNvPr id="13" name="Table 12"/>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Error Handling</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Handling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111</a:t>
            </a:fld>
            <a:endParaRPr lang="en-US"/>
          </a:p>
        </p:txBody>
      </p:sp>
      <p:sp>
        <p:nvSpPr>
          <p:cNvPr id="12" name="TextBox 11"/>
          <p:cNvSpPr txBox="1"/>
          <p:nvPr/>
        </p:nvSpPr>
        <p:spPr>
          <a:xfrm>
            <a:off x="609600" y="1447800"/>
            <a:ext cx="7814960" cy="3105978"/>
          </a:xfrm>
          <a:prstGeom prst="rect">
            <a:avLst/>
          </a:prstGeom>
          <a:noFill/>
        </p:spPr>
        <p:txBody>
          <a:bodyPr wrap="none" rtlCol="0">
            <a:spAutoFit/>
          </a:bodyPr>
          <a:lstStyle/>
          <a:p>
            <a:pPr algn="l"/>
            <a:endParaRPr lang="en-US" dirty="0" smtClean="0"/>
          </a:p>
          <a:p>
            <a:pPr algn="l"/>
            <a:endParaRPr lang="en-US" dirty="0" smtClean="0"/>
          </a:p>
          <a:p>
            <a:pPr algn="l"/>
            <a:r>
              <a:rPr lang="en-US" dirty="0" smtClean="0"/>
              <a:t>Expect the unexpected – your data won’t always be what you assume</a:t>
            </a:r>
          </a:p>
          <a:p>
            <a:pPr algn="l"/>
            <a:endParaRPr lang="en-US" dirty="0" smtClean="0"/>
          </a:p>
          <a:p>
            <a:pPr algn="l"/>
            <a:r>
              <a:rPr lang="en-US" dirty="0" smtClean="0"/>
              <a:t>When you hit an error condition – log, cleanup, and STOP</a:t>
            </a:r>
          </a:p>
          <a:p>
            <a:pPr algn="l"/>
            <a:endParaRPr lang="en-US" dirty="0" smtClean="0"/>
          </a:p>
          <a:p>
            <a:pPr algn="l"/>
            <a:r>
              <a:rPr lang="en-US" dirty="0" smtClean="0"/>
              <a:t>Think carefully about what you send to the client and how you send it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Handling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Don’t disclose information that should remain private</a:t>
            </a:r>
          </a:p>
          <a:p>
            <a:endParaRPr lang="en-US" dirty="0" smtClean="0"/>
          </a:p>
          <a:p>
            <a:r>
              <a:rPr lang="en-US" dirty="0" smtClean="0"/>
              <a:t>Remember to cleanup completely in an error condition</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Handling Words to Live By: #1</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CWE-200: Information Exposure</a:t>
            </a:r>
          </a:p>
          <a:p>
            <a:endParaRPr lang="en-US" dirty="0" smtClean="0"/>
          </a:p>
          <a:p>
            <a:pPr lvl="1"/>
            <a:r>
              <a:rPr lang="en-US" b="0" dirty="0" smtClean="0"/>
              <a:t>An information exposure is the intentional or unintentional disclosure of information to an actor that is not explicitly authorized to have access to that information.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113</a:t>
            </a:fld>
            <a:endParaRPr lang="en-US"/>
          </a:p>
        </p:txBody>
      </p:sp>
      <p:sp>
        <p:nvSpPr>
          <p:cNvPr id="7" name="Horizontal Scroll 6"/>
          <p:cNvSpPr/>
          <p:nvPr/>
        </p:nvSpPr>
        <p:spPr bwMode="auto">
          <a:xfrm>
            <a:off x="1223210" y="1295400"/>
            <a:ext cx="6248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Don’t disclose information that should remain private</a:t>
            </a:r>
          </a:p>
        </p:txBody>
      </p:sp>
      <p:sp>
        <p:nvSpPr>
          <p:cNvPr id="6" name="TextBox 5"/>
          <p:cNvSpPr txBox="1"/>
          <p:nvPr/>
        </p:nvSpPr>
        <p:spPr>
          <a:xfrm>
            <a:off x="2978270" y="5257797"/>
            <a:ext cx="2964273" cy="426207"/>
          </a:xfrm>
          <a:prstGeom prst="rect">
            <a:avLst/>
          </a:prstGeom>
          <a:noFill/>
        </p:spPr>
        <p:txBody>
          <a:bodyPr wrap="none" rtlCol="0">
            <a:spAutoFit/>
          </a:bodyPr>
          <a:lstStyle/>
          <a:p>
            <a:r>
              <a:rPr lang="en-US" sz="3200" dirty="0" smtClean="0"/>
              <a:t>Think OPSEC!</a:t>
            </a:r>
            <a:endParaRPr lang="en-US" sz="32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Leakage Examples</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114</a:t>
            </a:fld>
            <a:endParaRPr lang="en-US"/>
          </a:p>
        </p:txBody>
      </p:sp>
      <p:pic>
        <p:nvPicPr>
          <p:cNvPr id="19458" name="Picture 2"/>
          <p:cNvPicPr>
            <a:picLocks noChangeAspect="1" noChangeArrowheads="1"/>
          </p:cNvPicPr>
          <p:nvPr/>
        </p:nvPicPr>
        <p:blipFill>
          <a:blip r:embed="rId3" cstate="print"/>
          <a:srcRect/>
          <a:stretch>
            <a:fillRect/>
          </a:stretch>
        </p:blipFill>
        <p:spPr bwMode="auto">
          <a:xfrm>
            <a:off x="685800" y="1423735"/>
            <a:ext cx="6619875" cy="457200"/>
          </a:xfrm>
          <a:prstGeom prst="rect">
            <a:avLst/>
          </a:prstGeom>
          <a:noFill/>
          <a:ln w="9525">
            <a:solidFill>
              <a:schemeClr val="tx2">
                <a:lumMod val="40000"/>
                <a:lumOff val="60000"/>
              </a:schemeClr>
            </a:solidFill>
            <a:miter lim="800000"/>
            <a:headEnd/>
            <a:tailEnd/>
          </a:ln>
        </p:spPr>
      </p:pic>
      <p:grpSp>
        <p:nvGrpSpPr>
          <p:cNvPr id="9" name="Group 8"/>
          <p:cNvGrpSpPr/>
          <p:nvPr/>
        </p:nvGrpSpPr>
        <p:grpSpPr>
          <a:xfrm>
            <a:off x="762000" y="2033335"/>
            <a:ext cx="7772400" cy="1752599"/>
            <a:chOff x="762000" y="1752600"/>
            <a:chExt cx="7772400" cy="1752599"/>
          </a:xfrm>
        </p:grpSpPr>
        <p:pic>
          <p:nvPicPr>
            <p:cNvPr id="19459" name="Picture 3"/>
            <p:cNvPicPr>
              <a:picLocks noChangeAspect="1" noChangeArrowheads="1"/>
            </p:cNvPicPr>
            <p:nvPr/>
          </p:nvPicPr>
          <p:blipFill>
            <a:blip r:embed="rId4" cstate="print"/>
            <a:srcRect/>
            <a:stretch>
              <a:fillRect/>
            </a:stretch>
          </p:blipFill>
          <p:spPr bwMode="auto">
            <a:xfrm>
              <a:off x="762000" y="1752600"/>
              <a:ext cx="6019800" cy="847725"/>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762000" y="2763365"/>
              <a:ext cx="7772400" cy="741834"/>
            </a:xfrm>
            <a:prstGeom prst="rect">
              <a:avLst/>
            </a:prstGeom>
            <a:noFill/>
            <a:ln w="9525">
              <a:noFill/>
              <a:miter lim="800000"/>
              <a:headEnd/>
              <a:tailEnd/>
            </a:ln>
          </p:spPr>
        </p:pic>
      </p:grpSp>
      <p:pic>
        <p:nvPicPr>
          <p:cNvPr id="19461" name="Picture 5"/>
          <p:cNvPicPr>
            <a:picLocks noChangeAspect="1" noChangeArrowheads="1"/>
          </p:cNvPicPr>
          <p:nvPr/>
        </p:nvPicPr>
        <p:blipFill>
          <a:blip r:embed="rId6" cstate="print"/>
          <a:srcRect/>
          <a:stretch>
            <a:fillRect/>
          </a:stretch>
        </p:blipFill>
        <p:spPr bwMode="auto">
          <a:xfrm>
            <a:off x="762000" y="3938335"/>
            <a:ext cx="5495925" cy="809625"/>
          </a:xfrm>
          <a:prstGeom prst="rect">
            <a:avLst/>
          </a:prstGeom>
          <a:noFill/>
          <a:ln w="9525">
            <a:solidFill>
              <a:schemeClr val="tx2">
                <a:lumMod val="40000"/>
                <a:lumOff val="60000"/>
              </a:schemeClr>
            </a:solidFill>
            <a:miter lim="800000"/>
            <a:headEnd/>
            <a:tailEnd/>
          </a:ln>
        </p:spPr>
      </p:pic>
      <p:sp>
        <p:nvSpPr>
          <p:cNvPr id="10" name="Rectangle 9"/>
          <p:cNvSpPr/>
          <p:nvPr/>
        </p:nvSpPr>
        <p:spPr bwMode="auto">
          <a:xfrm>
            <a:off x="685800" y="2033335"/>
            <a:ext cx="7924800" cy="1752600"/>
          </a:xfrm>
          <a:prstGeom prst="rect">
            <a:avLst/>
          </a:prstGeom>
          <a:noFill/>
          <a:ln w="12700" cap="flat" cmpd="sng" algn="ctr">
            <a:solidFill>
              <a:schemeClr val="tx2">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19462" name="Picture 6"/>
          <p:cNvPicPr>
            <a:picLocks noChangeAspect="1" noChangeArrowheads="1"/>
          </p:cNvPicPr>
          <p:nvPr/>
        </p:nvPicPr>
        <p:blipFill>
          <a:blip r:embed="rId7" cstate="print"/>
          <a:srcRect/>
          <a:stretch>
            <a:fillRect/>
          </a:stretch>
        </p:blipFill>
        <p:spPr bwMode="auto">
          <a:xfrm>
            <a:off x="762000" y="5005135"/>
            <a:ext cx="3971925" cy="781050"/>
          </a:xfrm>
          <a:prstGeom prst="rect">
            <a:avLst/>
          </a:prstGeom>
          <a:noFill/>
          <a:ln w="9525">
            <a:solidFill>
              <a:schemeClr val="tx2">
                <a:lumMod val="40000"/>
                <a:lumOff val="60000"/>
              </a:schemeClr>
            </a:solid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Information Leak</a:t>
            </a:r>
            <a:endParaRPr lang="en-US" dirty="0"/>
          </a:p>
        </p:txBody>
      </p:sp>
      <p:sp>
        <p:nvSpPr>
          <p:cNvPr id="3" name="Content Placeholder 2"/>
          <p:cNvSpPr>
            <a:spLocks noGrp="1"/>
          </p:cNvSpPr>
          <p:nvPr>
            <p:ph idx="1"/>
          </p:nvPr>
        </p:nvSpPr>
        <p:spPr>
          <a:xfrm>
            <a:off x="685800" y="914400"/>
            <a:ext cx="8229600" cy="5410200"/>
          </a:xfrm>
        </p:spPr>
        <p:txBody>
          <a:bodyPr/>
          <a:lstStyle/>
          <a:p>
            <a:pPr>
              <a:spcAft>
                <a:spcPts val="0"/>
              </a:spcAft>
              <a:buNone/>
            </a:pPr>
            <a:r>
              <a:rPr lang="en-US" sz="1200" b="0" dirty="0" smtClean="0"/>
              <a:t>Server Error in '/' Application. </a:t>
            </a:r>
          </a:p>
          <a:p>
            <a:pPr>
              <a:spcAft>
                <a:spcPts val="0"/>
              </a:spcAft>
              <a:buNone/>
            </a:pPr>
            <a:r>
              <a:rPr lang="en-US" sz="1200" b="0" i="1" dirty="0" smtClean="0"/>
              <a:t>Invalid object name '</a:t>
            </a:r>
            <a:r>
              <a:rPr lang="en-US" sz="1200" b="0" i="1" dirty="0" err="1" smtClean="0"/>
              <a:t>user_acc</a:t>
            </a:r>
            <a:r>
              <a:rPr lang="en-US" sz="1200" b="0" i="1" dirty="0" smtClean="0"/>
              <a:t>'.</a:t>
            </a:r>
            <a:r>
              <a:rPr lang="en-US" sz="1200" b="0" dirty="0" smtClean="0"/>
              <a:t> </a:t>
            </a:r>
          </a:p>
          <a:p>
            <a:pPr>
              <a:spcAft>
                <a:spcPts val="0"/>
              </a:spcAft>
              <a:buNone/>
            </a:pPr>
            <a:endParaRPr lang="en-US" sz="1200" dirty="0" smtClean="0"/>
          </a:p>
          <a:p>
            <a:pPr>
              <a:spcAft>
                <a:spcPts val="0"/>
              </a:spcAft>
              <a:buNone/>
            </a:pPr>
            <a:r>
              <a:rPr lang="en-US" sz="1200" dirty="0" smtClean="0"/>
              <a:t>Description</a:t>
            </a:r>
            <a:r>
              <a:rPr lang="en-US" sz="1200" b="0" dirty="0" smtClean="0"/>
              <a:t>: An unhandled exception occurred during the execution of the current web request. Please review the stack trace for more information about the error and where it originated in the code. </a:t>
            </a:r>
          </a:p>
          <a:p>
            <a:pPr>
              <a:spcAft>
                <a:spcPts val="0"/>
              </a:spcAft>
              <a:buNone/>
            </a:pPr>
            <a:r>
              <a:rPr lang="en-US" sz="1200" dirty="0" smtClean="0"/>
              <a:t>Exception Details</a:t>
            </a:r>
            <a:r>
              <a:rPr lang="en-US" sz="1200" b="0" dirty="0" smtClean="0"/>
              <a:t>: </a:t>
            </a:r>
            <a:r>
              <a:rPr lang="en-US" sz="1200" b="0" dirty="0" err="1" smtClean="0"/>
              <a:t>System.Data.SqlClient.SqlException</a:t>
            </a:r>
            <a:r>
              <a:rPr lang="en-US" sz="1200" b="0" dirty="0" smtClean="0"/>
              <a:t>: Invalid object name '</a:t>
            </a:r>
            <a:r>
              <a:rPr lang="en-US" sz="1200" b="0" dirty="0" err="1" smtClean="0"/>
              <a:t>user_acc</a:t>
            </a:r>
            <a:r>
              <a:rPr lang="en-US" sz="1200" b="0" dirty="0" smtClean="0"/>
              <a:t>'.</a:t>
            </a:r>
          </a:p>
          <a:p>
            <a:pPr>
              <a:spcAft>
                <a:spcPts val="0"/>
              </a:spcAft>
              <a:buNone/>
            </a:pPr>
            <a:endParaRPr lang="en-US" sz="1200" b="0" dirty="0" smtClean="0"/>
          </a:p>
          <a:p>
            <a:pPr>
              <a:spcAft>
                <a:spcPts val="0"/>
              </a:spcAft>
              <a:buNone/>
            </a:pPr>
            <a:r>
              <a:rPr lang="en-US" sz="1200" dirty="0" smtClean="0"/>
              <a:t>Source Error</a:t>
            </a:r>
            <a:r>
              <a:rPr lang="en-US" sz="1200" b="0" dirty="0" smtClean="0"/>
              <a:t>: </a:t>
            </a:r>
            <a:br>
              <a:rPr lang="en-US" sz="1200" b="0" dirty="0" smtClean="0"/>
            </a:br>
            <a:r>
              <a:rPr lang="en-US" sz="1200" b="0" dirty="0" smtClean="0"/>
              <a:t>Line 135: </a:t>
            </a:r>
            <a:r>
              <a:rPr lang="en-US" sz="1200" b="0" dirty="0" err="1" smtClean="0"/>
              <a:t>sqlcmd</a:t>
            </a:r>
            <a:r>
              <a:rPr lang="en-US" sz="1200" b="0" dirty="0" smtClean="0"/>
              <a:t> = new </a:t>
            </a:r>
            <a:r>
              <a:rPr lang="en-US" sz="1200" b="0" dirty="0" err="1" smtClean="0"/>
              <a:t>SqlCommand</a:t>
            </a:r>
            <a:r>
              <a:rPr lang="en-US" sz="1200" b="0" dirty="0" smtClean="0"/>
              <a:t>("select </a:t>
            </a:r>
            <a:r>
              <a:rPr lang="en-US" sz="1200" b="0" dirty="0" err="1" smtClean="0"/>
              <a:t>uid</a:t>
            </a:r>
            <a:r>
              <a:rPr lang="en-US" sz="1200" b="0" dirty="0" smtClean="0"/>
              <a:t>, password from </a:t>
            </a:r>
            <a:r>
              <a:rPr lang="en-US" sz="1200" b="0" dirty="0" err="1" smtClean="0"/>
              <a:t>user_acc</a:t>
            </a:r>
            <a:r>
              <a:rPr lang="en-US" sz="1200" b="0" dirty="0" smtClean="0"/>
              <a:t> where </a:t>
            </a:r>
            <a:r>
              <a:rPr lang="en-US" sz="1200" b="0" dirty="0" err="1" smtClean="0"/>
              <a:t>uid</a:t>
            </a:r>
            <a:r>
              <a:rPr lang="en-US" sz="1200" b="0" dirty="0" smtClean="0"/>
              <a:t>='" + </a:t>
            </a:r>
            <a:r>
              <a:rPr lang="en-US" sz="1200" b="0" dirty="0" err="1" smtClean="0"/>
              <a:t>uidd</a:t>
            </a:r>
            <a:r>
              <a:rPr lang="en-US" sz="1200" b="0" dirty="0" smtClean="0"/>
              <a:t> + "'", hookup);</a:t>
            </a:r>
            <a:br>
              <a:rPr lang="en-US" sz="1200" b="0" dirty="0" smtClean="0"/>
            </a:br>
            <a:r>
              <a:rPr lang="en-US" sz="1200" b="0" dirty="0" smtClean="0"/>
              <a:t>Line 136: </a:t>
            </a:r>
            <a:r>
              <a:rPr lang="en-US" sz="1200" b="0" dirty="0" err="1" smtClean="0"/>
              <a:t>hookup.Open</a:t>
            </a:r>
            <a:r>
              <a:rPr lang="en-US" sz="1200" b="0" dirty="0" smtClean="0"/>
              <a:t>();</a:t>
            </a:r>
            <a:br>
              <a:rPr lang="en-US" sz="1200" b="0" dirty="0" smtClean="0"/>
            </a:br>
            <a:r>
              <a:rPr lang="en-US" sz="1200" b="0" dirty="0" smtClean="0"/>
              <a:t>Line 137: reader=</a:t>
            </a:r>
            <a:r>
              <a:rPr lang="en-US" sz="1200" b="0" dirty="0" err="1" smtClean="0"/>
              <a:t>sqlcmd.ExecuteReader</a:t>
            </a:r>
            <a:r>
              <a:rPr lang="en-US" sz="1200" b="0" dirty="0" smtClean="0"/>
              <a:t>();</a:t>
            </a:r>
            <a:br>
              <a:rPr lang="en-US" sz="1200" b="0" dirty="0" smtClean="0"/>
            </a:br>
            <a:r>
              <a:rPr lang="en-US" sz="1200" b="0" dirty="0" smtClean="0"/>
              <a:t>Line 138:</a:t>
            </a:r>
            <a:br>
              <a:rPr lang="en-US" sz="1200" b="0" dirty="0" smtClean="0"/>
            </a:br>
            <a:r>
              <a:rPr lang="en-US" sz="1200" b="0" dirty="0" smtClean="0"/>
              <a:t>Line 139: while (</a:t>
            </a:r>
            <a:r>
              <a:rPr lang="en-US" sz="1200" b="0" dirty="0" err="1" smtClean="0"/>
              <a:t>reader.Read</a:t>
            </a:r>
            <a:r>
              <a:rPr lang="en-US" sz="1200" b="0" dirty="0" smtClean="0"/>
              <a:t>()) </a:t>
            </a:r>
            <a:br>
              <a:rPr lang="en-US" sz="1200" b="0" dirty="0" smtClean="0"/>
            </a:br>
            <a:r>
              <a:rPr lang="en-US" sz="1200" b="0" dirty="0" smtClean="0"/>
              <a:t>Source File: c:\inetpub\vhosts\cactusindia.com\httpdocs\Default.aspx.cs    Line: 137 </a:t>
            </a:r>
            <a:br>
              <a:rPr lang="en-US" sz="1200" b="0" dirty="0" smtClean="0"/>
            </a:br>
            <a:endParaRPr lang="en-US" sz="1200" b="0" dirty="0" smtClean="0"/>
          </a:p>
          <a:p>
            <a:pPr>
              <a:spcAft>
                <a:spcPts val="0"/>
              </a:spcAft>
              <a:buNone/>
            </a:pPr>
            <a:r>
              <a:rPr lang="en-US" sz="1200" dirty="0" smtClean="0"/>
              <a:t>Stack Trace</a:t>
            </a:r>
            <a:r>
              <a:rPr lang="en-US" sz="1200" b="0" dirty="0" smtClean="0"/>
              <a:t>: </a:t>
            </a:r>
            <a:br>
              <a:rPr lang="en-US" sz="1200" b="0" dirty="0" smtClean="0"/>
            </a:br>
            <a:r>
              <a:rPr lang="en-US" sz="1200" b="0" dirty="0" smtClean="0"/>
              <a:t>[</a:t>
            </a:r>
            <a:r>
              <a:rPr lang="en-US" sz="1200" b="0" dirty="0" err="1" smtClean="0"/>
              <a:t>SqlException</a:t>
            </a:r>
            <a:r>
              <a:rPr lang="en-US" sz="1200" b="0" dirty="0" smtClean="0"/>
              <a:t> (0x80131904): Invalid object name '</a:t>
            </a:r>
            <a:r>
              <a:rPr lang="en-US" sz="1200" b="0" dirty="0" err="1" smtClean="0"/>
              <a:t>user_acc</a:t>
            </a:r>
            <a:r>
              <a:rPr lang="en-US" sz="1200" b="0" dirty="0" smtClean="0"/>
              <a:t>'.]</a:t>
            </a:r>
            <a:br>
              <a:rPr lang="en-US" sz="1200" b="0" dirty="0" smtClean="0"/>
            </a:br>
            <a:r>
              <a:rPr lang="en-US" sz="1200" b="0" dirty="0" smtClean="0"/>
              <a:t>…</a:t>
            </a:r>
          </a:p>
          <a:p>
            <a:pPr>
              <a:spcAft>
                <a:spcPts val="0"/>
              </a:spcAft>
              <a:buNone/>
            </a:pPr>
            <a:r>
              <a:rPr lang="en-US" sz="1200" dirty="0" smtClean="0"/>
              <a:t>Version Information</a:t>
            </a:r>
            <a:r>
              <a:rPr lang="en-US" sz="1200" b="0" dirty="0" smtClean="0"/>
              <a:t>: Microsoft .NET Framework Version:2.0.50727.4952; ASP.NET Version:2.0.50727.4955 </a:t>
            </a:r>
          </a:p>
          <a:p>
            <a:pPr>
              <a:spcAft>
                <a:spcPts val="0"/>
              </a:spcAft>
              <a:buNone/>
            </a:pP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115</a:t>
            </a:fld>
            <a:endParaRPr lang="en-US"/>
          </a:p>
        </p:txBody>
      </p:sp>
      <p:sp>
        <p:nvSpPr>
          <p:cNvPr id="5" name="TextBox 4"/>
          <p:cNvSpPr txBox="1"/>
          <p:nvPr/>
        </p:nvSpPr>
        <p:spPr>
          <a:xfrm>
            <a:off x="0" y="6060062"/>
            <a:ext cx="9144000" cy="228600"/>
          </a:xfrm>
          <a:prstGeom prst="rect">
            <a:avLst/>
          </a:prstGeom>
          <a:noFill/>
        </p:spPr>
        <p:txBody>
          <a:bodyPr wrap="square" rtlCol="0">
            <a:noAutofit/>
          </a:bodyPr>
          <a:lstStyle/>
          <a:p>
            <a:pPr indent="-457200">
              <a:lnSpc>
                <a:spcPct val="100000"/>
              </a:lnSpc>
              <a:spcAft>
                <a:spcPts val="0"/>
              </a:spcAft>
            </a:pPr>
            <a:r>
              <a:rPr lang="en-US" sz="1000" b="0" dirty="0" smtClean="0"/>
              <a:t>Jating2. (2010, November 15). </a:t>
            </a:r>
            <a:r>
              <a:rPr lang="en-US" sz="1000" b="0" i="1" dirty="0" smtClean="0"/>
              <a:t>Server error in ‘/’ application. </a:t>
            </a:r>
            <a:r>
              <a:rPr lang="en-US" sz="1000" b="0" dirty="0" smtClean="0"/>
              <a:t>Retrieved February 21, 2011, from http://forums.asp.net/p/1623626/4169865.aspx</a:t>
            </a:r>
            <a:endParaRPr lang="en-US" sz="1000" b="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860" y="5226978"/>
            <a:ext cx="8153400" cy="914400"/>
          </a:xfrm>
        </p:spPr>
        <p:txBody>
          <a:bodyPr/>
          <a:lstStyle/>
          <a:p>
            <a:pPr marL="0" indent="0">
              <a:lnSpc>
                <a:spcPct val="100000"/>
              </a:lnSpc>
              <a:spcAft>
                <a:spcPts val="0"/>
              </a:spcAft>
              <a:buNone/>
            </a:pPr>
            <a:r>
              <a:rPr lang="en-US" sz="1400" b="0" dirty="0"/>
              <a:t>In the above code, there are different messages for when an incorrect username is supplied, versus when the username is correct but the password is wrong. This difference enables a potential attacker to understand the state of the login function, and could allow an attacker to discover a valid username by trying different values until the incorrect password message is </a:t>
            </a:r>
            <a:r>
              <a:rPr lang="en-US" sz="1400" b="0" dirty="0" smtClean="0"/>
              <a:t>returned.</a:t>
            </a: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116</a:t>
            </a:fld>
            <a:endParaRPr lang="en-US"/>
          </a:p>
        </p:txBody>
      </p:sp>
      <p:grpSp>
        <p:nvGrpSpPr>
          <p:cNvPr id="7" name="Group 6"/>
          <p:cNvGrpSpPr/>
          <p:nvPr/>
        </p:nvGrpSpPr>
        <p:grpSpPr>
          <a:xfrm>
            <a:off x="499158" y="489602"/>
            <a:ext cx="8153400" cy="4535316"/>
            <a:chOff x="499158" y="592344"/>
            <a:chExt cx="8153400" cy="4055855"/>
          </a:xfrm>
        </p:grpSpPr>
        <p:sp>
          <p:nvSpPr>
            <p:cNvPr id="6" name="Rounded Rectangle 5"/>
            <p:cNvSpPr/>
            <p:nvPr/>
          </p:nvSpPr>
          <p:spPr bwMode="auto">
            <a:xfrm>
              <a:off x="499158" y="592344"/>
              <a:ext cx="8153400" cy="4055855"/>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username = </a:t>
              </a:r>
              <a:r>
                <a:rPr lang="en-US" sz="1400" b="0" dirty="0" err="1" smtClean="0">
                  <a:latin typeface="Courier New" pitchFamily="49" charset="0"/>
                  <a:cs typeface="Courier New" pitchFamily="49" charset="0"/>
                </a:rPr>
                <a:t>param</a:t>
              </a:r>
              <a:r>
                <a:rPr lang="en-US" sz="1400" b="0" dirty="0">
                  <a:latin typeface="Courier New" pitchFamily="49" charset="0"/>
                  <a:cs typeface="Courier New" pitchFamily="49" charset="0"/>
                </a:rPr>
                <a:t>('username');</a:t>
              </a:r>
            </a:p>
            <a:p>
              <a:pPr algn="l">
                <a:lnSpc>
                  <a:spcPct val="100000"/>
                </a:lnSpc>
                <a:spcAft>
                  <a:spcPts val="0"/>
                </a:spcAft>
              </a:pPr>
              <a:r>
                <a:rPr lang="en-US" sz="1400" b="0" dirty="0" smtClean="0">
                  <a:latin typeface="Courier New" pitchFamily="49" charset="0"/>
                  <a:cs typeface="Courier New" pitchFamily="49" charset="0"/>
                </a:rPr>
                <a:t> 2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password = </a:t>
              </a:r>
              <a:r>
                <a:rPr lang="en-US" sz="1400" b="0" dirty="0" err="1" smtClean="0">
                  <a:latin typeface="Courier New" pitchFamily="49" charset="0"/>
                  <a:cs typeface="Courier New" pitchFamily="49" charset="0"/>
                </a:rPr>
                <a:t>param</a:t>
              </a:r>
              <a:r>
                <a:rPr lang="en-US" sz="1400" b="0" dirty="0">
                  <a:latin typeface="Courier New" pitchFamily="49" charset="0"/>
                  <a:cs typeface="Courier New" pitchFamily="49" charset="0"/>
                </a:rPr>
                <a:t>('password');</a:t>
              </a:r>
            </a:p>
            <a:p>
              <a:pPr algn="l">
                <a:lnSpc>
                  <a:spcPct val="100000"/>
                </a:lnSpc>
                <a:spcAft>
                  <a:spcPts val="0"/>
                </a:spcAft>
              </a:pPr>
              <a:r>
                <a:rPr lang="en-US" sz="1400" b="0" dirty="0" smtClean="0">
                  <a:latin typeface="Courier New" pitchFamily="49" charset="0"/>
                  <a:cs typeface="Courier New" pitchFamily="49" charset="0"/>
                </a:rPr>
                <a:t> 3</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4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err="1">
                  <a:latin typeface="Courier New" pitchFamily="49" charset="0"/>
                  <a:cs typeface="Courier New" pitchFamily="49" charset="0"/>
                </a:rPr>
                <a:t>IsValidUsername</a:t>
              </a:r>
              <a:r>
                <a:rPr lang="en-US" sz="1400" b="0" dirty="0">
                  <a:latin typeface="Courier New" pitchFamily="49" charset="0"/>
                  <a:cs typeface="Courier New" pitchFamily="49" charset="0"/>
                </a:rPr>
                <a:t>($username) == 1)</a:t>
              </a:r>
            </a:p>
            <a:p>
              <a:pPr algn="l">
                <a:lnSpc>
                  <a:spcPct val="100000"/>
                </a:lnSpc>
                <a:spcAft>
                  <a:spcPts val="0"/>
                </a:spcAft>
              </a:pPr>
              <a:r>
                <a:rPr lang="en-US" sz="1400" b="0" dirty="0" smtClean="0">
                  <a:latin typeface="Courier New" pitchFamily="49" charset="0"/>
                  <a:cs typeface="Courier New" pitchFamily="49" charset="0"/>
                </a:rPr>
                <a:t> 5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 6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err="1">
                  <a:latin typeface="Courier New" pitchFamily="49" charset="0"/>
                  <a:cs typeface="Courier New" pitchFamily="49" charset="0"/>
                </a:rPr>
                <a:t>IsValidPassword</a:t>
              </a:r>
              <a:r>
                <a:rPr lang="en-US" sz="1400" b="0" dirty="0">
                  <a:latin typeface="Courier New" pitchFamily="49" charset="0"/>
                  <a:cs typeface="Courier New" pitchFamily="49" charset="0"/>
                </a:rPr>
                <a:t>($username, $password) == 1)</a:t>
              </a:r>
            </a:p>
            <a:p>
              <a:pPr algn="l">
                <a:lnSpc>
                  <a:spcPct val="100000"/>
                </a:lnSpc>
                <a:spcAft>
                  <a:spcPts val="0"/>
                </a:spcAft>
              </a:pPr>
              <a:r>
                <a:rPr lang="en-US" sz="1400" b="0" dirty="0" smtClean="0">
                  <a:latin typeface="Courier New" pitchFamily="49" charset="0"/>
                  <a:cs typeface="Courier New" pitchFamily="49" charset="0"/>
                </a:rPr>
                <a:t> 7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 8           print </a:t>
              </a:r>
              <a:r>
                <a:rPr lang="en-US" sz="1400" b="0" dirty="0">
                  <a:solidFill>
                    <a:schemeClr val="tx2"/>
                  </a:solidFill>
                  <a:latin typeface="Courier New" pitchFamily="49" charset="0"/>
                  <a:cs typeface="Courier New" pitchFamily="49" charset="0"/>
                </a:rPr>
                <a:t>"Login Successful"</a:t>
              </a:r>
              <a:r>
                <a:rPr lang="en-US" sz="1400" b="0" dirty="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 9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10        </a:t>
              </a:r>
              <a:r>
                <a:rPr lang="en-US" sz="1400" b="0" dirty="0" smtClean="0">
                  <a:solidFill>
                    <a:srgbClr val="C00000"/>
                  </a:solidFill>
                  <a:latin typeface="Courier New" pitchFamily="49" charset="0"/>
                  <a:cs typeface="Courier New" pitchFamily="49" charset="0"/>
                </a:rPr>
                <a:t>else</a:t>
              </a:r>
              <a:endParaRPr lang="en-US" sz="1400" b="0" dirty="0">
                <a:solidFill>
                  <a:srgbClr val="C00000"/>
                </a:solidFill>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11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12           print </a:t>
              </a:r>
              <a:r>
                <a:rPr lang="en-US" sz="1400" b="0" dirty="0">
                  <a:solidFill>
                    <a:schemeClr val="tx2"/>
                  </a:solidFill>
                  <a:latin typeface="Courier New" pitchFamily="49" charset="0"/>
                  <a:cs typeface="Courier New" pitchFamily="49" charset="0"/>
                </a:rPr>
                <a:t>"Login Failed - incorrect password"</a:t>
              </a:r>
              <a:r>
                <a:rPr lang="en-US" sz="1400" b="0" dirty="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13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14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15     </a:t>
              </a:r>
              <a:r>
                <a:rPr lang="en-US" sz="1400" b="0" dirty="0" smtClean="0">
                  <a:solidFill>
                    <a:srgbClr val="C00000"/>
                  </a:solidFill>
                  <a:latin typeface="Courier New" pitchFamily="49" charset="0"/>
                  <a:cs typeface="Courier New" pitchFamily="49" charset="0"/>
                </a:rPr>
                <a:t>else</a:t>
              </a:r>
              <a:endParaRPr lang="en-US" sz="1400" b="0" dirty="0">
                <a:solidFill>
                  <a:srgbClr val="C00000"/>
                </a:solidFill>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16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17        print </a:t>
              </a:r>
              <a:r>
                <a:rPr lang="en-US" sz="1400" b="0" dirty="0">
                  <a:solidFill>
                    <a:schemeClr val="tx2"/>
                  </a:solidFill>
                  <a:latin typeface="Courier New" pitchFamily="49" charset="0"/>
                  <a:cs typeface="Courier New" pitchFamily="49" charset="0"/>
                </a:rPr>
                <a:t>"Login Failed - unknown username"</a:t>
              </a:r>
              <a:r>
                <a:rPr lang="en-US" sz="1400" b="0" dirty="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18     }</a:t>
              </a:r>
              <a:endParaRPr lang="en-US" sz="1400" b="0" dirty="0">
                <a:latin typeface="Courier New" pitchFamily="49" charset="0"/>
                <a:cs typeface="Courier New" pitchFamily="49" charset="0"/>
              </a:endParaRPr>
            </a:p>
          </p:txBody>
        </p:sp>
        <p:cxnSp>
          <p:nvCxnSpPr>
            <p:cNvPr id="9" name="Straight Connector 8"/>
            <p:cNvCxnSpPr/>
            <p:nvPr/>
          </p:nvCxnSpPr>
          <p:spPr bwMode="auto">
            <a:xfrm rot="5400000">
              <a:off x="-797021" y="2620272"/>
              <a:ext cx="4055853"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5397301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117</a:t>
            </a:fld>
            <a:endParaRPr lang="en-US"/>
          </a:p>
        </p:txBody>
      </p:sp>
      <p:grpSp>
        <p:nvGrpSpPr>
          <p:cNvPr id="7" name="Group 6"/>
          <p:cNvGrpSpPr/>
          <p:nvPr/>
        </p:nvGrpSpPr>
        <p:grpSpPr>
          <a:xfrm>
            <a:off x="499158" y="1290974"/>
            <a:ext cx="8153400" cy="4535316"/>
            <a:chOff x="499158" y="592344"/>
            <a:chExt cx="8153400" cy="4055855"/>
          </a:xfrm>
        </p:grpSpPr>
        <p:sp>
          <p:nvSpPr>
            <p:cNvPr id="11" name="Rounded Rectangle 10"/>
            <p:cNvSpPr/>
            <p:nvPr/>
          </p:nvSpPr>
          <p:spPr bwMode="auto">
            <a:xfrm>
              <a:off x="499158" y="592344"/>
              <a:ext cx="8153400" cy="4055855"/>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username = </a:t>
              </a:r>
              <a:r>
                <a:rPr lang="en-US" sz="1400" b="0" dirty="0" err="1" smtClean="0">
                  <a:latin typeface="Courier New" pitchFamily="49" charset="0"/>
                  <a:cs typeface="Courier New" pitchFamily="49" charset="0"/>
                </a:rPr>
                <a:t>param</a:t>
              </a:r>
              <a:r>
                <a:rPr lang="en-US" sz="1400" b="0" dirty="0">
                  <a:latin typeface="Courier New" pitchFamily="49" charset="0"/>
                  <a:cs typeface="Courier New" pitchFamily="49" charset="0"/>
                </a:rPr>
                <a:t>('username');</a:t>
              </a:r>
            </a:p>
            <a:p>
              <a:pPr algn="l">
                <a:lnSpc>
                  <a:spcPct val="100000"/>
                </a:lnSpc>
                <a:spcAft>
                  <a:spcPts val="0"/>
                </a:spcAft>
              </a:pPr>
              <a:r>
                <a:rPr lang="en-US" sz="1400" b="0" dirty="0" smtClean="0">
                  <a:latin typeface="Courier New" pitchFamily="49" charset="0"/>
                  <a:cs typeface="Courier New" pitchFamily="49" charset="0"/>
                </a:rPr>
                <a:t> 2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password = </a:t>
              </a:r>
              <a:r>
                <a:rPr lang="en-US" sz="1400" b="0" dirty="0" err="1" smtClean="0">
                  <a:latin typeface="Courier New" pitchFamily="49" charset="0"/>
                  <a:cs typeface="Courier New" pitchFamily="49" charset="0"/>
                </a:rPr>
                <a:t>param</a:t>
              </a:r>
              <a:r>
                <a:rPr lang="en-US" sz="1400" b="0" dirty="0">
                  <a:latin typeface="Courier New" pitchFamily="49" charset="0"/>
                  <a:cs typeface="Courier New" pitchFamily="49" charset="0"/>
                </a:rPr>
                <a:t>('password');</a:t>
              </a:r>
            </a:p>
            <a:p>
              <a:pPr algn="l">
                <a:lnSpc>
                  <a:spcPct val="100000"/>
                </a:lnSpc>
                <a:spcAft>
                  <a:spcPts val="0"/>
                </a:spcAft>
              </a:pPr>
              <a:r>
                <a:rPr lang="en-US" sz="1400" b="0" dirty="0" smtClean="0">
                  <a:latin typeface="Courier New" pitchFamily="49" charset="0"/>
                  <a:cs typeface="Courier New" pitchFamily="49" charset="0"/>
                </a:rPr>
                <a:t> 3</a:t>
              </a:r>
            </a:p>
            <a:p>
              <a:pPr algn="l">
                <a:lnSpc>
                  <a:spcPct val="100000"/>
                </a:lnSpc>
                <a:spcAft>
                  <a:spcPts val="0"/>
                </a:spcAft>
              </a:pP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4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$result = 0;</a:t>
              </a:r>
            </a:p>
            <a:p>
              <a:pPr algn="l">
                <a:lnSpc>
                  <a:spcPct val="100000"/>
                </a:lnSpc>
                <a:spcAft>
                  <a:spcPts val="0"/>
                </a:spcAft>
              </a:pP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5</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6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err="1">
                  <a:latin typeface="Courier New" pitchFamily="49" charset="0"/>
                  <a:cs typeface="Courier New" pitchFamily="49" charset="0"/>
                </a:rPr>
                <a:t>IsValidUsername</a:t>
              </a:r>
              <a:r>
                <a:rPr lang="en-US" sz="1400" b="0" dirty="0">
                  <a:latin typeface="Courier New" pitchFamily="49" charset="0"/>
                  <a:cs typeface="Courier New" pitchFamily="49" charset="0"/>
                </a:rPr>
                <a:t>($username) == 1)</a:t>
              </a:r>
            </a:p>
            <a:p>
              <a:pPr algn="l">
                <a:lnSpc>
                  <a:spcPct val="100000"/>
                </a:lnSpc>
                <a:spcAft>
                  <a:spcPts val="0"/>
                </a:spcAft>
              </a:pPr>
              <a:r>
                <a:rPr lang="en-US" sz="1400" b="0" dirty="0" smtClean="0">
                  <a:latin typeface="Courier New" pitchFamily="49" charset="0"/>
                  <a:cs typeface="Courier New" pitchFamily="49" charset="0"/>
                </a:rPr>
                <a:t> 7     {</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 8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a:t>
              </a:r>
              <a:r>
                <a:rPr lang="en-US" sz="1400" b="0" dirty="0" err="1">
                  <a:latin typeface="Courier New" pitchFamily="49" charset="0"/>
                  <a:cs typeface="Courier New" pitchFamily="49" charset="0"/>
                </a:rPr>
                <a:t>IsValidPassword</a:t>
              </a:r>
              <a:r>
                <a:rPr lang="en-US" sz="1400" b="0" dirty="0">
                  <a:latin typeface="Courier New" pitchFamily="49" charset="0"/>
                  <a:cs typeface="Courier New" pitchFamily="49" charset="0"/>
                </a:rPr>
                <a:t>($username, $password) == 1)</a:t>
              </a:r>
            </a:p>
            <a:p>
              <a:pPr algn="l">
                <a:lnSpc>
                  <a:spcPct val="100000"/>
                </a:lnSpc>
                <a:spcAft>
                  <a:spcPts val="0"/>
                </a:spcAft>
              </a:pPr>
              <a:r>
                <a:rPr lang="en-US" sz="1400" b="0" dirty="0" smtClean="0">
                  <a:latin typeface="Courier New" pitchFamily="49" charset="0"/>
                  <a:cs typeface="Courier New" pitchFamily="49" charset="0"/>
                </a:rPr>
                <a:t> 9        {</a:t>
              </a:r>
            </a:p>
            <a:p>
              <a:pPr algn="l">
                <a:lnSpc>
                  <a:spcPct val="100000"/>
                </a:lnSpc>
                <a:spcAft>
                  <a:spcPts val="0"/>
                </a:spcAft>
              </a:pPr>
              <a:r>
                <a:rPr lang="en-US" sz="1400" b="0" dirty="0" smtClean="0">
                  <a:latin typeface="Courier New" pitchFamily="49" charset="0"/>
                  <a:cs typeface="Courier New" pitchFamily="49" charset="0"/>
                </a:rPr>
                <a:t>10           $result = 1;</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11           print </a:t>
              </a:r>
              <a:r>
                <a:rPr lang="en-US" sz="1400" b="0" dirty="0">
                  <a:solidFill>
                    <a:schemeClr val="tx2"/>
                  </a:solidFill>
                  <a:latin typeface="Courier New" pitchFamily="49" charset="0"/>
                  <a:cs typeface="Courier New" pitchFamily="49" charset="0"/>
                </a:rPr>
                <a:t>"Login Successful"</a:t>
              </a:r>
              <a:r>
                <a:rPr lang="en-US" sz="1400" b="0" dirty="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12        }</a:t>
              </a:r>
            </a:p>
            <a:p>
              <a:pPr algn="l">
                <a:lnSpc>
                  <a:spcPct val="100000"/>
                </a:lnSpc>
                <a:spcAft>
                  <a:spcPts val="0"/>
                </a:spcAft>
              </a:pPr>
              <a:r>
                <a:rPr lang="en-US" sz="1400" b="0" dirty="0" smtClean="0">
                  <a:latin typeface="Courier New" pitchFamily="49" charset="0"/>
                  <a:cs typeface="Courier New" pitchFamily="49" charset="0"/>
                </a:rPr>
                <a:t>13     }</a:t>
              </a:r>
            </a:p>
            <a:p>
              <a:pPr algn="l">
                <a:lnSpc>
                  <a:spcPct val="100000"/>
                </a:lnSpc>
                <a:spcAft>
                  <a:spcPts val="0"/>
                </a:spcAft>
              </a:pPr>
              <a:r>
                <a:rPr lang="en-US" sz="1400" b="0" dirty="0" smtClean="0">
                  <a:latin typeface="Courier New" pitchFamily="49" charset="0"/>
                  <a:cs typeface="Courier New" pitchFamily="49" charset="0"/>
                </a:rPr>
                <a:t>14</a:t>
              </a:r>
              <a:endParaRPr lang="en-US" sz="1400" b="0" dirty="0">
                <a:latin typeface="Courier New" pitchFamily="49" charset="0"/>
                <a:cs typeface="Courier New" pitchFamily="49" charset="0"/>
              </a:endParaRPr>
            </a:p>
            <a:p>
              <a:pPr algn="l">
                <a:lnSpc>
                  <a:spcPct val="100000"/>
                </a:lnSpc>
                <a:spcAft>
                  <a:spcPts val="0"/>
                </a:spcAft>
              </a:pPr>
              <a:r>
                <a:rPr lang="en-US" sz="1400" dirty="0" smtClean="0">
                  <a:latin typeface="Courier New" pitchFamily="49" charset="0"/>
                  <a:cs typeface="Courier New" pitchFamily="49" charset="0"/>
                </a:rPr>
                <a:t>15     </a:t>
              </a:r>
              <a:r>
                <a:rPr lang="en-US" sz="1400" dirty="0">
                  <a:solidFill>
                    <a:srgbClr val="C00000"/>
                  </a:solidFill>
                  <a:latin typeface="Courier New" pitchFamily="49" charset="0"/>
                  <a:cs typeface="Courier New" pitchFamily="49" charset="0"/>
                </a:rPr>
                <a:t>if</a:t>
              </a:r>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($result != </a:t>
              </a:r>
              <a:r>
                <a:rPr lang="en-US" sz="1400" dirty="0">
                  <a:latin typeface="Courier New" pitchFamily="49" charset="0"/>
                  <a:cs typeface="Courier New" pitchFamily="49" charset="0"/>
                </a:rPr>
                <a:t>1)</a:t>
              </a:r>
            </a:p>
            <a:p>
              <a:pPr algn="l">
                <a:lnSpc>
                  <a:spcPct val="100000"/>
                </a:lnSpc>
                <a:spcAft>
                  <a:spcPts val="0"/>
                </a:spcAft>
              </a:pPr>
              <a:r>
                <a:rPr lang="en-US" sz="1400" dirty="0" smtClean="0">
                  <a:latin typeface="Courier New" pitchFamily="49" charset="0"/>
                  <a:cs typeface="Courier New" pitchFamily="49" charset="0"/>
                </a:rPr>
                <a:t>16     {</a:t>
              </a:r>
              <a:endParaRPr lang="en-US" sz="1400" dirty="0">
                <a:latin typeface="Courier New" pitchFamily="49" charset="0"/>
                <a:cs typeface="Courier New" pitchFamily="49" charset="0"/>
              </a:endParaRPr>
            </a:p>
            <a:p>
              <a:pPr algn="l">
                <a:lnSpc>
                  <a:spcPct val="100000"/>
                </a:lnSpc>
                <a:spcAft>
                  <a:spcPts val="0"/>
                </a:spcAft>
              </a:pPr>
              <a:r>
                <a:rPr lang="en-US" sz="1400" dirty="0" smtClean="0">
                  <a:latin typeface="Courier New" pitchFamily="49" charset="0"/>
                  <a:cs typeface="Courier New" pitchFamily="49" charset="0"/>
                </a:rPr>
                <a:t>17        print </a:t>
              </a:r>
              <a:r>
                <a:rPr lang="en-US" sz="1400" dirty="0" smtClean="0">
                  <a:solidFill>
                    <a:schemeClr val="tx2"/>
                  </a:solidFill>
                  <a:latin typeface="Courier New" pitchFamily="49" charset="0"/>
                  <a:cs typeface="Courier New" pitchFamily="49" charset="0"/>
                </a:rPr>
                <a:t>"Login </a:t>
              </a:r>
              <a:r>
                <a:rPr lang="en-US" sz="1400" dirty="0">
                  <a:solidFill>
                    <a:schemeClr val="tx2"/>
                  </a:solidFill>
                  <a:latin typeface="Courier New" pitchFamily="49" charset="0"/>
                  <a:cs typeface="Courier New" pitchFamily="49" charset="0"/>
                </a:rPr>
                <a:t>Failed - incorrect username or </a:t>
              </a:r>
              <a:r>
                <a:rPr lang="en-US" sz="1400" dirty="0" smtClean="0">
                  <a:solidFill>
                    <a:schemeClr val="tx2"/>
                  </a:solidFill>
                  <a:latin typeface="Courier New" pitchFamily="49" charset="0"/>
                  <a:cs typeface="Courier New" pitchFamily="49" charset="0"/>
                </a:rPr>
                <a:t>password"</a:t>
              </a:r>
              <a:r>
                <a:rPr lang="en-US" sz="1400" dirty="0" smtClean="0">
                  <a:latin typeface="Courier New" pitchFamily="49" charset="0"/>
                  <a:cs typeface="Courier New" pitchFamily="49" charset="0"/>
                </a:rPr>
                <a:t>;</a:t>
              </a:r>
              <a:endParaRPr lang="en-US" sz="1400" dirty="0">
                <a:latin typeface="Courier New" pitchFamily="49" charset="0"/>
                <a:cs typeface="Courier New" pitchFamily="49" charset="0"/>
              </a:endParaRPr>
            </a:p>
            <a:p>
              <a:pPr algn="l">
                <a:lnSpc>
                  <a:spcPct val="100000"/>
                </a:lnSpc>
                <a:spcAft>
                  <a:spcPts val="0"/>
                </a:spcAft>
              </a:pPr>
              <a:r>
                <a:rPr lang="en-US" sz="1400" dirty="0" smtClean="0">
                  <a:latin typeface="Courier New" pitchFamily="49" charset="0"/>
                  <a:cs typeface="Courier New" pitchFamily="49" charset="0"/>
                </a:rPr>
                <a:t>18     }</a:t>
              </a:r>
              <a:endParaRPr lang="en-US" sz="1400" dirty="0">
                <a:latin typeface="Courier New" pitchFamily="49" charset="0"/>
                <a:cs typeface="Courier New" pitchFamily="49" charset="0"/>
              </a:endParaRPr>
            </a:p>
          </p:txBody>
        </p:sp>
        <p:cxnSp>
          <p:nvCxnSpPr>
            <p:cNvPr id="12" name="Straight Connector 11"/>
            <p:cNvCxnSpPr/>
            <p:nvPr/>
          </p:nvCxnSpPr>
          <p:spPr bwMode="auto">
            <a:xfrm rot="5400000">
              <a:off x="-797021" y="2620272"/>
              <a:ext cx="4055853"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8845716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Leakage - Discussion</a:t>
            </a:r>
            <a:endParaRPr lang="en-US" dirty="0"/>
          </a:p>
        </p:txBody>
      </p:sp>
      <p:sp>
        <p:nvSpPr>
          <p:cNvPr id="3" name="Content Placeholder 2"/>
          <p:cNvSpPr>
            <a:spLocks noGrp="1"/>
          </p:cNvSpPr>
          <p:nvPr>
            <p:ph idx="1"/>
          </p:nvPr>
        </p:nvSpPr>
        <p:spPr/>
        <p:txBody>
          <a:bodyPr/>
          <a:lstStyle/>
          <a:p>
            <a:r>
              <a:rPr lang="en-US" dirty="0" smtClean="0"/>
              <a:t>Is the following an example of information leakage or not?</a:t>
            </a:r>
          </a:p>
          <a:p>
            <a:endParaRPr lang="en-US" dirty="0" smtClean="0"/>
          </a:p>
          <a:p>
            <a:pPr lvl="1"/>
            <a:r>
              <a:rPr lang="en-US" dirty="0" smtClean="0"/>
              <a:t>User account does not have sufficient funds to perform this transaction.  Minimum required balance is $5,000.</a:t>
            </a:r>
          </a:p>
          <a:p>
            <a:pPr lvl="1"/>
            <a:endParaRPr lang="en-US" dirty="0" smtClean="0"/>
          </a:p>
          <a:p>
            <a:pPr lvl="1"/>
            <a:r>
              <a:rPr lang="en-US" dirty="0" smtClean="0"/>
              <a:t>User password must be a minimum of 8 characters.</a:t>
            </a:r>
          </a:p>
          <a:p>
            <a:pPr lvl="1"/>
            <a:endParaRPr lang="en-US" dirty="0" smtClean="0"/>
          </a:p>
          <a:p>
            <a:pPr lvl="1"/>
            <a:r>
              <a:rPr lang="en-US" dirty="0" smtClean="0"/>
              <a:t>Failed validation – username must not contain the characters &lt; &gt; ‘ “ ( ) ;</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Handling Words to Live By: #2</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CWE-460: Improper Cleanup on Thrown Exception</a:t>
            </a:r>
          </a:p>
          <a:p>
            <a:endParaRPr lang="en-US" dirty="0" smtClean="0"/>
          </a:p>
          <a:p>
            <a:pPr lvl="1"/>
            <a:r>
              <a:rPr lang="en-US" b="0" dirty="0" smtClean="0"/>
              <a:t>The product does not clean up its state or incorrectly cleans up its state when an exception is thrown, leading to unexpected state or control flow.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119</a:t>
            </a:fld>
            <a:endParaRPr lang="en-US"/>
          </a:p>
        </p:txBody>
      </p:sp>
      <p:sp>
        <p:nvSpPr>
          <p:cNvPr id="7" name="Horizontal Scroll 6"/>
          <p:cNvSpPr/>
          <p:nvPr/>
        </p:nvSpPr>
        <p:spPr bwMode="auto">
          <a:xfrm>
            <a:off x="1143000" y="1295400"/>
            <a:ext cx="6400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Remember to cleanup completely in an error condition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Least Privilege</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12</a:t>
            </a:fld>
            <a:endParaRPr lang="en-US"/>
          </a:p>
        </p:txBody>
      </p:sp>
      <p:pic>
        <p:nvPicPr>
          <p:cNvPr id="21506" name="Picture 2"/>
          <p:cNvPicPr>
            <a:picLocks noChangeAspect="1" noChangeArrowheads="1"/>
          </p:cNvPicPr>
          <p:nvPr/>
        </p:nvPicPr>
        <p:blipFill rotWithShape="1">
          <a:blip r:embed="rId3" cstate="print"/>
          <a:srcRect t="12106" b="4888"/>
          <a:stretch/>
        </p:blipFill>
        <p:spPr bwMode="auto">
          <a:xfrm>
            <a:off x="1752599" y="1278393"/>
            <a:ext cx="1800225" cy="2103120"/>
          </a:xfrm>
          <a:prstGeom prst="rect">
            <a:avLst/>
          </a:prstGeom>
          <a:noFill/>
          <a:ln w="9525">
            <a:noFill/>
            <a:miter lim="800000"/>
            <a:headEnd/>
            <a:tailEnd/>
          </a:ln>
        </p:spPr>
      </p:pic>
      <p:sp>
        <p:nvSpPr>
          <p:cNvPr id="9" name="TextBox 8"/>
          <p:cNvSpPr txBox="1"/>
          <p:nvPr/>
        </p:nvSpPr>
        <p:spPr>
          <a:xfrm>
            <a:off x="4433459" y="1963519"/>
            <a:ext cx="3890809" cy="3139321"/>
          </a:xfrm>
          <a:prstGeom prst="rect">
            <a:avLst/>
          </a:prstGeom>
          <a:noFill/>
        </p:spPr>
        <p:txBody>
          <a:bodyPr wrap="none" rtlCol="0">
            <a:spAutoFit/>
          </a:bodyPr>
          <a:lstStyle/>
          <a:p>
            <a:pPr>
              <a:lnSpc>
                <a:spcPct val="100000"/>
              </a:lnSpc>
              <a:spcAft>
                <a:spcPts val="0"/>
              </a:spcAft>
            </a:pPr>
            <a:r>
              <a:rPr lang="en-US" dirty="0" smtClean="0"/>
              <a:t>Not everyone should have access</a:t>
            </a:r>
          </a:p>
          <a:p>
            <a:pPr>
              <a:lnSpc>
                <a:spcPct val="100000"/>
              </a:lnSpc>
              <a:spcAft>
                <a:spcPts val="0"/>
              </a:spcAft>
            </a:pPr>
            <a:r>
              <a:rPr lang="en-US" dirty="0" smtClean="0"/>
              <a:t>to everything.  </a:t>
            </a:r>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endParaRPr lang="en-US" dirty="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r>
              <a:rPr lang="en-US" dirty="0" smtClean="0"/>
              <a:t>Even people or accounts you</a:t>
            </a:r>
          </a:p>
          <a:p>
            <a:pPr>
              <a:lnSpc>
                <a:spcPct val="100000"/>
              </a:lnSpc>
              <a:spcAft>
                <a:spcPts val="0"/>
              </a:spcAft>
            </a:pPr>
            <a:r>
              <a:rPr lang="en-US" dirty="0" smtClean="0"/>
              <a:t>might think should have access</a:t>
            </a:r>
          </a:p>
          <a:p>
            <a:pPr>
              <a:lnSpc>
                <a:spcPct val="100000"/>
              </a:lnSpc>
              <a:spcAft>
                <a:spcPts val="0"/>
              </a:spcAft>
            </a:pPr>
            <a:r>
              <a:rPr lang="en-US" dirty="0" smtClean="0"/>
              <a:t>don’t always need it.</a:t>
            </a:r>
            <a:endParaRPr lang="en-US" dirty="0"/>
          </a:p>
        </p:txBody>
      </p:sp>
      <p:sp>
        <p:nvSpPr>
          <p:cNvPr id="7" name="Rectangle 6"/>
          <p:cNvSpPr/>
          <p:nvPr/>
        </p:nvSpPr>
        <p:spPr>
          <a:xfrm>
            <a:off x="533400" y="5978238"/>
            <a:ext cx="7620000" cy="338554"/>
          </a:xfrm>
          <a:prstGeom prst="rect">
            <a:avLst/>
          </a:prstGeom>
        </p:spPr>
        <p:txBody>
          <a:bodyPr wrap="square">
            <a:spAutoFit/>
          </a:bodyPr>
          <a:lstStyle/>
          <a:p>
            <a:pPr>
              <a:lnSpc>
                <a:spcPct val="100000"/>
              </a:lnSpc>
              <a:spcAft>
                <a:spcPts val="0"/>
              </a:spcAft>
            </a:pPr>
            <a:r>
              <a:rPr lang="en-US" sz="800" b="0" dirty="0" smtClean="0"/>
              <a:t>Image of Guard: Licensed under Creative Commons Attribution 2.0 Generic License – Taken by Brad &amp; Sabrina. Retrieved September 20, </a:t>
            </a:r>
            <a:r>
              <a:rPr lang="en-US" sz="800" b="0" dirty="0"/>
              <a:t>2011 from https://secure.wikimedia.org/wikipedia/commons/wiki/File:Bank-Security-Guard-Sleeping.jpeg</a:t>
            </a:r>
          </a:p>
        </p:txBody>
      </p:sp>
      <p:pic>
        <p:nvPicPr>
          <p:cNvPr id="13314" name="Picture 2" descr="C:\Documents and Settings\lshields\Local Settings\Temporary Internet Files\Content.IE5\BJU5418I\MP90044251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622851"/>
            <a:ext cx="2805111" cy="18700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93366" y="322788"/>
            <a:ext cx="915635" cy="412934"/>
          </a:xfrm>
          <a:prstGeom prst="rect">
            <a:avLst/>
          </a:prstGeom>
          <a:noFill/>
        </p:spPr>
        <p:txBody>
          <a:bodyPr wrap="none" rtlCol="0">
            <a:spAutoFit/>
          </a:bodyPr>
          <a:lstStyle/>
          <a:p>
            <a:r>
              <a:rPr lang="en-US" dirty="0"/>
              <a:t>3</a:t>
            </a:r>
            <a:r>
              <a:rPr lang="en-US" dirty="0" smtClean="0"/>
              <a:t> of 10</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831076" y="1295400"/>
            <a:ext cx="6226256" cy="4067780"/>
          </a:xfrm>
          <a:prstGeom prst="rect">
            <a:avLst/>
          </a:prstGeom>
          <a:noFill/>
        </p:spPr>
        <p:txBody>
          <a:bodyPr wrap="none" rtlCol="0">
            <a:spAutoFit/>
          </a:bodyPr>
          <a:lstStyle/>
          <a:p>
            <a:pPr algn="l"/>
            <a:r>
              <a:rPr lang="en-US" sz="1600" dirty="0" smtClean="0"/>
              <a:t>Application Logic Flow:</a:t>
            </a:r>
          </a:p>
          <a:p>
            <a:pPr algn="l"/>
            <a:endParaRPr lang="en-US" sz="1600" dirty="0" smtClean="0"/>
          </a:p>
          <a:p>
            <a:pPr lvl="1" algn="l">
              <a:spcAft>
                <a:spcPts val="1800"/>
              </a:spcAft>
            </a:pPr>
            <a:r>
              <a:rPr lang="en-US" sz="1600" dirty="0" smtClean="0"/>
              <a:t>	1) Acquire a lock on an admin log file</a:t>
            </a:r>
          </a:p>
          <a:p>
            <a:pPr lvl="1" algn="l">
              <a:spcAft>
                <a:spcPts val="1800"/>
              </a:spcAft>
            </a:pPr>
            <a:r>
              <a:rPr lang="en-US" sz="1600" dirty="0" smtClean="0"/>
              <a:t>	2) Grab value from </a:t>
            </a:r>
            <a:r>
              <a:rPr lang="en-US" sz="1600" dirty="0" err="1" smtClean="0"/>
              <a:t>insqradmin</a:t>
            </a:r>
            <a:r>
              <a:rPr lang="en-US" sz="1600" dirty="0" smtClean="0"/>
              <a:t> cookie</a:t>
            </a:r>
          </a:p>
          <a:p>
            <a:pPr lvl="1" algn="l">
              <a:spcAft>
                <a:spcPts val="1800"/>
              </a:spcAft>
            </a:pPr>
            <a:r>
              <a:rPr lang="en-US" sz="1600" dirty="0" smtClean="0"/>
              <a:t>	3) Verify / Cast value to an </a:t>
            </a:r>
            <a:r>
              <a:rPr lang="en-US" sz="1600" dirty="0" err="1" smtClean="0"/>
              <a:t>int</a:t>
            </a:r>
            <a:r>
              <a:rPr lang="en-US" sz="1600" dirty="0" smtClean="0"/>
              <a:t> (we expect only 0 or 1)</a:t>
            </a:r>
          </a:p>
          <a:p>
            <a:pPr lvl="1" algn="l">
              <a:spcAft>
                <a:spcPts val="1800"/>
              </a:spcAft>
            </a:pPr>
            <a:r>
              <a:rPr lang="en-US" sz="1600" dirty="0" smtClean="0"/>
              <a:t>	4) If cast fails, report error and exit</a:t>
            </a:r>
          </a:p>
          <a:p>
            <a:pPr lvl="1" algn="l">
              <a:spcAft>
                <a:spcPts val="1800"/>
              </a:spcAft>
            </a:pPr>
            <a:r>
              <a:rPr lang="en-US" sz="1600" dirty="0" smtClean="0"/>
              <a:t>	5) Log admin user access if value was 1</a:t>
            </a:r>
          </a:p>
          <a:p>
            <a:pPr lvl="1" algn="l">
              <a:spcAft>
                <a:spcPts val="1800"/>
              </a:spcAft>
            </a:pPr>
            <a:r>
              <a:rPr lang="en-US" sz="1600" dirty="0" smtClean="0"/>
              <a:t>	6) Release lock on admin log file</a:t>
            </a:r>
            <a:endParaRPr lang="en-US" sz="1600" dirty="0"/>
          </a:p>
        </p:txBody>
      </p:sp>
      <p:sp>
        <p:nvSpPr>
          <p:cNvPr id="2" name="Title 1"/>
          <p:cNvSpPr>
            <a:spLocks noGrp="1"/>
          </p:cNvSpPr>
          <p:nvPr>
            <p:ph type="title"/>
          </p:nvPr>
        </p:nvSpPr>
        <p:spPr>
          <a:xfrm>
            <a:off x="685800" y="381000"/>
            <a:ext cx="7924800" cy="533400"/>
          </a:xfrm>
        </p:spPr>
        <p:txBody>
          <a:bodyPr/>
          <a:lstStyle/>
          <a:p>
            <a:r>
              <a:rPr lang="en-US" dirty="0" smtClean="0"/>
              <a:t>Failure to Cleanup on Error – 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120</a:t>
            </a:fld>
            <a:endParaRPr lang="en-US"/>
          </a:p>
        </p:txBody>
      </p:sp>
      <p:sp>
        <p:nvSpPr>
          <p:cNvPr id="16" name="TextBox 15"/>
          <p:cNvSpPr txBox="1"/>
          <p:nvPr/>
        </p:nvSpPr>
        <p:spPr>
          <a:xfrm>
            <a:off x="1383489" y="5526975"/>
            <a:ext cx="6135013" cy="646331"/>
          </a:xfrm>
          <a:prstGeom prst="rect">
            <a:avLst/>
          </a:prstGeom>
          <a:noFill/>
          <a:ln>
            <a:solidFill>
              <a:schemeClr val="tx1"/>
            </a:solidFill>
          </a:ln>
        </p:spPr>
        <p:txBody>
          <a:bodyPr wrap="none" rtlCol="0">
            <a:spAutoFit/>
          </a:bodyPr>
          <a:lstStyle/>
          <a:p>
            <a:pPr>
              <a:lnSpc>
                <a:spcPct val="100000"/>
              </a:lnSpc>
              <a:spcAft>
                <a:spcPts val="0"/>
              </a:spcAft>
            </a:pPr>
            <a:r>
              <a:rPr lang="en-US" dirty="0" smtClean="0"/>
              <a:t>After RUN 1, the admin function is broken for all users</a:t>
            </a:r>
          </a:p>
          <a:p>
            <a:pPr>
              <a:lnSpc>
                <a:spcPct val="100000"/>
              </a:lnSpc>
              <a:spcAft>
                <a:spcPts val="0"/>
              </a:spcAft>
            </a:pPr>
            <a:r>
              <a:rPr lang="en-US" dirty="0" smtClean="0"/>
              <a:t> as the lock is never released.</a:t>
            </a:r>
            <a:endParaRPr lang="en-US" dirty="0"/>
          </a:p>
        </p:txBody>
      </p:sp>
      <p:cxnSp>
        <p:nvCxnSpPr>
          <p:cNvPr id="5" name="Straight Arrow Connector 4"/>
          <p:cNvCxnSpPr/>
          <p:nvPr/>
        </p:nvCxnSpPr>
        <p:spPr bwMode="auto">
          <a:xfrm>
            <a:off x="1600200" y="2264187"/>
            <a:ext cx="0" cy="1311263"/>
          </a:xfrm>
          <a:prstGeom prst="straightConnector1">
            <a:avLst/>
          </a:prstGeom>
          <a:solidFill>
            <a:srgbClr val="FFCC99"/>
          </a:solidFill>
          <a:ln w="31750" cap="flat" cmpd="sng" algn="ctr">
            <a:solidFill>
              <a:schemeClr val="tx2"/>
            </a:solidFill>
            <a:prstDash val="solid"/>
            <a:round/>
            <a:headEnd type="none" w="med" len="med"/>
            <a:tailEnd type="arrow"/>
          </a:ln>
          <a:effectLst/>
        </p:spPr>
      </p:cxnSp>
      <p:sp>
        <p:nvSpPr>
          <p:cNvPr id="7" name="TextBox 6"/>
          <p:cNvSpPr txBox="1"/>
          <p:nvPr/>
        </p:nvSpPr>
        <p:spPr>
          <a:xfrm>
            <a:off x="937119" y="3560606"/>
            <a:ext cx="5016117" cy="338554"/>
          </a:xfrm>
          <a:prstGeom prst="rect">
            <a:avLst/>
          </a:prstGeom>
          <a:noFill/>
        </p:spPr>
        <p:txBody>
          <a:bodyPr wrap="none" rtlCol="0">
            <a:spAutoFit/>
          </a:bodyPr>
          <a:lstStyle/>
          <a:p>
            <a:pPr>
              <a:lnSpc>
                <a:spcPct val="100000"/>
              </a:lnSpc>
              <a:spcAft>
                <a:spcPts val="0"/>
              </a:spcAft>
            </a:pPr>
            <a:r>
              <a:rPr lang="en-US" sz="1600" b="0" dirty="0" smtClean="0">
                <a:solidFill>
                  <a:srgbClr val="FF0000"/>
                </a:solidFill>
              </a:rPr>
              <a:t>ERROR: </a:t>
            </a:r>
            <a:r>
              <a:rPr lang="en-US" sz="1600" b="0" dirty="0" err="1" smtClean="0">
                <a:solidFill>
                  <a:srgbClr val="FF0000"/>
                </a:solidFill>
              </a:rPr>
              <a:t>insqradmin</a:t>
            </a:r>
            <a:r>
              <a:rPr lang="en-US" sz="1600" b="0" dirty="0" smtClean="0">
                <a:solidFill>
                  <a:srgbClr val="FF0000"/>
                </a:solidFill>
              </a:rPr>
              <a:t> cookie not passing an </a:t>
            </a:r>
            <a:r>
              <a:rPr lang="en-US" sz="1600" b="0" dirty="0" err="1" smtClean="0">
                <a:solidFill>
                  <a:srgbClr val="FF0000"/>
                </a:solidFill>
              </a:rPr>
              <a:t>int</a:t>
            </a:r>
            <a:r>
              <a:rPr lang="en-US" sz="1600" b="0" dirty="0" smtClean="0">
                <a:solidFill>
                  <a:srgbClr val="FF0000"/>
                </a:solidFill>
              </a:rPr>
              <a:t> value?</a:t>
            </a:r>
            <a:endParaRPr lang="en-US" sz="1600" b="0" dirty="0">
              <a:solidFill>
                <a:srgbClr val="FF0000"/>
              </a:solidFill>
            </a:endParaRPr>
          </a:p>
        </p:txBody>
      </p:sp>
      <p:sp>
        <p:nvSpPr>
          <p:cNvPr id="13" name="TextBox 12"/>
          <p:cNvSpPr txBox="1"/>
          <p:nvPr/>
        </p:nvSpPr>
        <p:spPr>
          <a:xfrm>
            <a:off x="3816363" y="2521889"/>
            <a:ext cx="3740127" cy="338554"/>
          </a:xfrm>
          <a:prstGeom prst="rect">
            <a:avLst/>
          </a:prstGeom>
          <a:noFill/>
        </p:spPr>
        <p:txBody>
          <a:bodyPr wrap="none" rtlCol="0">
            <a:spAutoFit/>
          </a:bodyPr>
          <a:lstStyle/>
          <a:p>
            <a:pPr>
              <a:lnSpc>
                <a:spcPct val="100000"/>
              </a:lnSpc>
              <a:spcAft>
                <a:spcPts val="0"/>
              </a:spcAft>
            </a:pPr>
            <a:r>
              <a:rPr lang="en-US" sz="1600" b="0" dirty="0" smtClean="0">
                <a:solidFill>
                  <a:srgbClr val="FF0000"/>
                </a:solidFill>
              </a:rPr>
              <a:t>ERROR: Cannot secure </a:t>
            </a:r>
            <a:r>
              <a:rPr lang="en-US" sz="1600" b="0" dirty="0" err="1" smtClean="0">
                <a:solidFill>
                  <a:srgbClr val="FF0000"/>
                </a:solidFill>
              </a:rPr>
              <a:t>adminlog</a:t>
            </a:r>
            <a:r>
              <a:rPr lang="en-US" sz="1600" b="0" dirty="0" smtClean="0">
                <a:solidFill>
                  <a:srgbClr val="FF0000"/>
                </a:solidFill>
              </a:rPr>
              <a:t> lock.</a:t>
            </a:r>
            <a:endParaRPr lang="en-US" sz="1600" b="0" dirty="0">
              <a:solidFill>
                <a:srgbClr val="FF0000"/>
              </a:solidFill>
            </a:endParaRPr>
          </a:p>
        </p:txBody>
      </p:sp>
      <p:cxnSp>
        <p:nvCxnSpPr>
          <p:cNvPr id="14" name="Straight Arrow Connector 13"/>
          <p:cNvCxnSpPr/>
          <p:nvPr/>
        </p:nvCxnSpPr>
        <p:spPr bwMode="auto">
          <a:xfrm>
            <a:off x="5562600" y="2244856"/>
            <a:ext cx="0" cy="336408"/>
          </a:xfrm>
          <a:prstGeom prst="straightConnector1">
            <a:avLst/>
          </a:prstGeom>
          <a:solidFill>
            <a:srgbClr val="FFCC99"/>
          </a:solidFill>
          <a:ln w="31750" cap="flat" cmpd="sng" algn="ctr">
            <a:solidFill>
              <a:schemeClr val="tx2"/>
            </a:solidFill>
            <a:prstDash val="solid"/>
            <a:round/>
            <a:headEnd type="none" w="med" len="med"/>
            <a:tailEnd type="arrow"/>
          </a:ln>
          <a:effectLst/>
        </p:spPr>
      </p:cxnSp>
      <p:sp>
        <p:nvSpPr>
          <p:cNvPr id="10" name="TextBox 9"/>
          <p:cNvSpPr txBox="1"/>
          <p:nvPr/>
        </p:nvSpPr>
        <p:spPr>
          <a:xfrm>
            <a:off x="428356" y="2252312"/>
            <a:ext cx="1087156" cy="276999"/>
          </a:xfrm>
          <a:prstGeom prst="rect">
            <a:avLst/>
          </a:prstGeom>
          <a:noFill/>
        </p:spPr>
        <p:txBody>
          <a:bodyPr wrap="none" rtlCol="0">
            <a:spAutoFit/>
          </a:bodyPr>
          <a:lstStyle/>
          <a:p>
            <a:pPr>
              <a:lnSpc>
                <a:spcPct val="100000"/>
              </a:lnSpc>
              <a:spcAft>
                <a:spcPts val="0"/>
              </a:spcAft>
            </a:pPr>
            <a:r>
              <a:rPr lang="en-US" sz="1200" b="0" dirty="0" smtClean="0"/>
              <a:t>lock acquired</a:t>
            </a:r>
            <a:endParaRPr lang="en-US" sz="1200" b="0" dirty="0"/>
          </a:p>
        </p:txBody>
      </p:sp>
      <p:sp>
        <p:nvSpPr>
          <p:cNvPr id="17" name="TextBox 16"/>
          <p:cNvSpPr txBox="1"/>
          <p:nvPr/>
        </p:nvSpPr>
        <p:spPr>
          <a:xfrm>
            <a:off x="1277837" y="1905000"/>
            <a:ext cx="644728" cy="276999"/>
          </a:xfrm>
          <a:prstGeom prst="rect">
            <a:avLst/>
          </a:prstGeom>
          <a:noFill/>
        </p:spPr>
        <p:txBody>
          <a:bodyPr wrap="none" rtlCol="0">
            <a:spAutoFit/>
          </a:bodyPr>
          <a:lstStyle/>
          <a:p>
            <a:pPr>
              <a:lnSpc>
                <a:spcPct val="100000"/>
              </a:lnSpc>
              <a:spcAft>
                <a:spcPts val="0"/>
              </a:spcAft>
            </a:pPr>
            <a:r>
              <a:rPr lang="en-US" sz="1200" dirty="0" smtClean="0">
                <a:solidFill>
                  <a:schemeClr val="tx2"/>
                </a:solidFill>
              </a:rPr>
              <a:t>RUN 1</a:t>
            </a:r>
            <a:endParaRPr lang="en-US" sz="1200" dirty="0">
              <a:solidFill>
                <a:schemeClr val="tx2"/>
              </a:solidFill>
            </a:endParaRPr>
          </a:p>
        </p:txBody>
      </p:sp>
      <p:sp>
        <p:nvSpPr>
          <p:cNvPr id="18" name="TextBox 17"/>
          <p:cNvSpPr txBox="1"/>
          <p:nvPr/>
        </p:nvSpPr>
        <p:spPr>
          <a:xfrm>
            <a:off x="5240236" y="1904999"/>
            <a:ext cx="644728" cy="276999"/>
          </a:xfrm>
          <a:prstGeom prst="rect">
            <a:avLst/>
          </a:prstGeom>
          <a:noFill/>
        </p:spPr>
        <p:txBody>
          <a:bodyPr wrap="none" rtlCol="0">
            <a:spAutoFit/>
          </a:bodyPr>
          <a:lstStyle/>
          <a:p>
            <a:pPr>
              <a:lnSpc>
                <a:spcPct val="100000"/>
              </a:lnSpc>
              <a:spcAft>
                <a:spcPts val="0"/>
              </a:spcAft>
            </a:pPr>
            <a:r>
              <a:rPr lang="en-US" sz="1200" dirty="0" smtClean="0">
                <a:solidFill>
                  <a:schemeClr val="tx2"/>
                </a:solidFill>
              </a:rPr>
              <a:t>RUN 2</a:t>
            </a:r>
            <a:endParaRPr lang="en-US" sz="1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13" grpId="0"/>
      <p:bldP spid="10"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Improper Cleanup</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121</a:t>
            </a:fld>
            <a:endParaRPr lang="en-US"/>
          </a:p>
        </p:txBody>
      </p:sp>
      <p:pic>
        <p:nvPicPr>
          <p:cNvPr id="21507" name="Picture 3"/>
          <p:cNvPicPr>
            <a:picLocks noChangeAspect="1" noChangeArrowheads="1"/>
          </p:cNvPicPr>
          <p:nvPr/>
        </p:nvPicPr>
        <p:blipFill>
          <a:blip r:embed="rId3" cstate="print"/>
          <a:srcRect/>
          <a:stretch>
            <a:fillRect/>
          </a:stretch>
        </p:blipFill>
        <p:spPr bwMode="auto">
          <a:xfrm>
            <a:off x="1447800" y="1295400"/>
            <a:ext cx="6086475" cy="1714500"/>
          </a:xfrm>
          <a:prstGeom prst="rect">
            <a:avLst/>
          </a:prstGeom>
          <a:noFill/>
          <a:ln w="9525">
            <a:noFill/>
            <a:miter lim="800000"/>
            <a:headEnd/>
            <a:tailEnd/>
          </a:ln>
        </p:spPr>
      </p:pic>
      <p:sp>
        <p:nvSpPr>
          <p:cNvPr id="8" name="TextBox 7"/>
          <p:cNvSpPr txBox="1"/>
          <p:nvPr/>
        </p:nvSpPr>
        <p:spPr>
          <a:xfrm flipH="1">
            <a:off x="3276600" y="3408948"/>
            <a:ext cx="4267200" cy="2308324"/>
          </a:xfrm>
          <a:prstGeom prst="rect">
            <a:avLst/>
          </a:prstGeom>
          <a:noFill/>
        </p:spPr>
        <p:txBody>
          <a:bodyPr wrap="square" rtlCol="0">
            <a:spAutoFit/>
          </a:bodyPr>
          <a:lstStyle/>
          <a:p>
            <a:pPr algn="l">
              <a:lnSpc>
                <a:spcPct val="100000"/>
              </a:lnSpc>
              <a:spcAft>
                <a:spcPts val="0"/>
              </a:spcAft>
            </a:pPr>
            <a:r>
              <a:rPr lang="en-US" b="0" dirty="0" smtClean="0"/>
              <a:t>If function hits an error, it fails to secure a page lock. </a:t>
            </a:r>
          </a:p>
          <a:p>
            <a:pPr algn="l">
              <a:lnSpc>
                <a:spcPct val="100000"/>
              </a:lnSpc>
              <a:spcAft>
                <a:spcPts val="0"/>
              </a:spcAft>
            </a:pPr>
            <a:endParaRPr lang="en-US" b="0" dirty="0" smtClean="0"/>
          </a:p>
          <a:p>
            <a:pPr algn="l">
              <a:lnSpc>
                <a:spcPct val="100000"/>
              </a:lnSpc>
              <a:spcAft>
                <a:spcPts val="0"/>
              </a:spcAft>
            </a:pPr>
            <a:r>
              <a:rPr lang="en-US" b="0" dirty="0" smtClean="0"/>
              <a:t>However, the fail code path attempts to call an unlock on a page that was not locked.</a:t>
            </a:r>
          </a:p>
          <a:p>
            <a:pPr algn="l">
              <a:lnSpc>
                <a:spcPct val="100000"/>
              </a:lnSpc>
              <a:spcAft>
                <a:spcPts val="0"/>
              </a:spcAft>
            </a:pPr>
            <a:endParaRPr lang="en-US" b="0" dirty="0" smtClean="0"/>
          </a:p>
          <a:p>
            <a:pPr algn="l">
              <a:lnSpc>
                <a:spcPct val="100000"/>
              </a:lnSpc>
              <a:spcAft>
                <a:spcPts val="0"/>
              </a:spcAft>
            </a:pPr>
            <a:r>
              <a:rPr lang="en-US" b="0" dirty="0" smtClean="0"/>
              <a:t>Bug in the kernel causes system </a:t>
            </a:r>
            <a:r>
              <a:rPr lang="en-US" b="0" dirty="0" err="1" smtClean="0"/>
              <a:t>DoS</a:t>
            </a:r>
            <a:r>
              <a:rPr lang="en-US" b="0" dirty="0" smtClean="0"/>
              <a:t>.</a:t>
            </a:r>
          </a:p>
        </p:txBody>
      </p:sp>
      <p:sp>
        <p:nvSpPr>
          <p:cNvPr id="9" name="TextBox 8"/>
          <p:cNvSpPr txBox="1"/>
          <p:nvPr/>
        </p:nvSpPr>
        <p:spPr>
          <a:xfrm>
            <a:off x="0" y="6075948"/>
            <a:ext cx="9144000" cy="228600"/>
          </a:xfrm>
          <a:prstGeom prst="rect">
            <a:avLst/>
          </a:prstGeom>
          <a:noFill/>
        </p:spPr>
        <p:txBody>
          <a:bodyPr wrap="square" rtlCol="0">
            <a:noAutofit/>
          </a:bodyPr>
          <a:lstStyle/>
          <a:p>
            <a:pPr indent="-457200">
              <a:lnSpc>
                <a:spcPct val="100000"/>
              </a:lnSpc>
              <a:spcAft>
                <a:spcPts val="0"/>
              </a:spcAft>
            </a:pPr>
            <a:r>
              <a:rPr lang="en-US" sz="1000" b="0" i="1" dirty="0" smtClean="0"/>
              <a:t>CVE-2008-4302.</a:t>
            </a:r>
            <a:r>
              <a:rPr lang="en-US" sz="1000" b="0" dirty="0" smtClean="0"/>
              <a:t> (</a:t>
            </a:r>
            <a:r>
              <a:rPr lang="en-US" sz="1000" b="0" dirty="0" err="1" smtClean="0"/>
              <a:t>n.d</a:t>
            </a:r>
            <a:r>
              <a:rPr lang="en-US" sz="1000" b="0" dirty="0" smtClean="0"/>
              <a:t>.) Retrieved February 21, 2011, from http://cve.mitre.org/cgi-bin/cvename.cgi?name=CVE-2008-4302</a:t>
            </a:r>
            <a:endParaRPr lang="en-US" sz="1000" b="0" dirty="0"/>
          </a:p>
        </p:txBody>
      </p:sp>
      <p:pic>
        <p:nvPicPr>
          <p:cNvPr id="4098" name="Picture 2" descr="C:\Documents and Settings\lshields\Local Settings\Temporary Internet Files\Content.IE5\SCZIQGQN\MC90013348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8823" y="4332287"/>
            <a:ext cx="1553085" cy="15462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lshields\Local Settings\Temporary Internet Files\Content.IE5\LZNE7R4B\MM900178313[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15158" y="362902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ocuments and Settings\lshields\Local Settings\Temporary Internet Files\Content.IE5\LZNE7R4B\MM900178313[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3629025"/>
            <a:ext cx="6667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Documents and Settings\lshields\Local Settings\Temporary Internet Files\Content.IE5\LZNE7R4B\MM900178313[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0310" y="3629025"/>
            <a:ext cx="666750" cy="66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93934"/>
            <a:ext cx="7924800" cy="617538"/>
          </a:xfrm>
        </p:spPr>
        <p:txBody>
          <a:bodyPr/>
          <a:lstStyle/>
          <a:p>
            <a:pPr marL="0" indent="0">
              <a:lnSpc>
                <a:spcPct val="100000"/>
              </a:lnSpc>
              <a:spcAft>
                <a:spcPts val="0"/>
              </a:spcAft>
              <a:buNone/>
            </a:pPr>
            <a:r>
              <a:rPr lang="en-US" sz="1600" b="0" dirty="0" smtClean="0"/>
              <a:t>If an exception is thrown while the thread is locked, then the function will return without unlocking the thread.</a:t>
            </a:r>
            <a:endParaRPr lang="en-US" sz="16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122</a:t>
            </a:fld>
            <a:endParaRPr lang="en-US"/>
          </a:p>
        </p:txBody>
      </p:sp>
      <p:grpSp>
        <p:nvGrpSpPr>
          <p:cNvPr id="7" name="Group 6"/>
          <p:cNvGrpSpPr/>
          <p:nvPr/>
        </p:nvGrpSpPr>
        <p:grpSpPr>
          <a:xfrm>
            <a:off x="499158" y="489602"/>
            <a:ext cx="8153400" cy="4535316"/>
            <a:chOff x="499158" y="592344"/>
            <a:chExt cx="8153400" cy="4055855"/>
          </a:xfrm>
        </p:grpSpPr>
        <p:sp>
          <p:nvSpPr>
            <p:cNvPr id="6" name="Rounded Rectangle 5"/>
            <p:cNvSpPr/>
            <p:nvPr/>
          </p:nvSpPr>
          <p:spPr bwMode="auto">
            <a:xfrm>
              <a:off x="499158" y="592344"/>
              <a:ext cx="8153400" cy="4055855"/>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err="1" smtClean="0">
                  <a:solidFill>
                    <a:srgbClr val="C00000"/>
                  </a:solidFill>
                  <a:latin typeface="Courier New" pitchFamily="49" charset="0"/>
                  <a:cs typeface="Courier New" pitchFamily="49" charset="0"/>
                </a:rPr>
                <a:t>boolean</a:t>
              </a:r>
              <a:r>
                <a:rPr lang="en-US" sz="1400" b="0" dirty="0" smtClean="0">
                  <a:solidFill>
                    <a:srgbClr val="C00000"/>
                  </a:solidFill>
                  <a:latin typeface="Courier New" pitchFamily="49" charset="0"/>
                  <a:cs typeface="Courier New" pitchFamily="49" charset="0"/>
                </a:rPr>
                <a:t> </a:t>
              </a:r>
              <a:r>
                <a:rPr lang="en-US" sz="1400" b="0" dirty="0" err="1" smtClean="0">
                  <a:solidFill>
                    <a:srgbClr val="C00000"/>
                  </a:solidFill>
                  <a:latin typeface="Courier New" pitchFamily="49" charset="0"/>
                  <a:cs typeface="Courier New" pitchFamily="49" charset="0"/>
                </a:rPr>
                <a:t>DoStuff</a:t>
              </a:r>
              <a:r>
                <a:rPr lang="en-US" sz="1400" b="0" dirty="0" smtClean="0">
                  <a:latin typeface="Courier New" pitchFamily="49" charset="0"/>
                  <a:cs typeface="Courier New" pitchFamily="49" charset="0"/>
                </a:rPr>
                <a:t> ()</a:t>
              </a:r>
            </a:p>
            <a:p>
              <a:pPr algn="l">
                <a:lnSpc>
                  <a:spcPct val="100000"/>
                </a:lnSpc>
                <a:spcAft>
                  <a:spcPts val="0"/>
                </a:spcAft>
              </a:pPr>
              <a:r>
                <a:rPr lang="en-US" sz="1400" b="0" dirty="0" smtClean="0">
                  <a:latin typeface="Courier New" pitchFamily="49" charset="0"/>
                  <a:cs typeface="Courier New" pitchFamily="49" charset="0"/>
                </a:rPr>
                <a:t> 2    {</a:t>
              </a:r>
            </a:p>
            <a:p>
              <a:pPr algn="l">
                <a:lnSpc>
                  <a:spcPct val="100000"/>
                </a:lnSpc>
                <a:spcAft>
                  <a:spcPts val="0"/>
                </a:spcAft>
              </a:pPr>
              <a:r>
                <a:rPr lang="en-US" sz="1400" b="0" dirty="0" smtClean="0">
                  <a:latin typeface="Courier New" pitchFamily="49" charset="0"/>
                  <a:cs typeface="Courier New" pitchFamily="49" charset="0"/>
                </a:rPr>
                <a:t> 3       </a:t>
              </a:r>
              <a:r>
                <a:rPr lang="en-US" sz="1400" b="0" dirty="0" smtClean="0">
                  <a:solidFill>
                    <a:srgbClr val="C00000"/>
                  </a:solidFill>
                  <a:latin typeface="Courier New" pitchFamily="49" charset="0"/>
                  <a:cs typeface="Courier New" pitchFamily="49" charset="0"/>
                </a:rPr>
                <a:t>try</a:t>
              </a:r>
            </a:p>
            <a:p>
              <a:pPr algn="l">
                <a:lnSpc>
                  <a:spcPct val="100000"/>
                </a:lnSpc>
                <a:spcAft>
                  <a:spcPts val="0"/>
                </a:spcAft>
              </a:pPr>
              <a:r>
                <a:rPr lang="en-US" sz="1400" b="0" dirty="0" smtClean="0">
                  <a:latin typeface="Courier New" pitchFamily="49" charset="0"/>
                  <a:cs typeface="Courier New" pitchFamily="49" charset="0"/>
                </a:rPr>
                <a:t> 4       {</a:t>
              </a:r>
            </a:p>
            <a:p>
              <a:pPr algn="l">
                <a:lnSpc>
                  <a:spcPct val="100000"/>
                </a:lnSpc>
                <a:spcAft>
                  <a:spcPts val="0"/>
                </a:spcAft>
              </a:pPr>
              <a:r>
                <a:rPr lang="en-US" sz="1400" b="0" dirty="0" smtClean="0">
                  <a:latin typeface="Courier New" pitchFamily="49" charset="0"/>
                  <a:cs typeface="Courier New" pitchFamily="49" charset="0"/>
                </a:rPr>
                <a:t> 5          </a:t>
              </a:r>
              <a:r>
                <a:rPr lang="en-US" sz="1400" b="0" dirty="0" smtClean="0">
                  <a:solidFill>
                    <a:srgbClr val="C00000"/>
                  </a:solidFill>
                  <a:latin typeface="Courier New" pitchFamily="49" charset="0"/>
                  <a:cs typeface="Courier New" pitchFamily="49" charset="0"/>
                </a:rPr>
                <a:t>while</a:t>
              </a:r>
              <a:r>
                <a:rPr lang="en-US" sz="1400" b="0" dirty="0" smtClean="0">
                  <a:latin typeface="Courier New" pitchFamily="49" charset="0"/>
                  <a:cs typeface="Courier New" pitchFamily="49" charset="0"/>
                </a:rPr>
                <a:t> (condition == true)</a:t>
              </a:r>
            </a:p>
            <a:p>
              <a:pPr algn="l">
                <a:lnSpc>
                  <a:spcPct val="100000"/>
                </a:lnSpc>
                <a:spcAft>
                  <a:spcPts val="0"/>
                </a:spcAft>
              </a:pPr>
              <a:r>
                <a:rPr lang="en-US" sz="1400" b="0" dirty="0" smtClean="0">
                  <a:latin typeface="Courier New" pitchFamily="49" charset="0"/>
                  <a:cs typeface="Courier New" pitchFamily="49" charset="0"/>
                </a:rPr>
                <a:t> 6          {</a:t>
              </a:r>
            </a:p>
            <a:p>
              <a:pPr algn="l">
                <a:lnSpc>
                  <a:spcPct val="100000"/>
                </a:lnSpc>
                <a:spcAft>
                  <a:spcPts val="0"/>
                </a:spcAft>
              </a:pPr>
              <a:r>
                <a:rPr lang="en-US" sz="1400" b="0" dirty="0" smtClean="0">
                  <a:latin typeface="Courier New" pitchFamily="49" charset="0"/>
                  <a:cs typeface="Courier New" pitchFamily="49" charset="0"/>
                </a:rPr>
                <a:t> 7             </a:t>
              </a:r>
              <a:r>
                <a:rPr lang="en-US" sz="1400" b="0" dirty="0" err="1" smtClean="0">
                  <a:latin typeface="Courier New" pitchFamily="49" charset="0"/>
                  <a:cs typeface="Courier New" pitchFamily="49" charset="0"/>
                </a:rPr>
                <a:t>ThreadLock</a:t>
              </a:r>
              <a:r>
                <a:rPr lang="en-US" sz="1400" b="0" dirty="0" smtClean="0">
                  <a:latin typeface="Courier New" pitchFamily="49" charset="0"/>
                  <a:cs typeface="Courier New" pitchFamily="49" charset="0"/>
                </a:rPr>
                <a:t>(TRUE);</a:t>
              </a:r>
            </a:p>
            <a:p>
              <a:pPr algn="l">
                <a:lnSpc>
                  <a:spcPct val="100000"/>
                </a:lnSpc>
                <a:spcAft>
                  <a:spcPts val="0"/>
                </a:spcAft>
              </a:pPr>
              <a:r>
                <a:rPr lang="en-US" sz="1400" b="0" dirty="0" smtClean="0">
                  <a:latin typeface="Courier New" pitchFamily="49" charset="0"/>
                  <a:cs typeface="Courier New" pitchFamily="49" charset="0"/>
                </a:rPr>
                <a:t> 8             </a:t>
              </a:r>
              <a:r>
                <a:rPr lang="en-US" sz="1400" b="0" dirty="0" smtClean="0">
                  <a:solidFill>
                    <a:srgbClr val="339933"/>
                  </a:solidFill>
                  <a:latin typeface="Courier New" pitchFamily="49" charset="0"/>
                  <a:cs typeface="Courier New" pitchFamily="49" charset="0"/>
                </a:rPr>
                <a:t>// do some stuff</a:t>
              </a:r>
            </a:p>
            <a:p>
              <a:pPr algn="l">
                <a:lnSpc>
                  <a:spcPct val="100000"/>
                </a:lnSpc>
                <a:spcAft>
                  <a:spcPts val="0"/>
                </a:spcAft>
              </a:pPr>
              <a:r>
                <a:rPr lang="en-US" sz="1400" b="0" dirty="0" smtClean="0">
                  <a:latin typeface="Courier New" pitchFamily="49" charset="0"/>
                  <a:cs typeface="Courier New" pitchFamily="49" charset="0"/>
                </a:rPr>
                <a:t> 9             </a:t>
              </a:r>
              <a:r>
                <a:rPr lang="en-US" sz="1400" b="0" dirty="0" smtClean="0">
                  <a:solidFill>
                    <a:srgbClr val="339933"/>
                  </a:solidFill>
                  <a:latin typeface="Courier New" pitchFamily="49" charset="0"/>
                  <a:cs typeface="Courier New" pitchFamily="49" charset="0"/>
                </a:rPr>
                <a:t>// an exception may be thrown</a:t>
              </a:r>
            </a:p>
            <a:p>
              <a:pPr algn="l">
                <a:lnSpc>
                  <a:spcPct val="100000"/>
                </a:lnSpc>
                <a:spcAft>
                  <a:spcPts val="0"/>
                </a:spcAft>
              </a:pPr>
              <a:r>
                <a:rPr lang="en-US" sz="1400" b="0" dirty="0" smtClean="0">
                  <a:latin typeface="Courier New" pitchFamily="49" charset="0"/>
                  <a:cs typeface="Courier New" pitchFamily="49" charset="0"/>
                </a:rPr>
                <a:t>10             </a:t>
              </a:r>
              <a:r>
                <a:rPr lang="en-US" sz="1400" b="0" dirty="0" err="1" smtClean="0">
                  <a:latin typeface="Courier New" pitchFamily="49" charset="0"/>
                  <a:cs typeface="Courier New" pitchFamily="49" charset="0"/>
                </a:rPr>
                <a:t>ThreadLock</a:t>
              </a:r>
              <a:r>
                <a:rPr lang="en-US" sz="1400" b="0" dirty="0" smtClean="0">
                  <a:latin typeface="Courier New" pitchFamily="49" charset="0"/>
                  <a:cs typeface="Courier New" pitchFamily="49" charset="0"/>
                </a:rPr>
                <a:t>(FALSE);</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11          }</a:t>
              </a:r>
            </a:p>
            <a:p>
              <a:pPr algn="l">
                <a:lnSpc>
                  <a:spcPct val="100000"/>
                </a:lnSpc>
                <a:spcAft>
                  <a:spcPts val="0"/>
                </a:spcAft>
              </a:pPr>
              <a:r>
                <a:rPr lang="en-US" sz="1400" b="0" dirty="0" smtClean="0">
                  <a:latin typeface="Courier New" pitchFamily="49" charset="0"/>
                  <a:cs typeface="Courier New" pitchFamily="49" charset="0"/>
                </a:rPr>
                <a:t>12       }</a:t>
              </a:r>
            </a:p>
            <a:p>
              <a:pPr algn="l">
                <a:lnSpc>
                  <a:spcPct val="100000"/>
                </a:lnSpc>
                <a:spcAft>
                  <a:spcPts val="0"/>
                </a:spcAft>
              </a:pPr>
              <a:r>
                <a:rPr lang="en-US" sz="1400" b="0" dirty="0" smtClean="0">
                  <a:latin typeface="Courier New" pitchFamily="49" charset="0"/>
                  <a:cs typeface="Courier New" pitchFamily="49" charset="0"/>
                </a:rPr>
                <a:t>13       </a:t>
              </a:r>
              <a:r>
                <a:rPr lang="en-US" sz="1400" b="0" dirty="0" smtClean="0">
                  <a:solidFill>
                    <a:srgbClr val="C00000"/>
                  </a:solidFill>
                  <a:latin typeface="Courier New" pitchFamily="49" charset="0"/>
                  <a:cs typeface="Courier New" pitchFamily="49" charset="0"/>
                </a:rPr>
                <a:t>catch</a:t>
              </a:r>
              <a:r>
                <a:rPr lang="en-US" sz="1400" b="0" dirty="0" smtClean="0">
                  <a:latin typeface="Courier New" pitchFamily="49" charset="0"/>
                  <a:cs typeface="Courier New" pitchFamily="49" charset="0"/>
                </a:rPr>
                <a:t> (Exception e)</a:t>
              </a:r>
            </a:p>
            <a:p>
              <a:pPr algn="l">
                <a:lnSpc>
                  <a:spcPct val="100000"/>
                </a:lnSpc>
                <a:spcAft>
                  <a:spcPts val="0"/>
                </a:spcAft>
              </a:pPr>
              <a:r>
                <a:rPr lang="en-US" sz="1400" b="0" dirty="0" smtClean="0">
                  <a:latin typeface="Courier New" pitchFamily="49" charset="0"/>
                  <a:cs typeface="Courier New" pitchFamily="49" charset="0"/>
                </a:rPr>
                <a:t>14       {</a:t>
              </a:r>
            </a:p>
            <a:p>
              <a:pPr algn="l">
                <a:lnSpc>
                  <a:spcPct val="100000"/>
                </a:lnSpc>
                <a:spcAft>
                  <a:spcPts val="0"/>
                </a:spcAft>
              </a:pPr>
              <a:r>
                <a:rPr lang="en-US" sz="1400" b="0" dirty="0" smtClean="0">
                  <a:latin typeface="Courier New" pitchFamily="49" charset="0"/>
                  <a:cs typeface="Courier New" pitchFamily="49" charset="0"/>
                </a:rPr>
                <a:t>15          </a:t>
              </a:r>
              <a:r>
                <a:rPr lang="en-US" sz="1400" b="0" dirty="0" err="1" smtClean="0">
                  <a:latin typeface="Courier New" pitchFamily="49" charset="0"/>
                  <a:cs typeface="Courier New" pitchFamily="49" charset="0"/>
                </a:rPr>
                <a:t>System.err.println</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"Something bad happened!"</a:t>
              </a:r>
              <a:r>
                <a:rPr lang="en-US" sz="1400" b="0" dirty="0" smtClean="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16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 (FAILURE);</a:t>
              </a:r>
            </a:p>
            <a:p>
              <a:pPr algn="l">
                <a:lnSpc>
                  <a:spcPct val="100000"/>
                </a:lnSpc>
                <a:spcAft>
                  <a:spcPts val="0"/>
                </a:spcAft>
              </a:pPr>
              <a:r>
                <a:rPr lang="en-US" sz="1400" b="0" dirty="0" smtClean="0">
                  <a:latin typeface="Courier New" pitchFamily="49" charset="0"/>
                  <a:cs typeface="Courier New" pitchFamily="49" charset="0"/>
                </a:rPr>
                <a:t>17       }</a:t>
              </a:r>
            </a:p>
            <a:p>
              <a:pPr algn="l">
                <a:lnSpc>
                  <a:spcPct val="100000"/>
                </a:lnSpc>
                <a:spcAft>
                  <a:spcPts val="0"/>
                </a:spcAft>
              </a:pPr>
              <a:r>
                <a:rPr lang="en-US" sz="1400" b="0" dirty="0" smtClean="0">
                  <a:latin typeface="Courier New" pitchFamily="49" charset="0"/>
                  <a:cs typeface="Courier New" pitchFamily="49" charset="0"/>
                </a:rPr>
                <a:t>18       </a:t>
              </a:r>
              <a:r>
                <a:rPr lang="en-US" sz="1400" b="0" dirty="0" smtClean="0">
                  <a:solidFill>
                    <a:srgbClr val="C00000"/>
                  </a:solidFill>
                  <a:latin typeface="Courier New" pitchFamily="49" charset="0"/>
                  <a:cs typeface="Courier New" pitchFamily="49" charset="0"/>
                </a:rPr>
                <a:t>return </a:t>
              </a:r>
              <a:r>
                <a:rPr lang="en-US" sz="1400" b="0" dirty="0" smtClean="0">
                  <a:latin typeface="Courier New" pitchFamily="49" charset="0"/>
                  <a:cs typeface="Courier New" pitchFamily="49" charset="0"/>
                </a:rPr>
                <a:t>(SUCCESS);</a:t>
              </a:r>
            </a:p>
            <a:p>
              <a:pPr algn="l">
                <a:lnSpc>
                  <a:spcPct val="100000"/>
                </a:lnSpc>
                <a:spcAft>
                  <a:spcPts val="0"/>
                </a:spcAft>
              </a:pPr>
              <a:r>
                <a:rPr lang="en-US" sz="1400" b="0" dirty="0" smtClean="0">
                  <a:latin typeface="Courier New" pitchFamily="49" charset="0"/>
                  <a:cs typeface="Courier New" pitchFamily="49" charset="0"/>
                </a:rPr>
                <a:t>19    }</a:t>
              </a:r>
              <a:endParaRPr lang="en-US" sz="1400" b="0" dirty="0">
                <a:latin typeface="Courier New" pitchFamily="49" charset="0"/>
                <a:cs typeface="Courier New" pitchFamily="49" charset="0"/>
              </a:endParaRPr>
            </a:p>
          </p:txBody>
        </p:sp>
        <p:cxnSp>
          <p:nvCxnSpPr>
            <p:cNvPr id="9" name="Straight Connector 8"/>
            <p:cNvCxnSpPr/>
            <p:nvPr/>
          </p:nvCxnSpPr>
          <p:spPr bwMode="auto">
            <a:xfrm rot="5400000">
              <a:off x="-797021" y="2620272"/>
              <a:ext cx="4055853"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3991061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123</a:t>
            </a:fld>
            <a:endParaRPr lang="en-US"/>
          </a:p>
        </p:txBody>
      </p:sp>
      <p:grpSp>
        <p:nvGrpSpPr>
          <p:cNvPr id="8" name="Group 7"/>
          <p:cNvGrpSpPr/>
          <p:nvPr/>
        </p:nvGrpSpPr>
        <p:grpSpPr>
          <a:xfrm>
            <a:off x="499158" y="1001436"/>
            <a:ext cx="8153400" cy="5156914"/>
            <a:chOff x="499158" y="592344"/>
            <a:chExt cx="8153400" cy="4055855"/>
          </a:xfrm>
        </p:grpSpPr>
        <p:sp>
          <p:nvSpPr>
            <p:cNvPr id="9" name="Rounded Rectangle 8"/>
            <p:cNvSpPr/>
            <p:nvPr/>
          </p:nvSpPr>
          <p:spPr bwMode="auto">
            <a:xfrm>
              <a:off x="499158" y="592344"/>
              <a:ext cx="8153400" cy="4055855"/>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err="1" smtClean="0">
                  <a:solidFill>
                    <a:srgbClr val="C00000"/>
                  </a:solidFill>
                  <a:latin typeface="Courier New" pitchFamily="49" charset="0"/>
                  <a:cs typeface="Courier New" pitchFamily="49" charset="0"/>
                </a:rPr>
                <a:t>boolean</a:t>
              </a:r>
              <a:r>
                <a:rPr lang="en-US" sz="1400" b="0" dirty="0" smtClean="0">
                  <a:solidFill>
                    <a:srgbClr val="C00000"/>
                  </a:solidFill>
                  <a:latin typeface="Courier New" pitchFamily="49" charset="0"/>
                  <a:cs typeface="Courier New" pitchFamily="49" charset="0"/>
                </a:rPr>
                <a:t> </a:t>
              </a:r>
              <a:r>
                <a:rPr lang="en-US" sz="1400" b="0" dirty="0" err="1" smtClean="0">
                  <a:solidFill>
                    <a:srgbClr val="C00000"/>
                  </a:solidFill>
                  <a:latin typeface="Courier New" pitchFamily="49" charset="0"/>
                  <a:cs typeface="Courier New" pitchFamily="49" charset="0"/>
                </a:rPr>
                <a:t>DoStuff</a:t>
              </a:r>
              <a:r>
                <a:rPr lang="en-US" sz="1400" b="0" dirty="0" smtClean="0">
                  <a:latin typeface="Courier New" pitchFamily="49" charset="0"/>
                  <a:cs typeface="Courier New" pitchFamily="49" charset="0"/>
                </a:rPr>
                <a:t> ()</a:t>
              </a:r>
            </a:p>
            <a:p>
              <a:pPr algn="l">
                <a:lnSpc>
                  <a:spcPct val="100000"/>
                </a:lnSpc>
                <a:spcAft>
                  <a:spcPts val="0"/>
                </a:spcAft>
              </a:pPr>
              <a:r>
                <a:rPr lang="en-US" sz="1400" b="0" dirty="0" smtClean="0">
                  <a:latin typeface="Courier New" pitchFamily="49" charset="0"/>
                  <a:cs typeface="Courier New" pitchFamily="49" charset="0"/>
                </a:rPr>
                <a:t> 2    {</a:t>
              </a:r>
            </a:p>
            <a:p>
              <a:pPr algn="l">
                <a:lnSpc>
                  <a:spcPct val="100000"/>
                </a:lnSpc>
                <a:spcAft>
                  <a:spcPts val="0"/>
                </a:spcAft>
              </a:pPr>
              <a:r>
                <a:rPr lang="en-US" sz="1400" b="0" dirty="0" smtClean="0">
                  <a:latin typeface="Courier New" pitchFamily="49" charset="0"/>
                  <a:cs typeface="Courier New" pitchFamily="49" charset="0"/>
                </a:rPr>
                <a:t> 3       </a:t>
              </a:r>
              <a:r>
                <a:rPr lang="en-US" sz="1400" b="0" dirty="0" smtClean="0">
                  <a:solidFill>
                    <a:srgbClr val="C00000"/>
                  </a:solidFill>
                  <a:latin typeface="Courier New" pitchFamily="49" charset="0"/>
                  <a:cs typeface="Courier New" pitchFamily="49" charset="0"/>
                </a:rPr>
                <a:t>try</a:t>
              </a:r>
            </a:p>
            <a:p>
              <a:pPr algn="l">
                <a:lnSpc>
                  <a:spcPct val="100000"/>
                </a:lnSpc>
                <a:spcAft>
                  <a:spcPts val="0"/>
                </a:spcAft>
              </a:pPr>
              <a:r>
                <a:rPr lang="en-US" sz="1400" b="0" dirty="0" smtClean="0">
                  <a:latin typeface="Courier New" pitchFamily="49" charset="0"/>
                  <a:cs typeface="Courier New" pitchFamily="49" charset="0"/>
                </a:rPr>
                <a:t> 4       {</a:t>
              </a:r>
            </a:p>
            <a:p>
              <a:pPr algn="l">
                <a:lnSpc>
                  <a:spcPct val="100000"/>
                </a:lnSpc>
                <a:spcAft>
                  <a:spcPts val="0"/>
                </a:spcAft>
              </a:pPr>
              <a:r>
                <a:rPr lang="en-US" sz="1400" b="0" dirty="0" smtClean="0">
                  <a:latin typeface="Courier New" pitchFamily="49" charset="0"/>
                  <a:cs typeface="Courier New" pitchFamily="49" charset="0"/>
                </a:rPr>
                <a:t> 5          </a:t>
              </a:r>
              <a:r>
                <a:rPr lang="en-US" sz="1400" b="0" dirty="0" smtClean="0">
                  <a:solidFill>
                    <a:srgbClr val="C00000"/>
                  </a:solidFill>
                  <a:latin typeface="Courier New" pitchFamily="49" charset="0"/>
                  <a:cs typeface="Courier New" pitchFamily="49" charset="0"/>
                </a:rPr>
                <a:t>while</a:t>
              </a:r>
              <a:r>
                <a:rPr lang="en-US" sz="1400" b="0" dirty="0" smtClean="0">
                  <a:latin typeface="Courier New" pitchFamily="49" charset="0"/>
                  <a:cs typeface="Courier New" pitchFamily="49" charset="0"/>
                </a:rPr>
                <a:t> (condition == true)</a:t>
              </a:r>
            </a:p>
            <a:p>
              <a:pPr algn="l">
                <a:lnSpc>
                  <a:spcPct val="100000"/>
                </a:lnSpc>
                <a:spcAft>
                  <a:spcPts val="0"/>
                </a:spcAft>
              </a:pPr>
              <a:r>
                <a:rPr lang="en-US" sz="1400" b="0" dirty="0" smtClean="0">
                  <a:latin typeface="Courier New" pitchFamily="49" charset="0"/>
                  <a:cs typeface="Courier New" pitchFamily="49" charset="0"/>
                </a:rPr>
                <a:t> 6          {</a:t>
              </a:r>
            </a:p>
            <a:p>
              <a:pPr algn="l">
                <a:lnSpc>
                  <a:spcPct val="100000"/>
                </a:lnSpc>
                <a:spcAft>
                  <a:spcPts val="0"/>
                </a:spcAft>
              </a:pPr>
              <a:r>
                <a:rPr lang="en-US" sz="1400" b="0" dirty="0" smtClean="0">
                  <a:latin typeface="Courier New" pitchFamily="49" charset="0"/>
                  <a:cs typeface="Courier New" pitchFamily="49" charset="0"/>
                </a:rPr>
                <a:t> 7             </a:t>
              </a:r>
              <a:r>
                <a:rPr lang="en-US" sz="1400" b="0" dirty="0" err="1" smtClean="0">
                  <a:latin typeface="Courier New" pitchFamily="49" charset="0"/>
                  <a:cs typeface="Courier New" pitchFamily="49" charset="0"/>
                </a:rPr>
                <a:t>ThreadLock</a:t>
              </a:r>
              <a:r>
                <a:rPr lang="en-US" sz="1400" b="0" dirty="0" smtClean="0">
                  <a:latin typeface="Courier New" pitchFamily="49" charset="0"/>
                  <a:cs typeface="Courier New" pitchFamily="49" charset="0"/>
                </a:rPr>
                <a:t>(TRUE);</a:t>
              </a:r>
            </a:p>
            <a:p>
              <a:pPr algn="l">
                <a:lnSpc>
                  <a:spcPct val="100000"/>
                </a:lnSpc>
                <a:spcAft>
                  <a:spcPts val="0"/>
                </a:spcAft>
              </a:pPr>
              <a:r>
                <a:rPr lang="en-US" sz="1400" b="0" dirty="0" smtClean="0">
                  <a:latin typeface="Courier New" pitchFamily="49" charset="0"/>
                  <a:cs typeface="Courier New" pitchFamily="49" charset="0"/>
                </a:rPr>
                <a:t> 8             </a:t>
              </a:r>
              <a:r>
                <a:rPr lang="en-US" sz="1400" b="0" dirty="0" smtClean="0">
                  <a:solidFill>
                    <a:srgbClr val="339933"/>
                  </a:solidFill>
                  <a:latin typeface="Courier New" pitchFamily="49" charset="0"/>
                  <a:cs typeface="Courier New" pitchFamily="49" charset="0"/>
                </a:rPr>
                <a:t>// do some stuff</a:t>
              </a:r>
            </a:p>
            <a:p>
              <a:pPr algn="l">
                <a:lnSpc>
                  <a:spcPct val="100000"/>
                </a:lnSpc>
                <a:spcAft>
                  <a:spcPts val="0"/>
                </a:spcAft>
              </a:pPr>
              <a:r>
                <a:rPr lang="en-US" sz="1400" b="0" dirty="0" smtClean="0">
                  <a:latin typeface="Courier New" pitchFamily="49" charset="0"/>
                  <a:cs typeface="Courier New" pitchFamily="49" charset="0"/>
                </a:rPr>
                <a:t> 9             </a:t>
              </a:r>
              <a:r>
                <a:rPr lang="en-US" sz="1400" b="0" dirty="0" smtClean="0">
                  <a:solidFill>
                    <a:srgbClr val="339933"/>
                  </a:solidFill>
                  <a:latin typeface="Courier New" pitchFamily="49" charset="0"/>
                  <a:cs typeface="Courier New" pitchFamily="49" charset="0"/>
                </a:rPr>
                <a:t>// an exception may be thrown</a:t>
              </a:r>
            </a:p>
            <a:p>
              <a:pPr algn="l">
                <a:lnSpc>
                  <a:spcPct val="100000"/>
                </a:lnSpc>
                <a:spcAft>
                  <a:spcPts val="0"/>
                </a:spcAft>
              </a:pPr>
              <a:r>
                <a:rPr lang="en-US" sz="1400" b="0" dirty="0" smtClean="0">
                  <a:latin typeface="Courier New" pitchFamily="49" charset="0"/>
                  <a:cs typeface="Courier New" pitchFamily="49" charset="0"/>
                </a:rPr>
                <a:t>10             </a:t>
              </a:r>
              <a:r>
                <a:rPr lang="en-US" sz="1400" b="0" dirty="0" err="1" smtClean="0">
                  <a:latin typeface="Courier New" pitchFamily="49" charset="0"/>
                  <a:cs typeface="Courier New" pitchFamily="49" charset="0"/>
                </a:rPr>
                <a:t>ThreadLock</a:t>
              </a:r>
              <a:r>
                <a:rPr lang="en-US" sz="1400" b="0" dirty="0" smtClean="0">
                  <a:latin typeface="Courier New" pitchFamily="49" charset="0"/>
                  <a:cs typeface="Courier New" pitchFamily="49" charset="0"/>
                </a:rPr>
                <a:t>(FALSE);</a:t>
              </a:r>
              <a:endParaRPr lang="en-US" sz="1400" b="0" dirty="0">
                <a:latin typeface="Courier New" pitchFamily="49" charset="0"/>
                <a:cs typeface="Courier New" pitchFamily="49" charset="0"/>
              </a:endParaRPr>
            </a:p>
            <a:p>
              <a:pPr algn="l">
                <a:lnSpc>
                  <a:spcPct val="100000"/>
                </a:lnSpc>
                <a:spcAft>
                  <a:spcPts val="0"/>
                </a:spcAft>
              </a:pPr>
              <a:r>
                <a:rPr lang="en-US" sz="1400" b="0" dirty="0" smtClean="0">
                  <a:latin typeface="Courier New" pitchFamily="49" charset="0"/>
                  <a:cs typeface="Courier New" pitchFamily="49" charset="0"/>
                </a:rPr>
                <a:t>11          }</a:t>
              </a:r>
            </a:p>
            <a:p>
              <a:pPr algn="l">
                <a:lnSpc>
                  <a:spcPct val="100000"/>
                </a:lnSpc>
                <a:spcAft>
                  <a:spcPts val="0"/>
                </a:spcAft>
              </a:pPr>
              <a:r>
                <a:rPr lang="en-US" sz="1400" b="0" dirty="0" smtClean="0">
                  <a:latin typeface="Courier New" pitchFamily="49" charset="0"/>
                  <a:cs typeface="Courier New" pitchFamily="49" charset="0"/>
                </a:rPr>
                <a:t>12       }</a:t>
              </a:r>
            </a:p>
            <a:p>
              <a:pPr algn="l">
                <a:lnSpc>
                  <a:spcPct val="100000"/>
                </a:lnSpc>
                <a:spcAft>
                  <a:spcPts val="0"/>
                </a:spcAft>
              </a:pPr>
              <a:r>
                <a:rPr lang="en-US" sz="1400" b="0" dirty="0" smtClean="0">
                  <a:latin typeface="Courier New" pitchFamily="49" charset="0"/>
                  <a:cs typeface="Courier New" pitchFamily="49" charset="0"/>
                </a:rPr>
                <a:t>13       </a:t>
              </a:r>
              <a:r>
                <a:rPr lang="en-US" sz="1400" b="0" dirty="0" smtClean="0">
                  <a:solidFill>
                    <a:srgbClr val="C00000"/>
                  </a:solidFill>
                  <a:latin typeface="Courier New" pitchFamily="49" charset="0"/>
                  <a:cs typeface="Courier New" pitchFamily="49" charset="0"/>
                </a:rPr>
                <a:t>catch</a:t>
              </a:r>
              <a:r>
                <a:rPr lang="en-US" sz="1400" b="0" dirty="0" smtClean="0">
                  <a:latin typeface="Courier New" pitchFamily="49" charset="0"/>
                  <a:cs typeface="Courier New" pitchFamily="49" charset="0"/>
                </a:rPr>
                <a:t> (Exception e)</a:t>
              </a:r>
            </a:p>
            <a:p>
              <a:pPr algn="l">
                <a:lnSpc>
                  <a:spcPct val="100000"/>
                </a:lnSpc>
                <a:spcAft>
                  <a:spcPts val="0"/>
                </a:spcAft>
              </a:pPr>
              <a:r>
                <a:rPr lang="en-US" sz="1400" b="0" dirty="0" smtClean="0">
                  <a:latin typeface="Courier New" pitchFamily="49" charset="0"/>
                  <a:cs typeface="Courier New" pitchFamily="49" charset="0"/>
                </a:rPr>
                <a:t>14       {</a:t>
              </a:r>
            </a:p>
            <a:p>
              <a:pPr algn="l">
                <a:lnSpc>
                  <a:spcPct val="100000"/>
                </a:lnSpc>
                <a:spcAft>
                  <a:spcPts val="0"/>
                </a:spcAft>
              </a:pPr>
              <a:r>
                <a:rPr lang="en-US" sz="1400" b="0" dirty="0" smtClean="0">
                  <a:latin typeface="Courier New" pitchFamily="49" charset="0"/>
                  <a:cs typeface="Courier New" pitchFamily="49" charset="0"/>
                </a:rPr>
                <a:t>15</a:t>
              </a:r>
            </a:p>
            <a:p>
              <a:pPr algn="l">
                <a:lnSpc>
                  <a:spcPct val="100000"/>
                </a:lnSpc>
                <a:spcAft>
                  <a:spcPts val="0"/>
                </a:spcAft>
              </a:pPr>
              <a:r>
                <a:rPr lang="en-US" sz="1400" b="0" dirty="0" smtClean="0">
                  <a:latin typeface="Courier New" pitchFamily="49" charset="0"/>
                  <a:cs typeface="Courier New" pitchFamily="49" charset="0"/>
                </a:rPr>
                <a:t>16          </a:t>
              </a:r>
              <a:r>
                <a:rPr lang="en-US" sz="1400" dirty="0" smtClean="0">
                  <a:solidFill>
                    <a:srgbClr val="C00000"/>
                  </a:solidFill>
                  <a:latin typeface="Courier New" pitchFamily="49" charset="0"/>
                  <a:cs typeface="Courier New" pitchFamily="49" charset="0"/>
                </a:rPr>
                <a:t>if</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isThreadLocked</a:t>
              </a:r>
              <a:r>
                <a:rPr lang="en-US" sz="1400" dirty="0" smtClean="0">
                  <a:latin typeface="Courier New" pitchFamily="49" charset="0"/>
                  <a:cs typeface="Courier New" pitchFamily="49" charset="0"/>
                </a:rPr>
                <a:t> == TRUE) </a:t>
              </a:r>
              <a:r>
                <a:rPr lang="en-US" sz="1400" dirty="0" err="1" smtClean="0">
                  <a:latin typeface="Courier New" pitchFamily="49" charset="0"/>
                  <a:cs typeface="Courier New" pitchFamily="49" charset="0"/>
                </a:rPr>
                <a:t>ThreadLock</a:t>
              </a:r>
              <a:r>
                <a:rPr lang="en-US" sz="1400" dirty="0" smtClean="0">
                  <a:latin typeface="Courier New" pitchFamily="49" charset="0"/>
                  <a:cs typeface="Courier New" pitchFamily="49" charset="0"/>
                </a:rPr>
                <a:t>(FALSE);</a:t>
              </a:r>
            </a:p>
            <a:p>
              <a:pPr algn="l">
                <a:lnSpc>
                  <a:spcPct val="100000"/>
                </a:lnSpc>
                <a:spcAft>
                  <a:spcPts val="0"/>
                </a:spcAft>
              </a:pPr>
              <a:r>
                <a:rPr lang="en-US" sz="1400" dirty="0" smtClean="0">
                  <a:latin typeface="Courier New" pitchFamily="49" charset="0"/>
                  <a:cs typeface="Courier New" pitchFamily="49" charset="0"/>
                </a:rPr>
                <a:t>17</a:t>
              </a:r>
            </a:p>
            <a:p>
              <a:pPr algn="l">
                <a:lnSpc>
                  <a:spcPct val="100000"/>
                </a:lnSpc>
                <a:spcAft>
                  <a:spcPts val="0"/>
                </a:spcAft>
              </a:pPr>
              <a:r>
                <a:rPr lang="en-US" sz="1400" b="0" dirty="0" smtClean="0">
                  <a:latin typeface="Courier New" pitchFamily="49" charset="0"/>
                  <a:cs typeface="Courier New" pitchFamily="49" charset="0"/>
                </a:rPr>
                <a:t>18          </a:t>
              </a:r>
              <a:r>
                <a:rPr lang="en-US" sz="1400" b="0" dirty="0" err="1" smtClean="0">
                  <a:latin typeface="Courier New" pitchFamily="49" charset="0"/>
                  <a:cs typeface="Courier New" pitchFamily="49" charset="0"/>
                </a:rPr>
                <a:t>System.err.println</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"Something bad happened!"</a:t>
              </a:r>
              <a:r>
                <a:rPr lang="en-US" sz="1400" b="0" dirty="0" smtClean="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19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 (FAILURE);</a:t>
              </a:r>
            </a:p>
            <a:p>
              <a:pPr algn="l">
                <a:lnSpc>
                  <a:spcPct val="100000"/>
                </a:lnSpc>
                <a:spcAft>
                  <a:spcPts val="0"/>
                </a:spcAft>
              </a:pPr>
              <a:r>
                <a:rPr lang="en-US" sz="1400" b="0" dirty="0" smtClean="0">
                  <a:latin typeface="Courier New" pitchFamily="49" charset="0"/>
                  <a:cs typeface="Courier New" pitchFamily="49" charset="0"/>
                </a:rPr>
                <a:t>20       }</a:t>
              </a:r>
            </a:p>
            <a:p>
              <a:pPr algn="l">
                <a:lnSpc>
                  <a:spcPct val="100000"/>
                </a:lnSpc>
                <a:spcAft>
                  <a:spcPts val="0"/>
                </a:spcAft>
              </a:pPr>
              <a:r>
                <a:rPr lang="en-US" sz="1400" b="0" dirty="0" smtClean="0">
                  <a:latin typeface="Courier New" pitchFamily="49" charset="0"/>
                  <a:cs typeface="Courier New" pitchFamily="49" charset="0"/>
                </a:rPr>
                <a:t>21       </a:t>
              </a:r>
              <a:r>
                <a:rPr lang="en-US" sz="1400" b="0" dirty="0" smtClean="0">
                  <a:solidFill>
                    <a:srgbClr val="C00000"/>
                  </a:solidFill>
                  <a:latin typeface="Courier New" pitchFamily="49" charset="0"/>
                  <a:cs typeface="Courier New" pitchFamily="49" charset="0"/>
                </a:rPr>
                <a:t>return </a:t>
              </a:r>
              <a:r>
                <a:rPr lang="en-US" sz="1400" b="0" dirty="0" smtClean="0">
                  <a:latin typeface="Courier New" pitchFamily="49" charset="0"/>
                  <a:cs typeface="Courier New" pitchFamily="49" charset="0"/>
                </a:rPr>
                <a:t>(SUCCESS);</a:t>
              </a:r>
            </a:p>
            <a:p>
              <a:pPr algn="l">
                <a:lnSpc>
                  <a:spcPct val="100000"/>
                </a:lnSpc>
                <a:spcAft>
                  <a:spcPts val="0"/>
                </a:spcAft>
              </a:pPr>
              <a:r>
                <a:rPr lang="en-US" sz="1400" b="0" dirty="0" smtClean="0">
                  <a:latin typeface="Courier New" pitchFamily="49" charset="0"/>
                  <a:cs typeface="Courier New" pitchFamily="49" charset="0"/>
                </a:rPr>
                <a:t>22    }</a:t>
              </a:r>
              <a:endParaRPr lang="en-US" sz="1400" b="0" dirty="0">
                <a:latin typeface="Courier New" pitchFamily="49" charset="0"/>
                <a:cs typeface="Courier New" pitchFamily="49" charset="0"/>
              </a:endParaRPr>
            </a:p>
          </p:txBody>
        </p:sp>
        <p:cxnSp>
          <p:nvCxnSpPr>
            <p:cNvPr id="10" name="Straight Connector 9"/>
            <p:cNvCxnSpPr/>
            <p:nvPr/>
          </p:nvCxnSpPr>
          <p:spPr bwMode="auto">
            <a:xfrm rot="5400000">
              <a:off x="-797021" y="2620272"/>
              <a:ext cx="4055853"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8991242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Logging</a:t>
            </a:r>
            <a:endParaRPr lang="en-US" dirty="0"/>
          </a:p>
        </p:txBody>
      </p:sp>
      <p:sp>
        <p:nvSpPr>
          <p:cNvPr id="5" name="Text Placeholder 4"/>
          <p:cNvSpPr>
            <a:spLocks noGrp="1"/>
          </p:cNvSpPr>
          <p:nvPr>
            <p:ph type="body" idx="1"/>
          </p:nvPr>
        </p:nvSpPr>
        <p:spPr/>
        <p:txBody>
          <a:bodyPr/>
          <a:lstStyle/>
          <a:p>
            <a:r>
              <a:rPr lang="en-US" dirty="0" smtClean="0"/>
              <a:t>Security Mechanism:</a:t>
            </a:r>
          </a:p>
        </p:txBody>
      </p:sp>
      <p:sp>
        <p:nvSpPr>
          <p:cNvPr id="3" name="Slide Number Placeholder 2"/>
          <p:cNvSpPr>
            <a:spLocks noGrp="1"/>
          </p:cNvSpPr>
          <p:nvPr>
            <p:ph type="sldNum" sz="quarter" idx="10"/>
          </p:nvPr>
        </p:nvSpPr>
        <p:spPr/>
        <p:txBody>
          <a:bodyPr/>
          <a:lstStyle/>
          <a:p>
            <a:fld id="{618AB83E-0D40-4ECD-9BE8-8EEBFE059A8D}" type="slidenum">
              <a:rPr lang="en-US" smtClean="0"/>
              <a:pPr/>
              <a:t>124</a:t>
            </a:fld>
            <a:endParaRPr lang="en-US"/>
          </a:p>
        </p:txBody>
      </p:sp>
      <p:graphicFrame>
        <p:nvGraphicFramePr>
          <p:cNvPr id="13" name="Table 12"/>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Logging</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125</a:t>
            </a:fld>
            <a:endParaRPr lang="en-US"/>
          </a:p>
        </p:txBody>
      </p:sp>
      <p:sp>
        <p:nvSpPr>
          <p:cNvPr id="12" name="TextBox 11"/>
          <p:cNvSpPr txBox="1"/>
          <p:nvPr/>
        </p:nvSpPr>
        <p:spPr>
          <a:xfrm>
            <a:off x="1066800" y="1295400"/>
            <a:ext cx="6858000" cy="4524315"/>
          </a:xfrm>
          <a:prstGeom prst="rect">
            <a:avLst/>
          </a:prstGeom>
          <a:noFill/>
        </p:spPr>
        <p:txBody>
          <a:bodyPr wrap="square" rtlCol="0">
            <a:spAutoFit/>
          </a:bodyPr>
          <a:lstStyle/>
          <a:p>
            <a:pPr algn="l">
              <a:lnSpc>
                <a:spcPct val="100000"/>
              </a:lnSpc>
              <a:spcAft>
                <a:spcPts val="0"/>
              </a:spcAft>
            </a:pPr>
            <a:endParaRPr lang="en-US" dirty="0" smtClean="0"/>
          </a:p>
          <a:p>
            <a:pPr algn="l">
              <a:lnSpc>
                <a:spcPct val="100000"/>
              </a:lnSpc>
              <a:spcAft>
                <a:spcPts val="0"/>
              </a:spcAft>
            </a:pPr>
            <a:r>
              <a:rPr lang="en-US" dirty="0" smtClean="0"/>
              <a:t>What happened?</a:t>
            </a:r>
          </a:p>
          <a:p>
            <a:pPr lvl="1" algn="l">
              <a:lnSpc>
                <a:spcPct val="100000"/>
              </a:lnSpc>
              <a:spcAft>
                <a:spcPts val="0"/>
              </a:spcAft>
            </a:pPr>
            <a:r>
              <a:rPr lang="en-US" dirty="0" smtClean="0"/>
              <a:t> </a:t>
            </a:r>
          </a:p>
          <a:p>
            <a:pPr lvl="1" algn="l">
              <a:lnSpc>
                <a:spcPct val="100000"/>
              </a:lnSpc>
              <a:spcAft>
                <a:spcPts val="0"/>
              </a:spcAft>
            </a:pPr>
            <a:r>
              <a:rPr lang="en-US" dirty="0" smtClean="0"/>
              <a:t>Who was doing what, when &amp; where?</a:t>
            </a:r>
          </a:p>
          <a:p>
            <a:pPr lvl="1" algn="l">
              <a:lnSpc>
                <a:spcPct val="100000"/>
              </a:lnSpc>
              <a:spcAft>
                <a:spcPts val="0"/>
              </a:spcAft>
            </a:pPr>
            <a:r>
              <a:rPr lang="en-US" dirty="0"/>
              <a:t>	</a:t>
            </a:r>
            <a:r>
              <a:rPr lang="en-US" b="0" dirty="0" smtClean="0"/>
              <a:t>important to have an application log</a:t>
            </a:r>
            <a:br>
              <a:rPr lang="en-US" b="0" dirty="0" smtClean="0"/>
            </a:br>
            <a:r>
              <a:rPr lang="en-US" b="0" dirty="0" smtClean="0"/>
              <a:t>	in addition to the</a:t>
            </a:r>
            <a:r>
              <a:rPr lang="en-US" b="0" dirty="0"/>
              <a:t> </a:t>
            </a:r>
            <a:r>
              <a:rPr lang="en-US" b="0" dirty="0" smtClean="0"/>
              <a:t>server log</a:t>
            </a:r>
            <a:endParaRPr lang="en-US" dirty="0" smtClean="0"/>
          </a:p>
          <a:p>
            <a:pPr algn="l">
              <a:lnSpc>
                <a:spcPct val="100000"/>
              </a:lnSpc>
              <a:spcAft>
                <a:spcPts val="0"/>
              </a:spcAft>
            </a:pPr>
            <a:endParaRPr lang="en-US" dirty="0" smtClean="0"/>
          </a:p>
          <a:p>
            <a:pPr algn="l">
              <a:lnSpc>
                <a:spcPct val="100000"/>
              </a:lnSpc>
              <a:spcAft>
                <a:spcPts val="0"/>
              </a:spcAft>
            </a:pPr>
            <a:endParaRPr lang="en-US" dirty="0"/>
          </a:p>
          <a:p>
            <a:pPr algn="l">
              <a:lnSpc>
                <a:spcPct val="100000"/>
              </a:lnSpc>
              <a:spcAft>
                <a:spcPts val="0"/>
              </a:spcAft>
            </a:pPr>
            <a:r>
              <a:rPr lang="en-US" dirty="0" smtClean="0"/>
              <a:t>Not just bugs &amp; error events…</a:t>
            </a:r>
          </a:p>
          <a:p>
            <a:pPr lvl="1" algn="l">
              <a:lnSpc>
                <a:spcPct val="100000"/>
              </a:lnSpc>
              <a:spcAft>
                <a:spcPts val="0"/>
              </a:spcAft>
            </a:pPr>
            <a:endParaRPr lang="en-US" dirty="0" smtClean="0"/>
          </a:p>
          <a:p>
            <a:pPr lvl="1" algn="l">
              <a:lnSpc>
                <a:spcPct val="100000"/>
              </a:lnSpc>
              <a:spcAft>
                <a:spcPts val="0"/>
              </a:spcAft>
            </a:pPr>
            <a:r>
              <a:rPr lang="en-US" dirty="0" smtClean="0"/>
              <a:t>Determine what security events should be auditable.</a:t>
            </a:r>
          </a:p>
          <a:p>
            <a:pPr lvl="1" algn="l">
              <a:lnSpc>
                <a:spcPct val="100000"/>
              </a:lnSpc>
              <a:spcAft>
                <a:spcPts val="0"/>
              </a:spcAft>
            </a:pPr>
            <a:r>
              <a:rPr lang="en-US" dirty="0" smtClean="0"/>
              <a:t>For example:</a:t>
            </a:r>
          </a:p>
          <a:p>
            <a:pPr lvl="2" algn="l">
              <a:lnSpc>
                <a:spcPct val="100000"/>
              </a:lnSpc>
              <a:spcAft>
                <a:spcPts val="0"/>
              </a:spcAft>
              <a:buFont typeface="Arial" pitchFamily="34" charset="0"/>
              <a:buChar char="•"/>
            </a:pPr>
            <a:r>
              <a:rPr lang="en-US" dirty="0" smtClean="0"/>
              <a:t> </a:t>
            </a:r>
            <a:r>
              <a:rPr lang="en-US" b="0" dirty="0" smtClean="0"/>
              <a:t>Use of administrative functions</a:t>
            </a:r>
          </a:p>
          <a:p>
            <a:pPr lvl="2" algn="l">
              <a:lnSpc>
                <a:spcPct val="100000"/>
              </a:lnSpc>
              <a:spcAft>
                <a:spcPts val="0"/>
              </a:spcAft>
              <a:buFont typeface="Arial" pitchFamily="34" charset="0"/>
              <a:buChar char="•"/>
            </a:pPr>
            <a:r>
              <a:rPr lang="en-US" b="0" dirty="0" smtClean="0"/>
              <a:t> Login success &amp; failures</a:t>
            </a:r>
          </a:p>
          <a:p>
            <a:pPr lvl="2" algn="l">
              <a:lnSpc>
                <a:spcPct val="100000"/>
              </a:lnSpc>
              <a:spcAft>
                <a:spcPts val="0"/>
              </a:spcAft>
              <a:buFont typeface="Arial" pitchFamily="34" charset="0"/>
              <a:buChar char="•"/>
            </a:pPr>
            <a:r>
              <a:rPr lang="en-US" b="0" dirty="0" smtClean="0"/>
              <a:t> Password reset attempts</a:t>
            </a:r>
          </a:p>
          <a:p>
            <a:pPr lvl="2" algn="l">
              <a:lnSpc>
                <a:spcPct val="100000"/>
              </a:lnSpc>
              <a:spcAft>
                <a:spcPts val="0"/>
              </a:spcAft>
              <a:buFont typeface="Arial" pitchFamily="34" charset="0"/>
              <a:buChar char="•"/>
            </a:pPr>
            <a:r>
              <a:rPr lang="en-US" b="0" dirty="0" smtClean="0"/>
              <a:t> Password changes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468" y="761984"/>
            <a:ext cx="2706741" cy="2660865"/>
          </a:xfrm>
          <a:prstGeom prst="rect">
            <a:avLst/>
          </a:prstGeom>
          <a:blipFill>
            <a:blip r:embed="rId4"/>
            <a:tile tx="0" ty="0" sx="100000" sy="100000" flip="none" algn="tl"/>
          </a:blipFill>
          <a:ln>
            <a:noFill/>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Avoid logging sensitive data (e.g., passwords)</a:t>
            </a:r>
          </a:p>
          <a:p>
            <a:endParaRPr lang="en-US" dirty="0" smtClean="0"/>
          </a:p>
          <a:p>
            <a:r>
              <a:rPr lang="en-US" dirty="0" smtClean="0"/>
              <a:t>Beware of logging tainted data to the logs</a:t>
            </a:r>
          </a:p>
          <a:p>
            <a:endParaRPr lang="en-US" dirty="0"/>
          </a:p>
          <a:p>
            <a:r>
              <a:rPr lang="en-US" dirty="0" smtClean="0"/>
              <a:t>Beware </a:t>
            </a:r>
            <a:r>
              <a:rPr lang="en-US" dirty="0"/>
              <a:t>of logging excessive </a:t>
            </a:r>
            <a:r>
              <a:rPr lang="en-US" dirty="0" smtClean="0"/>
              <a:t>data</a:t>
            </a:r>
          </a:p>
          <a:p>
            <a:endParaRPr lang="en-US" dirty="0"/>
          </a:p>
          <a:p>
            <a:r>
              <a:rPr lang="en-US" dirty="0" smtClean="0"/>
              <a:t>Beware </a:t>
            </a:r>
            <a:r>
              <a:rPr lang="en-US" dirty="0"/>
              <a:t>of potential log spoofing</a:t>
            </a:r>
          </a:p>
          <a:p>
            <a:endParaRPr lang="en-US" dirty="0" smtClean="0"/>
          </a:p>
        </p:txBody>
      </p:sp>
      <p:sp>
        <p:nvSpPr>
          <p:cNvPr id="4" name="Slide Number Placeholder 3"/>
          <p:cNvSpPr>
            <a:spLocks noGrp="1"/>
          </p:cNvSpPr>
          <p:nvPr>
            <p:ph type="sldNum" sz="quarter" idx="10"/>
          </p:nvPr>
        </p:nvSpPr>
        <p:spPr/>
        <p:txBody>
          <a:bodyPr/>
          <a:lstStyle/>
          <a:p>
            <a:fld id="{CDCC7088-93A3-4371-9D27-6E895A996358}" type="slidenum">
              <a:rPr lang="en-US" smtClean="0"/>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Words to Live By: #1</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CWE-532: Information Leak Through Log Files</a:t>
            </a:r>
          </a:p>
          <a:p>
            <a:endParaRPr lang="en-US" dirty="0" smtClean="0"/>
          </a:p>
          <a:p>
            <a:pPr lvl="1"/>
            <a:r>
              <a:rPr lang="en-US" b="0" dirty="0" smtClean="0"/>
              <a:t>Information written to log files can be of a sensitive nature and give valuable guidance to an attacker or expose sensitive user information.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127</a:t>
            </a:fld>
            <a:endParaRPr lang="en-US"/>
          </a:p>
        </p:txBody>
      </p:sp>
      <p:sp>
        <p:nvSpPr>
          <p:cNvPr id="7" name="Horizontal Scroll 6"/>
          <p:cNvSpPr/>
          <p:nvPr/>
        </p:nvSpPr>
        <p:spPr bwMode="auto">
          <a:xfrm>
            <a:off x="1143000" y="1295400"/>
            <a:ext cx="6400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Avoid logging sensitive data (e.g., passwords)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Sensitive Logging – 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128</a:t>
            </a:fld>
            <a:endParaRPr lang="en-US"/>
          </a:p>
        </p:txBody>
      </p:sp>
      <p:sp>
        <p:nvSpPr>
          <p:cNvPr id="13" name="TextBox 12"/>
          <p:cNvSpPr txBox="1"/>
          <p:nvPr/>
        </p:nvSpPr>
        <p:spPr>
          <a:xfrm>
            <a:off x="838200" y="1804734"/>
            <a:ext cx="7301999" cy="861774"/>
          </a:xfrm>
          <a:prstGeom prst="rect">
            <a:avLst/>
          </a:prstGeom>
          <a:noFill/>
        </p:spPr>
        <p:txBody>
          <a:bodyPr wrap="none" rtlCol="0">
            <a:noAutofit/>
          </a:bodyPr>
          <a:lstStyle/>
          <a:p>
            <a:pPr algn="l"/>
            <a:r>
              <a:rPr lang="en-US" dirty="0" smtClean="0"/>
              <a:t>Logging even incorrect passwords is insecure.</a:t>
            </a:r>
          </a:p>
          <a:p>
            <a:pPr algn="l"/>
            <a:r>
              <a:rPr lang="en-US" dirty="0" smtClean="0"/>
              <a:t>Incorrect password can often be VERY close to real password…</a:t>
            </a:r>
          </a:p>
        </p:txBody>
      </p:sp>
      <p:pic>
        <p:nvPicPr>
          <p:cNvPr id="22532" name="Picture 4"/>
          <p:cNvPicPr>
            <a:picLocks noChangeAspect="1" noChangeArrowheads="1"/>
          </p:cNvPicPr>
          <p:nvPr/>
        </p:nvPicPr>
        <p:blipFill>
          <a:blip r:embed="rId3" cstate="print"/>
          <a:srcRect/>
          <a:stretch>
            <a:fillRect/>
          </a:stretch>
        </p:blipFill>
        <p:spPr bwMode="auto">
          <a:xfrm>
            <a:off x="990600" y="3023934"/>
            <a:ext cx="6731000" cy="533400"/>
          </a:xfrm>
          <a:prstGeom prst="rect">
            <a:avLst/>
          </a:prstGeom>
          <a:noFill/>
          <a:ln w="9525">
            <a:noFill/>
            <a:miter lim="800000"/>
            <a:headEnd/>
            <a:tailEnd/>
          </a:ln>
        </p:spPr>
      </p:pic>
      <p:sp>
        <p:nvSpPr>
          <p:cNvPr id="16" name="TextBox 15"/>
          <p:cNvSpPr txBox="1"/>
          <p:nvPr/>
        </p:nvSpPr>
        <p:spPr>
          <a:xfrm>
            <a:off x="838200" y="4166934"/>
            <a:ext cx="5981125" cy="412934"/>
          </a:xfrm>
          <a:prstGeom prst="rect">
            <a:avLst/>
          </a:prstGeom>
          <a:noFill/>
        </p:spPr>
        <p:txBody>
          <a:bodyPr wrap="none" rtlCol="0">
            <a:spAutoFit/>
          </a:bodyPr>
          <a:lstStyle/>
          <a:p>
            <a:pPr algn="l"/>
            <a:r>
              <a:rPr lang="en-US" dirty="0" smtClean="0"/>
              <a:t>Not hard to guess what the real password might be…</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77200" cy="533400"/>
          </a:xfrm>
        </p:spPr>
        <p:txBody>
          <a:bodyPr/>
          <a:lstStyle/>
          <a:p>
            <a:r>
              <a:rPr lang="en-US" dirty="0" smtClean="0"/>
              <a:t>Real World Example – Logging Sensitive Data</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129</a:t>
            </a:fld>
            <a:endParaRPr lang="en-US"/>
          </a:p>
        </p:txBody>
      </p:sp>
      <p:sp>
        <p:nvSpPr>
          <p:cNvPr id="9" name="TextBox 8"/>
          <p:cNvSpPr txBox="1"/>
          <p:nvPr/>
        </p:nvSpPr>
        <p:spPr>
          <a:xfrm>
            <a:off x="381000" y="5884069"/>
            <a:ext cx="8458200" cy="381000"/>
          </a:xfrm>
          <a:prstGeom prst="rect">
            <a:avLst/>
          </a:prstGeom>
          <a:noFill/>
        </p:spPr>
        <p:txBody>
          <a:bodyPr wrap="square" rtlCol="0">
            <a:noAutofit/>
          </a:bodyPr>
          <a:lstStyle/>
          <a:p>
            <a:pPr indent="-457200" algn="l">
              <a:lnSpc>
                <a:spcPct val="100000"/>
              </a:lnSpc>
              <a:spcAft>
                <a:spcPts val="0"/>
              </a:spcAft>
            </a:pPr>
            <a:r>
              <a:rPr lang="en-US" sz="1000" b="0" i="1" dirty="0" smtClean="0"/>
              <a:t>0002030: TV Service is </a:t>
            </a:r>
            <a:r>
              <a:rPr lang="en-US" sz="1000" b="0" i="1" dirty="0" err="1" smtClean="0"/>
              <a:t>wirting</a:t>
            </a:r>
            <a:r>
              <a:rPr lang="en-US" sz="1000" b="0" i="1" dirty="0" smtClean="0"/>
              <a:t> the password into logs. </a:t>
            </a:r>
            <a:r>
              <a:rPr lang="en-US" sz="1000" b="0" dirty="0" smtClean="0"/>
              <a:t>(2009, March, 26). Retrieved February 21, 2011, from http://mantis.team-mediaportal.com/view.php?id=2030</a:t>
            </a:r>
            <a:endParaRPr lang="en-US" sz="1000" b="0" dirty="0"/>
          </a:p>
        </p:txBody>
      </p:sp>
      <p:grpSp>
        <p:nvGrpSpPr>
          <p:cNvPr id="11" name="Group 10"/>
          <p:cNvGrpSpPr/>
          <p:nvPr/>
        </p:nvGrpSpPr>
        <p:grpSpPr>
          <a:xfrm>
            <a:off x="685800" y="2920384"/>
            <a:ext cx="7629525" cy="1724025"/>
            <a:chOff x="685800" y="1981200"/>
            <a:chExt cx="7629525" cy="1724025"/>
          </a:xfrm>
        </p:grpSpPr>
        <p:pic>
          <p:nvPicPr>
            <p:cNvPr id="24578" name="Picture 2"/>
            <p:cNvPicPr>
              <a:picLocks noChangeAspect="1" noChangeArrowheads="1"/>
            </p:cNvPicPr>
            <p:nvPr/>
          </p:nvPicPr>
          <p:blipFill>
            <a:blip r:embed="rId3" cstate="print"/>
            <a:srcRect/>
            <a:stretch>
              <a:fillRect/>
            </a:stretch>
          </p:blipFill>
          <p:spPr bwMode="auto">
            <a:xfrm>
              <a:off x="685800" y="1981200"/>
              <a:ext cx="7629525" cy="1724025"/>
            </a:xfrm>
            <a:prstGeom prst="rect">
              <a:avLst/>
            </a:prstGeom>
            <a:noFill/>
            <a:ln w="9525">
              <a:noFill/>
              <a:miter lim="800000"/>
              <a:headEnd/>
              <a:tailEnd/>
            </a:ln>
          </p:spPr>
        </p:pic>
        <p:sp>
          <p:nvSpPr>
            <p:cNvPr id="10" name="Rectangle 9"/>
            <p:cNvSpPr/>
            <p:nvPr/>
          </p:nvSpPr>
          <p:spPr bwMode="auto">
            <a:xfrm>
              <a:off x="2209800" y="2971800"/>
              <a:ext cx="1447800" cy="228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grpSp>
      <p:pic>
        <p:nvPicPr>
          <p:cNvPr id="24579" name="Picture 3"/>
          <p:cNvPicPr>
            <a:picLocks noChangeAspect="1" noChangeArrowheads="1"/>
          </p:cNvPicPr>
          <p:nvPr/>
        </p:nvPicPr>
        <p:blipFill>
          <a:blip r:embed="rId4" cstate="print"/>
          <a:srcRect/>
          <a:stretch>
            <a:fillRect/>
          </a:stretch>
        </p:blipFill>
        <p:spPr bwMode="auto">
          <a:xfrm>
            <a:off x="685800" y="1853584"/>
            <a:ext cx="4143375"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Defense in Depth</a:t>
            </a:r>
            <a:br>
              <a:rPr lang="en-US" dirty="0" smtClean="0"/>
            </a:b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13</a:t>
            </a:fld>
            <a:endParaRPr lang="en-US"/>
          </a:p>
        </p:txBody>
      </p:sp>
      <p:sp>
        <p:nvSpPr>
          <p:cNvPr id="12" name="TextBox 11"/>
          <p:cNvSpPr txBox="1"/>
          <p:nvPr/>
        </p:nvSpPr>
        <p:spPr>
          <a:xfrm>
            <a:off x="772675" y="1837240"/>
            <a:ext cx="3480440" cy="2862322"/>
          </a:xfrm>
          <a:prstGeom prst="rect">
            <a:avLst/>
          </a:prstGeom>
          <a:noFill/>
        </p:spPr>
        <p:txBody>
          <a:bodyPr wrap="none" rtlCol="0">
            <a:spAutoFit/>
          </a:bodyPr>
          <a:lstStyle/>
          <a:p>
            <a:pPr>
              <a:lnSpc>
                <a:spcPct val="100000"/>
              </a:lnSpc>
              <a:spcAft>
                <a:spcPts val="0"/>
              </a:spcAft>
            </a:pPr>
            <a:r>
              <a:rPr lang="en-US" dirty="0" smtClean="0"/>
              <a:t>Don’t rely on a single security</a:t>
            </a:r>
          </a:p>
          <a:p>
            <a:pPr>
              <a:lnSpc>
                <a:spcPct val="100000"/>
              </a:lnSpc>
              <a:spcAft>
                <a:spcPts val="0"/>
              </a:spcAft>
            </a:pPr>
            <a:r>
              <a:rPr lang="en-US" dirty="0" smtClean="0"/>
              <a:t>method to protect everything.</a:t>
            </a:r>
          </a:p>
          <a:p>
            <a:pPr>
              <a:lnSpc>
                <a:spcPct val="100000"/>
              </a:lnSpc>
              <a:spcAft>
                <a:spcPts val="0"/>
              </a:spcAft>
            </a:pPr>
            <a:endParaRPr lang="en-US" dirty="0" smtClean="0"/>
          </a:p>
          <a:p>
            <a:pPr>
              <a:lnSpc>
                <a:spcPct val="100000"/>
              </a:lnSpc>
              <a:spcAft>
                <a:spcPts val="0"/>
              </a:spcAft>
            </a:pPr>
            <a:endParaRPr lang="en-US" dirty="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r>
              <a:rPr lang="en-US" dirty="0" smtClean="0"/>
              <a:t>Layer basic security practices</a:t>
            </a:r>
          </a:p>
          <a:p>
            <a:pPr>
              <a:lnSpc>
                <a:spcPct val="100000"/>
              </a:lnSpc>
              <a:spcAft>
                <a:spcPts val="0"/>
              </a:spcAft>
            </a:pPr>
            <a:r>
              <a:rPr lang="en-US" dirty="0" smtClean="0"/>
              <a:t>to ensure the overall safety of</a:t>
            </a:r>
          </a:p>
          <a:p>
            <a:pPr>
              <a:lnSpc>
                <a:spcPct val="100000"/>
              </a:lnSpc>
              <a:spcAft>
                <a:spcPts val="0"/>
              </a:spcAft>
            </a:pPr>
            <a:r>
              <a:rPr lang="en-US" dirty="0" smtClean="0"/>
              <a:t>an application.</a:t>
            </a:r>
            <a:endParaRPr lang="en-US" dirty="0"/>
          </a:p>
        </p:txBody>
      </p:sp>
      <p:pic>
        <p:nvPicPr>
          <p:cNvPr id="14338" name="Picture 2" descr="C:\Documents and Settings\lshields\Local Settings\Temporary Internet Files\Content.IE5\SCZIQGQN\MP9004226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2492" y="3802316"/>
            <a:ext cx="1085848" cy="164483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Documents and Settings\lshields\Local Settings\Temporary Internet Files\Content.IE5\G8PH8BHS\MP900386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768" y="4075651"/>
            <a:ext cx="1793337" cy="128095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1588" y="2630052"/>
            <a:ext cx="801793" cy="133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33400" y="5821892"/>
            <a:ext cx="7620000" cy="584775"/>
          </a:xfrm>
          <a:prstGeom prst="rect">
            <a:avLst/>
          </a:prstGeom>
        </p:spPr>
        <p:txBody>
          <a:bodyPr wrap="square">
            <a:spAutoFit/>
          </a:bodyPr>
          <a:lstStyle/>
          <a:p>
            <a:pPr>
              <a:lnSpc>
                <a:spcPct val="100000"/>
              </a:lnSpc>
              <a:spcAft>
                <a:spcPts val="0"/>
              </a:spcAft>
            </a:pPr>
            <a:r>
              <a:rPr lang="en-US" sz="800" b="0" dirty="0" smtClean="0"/>
              <a:t>Image of Vault Door: Licensed under Creative Commons Attribution 2.5 Generic– Taken by </a:t>
            </a:r>
            <a:r>
              <a:rPr lang="en-US" sz="800" b="0" dirty="0" err="1" smtClean="0"/>
              <a:t>Spamguy</a:t>
            </a:r>
            <a:r>
              <a:rPr lang="en-US" sz="800" b="0" dirty="0" smtClean="0"/>
              <a:t>. Retrieved September 20, </a:t>
            </a:r>
            <a:r>
              <a:rPr lang="en-US" sz="800" b="0" dirty="0"/>
              <a:t>2011 from https://</a:t>
            </a:r>
            <a:r>
              <a:rPr lang="en-US" sz="800" b="0" dirty="0" smtClean="0"/>
              <a:t>secure.wikimedia.org/wikipedia/commons/wiki/File:Cleveland_FRB_Vault_Door.jpg</a:t>
            </a:r>
          </a:p>
          <a:p>
            <a:pPr>
              <a:lnSpc>
                <a:spcPct val="100000"/>
              </a:lnSpc>
              <a:spcAft>
                <a:spcPts val="0"/>
              </a:spcAft>
            </a:pPr>
            <a:r>
              <a:rPr lang="en-US" sz="800" b="0" dirty="0" smtClean="0"/>
              <a:t>Image of Alarm Pad: </a:t>
            </a:r>
            <a:r>
              <a:rPr lang="en-US" sz="800" b="0" dirty="0"/>
              <a:t>© </a:t>
            </a:r>
            <a:r>
              <a:rPr lang="en-US" sz="800" b="0" dirty="0" err="1"/>
              <a:t>BrokenSphere</a:t>
            </a:r>
            <a:r>
              <a:rPr lang="en-US" sz="800" b="0" dirty="0"/>
              <a:t> / Wikimedia </a:t>
            </a:r>
            <a:r>
              <a:rPr lang="en-US" sz="800" b="0" dirty="0" smtClean="0"/>
              <a:t>Commons.  </a:t>
            </a:r>
            <a:r>
              <a:rPr lang="en-US" sz="800" b="0" dirty="0"/>
              <a:t>Retrieved September 20, 2011 from https://secure.wikimedia.org/wikipedia/commons/wiki/File:Honeywell_home_alarm.JPG</a:t>
            </a:r>
          </a:p>
        </p:txBody>
      </p:sp>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0894" y="1131165"/>
            <a:ext cx="1791683" cy="139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4124" y="2614424"/>
            <a:ext cx="1464497" cy="109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093366" y="322788"/>
            <a:ext cx="915635" cy="412934"/>
          </a:xfrm>
          <a:prstGeom prst="rect">
            <a:avLst/>
          </a:prstGeom>
          <a:noFill/>
        </p:spPr>
        <p:txBody>
          <a:bodyPr wrap="none" rtlCol="0">
            <a:spAutoFit/>
          </a:bodyPr>
          <a:lstStyle/>
          <a:p>
            <a:r>
              <a:rPr lang="en-US" dirty="0"/>
              <a:t>4</a:t>
            </a:r>
            <a:r>
              <a:rPr lang="en-US" dirty="0" smtClean="0"/>
              <a:t> of 10</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endParaRPr lang="en-US" dirty="0" smtClean="0"/>
          </a:p>
          <a:p>
            <a:r>
              <a:rPr lang="en-US" dirty="0" smtClean="0"/>
              <a:t>Consider </a:t>
            </a:r>
            <a:r>
              <a:rPr lang="en-US" dirty="0"/>
              <a:t>seriously the sensitivity of the information written into log files. </a:t>
            </a:r>
            <a:r>
              <a:rPr lang="en-US" dirty="0" smtClean="0"/>
              <a:t> Do </a:t>
            </a:r>
            <a:r>
              <a:rPr lang="en-US" dirty="0"/>
              <a:t>not write secrets into the log files</a:t>
            </a:r>
            <a:r>
              <a:rPr lang="en-US" dirty="0" smtClean="0"/>
              <a:t>.</a:t>
            </a:r>
          </a:p>
          <a:p>
            <a:endParaRPr lang="en-US" dirty="0"/>
          </a:p>
          <a:p>
            <a:pPr lvl="1"/>
            <a:r>
              <a:rPr lang="en-US" dirty="0"/>
              <a:t>P</a:t>
            </a:r>
            <a:r>
              <a:rPr lang="en-US" dirty="0" smtClean="0"/>
              <a:t>asswords</a:t>
            </a:r>
          </a:p>
          <a:p>
            <a:pPr lvl="1"/>
            <a:r>
              <a:rPr lang="en-US" dirty="0"/>
              <a:t>C</a:t>
            </a:r>
            <a:r>
              <a:rPr lang="en-US" dirty="0" smtClean="0"/>
              <a:t>redit card information</a:t>
            </a:r>
          </a:p>
          <a:p>
            <a:pPr lvl="1"/>
            <a:r>
              <a:rPr lang="en-US" dirty="0"/>
              <a:t>T</a:t>
            </a:r>
            <a:r>
              <a:rPr lang="en-US" dirty="0" smtClean="0"/>
              <a:t>rade secrets</a:t>
            </a:r>
          </a:p>
          <a:p>
            <a:pPr lvl="1"/>
            <a:r>
              <a:rPr lang="en-US" dirty="0"/>
              <a:t>S</a:t>
            </a:r>
            <a:r>
              <a:rPr lang="en-US" dirty="0" smtClean="0"/>
              <a:t>ocial security number</a:t>
            </a:r>
          </a:p>
          <a:p>
            <a:pPr lvl="1"/>
            <a:r>
              <a:rPr lang="en-US" dirty="0"/>
              <a:t>M</a:t>
            </a:r>
            <a:r>
              <a:rPr lang="en-US" dirty="0" smtClean="0"/>
              <a:t>edical data</a:t>
            </a:r>
            <a:endParaRPr lang="en-US" dirty="0"/>
          </a:p>
          <a:p>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130</a:t>
            </a:fld>
            <a:endParaRPr lang="en-US"/>
          </a:p>
        </p:txBody>
      </p:sp>
    </p:spTree>
    <p:extLst>
      <p:ext uri="{BB962C8B-B14F-4D97-AF65-F5344CB8AC3E}">
        <p14:creationId xmlns:p14="http://schemas.microsoft.com/office/powerpoint/2010/main" val="10750477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Words to Live By: #2</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CWE-117: </a:t>
            </a:r>
            <a:r>
              <a:rPr lang="en-US" dirty="0"/>
              <a:t>Improper Output Neutralization for Logs</a:t>
            </a:r>
            <a:endParaRPr lang="en-US" dirty="0" smtClean="0"/>
          </a:p>
          <a:p>
            <a:endParaRPr lang="en-US" dirty="0" smtClean="0"/>
          </a:p>
          <a:p>
            <a:pPr lvl="1"/>
            <a:r>
              <a:rPr lang="en-US" b="0" dirty="0"/>
              <a:t>The software does not neutralize or incorrectly neutralizes output that is written to logs.</a:t>
            </a:r>
            <a:endParaRPr lang="en-US" b="0" dirty="0" smtClean="0"/>
          </a:p>
        </p:txBody>
      </p:sp>
      <p:sp>
        <p:nvSpPr>
          <p:cNvPr id="4" name="Slide Number Placeholder 3"/>
          <p:cNvSpPr>
            <a:spLocks noGrp="1"/>
          </p:cNvSpPr>
          <p:nvPr>
            <p:ph type="sldNum" sz="quarter" idx="10"/>
          </p:nvPr>
        </p:nvSpPr>
        <p:spPr/>
        <p:txBody>
          <a:bodyPr/>
          <a:lstStyle/>
          <a:p>
            <a:fld id="{CDCC7088-93A3-4371-9D27-6E895A996358}" type="slidenum">
              <a:rPr lang="en-US" smtClean="0"/>
              <a:pPr/>
              <a:t>131</a:t>
            </a:fld>
            <a:endParaRPr lang="en-US"/>
          </a:p>
        </p:txBody>
      </p:sp>
      <p:sp>
        <p:nvSpPr>
          <p:cNvPr id="7" name="Horizontal Scroll 6"/>
          <p:cNvSpPr/>
          <p:nvPr/>
        </p:nvSpPr>
        <p:spPr bwMode="auto">
          <a:xfrm>
            <a:off x="1752600" y="1295400"/>
            <a:ext cx="5105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Beware logging tainted data to the logs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Words to Live By: #3</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CWE-779: Logging of Excessive Data</a:t>
            </a:r>
          </a:p>
          <a:p>
            <a:endParaRPr lang="en-US" dirty="0" smtClean="0"/>
          </a:p>
          <a:p>
            <a:pPr lvl="1"/>
            <a:r>
              <a:rPr lang="en-US" b="0" dirty="0" smtClean="0"/>
              <a:t>The software logs too much information, making log files hard to process and possibly hindering recovery efforts or forensic analysis after an attack.</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132</a:t>
            </a:fld>
            <a:endParaRPr lang="en-US"/>
          </a:p>
        </p:txBody>
      </p:sp>
      <p:sp>
        <p:nvSpPr>
          <p:cNvPr id="7" name="Horizontal Scroll 6"/>
          <p:cNvSpPr/>
          <p:nvPr/>
        </p:nvSpPr>
        <p:spPr bwMode="auto">
          <a:xfrm>
            <a:off x="1752600" y="1295400"/>
            <a:ext cx="5105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t>Beware of logging excessive data</a:t>
            </a:r>
          </a:p>
        </p:txBody>
      </p:sp>
    </p:spTree>
    <p:extLst>
      <p:ext uri="{BB962C8B-B14F-4D97-AF65-F5344CB8AC3E}">
        <p14:creationId xmlns:p14="http://schemas.microsoft.com/office/powerpoint/2010/main" val="9924992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Words to Live By: #4</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CWE-93: Improper Neutralization of CRLF Sequences (‘CRLF Injection’)</a:t>
            </a:r>
          </a:p>
          <a:p>
            <a:endParaRPr lang="en-US" dirty="0" smtClean="0"/>
          </a:p>
          <a:p>
            <a:pPr lvl="1"/>
            <a:r>
              <a:rPr lang="en-US" b="0" dirty="0" smtClean="0"/>
              <a:t>The software uses CRLF (carriage return line feeds) as a special element, e.g., to separate lines or records, but it does neutralize or incorrectly neutralizes CRLF sequences from inputs.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133</a:t>
            </a:fld>
            <a:endParaRPr lang="en-US"/>
          </a:p>
        </p:txBody>
      </p:sp>
      <p:sp>
        <p:nvSpPr>
          <p:cNvPr id="7" name="Horizontal Scroll 6"/>
          <p:cNvSpPr/>
          <p:nvPr/>
        </p:nvSpPr>
        <p:spPr bwMode="auto">
          <a:xfrm>
            <a:off x="1752600" y="1295400"/>
            <a:ext cx="5105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t>Beware of potential log spoofing</a:t>
            </a:r>
          </a:p>
        </p:txBody>
      </p:sp>
    </p:spTree>
    <p:extLst>
      <p:ext uri="{BB962C8B-B14F-4D97-AF65-F5344CB8AC3E}">
        <p14:creationId xmlns:p14="http://schemas.microsoft.com/office/powerpoint/2010/main" val="18297980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CRLF </a:t>
            </a:r>
            <a:r>
              <a:rPr lang="en-US" smtClean="0"/>
              <a:t>Log Injection – </a:t>
            </a:r>
            <a:r>
              <a:rPr lang="en-US" dirty="0" smtClean="0"/>
              <a:t>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134</a:t>
            </a:fld>
            <a:endParaRPr lang="en-US"/>
          </a:p>
        </p:txBody>
      </p:sp>
      <p:sp>
        <p:nvSpPr>
          <p:cNvPr id="13" name="TextBox 12"/>
          <p:cNvSpPr txBox="1"/>
          <p:nvPr/>
        </p:nvSpPr>
        <p:spPr>
          <a:xfrm>
            <a:off x="838200" y="1740566"/>
            <a:ext cx="7301999" cy="861774"/>
          </a:xfrm>
          <a:prstGeom prst="rect">
            <a:avLst/>
          </a:prstGeom>
          <a:noFill/>
        </p:spPr>
        <p:txBody>
          <a:bodyPr wrap="none" rtlCol="0">
            <a:noAutofit/>
          </a:bodyPr>
          <a:lstStyle/>
          <a:p>
            <a:pPr algn="l"/>
            <a:r>
              <a:rPr lang="en-US" dirty="0" smtClean="0"/>
              <a:t>The </a:t>
            </a:r>
            <a:r>
              <a:rPr lang="en-US" dirty="0" err="1" smtClean="0"/>
              <a:t>InSQR</a:t>
            </a:r>
            <a:r>
              <a:rPr lang="en-US" dirty="0" smtClean="0"/>
              <a:t> application appears to URL Decode submitted values.</a:t>
            </a:r>
          </a:p>
          <a:p>
            <a:pPr algn="l"/>
            <a:r>
              <a:rPr lang="en-US" dirty="0" smtClean="0"/>
              <a:t>%0D%0A will be decoded to a CR and LF and then logged.</a:t>
            </a:r>
          </a:p>
        </p:txBody>
      </p:sp>
      <p:sp>
        <p:nvSpPr>
          <p:cNvPr id="11" name="TextBox 10"/>
          <p:cNvSpPr txBox="1"/>
          <p:nvPr/>
        </p:nvSpPr>
        <p:spPr>
          <a:xfrm>
            <a:off x="914400" y="4712366"/>
            <a:ext cx="5981125" cy="412934"/>
          </a:xfrm>
          <a:prstGeom prst="rect">
            <a:avLst/>
          </a:prstGeom>
          <a:noFill/>
        </p:spPr>
        <p:txBody>
          <a:bodyPr wrap="none" rtlCol="0">
            <a:spAutoFit/>
          </a:bodyPr>
          <a:lstStyle/>
          <a:p>
            <a:pPr algn="l"/>
            <a:r>
              <a:rPr lang="en-US" dirty="0" smtClean="0"/>
              <a:t>It is possible to spoof any event in the logs desired…</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90607"/>
            <a:ext cx="7522166" cy="78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bwMode="auto">
          <a:xfrm>
            <a:off x="4198257" y="2900107"/>
            <a:ext cx="152400" cy="381000"/>
          </a:xfrm>
          <a:prstGeom prst="downArrow">
            <a:avLst/>
          </a:prstGeom>
          <a:solidFill>
            <a:schemeClr val="accent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9" name="Down Arrow 8"/>
          <p:cNvSpPr/>
          <p:nvPr/>
        </p:nvSpPr>
        <p:spPr bwMode="auto">
          <a:xfrm rot="10800000">
            <a:off x="5961740" y="3992761"/>
            <a:ext cx="152400" cy="381000"/>
          </a:xfrm>
          <a:prstGeom prst="downArrow">
            <a:avLst/>
          </a:prstGeom>
          <a:solidFill>
            <a:schemeClr val="accent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77200" cy="533400"/>
          </a:xfrm>
        </p:spPr>
        <p:txBody>
          <a:bodyPr/>
          <a:lstStyle/>
          <a:p>
            <a:r>
              <a:rPr lang="en-US" dirty="0" smtClean="0"/>
              <a:t>Real World Example – Log Spoofing</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135</a:t>
            </a:fld>
            <a:endParaRPr lang="en-US"/>
          </a:p>
        </p:txBody>
      </p:sp>
      <p:sp>
        <p:nvSpPr>
          <p:cNvPr id="9" name="TextBox 8"/>
          <p:cNvSpPr txBox="1"/>
          <p:nvPr/>
        </p:nvSpPr>
        <p:spPr>
          <a:xfrm>
            <a:off x="381000" y="6019800"/>
            <a:ext cx="8458200" cy="381000"/>
          </a:xfrm>
          <a:prstGeom prst="rect">
            <a:avLst/>
          </a:prstGeom>
          <a:noFill/>
        </p:spPr>
        <p:txBody>
          <a:bodyPr wrap="square" rtlCol="0">
            <a:noAutofit/>
          </a:bodyPr>
          <a:lstStyle/>
          <a:p>
            <a:pPr indent="-457200" algn="l">
              <a:lnSpc>
                <a:spcPct val="100000"/>
              </a:lnSpc>
              <a:spcAft>
                <a:spcPts val="0"/>
              </a:spcAft>
            </a:pPr>
            <a:r>
              <a:rPr lang="en-US" sz="1000" b="0" i="1" dirty="0" smtClean="0"/>
              <a:t>SA0013 – public advisory. </a:t>
            </a:r>
            <a:r>
              <a:rPr lang="en-US" sz="1000" b="0" dirty="0" smtClean="0"/>
              <a:t>(2006, September 13). Retrieved February 21, 2011, from http://moritz-naumann.com/adv/0013/mailmanmulti/0013.txt</a:t>
            </a:r>
            <a:endParaRPr lang="en-US" sz="1000" b="0" dirty="0"/>
          </a:p>
        </p:txBody>
      </p:sp>
      <p:pic>
        <p:nvPicPr>
          <p:cNvPr id="25603" name="Picture 3"/>
          <p:cNvPicPr>
            <a:picLocks noChangeAspect="1" noChangeArrowheads="1"/>
          </p:cNvPicPr>
          <p:nvPr/>
        </p:nvPicPr>
        <p:blipFill>
          <a:blip r:embed="rId3" cstate="print"/>
          <a:srcRect/>
          <a:stretch>
            <a:fillRect/>
          </a:stretch>
        </p:blipFill>
        <p:spPr bwMode="auto">
          <a:xfrm>
            <a:off x="381000" y="1712492"/>
            <a:ext cx="5638800" cy="512618"/>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6248400" y="1407692"/>
            <a:ext cx="2247900" cy="1438275"/>
          </a:xfrm>
          <a:prstGeom prst="rect">
            <a:avLst/>
          </a:prstGeom>
          <a:noFill/>
          <a:ln w="9525">
            <a:noFill/>
            <a:miter lim="800000"/>
            <a:headEnd/>
            <a:tailEnd/>
          </a:ln>
        </p:spPr>
      </p:pic>
      <p:sp>
        <p:nvSpPr>
          <p:cNvPr id="12" name="TextBox 11"/>
          <p:cNvSpPr txBox="1"/>
          <p:nvPr/>
        </p:nvSpPr>
        <p:spPr>
          <a:xfrm>
            <a:off x="190129" y="2703092"/>
            <a:ext cx="1915909" cy="385362"/>
          </a:xfrm>
          <a:prstGeom prst="rect">
            <a:avLst/>
          </a:prstGeom>
          <a:noFill/>
        </p:spPr>
        <p:txBody>
          <a:bodyPr wrap="none" rtlCol="0">
            <a:spAutoFit/>
          </a:bodyPr>
          <a:lstStyle/>
          <a:p>
            <a:r>
              <a:rPr lang="en-US" dirty="0" smtClean="0"/>
              <a:t>CVE-2006-4624:</a:t>
            </a:r>
            <a:endParaRPr lang="en-US" dirty="0"/>
          </a:p>
        </p:txBody>
      </p:sp>
      <p:pic>
        <p:nvPicPr>
          <p:cNvPr id="25606" name="Picture 6"/>
          <p:cNvPicPr>
            <a:picLocks noChangeAspect="1" noChangeArrowheads="1"/>
          </p:cNvPicPr>
          <p:nvPr/>
        </p:nvPicPr>
        <p:blipFill>
          <a:blip r:embed="rId5" cstate="print"/>
          <a:srcRect/>
          <a:stretch>
            <a:fillRect/>
          </a:stretch>
        </p:blipFill>
        <p:spPr bwMode="auto">
          <a:xfrm>
            <a:off x="228600" y="3160292"/>
            <a:ext cx="866775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136</a:t>
            </a:fld>
            <a:endParaRPr lang="en-US"/>
          </a:p>
        </p:txBody>
      </p:sp>
      <p:sp>
        <p:nvSpPr>
          <p:cNvPr id="6" name="Content Placeholder 5"/>
          <p:cNvSpPr>
            <a:spLocks noGrp="1"/>
          </p:cNvSpPr>
          <p:nvPr>
            <p:ph idx="1"/>
          </p:nvPr>
        </p:nvSpPr>
        <p:spPr>
          <a:xfrm>
            <a:off x="660400" y="4267200"/>
            <a:ext cx="7696200" cy="1836738"/>
          </a:xfrm>
        </p:spPr>
        <p:txBody>
          <a:bodyPr/>
          <a:lstStyle/>
          <a:p>
            <a:endParaRPr lang="en-US" dirty="0" smtClean="0"/>
          </a:p>
          <a:p>
            <a:r>
              <a:rPr lang="en-US" dirty="0" smtClean="0"/>
              <a:t>Appropriately </a:t>
            </a:r>
            <a:r>
              <a:rPr lang="en-US" dirty="0"/>
              <a:t>filter or quote CRLF sequences in user-controlled input.</a:t>
            </a:r>
          </a:p>
          <a:p>
            <a:pPr marL="0" indent="0">
              <a:buNone/>
            </a:pPr>
            <a:endParaRPr lang="en-US" dirty="0"/>
          </a:p>
        </p:txBody>
      </p:sp>
      <p:grpSp>
        <p:nvGrpSpPr>
          <p:cNvPr id="7" name="Group 9"/>
          <p:cNvGrpSpPr/>
          <p:nvPr/>
        </p:nvGrpSpPr>
        <p:grpSpPr>
          <a:xfrm>
            <a:off x="499158" y="1371600"/>
            <a:ext cx="8153400" cy="1846053"/>
            <a:chOff x="685800" y="609600"/>
            <a:chExt cx="8153400" cy="1905000"/>
          </a:xfrm>
        </p:grpSpPr>
        <p:sp>
          <p:nvSpPr>
            <p:cNvPr id="8" name="Rounded Rectangle 7"/>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400" b="0" dirty="0" smtClean="0">
                  <a:latin typeface="Courier New" pitchFamily="49" charset="0"/>
                  <a:cs typeface="Courier New" pitchFamily="49" charset="0"/>
                </a:rPr>
                <a:t>1    </a:t>
              </a:r>
              <a:r>
                <a:rPr lang="en-US" sz="1400" b="0" dirty="0" smtClean="0">
                  <a:solidFill>
                    <a:srgbClr val="C00000"/>
                  </a:solidFill>
                  <a:latin typeface="Courier New" pitchFamily="49" charset="0"/>
                  <a:cs typeface="Courier New" pitchFamily="49" charset="0"/>
                </a:rPr>
                <a:t>string</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streetAddress</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 </a:t>
              </a:r>
              <a:r>
                <a:rPr lang="en-US" sz="1400" b="0" dirty="0" err="1">
                  <a:latin typeface="Courier New" pitchFamily="49" charset="0"/>
                  <a:cs typeface="Courier New" pitchFamily="49" charset="0"/>
                </a:rPr>
                <a:t>request.getParameter</a:t>
              </a:r>
              <a:r>
                <a:rPr lang="en-US" sz="1400" b="0" dirty="0">
                  <a:latin typeface="Courier New" pitchFamily="49" charset="0"/>
                  <a:cs typeface="Courier New" pitchFamily="49" charset="0"/>
                </a:rPr>
                <a:t>(</a:t>
              </a:r>
              <a:r>
                <a:rPr lang="en-US" sz="1400" b="0" dirty="0">
                  <a:solidFill>
                    <a:schemeClr val="tx2"/>
                  </a:solidFill>
                  <a:latin typeface="Courier New" pitchFamily="49" charset="0"/>
                  <a:cs typeface="Courier New" pitchFamily="49" charset="0"/>
                </a:rPr>
                <a:t>"</a:t>
              </a:r>
              <a:r>
                <a:rPr lang="en-US" sz="1400" b="0" dirty="0" err="1">
                  <a:solidFill>
                    <a:schemeClr val="tx2"/>
                  </a:solidFill>
                  <a:latin typeface="Courier New" pitchFamily="49" charset="0"/>
                  <a:cs typeface="Courier New" pitchFamily="49" charset="0"/>
                </a:rPr>
                <a:t>streetAddress</a:t>
              </a:r>
              <a:r>
                <a:rPr lang="en-US" sz="1400" b="0" dirty="0" smtClean="0">
                  <a:solidFill>
                    <a:schemeClr val="tx2"/>
                  </a:solidFill>
                  <a:latin typeface="Courier New" pitchFamily="49" charset="0"/>
                  <a:cs typeface="Courier New" pitchFamily="49" charset="0"/>
                </a:rPr>
                <a:t>"</a:t>
              </a:r>
              <a:r>
                <a:rPr lang="en-US" sz="1400" b="0" dirty="0" smtClean="0">
                  <a:latin typeface="Courier New" pitchFamily="49" charset="0"/>
                  <a:cs typeface="Courier New" pitchFamily="49" charset="0"/>
                </a:rPr>
                <a:t>));</a:t>
              </a:r>
            </a:p>
            <a:p>
              <a:pPr algn="l">
                <a:lnSpc>
                  <a:spcPct val="100000"/>
                </a:lnSpc>
                <a:spcAft>
                  <a:spcPts val="0"/>
                </a:spcAft>
              </a:pPr>
              <a:r>
                <a:rPr lang="en-US" sz="1400" b="0" dirty="0" smtClean="0">
                  <a:latin typeface="Courier New" pitchFamily="49" charset="0"/>
                  <a:cs typeface="Courier New" pitchFamily="49" charset="0"/>
                </a:rPr>
                <a:t>2</a:t>
              </a:r>
            </a:p>
            <a:p>
              <a:pPr algn="l">
                <a:lnSpc>
                  <a:spcPct val="100000"/>
                </a:lnSpc>
                <a:spcAft>
                  <a:spcPts val="0"/>
                </a:spcAft>
              </a:pPr>
              <a:r>
                <a:rPr lang="en-US" sz="1400" b="0" dirty="0" smtClean="0">
                  <a:latin typeface="Courier New" pitchFamily="49" charset="0"/>
                  <a:cs typeface="Courier New" pitchFamily="49" charset="0"/>
                </a:rPr>
                <a:t>3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streetAddress.length</a:t>
              </a:r>
              <a:r>
                <a:rPr lang="en-US" sz="1400" b="0" dirty="0" smtClean="0">
                  <a:latin typeface="Courier New" pitchFamily="49" charset="0"/>
                  <a:cs typeface="Courier New" pitchFamily="49" charset="0"/>
                </a:rPr>
                <a:t>() &gt; 150) error();</a:t>
              </a:r>
            </a:p>
            <a:p>
              <a:pPr algn="l">
                <a:lnSpc>
                  <a:spcPct val="100000"/>
                </a:lnSpc>
                <a:spcAft>
                  <a:spcPts val="0"/>
                </a:spcAft>
              </a:pPr>
              <a:r>
                <a:rPr lang="en-US" sz="1400" b="0" dirty="0">
                  <a:latin typeface="Courier New" pitchFamily="49" charset="0"/>
                  <a:cs typeface="Courier New" pitchFamily="49" charset="0"/>
                </a:rPr>
                <a:t>4</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streetAddress</a:t>
              </a:r>
              <a:r>
                <a:rPr lang="en-US" sz="1400" b="0" dirty="0" smtClean="0">
                  <a:latin typeface="Courier New" pitchFamily="49" charset="0"/>
                  <a:cs typeface="Courier New" pitchFamily="49" charset="0"/>
                </a:rPr>
                <a:t> = </a:t>
              </a:r>
              <a:r>
                <a:rPr lang="en-US" sz="1400" b="0" dirty="0" err="1" smtClean="0">
                  <a:latin typeface="Courier New" pitchFamily="49" charset="0"/>
                  <a:cs typeface="Courier New" pitchFamily="49" charset="0"/>
                </a:rPr>
                <a:t>RemoveCarriageReturns</a:t>
              </a:r>
              <a:r>
                <a:rPr lang="en-US" sz="1400" b="0" dirty="0" smtClean="0">
                  <a:latin typeface="Courier New" pitchFamily="49" charset="0"/>
                  <a:cs typeface="Courier New" pitchFamily="49" charset="0"/>
                </a:rPr>
                <a:t>(</a:t>
              </a:r>
              <a:r>
                <a:rPr lang="en-US" sz="1400" b="0" dirty="0" err="1" smtClean="0">
                  <a:latin typeface="Courier New" pitchFamily="49" charset="0"/>
                  <a:cs typeface="Courier New" pitchFamily="49" charset="0"/>
                </a:rPr>
                <a:t>streetAddress</a:t>
              </a:r>
              <a:r>
                <a:rPr lang="en-US" sz="1400" b="0" dirty="0" smtClean="0">
                  <a:latin typeface="Courier New" pitchFamily="49" charset="0"/>
                  <a:cs typeface="Courier New" pitchFamily="49" charset="0"/>
                </a:rPr>
                <a:t>);</a:t>
              </a:r>
            </a:p>
            <a:p>
              <a:pPr algn="l">
                <a:lnSpc>
                  <a:spcPct val="100000"/>
                </a:lnSpc>
                <a:spcAft>
                  <a:spcPts val="0"/>
                </a:spcAft>
              </a:pPr>
              <a:r>
                <a:rPr lang="en-US" sz="1400" b="0" dirty="0">
                  <a:latin typeface="Courier New" pitchFamily="49" charset="0"/>
                  <a:cs typeface="Courier New" pitchFamily="49" charset="0"/>
                </a:rPr>
                <a:t>5</a:t>
              </a:r>
              <a:endParaRPr lang="en-US" sz="1400" b="0" dirty="0" smtClean="0">
                <a:latin typeface="Courier New" pitchFamily="49" charset="0"/>
                <a:cs typeface="Courier New" pitchFamily="49" charset="0"/>
              </a:endParaRPr>
            </a:p>
            <a:p>
              <a:pPr algn="l">
                <a:lnSpc>
                  <a:spcPct val="100000"/>
                </a:lnSpc>
                <a:spcAft>
                  <a:spcPts val="0"/>
                </a:spcAft>
              </a:pPr>
              <a:r>
                <a:rPr lang="en-US" sz="1400" b="0" dirty="0">
                  <a:latin typeface="Courier New" pitchFamily="49" charset="0"/>
                  <a:cs typeface="Courier New" pitchFamily="49" charset="0"/>
                </a:rPr>
                <a:t>6</a:t>
              </a:r>
              <a:r>
                <a:rPr lang="en-US" sz="1400" b="0" dirty="0" smtClean="0">
                  <a:latin typeface="Courier New" pitchFamily="49" charset="0"/>
                  <a:cs typeface="Courier New" pitchFamily="49" charset="0"/>
                </a:rPr>
                <a:t>    logger.info</a:t>
              </a:r>
              <a:r>
                <a:rPr lang="en-US" sz="1400" b="0" dirty="0">
                  <a:latin typeface="Courier New" pitchFamily="49" charset="0"/>
                  <a:cs typeface="Courier New" pitchFamily="49" charset="0"/>
                </a:rPr>
                <a:t>(</a:t>
              </a:r>
              <a:r>
                <a:rPr lang="en-US" sz="1400" b="0" dirty="0">
                  <a:solidFill>
                    <a:schemeClr val="tx2"/>
                  </a:solidFill>
                  <a:latin typeface="Courier New" pitchFamily="49" charset="0"/>
                  <a:cs typeface="Courier New" pitchFamily="49" charset="0"/>
                </a:rPr>
                <a:t>"User's street address: "</a:t>
              </a: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streetAddress</a:t>
              </a:r>
              <a:r>
                <a:rPr lang="en-US" sz="1400" b="0" dirty="0" smtClean="0">
                  <a:latin typeface="Courier New" pitchFamily="49" charset="0"/>
                  <a:cs typeface="Courier New" pitchFamily="49" charset="0"/>
                </a:rPr>
                <a:t>);</a:t>
              </a:r>
              <a:endParaRPr lang="en-US" sz="1400" b="0" dirty="0">
                <a:latin typeface="Courier New" pitchFamily="49" charset="0"/>
                <a:cs typeface="Courier New" pitchFamily="49"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8802944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Encryption</a:t>
            </a:r>
            <a:endParaRPr lang="en-US" dirty="0"/>
          </a:p>
        </p:txBody>
      </p:sp>
      <p:sp>
        <p:nvSpPr>
          <p:cNvPr id="5" name="Text Placeholder 4"/>
          <p:cNvSpPr>
            <a:spLocks noGrp="1"/>
          </p:cNvSpPr>
          <p:nvPr>
            <p:ph type="body" idx="1"/>
          </p:nvPr>
        </p:nvSpPr>
        <p:spPr/>
        <p:txBody>
          <a:bodyPr/>
          <a:lstStyle/>
          <a:p>
            <a:r>
              <a:rPr lang="en-US" dirty="0" smtClean="0"/>
              <a:t>Security Mechanism:</a:t>
            </a:r>
          </a:p>
        </p:txBody>
      </p:sp>
      <p:sp>
        <p:nvSpPr>
          <p:cNvPr id="3" name="Slide Number Placeholder 2"/>
          <p:cNvSpPr>
            <a:spLocks noGrp="1"/>
          </p:cNvSpPr>
          <p:nvPr>
            <p:ph type="sldNum" sz="quarter" idx="10"/>
          </p:nvPr>
        </p:nvSpPr>
        <p:spPr/>
        <p:txBody>
          <a:bodyPr/>
          <a:lstStyle/>
          <a:p>
            <a:fld id="{618AB83E-0D40-4ECD-9BE8-8EEBFE059A8D}" type="slidenum">
              <a:rPr lang="en-US" smtClean="0"/>
              <a:pPr/>
              <a:t>137</a:t>
            </a:fld>
            <a:endParaRPr lang="en-US"/>
          </a:p>
        </p:txBody>
      </p:sp>
      <p:graphicFrame>
        <p:nvGraphicFramePr>
          <p:cNvPr id="13" name="Table 12"/>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Encryption</a:t>
                      </a:r>
                    </a:p>
                  </a:txBody>
                  <a:tcPr>
                    <a:solidFill>
                      <a:schemeClr val="tx2">
                        <a:lumMod val="75000"/>
                      </a:schemeClr>
                    </a:solidFill>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138</a:t>
            </a:fld>
            <a:endParaRPr lang="en-US"/>
          </a:p>
        </p:txBody>
      </p:sp>
      <p:sp>
        <p:nvSpPr>
          <p:cNvPr id="7" name="TextBox 6"/>
          <p:cNvSpPr txBox="1"/>
          <p:nvPr/>
        </p:nvSpPr>
        <p:spPr>
          <a:xfrm>
            <a:off x="4866564" y="1219200"/>
            <a:ext cx="3810000" cy="646331"/>
          </a:xfrm>
          <a:prstGeom prst="rect">
            <a:avLst/>
          </a:prstGeom>
          <a:noFill/>
        </p:spPr>
        <p:txBody>
          <a:bodyPr wrap="square" rtlCol="0">
            <a:spAutoFit/>
          </a:bodyPr>
          <a:lstStyle/>
          <a:p>
            <a:pPr algn="l">
              <a:lnSpc>
                <a:spcPct val="100000"/>
              </a:lnSpc>
              <a:spcAft>
                <a:spcPts val="0"/>
              </a:spcAft>
            </a:pPr>
            <a:r>
              <a:rPr lang="en-US" dirty="0" smtClean="0"/>
              <a:t>Do NOT attempt to create your own encryption algorithms.</a:t>
            </a:r>
            <a:endParaRPr lang="en-US" dirty="0"/>
          </a:p>
        </p:txBody>
      </p:sp>
      <p:sp>
        <p:nvSpPr>
          <p:cNvPr id="4" name="Rounded Rectangle 3"/>
          <p:cNvSpPr/>
          <p:nvPr/>
        </p:nvSpPr>
        <p:spPr bwMode="auto">
          <a:xfrm>
            <a:off x="457200" y="1143000"/>
            <a:ext cx="41910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800" b="1" i="0" u="none" strike="noStrike" cap="none" normalizeH="0" baseline="0" dirty="0" smtClean="0">
                <a:ln>
                  <a:noFill/>
                </a:ln>
                <a:solidFill>
                  <a:schemeClr val="tx1"/>
                </a:solidFill>
                <a:effectLst/>
                <a:latin typeface="Arial" charset="0"/>
              </a:rPr>
              <a:t>Encryption Choices</a:t>
            </a:r>
          </a:p>
        </p:txBody>
      </p:sp>
      <p:grpSp>
        <p:nvGrpSpPr>
          <p:cNvPr id="26" name="Group 25"/>
          <p:cNvGrpSpPr/>
          <p:nvPr/>
        </p:nvGrpSpPr>
        <p:grpSpPr>
          <a:xfrm>
            <a:off x="457200" y="1981200"/>
            <a:ext cx="8219364" cy="1113283"/>
            <a:chOff x="457200" y="1981200"/>
            <a:chExt cx="8219364" cy="1113283"/>
          </a:xfrm>
        </p:grpSpPr>
        <p:grpSp>
          <p:nvGrpSpPr>
            <p:cNvPr id="6" name="Group 5"/>
            <p:cNvGrpSpPr/>
            <p:nvPr/>
          </p:nvGrpSpPr>
          <p:grpSpPr>
            <a:xfrm>
              <a:off x="457200" y="2243773"/>
              <a:ext cx="8219364" cy="850710"/>
              <a:chOff x="457200" y="2065362"/>
              <a:chExt cx="8219364" cy="850710"/>
            </a:xfrm>
          </p:grpSpPr>
          <p:sp>
            <p:nvSpPr>
              <p:cNvPr id="11" name="Rounded Rectangle 10"/>
              <p:cNvSpPr/>
              <p:nvPr/>
            </p:nvSpPr>
            <p:spPr bwMode="auto">
              <a:xfrm>
                <a:off x="457200" y="2077872"/>
                <a:ext cx="14478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800" b="1" i="0" u="none" strike="noStrike" cap="none" normalizeH="0" baseline="0" dirty="0" smtClean="0">
                    <a:ln>
                      <a:noFill/>
                    </a:ln>
                    <a:solidFill>
                      <a:schemeClr val="tx1"/>
                    </a:solidFill>
                    <a:effectLst/>
                    <a:latin typeface="Arial" charset="0"/>
                  </a:rPr>
                  <a:t>Hash</a:t>
                </a:r>
              </a:p>
            </p:txBody>
          </p:sp>
          <p:sp>
            <p:nvSpPr>
              <p:cNvPr id="12" name="Rounded Rectangle 11"/>
              <p:cNvSpPr/>
              <p:nvPr/>
            </p:nvSpPr>
            <p:spPr bwMode="auto">
              <a:xfrm>
                <a:off x="2057400" y="2065362"/>
                <a:ext cx="25908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800" b="1" i="0" u="none" strike="noStrike" cap="none" normalizeH="0" baseline="0" dirty="0" smtClean="0">
                    <a:ln>
                      <a:noFill/>
                    </a:ln>
                    <a:solidFill>
                      <a:schemeClr val="tx1"/>
                    </a:solidFill>
                    <a:effectLst/>
                    <a:latin typeface="Arial" charset="0"/>
                  </a:rPr>
                  <a:t>Encryption</a:t>
                </a:r>
              </a:p>
            </p:txBody>
          </p:sp>
          <p:sp>
            <p:nvSpPr>
              <p:cNvPr id="13" name="TextBox 12"/>
              <p:cNvSpPr txBox="1"/>
              <p:nvPr/>
            </p:nvSpPr>
            <p:spPr>
              <a:xfrm>
                <a:off x="4866564" y="2173806"/>
                <a:ext cx="3810000" cy="646331"/>
              </a:xfrm>
              <a:prstGeom prst="rect">
                <a:avLst/>
              </a:prstGeom>
              <a:noFill/>
            </p:spPr>
            <p:txBody>
              <a:bodyPr wrap="square" rtlCol="0">
                <a:spAutoFit/>
              </a:bodyPr>
              <a:lstStyle/>
              <a:p>
                <a:pPr algn="l">
                  <a:lnSpc>
                    <a:spcPct val="100000"/>
                  </a:lnSpc>
                  <a:spcAft>
                    <a:spcPts val="0"/>
                  </a:spcAft>
                </a:pPr>
                <a:r>
                  <a:rPr lang="en-US" dirty="0" smtClean="0"/>
                  <a:t>One Way or Reversible?</a:t>
                </a:r>
              </a:p>
              <a:p>
                <a:pPr algn="l">
                  <a:lnSpc>
                    <a:spcPct val="100000"/>
                  </a:lnSpc>
                  <a:spcAft>
                    <a:spcPts val="0"/>
                  </a:spcAft>
                </a:pPr>
                <a:r>
                  <a:rPr lang="en-US" dirty="0" smtClean="0"/>
                  <a:t>(e.g., SHA-256 vs. AES)</a:t>
                </a:r>
                <a:endParaRPr lang="en-US" dirty="0"/>
              </a:p>
            </p:txBody>
          </p:sp>
        </p:grpSp>
        <p:cxnSp>
          <p:nvCxnSpPr>
            <p:cNvPr id="14" name="Straight Arrow Connector 13"/>
            <p:cNvCxnSpPr>
              <a:stCxn id="4" idx="2"/>
              <a:endCxn id="11" idx="0"/>
            </p:cNvCxnSpPr>
            <p:nvPr/>
          </p:nvCxnSpPr>
          <p:spPr bwMode="auto">
            <a:xfrm flipH="1">
              <a:off x="1181100" y="1981200"/>
              <a:ext cx="1371600" cy="275083"/>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16" name="Straight Arrow Connector 15"/>
            <p:cNvCxnSpPr>
              <a:stCxn id="4" idx="2"/>
              <a:endCxn id="12" idx="0"/>
            </p:cNvCxnSpPr>
            <p:nvPr/>
          </p:nvCxnSpPr>
          <p:spPr bwMode="auto">
            <a:xfrm>
              <a:off x="2552700" y="1981200"/>
              <a:ext cx="800100" cy="262573"/>
            </a:xfrm>
            <a:prstGeom prst="straightConnector1">
              <a:avLst/>
            </a:prstGeom>
            <a:solidFill>
              <a:srgbClr val="FFCC99"/>
            </a:solidFill>
            <a:ln w="12700" cap="flat" cmpd="sng" algn="ctr">
              <a:solidFill>
                <a:srgbClr val="000000"/>
              </a:solidFill>
              <a:prstDash val="solid"/>
              <a:round/>
              <a:headEnd type="none" w="med" len="med"/>
              <a:tailEnd type="arrow"/>
            </a:ln>
            <a:effectLst/>
          </p:spPr>
        </p:cxnSp>
      </p:grpSp>
      <p:grpSp>
        <p:nvGrpSpPr>
          <p:cNvPr id="27" name="Group 26"/>
          <p:cNvGrpSpPr/>
          <p:nvPr/>
        </p:nvGrpSpPr>
        <p:grpSpPr>
          <a:xfrm>
            <a:off x="457200" y="3081973"/>
            <a:ext cx="8256895" cy="1001973"/>
            <a:chOff x="457200" y="3081973"/>
            <a:chExt cx="8256895" cy="1001973"/>
          </a:xfrm>
        </p:grpSpPr>
        <p:sp>
          <p:nvSpPr>
            <p:cNvPr id="17" name="Rounded Rectangle 16"/>
            <p:cNvSpPr/>
            <p:nvPr/>
          </p:nvSpPr>
          <p:spPr bwMode="auto">
            <a:xfrm>
              <a:off x="457200" y="3234373"/>
              <a:ext cx="20955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Stream Cipher</a:t>
              </a:r>
            </a:p>
          </p:txBody>
        </p:sp>
        <p:sp>
          <p:nvSpPr>
            <p:cNvPr id="18" name="Rounded Rectangle 17"/>
            <p:cNvSpPr/>
            <p:nvPr/>
          </p:nvSpPr>
          <p:spPr bwMode="auto">
            <a:xfrm>
              <a:off x="2603879" y="3245746"/>
              <a:ext cx="2044321"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lang="en-US" sz="2400" dirty="0" smtClean="0"/>
                <a:t>Block</a:t>
              </a:r>
              <a:r>
                <a:rPr kumimoji="0" lang="en-US" sz="2400" b="1" i="0" u="none" strike="noStrike" cap="none" normalizeH="0" baseline="0" dirty="0" smtClean="0">
                  <a:ln>
                    <a:noFill/>
                  </a:ln>
                  <a:solidFill>
                    <a:schemeClr val="tx1"/>
                  </a:solidFill>
                  <a:effectLst/>
                  <a:latin typeface="Arial" charset="0"/>
                </a:rPr>
                <a:t> Cipher</a:t>
              </a:r>
            </a:p>
          </p:txBody>
        </p:sp>
        <p:cxnSp>
          <p:nvCxnSpPr>
            <p:cNvPr id="19" name="Straight Arrow Connector 18"/>
            <p:cNvCxnSpPr>
              <a:stCxn id="12" idx="2"/>
              <a:endCxn id="17" idx="0"/>
            </p:cNvCxnSpPr>
            <p:nvPr/>
          </p:nvCxnSpPr>
          <p:spPr bwMode="auto">
            <a:xfrm flipH="1">
              <a:off x="1504950" y="3081973"/>
              <a:ext cx="1847850" cy="1524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2" name="Straight Arrow Connector 21"/>
            <p:cNvCxnSpPr>
              <a:stCxn id="12" idx="2"/>
              <a:endCxn id="18" idx="0"/>
            </p:cNvCxnSpPr>
            <p:nvPr/>
          </p:nvCxnSpPr>
          <p:spPr bwMode="auto">
            <a:xfrm>
              <a:off x="3352800" y="3081973"/>
              <a:ext cx="273240" cy="163773"/>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25" name="TextBox 24"/>
            <p:cNvSpPr txBox="1"/>
            <p:nvPr/>
          </p:nvSpPr>
          <p:spPr>
            <a:xfrm>
              <a:off x="4904095" y="3401221"/>
              <a:ext cx="3810000" cy="646331"/>
            </a:xfrm>
            <a:prstGeom prst="rect">
              <a:avLst/>
            </a:prstGeom>
            <a:noFill/>
          </p:spPr>
          <p:txBody>
            <a:bodyPr wrap="square" rtlCol="0">
              <a:spAutoFit/>
            </a:bodyPr>
            <a:lstStyle/>
            <a:p>
              <a:pPr algn="l">
                <a:lnSpc>
                  <a:spcPct val="100000"/>
                </a:lnSpc>
                <a:spcAft>
                  <a:spcPts val="0"/>
                </a:spcAft>
              </a:pPr>
              <a:r>
                <a:rPr lang="en-US" dirty="0" smtClean="0"/>
                <a:t>Bits vs. Blocks</a:t>
              </a:r>
            </a:p>
            <a:p>
              <a:pPr algn="l">
                <a:lnSpc>
                  <a:spcPct val="100000"/>
                </a:lnSpc>
                <a:spcAft>
                  <a:spcPts val="0"/>
                </a:spcAft>
              </a:pPr>
              <a:r>
                <a:rPr lang="en-US" dirty="0" smtClean="0"/>
                <a:t>(e.g., RC4 vs. AES)</a:t>
              </a:r>
              <a:endParaRPr lang="en-US" dirty="0"/>
            </a:p>
          </p:txBody>
        </p:sp>
      </p:grpSp>
      <p:grpSp>
        <p:nvGrpSpPr>
          <p:cNvPr id="38" name="Group 37"/>
          <p:cNvGrpSpPr/>
          <p:nvPr/>
        </p:nvGrpSpPr>
        <p:grpSpPr>
          <a:xfrm>
            <a:off x="457200" y="4083946"/>
            <a:ext cx="8235286" cy="979227"/>
            <a:chOff x="457200" y="4083946"/>
            <a:chExt cx="8235286" cy="979227"/>
          </a:xfrm>
        </p:grpSpPr>
        <p:sp>
          <p:nvSpPr>
            <p:cNvPr id="28" name="Rounded Rectangle 27"/>
            <p:cNvSpPr/>
            <p:nvPr/>
          </p:nvSpPr>
          <p:spPr bwMode="auto">
            <a:xfrm>
              <a:off x="457200" y="4224973"/>
              <a:ext cx="20955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Symmetric</a:t>
              </a:r>
            </a:p>
          </p:txBody>
        </p:sp>
        <p:sp>
          <p:nvSpPr>
            <p:cNvPr id="29" name="Rounded Rectangle 28"/>
            <p:cNvSpPr/>
            <p:nvPr/>
          </p:nvSpPr>
          <p:spPr bwMode="auto">
            <a:xfrm>
              <a:off x="2603879" y="4224973"/>
              <a:ext cx="2095500"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Asymmetric</a:t>
              </a:r>
            </a:p>
          </p:txBody>
        </p:sp>
        <p:sp>
          <p:nvSpPr>
            <p:cNvPr id="30" name="TextBox 29"/>
            <p:cNvSpPr txBox="1"/>
            <p:nvPr/>
          </p:nvSpPr>
          <p:spPr>
            <a:xfrm>
              <a:off x="4882486" y="4320907"/>
              <a:ext cx="3810000" cy="646331"/>
            </a:xfrm>
            <a:prstGeom prst="rect">
              <a:avLst/>
            </a:prstGeom>
            <a:noFill/>
          </p:spPr>
          <p:txBody>
            <a:bodyPr wrap="square" rtlCol="0">
              <a:spAutoFit/>
            </a:bodyPr>
            <a:lstStyle/>
            <a:p>
              <a:pPr algn="l">
                <a:lnSpc>
                  <a:spcPct val="100000"/>
                </a:lnSpc>
                <a:spcAft>
                  <a:spcPts val="0"/>
                </a:spcAft>
              </a:pPr>
              <a:r>
                <a:rPr lang="en-US" dirty="0" smtClean="0"/>
                <a:t>Shared vs. Public &amp; Private Keys</a:t>
              </a:r>
            </a:p>
            <a:p>
              <a:pPr algn="l">
                <a:lnSpc>
                  <a:spcPct val="100000"/>
                </a:lnSpc>
                <a:spcAft>
                  <a:spcPts val="0"/>
                </a:spcAft>
              </a:pPr>
              <a:r>
                <a:rPr lang="en-US" dirty="0" smtClean="0"/>
                <a:t>(e.g., AES vs. RSA) </a:t>
              </a:r>
              <a:endParaRPr lang="en-US" dirty="0"/>
            </a:p>
          </p:txBody>
        </p:sp>
        <p:cxnSp>
          <p:nvCxnSpPr>
            <p:cNvPr id="31" name="Straight Arrow Connector 30"/>
            <p:cNvCxnSpPr>
              <a:stCxn id="18" idx="2"/>
              <a:endCxn id="28" idx="0"/>
            </p:cNvCxnSpPr>
            <p:nvPr/>
          </p:nvCxnSpPr>
          <p:spPr bwMode="auto">
            <a:xfrm flipH="1">
              <a:off x="1504950" y="4083946"/>
              <a:ext cx="2121090" cy="141027"/>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4" name="Straight Arrow Connector 33"/>
            <p:cNvCxnSpPr>
              <a:stCxn id="18" idx="2"/>
              <a:endCxn id="29" idx="0"/>
            </p:cNvCxnSpPr>
            <p:nvPr/>
          </p:nvCxnSpPr>
          <p:spPr bwMode="auto">
            <a:xfrm>
              <a:off x="3626040" y="4083946"/>
              <a:ext cx="25589" cy="141027"/>
            </a:xfrm>
            <a:prstGeom prst="straightConnector1">
              <a:avLst/>
            </a:prstGeom>
            <a:solidFill>
              <a:srgbClr val="FFCC99"/>
            </a:solidFill>
            <a:ln w="12700" cap="flat" cmpd="sng" algn="ctr">
              <a:solidFill>
                <a:srgbClr val="000000"/>
              </a:solidFill>
              <a:prstDash val="solid"/>
              <a:round/>
              <a:headEnd type="none" w="med" len="med"/>
              <a:tailEnd type="arrow"/>
            </a:ln>
            <a:effectLst/>
          </p:spPr>
        </p:cxnSp>
      </p:grpSp>
      <p:sp>
        <p:nvSpPr>
          <p:cNvPr id="36" name="Rounded Rectangle 35"/>
          <p:cNvSpPr/>
          <p:nvPr/>
        </p:nvSpPr>
        <p:spPr bwMode="auto">
          <a:xfrm>
            <a:off x="457200" y="3234373"/>
            <a:ext cx="2095500" cy="838200"/>
          </a:xfrm>
          <a:prstGeom prst="roundRect">
            <a:avLst/>
          </a:prstGeom>
          <a:solidFill>
            <a:schemeClr val="accent2">
              <a:lumMod val="9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Stream Cipher</a:t>
            </a:r>
          </a:p>
        </p:txBody>
      </p:sp>
      <p:grpSp>
        <p:nvGrpSpPr>
          <p:cNvPr id="57" name="Group 56"/>
          <p:cNvGrpSpPr/>
          <p:nvPr/>
        </p:nvGrpSpPr>
        <p:grpSpPr>
          <a:xfrm>
            <a:off x="469995" y="5063173"/>
            <a:ext cx="8244100" cy="990600"/>
            <a:chOff x="469995" y="5063173"/>
            <a:chExt cx="8244100" cy="990600"/>
          </a:xfrm>
        </p:grpSpPr>
        <p:sp>
          <p:nvSpPr>
            <p:cNvPr id="39" name="Rounded Rectangle 38"/>
            <p:cNvSpPr/>
            <p:nvPr/>
          </p:nvSpPr>
          <p:spPr bwMode="auto">
            <a:xfrm>
              <a:off x="469995" y="5215573"/>
              <a:ext cx="1034955"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ECB</a:t>
              </a:r>
            </a:p>
          </p:txBody>
        </p:sp>
        <p:sp>
          <p:nvSpPr>
            <p:cNvPr id="40" name="Rounded Rectangle 39"/>
            <p:cNvSpPr/>
            <p:nvPr/>
          </p:nvSpPr>
          <p:spPr bwMode="auto">
            <a:xfrm>
              <a:off x="1555845" y="5215573"/>
              <a:ext cx="996855"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CBC</a:t>
              </a:r>
            </a:p>
          </p:txBody>
        </p:sp>
        <p:sp>
          <p:nvSpPr>
            <p:cNvPr id="41" name="Rounded Rectangle 40"/>
            <p:cNvSpPr/>
            <p:nvPr/>
          </p:nvSpPr>
          <p:spPr bwMode="auto">
            <a:xfrm>
              <a:off x="2641979" y="5215573"/>
              <a:ext cx="996855"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CTR</a:t>
              </a:r>
            </a:p>
          </p:txBody>
        </p:sp>
        <p:sp>
          <p:nvSpPr>
            <p:cNvPr id="42" name="Rounded Rectangle 41"/>
            <p:cNvSpPr/>
            <p:nvPr/>
          </p:nvSpPr>
          <p:spPr bwMode="auto">
            <a:xfrm>
              <a:off x="3695415" y="5215573"/>
              <a:ext cx="996855" cy="838200"/>
            </a:xfrm>
            <a:prstGeom prst="roundRect">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a:t>
              </a:r>
            </a:p>
          </p:txBody>
        </p:sp>
        <p:cxnSp>
          <p:nvCxnSpPr>
            <p:cNvPr id="43" name="Straight Arrow Connector 42"/>
            <p:cNvCxnSpPr>
              <a:stCxn id="28" idx="2"/>
              <a:endCxn id="39" idx="0"/>
            </p:cNvCxnSpPr>
            <p:nvPr/>
          </p:nvCxnSpPr>
          <p:spPr bwMode="auto">
            <a:xfrm flipH="1">
              <a:off x="987473" y="5063173"/>
              <a:ext cx="517477" cy="1524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46" name="Straight Arrow Connector 45"/>
            <p:cNvCxnSpPr>
              <a:stCxn id="28" idx="2"/>
              <a:endCxn id="40" idx="0"/>
            </p:cNvCxnSpPr>
            <p:nvPr/>
          </p:nvCxnSpPr>
          <p:spPr bwMode="auto">
            <a:xfrm>
              <a:off x="1504950" y="5063173"/>
              <a:ext cx="549323" cy="1524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49" name="Straight Arrow Connector 48"/>
            <p:cNvCxnSpPr>
              <a:stCxn id="28" idx="2"/>
              <a:endCxn id="41" idx="0"/>
            </p:cNvCxnSpPr>
            <p:nvPr/>
          </p:nvCxnSpPr>
          <p:spPr bwMode="auto">
            <a:xfrm>
              <a:off x="1504950" y="5063173"/>
              <a:ext cx="1635457" cy="1524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52" name="Straight Arrow Connector 51"/>
            <p:cNvCxnSpPr>
              <a:stCxn id="28" idx="2"/>
              <a:endCxn id="42" idx="0"/>
            </p:cNvCxnSpPr>
            <p:nvPr/>
          </p:nvCxnSpPr>
          <p:spPr bwMode="auto">
            <a:xfrm>
              <a:off x="1504950" y="5063173"/>
              <a:ext cx="2688893" cy="1524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55" name="TextBox 54"/>
            <p:cNvSpPr txBox="1"/>
            <p:nvPr/>
          </p:nvSpPr>
          <p:spPr>
            <a:xfrm>
              <a:off x="4904095" y="5450006"/>
              <a:ext cx="3810000" cy="369332"/>
            </a:xfrm>
            <a:prstGeom prst="rect">
              <a:avLst/>
            </a:prstGeom>
            <a:noFill/>
          </p:spPr>
          <p:txBody>
            <a:bodyPr wrap="square" rtlCol="0">
              <a:spAutoFit/>
            </a:bodyPr>
            <a:lstStyle/>
            <a:p>
              <a:pPr algn="l">
                <a:lnSpc>
                  <a:spcPct val="100000"/>
                </a:lnSpc>
                <a:spcAft>
                  <a:spcPts val="0"/>
                </a:spcAft>
              </a:pPr>
              <a:r>
                <a:rPr lang="en-US" dirty="0" smtClean="0"/>
                <a:t>Which Mode to Use?</a:t>
              </a:r>
            </a:p>
          </p:txBody>
        </p:sp>
      </p:grpSp>
      <p:sp>
        <p:nvSpPr>
          <p:cNvPr id="56" name="Rounded Rectangle 55"/>
          <p:cNvSpPr/>
          <p:nvPr/>
        </p:nvSpPr>
        <p:spPr bwMode="auto">
          <a:xfrm>
            <a:off x="469994" y="5215572"/>
            <a:ext cx="1034955" cy="838200"/>
          </a:xfrm>
          <a:prstGeom prst="roundRect">
            <a:avLst/>
          </a:prstGeom>
          <a:solidFill>
            <a:schemeClr val="accent2">
              <a:lumMod val="9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ECB</a:t>
            </a:r>
          </a:p>
        </p:txBody>
      </p:sp>
      <p:sp>
        <p:nvSpPr>
          <p:cNvPr id="58" name="Rounded Rectangle 57"/>
          <p:cNvSpPr/>
          <p:nvPr/>
        </p:nvSpPr>
        <p:spPr bwMode="auto">
          <a:xfrm>
            <a:off x="2641979" y="5215572"/>
            <a:ext cx="996855" cy="838200"/>
          </a:xfrm>
          <a:prstGeom prst="roundRect">
            <a:avLst/>
          </a:prstGeom>
          <a:solidFill>
            <a:schemeClr val="accent2">
              <a:lumMod val="9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CTR</a:t>
            </a:r>
          </a:p>
        </p:txBody>
      </p:sp>
    </p:spTree>
    <p:extLst>
      <p:ext uri="{BB962C8B-B14F-4D97-AF65-F5344CB8AC3E}">
        <p14:creationId xmlns:p14="http://schemas.microsoft.com/office/powerpoint/2010/main" val="237092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6" grpId="0" animBg="1"/>
      <p:bldP spid="5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ECB vs. Other Modes</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139</a:t>
            </a:fld>
            <a:endParaRPr lang="en-US"/>
          </a:p>
        </p:txBody>
      </p:sp>
      <p:pic>
        <p:nvPicPr>
          <p:cNvPr id="1026" name="Picture 2" descr="File:Tux.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560" y="1794150"/>
            <a:ext cx="18669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Tux ecb.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94150"/>
            <a:ext cx="18669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Tux secur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1462" y="1794150"/>
            <a:ext cx="1866900" cy="2057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6750" y="5571470"/>
            <a:ext cx="7696200" cy="523220"/>
          </a:xfrm>
          <a:prstGeom prst="rect">
            <a:avLst/>
          </a:prstGeom>
        </p:spPr>
        <p:txBody>
          <a:bodyPr wrap="square">
            <a:spAutoFit/>
          </a:bodyPr>
          <a:lstStyle/>
          <a:p>
            <a:pPr indent="-457200">
              <a:lnSpc>
                <a:spcPct val="100000"/>
              </a:lnSpc>
              <a:spcAft>
                <a:spcPts val="0"/>
              </a:spcAft>
            </a:pPr>
            <a:r>
              <a:rPr lang="en-US" sz="1400" b="0" dirty="0" smtClean="0"/>
              <a:t>Images retrieved from </a:t>
            </a:r>
            <a:r>
              <a:rPr lang="en-US" sz="1400" b="0" dirty="0" err="1"/>
              <a:t>WikiMedia</a:t>
            </a:r>
            <a:r>
              <a:rPr lang="en-US" sz="1400" b="0" dirty="0"/>
              <a:t> </a:t>
            </a:r>
            <a:r>
              <a:rPr lang="en-US" sz="1400" b="0" dirty="0" smtClean="0"/>
              <a:t>Commons on December 6, 2012.  Released </a:t>
            </a:r>
            <a:r>
              <a:rPr lang="en-US" sz="1400" b="0" dirty="0"/>
              <a:t>to public domain by </a:t>
            </a:r>
            <a:r>
              <a:rPr lang="en-US" sz="1400" b="0" dirty="0" smtClean="0"/>
              <a:t>creator Larry Ewing (</a:t>
            </a:r>
            <a:r>
              <a:rPr lang="en-US" sz="1400" b="0" dirty="0"/>
              <a:t>lewing@isc.tamu.edu</a:t>
            </a:r>
            <a:r>
              <a:rPr lang="en-US" sz="1400" b="0" dirty="0" smtClean="0"/>
              <a:t>).  Imaged created using The GIMP.</a:t>
            </a:r>
            <a:endParaRPr lang="en-US" sz="1400" b="0" dirty="0"/>
          </a:p>
        </p:txBody>
      </p:sp>
      <p:sp>
        <p:nvSpPr>
          <p:cNvPr id="6" name="TextBox 5"/>
          <p:cNvSpPr txBox="1"/>
          <p:nvPr/>
        </p:nvSpPr>
        <p:spPr>
          <a:xfrm>
            <a:off x="3976220" y="4085350"/>
            <a:ext cx="1167279" cy="954107"/>
          </a:xfrm>
          <a:prstGeom prst="rect">
            <a:avLst/>
          </a:prstGeom>
          <a:noFill/>
        </p:spPr>
        <p:txBody>
          <a:bodyPr wrap="square" rtlCol="0">
            <a:spAutoFit/>
          </a:bodyPr>
          <a:lstStyle/>
          <a:p>
            <a:pPr>
              <a:lnSpc>
                <a:spcPct val="100000"/>
              </a:lnSpc>
              <a:spcAft>
                <a:spcPts val="0"/>
              </a:spcAft>
            </a:pPr>
            <a:r>
              <a:rPr lang="en-US" sz="2800" dirty="0" smtClean="0"/>
              <a:t>ECB Mode</a:t>
            </a:r>
            <a:endParaRPr lang="en-US" sz="2800" dirty="0"/>
          </a:p>
        </p:txBody>
      </p:sp>
      <p:sp>
        <p:nvSpPr>
          <p:cNvPr id="10" name="TextBox 9"/>
          <p:cNvSpPr txBox="1"/>
          <p:nvPr/>
        </p:nvSpPr>
        <p:spPr>
          <a:xfrm>
            <a:off x="1562100" y="4060134"/>
            <a:ext cx="1692349" cy="954107"/>
          </a:xfrm>
          <a:prstGeom prst="rect">
            <a:avLst/>
          </a:prstGeom>
          <a:noFill/>
        </p:spPr>
        <p:txBody>
          <a:bodyPr wrap="square" rtlCol="0">
            <a:spAutoFit/>
          </a:bodyPr>
          <a:lstStyle/>
          <a:p>
            <a:pPr>
              <a:lnSpc>
                <a:spcPct val="100000"/>
              </a:lnSpc>
              <a:spcAft>
                <a:spcPts val="0"/>
              </a:spcAft>
            </a:pPr>
            <a:r>
              <a:rPr lang="en-US" sz="2800" dirty="0" smtClean="0"/>
              <a:t>Original Image</a:t>
            </a:r>
            <a:endParaRPr lang="en-US" sz="2800" dirty="0"/>
          </a:p>
        </p:txBody>
      </p:sp>
      <p:sp>
        <p:nvSpPr>
          <p:cNvPr id="11" name="TextBox 10"/>
          <p:cNvSpPr txBox="1"/>
          <p:nvPr/>
        </p:nvSpPr>
        <p:spPr>
          <a:xfrm>
            <a:off x="5756963" y="4045534"/>
            <a:ext cx="1692349" cy="954107"/>
          </a:xfrm>
          <a:prstGeom prst="rect">
            <a:avLst/>
          </a:prstGeom>
          <a:noFill/>
        </p:spPr>
        <p:txBody>
          <a:bodyPr wrap="square" rtlCol="0">
            <a:spAutoFit/>
          </a:bodyPr>
          <a:lstStyle/>
          <a:p>
            <a:pPr>
              <a:lnSpc>
                <a:spcPct val="100000"/>
              </a:lnSpc>
              <a:spcAft>
                <a:spcPts val="0"/>
              </a:spcAft>
            </a:pPr>
            <a:r>
              <a:rPr lang="en-US" sz="2800" dirty="0" smtClean="0"/>
              <a:t>Other / Desired</a:t>
            </a:r>
            <a:endParaRPr lang="en-US" sz="2800" dirty="0"/>
          </a:p>
        </p:txBody>
      </p:sp>
    </p:spTree>
    <p:extLst>
      <p:ext uri="{BB962C8B-B14F-4D97-AF65-F5344CB8AC3E}">
        <p14:creationId xmlns:p14="http://schemas.microsoft.com/office/powerpoint/2010/main" val="3764329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Fail Securely</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14</a:t>
            </a:fld>
            <a:endParaRPr lang="en-US"/>
          </a:p>
        </p:txBody>
      </p:sp>
      <p:sp>
        <p:nvSpPr>
          <p:cNvPr id="8" name="TextBox 7"/>
          <p:cNvSpPr txBox="1"/>
          <p:nvPr/>
        </p:nvSpPr>
        <p:spPr>
          <a:xfrm>
            <a:off x="5220710" y="2083658"/>
            <a:ext cx="3441968" cy="923330"/>
          </a:xfrm>
          <a:prstGeom prst="rect">
            <a:avLst/>
          </a:prstGeom>
          <a:noFill/>
        </p:spPr>
        <p:txBody>
          <a:bodyPr wrap="none" rtlCol="0">
            <a:spAutoFit/>
          </a:bodyPr>
          <a:lstStyle/>
          <a:p>
            <a:pPr>
              <a:lnSpc>
                <a:spcPct val="100000"/>
              </a:lnSpc>
              <a:spcAft>
                <a:spcPts val="0"/>
              </a:spcAft>
            </a:pPr>
            <a:r>
              <a:rPr lang="en-US" dirty="0" smtClean="0"/>
              <a:t>Security controls should be </a:t>
            </a:r>
          </a:p>
          <a:p>
            <a:pPr>
              <a:lnSpc>
                <a:spcPct val="100000"/>
              </a:lnSpc>
              <a:spcAft>
                <a:spcPts val="0"/>
              </a:spcAft>
            </a:pPr>
            <a:r>
              <a:rPr lang="en-US" dirty="0" smtClean="0"/>
              <a:t>designed to fail until they are </a:t>
            </a:r>
          </a:p>
          <a:p>
            <a:pPr>
              <a:lnSpc>
                <a:spcPct val="100000"/>
              </a:lnSpc>
              <a:spcAft>
                <a:spcPts val="0"/>
              </a:spcAft>
            </a:pPr>
            <a:r>
              <a:rPr lang="en-US" dirty="0" smtClean="0"/>
              <a:t>proven valid.</a:t>
            </a:r>
            <a:endParaRPr lang="en-US" dirty="0"/>
          </a:p>
        </p:txBody>
      </p:sp>
      <p:sp>
        <p:nvSpPr>
          <p:cNvPr id="7" name="Rectangle 6"/>
          <p:cNvSpPr/>
          <p:nvPr/>
        </p:nvSpPr>
        <p:spPr>
          <a:xfrm>
            <a:off x="533400" y="5890900"/>
            <a:ext cx="7620000" cy="338554"/>
          </a:xfrm>
          <a:prstGeom prst="rect">
            <a:avLst/>
          </a:prstGeom>
        </p:spPr>
        <p:txBody>
          <a:bodyPr wrap="square">
            <a:spAutoFit/>
          </a:bodyPr>
          <a:lstStyle/>
          <a:p>
            <a:pPr>
              <a:lnSpc>
                <a:spcPct val="100000"/>
              </a:lnSpc>
              <a:spcAft>
                <a:spcPts val="0"/>
              </a:spcAft>
            </a:pPr>
            <a:r>
              <a:rPr lang="en-US" sz="800" b="0" dirty="0" smtClean="0"/>
              <a:t>Original License Image: Licensed under Creative Commons Attribution 3.0 </a:t>
            </a:r>
            <a:r>
              <a:rPr lang="en-US" sz="800" b="0" dirty="0" err="1" smtClean="0"/>
              <a:t>Unported</a:t>
            </a:r>
            <a:r>
              <a:rPr lang="en-US" sz="800" b="0" dirty="0" smtClean="0"/>
              <a:t>– Taken by </a:t>
            </a:r>
            <a:r>
              <a:rPr lang="en-US" sz="800" b="0" dirty="0" err="1" smtClean="0"/>
              <a:t>Dureo</a:t>
            </a:r>
            <a:r>
              <a:rPr lang="en-US" sz="800" b="0" dirty="0" smtClean="0"/>
              <a:t>. Retrieved September 30, 2011</a:t>
            </a:r>
            <a:r>
              <a:rPr lang="en-US" sz="800" b="0" dirty="0"/>
              <a:t>, from https://secure.wikimedia.org/wikipedia/commons/wiki/File:MyL1.jpg </a:t>
            </a:r>
            <a:r>
              <a:rPr lang="en-US" sz="800" b="0" dirty="0" smtClean="0"/>
              <a:t>– Modified by Larry Shields on 9/20/2011</a:t>
            </a:r>
            <a:endParaRPr lang="en-US" sz="800" b="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92" y="1889252"/>
            <a:ext cx="4636822"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93366" y="322788"/>
            <a:ext cx="915635" cy="412934"/>
          </a:xfrm>
          <a:prstGeom prst="rect">
            <a:avLst/>
          </a:prstGeom>
          <a:noFill/>
        </p:spPr>
        <p:txBody>
          <a:bodyPr wrap="none" rtlCol="0">
            <a:spAutoFit/>
          </a:bodyPr>
          <a:lstStyle/>
          <a:p>
            <a:r>
              <a:rPr lang="en-US" dirty="0" smtClean="0"/>
              <a:t>5 of 10</a:t>
            </a:r>
            <a:endParaRPr lang="en-US" dirty="0"/>
          </a:p>
        </p:txBody>
      </p:sp>
      <p:sp>
        <p:nvSpPr>
          <p:cNvPr id="10" name="TextBox 9"/>
          <p:cNvSpPr txBox="1"/>
          <p:nvPr/>
        </p:nvSpPr>
        <p:spPr>
          <a:xfrm>
            <a:off x="5220711" y="3581372"/>
            <a:ext cx="3441967" cy="923330"/>
          </a:xfrm>
          <a:prstGeom prst="rect">
            <a:avLst/>
          </a:prstGeom>
          <a:noFill/>
        </p:spPr>
        <p:txBody>
          <a:bodyPr wrap="square" rtlCol="0">
            <a:spAutoFit/>
          </a:bodyPr>
          <a:lstStyle/>
          <a:p>
            <a:pPr>
              <a:lnSpc>
                <a:spcPct val="100000"/>
              </a:lnSpc>
              <a:spcAft>
                <a:spcPts val="0"/>
              </a:spcAft>
            </a:pPr>
            <a:r>
              <a:rPr lang="en-US" dirty="0" smtClean="0"/>
              <a:t>When a security control does  fail, it should place the application in a secure state.</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smtClean="0"/>
              <a:t>If storing passwords – hash with a salt value</a:t>
            </a:r>
          </a:p>
          <a:p>
            <a:endParaRPr lang="en-US" dirty="0" smtClean="0"/>
          </a:p>
          <a:p>
            <a:r>
              <a:rPr lang="en-US" dirty="0" smtClean="0"/>
              <a:t>If you’re using authentication – encrypt in transmission</a:t>
            </a:r>
          </a:p>
          <a:p>
            <a:endParaRPr lang="en-US" dirty="0"/>
          </a:p>
          <a:p>
            <a:r>
              <a:rPr lang="en-US" dirty="0" smtClean="0"/>
              <a:t>Properly seed random number generators</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140</a:t>
            </a:fld>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Words to Live By: #1</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CWE-759: Use of a One-Way Hash without a Salt</a:t>
            </a:r>
          </a:p>
          <a:p>
            <a:endParaRPr lang="en-US" dirty="0" smtClean="0"/>
          </a:p>
          <a:p>
            <a:pPr lvl="1"/>
            <a:r>
              <a:rPr lang="en-US" b="0" dirty="0" smtClean="0"/>
              <a:t>The software uses a one-way cryptographic hash against an input that should not be reversible, such as a password, but the software does not also use a salt as part of the input. </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141</a:t>
            </a:fld>
            <a:endParaRPr lang="en-US"/>
          </a:p>
        </p:txBody>
      </p:sp>
      <p:sp>
        <p:nvSpPr>
          <p:cNvPr id="7" name="Horizontal Scroll 6"/>
          <p:cNvSpPr/>
          <p:nvPr/>
        </p:nvSpPr>
        <p:spPr bwMode="auto">
          <a:xfrm>
            <a:off x="1700462" y="1295400"/>
            <a:ext cx="55626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If storing passwords – hash with a salt value</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 Password Cracking – 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142</a:t>
            </a:fld>
            <a:endParaRPr lang="en-US"/>
          </a:p>
        </p:txBody>
      </p:sp>
      <p:sp>
        <p:nvSpPr>
          <p:cNvPr id="14" name="Down Arrow 13"/>
          <p:cNvSpPr/>
          <p:nvPr/>
        </p:nvSpPr>
        <p:spPr bwMode="auto">
          <a:xfrm>
            <a:off x="4267200" y="2743200"/>
            <a:ext cx="457200" cy="609600"/>
          </a:xfrm>
          <a:prstGeom prst="downArrow">
            <a:avLst/>
          </a:prstGeom>
          <a:solidFill>
            <a:schemeClr val="accent2">
              <a:lumMod val="9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5" name="TextBox 14"/>
          <p:cNvSpPr txBox="1"/>
          <p:nvPr/>
        </p:nvSpPr>
        <p:spPr>
          <a:xfrm>
            <a:off x="457200" y="4953000"/>
            <a:ext cx="8077200" cy="733534"/>
          </a:xfrm>
          <a:prstGeom prst="rect">
            <a:avLst/>
          </a:prstGeom>
          <a:noFill/>
        </p:spPr>
        <p:txBody>
          <a:bodyPr wrap="square" rtlCol="0">
            <a:spAutoFit/>
          </a:bodyPr>
          <a:lstStyle/>
          <a:p>
            <a:r>
              <a:rPr lang="en-US" dirty="0" smtClean="0"/>
              <a:t>Even though we have access to this system already, it is useful for an adversary to crack the hashes… people tend to reuse passwords.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29" y="1066800"/>
            <a:ext cx="7315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29" y="3429000"/>
            <a:ext cx="749481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Cracking</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143</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27286"/>
          <a:stretch/>
        </p:blipFill>
        <p:spPr bwMode="auto">
          <a:xfrm>
            <a:off x="1571284" y="1179764"/>
            <a:ext cx="5638800" cy="433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5867400"/>
            <a:ext cx="9144000" cy="412934"/>
          </a:xfrm>
          <a:prstGeom prst="rect">
            <a:avLst/>
          </a:prstGeom>
          <a:noFill/>
        </p:spPr>
        <p:txBody>
          <a:bodyPr wrap="square" rtlCol="0">
            <a:spAutoFit/>
          </a:bodyPr>
          <a:lstStyle/>
          <a:p>
            <a:r>
              <a:rPr lang="en-US" sz="1600" b="0" dirty="0"/>
              <a:t>https://securityledger.com/2012/12/new-25-gpu-monster-devours-passwords-in-seconds/</a:t>
            </a:r>
          </a:p>
        </p:txBody>
      </p:sp>
    </p:spTree>
    <p:extLst>
      <p:ext uri="{BB962C8B-B14F-4D97-AF65-F5344CB8AC3E}">
        <p14:creationId xmlns:p14="http://schemas.microsoft.com/office/powerpoint/2010/main" val="14830896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77200" cy="533400"/>
          </a:xfrm>
        </p:spPr>
        <p:txBody>
          <a:bodyPr/>
          <a:lstStyle/>
          <a:p>
            <a:r>
              <a:rPr lang="en-US" dirty="0" smtClean="0"/>
              <a:t>Real World Example – Hash Compromise</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144</a:t>
            </a:fld>
            <a:endParaRPr lang="en-US"/>
          </a:p>
        </p:txBody>
      </p:sp>
      <p:sp>
        <p:nvSpPr>
          <p:cNvPr id="11" name="TextBox 10"/>
          <p:cNvSpPr txBox="1"/>
          <p:nvPr/>
        </p:nvSpPr>
        <p:spPr>
          <a:xfrm>
            <a:off x="990600" y="5638800"/>
            <a:ext cx="7162800" cy="790620"/>
          </a:xfrm>
          <a:prstGeom prst="rect">
            <a:avLst/>
          </a:prstGeom>
          <a:noFill/>
        </p:spPr>
        <p:txBody>
          <a:bodyPr wrap="square" rtlCol="0">
            <a:noAutofit/>
          </a:bodyPr>
          <a:lstStyle/>
          <a:p>
            <a:pPr indent="-457200" algn="l">
              <a:lnSpc>
                <a:spcPct val="100000"/>
              </a:lnSpc>
              <a:spcAft>
                <a:spcPts val="0"/>
              </a:spcAft>
            </a:pPr>
            <a:r>
              <a:rPr lang="en-US" sz="1000" b="0" dirty="0" smtClean="0"/>
              <a:t>Bright, P. (2011, February 15). </a:t>
            </a:r>
            <a:r>
              <a:rPr lang="en-US" sz="1000" b="0" i="1" dirty="0" smtClean="0"/>
              <a:t>Anonymous speaks: The inside story of the </a:t>
            </a:r>
            <a:r>
              <a:rPr lang="en-US" sz="1000" b="0" i="1" dirty="0" err="1" smtClean="0"/>
              <a:t>HBGary</a:t>
            </a:r>
            <a:r>
              <a:rPr lang="en-US" sz="1000" b="0" i="1" dirty="0" smtClean="0"/>
              <a:t> hack</a:t>
            </a:r>
            <a:r>
              <a:rPr lang="en-US" sz="1000" b="0" dirty="0" smtClean="0"/>
              <a:t>. Retrieved February 16, 2011, from http://arstechnica.com/tech-policy/news/2011/02/anonymous-speaks-the-inside-story-of-the-hbgary-hack.ars/</a:t>
            </a:r>
          </a:p>
          <a:p>
            <a:pPr indent="-457200" algn="l">
              <a:lnSpc>
                <a:spcPct val="100000"/>
              </a:lnSpc>
              <a:spcAft>
                <a:spcPts val="0"/>
              </a:spcAft>
            </a:pPr>
            <a:r>
              <a:rPr lang="en-US" sz="1000" b="0" dirty="0" smtClean="0"/>
              <a:t>Image: From Wikimedia Commons – Image taken by Vincent Diamante, February 10, 2008. </a:t>
            </a:r>
            <a:r>
              <a:rPr lang="en-US" sz="1000" b="0" dirty="0"/>
              <a:t>Retrieved September 20, 2011 from https://secure.wikimedia.org/wikipedia/commons/wiki/File:Anonymous_at_Scientology_in_Los_Angeles.jpg</a:t>
            </a:r>
          </a:p>
        </p:txBody>
      </p:sp>
      <p:sp>
        <p:nvSpPr>
          <p:cNvPr id="13" name="TextBox 12"/>
          <p:cNvSpPr txBox="1"/>
          <p:nvPr/>
        </p:nvSpPr>
        <p:spPr>
          <a:xfrm>
            <a:off x="685800" y="1576134"/>
            <a:ext cx="6248400" cy="412934"/>
          </a:xfrm>
          <a:prstGeom prst="rect">
            <a:avLst/>
          </a:prstGeom>
          <a:noFill/>
        </p:spPr>
        <p:txBody>
          <a:bodyPr wrap="square" rtlCol="0">
            <a:spAutoFit/>
          </a:bodyPr>
          <a:lstStyle/>
          <a:p>
            <a:pPr algn="l"/>
            <a:r>
              <a:rPr lang="en-US" dirty="0" smtClean="0"/>
              <a:t>Remember the Anonymous attack discussed earlier?</a:t>
            </a:r>
            <a:endParaRPr lang="en-US" dirty="0"/>
          </a:p>
        </p:txBody>
      </p:sp>
      <p:pic>
        <p:nvPicPr>
          <p:cNvPr id="27650" name="Picture 2"/>
          <p:cNvPicPr>
            <a:picLocks noChangeAspect="1" noChangeArrowheads="1"/>
          </p:cNvPicPr>
          <p:nvPr/>
        </p:nvPicPr>
        <p:blipFill>
          <a:blip r:embed="rId3" cstate="print"/>
          <a:srcRect/>
          <a:stretch>
            <a:fillRect/>
          </a:stretch>
        </p:blipFill>
        <p:spPr bwMode="auto">
          <a:xfrm>
            <a:off x="685800" y="2109534"/>
            <a:ext cx="6343650" cy="3114675"/>
          </a:xfrm>
          <a:prstGeom prst="rect">
            <a:avLst/>
          </a:prstGeom>
          <a:noFill/>
          <a:ln w="9525">
            <a:noFill/>
            <a:miter lim="800000"/>
            <a:headEnd/>
            <a:tailEnd/>
          </a:ln>
        </p:spPr>
      </p:pic>
      <p:sp>
        <p:nvSpPr>
          <p:cNvPr id="8" name="Rectangle 7"/>
          <p:cNvSpPr/>
          <p:nvPr/>
        </p:nvSpPr>
        <p:spPr bwMode="auto">
          <a:xfrm>
            <a:off x="685800" y="2109534"/>
            <a:ext cx="6172200" cy="3810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685800" y="4700334"/>
            <a:ext cx="6172200" cy="5334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450" y="1153945"/>
            <a:ext cx="1689262" cy="92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551" y="1309048"/>
            <a:ext cx="2613750" cy="438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r>
              <a:rPr lang="en-US" dirty="0" smtClean="0"/>
              <a:t>How to create salt?</a:t>
            </a:r>
          </a:p>
          <a:p>
            <a:pPr lvl="1">
              <a:lnSpc>
                <a:spcPct val="100000"/>
              </a:lnSpc>
              <a:spcAft>
                <a:spcPts val="0"/>
              </a:spcAft>
            </a:pPr>
            <a:r>
              <a:rPr lang="en-US" b="0" dirty="0" smtClean="0"/>
              <a:t>Create small random value</a:t>
            </a:r>
          </a:p>
          <a:p>
            <a:pPr lvl="1">
              <a:lnSpc>
                <a:spcPct val="100000"/>
              </a:lnSpc>
              <a:spcAft>
                <a:spcPts val="0"/>
              </a:spcAft>
            </a:pPr>
            <a:r>
              <a:rPr lang="en-US" b="0" dirty="0" smtClean="0"/>
              <a:t>The salt should be different for each user</a:t>
            </a:r>
          </a:p>
          <a:p>
            <a:pPr lvl="1">
              <a:lnSpc>
                <a:spcPct val="100000"/>
              </a:lnSpc>
              <a:spcAft>
                <a:spcPts val="0"/>
              </a:spcAft>
            </a:pPr>
            <a:r>
              <a:rPr lang="en-US" b="0" dirty="0" smtClean="0"/>
              <a:t>Can use a hash of the </a:t>
            </a:r>
            <a:r>
              <a:rPr lang="en-US" b="0" dirty="0" err="1" smtClean="0"/>
              <a:t>userid</a:t>
            </a:r>
            <a:r>
              <a:rPr lang="en-US" b="0" dirty="0" smtClean="0"/>
              <a:t> in some use cases</a:t>
            </a:r>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r>
              <a:rPr lang="en-US" dirty="0" smtClean="0"/>
              <a:t>Where to store salt?</a:t>
            </a:r>
          </a:p>
          <a:p>
            <a:pPr lvl="1">
              <a:lnSpc>
                <a:spcPct val="100000"/>
              </a:lnSpc>
              <a:spcAft>
                <a:spcPts val="0"/>
              </a:spcAft>
            </a:pPr>
            <a:r>
              <a:rPr lang="en-US" b="0" dirty="0" smtClean="0"/>
              <a:t>In the database with the </a:t>
            </a:r>
            <a:r>
              <a:rPr lang="en-US" b="0" dirty="0" err="1" smtClean="0"/>
              <a:t>userid</a:t>
            </a:r>
            <a:r>
              <a:rPr lang="en-US" b="0" dirty="0" smtClean="0"/>
              <a:t>/password</a:t>
            </a:r>
          </a:p>
          <a:p>
            <a:pPr lvl="1">
              <a:lnSpc>
                <a:spcPct val="100000"/>
              </a:lnSpc>
              <a:spcAft>
                <a:spcPts val="0"/>
              </a:spcAft>
            </a:pPr>
            <a:r>
              <a:rPr lang="en-US" b="0" dirty="0" smtClean="0"/>
              <a:t>Often pre-pended to the password in storage</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145</a:t>
            </a:fld>
            <a:endParaRPr lang="en-US"/>
          </a:p>
        </p:txBody>
      </p:sp>
    </p:spTree>
    <p:extLst>
      <p:ext uri="{BB962C8B-B14F-4D97-AF65-F5344CB8AC3E}">
        <p14:creationId xmlns:p14="http://schemas.microsoft.com/office/powerpoint/2010/main" val="198684686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Words to Live By: #2</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CWE-523: Unprotected Transport of Credentials</a:t>
            </a:r>
          </a:p>
          <a:p>
            <a:endParaRPr lang="en-US" dirty="0" smtClean="0"/>
          </a:p>
          <a:p>
            <a:pPr lvl="1"/>
            <a:r>
              <a:rPr lang="en-US" b="0" dirty="0" smtClean="0"/>
              <a:t>Login pages not using adequate measures to protect the user name and password while they are in transit from the client to the server.</a:t>
            </a:r>
          </a:p>
          <a:p>
            <a:pPr lvl="1"/>
            <a:endParaRPr lang="en-US" b="0" dirty="0"/>
          </a:p>
          <a:p>
            <a:pPr lvl="1"/>
            <a:r>
              <a:rPr lang="en-US" b="0" dirty="0"/>
              <a:t>SSL (Secure Socket Layer) provides data confidentiality and integrity to HTTP. By encrypting HTTP messages, SSL protects from attackers eavesdropping or altering message contents.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146</a:t>
            </a:fld>
            <a:endParaRPr lang="en-US"/>
          </a:p>
        </p:txBody>
      </p:sp>
      <p:sp>
        <p:nvSpPr>
          <p:cNvPr id="7" name="Horizontal Scroll 6"/>
          <p:cNvSpPr/>
          <p:nvPr/>
        </p:nvSpPr>
        <p:spPr bwMode="auto">
          <a:xfrm>
            <a:off x="1243262" y="1295400"/>
            <a:ext cx="6553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If you’re using authentication – encrypt in transmission</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Encrypting Sessions – Exploit Demo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147</a:t>
            </a:fld>
            <a:endParaRPr lang="en-US"/>
          </a:p>
        </p:txBody>
      </p:sp>
      <p:sp>
        <p:nvSpPr>
          <p:cNvPr id="15" name="TextBox 14"/>
          <p:cNvSpPr txBox="1"/>
          <p:nvPr/>
        </p:nvSpPr>
        <p:spPr>
          <a:xfrm>
            <a:off x="0" y="1215191"/>
            <a:ext cx="9144000" cy="861774"/>
          </a:xfrm>
          <a:prstGeom prst="rect">
            <a:avLst/>
          </a:prstGeom>
          <a:noFill/>
        </p:spPr>
        <p:txBody>
          <a:bodyPr wrap="square" rtlCol="0">
            <a:spAutoFit/>
          </a:bodyPr>
          <a:lstStyle/>
          <a:p>
            <a:r>
              <a:rPr lang="en-US" dirty="0" smtClean="0"/>
              <a:t>PCAP – packet capture</a:t>
            </a:r>
          </a:p>
          <a:p>
            <a:r>
              <a:rPr lang="en-US" dirty="0" smtClean="0"/>
              <a:t>Can capture all of the information passing over the network</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828" y="2206171"/>
            <a:ext cx="6346343"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77200" cy="533400"/>
          </a:xfrm>
        </p:spPr>
        <p:txBody>
          <a:bodyPr/>
          <a:lstStyle/>
          <a:p>
            <a:r>
              <a:rPr lang="en-US" dirty="0" smtClean="0"/>
              <a:t>Real World Example – Packet Capture</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148</a:t>
            </a:fld>
            <a:endParaRPr lang="en-US"/>
          </a:p>
        </p:txBody>
      </p:sp>
      <p:sp>
        <p:nvSpPr>
          <p:cNvPr id="11" name="TextBox 10"/>
          <p:cNvSpPr txBox="1"/>
          <p:nvPr/>
        </p:nvSpPr>
        <p:spPr>
          <a:xfrm>
            <a:off x="0" y="5562600"/>
            <a:ext cx="9144000" cy="838200"/>
          </a:xfrm>
          <a:prstGeom prst="rect">
            <a:avLst/>
          </a:prstGeom>
          <a:noFill/>
        </p:spPr>
        <p:txBody>
          <a:bodyPr wrap="square" rtlCol="0">
            <a:noAutofit/>
          </a:bodyPr>
          <a:lstStyle/>
          <a:p>
            <a:pPr indent="-457200">
              <a:lnSpc>
                <a:spcPct val="100000"/>
              </a:lnSpc>
              <a:spcAft>
                <a:spcPts val="0"/>
              </a:spcAft>
            </a:pPr>
            <a:r>
              <a:rPr lang="en-US" sz="1000" b="0" dirty="0" err="1" smtClean="0"/>
              <a:t>Pillai</a:t>
            </a:r>
            <a:r>
              <a:rPr lang="en-US" sz="1000" b="0" dirty="0" smtClean="0"/>
              <a:t>, J. (2010, October 28). </a:t>
            </a:r>
            <a:r>
              <a:rPr lang="en-US" sz="1000" b="0" i="1" dirty="0" smtClean="0"/>
              <a:t>Firefox Add-on “</a:t>
            </a:r>
            <a:r>
              <a:rPr lang="en-US" sz="1000" b="0" i="1" dirty="0" err="1" smtClean="0"/>
              <a:t>Firesheep</a:t>
            </a:r>
            <a:r>
              <a:rPr lang="en-US" sz="1000" b="0" i="1" dirty="0" smtClean="0"/>
              <a:t>” brings security problem for popular websites over insecure wireless networks</a:t>
            </a:r>
            <a:r>
              <a:rPr lang="en-US" sz="1000" b="0" dirty="0" smtClean="0"/>
              <a:t>. Retrieved February 25, 2011, from http://news.ebrandz.com/miscellaneous/2010/3657-firefox-add-on-firesheep-brings-security-problem-for-popular-websites-over-insecure-wireless-networks-.html</a:t>
            </a:r>
          </a:p>
          <a:p>
            <a:pPr indent="-457200">
              <a:lnSpc>
                <a:spcPct val="100000"/>
              </a:lnSpc>
              <a:spcAft>
                <a:spcPts val="0"/>
              </a:spcAft>
            </a:pPr>
            <a:r>
              <a:rPr lang="en-US" sz="1000" b="0" dirty="0" smtClean="0"/>
              <a:t>McMillan, R. (2011, January 26). </a:t>
            </a:r>
            <a:r>
              <a:rPr lang="en-US" sz="1000" b="0" i="1" dirty="0" err="1" smtClean="0"/>
              <a:t>Facebook</a:t>
            </a:r>
            <a:r>
              <a:rPr lang="en-US" sz="1000" b="0" i="1" dirty="0" smtClean="0"/>
              <a:t> offers protection against wireless </a:t>
            </a:r>
            <a:r>
              <a:rPr lang="en-US" sz="1000" b="0" i="1" dirty="0" err="1" smtClean="0"/>
              <a:t>Firesheep</a:t>
            </a:r>
            <a:r>
              <a:rPr lang="en-US" sz="1000" b="0" i="1" dirty="0" smtClean="0"/>
              <a:t> attack</a:t>
            </a:r>
            <a:r>
              <a:rPr lang="en-US" sz="1000" b="0" dirty="0" smtClean="0"/>
              <a:t>. Retrieved March 3, 2011, from http://www.networkworld.com/news/2011/012611-facebook-offers-protection-against-wireless.html</a:t>
            </a:r>
            <a:endParaRPr lang="en-US" sz="1000" b="0" dirty="0"/>
          </a:p>
        </p:txBody>
      </p:sp>
      <p:sp>
        <p:nvSpPr>
          <p:cNvPr id="13" name="TextBox 12"/>
          <p:cNvSpPr txBox="1"/>
          <p:nvPr/>
        </p:nvSpPr>
        <p:spPr>
          <a:xfrm>
            <a:off x="0" y="942475"/>
            <a:ext cx="9144000" cy="385362"/>
          </a:xfrm>
          <a:prstGeom prst="rect">
            <a:avLst/>
          </a:prstGeom>
          <a:noFill/>
        </p:spPr>
        <p:txBody>
          <a:bodyPr wrap="square" rtlCol="0">
            <a:spAutoFit/>
          </a:bodyPr>
          <a:lstStyle/>
          <a:p>
            <a:r>
              <a:rPr lang="en-US" dirty="0" smtClean="0"/>
              <a:t>Remember the </a:t>
            </a:r>
            <a:r>
              <a:rPr lang="en-US" dirty="0" err="1" smtClean="0"/>
              <a:t>Firesheep</a:t>
            </a:r>
            <a:r>
              <a:rPr lang="en-US" dirty="0" smtClean="0"/>
              <a:t> plug-in attack discussed earlier?</a:t>
            </a:r>
            <a:endParaRPr lang="en-US" dirty="0"/>
          </a:p>
        </p:txBody>
      </p:sp>
      <p:grpSp>
        <p:nvGrpSpPr>
          <p:cNvPr id="16" name="Group 15"/>
          <p:cNvGrpSpPr/>
          <p:nvPr/>
        </p:nvGrpSpPr>
        <p:grpSpPr>
          <a:xfrm>
            <a:off x="1159042" y="1399675"/>
            <a:ext cx="6781800" cy="3962400"/>
            <a:chOff x="1143000" y="1600200"/>
            <a:chExt cx="6781800" cy="3962400"/>
          </a:xfrm>
        </p:grpSpPr>
        <p:pic>
          <p:nvPicPr>
            <p:cNvPr id="2051" name="Picture 3"/>
            <p:cNvPicPr>
              <a:picLocks noChangeAspect="1" noChangeArrowheads="1"/>
            </p:cNvPicPr>
            <p:nvPr/>
          </p:nvPicPr>
          <p:blipFill>
            <a:blip r:embed="rId3" cstate="print"/>
            <a:srcRect/>
            <a:stretch>
              <a:fillRect/>
            </a:stretch>
          </p:blipFill>
          <p:spPr bwMode="auto">
            <a:xfrm>
              <a:off x="1351543" y="2438400"/>
              <a:ext cx="5653749" cy="1447800"/>
            </a:xfrm>
            <a:prstGeom prst="rect">
              <a:avLst/>
            </a:prstGeom>
            <a:noFill/>
            <a:ln w="9525">
              <a:noFill/>
              <a:miter lim="800000"/>
              <a:headEnd/>
              <a:tailEnd/>
            </a:ln>
          </p:spPr>
        </p:pic>
        <p:sp>
          <p:nvSpPr>
            <p:cNvPr id="9" name="Rectangle 8"/>
            <p:cNvSpPr/>
            <p:nvPr/>
          </p:nvSpPr>
          <p:spPr bwMode="auto">
            <a:xfrm>
              <a:off x="1275343" y="2743200"/>
              <a:ext cx="2286000" cy="228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2050" name="Picture 2"/>
            <p:cNvPicPr>
              <a:picLocks noChangeAspect="1" noChangeArrowheads="1"/>
            </p:cNvPicPr>
            <p:nvPr/>
          </p:nvPicPr>
          <p:blipFill>
            <a:blip r:embed="rId4" cstate="print"/>
            <a:srcRect/>
            <a:stretch>
              <a:fillRect/>
            </a:stretch>
          </p:blipFill>
          <p:spPr bwMode="auto">
            <a:xfrm>
              <a:off x="1351543" y="1676400"/>
              <a:ext cx="4876800" cy="739928"/>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1275342" y="4038600"/>
              <a:ext cx="6588177" cy="1371600"/>
            </a:xfrm>
            <a:prstGeom prst="rect">
              <a:avLst/>
            </a:prstGeom>
            <a:noFill/>
            <a:ln w="9525">
              <a:noFill/>
              <a:miter lim="800000"/>
              <a:headEnd/>
              <a:tailEnd/>
            </a:ln>
          </p:spPr>
        </p:pic>
        <p:sp>
          <p:nvSpPr>
            <p:cNvPr id="14" name="Rectangle 13"/>
            <p:cNvSpPr/>
            <p:nvPr/>
          </p:nvSpPr>
          <p:spPr bwMode="auto">
            <a:xfrm>
              <a:off x="1275343" y="4648200"/>
              <a:ext cx="990600" cy="228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1275343" y="5181600"/>
              <a:ext cx="1066800" cy="228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143000" y="1600200"/>
              <a:ext cx="6781800" cy="3962400"/>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POODLE</a:t>
            </a:r>
            <a:endParaRPr lang="en-US" dirty="0"/>
          </a:p>
        </p:txBody>
      </p:sp>
      <p:sp>
        <p:nvSpPr>
          <p:cNvPr id="3" name="Content Placeholder 2"/>
          <p:cNvSpPr>
            <a:spLocks noGrp="1"/>
          </p:cNvSpPr>
          <p:nvPr>
            <p:ph idx="1"/>
          </p:nvPr>
        </p:nvSpPr>
        <p:spPr/>
        <p:txBody>
          <a:bodyPr/>
          <a:lstStyle/>
          <a:p>
            <a:pPr>
              <a:lnSpc>
                <a:spcPct val="100000"/>
              </a:lnSpc>
              <a:spcAft>
                <a:spcPts val="0"/>
              </a:spcAft>
            </a:pPr>
            <a:r>
              <a:rPr lang="en-US" dirty="0" smtClean="0"/>
              <a:t>CBC encryption in SSL 3.0</a:t>
            </a:r>
          </a:p>
          <a:p>
            <a:pPr lvl="1">
              <a:lnSpc>
                <a:spcPct val="100000"/>
              </a:lnSpc>
              <a:spcAft>
                <a:spcPts val="0"/>
              </a:spcAft>
            </a:pPr>
            <a:r>
              <a:rPr lang="en-US" b="0" dirty="0" smtClean="0"/>
              <a:t>SSL has been around</a:t>
            </a:r>
            <a:br>
              <a:rPr lang="en-US" b="0" dirty="0" smtClean="0"/>
            </a:br>
            <a:r>
              <a:rPr lang="en-US" b="0" dirty="0" smtClean="0"/>
              <a:t>for 18 years</a:t>
            </a:r>
          </a:p>
          <a:p>
            <a:pPr>
              <a:lnSpc>
                <a:spcPct val="100000"/>
              </a:lnSpc>
              <a:spcAft>
                <a:spcPts val="0"/>
              </a:spcAft>
            </a:pPr>
            <a:endParaRPr lang="en-US" sz="1000" dirty="0" smtClean="0"/>
          </a:p>
          <a:p>
            <a:pPr>
              <a:lnSpc>
                <a:spcPct val="100000"/>
              </a:lnSpc>
              <a:spcAft>
                <a:spcPts val="0"/>
              </a:spcAft>
            </a:pPr>
            <a:r>
              <a:rPr lang="en-US" dirty="0" smtClean="0"/>
              <a:t>Block cipher padding is</a:t>
            </a:r>
            <a:br>
              <a:rPr lang="en-US" dirty="0" smtClean="0"/>
            </a:br>
            <a:r>
              <a:rPr lang="en-US" dirty="0" smtClean="0"/>
              <a:t>not deterministic</a:t>
            </a:r>
          </a:p>
          <a:p>
            <a:pPr lvl="1">
              <a:lnSpc>
                <a:spcPct val="100000"/>
              </a:lnSpc>
              <a:spcAft>
                <a:spcPts val="0"/>
              </a:spcAft>
            </a:pPr>
            <a:r>
              <a:rPr lang="en-US" b="0" dirty="0"/>
              <a:t>n</a:t>
            </a:r>
            <a:r>
              <a:rPr lang="en-US" b="0" dirty="0" smtClean="0"/>
              <a:t>ot covered by the MAC</a:t>
            </a:r>
          </a:p>
          <a:p>
            <a:pPr>
              <a:lnSpc>
                <a:spcPct val="100000"/>
              </a:lnSpc>
              <a:spcAft>
                <a:spcPts val="0"/>
              </a:spcAft>
            </a:pPr>
            <a:endParaRPr lang="en-US" sz="1000" dirty="0" smtClean="0"/>
          </a:p>
          <a:p>
            <a:pPr>
              <a:lnSpc>
                <a:spcPct val="100000"/>
              </a:lnSpc>
              <a:spcAft>
                <a:spcPts val="0"/>
              </a:spcAft>
            </a:pPr>
            <a:r>
              <a:rPr lang="en-US" dirty="0" smtClean="0"/>
              <a:t>Man in the Middle</a:t>
            </a:r>
          </a:p>
          <a:p>
            <a:pPr lvl="1">
              <a:lnSpc>
                <a:spcPct val="100000"/>
              </a:lnSpc>
              <a:spcAft>
                <a:spcPts val="0"/>
              </a:spcAft>
            </a:pPr>
            <a:r>
              <a:rPr lang="en-US" b="0" dirty="0"/>
              <a:t>c</a:t>
            </a:r>
            <a:r>
              <a:rPr lang="en-US" b="0" dirty="0" smtClean="0"/>
              <a:t>ontrol request</a:t>
            </a:r>
          </a:p>
          <a:p>
            <a:pPr lvl="1">
              <a:lnSpc>
                <a:spcPct val="100000"/>
              </a:lnSpc>
              <a:spcAft>
                <a:spcPts val="0"/>
              </a:spcAft>
            </a:pPr>
            <a:r>
              <a:rPr lang="en-US" b="0" dirty="0" smtClean="0"/>
              <a:t>padding fills an entire block</a:t>
            </a:r>
          </a:p>
          <a:p>
            <a:pPr lvl="1">
              <a:lnSpc>
                <a:spcPct val="100000"/>
              </a:lnSpc>
              <a:spcAft>
                <a:spcPts val="0"/>
              </a:spcAft>
            </a:pPr>
            <a:r>
              <a:rPr lang="en-US" b="0" dirty="0"/>
              <a:t>r</a:t>
            </a:r>
            <a:r>
              <a:rPr lang="en-US" b="0" dirty="0" smtClean="0"/>
              <a:t>eveals one byte at a time</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149</a:t>
            </a:fld>
            <a:endParaRPr lang="en-US"/>
          </a:p>
        </p:txBody>
      </p:sp>
      <p:pic>
        <p:nvPicPr>
          <p:cNvPr id="6" name="Picture 5"/>
          <p:cNvPicPr>
            <a:picLocks noChangeAspect="1"/>
          </p:cNvPicPr>
          <p:nvPr/>
        </p:nvPicPr>
        <p:blipFill>
          <a:blip r:embed="rId3"/>
          <a:stretch>
            <a:fillRect/>
          </a:stretch>
        </p:blipFill>
        <p:spPr>
          <a:xfrm>
            <a:off x="4443984" y="1306165"/>
            <a:ext cx="3969004" cy="4593137"/>
          </a:xfrm>
          <a:prstGeom prst="rect">
            <a:avLst/>
          </a:prstGeom>
        </p:spPr>
      </p:pic>
      <p:sp>
        <p:nvSpPr>
          <p:cNvPr id="7" name="TextBox 6"/>
          <p:cNvSpPr txBox="1"/>
          <p:nvPr/>
        </p:nvSpPr>
        <p:spPr>
          <a:xfrm>
            <a:off x="0" y="6019800"/>
            <a:ext cx="9144000" cy="381000"/>
          </a:xfrm>
          <a:prstGeom prst="rect">
            <a:avLst/>
          </a:prstGeom>
          <a:noFill/>
        </p:spPr>
        <p:txBody>
          <a:bodyPr wrap="square" rtlCol="0">
            <a:noAutofit/>
          </a:bodyPr>
          <a:lstStyle/>
          <a:p>
            <a:pPr indent="-457200">
              <a:lnSpc>
                <a:spcPct val="100000"/>
              </a:lnSpc>
              <a:spcAft>
                <a:spcPts val="0"/>
              </a:spcAft>
            </a:pPr>
            <a:r>
              <a:rPr lang="en-US" sz="1000" b="0" dirty="0" smtClean="0"/>
              <a:t>Retrieved October 27, 2014, from </a:t>
            </a:r>
            <a:r>
              <a:rPr lang="en-US" sz="1000" b="0" dirty="0"/>
              <a:t>http://arstechnica.com/security/2014/10/ssl-broken-again-in-poodle-attack/</a:t>
            </a:r>
          </a:p>
        </p:txBody>
      </p:sp>
      <p:sp>
        <p:nvSpPr>
          <p:cNvPr id="8" name="Rounded Rectangle 7"/>
          <p:cNvSpPr/>
          <p:nvPr/>
        </p:nvSpPr>
        <p:spPr bwMode="auto">
          <a:xfrm>
            <a:off x="456184" y="5071872"/>
            <a:ext cx="3657600" cy="427038"/>
          </a:xfrm>
          <a:prstGeom prst="roundRect">
            <a:avLst/>
          </a:prstGeom>
          <a:solidFill>
            <a:schemeClr val="accent3">
              <a:lumMod val="9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t>Encryption is HARD</a:t>
            </a:r>
            <a:r>
              <a:rPr lang="en-US" dirty="0" smtClean="0"/>
              <a:t>!</a:t>
            </a:r>
            <a:endParaRPr lang="en-US" dirty="0"/>
          </a:p>
        </p:txBody>
      </p:sp>
    </p:spTree>
    <p:extLst>
      <p:ext uri="{BB962C8B-B14F-4D97-AF65-F5344CB8AC3E}">
        <p14:creationId xmlns:p14="http://schemas.microsoft.com/office/powerpoint/2010/main" val="3943339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Don’t  Trust Services</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15</a:t>
            </a:fld>
            <a:endParaRPr lang="en-US"/>
          </a:p>
        </p:txBody>
      </p:sp>
      <p:sp>
        <p:nvSpPr>
          <p:cNvPr id="8" name="TextBox 7"/>
          <p:cNvSpPr txBox="1"/>
          <p:nvPr/>
        </p:nvSpPr>
        <p:spPr>
          <a:xfrm>
            <a:off x="990600" y="2669781"/>
            <a:ext cx="3523144" cy="1310615"/>
          </a:xfrm>
          <a:prstGeom prst="rect">
            <a:avLst/>
          </a:prstGeom>
          <a:noFill/>
        </p:spPr>
        <p:txBody>
          <a:bodyPr wrap="none" rtlCol="0">
            <a:spAutoFit/>
          </a:bodyPr>
          <a:lstStyle/>
          <a:p>
            <a:r>
              <a:rPr lang="en-US" dirty="0" smtClean="0"/>
              <a:t>Don’t make assumptions that</a:t>
            </a:r>
          </a:p>
          <a:p>
            <a:r>
              <a:rPr lang="en-US" dirty="0" smtClean="0"/>
              <a:t>can impact your application’s </a:t>
            </a:r>
          </a:p>
          <a:p>
            <a:r>
              <a:rPr lang="en-US" dirty="0" smtClean="0"/>
              <a:t>security goals.</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078" y="2209800"/>
            <a:ext cx="3402922"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23400" y="5976045"/>
            <a:ext cx="7620000" cy="338554"/>
          </a:xfrm>
          <a:prstGeom prst="rect">
            <a:avLst/>
          </a:prstGeom>
        </p:spPr>
        <p:txBody>
          <a:bodyPr wrap="square">
            <a:spAutoFit/>
          </a:bodyPr>
          <a:lstStyle/>
          <a:p>
            <a:pPr>
              <a:lnSpc>
                <a:spcPct val="100000"/>
              </a:lnSpc>
              <a:spcAft>
                <a:spcPts val="0"/>
              </a:spcAft>
            </a:pPr>
            <a:r>
              <a:rPr lang="en-US" sz="800" b="0" dirty="0" smtClean="0"/>
              <a:t>Original License Image: Licensed under Creative Commons Attribution – Share Alike 3.0 </a:t>
            </a:r>
            <a:r>
              <a:rPr lang="en-US" sz="800" b="0" dirty="0" err="1" smtClean="0"/>
              <a:t>Unported</a:t>
            </a:r>
            <a:r>
              <a:rPr lang="en-US" sz="800" b="0" dirty="0" smtClean="0"/>
              <a:t>– Taken by </a:t>
            </a:r>
            <a:r>
              <a:rPr lang="en-US" sz="800" b="0" dirty="0" err="1" smtClean="0"/>
              <a:t>Stanislav</a:t>
            </a:r>
            <a:r>
              <a:rPr lang="en-US" sz="800" b="0" dirty="0" smtClean="0"/>
              <a:t> </a:t>
            </a:r>
            <a:r>
              <a:rPr lang="en-US" sz="800" b="0" dirty="0" err="1" smtClean="0"/>
              <a:t>Kozlovskiy</a:t>
            </a:r>
            <a:r>
              <a:rPr lang="en-US" sz="800" b="0" dirty="0" smtClean="0"/>
              <a:t>.  </a:t>
            </a:r>
            <a:r>
              <a:rPr lang="en-US" sz="800" b="0" dirty="0"/>
              <a:t>Retrieved September 20, 2011, from https://secure.wikimedia.org/wikipedia/commons/wiki/File:Dunbar_armored_car.JPG </a:t>
            </a:r>
          </a:p>
        </p:txBody>
      </p:sp>
      <p:sp>
        <p:nvSpPr>
          <p:cNvPr id="9" name="TextBox 8"/>
          <p:cNvSpPr txBox="1"/>
          <p:nvPr/>
        </p:nvSpPr>
        <p:spPr>
          <a:xfrm>
            <a:off x="8093366" y="322788"/>
            <a:ext cx="915635" cy="412934"/>
          </a:xfrm>
          <a:prstGeom prst="rect">
            <a:avLst/>
          </a:prstGeom>
          <a:noFill/>
        </p:spPr>
        <p:txBody>
          <a:bodyPr wrap="none" rtlCol="0">
            <a:spAutoFit/>
          </a:bodyPr>
          <a:lstStyle/>
          <a:p>
            <a:r>
              <a:rPr lang="en-US" dirty="0" smtClean="0"/>
              <a:t>6 of 10</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Words to Live By: #3</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CWE-330: Use of Insufficiently Random Values</a:t>
            </a:r>
          </a:p>
          <a:p>
            <a:endParaRPr lang="en-US" dirty="0" smtClean="0"/>
          </a:p>
          <a:p>
            <a:pPr lvl="1"/>
            <a:r>
              <a:rPr lang="en-US" b="0" dirty="0"/>
              <a:t>The software may use insufficiently random numbers or values in a security context that depends on unpredictable </a:t>
            </a:r>
            <a:r>
              <a:rPr lang="en-US" b="0" dirty="0" smtClean="0"/>
              <a:t>numbers.</a:t>
            </a:r>
          </a:p>
          <a:p>
            <a:pPr lvl="1"/>
            <a:endParaRPr lang="en-US" b="0" dirty="0"/>
          </a:p>
          <a:p>
            <a:pPr lvl="1"/>
            <a:r>
              <a:rPr lang="en-US" b="0" dirty="0" smtClean="0"/>
              <a:t>When </a:t>
            </a:r>
            <a:r>
              <a:rPr lang="en-US" b="0" dirty="0"/>
              <a:t>software generates predictable values in a context requiring unpredictability, it may be possible for an attacker to guess the next value that will be generated, and use this guess to impersonate another user or access sensitive information.</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150</a:t>
            </a:fld>
            <a:endParaRPr lang="en-US"/>
          </a:p>
        </p:txBody>
      </p:sp>
      <p:sp>
        <p:nvSpPr>
          <p:cNvPr id="7" name="Horizontal Scroll 6"/>
          <p:cNvSpPr/>
          <p:nvPr/>
        </p:nvSpPr>
        <p:spPr bwMode="auto">
          <a:xfrm>
            <a:off x="1243262" y="1295400"/>
            <a:ext cx="6553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Properly seed random number generators</a:t>
            </a:r>
          </a:p>
        </p:txBody>
      </p:sp>
    </p:spTree>
    <p:extLst>
      <p:ext uri="{BB962C8B-B14F-4D97-AF65-F5344CB8AC3E}">
        <p14:creationId xmlns:p14="http://schemas.microsoft.com/office/powerpoint/2010/main" val="21389823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Random Numbers</a:t>
            </a:r>
            <a:endParaRPr lang="en-US" dirty="0"/>
          </a:p>
        </p:txBody>
      </p:sp>
      <p:sp>
        <p:nvSpPr>
          <p:cNvPr id="3" name="Content Placeholder 2"/>
          <p:cNvSpPr>
            <a:spLocks noGrp="1"/>
          </p:cNvSpPr>
          <p:nvPr>
            <p:ph idx="1"/>
          </p:nvPr>
        </p:nvSpPr>
        <p:spPr/>
        <p:txBody>
          <a:bodyPr/>
          <a:lstStyle/>
          <a:p>
            <a:endParaRPr lang="en-US" dirty="0" smtClean="0"/>
          </a:p>
          <a:p>
            <a:r>
              <a:rPr lang="en-US" dirty="0" smtClean="0"/>
              <a:t>Symmetric keys and initialization </a:t>
            </a:r>
            <a:r>
              <a:rPr lang="en-US" dirty="0"/>
              <a:t>v</a:t>
            </a:r>
            <a:r>
              <a:rPr lang="en-US" dirty="0" smtClean="0"/>
              <a:t>ectors for block ciphers</a:t>
            </a:r>
          </a:p>
          <a:p>
            <a:endParaRPr lang="en-US" dirty="0" smtClean="0"/>
          </a:p>
          <a:p>
            <a:r>
              <a:rPr lang="en-US" dirty="0" smtClean="0"/>
              <a:t>Session IDs</a:t>
            </a:r>
          </a:p>
          <a:p>
            <a:endParaRPr lang="en-US" dirty="0" smtClean="0"/>
          </a:p>
          <a:p>
            <a:r>
              <a:rPr lang="en-US" dirty="0" smtClean="0"/>
              <a:t>Gambling games</a:t>
            </a:r>
          </a:p>
          <a:p>
            <a:pPr lvl="1"/>
            <a:r>
              <a:rPr lang="en-US" b="0" dirty="0" smtClean="0"/>
              <a:t>lotteries</a:t>
            </a:r>
          </a:p>
          <a:p>
            <a:pPr lvl="1"/>
            <a:r>
              <a:rPr lang="en-US" b="0" dirty="0" smtClean="0"/>
              <a:t>slot machines</a:t>
            </a:r>
          </a:p>
          <a:p>
            <a:endParaRPr lang="en-US" dirty="0" smtClean="0"/>
          </a:p>
          <a:p>
            <a:r>
              <a:rPr lang="en-US" dirty="0" smtClean="0"/>
              <a:t>Statistical sampling</a:t>
            </a:r>
          </a:p>
          <a:p>
            <a:endParaRPr lang="en-US" dirty="0"/>
          </a:p>
          <a:p>
            <a:r>
              <a:rPr lang="en-US" dirty="0" smtClean="0"/>
              <a:t>Seed for a Pseudo Random Number Generator</a:t>
            </a:r>
          </a:p>
          <a:p>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151</a:t>
            </a:fld>
            <a:endParaRPr lang="en-US"/>
          </a:p>
        </p:txBody>
      </p:sp>
    </p:spTree>
    <p:extLst>
      <p:ext uri="{BB962C8B-B14F-4D97-AF65-F5344CB8AC3E}">
        <p14:creationId xmlns:p14="http://schemas.microsoft.com/office/powerpoint/2010/main" val="113915947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Chip and Pin</a:t>
            </a:r>
            <a:endParaRPr lang="en-US" dirty="0"/>
          </a:p>
        </p:txBody>
      </p:sp>
      <p:sp>
        <p:nvSpPr>
          <p:cNvPr id="3" name="Content Placeholder 2"/>
          <p:cNvSpPr>
            <a:spLocks noGrp="1"/>
          </p:cNvSpPr>
          <p:nvPr>
            <p:ph idx="1"/>
          </p:nvPr>
        </p:nvSpPr>
        <p:spPr>
          <a:xfrm>
            <a:off x="660400" y="1233054"/>
            <a:ext cx="3987800" cy="4808538"/>
          </a:xfrm>
        </p:spPr>
        <p:txBody>
          <a:bodyPr/>
          <a:lstStyle/>
          <a:p>
            <a:r>
              <a:rPr lang="en-US" sz="1800" dirty="0" smtClean="0"/>
              <a:t>Many ATMs and point-of-sale terminals use a predictable random number</a:t>
            </a:r>
          </a:p>
          <a:p>
            <a:pPr marL="0" indent="0">
              <a:lnSpc>
                <a:spcPct val="100000"/>
              </a:lnSpc>
              <a:spcAft>
                <a:spcPts val="0"/>
              </a:spcAft>
              <a:buNone/>
            </a:pPr>
            <a:endParaRPr lang="en-US" sz="800" dirty="0"/>
          </a:p>
          <a:p>
            <a:r>
              <a:rPr lang="en-US" sz="1800" dirty="0" smtClean="0"/>
              <a:t>Attack:</a:t>
            </a:r>
          </a:p>
          <a:p>
            <a:pPr lvl="1"/>
            <a:r>
              <a:rPr lang="en-US" sz="1600" b="0" dirty="0" smtClean="0"/>
              <a:t>attacker predicts “unpredictable number” (UN)</a:t>
            </a:r>
          </a:p>
          <a:p>
            <a:pPr lvl="1"/>
            <a:r>
              <a:rPr lang="en-US" sz="1600" b="0" dirty="0" smtClean="0"/>
              <a:t>customer uses a controlled terminal</a:t>
            </a:r>
          </a:p>
          <a:p>
            <a:pPr lvl="1"/>
            <a:r>
              <a:rPr lang="en-US" sz="1600" b="0" dirty="0" smtClean="0"/>
              <a:t>"extra" transaction is performed using the UN and a future date</a:t>
            </a:r>
          </a:p>
          <a:p>
            <a:pPr lvl="1"/>
            <a:r>
              <a:rPr lang="en-US" sz="1600" b="0" dirty="0" smtClean="0"/>
              <a:t>chip </a:t>
            </a:r>
            <a:r>
              <a:rPr lang="en-US" sz="1600" b="0" dirty="0"/>
              <a:t>on credit card </a:t>
            </a:r>
            <a:r>
              <a:rPr lang="en-US" sz="1600" b="0" dirty="0" smtClean="0"/>
              <a:t>produces an Authorization Request Cryptogram </a:t>
            </a:r>
            <a:r>
              <a:rPr lang="en-US" sz="1600" b="0" dirty="0"/>
              <a:t>(ARQC</a:t>
            </a:r>
            <a:r>
              <a:rPr lang="en-US" sz="1600" b="0" dirty="0" smtClean="0"/>
              <a:t>) based on UN</a:t>
            </a:r>
          </a:p>
          <a:p>
            <a:pPr lvl="1"/>
            <a:r>
              <a:rPr lang="en-US" sz="1600" b="0" dirty="0" smtClean="0"/>
              <a:t>when time is right, attacker uses fake card with pre-recorded ARQC at ATM to withdraw cash</a:t>
            </a:r>
          </a:p>
        </p:txBody>
      </p:sp>
      <p:sp>
        <p:nvSpPr>
          <p:cNvPr id="4" name="Slide Number Placeholder 3"/>
          <p:cNvSpPr>
            <a:spLocks noGrp="1"/>
          </p:cNvSpPr>
          <p:nvPr>
            <p:ph type="sldNum" sz="quarter" idx="10"/>
          </p:nvPr>
        </p:nvSpPr>
        <p:spPr/>
        <p:txBody>
          <a:bodyPr/>
          <a:lstStyle/>
          <a:p>
            <a:fld id="{CDCC7088-93A3-4371-9D27-6E895A996358}" type="slidenum">
              <a:rPr lang="en-US" smtClean="0"/>
              <a:pPr/>
              <a:t>152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173" y="1224150"/>
            <a:ext cx="3804002" cy="42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019800"/>
            <a:ext cx="9144000" cy="381000"/>
          </a:xfrm>
          <a:prstGeom prst="rect">
            <a:avLst/>
          </a:prstGeom>
          <a:noFill/>
        </p:spPr>
        <p:txBody>
          <a:bodyPr wrap="square" rtlCol="0">
            <a:noAutofit/>
          </a:bodyPr>
          <a:lstStyle/>
          <a:p>
            <a:pPr indent="-457200">
              <a:lnSpc>
                <a:spcPct val="100000"/>
              </a:lnSpc>
              <a:spcAft>
                <a:spcPts val="0"/>
              </a:spcAft>
            </a:pPr>
            <a:r>
              <a:rPr lang="en-US" sz="1000" b="0" dirty="0" err="1" smtClean="0"/>
              <a:t>Vamosi</a:t>
            </a:r>
            <a:r>
              <a:rPr lang="en-US" sz="1000" b="0" dirty="0" smtClean="0"/>
              <a:t>, </a:t>
            </a:r>
            <a:r>
              <a:rPr lang="en-US" sz="1000" b="0" dirty="0"/>
              <a:t>R</a:t>
            </a:r>
            <a:r>
              <a:rPr lang="en-US" sz="1000" b="0" dirty="0" smtClean="0"/>
              <a:t>. </a:t>
            </a:r>
            <a:r>
              <a:rPr lang="en-US" sz="1000" b="0" dirty="0"/>
              <a:t>(</a:t>
            </a:r>
            <a:r>
              <a:rPr lang="en-US" sz="1000" b="0" dirty="0" smtClean="0"/>
              <a:t>2012, September 13). </a:t>
            </a:r>
            <a:r>
              <a:rPr lang="en-US" sz="1000" b="0" i="1" dirty="0" smtClean="0"/>
              <a:t>Researcher: Lack of Random Number Generation Hurts EMV. </a:t>
            </a:r>
            <a:r>
              <a:rPr lang="en-US" sz="1000" b="0" dirty="0" smtClean="0"/>
              <a:t>Retrieved November </a:t>
            </a:r>
            <a:r>
              <a:rPr lang="en-US" sz="1000" b="0" dirty="0"/>
              <a:t>5</a:t>
            </a:r>
            <a:r>
              <a:rPr lang="en-US" sz="1000" b="0" dirty="0" smtClean="0"/>
              <a:t>, 2014, from </a:t>
            </a:r>
            <a:endParaRPr lang="en-US" sz="1000" b="0" dirty="0"/>
          </a:p>
          <a:p>
            <a:pPr indent="-457200">
              <a:lnSpc>
                <a:spcPct val="100000"/>
              </a:lnSpc>
              <a:spcAft>
                <a:spcPts val="0"/>
              </a:spcAft>
            </a:pPr>
            <a:r>
              <a:rPr lang="en-US" sz="1000" b="0" dirty="0"/>
              <a:t>http://www.mocana.com/blog/2012/09/13/researcher-lack-of-random-number-generation-hurts-emv</a:t>
            </a:r>
          </a:p>
        </p:txBody>
      </p:sp>
    </p:spTree>
    <p:extLst>
      <p:ext uri="{BB962C8B-B14F-4D97-AF65-F5344CB8AC3E}">
        <p14:creationId xmlns:p14="http://schemas.microsoft.com/office/powerpoint/2010/main" val="12619071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r>
              <a:rPr lang="en-US" dirty="0" smtClean="0"/>
              <a:t>Pitfalls</a:t>
            </a:r>
          </a:p>
          <a:p>
            <a:pPr lvl="1"/>
            <a:r>
              <a:rPr lang="en-US" b="0" dirty="0" smtClean="0"/>
              <a:t>Use of </a:t>
            </a:r>
            <a:r>
              <a:rPr lang="en-US" b="0" i="1" u="sng" dirty="0" smtClean="0"/>
              <a:t>predictable</a:t>
            </a:r>
            <a:r>
              <a:rPr lang="en-US" b="0" dirty="0" smtClean="0"/>
              <a:t> </a:t>
            </a:r>
            <a:r>
              <a:rPr lang="en-US" b="0" dirty="0"/>
              <a:t>random number </a:t>
            </a:r>
            <a:r>
              <a:rPr lang="en-US" b="0" dirty="0" smtClean="0"/>
              <a:t>generators</a:t>
            </a:r>
          </a:p>
          <a:p>
            <a:pPr lvl="2"/>
            <a:r>
              <a:rPr lang="en-US" b="0" dirty="0"/>
              <a:t>C</a:t>
            </a:r>
            <a:r>
              <a:rPr lang="en-US" b="0" dirty="0" smtClean="0"/>
              <a:t>: </a:t>
            </a:r>
            <a:r>
              <a:rPr lang="en-US" b="0" dirty="0"/>
              <a:t>rand</a:t>
            </a:r>
            <a:r>
              <a:rPr lang="en-US" b="0" dirty="0" smtClean="0"/>
              <a:t>()</a:t>
            </a:r>
          </a:p>
          <a:p>
            <a:pPr lvl="2"/>
            <a:r>
              <a:rPr lang="en-US" b="0" dirty="0" smtClean="0"/>
              <a:t>Java</a:t>
            </a:r>
            <a:r>
              <a:rPr lang="en-US" b="0" dirty="0"/>
              <a:t>: </a:t>
            </a:r>
            <a:r>
              <a:rPr lang="en-US" b="0" dirty="0" err="1"/>
              <a:t>java.util.Random</a:t>
            </a:r>
            <a:r>
              <a:rPr lang="en-US" b="0" dirty="0" smtClean="0"/>
              <a:t>()</a:t>
            </a:r>
          </a:p>
          <a:p>
            <a:pPr lvl="1"/>
            <a:r>
              <a:rPr lang="en-US" b="0" dirty="0" smtClean="0"/>
              <a:t>Forgetting </a:t>
            </a:r>
            <a:r>
              <a:rPr lang="en-US" b="0" dirty="0"/>
              <a:t>to seed the random number generator </a:t>
            </a:r>
            <a:r>
              <a:rPr lang="en-US" b="0" dirty="0" smtClean="0"/>
              <a:t> -or- Using </a:t>
            </a:r>
            <a:r>
              <a:rPr lang="en-US" b="0" dirty="0"/>
              <a:t>the same seed </a:t>
            </a:r>
            <a:r>
              <a:rPr lang="en-US" b="0" dirty="0" smtClean="0"/>
              <a:t>every time</a:t>
            </a:r>
          </a:p>
          <a:p>
            <a:pPr lvl="2"/>
            <a:r>
              <a:rPr lang="en-US" b="0" dirty="0"/>
              <a:t>will generate identical sequences of </a:t>
            </a:r>
            <a:r>
              <a:rPr lang="en-US" b="0" dirty="0" smtClean="0"/>
              <a:t>numbers</a:t>
            </a:r>
          </a:p>
          <a:p>
            <a:endParaRPr lang="en-US" dirty="0" smtClean="0"/>
          </a:p>
          <a:p>
            <a:r>
              <a:rPr lang="en-US" dirty="0" err="1" smtClean="0"/>
              <a:t>Java.Security.SecureRandom</a:t>
            </a:r>
            <a:endParaRPr lang="en-US" dirty="0" smtClean="0"/>
          </a:p>
          <a:p>
            <a:pPr lvl="1"/>
            <a:r>
              <a:rPr lang="en-US" b="0" dirty="0" smtClean="0"/>
              <a:t>(typically) uses the SHA1PRNG generator</a:t>
            </a:r>
          </a:p>
          <a:p>
            <a:pPr lvl="1"/>
            <a:r>
              <a:rPr lang="en-US" b="0" dirty="0" smtClean="0"/>
              <a:t>seeds itself using /</a:t>
            </a:r>
            <a:r>
              <a:rPr lang="en-US" b="0" dirty="0" err="1" smtClean="0"/>
              <a:t>dev</a:t>
            </a:r>
            <a:r>
              <a:rPr lang="en-US" b="0" dirty="0" smtClean="0"/>
              <a:t>/</a:t>
            </a:r>
            <a:r>
              <a:rPr lang="en-US" b="0" dirty="0" err="1" smtClean="0"/>
              <a:t>urandom</a:t>
            </a:r>
            <a:endParaRPr lang="en-US" b="0" dirty="0" smtClean="0"/>
          </a:p>
          <a:p>
            <a:pPr lvl="2"/>
            <a:r>
              <a:rPr lang="en-US" b="0" dirty="0" smtClean="0"/>
              <a:t>collects random data from disk reads, mouse movement, keystrokes, etc.</a:t>
            </a:r>
          </a:p>
          <a:p>
            <a:pPr lvl="1"/>
            <a:r>
              <a:rPr lang="en-US" b="0" dirty="0" smtClean="0"/>
              <a:t>be careful overriding the PRNG or seed, make sure you know what you are doing</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153</a:t>
            </a:fld>
            <a:endParaRPr lang="en-US"/>
          </a:p>
        </p:txBody>
      </p:sp>
    </p:spTree>
    <p:extLst>
      <p:ext uri="{BB962C8B-B14F-4D97-AF65-F5344CB8AC3E}">
        <p14:creationId xmlns:p14="http://schemas.microsoft.com/office/powerpoint/2010/main" val="154050900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Closing Remarks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solidFill>
                  <a:srgbClr val="003399"/>
                </a:solidFill>
              </a:rPr>
              <a:pPr/>
              <a:t>154</a:t>
            </a:fld>
            <a:endParaRPr lang="en-US">
              <a:solidFill>
                <a:srgbClr val="003399"/>
              </a:solidFill>
            </a:endParaRPr>
          </a:p>
        </p:txBody>
      </p:sp>
    </p:spTree>
    <p:extLst>
      <p:ext uri="{BB962C8B-B14F-4D97-AF65-F5344CB8AC3E}">
        <p14:creationId xmlns:p14="http://schemas.microsoft.com/office/powerpoint/2010/main" val="23028670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Mechanisms to Achieve Goals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155</a:t>
            </a:fld>
            <a:endParaRPr lang="en-US"/>
          </a:p>
        </p:txBody>
      </p:sp>
      <p:grpSp>
        <p:nvGrpSpPr>
          <p:cNvPr id="4" name="Group 3"/>
          <p:cNvGrpSpPr/>
          <p:nvPr/>
        </p:nvGrpSpPr>
        <p:grpSpPr>
          <a:xfrm>
            <a:off x="5715000" y="2432868"/>
            <a:ext cx="2463852" cy="489134"/>
            <a:chOff x="1143000" y="1981200"/>
            <a:chExt cx="2463852" cy="489134"/>
          </a:xfrm>
        </p:grpSpPr>
        <p:sp>
          <p:nvSpPr>
            <p:cNvPr id="5" name="Rectangle 4"/>
            <p:cNvSpPr/>
            <p:nvPr/>
          </p:nvSpPr>
          <p:spPr>
            <a:xfrm>
              <a:off x="1143000" y="2057400"/>
              <a:ext cx="998991"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1985894" y="1981200"/>
              <a:ext cx="1620958" cy="385362"/>
            </a:xfrm>
            <a:prstGeom prst="rect">
              <a:avLst/>
            </a:prstGeom>
            <a:noFill/>
          </p:spPr>
          <p:txBody>
            <a:bodyPr wrap="none" rtlCol="0">
              <a:spAutoFit/>
            </a:bodyPr>
            <a:lstStyle/>
            <a:p>
              <a:r>
                <a:rPr lang="en-US" dirty="0" err="1" smtClean="0"/>
                <a:t>onfidentiality</a:t>
              </a:r>
              <a:endParaRPr lang="en-US" dirty="0"/>
            </a:p>
          </p:txBody>
        </p:sp>
      </p:grpSp>
      <p:grpSp>
        <p:nvGrpSpPr>
          <p:cNvPr id="7" name="Group 6"/>
          <p:cNvGrpSpPr/>
          <p:nvPr/>
        </p:nvGrpSpPr>
        <p:grpSpPr>
          <a:xfrm>
            <a:off x="5943600" y="3652068"/>
            <a:ext cx="1335852" cy="438877"/>
            <a:chOff x="1371600" y="3200400"/>
            <a:chExt cx="1335852" cy="438877"/>
          </a:xfrm>
        </p:grpSpPr>
        <p:sp>
          <p:nvSpPr>
            <p:cNvPr id="8" name="Rectangle 7"/>
            <p:cNvSpPr/>
            <p:nvPr/>
          </p:nvSpPr>
          <p:spPr>
            <a:xfrm>
              <a:off x="1371600" y="3226343"/>
              <a:ext cx="498855"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1676400" y="3200400"/>
              <a:ext cx="1031052" cy="385362"/>
            </a:xfrm>
            <a:prstGeom prst="rect">
              <a:avLst/>
            </a:prstGeom>
            <a:noFill/>
          </p:spPr>
          <p:txBody>
            <a:bodyPr wrap="none" rtlCol="0">
              <a:spAutoFit/>
            </a:bodyPr>
            <a:lstStyle/>
            <a:p>
              <a:r>
                <a:rPr lang="en-US" dirty="0" err="1" smtClean="0"/>
                <a:t>ntegrity</a:t>
              </a:r>
              <a:endParaRPr lang="en-US" dirty="0"/>
            </a:p>
          </p:txBody>
        </p:sp>
      </p:grpSp>
      <p:grpSp>
        <p:nvGrpSpPr>
          <p:cNvPr id="10" name="Group 9"/>
          <p:cNvGrpSpPr/>
          <p:nvPr/>
        </p:nvGrpSpPr>
        <p:grpSpPr>
          <a:xfrm>
            <a:off x="5867400" y="4871268"/>
            <a:ext cx="1922037" cy="589649"/>
            <a:chOff x="1295400" y="4419600"/>
            <a:chExt cx="1922037" cy="589649"/>
          </a:xfrm>
        </p:grpSpPr>
        <p:sp>
          <p:nvSpPr>
            <p:cNvPr id="11" name="Rectangle 10"/>
            <p:cNvSpPr/>
            <p:nvPr/>
          </p:nvSpPr>
          <p:spPr>
            <a:xfrm>
              <a:off x="1295400" y="4419600"/>
              <a:ext cx="684804" cy="589649"/>
            </a:xfrm>
            <a:prstGeom prst="rect">
              <a:avLst/>
            </a:prstGeom>
            <a:noFill/>
          </p:spPr>
          <p:txBody>
            <a:bodyPr wrap="squar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1981200" y="4419600"/>
              <a:ext cx="1236237" cy="385362"/>
            </a:xfrm>
            <a:prstGeom prst="rect">
              <a:avLst/>
            </a:prstGeom>
            <a:noFill/>
          </p:spPr>
          <p:txBody>
            <a:bodyPr wrap="none" rtlCol="0">
              <a:spAutoFit/>
            </a:bodyPr>
            <a:lstStyle/>
            <a:p>
              <a:r>
                <a:rPr lang="en-US" dirty="0" err="1" smtClean="0"/>
                <a:t>vailability</a:t>
              </a:r>
              <a:endParaRPr lang="en-US" dirty="0"/>
            </a:p>
          </p:txBody>
        </p:sp>
      </p:grpSp>
      <p:cxnSp>
        <p:nvCxnSpPr>
          <p:cNvPr id="15" name="Straight Arrow Connector 14"/>
          <p:cNvCxnSpPr>
            <a:stCxn id="30" idx="3"/>
          </p:cNvCxnSpPr>
          <p:nvPr/>
        </p:nvCxnSpPr>
        <p:spPr bwMode="auto">
          <a:xfrm flipV="1">
            <a:off x="3962399" y="2340080"/>
            <a:ext cx="1752601" cy="139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17" name="Straight Arrow Connector 16"/>
          <p:cNvCxnSpPr>
            <a:stCxn id="33" idx="3"/>
          </p:cNvCxnSpPr>
          <p:nvPr/>
        </p:nvCxnSpPr>
        <p:spPr bwMode="auto">
          <a:xfrm flipV="1">
            <a:off x="3962400" y="2496919"/>
            <a:ext cx="1752600" cy="30042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0" name="Straight Arrow Connector 19"/>
          <p:cNvCxnSpPr>
            <a:stCxn id="34" idx="3"/>
          </p:cNvCxnSpPr>
          <p:nvPr/>
        </p:nvCxnSpPr>
        <p:spPr bwMode="auto">
          <a:xfrm flipV="1">
            <a:off x="3962399" y="2592782"/>
            <a:ext cx="1744288" cy="647916"/>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3" name="Straight Arrow Connector 22"/>
          <p:cNvCxnSpPr>
            <a:stCxn id="35" idx="3"/>
          </p:cNvCxnSpPr>
          <p:nvPr/>
        </p:nvCxnSpPr>
        <p:spPr bwMode="auto">
          <a:xfrm flipV="1">
            <a:off x="3962400" y="3628104"/>
            <a:ext cx="1828800" cy="6315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6" name="Straight Arrow Connector 25"/>
          <p:cNvCxnSpPr>
            <a:stCxn id="37" idx="3"/>
          </p:cNvCxnSpPr>
          <p:nvPr/>
        </p:nvCxnSpPr>
        <p:spPr bwMode="auto">
          <a:xfrm>
            <a:off x="3956278" y="4136134"/>
            <a:ext cx="1834922" cy="742064"/>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8" name="Straight Arrow Connector 27"/>
          <p:cNvCxnSpPr>
            <a:stCxn id="38" idx="3"/>
          </p:cNvCxnSpPr>
          <p:nvPr/>
        </p:nvCxnSpPr>
        <p:spPr bwMode="auto">
          <a:xfrm flipV="1">
            <a:off x="3957070" y="2916740"/>
            <a:ext cx="1757930" cy="166427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2" name="Straight Arrow Connector 31"/>
          <p:cNvCxnSpPr>
            <a:stCxn id="38" idx="3"/>
          </p:cNvCxnSpPr>
          <p:nvPr/>
        </p:nvCxnSpPr>
        <p:spPr bwMode="auto">
          <a:xfrm flipV="1">
            <a:off x="3957070" y="3733800"/>
            <a:ext cx="1834130" cy="84721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6" name="Straight Arrow Connector 35"/>
          <p:cNvCxnSpPr>
            <a:stCxn id="38" idx="3"/>
          </p:cNvCxnSpPr>
          <p:nvPr/>
        </p:nvCxnSpPr>
        <p:spPr bwMode="auto">
          <a:xfrm>
            <a:off x="3957070" y="4581012"/>
            <a:ext cx="1825817" cy="394569"/>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9" name="Straight Arrow Connector 38"/>
          <p:cNvCxnSpPr>
            <a:stCxn id="40" idx="3"/>
          </p:cNvCxnSpPr>
          <p:nvPr/>
        </p:nvCxnSpPr>
        <p:spPr bwMode="auto">
          <a:xfrm flipV="1">
            <a:off x="3950208" y="3827208"/>
            <a:ext cx="1840992" cy="1197067"/>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42" name="Straight Arrow Connector 41"/>
          <p:cNvCxnSpPr>
            <a:stCxn id="40" idx="3"/>
          </p:cNvCxnSpPr>
          <p:nvPr/>
        </p:nvCxnSpPr>
        <p:spPr bwMode="auto">
          <a:xfrm>
            <a:off x="3950208" y="5024275"/>
            <a:ext cx="1764792" cy="22133"/>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30" name="TextBox 29"/>
          <p:cNvSpPr txBox="1"/>
          <p:nvPr/>
        </p:nvSpPr>
        <p:spPr>
          <a:xfrm>
            <a:off x="1379912" y="2147513"/>
            <a:ext cx="2582487" cy="412934"/>
          </a:xfrm>
          <a:prstGeom prst="rect">
            <a:avLst/>
          </a:prstGeom>
          <a:solidFill>
            <a:schemeClr val="bg1">
              <a:lumMod val="85000"/>
            </a:schemeClr>
          </a:solidFill>
        </p:spPr>
        <p:txBody>
          <a:bodyPr wrap="square" rtlCol="0">
            <a:spAutoFit/>
          </a:bodyPr>
          <a:lstStyle/>
          <a:p>
            <a:r>
              <a:rPr lang="en-US" dirty="0" smtClean="0"/>
              <a:t>Authentication</a:t>
            </a:r>
            <a:endParaRPr lang="en-US" dirty="0"/>
          </a:p>
        </p:txBody>
      </p:sp>
      <p:sp>
        <p:nvSpPr>
          <p:cNvPr id="33" name="TextBox 32"/>
          <p:cNvSpPr txBox="1"/>
          <p:nvPr/>
        </p:nvSpPr>
        <p:spPr>
          <a:xfrm>
            <a:off x="1383740" y="2590872"/>
            <a:ext cx="2578660" cy="412934"/>
          </a:xfrm>
          <a:prstGeom prst="rect">
            <a:avLst/>
          </a:prstGeom>
          <a:solidFill>
            <a:schemeClr val="bg2">
              <a:lumMod val="60000"/>
              <a:lumOff val="40000"/>
            </a:schemeClr>
          </a:solidFill>
        </p:spPr>
        <p:txBody>
          <a:bodyPr wrap="square" rtlCol="0">
            <a:spAutoFit/>
          </a:bodyPr>
          <a:lstStyle/>
          <a:p>
            <a:r>
              <a:rPr lang="en-US" dirty="0" smtClean="0"/>
              <a:t>Authorization</a:t>
            </a:r>
          </a:p>
        </p:txBody>
      </p:sp>
      <p:sp>
        <p:nvSpPr>
          <p:cNvPr id="34" name="TextBox 33"/>
          <p:cNvSpPr txBox="1"/>
          <p:nvPr/>
        </p:nvSpPr>
        <p:spPr>
          <a:xfrm>
            <a:off x="1381494" y="3034231"/>
            <a:ext cx="2580905" cy="412934"/>
          </a:xfrm>
          <a:prstGeom prst="rect">
            <a:avLst/>
          </a:prstGeom>
          <a:solidFill>
            <a:schemeClr val="bg1">
              <a:lumMod val="85000"/>
            </a:schemeClr>
          </a:solidFill>
        </p:spPr>
        <p:txBody>
          <a:bodyPr wrap="square" rtlCol="0">
            <a:spAutoFit/>
          </a:bodyPr>
          <a:lstStyle/>
          <a:p>
            <a:r>
              <a:rPr lang="en-US" dirty="0" smtClean="0"/>
              <a:t>Session Management</a:t>
            </a:r>
            <a:endParaRPr lang="en-US" dirty="0"/>
          </a:p>
        </p:txBody>
      </p:sp>
      <p:sp>
        <p:nvSpPr>
          <p:cNvPr id="35" name="TextBox 34"/>
          <p:cNvSpPr txBox="1"/>
          <p:nvPr/>
        </p:nvSpPr>
        <p:spPr>
          <a:xfrm>
            <a:off x="1382948" y="3484789"/>
            <a:ext cx="2579452" cy="412934"/>
          </a:xfrm>
          <a:prstGeom prst="rect">
            <a:avLst/>
          </a:prstGeom>
          <a:solidFill>
            <a:schemeClr val="bg2">
              <a:lumMod val="60000"/>
              <a:lumOff val="40000"/>
            </a:schemeClr>
          </a:solidFill>
        </p:spPr>
        <p:txBody>
          <a:bodyPr wrap="square" rtlCol="0">
            <a:spAutoFit/>
          </a:bodyPr>
          <a:lstStyle/>
          <a:p>
            <a:r>
              <a:rPr lang="en-US" dirty="0" smtClean="0"/>
              <a:t>Data Validation</a:t>
            </a:r>
            <a:endParaRPr lang="en-US" dirty="0"/>
          </a:p>
        </p:txBody>
      </p:sp>
      <p:sp>
        <p:nvSpPr>
          <p:cNvPr id="37" name="TextBox 36"/>
          <p:cNvSpPr txBox="1"/>
          <p:nvPr/>
        </p:nvSpPr>
        <p:spPr>
          <a:xfrm>
            <a:off x="1377670" y="3929667"/>
            <a:ext cx="2578608" cy="412934"/>
          </a:xfrm>
          <a:prstGeom prst="rect">
            <a:avLst/>
          </a:prstGeom>
          <a:solidFill>
            <a:schemeClr val="bg1">
              <a:lumMod val="85000"/>
            </a:schemeClr>
          </a:solidFill>
        </p:spPr>
        <p:txBody>
          <a:bodyPr wrap="square" rtlCol="0">
            <a:spAutoFit/>
          </a:bodyPr>
          <a:lstStyle/>
          <a:p>
            <a:r>
              <a:rPr lang="en-US" dirty="0" smtClean="0"/>
              <a:t>Error Handling</a:t>
            </a:r>
            <a:endParaRPr lang="en-US" dirty="0"/>
          </a:p>
        </p:txBody>
      </p:sp>
      <p:sp>
        <p:nvSpPr>
          <p:cNvPr id="38" name="TextBox 37"/>
          <p:cNvSpPr txBox="1"/>
          <p:nvPr/>
        </p:nvSpPr>
        <p:spPr>
          <a:xfrm>
            <a:off x="1378462" y="4374545"/>
            <a:ext cx="2578608" cy="412934"/>
          </a:xfrm>
          <a:prstGeom prst="rect">
            <a:avLst/>
          </a:prstGeom>
          <a:solidFill>
            <a:schemeClr val="bg2">
              <a:lumMod val="60000"/>
              <a:lumOff val="40000"/>
            </a:schemeClr>
          </a:solidFill>
        </p:spPr>
        <p:txBody>
          <a:bodyPr wrap="square" rtlCol="0">
            <a:spAutoFit/>
          </a:bodyPr>
          <a:lstStyle/>
          <a:p>
            <a:r>
              <a:rPr lang="en-US" dirty="0" smtClean="0"/>
              <a:t>Logging</a:t>
            </a:r>
            <a:endParaRPr lang="en-US" dirty="0"/>
          </a:p>
        </p:txBody>
      </p:sp>
      <p:sp>
        <p:nvSpPr>
          <p:cNvPr id="40" name="TextBox 39"/>
          <p:cNvSpPr txBox="1"/>
          <p:nvPr/>
        </p:nvSpPr>
        <p:spPr>
          <a:xfrm>
            <a:off x="1371600" y="4817808"/>
            <a:ext cx="2578608" cy="412934"/>
          </a:xfrm>
          <a:prstGeom prst="rect">
            <a:avLst/>
          </a:prstGeom>
          <a:solidFill>
            <a:schemeClr val="bg1">
              <a:lumMod val="85000"/>
            </a:schemeClr>
          </a:solidFill>
        </p:spPr>
        <p:txBody>
          <a:bodyPr wrap="square" rtlCol="0">
            <a:spAutoFit/>
          </a:bodyPr>
          <a:lstStyle/>
          <a:p>
            <a:r>
              <a:rPr lang="en-US" dirty="0" smtClean="0"/>
              <a:t>Encryption</a:t>
            </a:r>
            <a:endParaRPr lang="en-US" dirty="0"/>
          </a:p>
        </p:txBody>
      </p:sp>
      <p:cxnSp>
        <p:nvCxnSpPr>
          <p:cNvPr id="14" name="Straight Arrow Connector 13"/>
          <p:cNvCxnSpPr>
            <a:stCxn id="37" idx="3"/>
          </p:cNvCxnSpPr>
          <p:nvPr/>
        </p:nvCxnSpPr>
        <p:spPr bwMode="auto">
          <a:xfrm flipV="1">
            <a:off x="3956278" y="2715535"/>
            <a:ext cx="1750409" cy="1420599"/>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40799373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Words to Live By</a:t>
            </a:r>
            <a:endParaRPr lang="en-US" dirty="0"/>
          </a:p>
        </p:txBody>
      </p:sp>
      <p:sp>
        <p:nvSpPr>
          <p:cNvPr id="4" name="Content Placeholder 3"/>
          <p:cNvSpPr>
            <a:spLocks noGrp="1"/>
          </p:cNvSpPr>
          <p:nvPr>
            <p:ph sz="half" idx="1"/>
          </p:nvPr>
        </p:nvSpPr>
        <p:spPr>
          <a:xfrm>
            <a:off x="304800" y="1600200"/>
            <a:ext cx="4267200" cy="4503738"/>
          </a:xfrm>
        </p:spPr>
        <p:txBody>
          <a:bodyPr/>
          <a:lstStyle/>
          <a:p>
            <a:pPr marL="0" indent="0">
              <a:lnSpc>
                <a:spcPct val="100000"/>
              </a:lnSpc>
              <a:spcAft>
                <a:spcPts val="0"/>
              </a:spcAft>
              <a:buNone/>
            </a:pPr>
            <a:r>
              <a:rPr lang="en-US" sz="1400" dirty="0" smtClean="0"/>
              <a:t>Authentication</a:t>
            </a:r>
          </a:p>
          <a:p>
            <a:pPr>
              <a:lnSpc>
                <a:spcPct val="100000"/>
              </a:lnSpc>
              <a:spcAft>
                <a:spcPts val="0"/>
              </a:spcAft>
              <a:buFont typeface="Wingdings" pitchFamily="2" charset="2"/>
              <a:buChar char="v"/>
            </a:pPr>
            <a:r>
              <a:rPr lang="en-US" sz="1200" b="0" dirty="0" smtClean="0"/>
              <a:t>Enforce </a:t>
            </a:r>
            <a:r>
              <a:rPr lang="en-US" sz="1200" b="0" dirty="0"/>
              <a:t>basic password </a:t>
            </a:r>
            <a:r>
              <a:rPr lang="en-US" sz="1200" b="0" dirty="0" smtClean="0"/>
              <a:t>security</a:t>
            </a:r>
            <a:endParaRPr lang="en-US" sz="1200" b="0" dirty="0"/>
          </a:p>
          <a:p>
            <a:pPr>
              <a:lnSpc>
                <a:spcPct val="100000"/>
              </a:lnSpc>
              <a:spcAft>
                <a:spcPts val="0"/>
              </a:spcAft>
              <a:buFont typeface="Wingdings" pitchFamily="2" charset="2"/>
              <a:buChar char="v"/>
            </a:pPr>
            <a:r>
              <a:rPr lang="en-US" sz="1200" b="0" dirty="0"/>
              <a:t>Implement an account lockout for failed </a:t>
            </a:r>
            <a:r>
              <a:rPr lang="en-US" sz="1200" b="0" dirty="0" smtClean="0"/>
              <a:t>logins</a:t>
            </a:r>
            <a:endParaRPr lang="en-US" sz="1200" b="0" dirty="0"/>
          </a:p>
          <a:p>
            <a:pPr>
              <a:lnSpc>
                <a:spcPct val="100000"/>
              </a:lnSpc>
              <a:spcAft>
                <a:spcPts val="0"/>
              </a:spcAft>
              <a:buFont typeface="Wingdings" pitchFamily="2" charset="2"/>
              <a:buChar char="v"/>
            </a:pPr>
            <a:r>
              <a:rPr lang="en-US" sz="1200" b="0" dirty="0"/>
              <a:t>“Forgot my password” functionality can be a </a:t>
            </a:r>
            <a:r>
              <a:rPr lang="en-US" sz="1200" b="0" dirty="0" smtClean="0"/>
              <a:t>problem</a:t>
            </a:r>
            <a:endParaRPr lang="en-US" sz="1200" b="0" dirty="0"/>
          </a:p>
          <a:p>
            <a:pPr>
              <a:lnSpc>
                <a:spcPct val="100000"/>
              </a:lnSpc>
              <a:spcAft>
                <a:spcPts val="0"/>
              </a:spcAft>
              <a:buFont typeface="Wingdings" pitchFamily="2" charset="2"/>
              <a:buChar char="v"/>
            </a:pPr>
            <a:r>
              <a:rPr lang="en-US" sz="1200" b="0" dirty="0"/>
              <a:t>For web applications, use and enforce POST </a:t>
            </a:r>
            <a:r>
              <a:rPr lang="en-US" sz="1200" b="0" dirty="0" smtClean="0"/>
              <a:t>method</a:t>
            </a:r>
          </a:p>
          <a:p>
            <a:pPr marL="0" indent="0">
              <a:lnSpc>
                <a:spcPct val="100000"/>
              </a:lnSpc>
              <a:spcAft>
                <a:spcPts val="0"/>
              </a:spcAft>
              <a:buNone/>
            </a:pPr>
            <a:endParaRPr lang="en-US" sz="1200" b="0" dirty="0" smtClean="0"/>
          </a:p>
          <a:p>
            <a:pPr marL="0" indent="0">
              <a:lnSpc>
                <a:spcPct val="100000"/>
              </a:lnSpc>
              <a:spcAft>
                <a:spcPts val="0"/>
              </a:spcAft>
              <a:buNone/>
            </a:pPr>
            <a:endParaRPr lang="en-US" sz="1200" b="0" dirty="0" smtClean="0"/>
          </a:p>
          <a:p>
            <a:pPr marL="0" indent="0">
              <a:lnSpc>
                <a:spcPct val="100000"/>
              </a:lnSpc>
              <a:spcAft>
                <a:spcPts val="0"/>
              </a:spcAft>
              <a:buNone/>
            </a:pPr>
            <a:r>
              <a:rPr lang="en-US" sz="1400" dirty="0" smtClean="0"/>
              <a:t>Authorization</a:t>
            </a:r>
            <a:endParaRPr lang="en-US" sz="1400" dirty="0"/>
          </a:p>
          <a:p>
            <a:pPr>
              <a:lnSpc>
                <a:spcPct val="100000"/>
              </a:lnSpc>
              <a:spcAft>
                <a:spcPts val="0"/>
              </a:spcAft>
              <a:buFont typeface="Wingdings" pitchFamily="2" charset="2"/>
              <a:buChar char="v"/>
            </a:pPr>
            <a:r>
              <a:rPr lang="en-US" sz="1200" b="0" dirty="0"/>
              <a:t>Every function (page) must verify authorization to </a:t>
            </a:r>
            <a:r>
              <a:rPr lang="en-US" sz="1200" b="0" dirty="0" smtClean="0"/>
              <a:t>access</a:t>
            </a:r>
            <a:endParaRPr lang="en-US" sz="1200" b="0" dirty="0"/>
          </a:p>
          <a:p>
            <a:pPr>
              <a:lnSpc>
                <a:spcPct val="100000"/>
              </a:lnSpc>
              <a:spcAft>
                <a:spcPts val="0"/>
              </a:spcAft>
              <a:buFont typeface="Wingdings" pitchFamily="2" charset="2"/>
              <a:buChar char="v"/>
            </a:pPr>
            <a:r>
              <a:rPr lang="en-US" sz="1200" b="0" dirty="0"/>
              <a:t>Every function (page) must verify the access </a:t>
            </a:r>
            <a:r>
              <a:rPr lang="en-US" sz="1200" b="0" dirty="0" smtClean="0"/>
              <a:t>context</a:t>
            </a:r>
            <a:endParaRPr lang="en-US" sz="1200" b="0" dirty="0"/>
          </a:p>
          <a:p>
            <a:pPr>
              <a:lnSpc>
                <a:spcPct val="100000"/>
              </a:lnSpc>
              <a:spcAft>
                <a:spcPts val="0"/>
              </a:spcAft>
              <a:buFont typeface="Wingdings" pitchFamily="2" charset="2"/>
              <a:buChar char="v"/>
            </a:pPr>
            <a:r>
              <a:rPr lang="en-US" sz="1200" b="0" dirty="0"/>
              <a:t>Any client/server </a:t>
            </a:r>
            <a:r>
              <a:rPr lang="en-US" sz="1200" b="0" dirty="0" smtClean="0"/>
              <a:t>app </a:t>
            </a:r>
            <a:r>
              <a:rPr lang="en-US" sz="1200" b="0" dirty="0"/>
              <a:t>must verify security </a:t>
            </a:r>
            <a:r>
              <a:rPr lang="en-US" sz="1200" b="0" dirty="0" smtClean="0"/>
              <a:t>on the server</a:t>
            </a:r>
          </a:p>
          <a:p>
            <a:pPr marL="0" indent="0">
              <a:lnSpc>
                <a:spcPct val="100000"/>
              </a:lnSpc>
              <a:spcAft>
                <a:spcPts val="0"/>
              </a:spcAft>
              <a:buNone/>
            </a:pPr>
            <a:endParaRPr lang="en-US" sz="1200" b="0" dirty="0" smtClean="0"/>
          </a:p>
          <a:p>
            <a:pPr marL="0" indent="0">
              <a:lnSpc>
                <a:spcPct val="100000"/>
              </a:lnSpc>
              <a:spcAft>
                <a:spcPts val="0"/>
              </a:spcAft>
              <a:buNone/>
            </a:pPr>
            <a:endParaRPr lang="en-US" sz="1200" b="0" dirty="0" smtClean="0"/>
          </a:p>
          <a:p>
            <a:pPr marL="0" indent="0">
              <a:lnSpc>
                <a:spcPct val="100000"/>
              </a:lnSpc>
              <a:spcAft>
                <a:spcPts val="0"/>
              </a:spcAft>
              <a:buNone/>
            </a:pPr>
            <a:r>
              <a:rPr lang="en-US" sz="1400" dirty="0" smtClean="0"/>
              <a:t>Error Handling</a:t>
            </a:r>
          </a:p>
          <a:p>
            <a:pPr>
              <a:lnSpc>
                <a:spcPct val="100000"/>
              </a:lnSpc>
              <a:spcAft>
                <a:spcPts val="0"/>
              </a:spcAft>
              <a:buFont typeface="Wingdings" pitchFamily="2" charset="2"/>
              <a:buChar char="v"/>
            </a:pPr>
            <a:r>
              <a:rPr lang="en-US" sz="1200" b="0" dirty="0" smtClean="0"/>
              <a:t>Don’t disclose information that should remain private</a:t>
            </a:r>
          </a:p>
          <a:p>
            <a:pPr>
              <a:lnSpc>
                <a:spcPct val="100000"/>
              </a:lnSpc>
              <a:spcAft>
                <a:spcPts val="0"/>
              </a:spcAft>
              <a:buFont typeface="Wingdings" pitchFamily="2" charset="2"/>
              <a:buChar char="v"/>
            </a:pPr>
            <a:r>
              <a:rPr lang="en-US" sz="1200" b="0" dirty="0" smtClean="0"/>
              <a:t>Remember to cleanup completely in an error condition</a:t>
            </a:r>
          </a:p>
          <a:p>
            <a:pPr marL="0" indent="0">
              <a:lnSpc>
                <a:spcPct val="100000"/>
              </a:lnSpc>
              <a:spcAft>
                <a:spcPts val="0"/>
              </a:spcAft>
              <a:buNone/>
            </a:pPr>
            <a:endParaRPr lang="en-US" sz="1200" b="0" dirty="0" smtClean="0"/>
          </a:p>
          <a:p>
            <a:pPr marL="0" indent="0">
              <a:lnSpc>
                <a:spcPct val="100000"/>
              </a:lnSpc>
              <a:spcAft>
                <a:spcPts val="0"/>
              </a:spcAft>
              <a:buNone/>
            </a:pPr>
            <a:endParaRPr lang="en-US" sz="1200" b="0" dirty="0"/>
          </a:p>
          <a:p>
            <a:pPr marL="0" indent="0">
              <a:lnSpc>
                <a:spcPct val="100000"/>
              </a:lnSpc>
              <a:spcAft>
                <a:spcPts val="0"/>
              </a:spcAft>
              <a:buNone/>
            </a:pPr>
            <a:r>
              <a:rPr lang="en-US" sz="1400" dirty="0"/>
              <a:t>Encryption</a:t>
            </a:r>
          </a:p>
          <a:p>
            <a:pPr>
              <a:lnSpc>
                <a:spcPct val="100000"/>
              </a:lnSpc>
              <a:spcAft>
                <a:spcPts val="0"/>
              </a:spcAft>
              <a:buFont typeface="Wingdings" pitchFamily="2" charset="2"/>
              <a:buChar char="v"/>
            </a:pPr>
            <a:r>
              <a:rPr lang="en-US" sz="1200" b="0" dirty="0"/>
              <a:t>If storing passwords – hash with a salt value</a:t>
            </a:r>
          </a:p>
          <a:p>
            <a:pPr>
              <a:lnSpc>
                <a:spcPct val="100000"/>
              </a:lnSpc>
              <a:spcAft>
                <a:spcPts val="0"/>
              </a:spcAft>
              <a:buFont typeface="Wingdings" pitchFamily="2" charset="2"/>
              <a:buChar char="v"/>
            </a:pPr>
            <a:r>
              <a:rPr lang="en-US" sz="1200" b="0" dirty="0"/>
              <a:t>If you’re using authentication – encrypt in </a:t>
            </a:r>
            <a:r>
              <a:rPr lang="en-US" sz="1200" b="0" dirty="0" smtClean="0"/>
              <a:t>transmission</a:t>
            </a:r>
          </a:p>
          <a:p>
            <a:pPr>
              <a:lnSpc>
                <a:spcPct val="100000"/>
              </a:lnSpc>
              <a:spcAft>
                <a:spcPts val="0"/>
              </a:spcAft>
              <a:buFont typeface="Wingdings" pitchFamily="2" charset="2"/>
              <a:buChar char="v"/>
            </a:pPr>
            <a:r>
              <a:rPr lang="en-US" sz="1200" b="0" dirty="0" smtClean="0"/>
              <a:t>Properly seed random number generators</a:t>
            </a:r>
            <a:endParaRPr lang="en-US" sz="1200" b="0" dirty="0"/>
          </a:p>
        </p:txBody>
      </p:sp>
      <p:sp>
        <p:nvSpPr>
          <p:cNvPr id="8" name="Content Placeholder 7"/>
          <p:cNvSpPr>
            <a:spLocks noGrp="1"/>
          </p:cNvSpPr>
          <p:nvPr>
            <p:ph sz="half" idx="2"/>
          </p:nvPr>
        </p:nvSpPr>
        <p:spPr>
          <a:xfrm>
            <a:off x="4584700" y="1600200"/>
            <a:ext cx="4102100" cy="4503738"/>
          </a:xfrm>
        </p:spPr>
        <p:txBody>
          <a:bodyPr/>
          <a:lstStyle/>
          <a:p>
            <a:pPr marL="0" indent="0">
              <a:lnSpc>
                <a:spcPct val="100000"/>
              </a:lnSpc>
              <a:spcAft>
                <a:spcPts val="0"/>
              </a:spcAft>
              <a:buNone/>
            </a:pPr>
            <a:r>
              <a:rPr lang="en-US" sz="1400" dirty="0"/>
              <a:t>Data Validation</a:t>
            </a:r>
          </a:p>
          <a:p>
            <a:pPr>
              <a:lnSpc>
                <a:spcPct val="100000"/>
              </a:lnSpc>
              <a:spcAft>
                <a:spcPts val="0"/>
              </a:spcAft>
              <a:buFont typeface="Wingdings" pitchFamily="2" charset="2"/>
              <a:buChar char="v"/>
            </a:pPr>
            <a:r>
              <a:rPr lang="en-US" sz="1200" b="0" dirty="0"/>
              <a:t>Validate data before use in SQL Commands</a:t>
            </a:r>
          </a:p>
          <a:p>
            <a:pPr>
              <a:lnSpc>
                <a:spcPct val="100000"/>
              </a:lnSpc>
              <a:spcAft>
                <a:spcPts val="0"/>
              </a:spcAft>
              <a:buFont typeface="Wingdings" pitchFamily="2" charset="2"/>
              <a:buChar char="v"/>
            </a:pPr>
            <a:r>
              <a:rPr lang="en-US" sz="1200" b="0" dirty="0"/>
              <a:t>Validate data before sending back to the client</a:t>
            </a:r>
          </a:p>
          <a:p>
            <a:pPr>
              <a:lnSpc>
                <a:spcPct val="100000"/>
              </a:lnSpc>
              <a:spcAft>
                <a:spcPts val="0"/>
              </a:spcAft>
              <a:buFont typeface="Wingdings" pitchFamily="2" charset="2"/>
              <a:buChar char="v"/>
            </a:pPr>
            <a:r>
              <a:rPr lang="en-US" sz="1200" b="0" dirty="0"/>
              <a:t>Validate data before use in ‘</a:t>
            </a:r>
            <a:r>
              <a:rPr lang="en-US" sz="1200" b="0" dirty="0" err="1"/>
              <a:t>eval</a:t>
            </a:r>
            <a:r>
              <a:rPr lang="en-US" sz="1200" b="0" dirty="0"/>
              <a:t>’ or system commands</a:t>
            </a:r>
          </a:p>
          <a:p>
            <a:pPr>
              <a:lnSpc>
                <a:spcPct val="100000"/>
              </a:lnSpc>
              <a:spcAft>
                <a:spcPts val="0"/>
              </a:spcAft>
              <a:buFont typeface="Wingdings" pitchFamily="2" charset="2"/>
              <a:buChar char="v"/>
            </a:pPr>
            <a:r>
              <a:rPr lang="en-US" sz="1200" b="0" dirty="0"/>
              <a:t>Validate all data lengths before writing to </a:t>
            </a:r>
            <a:r>
              <a:rPr lang="en-US" sz="1200" b="0" dirty="0" smtClean="0"/>
              <a:t>buffers</a:t>
            </a:r>
          </a:p>
          <a:p>
            <a:pPr marL="0" indent="0">
              <a:lnSpc>
                <a:spcPct val="100000"/>
              </a:lnSpc>
              <a:spcAft>
                <a:spcPts val="0"/>
              </a:spcAft>
              <a:buNone/>
            </a:pPr>
            <a:endParaRPr lang="en-US" sz="1200" b="0" dirty="0" smtClean="0"/>
          </a:p>
          <a:p>
            <a:pPr marL="0" indent="0">
              <a:lnSpc>
                <a:spcPct val="100000"/>
              </a:lnSpc>
              <a:spcAft>
                <a:spcPts val="0"/>
              </a:spcAft>
              <a:buNone/>
            </a:pPr>
            <a:endParaRPr lang="en-US" sz="1200" b="0" dirty="0"/>
          </a:p>
          <a:p>
            <a:pPr marL="0" indent="0">
              <a:lnSpc>
                <a:spcPct val="100000"/>
              </a:lnSpc>
              <a:spcAft>
                <a:spcPts val="0"/>
              </a:spcAft>
              <a:buNone/>
            </a:pPr>
            <a:r>
              <a:rPr lang="en-US" sz="1400" dirty="0"/>
              <a:t>Session Management</a:t>
            </a:r>
          </a:p>
          <a:p>
            <a:pPr>
              <a:lnSpc>
                <a:spcPct val="100000"/>
              </a:lnSpc>
              <a:spcAft>
                <a:spcPts val="0"/>
              </a:spcAft>
              <a:buFont typeface="Wingdings" pitchFamily="2" charset="2"/>
              <a:buChar char="v"/>
            </a:pPr>
            <a:r>
              <a:rPr lang="en-US" sz="1200" b="0" dirty="0"/>
              <a:t>Enforce a reasonable session lifespan</a:t>
            </a:r>
          </a:p>
          <a:p>
            <a:pPr>
              <a:lnSpc>
                <a:spcPct val="100000"/>
              </a:lnSpc>
              <a:spcAft>
                <a:spcPts val="0"/>
              </a:spcAft>
              <a:buFont typeface="Wingdings" pitchFamily="2" charset="2"/>
              <a:buChar char="v"/>
            </a:pPr>
            <a:r>
              <a:rPr lang="en-US" sz="1200" b="0" dirty="0"/>
              <a:t>Leverage existing session management solutions</a:t>
            </a:r>
          </a:p>
          <a:p>
            <a:pPr>
              <a:lnSpc>
                <a:spcPct val="100000"/>
              </a:lnSpc>
              <a:spcAft>
                <a:spcPts val="0"/>
              </a:spcAft>
              <a:buFont typeface="Wingdings" pitchFamily="2" charset="2"/>
              <a:buChar char="v"/>
            </a:pPr>
            <a:r>
              <a:rPr lang="en-US" sz="1200" b="0" dirty="0"/>
              <a:t>Force a change of session ID after a successful login</a:t>
            </a:r>
          </a:p>
          <a:p>
            <a:pPr marL="0" indent="0">
              <a:lnSpc>
                <a:spcPct val="100000"/>
              </a:lnSpc>
              <a:spcAft>
                <a:spcPts val="0"/>
              </a:spcAft>
              <a:buNone/>
            </a:pPr>
            <a:endParaRPr lang="en-US" sz="1200" b="0" dirty="0" smtClean="0"/>
          </a:p>
          <a:p>
            <a:pPr marL="0" indent="0">
              <a:lnSpc>
                <a:spcPct val="100000"/>
              </a:lnSpc>
              <a:spcAft>
                <a:spcPts val="0"/>
              </a:spcAft>
              <a:buNone/>
            </a:pPr>
            <a:endParaRPr lang="en-US" sz="1200" b="0" dirty="0"/>
          </a:p>
          <a:p>
            <a:pPr marL="0" indent="0">
              <a:lnSpc>
                <a:spcPct val="100000"/>
              </a:lnSpc>
              <a:spcAft>
                <a:spcPts val="0"/>
              </a:spcAft>
              <a:buNone/>
            </a:pPr>
            <a:r>
              <a:rPr lang="en-US" sz="1400" dirty="0"/>
              <a:t>Logging</a:t>
            </a:r>
          </a:p>
          <a:p>
            <a:pPr>
              <a:lnSpc>
                <a:spcPct val="100000"/>
              </a:lnSpc>
              <a:spcAft>
                <a:spcPts val="0"/>
              </a:spcAft>
              <a:buFont typeface="Wingdings" pitchFamily="2" charset="2"/>
              <a:buChar char="v"/>
            </a:pPr>
            <a:r>
              <a:rPr lang="en-US" sz="1200" b="0" dirty="0"/>
              <a:t>Avoid logging sensitive data (e.g., passwords)</a:t>
            </a:r>
          </a:p>
          <a:p>
            <a:pPr>
              <a:lnSpc>
                <a:spcPct val="100000"/>
              </a:lnSpc>
              <a:spcAft>
                <a:spcPts val="0"/>
              </a:spcAft>
              <a:buFont typeface="Wingdings" pitchFamily="2" charset="2"/>
              <a:buChar char="v"/>
            </a:pPr>
            <a:r>
              <a:rPr lang="en-US" sz="1200" b="0" dirty="0"/>
              <a:t>Beware of logging tainted data to the logs</a:t>
            </a:r>
          </a:p>
          <a:p>
            <a:pPr>
              <a:lnSpc>
                <a:spcPct val="100000"/>
              </a:lnSpc>
              <a:spcAft>
                <a:spcPts val="0"/>
              </a:spcAft>
              <a:buFont typeface="Wingdings" pitchFamily="2" charset="2"/>
              <a:buChar char="v"/>
            </a:pPr>
            <a:r>
              <a:rPr lang="en-US" sz="1200" b="0" dirty="0"/>
              <a:t>Beware of logging excessive data</a:t>
            </a:r>
          </a:p>
          <a:p>
            <a:pPr>
              <a:lnSpc>
                <a:spcPct val="100000"/>
              </a:lnSpc>
              <a:spcAft>
                <a:spcPts val="0"/>
              </a:spcAft>
              <a:buFont typeface="Wingdings" pitchFamily="2" charset="2"/>
              <a:buChar char="v"/>
            </a:pPr>
            <a:r>
              <a:rPr lang="en-US" sz="1200" b="0" dirty="0"/>
              <a:t>Beware of potential log </a:t>
            </a:r>
            <a:r>
              <a:rPr lang="en-US" sz="1200" b="0" dirty="0" smtClean="0"/>
              <a:t>spoofing</a:t>
            </a:r>
            <a:endParaRPr lang="en-US" sz="1200" b="0"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156</a:t>
            </a:fld>
            <a:endParaRPr lang="en-US"/>
          </a:p>
        </p:txBody>
      </p:sp>
    </p:spTree>
    <p:extLst>
      <p:ext uri="{BB962C8B-B14F-4D97-AF65-F5344CB8AC3E}">
        <p14:creationId xmlns:p14="http://schemas.microsoft.com/office/powerpoint/2010/main" val="159452335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CWE Top 25</a:t>
            </a:r>
            <a:endParaRPr lang="en-US" dirty="0"/>
          </a:p>
        </p:txBody>
      </p:sp>
      <p:sp>
        <p:nvSpPr>
          <p:cNvPr id="5" name="Slide Number Placeholder 4"/>
          <p:cNvSpPr>
            <a:spLocks noGrp="1"/>
          </p:cNvSpPr>
          <p:nvPr>
            <p:ph type="sldNum" sz="quarter" idx="10"/>
          </p:nvPr>
        </p:nvSpPr>
        <p:spPr/>
        <p:txBody>
          <a:bodyPr/>
          <a:lstStyle/>
          <a:p>
            <a:fld id="{1C6E83FB-7ACC-4988-BE50-8926EDFFAA5A}" type="slidenum">
              <a:rPr lang="en-US" smtClean="0"/>
              <a:pPr/>
              <a:t>157</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002291515"/>
              </p:ext>
            </p:extLst>
          </p:nvPr>
        </p:nvGraphicFramePr>
        <p:xfrm>
          <a:off x="706348" y="994882"/>
          <a:ext cx="7772405" cy="5161350"/>
        </p:xfrm>
        <a:graphic>
          <a:graphicData uri="http://schemas.openxmlformats.org/drawingml/2006/table">
            <a:tbl>
              <a:tblPr bandRow="1">
                <a:tableStyleId>{EB9631B5-78F2-41C9-869B-9F39066F8104}</a:tableStyleId>
              </a:tblPr>
              <a:tblGrid>
                <a:gridCol w="152400"/>
                <a:gridCol w="838200"/>
                <a:gridCol w="6781805"/>
              </a:tblGrid>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CWE-89</a:t>
                      </a:r>
                      <a:endParaRPr lang="en-US" sz="1200" b="1" dirty="0"/>
                    </a:p>
                  </a:txBody>
                  <a:tcPr marL="330" marR="330" marT="330" marB="330" anchor="ctr"/>
                </a:tc>
                <a:tc>
                  <a:txBody>
                    <a:bodyPr/>
                    <a:lstStyle/>
                    <a:p>
                      <a:pPr algn="l">
                        <a:lnSpc>
                          <a:spcPct val="100000"/>
                        </a:lnSpc>
                      </a:pPr>
                      <a:r>
                        <a:rPr lang="en-US" sz="1200" dirty="0"/>
                        <a:t>Improper Neutralization of Special Elements used in an SQL Command ('SQL Injection')</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CWE-78</a:t>
                      </a:r>
                      <a:endParaRPr lang="en-US" sz="1200" b="1" dirty="0"/>
                    </a:p>
                  </a:txBody>
                  <a:tcPr marL="330" marR="330" marT="330" marB="330" anchor="ctr"/>
                </a:tc>
                <a:tc>
                  <a:txBody>
                    <a:bodyPr/>
                    <a:lstStyle/>
                    <a:p>
                      <a:pPr algn="l">
                        <a:lnSpc>
                          <a:spcPct val="100000"/>
                        </a:lnSpc>
                      </a:pPr>
                      <a:r>
                        <a:rPr lang="en-US" sz="1200" dirty="0"/>
                        <a:t>Improper Neutralization of Special Elements used in an OS Command ('OS Command Injection')</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CWE-120</a:t>
                      </a:r>
                      <a:endParaRPr lang="en-US" sz="1200" b="1" dirty="0"/>
                    </a:p>
                  </a:txBody>
                  <a:tcPr marL="330" marR="330" marT="330" marB="330" anchor="ctr"/>
                </a:tc>
                <a:tc>
                  <a:txBody>
                    <a:bodyPr/>
                    <a:lstStyle/>
                    <a:p>
                      <a:pPr algn="l">
                        <a:lnSpc>
                          <a:spcPct val="100000"/>
                        </a:lnSpc>
                      </a:pPr>
                      <a:r>
                        <a:rPr lang="en-US" sz="1200" dirty="0"/>
                        <a:t>Buffer Copy without Checking Size of Input ('Classic Buffer Overflow')</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CWE-79</a:t>
                      </a:r>
                      <a:endParaRPr lang="en-US" sz="1200" b="1" dirty="0"/>
                    </a:p>
                  </a:txBody>
                  <a:tcPr marL="330" marR="330" marT="330" marB="330" anchor="ctr"/>
                </a:tc>
                <a:tc>
                  <a:txBody>
                    <a:bodyPr/>
                    <a:lstStyle/>
                    <a:p>
                      <a:pPr algn="l">
                        <a:lnSpc>
                          <a:spcPct val="100000"/>
                        </a:lnSpc>
                      </a:pPr>
                      <a:r>
                        <a:rPr lang="en-US" sz="1200" dirty="0"/>
                        <a:t>Improper Neutralization of Input During Web Page Generation ('Cross-site Scripting')</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CWE-306</a:t>
                      </a:r>
                      <a:endParaRPr lang="en-US" sz="1200" b="1" dirty="0"/>
                    </a:p>
                  </a:txBody>
                  <a:tcPr marL="330" marR="330" marT="330" marB="330" anchor="ctr"/>
                </a:tc>
                <a:tc>
                  <a:txBody>
                    <a:bodyPr/>
                    <a:lstStyle/>
                    <a:p>
                      <a:pPr algn="l">
                        <a:lnSpc>
                          <a:spcPct val="100000"/>
                        </a:lnSpc>
                      </a:pPr>
                      <a:r>
                        <a:rPr lang="en-US" sz="1200" dirty="0"/>
                        <a:t>Missing Authentication for Critical Function</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b="0" dirty="0" smtClean="0"/>
                        <a:t>CWE-862</a:t>
                      </a:r>
                      <a:endParaRPr lang="en-US" sz="1200" b="0" dirty="0"/>
                    </a:p>
                  </a:txBody>
                  <a:tcPr marL="330" marR="330" marT="330" marB="330" anchor="ctr"/>
                </a:tc>
                <a:tc>
                  <a:txBody>
                    <a:bodyPr/>
                    <a:lstStyle/>
                    <a:p>
                      <a:pPr algn="l">
                        <a:lnSpc>
                          <a:spcPct val="100000"/>
                        </a:lnSpc>
                      </a:pPr>
                      <a:r>
                        <a:rPr lang="en-US" sz="1200" dirty="0" smtClean="0">
                          <a:effectLst/>
                        </a:rPr>
                        <a:t>Missing Authorization</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CWE-798</a:t>
                      </a:r>
                      <a:endParaRPr lang="en-US" sz="1200" b="1" dirty="0"/>
                    </a:p>
                  </a:txBody>
                  <a:tcPr marL="330" marR="330" marT="330" marB="330" anchor="ctr"/>
                </a:tc>
                <a:tc>
                  <a:txBody>
                    <a:bodyPr/>
                    <a:lstStyle/>
                    <a:p>
                      <a:pPr algn="l">
                        <a:lnSpc>
                          <a:spcPct val="100000"/>
                        </a:lnSpc>
                      </a:pPr>
                      <a:r>
                        <a:rPr lang="en-US" sz="1200" dirty="0"/>
                        <a:t>Use of Hard-coded Credentials</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CWE-311</a:t>
                      </a:r>
                      <a:endParaRPr lang="en-US" sz="1200" b="1" dirty="0"/>
                    </a:p>
                  </a:txBody>
                  <a:tcPr marL="330" marR="330" marT="330" marB="330" anchor="ctr"/>
                </a:tc>
                <a:tc>
                  <a:txBody>
                    <a:bodyPr/>
                    <a:lstStyle/>
                    <a:p>
                      <a:pPr algn="l">
                        <a:lnSpc>
                          <a:spcPct val="100000"/>
                        </a:lnSpc>
                      </a:pPr>
                      <a:r>
                        <a:rPr lang="en-US" sz="1200" dirty="0"/>
                        <a:t>Missing Encryption of Sensitive Data</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CWE-434</a:t>
                      </a:r>
                      <a:endParaRPr lang="en-US" sz="1200" b="1" dirty="0"/>
                    </a:p>
                  </a:txBody>
                  <a:tcPr marL="330" marR="330" marT="330" marB="330" anchor="ctr"/>
                </a:tc>
                <a:tc>
                  <a:txBody>
                    <a:bodyPr/>
                    <a:lstStyle/>
                    <a:p>
                      <a:pPr algn="l">
                        <a:lnSpc>
                          <a:spcPct val="100000"/>
                        </a:lnSpc>
                      </a:pPr>
                      <a:r>
                        <a:rPr lang="en-US" sz="1200" dirty="0"/>
                        <a:t>Unrestricted Upload of File with Dangerous Type</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CWE-807</a:t>
                      </a:r>
                      <a:endParaRPr lang="en-US" sz="1200" b="1" dirty="0"/>
                    </a:p>
                  </a:txBody>
                  <a:tcPr marL="330" marR="330" marT="330" marB="330" anchor="ctr"/>
                </a:tc>
                <a:tc>
                  <a:txBody>
                    <a:bodyPr/>
                    <a:lstStyle/>
                    <a:p>
                      <a:pPr algn="l">
                        <a:lnSpc>
                          <a:spcPct val="100000"/>
                        </a:lnSpc>
                      </a:pPr>
                      <a:r>
                        <a:rPr lang="en-US" sz="1200" dirty="0"/>
                        <a:t>Reliance on Untrusted Inputs in a Security Decision</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r>
                        <a:rPr lang="en-US" sz="1200" dirty="0" smtClean="0"/>
                        <a:t>CWE-250</a:t>
                      </a:r>
                      <a:endParaRPr lang="en-US" sz="1200" dirty="0"/>
                    </a:p>
                  </a:txBody>
                  <a:tcPr marL="330" marR="330" marT="330" marB="330" anchor="ctr"/>
                </a:tc>
                <a:tc>
                  <a:txBody>
                    <a:bodyPr/>
                    <a:lstStyle/>
                    <a:p>
                      <a:r>
                        <a:rPr lang="en-US" sz="1200" dirty="0" smtClean="0">
                          <a:effectLst/>
                        </a:rPr>
                        <a:t>Execution with Unnecessary Privileges</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smtClean="0"/>
                        <a:t>CWE-352</a:t>
                      </a:r>
                      <a:endParaRPr lang="en-US" sz="1200" b="1" dirty="0"/>
                    </a:p>
                  </a:txBody>
                  <a:tcPr marL="330" marR="330" marT="330" marB="330" anchor="ctr"/>
                </a:tc>
                <a:tc>
                  <a:txBody>
                    <a:bodyPr/>
                    <a:lstStyle/>
                    <a:p>
                      <a:pPr algn="l">
                        <a:lnSpc>
                          <a:spcPct val="100000"/>
                        </a:lnSpc>
                      </a:pPr>
                      <a:r>
                        <a:rPr lang="en-US" sz="1200" dirty="0" smtClean="0"/>
                        <a:t>Cross-Site Request Forgery (CSRF)</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CWE-22</a:t>
                      </a:r>
                      <a:endParaRPr lang="en-US" sz="1200" b="1" dirty="0"/>
                    </a:p>
                  </a:txBody>
                  <a:tcPr marL="330" marR="330" marT="330" marB="330" anchor="ctr"/>
                </a:tc>
                <a:tc>
                  <a:txBody>
                    <a:bodyPr/>
                    <a:lstStyle/>
                    <a:p>
                      <a:pPr algn="l">
                        <a:lnSpc>
                          <a:spcPct val="100000"/>
                        </a:lnSpc>
                      </a:pPr>
                      <a:r>
                        <a:rPr lang="en-US" sz="1200" dirty="0"/>
                        <a:t>Improper Limitation of a Pathname to a Restricted Directory ('Path Traversal')</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CWE-494</a:t>
                      </a:r>
                      <a:endParaRPr lang="en-US" sz="1200" b="1" dirty="0"/>
                    </a:p>
                  </a:txBody>
                  <a:tcPr marL="330" marR="330" marT="330" marB="330" anchor="ctr"/>
                </a:tc>
                <a:tc>
                  <a:txBody>
                    <a:bodyPr/>
                    <a:lstStyle/>
                    <a:p>
                      <a:pPr algn="l">
                        <a:lnSpc>
                          <a:spcPct val="100000"/>
                        </a:lnSpc>
                      </a:pPr>
                      <a:r>
                        <a:rPr lang="en-US" sz="1200" dirty="0"/>
                        <a:t>Download of Code Without Integrity Check</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r>
                        <a:rPr lang="en-US" sz="1200" smtClean="0"/>
                        <a:t>CWE-863</a:t>
                      </a:r>
                      <a:endParaRPr lang="en-US" sz="1200" dirty="0"/>
                    </a:p>
                  </a:txBody>
                  <a:tcPr marL="330" marR="330" marT="330" marB="330" anchor="ctr"/>
                </a:tc>
                <a:tc>
                  <a:txBody>
                    <a:bodyPr/>
                    <a:lstStyle/>
                    <a:p>
                      <a:r>
                        <a:rPr lang="en-US" sz="1200" dirty="0" smtClean="0">
                          <a:effectLst/>
                        </a:rPr>
                        <a:t>Incorrect Authorization</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r>
                        <a:rPr lang="en-US" sz="1200" dirty="0" smtClean="0"/>
                        <a:t>CWE-829</a:t>
                      </a:r>
                      <a:endParaRPr lang="en-US" sz="1200" dirty="0"/>
                    </a:p>
                  </a:txBody>
                  <a:tcPr marL="330" marR="330" marT="330" marB="330" anchor="ctr"/>
                </a:tc>
                <a:tc>
                  <a:txBody>
                    <a:bodyPr/>
                    <a:lstStyle/>
                    <a:p>
                      <a:r>
                        <a:rPr lang="en-US" sz="1200" dirty="0" smtClean="0">
                          <a:effectLst/>
                        </a:rPr>
                        <a:t>Inclusion of Functionality from Untrusted Control Sphere</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CWE-732</a:t>
                      </a:r>
                      <a:endParaRPr lang="en-US" sz="1200" b="1" dirty="0"/>
                    </a:p>
                  </a:txBody>
                  <a:tcPr marL="330" marR="330" marT="330" marB="330" anchor="ctr"/>
                </a:tc>
                <a:tc>
                  <a:txBody>
                    <a:bodyPr/>
                    <a:lstStyle/>
                    <a:p>
                      <a:pPr algn="l">
                        <a:lnSpc>
                          <a:spcPct val="100000"/>
                        </a:lnSpc>
                      </a:pPr>
                      <a:r>
                        <a:rPr lang="en-US" sz="1200" dirty="0"/>
                        <a:t>Incorrect Permission Assignment for Critical Resource</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b="0" dirty="0" smtClean="0"/>
                        <a:t>CWE-676</a:t>
                      </a:r>
                      <a:endParaRPr lang="en-US" sz="1200" b="0" dirty="0"/>
                    </a:p>
                  </a:txBody>
                  <a:tcPr marL="330" marR="330" marT="330" marB="330" anchor="ctr"/>
                </a:tc>
                <a:tc>
                  <a:txBody>
                    <a:bodyPr/>
                    <a:lstStyle/>
                    <a:p>
                      <a:pPr algn="l">
                        <a:lnSpc>
                          <a:spcPct val="100000"/>
                        </a:lnSpc>
                      </a:pPr>
                      <a:r>
                        <a:rPr lang="en-US" sz="1200" dirty="0" smtClean="0">
                          <a:effectLst/>
                        </a:rPr>
                        <a:t>Use of Potentially Dangerous Function</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CWE-327</a:t>
                      </a:r>
                      <a:endParaRPr lang="en-US" sz="1200" b="1" dirty="0"/>
                    </a:p>
                  </a:txBody>
                  <a:tcPr marL="330" marR="330" marT="330" marB="330" anchor="ctr"/>
                </a:tc>
                <a:tc>
                  <a:txBody>
                    <a:bodyPr/>
                    <a:lstStyle/>
                    <a:p>
                      <a:pPr algn="l">
                        <a:lnSpc>
                          <a:spcPct val="100000"/>
                        </a:lnSpc>
                      </a:pPr>
                      <a:r>
                        <a:rPr lang="en-US" sz="1200" dirty="0"/>
                        <a:t>Use of a Broken or Risky Cryptographic Algorithm</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CWE-131</a:t>
                      </a:r>
                      <a:endParaRPr lang="en-US" sz="1200" b="1" dirty="0"/>
                    </a:p>
                  </a:txBody>
                  <a:tcPr marL="330" marR="330" marT="330" marB="330" anchor="ctr"/>
                </a:tc>
                <a:tc>
                  <a:txBody>
                    <a:bodyPr/>
                    <a:lstStyle/>
                    <a:p>
                      <a:pPr algn="l">
                        <a:lnSpc>
                          <a:spcPct val="100000"/>
                        </a:lnSpc>
                      </a:pPr>
                      <a:r>
                        <a:rPr lang="en-US" sz="1200" dirty="0"/>
                        <a:t>Incorrect Calculation of Buffer Size</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r>
                        <a:rPr lang="en-US" sz="1200" dirty="0" smtClean="0"/>
                        <a:t>CWE-307</a:t>
                      </a:r>
                      <a:endParaRPr lang="en-US" sz="1200" dirty="0"/>
                    </a:p>
                  </a:txBody>
                  <a:tcPr marL="330" marR="330" marT="330" marB="330" anchor="ctr"/>
                </a:tc>
                <a:tc>
                  <a:txBody>
                    <a:bodyPr/>
                    <a:lstStyle/>
                    <a:p>
                      <a:r>
                        <a:rPr lang="en-US" sz="1200" dirty="0" smtClean="0">
                          <a:effectLst/>
                        </a:rPr>
                        <a:t>Improper Restriction of Excessive Authentication Attempts</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a:t>CWE-601</a:t>
                      </a:r>
                      <a:endParaRPr lang="en-US" sz="1200" b="1" dirty="0"/>
                    </a:p>
                  </a:txBody>
                  <a:tcPr marL="330" marR="330" marT="330" marB="330" anchor="ctr"/>
                </a:tc>
                <a:tc>
                  <a:txBody>
                    <a:bodyPr/>
                    <a:lstStyle/>
                    <a:p>
                      <a:pPr algn="l">
                        <a:lnSpc>
                          <a:spcPct val="100000"/>
                        </a:lnSpc>
                      </a:pPr>
                      <a:r>
                        <a:rPr lang="en-US" sz="1200" dirty="0"/>
                        <a:t>URL Redirection to Untrusted Site ('Open Redirect')</a:t>
                      </a:r>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smtClean="0"/>
                        <a:t>CWE-134</a:t>
                      </a:r>
                      <a:endParaRPr lang="en-US" sz="1200" b="1" dirty="0"/>
                    </a:p>
                  </a:txBody>
                  <a:tcPr marL="330" marR="330" marT="330" marB="330" anchor="ctr"/>
                </a:tc>
                <a:tc>
                  <a:txBody>
                    <a:bodyPr/>
                    <a:lstStyle/>
                    <a:p>
                      <a:pPr algn="l">
                        <a:lnSpc>
                          <a:spcPct val="100000"/>
                        </a:lnSpc>
                      </a:pPr>
                      <a:r>
                        <a:rPr lang="en-US" sz="1200" dirty="0" smtClean="0">
                          <a:effectLst/>
                        </a:rPr>
                        <a:t>Uncontrolled Format String</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dirty="0" smtClean="0"/>
                        <a:t>CWE-190</a:t>
                      </a:r>
                      <a:endParaRPr lang="en-US" sz="1200" b="1" dirty="0"/>
                    </a:p>
                  </a:txBody>
                  <a:tcPr marL="330" marR="330" marT="330" marB="330" anchor="ctr"/>
                </a:tc>
                <a:tc>
                  <a:txBody>
                    <a:bodyPr/>
                    <a:lstStyle/>
                    <a:p>
                      <a:pPr algn="l">
                        <a:lnSpc>
                          <a:spcPct val="100000"/>
                        </a:lnSpc>
                      </a:pPr>
                      <a:r>
                        <a:rPr lang="en-US" sz="1200" dirty="0" smtClean="0">
                          <a:effectLst/>
                        </a:rPr>
                        <a:t>Integer Overflow or Wraparound</a:t>
                      </a:r>
                      <a:endParaRPr lang="en-US" sz="1200" dirty="0"/>
                    </a:p>
                  </a:txBody>
                  <a:tcPr marL="330" marR="330" marT="330" marB="330" anchor="ctr"/>
                </a:tc>
              </a:tr>
              <a:tr h="206454">
                <a:tc>
                  <a:txBody>
                    <a:bodyPr/>
                    <a:lstStyle/>
                    <a:p>
                      <a:pPr algn="l">
                        <a:lnSpc>
                          <a:spcPct val="100000"/>
                        </a:lnSpc>
                      </a:pPr>
                      <a:endParaRPr lang="en-US" sz="1200" b="1" dirty="0"/>
                    </a:p>
                  </a:txBody>
                  <a:tcPr marL="330" marR="330" marT="330" marB="330" anchor="ctr"/>
                </a:tc>
                <a:tc>
                  <a:txBody>
                    <a:bodyPr/>
                    <a:lstStyle/>
                    <a:p>
                      <a:pPr algn="l">
                        <a:lnSpc>
                          <a:spcPct val="100000"/>
                        </a:lnSpc>
                      </a:pPr>
                      <a:r>
                        <a:rPr lang="en-US" sz="1200" b="0" dirty="0" smtClean="0"/>
                        <a:t>CWE-759</a:t>
                      </a:r>
                      <a:endParaRPr lang="en-US" sz="1200" b="0" dirty="0"/>
                    </a:p>
                  </a:txBody>
                  <a:tcPr marL="330" marR="330" marT="330" marB="330" anchor="ctr"/>
                </a:tc>
                <a:tc>
                  <a:txBody>
                    <a:bodyPr/>
                    <a:lstStyle/>
                    <a:p>
                      <a:pPr algn="l">
                        <a:lnSpc>
                          <a:spcPct val="100000"/>
                        </a:lnSpc>
                      </a:pPr>
                      <a:r>
                        <a:rPr lang="en-US" sz="1200" dirty="0" smtClean="0">
                          <a:effectLst/>
                        </a:rPr>
                        <a:t>Use of a One-Way Hash without a Salt</a:t>
                      </a:r>
                      <a:endParaRPr lang="en-US" sz="1200" dirty="0"/>
                    </a:p>
                  </a:txBody>
                  <a:tcPr marL="330" marR="330" marT="330" marB="330" anchor="ctr"/>
                </a:tc>
              </a:tr>
            </a:tbl>
          </a:graphicData>
        </a:graphic>
      </p:graphicFrame>
    </p:spTree>
    <p:extLst>
      <p:ext uri="{BB962C8B-B14F-4D97-AF65-F5344CB8AC3E}">
        <p14:creationId xmlns:p14="http://schemas.microsoft.com/office/powerpoint/2010/main" val="179947347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Resources</a:t>
            </a:r>
            <a:endParaRPr lang="en-US" dirty="0"/>
          </a:p>
        </p:txBody>
      </p:sp>
      <p:sp>
        <p:nvSpPr>
          <p:cNvPr id="3" name="Content Placeholder 2"/>
          <p:cNvSpPr>
            <a:spLocks noGrp="1"/>
          </p:cNvSpPr>
          <p:nvPr>
            <p:ph idx="1"/>
          </p:nvPr>
        </p:nvSpPr>
        <p:spPr>
          <a:xfrm>
            <a:off x="482030" y="1295400"/>
            <a:ext cx="8153400" cy="4808538"/>
          </a:xfrm>
        </p:spPr>
        <p:txBody>
          <a:bodyPr/>
          <a:lstStyle/>
          <a:p>
            <a:pPr marL="0" indent="0">
              <a:lnSpc>
                <a:spcPct val="100000"/>
              </a:lnSpc>
              <a:spcAft>
                <a:spcPts val="0"/>
              </a:spcAft>
              <a:buNone/>
            </a:pPr>
            <a:r>
              <a:rPr lang="en-US" sz="1600" dirty="0" smtClean="0"/>
              <a:t>DHS: Secure Coding Pocket Guide</a:t>
            </a:r>
          </a:p>
          <a:p>
            <a:pPr marL="0" indent="0">
              <a:lnSpc>
                <a:spcPct val="100000"/>
              </a:lnSpc>
              <a:spcAft>
                <a:spcPts val="0"/>
              </a:spcAft>
              <a:buNone/>
            </a:pPr>
            <a:r>
              <a:rPr lang="en-US" sz="1600" b="0" i="1" dirty="0" smtClean="0"/>
              <a:t>   https</a:t>
            </a:r>
            <a:r>
              <a:rPr lang="en-US" sz="1600" b="0" i="1" dirty="0"/>
              <a:t>://</a:t>
            </a:r>
            <a:r>
              <a:rPr lang="en-US" sz="1600" b="0" i="1" dirty="0" smtClean="0"/>
              <a:t>buildsecurityin.us-cert.gov/swa/downloads/Secure_Coding_v1.1.pdf</a:t>
            </a:r>
          </a:p>
          <a:p>
            <a:pPr marL="0" indent="0">
              <a:lnSpc>
                <a:spcPct val="100000"/>
              </a:lnSpc>
              <a:spcAft>
                <a:spcPts val="0"/>
              </a:spcAft>
              <a:buNone/>
            </a:pPr>
            <a:endParaRPr lang="en-US" sz="1600" b="0" dirty="0"/>
          </a:p>
          <a:p>
            <a:pPr marL="0" indent="0">
              <a:lnSpc>
                <a:spcPct val="100000"/>
              </a:lnSpc>
              <a:spcAft>
                <a:spcPts val="0"/>
              </a:spcAft>
              <a:buNone/>
            </a:pPr>
            <a:r>
              <a:rPr lang="en-US" sz="1600" dirty="0" err="1" smtClean="0"/>
              <a:t>SAFECode</a:t>
            </a:r>
            <a:r>
              <a:rPr lang="en-US" sz="1600" dirty="0" smtClean="0"/>
              <a:t>: Fundamental Practices for Secure Software Development, 2</a:t>
            </a:r>
            <a:r>
              <a:rPr lang="en-US" sz="1600" baseline="30000" dirty="0" smtClean="0"/>
              <a:t>nd</a:t>
            </a:r>
            <a:r>
              <a:rPr lang="en-US" sz="1600" dirty="0" smtClean="0"/>
              <a:t> Edition</a:t>
            </a:r>
          </a:p>
          <a:p>
            <a:pPr marL="0" indent="0">
              <a:lnSpc>
                <a:spcPct val="100000"/>
              </a:lnSpc>
              <a:spcAft>
                <a:spcPts val="0"/>
              </a:spcAft>
              <a:buNone/>
            </a:pPr>
            <a:r>
              <a:rPr lang="en-US" sz="1600" b="0" i="1" dirty="0" smtClean="0"/>
              <a:t>   http</a:t>
            </a:r>
            <a:r>
              <a:rPr lang="en-US" sz="1600" b="0" i="1" dirty="0"/>
              <a:t>://</a:t>
            </a:r>
            <a:r>
              <a:rPr lang="en-US" sz="1600" b="0" i="1" dirty="0" smtClean="0"/>
              <a:t>www.safecode.org/publications/SAFECode_Dev_Practices0211.pdf</a:t>
            </a:r>
          </a:p>
          <a:p>
            <a:pPr marL="0" indent="0">
              <a:lnSpc>
                <a:spcPct val="100000"/>
              </a:lnSpc>
              <a:spcAft>
                <a:spcPts val="0"/>
              </a:spcAft>
              <a:buNone/>
            </a:pPr>
            <a:endParaRPr lang="en-US" sz="1600" b="0" dirty="0"/>
          </a:p>
          <a:p>
            <a:pPr marL="0" indent="0">
              <a:lnSpc>
                <a:spcPct val="100000"/>
              </a:lnSpc>
              <a:spcAft>
                <a:spcPts val="0"/>
              </a:spcAft>
              <a:buNone/>
            </a:pPr>
            <a:r>
              <a:rPr lang="en-US" sz="1600" dirty="0" smtClean="0"/>
              <a:t>Microsoft: Writing Secure Code, 2</a:t>
            </a:r>
            <a:r>
              <a:rPr lang="en-US" sz="1600" baseline="30000" dirty="0" smtClean="0"/>
              <a:t>nd</a:t>
            </a:r>
            <a:r>
              <a:rPr lang="en-US" sz="1600" dirty="0" smtClean="0"/>
              <a:t> Edition</a:t>
            </a:r>
          </a:p>
          <a:p>
            <a:pPr marL="0" indent="0">
              <a:lnSpc>
                <a:spcPct val="100000"/>
              </a:lnSpc>
              <a:spcAft>
                <a:spcPts val="0"/>
              </a:spcAft>
              <a:buNone/>
            </a:pPr>
            <a:r>
              <a:rPr lang="en-US" sz="1600" b="0" i="1" dirty="0" smtClean="0"/>
              <a:t>   http</a:t>
            </a:r>
            <a:r>
              <a:rPr lang="en-US" sz="1600" b="0" i="1" dirty="0"/>
              <a:t>://</a:t>
            </a:r>
            <a:r>
              <a:rPr lang="en-US" sz="1600" b="0" i="1" dirty="0" smtClean="0"/>
              <a:t>www.microsoft.com/learning/en/us/book.aspx?ID=5957&amp;locale=en-us</a:t>
            </a:r>
          </a:p>
          <a:p>
            <a:pPr marL="0" indent="0">
              <a:lnSpc>
                <a:spcPct val="100000"/>
              </a:lnSpc>
              <a:spcAft>
                <a:spcPts val="0"/>
              </a:spcAft>
              <a:buNone/>
            </a:pPr>
            <a:endParaRPr lang="en-US" sz="1600" b="0" dirty="0"/>
          </a:p>
          <a:p>
            <a:pPr marL="0" indent="0">
              <a:lnSpc>
                <a:spcPct val="100000"/>
              </a:lnSpc>
              <a:spcAft>
                <a:spcPts val="0"/>
              </a:spcAft>
              <a:buNone/>
            </a:pPr>
            <a:r>
              <a:rPr lang="en-US" sz="1600" dirty="0" smtClean="0"/>
              <a:t>CERT: Secure Coding in C and C++</a:t>
            </a:r>
          </a:p>
          <a:p>
            <a:pPr marL="0" indent="0">
              <a:lnSpc>
                <a:spcPct val="100000"/>
              </a:lnSpc>
              <a:spcAft>
                <a:spcPts val="0"/>
              </a:spcAft>
              <a:buNone/>
            </a:pPr>
            <a:r>
              <a:rPr lang="en-US" sz="1600" b="0" i="1" dirty="0" smtClean="0"/>
              <a:t>   http</a:t>
            </a:r>
            <a:r>
              <a:rPr lang="en-US" sz="1600" b="0" i="1" dirty="0"/>
              <a:t>://</a:t>
            </a:r>
            <a:r>
              <a:rPr lang="en-US" sz="1600" b="0" i="1" dirty="0" smtClean="0"/>
              <a:t>www.cert.org/books/secure-coding</a:t>
            </a:r>
          </a:p>
          <a:p>
            <a:pPr marL="0" indent="0">
              <a:lnSpc>
                <a:spcPct val="100000"/>
              </a:lnSpc>
              <a:spcAft>
                <a:spcPts val="0"/>
              </a:spcAft>
              <a:buNone/>
            </a:pPr>
            <a:endParaRPr lang="en-US" sz="1600" b="0" dirty="0"/>
          </a:p>
          <a:p>
            <a:pPr marL="0" indent="0">
              <a:lnSpc>
                <a:spcPct val="100000"/>
              </a:lnSpc>
              <a:spcAft>
                <a:spcPts val="0"/>
              </a:spcAft>
              <a:buNone/>
            </a:pPr>
            <a:r>
              <a:rPr lang="en-US" sz="1600" dirty="0" err="1" smtClean="0"/>
              <a:t>Viega</a:t>
            </a:r>
            <a:r>
              <a:rPr lang="en-US" sz="1600" dirty="0" smtClean="0"/>
              <a:t>/McGraw: Building Secure Software</a:t>
            </a:r>
          </a:p>
          <a:p>
            <a:pPr marL="0" indent="0">
              <a:lnSpc>
                <a:spcPct val="100000"/>
              </a:lnSpc>
              <a:spcAft>
                <a:spcPts val="0"/>
              </a:spcAft>
              <a:buNone/>
            </a:pPr>
            <a:r>
              <a:rPr lang="en-US" sz="1600" b="0" i="1" dirty="0" smtClean="0"/>
              <a:t>   http</a:t>
            </a:r>
            <a:r>
              <a:rPr lang="en-US" sz="1600" b="0" i="1" dirty="0"/>
              <a:t>://collaboration.csc.ncsu.edu/CSC326/Website/lectures/bss-ch1.pdf</a:t>
            </a:r>
          </a:p>
          <a:p>
            <a:pPr marL="0" indent="0">
              <a:lnSpc>
                <a:spcPct val="100000"/>
              </a:lnSpc>
              <a:spcAft>
                <a:spcPts val="0"/>
              </a:spcAft>
              <a:buNone/>
            </a:pPr>
            <a:endParaRPr lang="en-US" sz="1600" b="0" dirty="0" smtClean="0"/>
          </a:p>
          <a:p>
            <a:pPr marL="0" indent="0">
              <a:lnSpc>
                <a:spcPct val="100000"/>
              </a:lnSpc>
              <a:spcAft>
                <a:spcPts val="0"/>
              </a:spcAft>
              <a:buNone/>
            </a:pPr>
            <a:r>
              <a:rPr lang="en-US" sz="1600" dirty="0" smtClean="0"/>
              <a:t>OWASP: Secure Coding Principles</a:t>
            </a:r>
          </a:p>
          <a:p>
            <a:pPr marL="0" indent="0">
              <a:lnSpc>
                <a:spcPct val="100000"/>
              </a:lnSpc>
              <a:spcAft>
                <a:spcPts val="0"/>
              </a:spcAft>
              <a:buNone/>
            </a:pPr>
            <a:r>
              <a:rPr lang="en-US" sz="1600" b="0" i="1" dirty="0" smtClean="0"/>
              <a:t>   http</a:t>
            </a:r>
            <a:r>
              <a:rPr lang="en-US" sz="1600" b="0" i="1" dirty="0"/>
              <a:t>://</a:t>
            </a:r>
            <a:r>
              <a:rPr lang="en-US" sz="1600" b="0" i="1" dirty="0" smtClean="0"/>
              <a:t>www.owasp.org/index.php/Secure_Coding_Principles</a:t>
            </a:r>
          </a:p>
          <a:p>
            <a:pPr marL="0" indent="0">
              <a:lnSpc>
                <a:spcPct val="100000"/>
              </a:lnSpc>
              <a:spcAft>
                <a:spcPts val="0"/>
              </a:spcAft>
              <a:buNone/>
            </a:pPr>
            <a:endParaRPr lang="en-US" sz="1600"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158</a:t>
            </a:fld>
            <a:endParaRPr lang="en-US"/>
          </a:p>
        </p:txBody>
      </p:sp>
    </p:spTree>
    <p:extLst>
      <p:ext uri="{BB962C8B-B14F-4D97-AF65-F5344CB8AC3E}">
        <p14:creationId xmlns:p14="http://schemas.microsoft.com/office/powerpoint/2010/main" val="359348070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solidFill>
                  <a:srgbClr val="003399"/>
                </a:solidFill>
              </a:rPr>
              <a:pPr/>
              <a:t>159</a:t>
            </a:fld>
            <a:endParaRPr lang="en-US">
              <a:solidFill>
                <a:srgbClr val="003399"/>
              </a:solidFill>
            </a:endParaRPr>
          </a:p>
        </p:txBody>
      </p:sp>
    </p:spTree>
    <p:extLst>
      <p:ext uri="{BB962C8B-B14F-4D97-AF65-F5344CB8AC3E}">
        <p14:creationId xmlns:p14="http://schemas.microsoft.com/office/powerpoint/2010/main" val="2268585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Separation of Duties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16</a:t>
            </a:fld>
            <a:endParaRPr lang="en-US"/>
          </a:p>
        </p:txBody>
      </p:sp>
      <p:pic>
        <p:nvPicPr>
          <p:cNvPr id="25603" name="Picture 3"/>
          <p:cNvPicPr>
            <a:picLocks noChangeAspect="1" noChangeArrowheads="1"/>
          </p:cNvPicPr>
          <p:nvPr/>
        </p:nvPicPr>
        <p:blipFill>
          <a:blip r:embed="rId3" cstate="print"/>
          <a:srcRect/>
          <a:stretch>
            <a:fillRect/>
          </a:stretch>
        </p:blipFill>
        <p:spPr bwMode="auto">
          <a:xfrm>
            <a:off x="1143000" y="1664637"/>
            <a:ext cx="2733675" cy="1666875"/>
          </a:xfrm>
          <a:prstGeom prst="rect">
            <a:avLst/>
          </a:prstGeom>
          <a:noFill/>
          <a:ln w="9525">
            <a:noFill/>
            <a:miter lim="800000"/>
            <a:headEnd/>
            <a:tailEnd/>
          </a:ln>
        </p:spPr>
      </p:pic>
      <p:sp>
        <p:nvSpPr>
          <p:cNvPr id="8" name="TextBox 7"/>
          <p:cNvSpPr txBox="1"/>
          <p:nvPr/>
        </p:nvSpPr>
        <p:spPr>
          <a:xfrm>
            <a:off x="1531752" y="3417237"/>
            <a:ext cx="2146805" cy="385362"/>
          </a:xfrm>
          <a:prstGeom prst="rect">
            <a:avLst/>
          </a:prstGeom>
          <a:noFill/>
        </p:spPr>
        <p:txBody>
          <a:bodyPr wrap="none" rtlCol="0">
            <a:spAutoFit/>
          </a:bodyPr>
          <a:lstStyle/>
          <a:p>
            <a:r>
              <a:rPr lang="en-US" b="0" i="1" dirty="0" smtClean="0"/>
              <a:t>Change of Address</a:t>
            </a:r>
            <a:endParaRPr lang="en-US" b="0" i="1" dirty="0"/>
          </a:p>
        </p:txBody>
      </p:sp>
      <p:sp>
        <p:nvSpPr>
          <p:cNvPr id="9" name="TextBox 8"/>
          <p:cNvSpPr txBox="1"/>
          <p:nvPr/>
        </p:nvSpPr>
        <p:spPr>
          <a:xfrm>
            <a:off x="5449884" y="3455337"/>
            <a:ext cx="2069797" cy="385362"/>
          </a:xfrm>
          <a:prstGeom prst="rect">
            <a:avLst/>
          </a:prstGeom>
          <a:noFill/>
        </p:spPr>
        <p:txBody>
          <a:bodyPr wrap="none" rtlCol="0">
            <a:spAutoFit/>
          </a:bodyPr>
          <a:lstStyle/>
          <a:p>
            <a:r>
              <a:rPr lang="en-US" b="0" i="1" dirty="0" smtClean="0"/>
              <a:t>Authorize a Check</a:t>
            </a:r>
            <a:endParaRPr lang="en-US" b="0" i="1" dirty="0"/>
          </a:p>
        </p:txBody>
      </p:sp>
      <p:sp>
        <p:nvSpPr>
          <p:cNvPr id="10" name="TextBox 9"/>
          <p:cNvSpPr txBox="1"/>
          <p:nvPr/>
        </p:nvSpPr>
        <p:spPr>
          <a:xfrm>
            <a:off x="1828800" y="4495800"/>
            <a:ext cx="5314275" cy="646331"/>
          </a:xfrm>
          <a:prstGeom prst="rect">
            <a:avLst/>
          </a:prstGeom>
          <a:noFill/>
        </p:spPr>
        <p:txBody>
          <a:bodyPr wrap="none" rtlCol="0">
            <a:spAutoFit/>
          </a:bodyPr>
          <a:lstStyle/>
          <a:p>
            <a:pPr>
              <a:lnSpc>
                <a:spcPct val="100000"/>
              </a:lnSpc>
              <a:spcAft>
                <a:spcPts val="0"/>
              </a:spcAft>
            </a:pPr>
            <a:r>
              <a:rPr lang="en-US" dirty="0" smtClean="0"/>
              <a:t>Some combinations of permissions don’t work</a:t>
            </a:r>
          </a:p>
          <a:p>
            <a:pPr>
              <a:lnSpc>
                <a:spcPct val="100000"/>
              </a:lnSpc>
              <a:spcAft>
                <a:spcPts val="0"/>
              </a:spcAft>
            </a:pPr>
            <a:r>
              <a:rPr lang="en-US" dirty="0" smtClean="0"/>
              <a:t>well together.</a:t>
            </a:r>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6" y="1664637"/>
            <a:ext cx="3299952"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52150" y="5977052"/>
            <a:ext cx="7620000" cy="338554"/>
          </a:xfrm>
          <a:prstGeom prst="rect">
            <a:avLst/>
          </a:prstGeom>
        </p:spPr>
        <p:txBody>
          <a:bodyPr wrap="square">
            <a:spAutoFit/>
          </a:bodyPr>
          <a:lstStyle/>
          <a:p>
            <a:pPr>
              <a:lnSpc>
                <a:spcPct val="100000"/>
              </a:lnSpc>
              <a:spcAft>
                <a:spcPts val="0"/>
              </a:spcAft>
            </a:pPr>
            <a:r>
              <a:rPr lang="en-US" sz="800" b="0" dirty="0" smtClean="0"/>
              <a:t>Check Image: Licensed under Creative Commons Attribution – Share Alike 3.0 </a:t>
            </a:r>
            <a:r>
              <a:rPr lang="en-US" sz="800" b="0" dirty="0" err="1" smtClean="0"/>
              <a:t>Unported</a:t>
            </a:r>
            <a:r>
              <a:rPr lang="en-US" sz="800" b="0" dirty="0" smtClean="0"/>
              <a:t>– Created by Sergio Ortega, modified by Trojan.  Retrieved September 20, 2011</a:t>
            </a:r>
            <a:r>
              <a:rPr lang="en-US" sz="800" b="0" dirty="0"/>
              <a:t>, from https://secure.wikimedia.org/wikipedia/commons/wiki/File:BritishChequeEmpty.PNG</a:t>
            </a:r>
          </a:p>
        </p:txBody>
      </p:sp>
      <p:sp>
        <p:nvSpPr>
          <p:cNvPr id="12" name="TextBox 11"/>
          <p:cNvSpPr txBox="1"/>
          <p:nvPr/>
        </p:nvSpPr>
        <p:spPr>
          <a:xfrm>
            <a:off x="8093366" y="322788"/>
            <a:ext cx="915635" cy="412934"/>
          </a:xfrm>
          <a:prstGeom prst="rect">
            <a:avLst/>
          </a:prstGeom>
          <a:noFill/>
        </p:spPr>
        <p:txBody>
          <a:bodyPr wrap="none" rtlCol="0">
            <a:spAutoFit/>
          </a:bodyPr>
          <a:lstStyle/>
          <a:p>
            <a:r>
              <a:rPr lang="en-US" dirty="0" smtClean="0"/>
              <a:t>7 of 10</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Avoid Security by Obscurity</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17</a:t>
            </a:fld>
            <a:endParaRPr lang="en-US"/>
          </a:p>
        </p:txBody>
      </p:sp>
      <p:sp>
        <p:nvSpPr>
          <p:cNvPr id="7" name="TextBox 6"/>
          <p:cNvSpPr txBox="1"/>
          <p:nvPr/>
        </p:nvSpPr>
        <p:spPr>
          <a:xfrm>
            <a:off x="1832964" y="1447800"/>
            <a:ext cx="5455340" cy="412934"/>
          </a:xfrm>
          <a:prstGeom prst="rect">
            <a:avLst/>
          </a:prstGeom>
          <a:noFill/>
        </p:spPr>
        <p:txBody>
          <a:bodyPr wrap="none" rtlCol="0">
            <a:spAutoFit/>
          </a:bodyPr>
          <a:lstStyle/>
          <a:p>
            <a:r>
              <a:rPr lang="en-US" dirty="0" smtClean="0"/>
              <a:t>“But an attacker would never know or see that!”</a:t>
            </a:r>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634" y="1920240"/>
            <a:ext cx="609600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93366" y="322788"/>
            <a:ext cx="915635" cy="412934"/>
          </a:xfrm>
          <a:prstGeom prst="rect">
            <a:avLst/>
          </a:prstGeom>
          <a:noFill/>
        </p:spPr>
        <p:txBody>
          <a:bodyPr wrap="none" rtlCol="0">
            <a:spAutoFit/>
          </a:bodyPr>
          <a:lstStyle/>
          <a:p>
            <a:r>
              <a:rPr lang="en-US" dirty="0" smtClean="0"/>
              <a:t>8 of 10</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Keep Security Simple</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18</a:t>
            </a:fld>
            <a:endParaRPr lang="en-US"/>
          </a:p>
        </p:txBody>
      </p:sp>
      <p:pic>
        <p:nvPicPr>
          <p:cNvPr id="27651" name="Picture 3"/>
          <p:cNvPicPr>
            <a:picLocks noChangeAspect="1" noChangeArrowheads="1"/>
          </p:cNvPicPr>
          <p:nvPr/>
        </p:nvPicPr>
        <p:blipFill>
          <a:blip r:embed="rId3" cstate="print"/>
          <a:srcRect/>
          <a:stretch>
            <a:fillRect/>
          </a:stretch>
        </p:blipFill>
        <p:spPr bwMode="auto">
          <a:xfrm>
            <a:off x="762000" y="1443651"/>
            <a:ext cx="3886200" cy="2615374"/>
          </a:xfrm>
          <a:prstGeom prst="rect">
            <a:avLst/>
          </a:prstGeom>
          <a:noFill/>
          <a:ln w="9525">
            <a:noFill/>
            <a:miter lim="800000"/>
            <a:headEnd/>
            <a:tailEnd/>
          </a:ln>
        </p:spPr>
      </p:pic>
      <p:sp>
        <p:nvSpPr>
          <p:cNvPr id="6" name="TextBox 5"/>
          <p:cNvSpPr txBox="1"/>
          <p:nvPr/>
        </p:nvSpPr>
        <p:spPr>
          <a:xfrm>
            <a:off x="2286000" y="4567851"/>
            <a:ext cx="4386649" cy="1310615"/>
          </a:xfrm>
          <a:prstGeom prst="rect">
            <a:avLst/>
          </a:prstGeom>
          <a:noFill/>
        </p:spPr>
        <p:txBody>
          <a:bodyPr wrap="none" rtlCol="0">
            <a:spAutoFit/>
          </a:bodyPr>
          <a:lstStyle/>
          <a:p>
            <a:r>
              <a:rPr lang="en-US" dirty="0" smtClean="0"/>
              <a:t>The simpler the design of the security,</a:t>
            </a:r>
          </a:p>
          <a:p>
            <a:r>
              <a:rPr lang="en-US" dirty="0" smtClean="0"/>
              <a:t>the easier it is to understand and </a:t>
            </a:r>
          </a:p>
          <a:p>
            <a:r>
              <a:rPr lang="en-US" dirty="0" smtClean="0"/>
              <a:t>implement correctly.</a:t>
            </a:r>
            <a:endParaRPr lang="en-US" dirty="0"/>
          </a:p>
        </p:txBody>
      </p:sp>
      <p:sp>
        <p:nvSpPr>
          <p:cNvPr id="7" name="TextBox 6"/>
          <p:cNvSpPr txBox="1"/>
          <p:nvPr/>
        </p:nvSpPr>
        <p:spPr>
          <a:xfrm>
            <a:off x="4876800" y="2510451"/>
            <a:ext cx="505267" cy="385362"/>
          </a:xfrm>
          <a:prstGeom prst="rect">
            <a:avLst/>
          </a:prstGeom>
          <a:noFill/>
        </p:spPr>
        <p:txBody>
          <a:bodyPr wrap="none" rtlCol="0">
            <a:spAutoFit/>
          </a:bodyPr>
          <a:lstStyle/>
          <a:p>
            <a:r>
              <a:rPr lang="en-US" dirty="0" smtClean="0"/>
              <a:t>vs.</a:t>
            </a:r>
            <a:endParaRPr lang="en-US"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31569"/>
            <a:ext cx="24669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93366" y="322788"/>
            <a:ext cx="915635" cy="412934"/>
          </a:xfrm>
          <a:prstGeom prst="rect">
            <a:avLst/>
          </a:prstGeom>
          <a:noFill/>
        </p:spPr>
        <p:txBody>
          <a:bodyPr wrap="none" rtlCol="0">
            <a:spAutoFit/>
          </a:bodyPr>
          <a:lstStyle/>
          <a:p>
            <a:r>
              <a:rPr lang="en-US" dirty="0"/>
              <a:t>9</a:t>
            </a:r>
            <a:r>
              <a:rPr lang="en-US" dirty="0" smtClean="0"/>
              <a:t> of 10</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55" y="1600200"/>
            <a:ext cx="2715768"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Principle – Fix Security Issues Correctly</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19</a:t>
            </a:fld>
            <a:endParaRPr lang="en-US"/>
          </a:p>
        </p:txBody>
      </p:sp>
      <p:sp>
        <p:nvSpPr>
          <p:cNvPr id="10" name="TextBox 9"/>
          <p:cNvSpPr txBox="1"/>
          <p:nvPr/>
        </p:nvSpPr>
        <p:spPr>
          <a:xfrm>
            <a:off x="5199208" y="3293469"/>
            <a:ext cx="1236237" cy="385362"/>
          </a:xfrm>
          <a:prstGeom prst="rect">
            <a:avLst/>
          </a:prstGeom>
          <a:noFill/>
        </p:spPr>
        <p:txBody>
          <a:bodyPr wrap="none" rtlCol="0">
            <a:spAutoFit/>
          </a:bodyPr>
          <a:lstStyle/>
          <a:p>
            <a:r>
              <a:rPr lang="en-US" dirty="0" smtClean="0"/>
              <a:t>Symptom</a:t>
            </a:r>
            <a:endParaRPr lang="en-US" dirty="0"/>
          </a:p>
        </p:txBody>
      </p:sp>
      <p:cxnSp>
        <p:nvCxnSpPr>
          <p:cNvPr id="7" name="Straight Connector 6"/>
          <p:cNvCxnSpPr/>
          <p:nvPr/>
        </p:nvCxnSpPr>
        <p:spPr bwMode="auto">
          <a:xfrm>
            <a:off x="2811939" y="4248945"/>
            <a:ext cx="2667000" cy="0"/>
          </a:xfrm>
          <a:prstGeom prst="line">
            <a:avLst/>
          </a:prstGeom>
          <a:solidFill>
            <a:srgbClr val="FFCC99"/>
          </a:solidFill>
          <a:ln w="25400" cap="flat" cmpd="sng" algn="ctr">
            <a:solidFill>
              <a:srgbClr val="000000"/>
            </a:solidFill>
            <a:prstDash val="dash"/>
            <a:round/>
            <a:headEnd type="none" w="med" len="med"/>
            <a:tailEnd type="none" w="med" len="med"/>
          </a:ln>
          <a:effectLst/>
        </p:spPr>
      </p:cxnSp>
      <p:sp>
        <p:nvSpPr>
          <p:cNvPr id="11" name="TextBox 10"/>
          <p:cNvSpPr txBox="1"/>
          <p:nvPr/>
        </p:nvSpPr>
        <p:spPr>
          <a:xfrm>
            <a:off x="4445194" y="4464861"/>
            <a:ext cx="2044149" cy="412934"/>
          </a:xfrm>
          <a:prstGeom prst="rect">
            <a:avLst/>
          </a:prstGeom>
          <a:noFill/>
        </p:spPr>
        <p:txBody>
          <a:bodyPr wrap="none" rtlCol="0">
            <a:spAutoFit/>
          </a:bodyPr>
          <a:lstStyle/>
          <a:p>
            <a:r>
              <a:rPr lang="en-US" dirty="0" smtClean="0"/>
              <a:t>The real problem</a:t>
            </a:r>
            <a:endParaRPr lang="en-US" dirty="0"/>
          </a:p>
        </p:txBody>
      </p:sp>
      <p:sp>
        <p:nvSpPr>
          <p:cNvPr id="8" name="TextBox 7"/>
          <p:cNvSpPr txBox="1"/>
          <p:nvPr/>
        </p:nvSpPr>
        <p:spPr>
          <a:xfrm>
            <a:off x="7981947" y="322788"/>
            <a:ext cx="1043877" cy="412934"/>
          </a:xfrm>
          <a:prstGeom prst="rect">
            <a:avLst/>
          </a:prstGeom>
          <a:noFill/>
        </p:spPr>
        <p:txBody>
          <a:bodyPr wrap="none" rtlCol="0">
            <a:spAutoFit/>
          </a:bodyPr>
          <a:lstStyle/>
          <a:p>
            <a:r>
              <a:rPr lang="en-US" dirty="0" smtClean="0"/>
              <a:t>10 of 10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133600" y="4222465"/>
            <a:ext cx="4602163" cy="886612"/>
          </a:xfrm>
        </p:spPr>
        <p:txBody>
          <a:bodyPr/>
          <a:lstStyle/>
          <a:p>
            <a:r>
              <a:rPr lang="en-US" dirty="0" smtClean="0"/>
              <a:t>Larry Shields, CISSP</a:t>
            </a:r>
          </a:p>
          <a:p>
            <a:r>
              <a:rPr lang="en-US" dirty="0" smtClean="0"/>
              <a:t>Drew Buttner</a:t>
            </a:r>
            <a:endParaRPr lang="en-US" dirty="0"/>
          </a:p>
        </p:txBody>
      </p:sp>
      <p:sp>
        <p:nvSpPr>
          <p:cNvPr id="3" name="Title 2"/>
          <p:cNvSpPr>
            <a:spLocks noGrp="1"/>
          </p:cNvSpPr>
          <p:nvPr>
            <p:ph type="ctrTitle" sz="quarter"/>
          </p:nvPr>
        </p:nvSpPr>
        <p:spPr/>
        <p:txBody>
          <a:bodyPr/>
          <a:lstStyle/>
          <a:p>
            <a:r>
              <a:rPr lang="en-US" dirty="0" smtClean="0"/>
              <a:t>Introduction to</a:t>
            </a:r>
            <a:br>
              <a:rPr lang="en-US" dirty="0" smtClean="0"/>
            </a:br>
            <a:r>
              <a:rPr lang="en-US" dirty="0" smtClean="0"/>
              <a:t>Secure Coding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Mechanisms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20</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457200" y="1295400"/>
            <a:ext cx="4569623" cy="4576763"/>
          </a:xfrm>
          <a:prstGeom prst="rect">
            <a:avLst/>
          </a:prstGeom>
          <a:noFill/>
          <a:ln w="9525">
            <a:noFill/>
            <a:miter lim="800000"/>
            <a:headEnd/>
            <a:tailEnd/>
          </a:ln>
        </p:spPr>
      </p:pic>
      <p:sp>
        <p:nvSpPr>
          <p:cNvPr id="5" name="TextBox 4"/>
          <p:cNvSpPr txBox="1"/>
          <p:nvPr/>
        </p:nvSpPr>
        <p:spPr>
          <a:xfrm>
            <a:off x="5271244" y="2354338"/>
            <a:ext cx="3493264" cy="2585323"/>
          </a:xfrm>
          <a:prstGeom prst="rect">
            <a:avLst/>
          </a:prstGeom>
          <a:noFill/>
        </p:spPr>
        <p:txBody>
          <a:bodyPr wrap="none" rtlCol="0">
            <a:spAutoFit/>
          </a:bodyPr>
          <a:lstStyle/>
          <a:p>
            <a:pPr>
              <a:lnSpc>
                <a:spcPct val="100000"/>
              </a:lnSpc>
              <a:spcAft>
                <a:spcPts val="0"/>
              </a:spcAft>
            </a:pPr>
            <a:r>
              <a:rPr lang="en-US" dirty="0" smtClean="0"/>
              <a:t>The gears that drive the</a:t>
            </a:r>
          </a:p>
          <a:p>
            <a:pPr>
              <a:lnSpc>
                <a:spcPct val="100000"/>
              </a:lnSpc>
              <a:spcAft>
                <a:spcPts val="0"/>
              </a:spcAft>
            </a:pPr>
            <a:r>
              <a:rPr lang="en-US" dirty="0" smtClean="0"/>
              <a:t>engine of application security.</a:t>
            </a:r>
          </a:p>
          <a:p>
            <a:pPr>
              <a:lnSpc>
                <a:spcPct val="100000"/>
              </a:lnSpc>
              <a:spcAft>
                <a:spcPts val="0"/>
              </a:spcAft>
            </a:pPr>
            <a:endParaRPr lang="en-US" dirty="0" smtClean="0"/>
          </a:p>
          <a:p>
            <a:pPr>
              <a:lnSpc>
                <a:spcPct val="100000"/>
              </a:lnSpc>
              <a:spcAft>
                <a:spcPts val="0"/>
              </a:spcAft>
            </a:pPr>
            <a:endParaRPr lang="en-US" dirty="0"/>
          </a:p>
          <a:p>
            <a:pPr>
              <a:lnSpc>
                <a:spcPct val="100000"/>
              </a:lnSpc>
              <a:spcAft>
                <a:spcPts val="0"/>
              </a:spcAft>
            </a:pPr>
            <a:endParaRPr lang="en-US" dirty="0" smtClean="0"/>
          </a:p>
          <a:p>
            <a:pPr>
              <a:lnSpc>
                <a:spcPct val="100000"/>
              </a:lnSpc>
              <a:spcAft>
                <a:spcPts val="0"/>
              </a:spcAft>
            </a:pPr>
            <a:endParaRPr lang="en-US" dirty="0" smtClean="0"/>
          </a:p>
          <a:p>
            <a:pPr>
              <a:lnSpc>
                <a:spcPct val="100000"/>
              </a:lnSpc>
              <a:spcAft>
                <a:spcPts val="0"/>
              </a:spcAft>
            </a:pPr>
            <a:r>
              <a:rPr lang="en-US" dirty="0" smtClean="0"/>
              <a:t>All mechanisms must be used</a:t>
            </a:r>
          </a:p>
          <a:p>
            <a:pPr>
              <a:lnSpc>
                <a:spcPct val="100000"/>
              </a:lnSpc>
              <a:spcAft>
                <a:spcPts val="0"/>
              </a:spcAft>
            </a:pPr>
            <a:r>
              <a:rPr lang="en-US" dirty="0" smtClean="0"/>
              <a:t>correctly to ensure proper</a:t>
            </a:r>
          </a:p>
          <a:p>
            <a:pPr>
              <a:lnSpc>
                <a:spcPct val="100000"/>
              </a:lnSpc>
              <a:spcAft>
                <a:spcPts val="0"/>
              </a:spcAft>
            </a:pPr>
            <a:r>
              <a:rPr lang="en-US" dirty="0" smtClean="0"/>
              <a:t>security functionality.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Mechanisms to Achieve Goals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21</a:t>
            </a:fld>
            <a:endParaRPr lang="en-US"/>
          </a:p>
        </p:txBody>
      </p:sp>
      <p:grpSp>
        <p:nvGrpSpPr>
          <p:cNvPr id="4" name="Group 3"/>
          <p:cNvGrpSpPr/>
          <p:nvPr/>
        </p:nvGrpSpPr>
        <p:grpSpPr>
          <a:xfrm>
            <a:off x="5715000" y="2432868"/>
            <a:ext cx="2463852" cy="489134"/>
            <a:chOff x="1143000" y="1981200"/>
            <a:chExt cx="2463852" cy="489134"/>
          </a:xfrm>
        </p:grpSpPr>
        <p:sp>
          <p:nvSpPr>
            <p:cNvPr id="5" name="Rectangle 4"/>
            <p:cNvSpPr/>
            <p:nvPr/>
          </p:nvSpPr>
          <p:spPr>
            <a:xfrm>
              <a:off x="1143000" y="2057400"/>
              <a:ext cx="998991"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1985894" y="1981200"/>
              <a:ext cx="1620958" cy="385362"/>
            </a:xfrm>
            <a:prstGeom prst="rect">
              <a:avLst/>
            </a:prstGeom>
            <a:noFill/>
          </p:spPr>
          <p:txBody>
            <a:bodyPr wrap="none" rtlCol="0">
              <a:spAutoFit/>
            </a:bodyPr>
            <a:lstStyle/>
            <a:p>
              <a:r>
                <a:rPr lang="en-US" dirty="0" err="1" smtClean="0"/>
                <a:t>onfidentiality</a:t>
              </a:r>
              <a:endParaRPr lang="en-US" dirty="0"/>
            </a:p>
          </p:txBody>
        </p:sp>
      </p:grpSp>
      <p:grpSp>
        <p:nvGrpSpPr>
          <p:cNvPr id="7" name="Group 6"/>
          <p:cNvGrpSpPr/>
          <p:nvPr/>
        </p:nvGrpSpPr>
        <p:grpSpPr>
          <a:xfrm>
            <a:off x="5943600" y="3652068"/>
            <a:ext cx="1335852" cy="438877"/>
            <a:chOff x="1371600" y="3200400"/>
            <a:chExt cx="1335852" cy="438877"/>
          </a:xfrm>
        </p:grpSpPr>
        <p:sp>
          <p:nvSpPr>
            <p:cNvPr id="8" name="Rectangle 7"/>
            <p:cNvSpPr/>
            <p:nvPr/>
          </p:nvSpPr>
          <p:spPr>
            <a:xfrm>
              <a:off x="1371600" y="3226343"/>
              <a:ext cx="498855"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1676400" y="3200400"/>
              <a:ext cx="1031052" cy="385362"/>
            </a:xfrm>
            <a:prstGeom prst="rect">
              <a:avLst/>
            </a:prstGeom>
            <a:noFill/>
          </p:spPr>
          <p:txBody>
            <a:bodyPr wrap="none" rtlCol="0">
              <a:spAutoFit/>
            </a:bodyPr>
            <a:lstStyle/>
            <a:p>
              <a:r>
                <a:rPr lang="en-US" dirty="0" err="1" smtClean="0"/>
                <a:t>ntegrity</a:t>
              </a:r>
              <a:endParaRPr lang="en-US" dirty="0"/>
            </a:p>
          </p:txBody>
        </p:sp>
      </p:grpSp>
      <p:grpSp>
        <p:nvGrpSpPr>
          <p:cNvPr id="10" name="Group 9"/>
          <p:cNvGrpSpPr/>
          <p:nvPr/>
        </p:nvGrpSpPr>
        <p:grpSpPr>
          <a:xfrm>
            <a:off x="5867400" y="4871268"/>
            <a:ext cx="1922037" cy="589649"/>
            <a:chOff x="1295400" y="4419600"/>
            <a:chExt cx="1922037" cy="589649"/>
          </a:xfrm>
        </p:grpSpPr>
        <p:sp>
          <p:nvSpPr>
            <p:cNvPr id="11" name="Rectangle 10"/>
            <p:cNvSpPr/>
            <p:nvPr/>
          </p:nvSpPr>
          <p:spPr>
            <a:xfrm>
              <a:off x="1295400" y="4419600"/>
              <a:ext cx="684804" cy="589649"/>
            </a:xfrm>
            <a:prstGeom prst="rect">
              <a:avLst/>
            </a:prstGeom>
            <a:noFill/>
          </p:spPr>
          <p:txBody>
            <a:bodyPr wrap="squar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1981200" y="4419600"/>
              <a:ext cx="1236237" cy="385362"/>
            </a:xfrm>
            <a:prstGeom prst="rect">
              <a:avLst/>
            </a:prstGeom>
            <a:noFill/>
          </p:spPr>
          <p:txBody>
            <a:bodyPr wrap="none" rtlCol="0">
              <a:spAutoFit/>
            </a:bodyPr>
            <a:lstStyle/>
            <a:p>
              <a:r>
                <a:rPr lang="en-US" dirty="0" err="1" smtClean="0"/>
                <a:t>vailability</a:t>
              </a:r>
              <a:endParaRPr lang="en-US" dirty="0"/>
            </a:p>
          </p:txBody>
        </p:sp>
      </p:grpSp>
      <p:cxnSp>
        <p:nvCxnSpPr>
          <p:cNvPr id="15" name="Straight Arrow Connector 14"/>
          <p:cNvCxnSpPr>
            <a:stCxn id="30" idx="3"/>
          </p:cNvCxnSpPr>
          <p:nvPr/>
        </p:nvCxnSpPr>
        <p:spPr bwMode="auto">
          <a:xfrm flipV="1">
            <a:off x="3962399" y="2340080"/>
            <a:ext cx="1752601" cy="139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17" name="Straight Arrow Connector 16"/>
          <p:cNvCxnSpPr>
            <a:stCxn id="33" idx="3"/>
          </p:cNvCxnSpPr>
          <p:nvPr/>
        </p:nvCxnSpPr>
        <p:spPr bwMode="auto">
          <a:xfrm flipV="1">
            <a:off x="3962400" y="2496919"/>
            <a:ext cx="1752600" cy="30042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0" name="Straight Arrow Connector 19"/>
          <p:cNvCxnSpPr>
            <a:stCxn id="34" idx="3"/>
          </p:cNvCxnSpPr>
          <p:nvPr/>
        </p:nvCxnSpPr>
        <p:spPr bwMode="auto">
          <a:xfrm flipV="1">
            <a:off x="3962399" y="2592782"/>
            <a:ext cx="1744288" cy="647916"/>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3" name="Straight Arrow Connector 22"/>
          <p:cNvCxnSpPr>
            <a:stCxn id="35" idx="3"/>
          </p:cNvCxnSpPr>
          <p:nvPr/>
        </p:nvCxnSpPr>
        <p:spPr bwMode="auto">
          <a:xfrm flipV="1">
            <a:off x="3962400" y="3628104"/>
            <a:ext cx="1828800" cy="6315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6" name="Straight Arrow Connector 25"/>
          <p:cNvCxnSpPr>
            <a:stCxn id="37" idx="3"/>
          </p:cNvCxnSpPr>
          <p:nvPr/>
        </p:nvCxnSpPr>
        <p:spPr bwMode="auto">
          <a:xfrm>
            <a:off x="3956278" y="4136134"/>
            <a:ext cx="1834922" cy="742064"/>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8" name="Straight Arrow Connector 27"/>
          <p:cNvCxnSpPr>
            <a:stCxn id="38" idx="3"/>
          </p:cNvCxnSpPr>
          <p:nvPr/>
        </p:nvCxnSpPr>
        <p:spPr bwMode="auto">
          <a:xfrm flipV="1">
            <a:off x="3957070" y="2916740"/>
            <a:ext cx="1757930" cy="166427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2" name="Straight Arrow Connector 31"/>
          <p:cNvCxnSpPr>
            <a:stCxn id="38" idx="3"/>
          </p:cNvCxnSpPr>
          <p:nvPr/>
        </p:nvCxnSpPr>
        <p:spPr bwMode="auto">
          <a:xfrm flipV="1">
            <a:off x="3957070" y="3733800"/>
            <a:ext cx="1834130" cy="847212"/>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6" name="Straight Arrow Connector 35"/>
          <p:cNvCxnSpPr>
            <a:stCxn id="38" idx="3"/>
          </p:cNvCxnSpPr>
          <p:nvPr/>
        </p:nvCxnSpPr>
        <p:spPr bwMode="auto">
          <a:xfrm>
            <a:off x="3957070" y="4581012"/>
            <a:ext cx="1825817" cy="394569"/>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39" name="Straight Arrow Connector 38"/>
          <p:cNvCxnSpPr>
            <a:stCxn id="40" idx="3"/>
          </p:cNvCxnSpPr>
          <p:nvPr/>
        </p:nvCxnSpPr>
        <p:spPr bwMode="auto">
          <a:xfrm flipV="1">
            <a:off x="3950208" y="3827208"/>
            <a:ext cx="1840992" cy="1197067"/>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42" name="Straight Arrow Connector 41"/>
          <p:cNvCxnSpPr>
            <a:stCxn id="40" idx="3"/>
          </p:cNvCxnSpPr>
          <p:nvPr/>
        </p:nvCxnSpPr>
        <p:spPr bwMode="auto">
          <a:xfrm>
            <a:off x="3950208" y="5024275"/>
            <a:ext cx="1764792" cy="22133"/>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30" name="TextBox 29"/>
          <p:cNvSpPr txBox="1"/>
          <p:nvPr/>
        </p:nvSpPr>
        <p:spPr>
          <a:xfrm>
            <a:off x="1379912" y="2147513"/>
            <a:ext cx="2582487" cy="412934"/>
          </a:xfrm>
          <a:prstGeom prst="rect">
            <a:avLst/>
          </a:prstGeom>
          <a:solidFill>
            <a:schemeClr val="bg1">
              <a:lumMod val="85000"/>
            </a:schemeClr>
          </a:solidFill>
        </p:spPr>
        <p:txBody>
          <a:bodyPr wrap="square" rtlCol="0">
            <a:spAutoFit/>
          </a:bodyPr>
          <a:lstStyle/>
          <a:p>
            <a:r>
              <a:rPr lang="en-US" dirty="0" smtClean="0"/>
              <a:t>Authentication</a:t>
            </a:r>
            <a:endParaRPr lang="en-US" dirty="0"/>
          </a:p>
        </p:txBody>
      </p:sp>
      <p:sp>
        <p:nvSpPr>
          <p:cNvPr id="33" name="TextBox 32"/>
          <p:cNvSpPr txBox="1"/>
          <p:nvPr/>
        </p:nvSpPr>
        <p:spPr>
          <a:xfrm>
            <a:off x="1383740" y="2590872"/>
            <a:ext cx="2578660" cy="412934"/>
          </a:xfrm>
          <a:prstGeom prst="rect">
            <a:avLst/>
          </a:prstGeom>
          <a:solidFill>
            <a:schemeClr val="bg2">
              <a:lumMod val="60000"/>
              <a:lumOff val="40000"/>
            </a:schemeClr>
          </a:solidFill>
        </p:spPr>
        <p:txBody>
          <a:bodyPr wrap="square" rtlCol="0">
            <a:spAutoFit/>
          </a:bodyPr>
          <a:lstStyle/>
          <a:p>
            <a:r>
              <a:rPr lang="en-US" dirty="0" smtClean="0"/>
              <a:t>Authorization</a:t>
            </a:r>
          </a:p>
        </p:txBody>
      </p:sp>
      <p:sp>
        <p:nvSpPr>
          <p:cNvPr id="34" name="TextBox 33"/>
          <p:cNvSpPr txBox="1"/>
          <p:nvPr/>
        </p:nvSpPr>
        <p:spPr>
          <a:xfrm>
            <a:off x="1381494" y="3034231"/>
            <a:ext cx="2580905" cy="412934"/>
          </a:xfrm>
          <a:prstGeom prst="rect">
            <a:avLst/>
          </a:prstGeom>
          <a:solidFill>
            <a:schemeClr val="bg1">
              <a:lumMod val="85000"/>
            </a:schemeClr>
          </a:solidFill>
        </p:spPr>
        <p:txBody>
          <a:bodyPr wrap="square" rtlCol="0">
            <a:spAutoFit/>
          </a:bodyPr>
          <a:lstStyle/>
          <a:p>
            <a:r>
              <a:rPr lang="en-US" dirty="0" smtClean="0"/>
              <a:t>Session Management</a:t>
            </a:r>
            <a:endParaRPr lang="en-US" dirty="0"/>
          </a:p>
        </p:txBody>
      </p:sp>
      <p:sp>
        <p:nvSpPr>
          <p:cNvPr id="35" name="TextBox 34"/>
          <p:cNvSpPr txBox="1"/>
          <p:nvPr/>
        </p:nvSpPr>
        <p:spPr>
          <a:xfrm>
            <a:off x="1382948" y="3484789"/>
            <a:ext cx="2579452" cy="412934"/>
          </a:xfrm>
          <a:prstGeom prst="rect">
            <a:avLst/>
          </a:prstGeom>
          <a:solidFill>
            <a:schemeClr val="bg2">
              <a:lumMod val="60000"/>
              <a:lumOff val="40000"/>
            </a:schemeClr>
          </a:solidFill>
        </p:spPr>
        <p:txBody>
          <a:bodyPr wrap="square" rtlCol="0">
            <a:spAutoFit/>
          </a:bodyPr>
          <a:lstStyle/>
          <a:p>
            <a:r>
              <a:rPr lang="en-US" dirty="0" smtClean="0"/>
              <a:t>Data Validation</a:t>
            </a:r>
            <a:endParaRPr lang="en-US" dirty="0"/>
          </a:p>
        </p:txBody>
      </p:sp>
      <p:sp>
        <p:nvSpPr>
          <p:cNvPr id="37" name="TextBox 36"/>
          <p:cNvSpPr txBox="1"/>
          <p:nvPr/>
        </p:nvSpPr>
        <p:spPr>
          <a:xfrm>
            <a:off x="1377670" y="3929667"/>
            <a:ext cx="2578608" cy="412934"/>
          </a:xfrm>
          <a:prstGeom prst="rect">
            <a:avLst/>
          </a:prstGeom>
          <a:solidFill>
            <a:schemeClr val="bg1">
              <a:lumMod val="85000"/>
            </a:schemeClr>
          </a:solidFill>
        </p:spPr>
        <p:txBody>
          <a:bodyPr wrap="square" rtlCol="0">
            <a:spAutoFit/>
          </a:bodyPr>
          <a:lstStyle/>
          <a:p>
            <a:r>
              <a:rPr lang="en-US" dirty="0" smtClean="0"/>
              <a:t>Error Handling</a:t>
            </a:r>
            <a:endParaRPr lang="en-US" dirty="0"/>
          </a:p>
        </p:txBody>
      </p:sp>
      <p:sp>
        <p:nvSpPr>
          <p:cNvPr id="38" name="TextBox 37"/>
          <p:cNvSpPr txBox="1"/>
          <p:nvPr/>
        </p:nvSpPr>
        <p:spPr>
          <a:xfrm>
            <a:off x="1378462" y="4374545"/>
            <a:ext cx="2578608" cy="412934"/>
          </a:xfrm>
          <a:prstGeom prst="rect">
            <a:avLst/>
          </a:prstGeom>
          <a:solidFill>
            <a:schemeClr val="bg2">
              <a:lumMod val="60000"/>
              <a:lumOff val="40000"/>
            </a:schemeClr>
          </a:solidFill>
        </p:spPr>
        <p:txBody>
          <a:bodyPr wrap="square" rtlCol="0">
            <a:spAutoFit/>
          </a:bodyPr>
          <a:lstStyle/>
          <a:p>
            <a:r>
              <a:rPr lang="en-US" dirty="0" smtClean="0"/>
              <a:t>Logging</a:t>
            </a:r>
            <a:endParaRPr lang="en-US" dirty="0"/>
          </a:p>
        </p:txBody>
      </p:sp>
      <p:sp>
        <p:nvSpPr>
          <p:cNvPr id="40" name="TextBox 39"/>
          <p:cNvSpPr txBox="1"/>
          <p:nvPr/>
        </p:nvSpPr>
        <p:spPr>
          <a:xfrm>
            <a:off x="1371600" y="4817808"/>
            <a:ext cx="2578608" cy="412934"/>
          </a:xfrm>
          <a:prstGeom prst="rect">
            <a:avLst/>
          </a:prstGeom>
          <a:solidFill>
            <a:schemeClr val="bg1">
              <a:lumMod val="85000"/>
            </a:schemeClr>
          </a:solidFill>
        </p:spPr>
        <p:txBody>
          <a:bodyPr wrap="square" rtlCol="0">
            <a:spAutoFit/>
          </a:bodyPr>
          <a:lstStyle/>
          <a:p>
            <a:r>
              <a:rPr lang="en-US" dirty="0" smtClean="0"/>
              <a:t>Encryption</a:t>
            </a:r>
            <a:endParaRPr lang="en-US" dirty="0"/>
          </a:p>
        </p:txBody>
      </p:sp>
      <p:cxnSp>
        <p:nvCxnSpPr>
          <p:cNvPr id="14" name="Straight Arrow Connector 13"/>
          <p:cNvCxnSpPr>
            <a:stCxn id="37" idx="3"/>
          </p:cNvCxnSpPr>
          <p:nvPr/>
        </p:nvCxnSpPr>
        <p:spPr bwMode="auto">
          <a:xfrm flipV="1">
            <a:off x="3956278" y="2715535"/>
            <a:ext cx="1750409" cy="1420599"/>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0-#ppt_w/2"/>
                                          </p:val>
                                        </p:tav>
                                        <p:tav tm="100000">
                                          <p:val>
                                            <p:strVal val="#ppt_x"/>
                                          </p:val>
                                        </p:tav>
                                      </p:tavLst>
                                    </p:anim>
                                    <p:anim calcmode="lin" valueType="num">
                                      <p:cBhvr additive="base">
                                        <p:cTn id="55" dur="500" fill="hold"/>
                                        <p:tgtEl>
                                          <p:spTgt spid="38"/>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0-#ppt_w/2"/>
                                          </p:val>
                                        </p:tav>
                                        <p:tav tm="100000">
                                          <p:val>
                                            <p:strVal val="#ppt_x"/>
                                          </p:val>
                                        </p:tav>
                                      </p:tavLst>
                                    </p:anim>
                                    <p:anim calcmode="lin" valueType="num">
                                      <p:cBhvr additive="base">
                                        <p:cTn id="68" dur="500" fill="hold"/>
                                        <p:tgtEl>
                                          <p:spTgt spid="40"/>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5" grpId="0" animBg="1"/>
      <p:bldP spid="37" grpId="0" animBg="1"/>
      <p:bldP spid="38"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8AB83E-0D40-4ECD-9BE8-8EEBFE059A8D}" type="slidenum">
              <a:rPr lang="en-US" smtClean="0"/>
              <a:pPr/>
              <a:t>22</a:t>
            </a:fld>
            <a:endParaRPr lang="en-US"/>
          </a:p>
        </p:txBody>
      </p:sp>
      <p:pic>
        <p:nvPicPr>
          <p:cNvPr id="29698" name="Picture 2"/>
          <p:cNvPicPr>
            <a:picLocks noChangeAspect="1" noChangeArrowheads="1"/>
          </p:cNvPicPr>
          <p:nvPr/>
        </p:nvPicPr>
        <p:blipFill>
          <a:blip r:embed="rId3" cstate="print"/>
          <a:srcRect/>
          <a:stretch>
            <a:fillRect/>
          </a:stretch>
        </p:blipFill>
        <p:spPr bwMode="auto">
          <a:xfrm>
            <a:off x="381000" y="304800"/>
            <a:ext cx="5781675" cy="52387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6858000" y="0"/>
            <a:ext cx="2286000" cy="876300"/>
          </a:xfrm>
          <a:prstGeom prst="rect">
            <a:avLst/>
          </a:prstGeom>
          <a:noFill/>
          <a:ln w="9525">
            <a:noFill/>
            <a:miter lim="800000"/>
            <a:headEnd/>
            <a:tailEnd/>
          </a:ln>
        </p:spPr>
      </p:pic>
      <p:pic>
        <p:nvPicPr>
          <p:cNvPr id="29700" name="Picture 4"/>
          <p:cNvPicPr>
            <a:picLocks noChangeAspect="1" noChangeArrowheads="1"/>
          </p:cNvPicPr>
          <p:nvPr/>
        </p:nvPicPr>
        <p:blipFill>
          <a:blip r:embed="rId5" cstate="print"/>
          <a:srcRect/>
          <a:stretch>
            <a:fillRect/>
          </a:stretch>
        </p:blipFill>
        <p:spPr bwMode="auto">
          <a:xfrm>
            <a:off x="1133319" y="1087574"/>
            <a:ext cx="6858000" cy="4820721"/>
          </a:xfrm>
          <a:prstGeom prst="rect">
            <a:avLst/>
          </a:prstGeom>
          <a:noFill/>
          <a:ln w="9525">
            <a:noFill/>
            <a:miter lim="800000"/>
            <a:headEnd/>
            <a:tailEnd/>
          </a:ln>
        </p:spPr>
      </p:pic>
      <p:sp>
        <p:nvSpPr>
          <p:cNvPr id="8" name="TextBox 7"/>
          <p:cNvSpPr txBox="1"/>
          <p:nvPr/>
        </p:nvSpPr>
        <p:spPr>
          <a:xfrm>
            <a:off x="0" y="5953296"/>
            <a:ext cx="9144000" cy="369332"/>
          </a:xfrm>
          <a:prstGeom prst="rect">
            <a:avLst/>
          </a:prstGeom>
          <a:noFill/>
        </p:spPr>
        <p:txBody>
          <a:bodyPr wrap="square" rtlCol="0">
            <a:spAutoFit/>
          </a:bodyPr>
          <a:lstStyle/>
          <a:p>
            <a:pPr>
              <a:lnSpc>
                <a:spcPct val="100000"/>
              </a:lnSpc>
              <a:spcAft>
                <a:spcPts val="0"/>
              </a:spcAft>
            </a:pPr>
            <a:r>
              <a:rPr lang="en-US" dirty="0" smtClean="0"/>
              <a:t>http://cwe.mitre.org</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 Demos</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23</a:t>
            </a:fld>
            <a:endParaRPr lang="en-US"/>
          </a:p>
        </p:txBody>
      </p:sp>
      <p:sp>
        <p:nvSpPr>
          <p:cNvPr id="6" name="Content Placeholder 5"/>
          <p:cNvSpPr>
            <a:spLocks noGrp="1"/>
          </p:cNvSpPr>
          <p:nvPr>
            <p:ph idx="1"/>
          </p:nvPr>
        </p:nvSpPr>
        <p:spPr>
          <a:xfrm>
            <a:off x="457200" y="1295400"/>
            <a:ext cx="4267200" cy="2971800"/>
          </a:xfrm>
        </p:spPr>
        <p:txBody>
          <a:bodyPr/>
          <a:lstStyle/>
          <a:p>
            <a:pPr>
              <a:buNone/>
            </a:pPr>
            <a:r>
              <a:rPr lang="en-US" dirty="0" smtClean="0"/>
              <a:t>The Intelligence Secret Service</a:t>
            </a:r>
          </a:p>
          <a:p>
            <a:pPr lvl="2"/>
            <a:endParaRPr lang="en-US" dirty="0" smtClean="0"/>
          </a:p>
          <a:p>
            <a:r>
              <a:rPr lang="en-US" dirty="0" smtClean="0"/>
              <a:t>The ISS needs an application to house all of their secrets:</a:t>
            </a:r>
          </a:p>
          <a:p>
            <a:pPr lvl="1"/>
            <a:r>
              <a:rPr lang="en-US" sz="1600" b="0" dirty="0" smtClean="0"/>
              <a:t>Developed in-house</a:t>
            </a:r>
          </a:p>
          <a:p>
            <a:pPr lvl="1"/>
            <a:r>
              <a:rPr lang="en-US" sz="1600" b="0" dirty="0" smtClean="0"/>
              <a:t>Hosted on the DMZ</a:t>
            </a:r>
          </a:p>
          <a:p>
            <a:pPr lvl="1"/>
            <a:r>
              <a:rPr lang="en-US" sz="1600" b="0" dirty="0" smtClean="0"/>
              <a:t>Will be Internet accessible (for agents in the field)</a:t>
            </a:r>
          </a:p>
        </p:txBody>
      </p:sp>
      <p:sp>
        <p:nvSpPr>
          <p:cNvPr id="8" name="Content Placeholder 5"/>
          <p:cNvSpPr txBox="1">
            <a:spLocks/>
          </p:cNvSpPr>
          <p:nvPr/>
        </p:nvSpPr>
        <p:spPr bwMode="auto">
          <a:xfrm>
            <a:off x="457200" y="4362792"/>
            <a:ext cx="80010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7013" marR="0" lvl="0" indent="-227013" algn="l" defTabSz="914400" rtl="0" eaLnBrk="1" fontAlgn="base" latinLnBrk="0" hangingPunct="1">
              <a:lnSpc>
                <a:spcPts val="2000"/>
              </a:lnSpc>
              <a:spcBef>
                <a:spcPct val="0"/>
              </a:spcBef>
              <a:spcAft>
                <a:spcPts val="800"/>
              </a:spcAft>
              <a:buClr>
                <a:srgbClr val="FDAA03"/>
              </a:buClr>
              <a:buSzPct val="75000"/>
              <a:buFont typeface="Monotype Sorts" pitchFamily="2" charset="2"/>
              <a:buChar char="n"/>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We have been hired by General  Disaster (arch-nemesis of the ISS) to attack the application and steal what secrets we can find</a:t>
            </a:r>
          </a:p>
        </p:txBody>
      </p:sp>
      <p:sp>
        <p:nvSpPr>
          <p:cNvPr id="10" name="TextBox 9"/>
          <p:cNvSpPr txBox="1"/>
          <p:nvPr/>
        </p:nvSpPr>
        <p:spPr>
          <a:xfrm>
            <a:off x="2662076" y="5360322"/>
            <a:ext cx="3570208" cy="385362"/>
          </a:xfrm>
          <a:prstGeom prst="rect">
            <a:avLst/>
          </a:prstGeom>
          <a:solidFill>
            <a:schemeClr val="bg1">
              <a:lumMod val="65000"/>
            </a:schemeClr>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b="0" dirty="0" smtClean="0">
                <a:solidFill>
                  <a:schemeClr val="bg1"/>
                </a:solidFill>
              </a:rPr>
              <a:t>Disclaimer: Don’t try this at home</a:t>
            </a:r>
            <a:endParaRPr lang="en-US" b="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143000"/>
            <a:ext cx="3064116" cy="234064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Authentication</a:t>
            </a:r>
            <a:endParaRPr lang="en-US" dirty="0"/>
          </a:p>
        </p:txBody>
      </p:sp>
      <p:sp>
        <p:nvSpPr>
          <p:cNvPr id="5" name="Text Placeholder 4"/>
          <p:cNvSpPr>
            <a:spLocks noGrp="1"/>
          </p:cNvSpPr>
          <p:nvPr>
            <p:ph type="body" idx="1"/>
          </p:nvPr>
        </p:nvSpPr>
        <p:spPr/>
        <p:txBody>
          <a:bodyPr/>
          <a:lstStyle/>
          <a:p>
            <a:r>
              <a:rPr lang="en-US" dirty="0" smtClean="0"/>
              <a:t>Security Mechanism:</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24</a:t>
            </a:fld>
            <a:endParaRPr lang="en-US"/>
          </a:p>
        </p:txBody>
      </p:sp>
      <p:graphicFrame>
        <p:nvGraphicFramePr>
          <p:cNvPr id="14" name="Table 13"/>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Authentication</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25</a:t>
            </a:fld>
            <a:endParaRPr lang="en-US"/>
          </a:p>
        </p:txBody>
      </p:sp>
      <p:sp>
        <p:nvSpPr>
          <p:cNvPr id="9" name="TextBox 8"/>
          <p:cNvSpPr txBox="1"/>
          <p:nvPr/>
        </p:nvSpPr>
        <p:spPr>
          <a:xfrm>
            <a:off x="917359" y="3614614"/>
            <a:ext cx="1723549" cy="646331"/>
          </a:xfrm>
          <a:prstGeom prst="rect">
            <a:avLst/>
          </a:prstGeom>
          <a:noFill/>
        </p:spPr>
        <p:txBody>
          <a:bodyPr wrap="none" rtlCol="0">
            <a:spAutoFit/>
          </a:bodyPr>
          <a:lstStyle/>
          <a:p>
            <a:pPr>
              <a:lnSpc>
                <a:spcPct val="100000"/>
              </a:lnSpc>
              <a:spcAft>
                <a:spcPts val="0"/>
              </a:spcAft>
            </a:pPr>
            <a:r>
              <a:rPr lang="en-US" b="0" dirty="0" smtClean="0"/>
              <a:t>Something you</a:t>
            </a:r>
          </a:p>
          <a:p>
            <a:pPr>
              <a:lnSpc>
                <a:spcPct val="100000"/>
              </a:lnSpc>
              <a:spcAft>
                <a:spcPts val="0"/>
              </a:spcAft>
            </a:pPr>
            <a:r>
              <a:rPr lang="en-US" b="0" dirty="0" smtClean="0"/>
              <a:t>know</a:t>
            </a:r>
            <a:endParaRPr lang="en-US" b="0" dirty="0"/>
          </a:p>
        </p:txBody>
      </p:sp>
      <p:sp>
        <p:nvSpPr>
          <p:cNvPr id="10" name="TextBox 9"/>
          <p:cNvSpPr txBox="1"/>
          <p:nvPr/>
        </p:nvSpPr>
        <p:spPr>
          <a:xfrm>
            <a:off x="3667208" y="3614614"/>
            <a:ext cx="1723549" cy="646331"/>
          </a:xfrm>
          <a:prstGeom prst="rect">
            <a:avLst/>
          </a:prstGeom>
          <a:noFill/>
        </p:spPr>
        <p:txBody>
          <a:bodyPr wrap="none" rtlCol="0">
            <a:spAutoFit/>
          </a:bodyPr>
          <a:lstStyle/>
          <a:p>
            <a:pPr>
              <a:lnSpc>
                <a:spcPct val="100000"/>
              </a:lnSpc>
              <a:spcAft>
                <a:spcPts val="0"/>
              </a:spcAft>
            </a:pPr>
            <a:r>
              <a:rPr lang="en-US" b="0" dirty="0" smtClean="0"/>
              <a:t>Something you</a:t>
            </a:r>
          </a:p>
          <a:p>
            <a:pPr>
              <a:lnSpc>
                <a:spcPct val="100000"/>
              </a:lnSpc>
              <a:spcAft>
                <a:spcPts val="0"/>
              </a:spcAft>
            </a:pPr>
            <a:r>
              <a:rPr lang="en-US" b="0" dirty="0" smtClean="0"/>
              <a:t>have</a:t>
            </a:r>
            <a:endParaRPr lang="en-US" b="0" dirty="0"/>
          </a:p>
        </p:txBody>
      </p:sp>
      <p:sp>
        <p:nvSpPr>
          <p:cNvPr id="11" name="TextBox 10"/>
          <p:cNvSpPr txBox="1"/>
          <p:nvPr/>
        </p:nvSpPr>
        <p:spPr>
          <a:xfrm>
            <a:off x="6476093" y="3614614"/>
            <a:ext cx="1723549" cy="646331"/>
          </a:xfrm>
          <a:prstGeom prst="rect">
            <a:avLst/>
          </a:prstGeom>
          <a:noFill/>
        </p:spPr>
        <p:txBody>
          <a:bodyPr wrap="none" rtlCol="0">
            <a:spAutoFit/>
          </a:bodyPr>
          <a:lstStyle/>
          <a:p>
            <a:pPr>
              <a:lnSpc>
                <a:spcPct val="100000"/>
              </a:lnSpc>
              <a:spcAft>
                <a:spcPts val="0"/>
              </a:spcAft>
            </a:pPr>
            <a:r>
              <a:rPr lang="en-US" b="0" dirty="0" smtClean="0"/>
              <a:t>Something you</a:t>
            </a:r>
          </a:p>
          <a:p>
            <a:pPr>
              <a:lnSpc>
                <a:spcPct val="100000"/>
              </a:lnSpc>
              <a:spcAft>
                <a:spcPts val="0"/>
              </a:spcAft>
            </a:pPr>
            <a:r>
              <a:rPr lang="en-US" b="0" dirty="0" smtClean="0"/>
              <a:t>are</a:t>
            </a:r>
            <a:endParaRPr lang="en-US" b="0" dirty="0"/>
          </a:p>
        </p:txBody>
      </p:sp>
      <p:sp>
        <p:nvSpPr>
          <p:cNvPr id="12" name="TextBox 11"/>
          <p:cNvSpPr txBox="1"/>
          <p:nvPr/>
        </p:nvSpPr>
        <p:spPr>
          <a:xfrm>
            <a:off x="0" y="1243784"/>
            <a:ext cx="9144000" cy="412934"/>
          </a:xfrm>
          <a:prstGeom prst="rect">
            <a:avLst/>
          </a:prstGeom>
          <a:noFill/>
        </p:spPr>
        <p:txBody>
          <a:bodyPr wrap="square" rtlCol="0">
            <a:spAutoFit/>
          </a:bodyPr>
          <a:lstStyle/>
          <a:p>
            <a:r>
              <a:rPr lang="en-US" dirty="0" smtClean="0"/>
              <a:t>A manner for identifying a user is who they claim to be.</a:t>
            </a:r>
            <a:endParaRPr lang="en-US" dirty="0"/>
          </a:p>
        </p:txBody>
      </p:sp>
      <p:sp>
        <p:nvSpPr>
          <p:cNvPr id="14" name="Rounded Rectangle 13"/>
          <p:cNvSpPr/>
          <p:nvPr/>
        </p:nvSpPr>
        <p:spPr bwMode="auto">
          <a:xfrm>
            <a:off x="798018" y="4711540"/>
            <a:ext cx="7543800" cy="914400"/>
          </a:xfrm>
          <a:prstGeom prst="roundRect">
            <a:avLst/>
          </a:prstGeom>
          <a:solidFill>
            <a:srgbClr val="2745C7"/>
          </a:solidFill>
          <a:ln w="1270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nSpc>
                <a:spcPct val="100000"/>
              </a:lnSpc>
              <a:spcAft>
                <a:spcPts val="0"/>
              </a:spcAft>
            </a:pPr>
            <a:r>
              <a:rPr lang="en-US" dirty="0" smtClean="0">
                <a:solidFill>
                  <a:schemeClr val="bg1"/>
                </a:solidFill>
              </a:rPr>
              <a:t>Two-Factor Authentication</a:t>
            </a:r>
            <a:endParaRPr lang="en-US" b="0" dirty="0" smtClean="0">
              <a:solidFill>
                <a:schemeClr val="bg1"/>
              </a:solidFill>
            </a:endParaRPr>
          </a:p>
          <a:p>
            <a:pPr>
              <a:lnSpc>
                <a:spcPct val="100000"/>
              </a:lnSpc>
              <a:spcAft>
                <a:spcPts val="0"/>
              </a:spcAft>
            </a:pPr>
            <a:endParaRPr lang="en-US" sz="800" b="0" dirty="0" smtClean="0">
              <a:solidFill>
                <a:schemeClr val="bg1"/>
              </a:solidFill>
            </a:endParaRPr>
          </a:p>
          <a:p>
            <a:pPr>
              <a:lnSpc>
                <a:spcPct val="100000"/>
              </a:lnSpc>
              <a:spcAft>
                <a:spcPts val="0"/>
              </a:spcAft>
            </a:pPr>
            <a:r>
              <a:rPr lang="en-US" b="0" dirty="0">
                <a:solidFill>
                  <a:schemeClr val="bg1"/>
                </a:solidFill>
              </a:rPr>
              <a:t>L</a:t>
            </a:r>
            <a:r>
              <a:rPr lang="en-US" b="0" dirty="0" smtClean="0">
                <a:solidFill>
                  <a:schemeClr val="bg1"/>
                </a:solidFill>
              </a:rPr>
              <a:t>everage two of these methods for a single authentication transaction.</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33" y="2321881"/>
            <a:ext cx="25908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2757" y="2140906"/>
            <a:ext cx="1778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5535" y="2123407"/>
            <a:ext cx="1824664" cy="136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94650" y="5905802"/>
            <a:ext cx="7620000" cy="338554"/>
          </a:xfrm>
          <a:prstGeom prst="rect">
            <a:avLst/>
          </a:prstGeom>
        </p:spPr>
        <p:txBody>
          <a:bodyPr wrap="square">
            <a:spAutoFit/>
          </a:bodyPr>
          <a:lstStyle/>
          <a:p>
            <a:pPr>
              <a:lnSpc>
                <a:spcPct val="100000"/>
              </a:lnSpc>
              <a:spcAft>
                <a:spcPts val="0"/>
              </a:spcAft>
            </a:pPr>
            <a:r>
              <a:rPr lang="en-US" sz="800" b="0" dirty="0" smtClean="0"/>
              <a:t>Fingerprint Scanner Image: Licensed under Creative Commons Attribution – Share Alike 3.0 </a:t>
            </a:r>
            <a:r>
              <a:rPr lang="en-US" sz="800" b="0" dirty="0" err="1" smtClean="0"/>
              <a:t>Unported</a:t>
            </a:r>
            <a:r>
              <a:rPr lang="en-US" sz="800" b="0" dirty="0" smtClean="0"/>
              <a:t>– Created by Rachmaninoff.  Retrieved September 21, 2011</a:t>
            </a:r>
            <a:r>
              <a:rPr lang="en-US" sz="800" b="0" dirty="0"/>
              <a:t>, from https://secure.wikimedia.org/wikipedia/commons/wiki/File:Fingerprint_scanner_identification.jpg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Enforce basic password security</a:t>
            </a:r>
          </a:p>
          <a:p>
            <a:endParaRPr lang="en-US" dirty="0" smtClean="0"/>
          </a:p>
          <a:p>
            <a:r>
              <a:rPr lang="en-US" dirty="0" smtClean="0"/>
              <a:t>Implement an account lockout for failed logins</a:t>
            </a:r>
          </a:p>
          <a:p>
            <a:endParaRPr lang="en-US" dirty="0" smtClean="0"/>
          </a:p>
          <a:p>
            <a:r>
              <a:rPr lang="en-US" dirty="0" smtClean="0"/>
              <a:t>“Forgot my password” functionality can be a problem</a:t>
            </a:r>
          </a:p>
          <a:p>
            <a:endParaRPr lang="en-US" dirty="0" smtClean="0"/>
          </a:p>
          <a:p>
            <a:r>
              <a:rPr lang="en-US" dirty="0" smtClean="0"/>
              <a:t>For web applications, use and enforce POST method</a:t>
            </a:r>
          </a:p>
        </p:txBody>
      </p:sp>
      <p:sp>
        <p:nvSpPr>
          <p:cNvPr id="4" name="Slide Number Placeholder 3"/>
          <p:cNvSpPr>
            <a:spLocks noGrp="1"/>
          </p:cNvSpPr>
          <p:nvPr>
            <p:ph type="sldNum" sz="quarter" idx="10"/>
          </p:nvPr>
        </p:nvSpPr>
        <p:spPr/>
        <p:txBody>
          <a:bodyPr/>
          <a:lstStyle/>
          <a:p>
            <a:fld id="{CDCC7088-93A3-4371-9D27-6E895A996358}"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Words to Live By: #1</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CWE-521: Weak Password Requirements</a:t>
            </a:r>
          </a:p>
          <a:p>
            <a:pPr>
              <a:lnSpc>
                <a:spcPct val="100000"/>
              </a:lnSpc>
            </a:pPr>
            <a:endParaRPr lang="en-US" dirty="0" smtClean="0"/>
          </a:p>
          <a:p>
            <a:pPr lvl="1">
              <a:lnSpc>
                <a:spcPct val="100000"/>
              </a:lnSpc>
              <a:spcAft>
                <a:spcPts val="600"/>
              </a:spcAft>
            </a:pPr>
            <a:r>
              <a:rPr lang="en-US" b="0" dirty="0"/>
              <a:t>The product does not require that users should have strong passwords, which makes it easier for attackers to compromise user accounts</a:t>
            </a:r>
            <a:r>
              <a:rPr lang="en-US" b="0" dirty="0" smtClean="0"/>
              <a:t>.</a:t>
            </a:r>
          </a:p>
        </p:txBody>
      </p:sp>
      <p:sp>
        <p:nvSpPr>
          <p:cNvPr id="4" name="Slide Number Placeholder 3"/>
          <p:cNvSpPr>
            <a:spLocks noGrp="1"/>
          </p:cNvSpPr>
          <p:nvPr>
            <p:ph type="sldNum" sz="quarter" idx="10"/>
          </p:nvPr>
        </p:nvSpPr>
        <p:spPr/>
        <p:txBody>
          <a:bodyPr/>
          <a:lstStyle/>
          <a:p>
            <a:fld id="{CDCC7088-93A3-4371-9D27-6E895A996358}" type="slidenum">
              <a:rPr lang="en-US" smtClean="0"/>
              <a:pPr/>
              <a:t>27</a:t>
            </a:fld>
            <a:endParaRPr lang="en-US"/>
          </a:p>
        </p:txBody>
      </p:sp>
      <p:sp>
        <p:nvSpPr>
          <p:cNvPr id="7" name="Horizontal Scroll 6"/>
          <p:cNvSpPr/>
          <p:nvPr/>
        </p:nvSpPr>
        <p:spPr bwMode="auto">
          <a:xfrm>
            <a:off x="1828800" y="1219200"/>
            <a:ext cx="51816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Enforce basic password security</a:t>
            </a:r>
          </a:p>
        </p:txBody>
      </p:sp>
      <p:sp>
        <p:nvSpPr>
          <p:cNvPr id="5" name="TextBox 4"/>
          <p:cNvSpPr txBox="1"/>
          <p:nvPr/>
        </p:nvSpPr>
        <p:spPr>
          <a:xfrm>
            <a:off x="685800" y="4953000"/>
            <a:ext cx="7848600" cy="1295400"/>
          </a:xfrm>
          <a:prstGeom prst="rect">
            <a:avLst/>
          </a:prstGeom>
          <a:noFill/>
        </p:spPr>
        <p:txBody>
          <a:bodyPr wrap="square" numCol="2" rtlCol="0">
            <a:noAutofit/>
          </a:bodyPr>
          <a:lstStyle/>
          <a:p>
            <a:pPr marL="182880" lvl="2" indent="-182880" algn="l">
              <a:lnSpc>
                <a:spcPct val="100000"/>
              </a:lnSpc>
              <a:spcAft>
                <a:spcPts val="600"/>
              </a:spcAft>
              <a:buFont typeface="Arial" pitchFamily="34" charset="0"/>
              <a:buChar char="•"/>
            </a:pPr>
            <a:r>
              <a:rPr lang="en-US" sz="1400" b="0" dirty="0"/>
              <a:t>Minimum length enforcement</a:t>
            </a:r>
          </a:p>
          <a:p>
            <a:pPr marL="182880" lvl="2" indent="-182880" algn="l">
              <a:lnSpc>
                <a:spcPct val="100000"/>
              </a:lnSpc>
              <a:spcAft>
                <a:spcPts val="600"/>
              </a:spcAft>
              <a:buFont typeface="Arial" pitchFamily="34" charset="0"/>
              <a:buChar char="•"/>
            </a:pPr>
            <a:r>
              <a:rPr lang="en-US" sz="1400" b="0" dirty="0"/>
              <a:t>Require complex composition</a:t>
            </a:r>
          </a:p>
          <a:p>
            <a:pPr marL="182880" lvl="2" indent="-182880" algn="l">
              <a:lnSpc>
                <a:spcPct val="100000"/>
              </a:lnSpc>
              <a:spcAft>
                <a:spcPts val="600"/>
              </a:spcAft>
              <a:buFont typeface="Arial" pitchFamily="34" charset="0"/>
              <a:buChar char="•"/>
            </a:pPr>
            <a:r>
              <a:rPr lang="en-US" sz="1400" b="0" dirty="0"/>
              <a:t>Should not contain the user name as a </a:t>
            </a:r>
            <a:r>
              <a:rPr lang="en-US" sz="1400" b="0" dirty="0" smtClean="0"/>
              <a:t>substring</a:t>
            </a:r>
          </a:p>
          <a:p>
            <a:pPr marL="182880" lvl="2" indent="-182880" algn="l">
              <a:lnSpc>
                <a:spcPct val="100000"/>
              </a:lnSpc>
              <a:spcAft>
                <a:spcPts val="600"/>
              </a:spcAft>
              <a:buFont typeface="Arial" pitchFamily="34" charset="0"/>
              <a:buChar char="•"/>
            </a:pPr>
            <a:endParaRPr lang="en-US" sz="1400" b="0" dirty="0"/>
          </a:p>
          <a:p>
            <a:pPr marL="182880" lvl="2" indent="-182880" algn="l">
              <a:lnSpc>
                <a:spcPct val="100000"/>
              </a:lnSpc>
              <a:spcAft>
                <a:spcPts val="600"/>
              </a:spcAft>
              <a:buFont typeface="Arial" pitchFamily="34" charset="0"/>
              <a:buChar char="•"/>
            </a:pPr>
            <a:r>
              <a:rPr lang="en-US" sz="1400" b="0" dirty="0"/>
              <a:t>Users must be able to change password</a:t>
            </a:r>
          </a:p>
          <a:p>
            <a:pPr marL="182880" lvl="2" indent="-182880" algn="l">
              <a:lnSpc>
                <a:spcPct val="100000"/>
              </a:lnSpc>
              <a:spcAft>
                <a:spcPts val="600"/>
              </a:spcAft>
              <a:buFont typeface="Arial" pitchFamily="34" charset="0"/>
              <a:buChar char="•"/>
            </a:pPr>
            <a:r>
              <a:rPr lang="en-US" sz="1400" b="0" dirty="0"/>
              <a:t>Consider password expiration over time</a:t>
            </a:r>
          </a:p>
          <a:p>
            <a:pPr marL="182880" lvl="2" indent="-182880" algn="l">
              <a:lnSpc>
                <a:spcPct val="100000"/>
              </a:lnSpc>
              <a:spcAft>
                <a:spcPts val="600"/>
              </a:spcAft>
              <a:buFont typeface="Arial" pitchFamily="34" charset="0"/>
              <a:buChar char="•"/>
            </a:pPr>
            <a:r>
              <a:rPr lang="en-US" sz="1400" b="0" dirty="0"/>
              <a:t>Prevent reuse of some previous passwords when changed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Twitter</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28</a:t>
            </a:fld>
            <a:endParaRPr lang="en-US"/>
          </a:p>
        </p:txBody>
      </p:sp>
      <p:sp>
        <p:nvSpPr>
          <p:cNvPr id="5" name="TextBox 4"/>
          <p:cNvSpPr txBox="1"/>
          <p:nvPr/>
        </p:nvSpPr>
        <p:spPr>
          <a:xfrm>
            <a:off x="1198767" y="5853540"/>
            <a:ext cx="6629400" cy="394860"/>
          </a:xfrm>
          <a:prstGeom prst="rect">
            <a:avLst/>
          </a:prstGeom>
          <a:noFill/>
        </p:spPr>
        <p:txBody>
          <a:bodyPr wrap="square" rtlCol="0">
            <a:noAutofit/>
          </a:bodyPr>
          <a:lstStyle/>
          <a:p>
            <a:pPr indent="-457200">
              <a:lnSpc>
                <a:spcPct val="100000"/>
              </a:lnSpc>
              <a:spcAft>
                <a:spcPts val="0"/>
              </a:spcAft>
            </a:pPr>
            <a:r>
              <a:rPr lang="en-US" sz="1000" b="0" dirty="0" err="1" smtClean="0"/>
              <a:t>Zetter</a:t>
            </a:r>
            <a:r>
              <a:rPr lang="en-US" sz="1000" b="0" dirty="0" smtClean="0"/>
              <a:t>, K. </a:t>
            </a:r>
            <a:r>
              <a:rPr lang="en-US" sz="1000" b="0" i="1" dirty="0" smtClean="0"/>
              <a:t>(</a:t>
            </a:r>
            <a:r>
              <a:rPr lang="en-US" sz="1000" b="0" dirty="0" smtClean="0"/>
              <a:t>2009, January 6). </a:t>
            </a:r>
            <a:r>
              <a:rPr lang="en-US" sz="1000" b="0" i="1" dirty="0" smtClean="0"/>
              <a:t>Weak password brings ‘happiness’ to Twitter hacker.</a:t>
            </a:r>
            <a:r>
              <a:rPr lang="en-US" sz="1000" b="0" dirty="0" smtClean="0"/>
              <a:t> Retrieved February 3, 2011, from http://www.wired.com/threatlevel/2009/01/professed-twitt/</a:t>
            </a:r>
            <a:endParaRPr lang="en-US" sz="1000" b="0" dirty="0"/>
          </a:p>
        </p:txBody>
      </p:sp>
      <p:pic>
        <p:nvPicPr>
          <p:cNvPr id="4098" name="Picture 2"/>
          <p:cNvPicPr>
            <a:picLocks noChangeAspect="1" noChangeArrowheads="1"/>
          </p:cNvPicPr>
          <p:nvPr/>
        </p:nvPicPr>
        <p:blipFill>
          <a:blip r:embed="rId3" cstate="print"/>
          <a:srcRect/>
          <a:stretch>
            <a:fillRect/>
          </a:stretch>
        </p:blipFill>
        <p:spPr bwMode="auto">
          <a:xfrm>
            <a:off x="1219200" y="1708284"/>
            <a:ext cx="5934075" cy="40005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1219200" y="2241684"/>
            <a:ext cx="6200775" cy="2476500"/>
          </a:xfrm>
          <a:prstGeom prst="rect">
            <a:avLst/>
          </a:prstGeom>
          <a:noFill/>
          <a:ln w="9525">
            <a:noFill/>
            <a:miter lim="800000"/>
            <a:headEnd/>
            <a:tailEnd/>
          </a:ln>
        </p:spPr>
      </p:pic>
      <p:sp>
        <p:nvSpPr>
          <p:cNvPr id="9" name="Rounded Rectangle 8"/>
          <p:cNvSpPr/>
          <p:nvPr/>
        </p:nvSpPr>
        <p:spPr bwMode="auto">
          <a:xfrm>
            <a:off x="1219200" y="3384684"/>
            <a:ext cx="6248400" cy="457200"/>
          </a:xfrm>
          <a:prstGeom prst="roundRect">
            <a:avLst/>
          </a:prstGeom>
          <a:noFill/>
          <a:ln w="1905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UPDATE **</a:t>
            </a:r>
            <a:endParaRPr lang="en-US" dirty="0"/>
          </a:p>
        </p:txBody>
      </p:sp>
      <p:sp>
        <p:nvSpPr>
          <p:cNvPr id="3" name="Content Placeholder 2"/>
          <p:cNvSpPr>
            <a:spLocks noGrp="1"/>
          </p:cNvSpPr>
          <p:nvPr>
            <p:ph idx="1"/>
          </p:nvPr>
        </p:nvSpPr>
        <p:spPr/>
        <p:txBody>
          <a:bodyPr/>
          <a:lstStyle/>
          <a:p>
            <a:pPr marL="0" indent="0">
              <a:lnSpc>
                <a:spcPct val="100000"/>
              </a:lnSpc>
              <a:spcAft>
                <a:spcPts val="600"/>
              </a:spcAft>
              <a:buNone/>
            </a:pPr>
            <a:endParaRPr lang="en-US" sz="800" dirty="0" smtClean="0"/>
          </a:p>
          <a:p>
            <a:pPr marL="0" indent="0">
              <a:lnSpc>
                <a:spcPct val="100000"/>
              </a:lnSpc>
              <a:spcAft>
                <a:spcPts val="600"/>
              </a:spcAft>
              <a:buNone/>
            </a:pPr>
            <a:r>
              <a:rPr lang="en-US" dirty="0" smtClean="0"/>
              <a:t>2010</a:t>
            </a:r>
            <a:endParaRPr lang="en-US" dirty="0"/>
          </a:p>
          <a:p>
            <a:pPr lvl="1">
              <a:lnSpc>
                <a:spcPct val="100000"/>
              </a:lnSpc>
              <a:spcAft>
                <a:spcPts val="600"/>
              </a:spcAft>
            </a:pPr>
            <a:r>
              <a:rPr lang="en-US" sz="1400" b="0" dirty="0"/>
              <a:t>In a report likely to make IT administrators tear out their hair, most users still rely on easy passwords, some as simple as "123456</a:t>
            </a:r>
            <a:r>
              <a:rPr lang="en-US" sz="1400" b="0" dirty="0" smtClean="0"/>
              <a:t>,“ to </a:t>
            </a:r>
            <a:r>
              <a:rPr lang="en-US" sz="1400" b="0" dirty="0"/>
              <a:t>access their accounts. </a:t>
            </a:r>
            <a:r>
              <a:rPr lang="en-US" sz="1400" b="0" dirty="0" smtClean="0"/>
              <a:t>- </a:t>
            </a:r>
            <a:r>
              <a:rPr lang="en-US" sz="1400" b="0" dirty="0" err="1" smtClean="0"/>
              <a:t>Imperva</a:t>
            </a:r>
            <a:r>
              <a:rPr lang="en-US" sz="1400" b="0" dirty="0" smtClean="0"/>
              <a:t> </a:t>
            </a:r>
            <a:r>
              <a:rPr lang="en-US" sz="1400" b="0" dirty="0"/>
              <a:t>Inc</a:t>
            </a:r>
            <a:r>
              <a:rPr lang="en-US" sz="1400" b="0" dirty="0" smtClean="0"/>
              <a:t>.</a:t>
            </a:r>
          </a:p>
          <a:p>
            <a:pPr marL="341312" lvl="1" indent="0" algn="ctr">
              <a:lnSpc>
                <a:spcPct val="100000"/>
              </a:lnSpc>
              <a:spcAft>
                <a:spcPts val="600"/>
              </a:spcAft>
              <a:buNone/>
            </a:pPr>
            <a:r>
              <a:rPr lang="en-US" sz="800" b="0" dirty="0" smtClean="0"/>
              <a:t>http</a:t>
            </a:r>
            <a:r>
              <a:rPr lang="en-US" sz="800" b="0" dirty="0"/>
              <a:t>://www.computerworld.com/article/2523068/security0/users-still-make-hacking-easy-with-weak-passwords.html</a:t>
            </a:r>
          </a:p>
          <a:p>
            <a:pPr marL="0" indent="0">
              <a:lnSpc>
                <a:spcPct val="100000"/>
              </a:lnSpc>
              <a:spcAft>
                <a:spcPts val="600"/>
              </a:spcAft>
              <a:buNone/>
            </a:pPr>
            <a:endParaRPr lang="en-US" dirty="0" smtClean="0"/>
          </a:p>
          <a:p>
            <a:pPr marL="0" indent="0">
              <a:lnSpc>
                <a:spcPct val="100000"/>
              </a:lnSpc>
              <a:spcAft>
                <a:spcPts val="600"/>
              </a:spcAft>
              <a:buNone/>
            </a:pPr>
            <a:r>
              <a:rPr lang="en-US" dirty="0" smtClean="0"/>
              <a:t>2012</a:t>
            </a:r>
          </a:p>
          <a:p>
            <a:pPr lvl="1">
              <a:lnSpc>
                <a:spcPct val="100000"/>
              </a:lnSpc>
              <a:spcAft>
                <a:spcPts val="600"/>
              </a:spcAft>
            </a:pPr>
            <a:r>
              <a:rPr lang="en-US" sz="1400" b="0" dirty="0" smtClean="0"/>
              <a:t>Approximately </a:t>
            </a:r>
            <a:r>
              <a:rPr lang="en-US" sz="1400" b="0" dirty="0"/>
              <a:t>76 percent of attacks on corporate networks involved weak passwords. </a:t>
            </a:r>
            <a:r>
              <a:rPr lang="en-US" sz="1400" b="0" dirty="0" smtClean="0"/>
              <a:t>- </a:t>
            </a:r>
            <a:r>
              <a:rPr lang="en-US" sz="1400" b="0" dirty="0"/>
              <a:t>Verizon RISK </a:t>
            </a:r>
            <a:r>
              <a:rPr lang="en-US" sz="1400" b="0" dirty="0" smtClean="0"/>
              <a:t>team </a:t>
            </a:r>
            <a:r>
              <a:rPr lang="en-US" sz="1400" b="0" dirty="0"/>
              <a:t>"2013 Data Breach Investigations </a:t>
            </a:r>
            <a:r>
              <a:rPr lang="en-US" sz="1400" b="0" dirty="0" smtClean="0"/>
              <a:t>Report" </a:t>
            </a:r>
          </a:p>
          <a:p>
            <a:pPr marL="0" lvl="1" indent="0" algn="ctr">
              <a:lnSpc>
                <a:spcPct val="100000"/>
              </a:lnSpc>
              <a:spcAft>
                <a:spcPts val="600"/>
              </a:spcAft>
              <a:buNone/>
            </a:pPr>
            <a:r>
              <a:rPr lang="en-US" sz="800" b="0" dirty="0"/>
              <a:t>http://</a:t>
            </a:r>
            <a:r>
              <a:rPr lang="en-US" sz="800" b="0" dirty="0" smtClean="0"/>
              <a:t>www.cloudentr.com/latest-resources/industry-news/2014/3/19/weak-passwords-among-top-causes-of-data-breaches-tips-for-password-security</a:t>
            </a:r>
          </a:p>
          <a:p>
            <a:pPr marL="0" indent="0">
              <a:lnSpc>
                <a:spcPct val="100000"/>
              </a:lnSpc>
              <a:spcAft>
                <a:spcPts val="600"/>
              </a:spcAft>
              <a:buNone/>
            </a:pPr>
            <a:endParaRPr lang="en-US" dirty="0" smtClean="0"/>
          </a:p>
          <a:p>
            <a:pPr marL="0" indent="0">
              <a:lnSpc>
                <a:spcPct val="100000"/>
              </a:lnSpc>
              <a:spcAft>
                <a:spcPts val="600"/>
              </a:spcAft>
              <a:buNone/>
            </a:pPr>
            <a:r>
              <a:rPr lang="en-US" dirty="0" smtClean="0"/>
              <a:t>2013</a:t>
            </a:r>
            <a:endParaRPr lang="en-US" dirty="0"/>
          </a:p>
          <a:p>
            <a:pPr lvl="1">
              <a:lnSpc>
                <a:spcPct val="100000"/>
              </a:lnSpc>
              <a:spcAft>
                <a:spcPts val="600"/>
              </a:spcAft>
            </a:pPr>
            <a:r>
              <a:rPr lang="en-US" sz="1400" b="0" dirty="0" smtClean="0"/>
              <a:t>During </a:t>
            </a:r>
            <a:r>
              <a:rPr lang="en-US" sz="1400" b="0" dirty="0"/>
              <a:t>its penetration tests Trustwave collected 626,718 stored passwords and managed to recover more than half of them in minutes. 92 percent of the sample were able to be cracked in 31 days</a:t>
            </a:r>
            <a:r>
              <a:rPr lang="en-US" sz="1400" b="0" dirty="0" smtClean="0"/>
              <a:t>.</a:t>
            </a:r>
            <a:r>
              <a:rPr lang="en-US" sz="1400" b="0" dirty="0"/>
              <a:t> </a:t>
            </a:r>
            <a:r>
              <a:rPr lang="en-US" sz="1400" b="0" dirty="0" smtClean="0"/>
              <a:t>- Trustwave</a:t>
            </a:r>
            <a:endParaRPr lang="en-US" sz="1400" b="0" dirty="0"/>
          </a:p>
          <a:p>
            <a:pPr marL="341312" lvl="1" indent="0" algn="ctr">
              <a:lnSpc>
                <a:spcPct val="100000"/>
              </a:lnSpc>
              <a:spcAft>
                <a:spcPts val="600"/>
              </a:spcAft>
              <a:buNone/>
            </a:pPr>
            <a:r>
              <a:rPr lang="en-US" sz="800" b="0" dirty="0"/>
              <a:t>http://betanews.com/2014/09/30/weak-passwords-are-still-a-major-problem-for-business-security/</a:t>
            </a:r>
            <a:endParaRPr lang="en-US" sz="800" b="0" dirty="0" smtClean="0"/>
          </a:p>
        </p:txBody>
      </p:sp>
      <p:sp>
        <p:nvSpPr>
          <p:cNvPr id="4" name="Slide Number Placeholder 3"/>
          <p:cNvSpPr>
            <a:spLocks noGrp="1"/>
          </p:cNvSpPr>
          <p:nvPr>
            <p:ph type="sldNum" sz="quarter" idx="10"/>
          </p:nvPr>
        </p:nvSpPr>
        <p:spPr/>
        <p:txBody>
          <a:bodyPr/>
          <a:lstStyle/>
          <a:p>
            <a:fld id="{CDCC7088-93A3-4371-9D27-6E895A996358}" type="slidenum">
              <a:rPr lang="en-US" smtClean="0"/>
              <a:pPr/>
              <a:t>29</a:t>
            </a:fld>
            <a:endParaRPr lang="en-US"/>
          </a:p>
        </p:txBody>
      </p:sp>
    </p:spTree>
    <p:extLst>
      <p:ext uri="{BB962C8B-B14F-4D97-AF65-F5344CB8AC3E}">
        <p14:creationId xmlns:p14="http://schemas.microsoft.com/office/powerpoint/2010/main" val="1385597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All materials is licensed under a Creative Commons “Share Alike” </a:t>
            </a:r>
            <a:r>
              <a:rPr lang="en-US" dirty="0" smtClean="0"/>
              <a:t>license.</a:t>
            </a:r>
            <a:endParaRPr lang="en-US" dirty="0"/>
          </a:p>
        </p:txBody>
      </p:sp>
      <p:sp>
        <p:nvSpPr>
          <p:cNvPr id="2" name="Slide Number Placeholder 1"/>
          <p:cNvSpPr>
            <a:spLocks noGrp="1"/>
          </p:cNvSpPr>
          <p:nvPr>
            <p:ph type="sldNum" sz="quarter" idx="10"/>
          </p:nvPr>
        </p:nvSpPr>
        <p:spPr/>
        <p:txBody>
          <a:bodyPr/>
          <a:lstStyle/>
          <a:p>
            <a:pPr lvl="0"/>
            <a:fld id="{86CB4B4D-7CA3-9044-876B-883B54F8677D}" type="slidenum">
              <a:rPr lang="en-US" smtClean="0"/>
              <a:t>3</a:t>
            </a:fld>
            <a:endParaRPr lang="en-US"/>
          </a:p>
        </p:txBody>
      </p:sp>
      <p:sp>
        <p:nvSpPr>
          <p:cNvPr id="5" name="Shape 20"/>
          <p:cNvSpPr/>
          <p:nvPr/>
        </p:nvSpPr>
        <p:spPr>
          <a:xfrm>
            <a:off x="0" y="1268843"/>
            <a:ext cx="9144000" cy="32060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341312" indent="-341312">
              <a:spcBef>
                <a:spcPts val="600"/>
              </a:spcBef>
              <a:buClr>
                <a:srgbClr val="000000"/>
              </a:buClr>
              <a:buSzPct val="100000"/>
              <a:buFont typeface="Arial"/>
              <a:buChar char="•"/>
              <a:tabLst>
                <a:tab pos="901700" algn="l"/>
                <a:tab pos="1816100" algn="l"/>
                <a:tab pos="2730500" algn="l"/>
                <a:tab pos="3644900" algn="l"/>
                <a:tab pos="4559300" algn="l"/>
                <a:tab pos="5473700" algn="l"/>
                <a:tab pos="6388100" algn="l"/>
                <a:tab pos="7302500" algn="l"/>
                <a:tab pos="8216900" algn="l"/>
                <a:tab pos="9131300" algn="l"/>
                <a:tab pos="10045700" algn="l"/>
              </a:tabLst>
              <a:defRPr>
                <a:latin typeface="Arial"/>
                <a:ea typeface="Arial"/>
                <a:cs typeface="Arial"/>
                <a:sym typeface="Arial"/>
              </a:defRPr>
            </a:lvl1pPr>
          </a:lstStyle>
          <a:p>
            <a:pPr marL="0" lvl="0" indent="0">
              <a:buNone/>
              <a:defRPr sz="1800"/>
            </a:pPr>
            <a:r>
              <a:rPr sz="1600" b="0" dirty="0"/>
              <a:t>http://creativecommons.org/licenses/by-sa/3.0/</a:t>
            </a:r>
          </a:p>
        </p:txBody>
      </p:sp>
      <p:sp>
        <p:nvSpPr>
          <p:cNvPr id="6" name="Shape 22"/>
          <p:cNvSpPr/>
          <p:nvPr/>
        </p:nvSpPr>
        <p:spPr>
          <a:xfrm>
            <a:off x="887035" y="5715000"/>
            <a:ext cx="7369929" cy="33855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100000"/>
              </a:lnSpc>
              <a:spcAft>
                <a:spcPts val="0"/>
              </a:spcAft>
              <a:defRPr sz="1800"/>
            </a:pPr>
            <a:r>
              <a:rPr sz="1100" b="0" dirty="0">
                <a:latin typeface="Arial"/>
                <a:ea typeface="Arial"/>
                <a:cs typeface="Arial"/>
                <a:sym typeface="Arial"/>
              </a:rPr>
              <a:t>Attribution condition: You must indicate that derivative </a:t>
            </a:r>
            <a:r>
              <a:rPr sz="1100" b="0" dirty="0" smtClean="0">
                <a:latin typeface="Arial"/>
                <a:ea typeface="Arial"/>
                <a:cs typeface="Arial"/>
                <a:sym typeface="Arial"/>
              </a:rPr>
              <a:t>work</a:t>
            </a:r>
            <a:r>
              <a:rPr lang="en-US" sz="1100" b="0" dirty="0" smtClean="0">
                <a:latin typeface="Arial"/>
                <a:ea typeface="Arial"/>
                <a:cs typeface="Arial"/>
                <a:sym typeface="Arial"/>
              </a:rPr>
              <a:t> </a:t>
            </a:r>
            <a:r>
              <a:rPr sz="1100" b="0" dirty="0" smtClean="0">
                <a:latin typeface="Arial"/>
                <a:ea typeface="Arial"/>
                <a:cs typeface="Arial"/>
                <a:sym typeface="Arial"/>
              </a:rPr>
              <a:t>"Is </a:t>
            </a:r>
            <a:r>
              <a:rPr sz="1100" b="0" dirty="0">
                <a:latin typeface="Arial"/>
                <a:ea typeface="Arial"/>
                <a:cs typeface="Arial"/>
                <a:sym typeface="Arial"/>
              </a:rPr>
              <a:t>derived from </a:t>
            </a:r>
            <a:r>
              <a:rPr lang="en-US" sz="1100" b="0" dirty="0" smtClean="0">
                <a:latin typeface="Arial"/>
                <a:ea typeface="Arial"/>
                <a:cs typeface="Arial"/>
                <a:sym typeface="Arial"/>
              </a:rPr>
              <a:t>Andrew Buttner and Larry Shields’ </a:t>
            </a:r>
            <a:r>
              <a:rPr sz="1100" b="0" dirty="0" smtClean="0">
                <a:latin typeface="Arial"/>
                <a:ea typeface="Arial"/>
                <a:cs typeface="Arial"/>
                <a:sym typeface="Arial"/>
              </a:rPr>
              <a:t>'</a:t>
            </a:r>
            <a:r>
              <a:rPr lang="en-US" sz="1100" b="0" dirty="0" smtClean="0">
                <a:latin typeface="Arial"/>
                <a:ea typeface="Arial"/>
                <a:cs typeface="Arial"/>
                <a:sym typeface="Arial"/>
              </a:rPr>
              <a:t>Introduction to Secure Coding</a:t>
            </a:r>
            <a:r>
              <a:rPr sz="1100" b="0" dirty="0" smtClean="0">
                <a:latin typeface="Arial"/>
                <a:ea typeface="Arial"/>
                <a:cs typeface="Arial"/>
                <a:sym typeface="Arial"/>
              </a:rPr>
              <a:t>’ </a:t>
            </a:r>
            <a:r>
              <a:rPr sz="1100" b="0" dirty="0">
                <a:latin typeface="Arial"/>
                <a:ea typeface="Arial"/>
                <a:cs typeface="Arial"/>
                <a:sym typeface="Arial"/>
              </a:rPr>
              <a:t>class, available at http://</a:t>
            </a:r>
            <a:r>
              <a:rPr sz="1100" b="0" dirty="0" smtClean="0">
                <a:latin typeface="Arial"/>
                <a:ea typeface="Arial"/>
                <a:cs typeface="Arial"/>
                <a:sym typeface="Arial"/>
              </a:rPr>
              <a:t>OpenSecurityTraining.info/</a:t>
            </a:r>
            <a:r>
              <a:rPr lang="en-US" sz="1100" b="0" dirty="0" smtClean="0">
                <a:latin typeface="Arial"/>
                <a:ea typeface="Arial"/>
                <a:cs typeface="Arial"/>
                <a:sym typeface="Arial"/>
              </a:rPr>
              <a:t>IntroSecureCoding</a:t>
            </a:r>
            <a:r>
              <a:rPr sz="1100" b="0" dirty="0" smtClean="0">
                <a:latin typeface="Arial"/>
                <a:ea typeface="Arial"/>
                <a:cs typeface="Arial"/>
                <a:sym typeface="Arial"/>
              </a:rPr>
              <a:t>.html</a:t>
            </a:r>
            <a:r>
              <a:rPr sz="1100" b="0" dirty="0">
                <a:latin typeface="Arial"/>
                <a:ea typeface="Arial"/>
                <a:cs typeface="Arial"/>
                <a:sym typeface="Arial"/>
              </a:rPr>
              <a:t>”</a:t>
            </a:r>
          </a:p>
        </p:txBody>
      </p:sp>
      <p:pic>
        <p:nvPicPr>
          <p:cNvPr id="7" name="Picture 6"/>
          <p:cNvPicPr>
            <a:picLocks noChangeAspect="1"/>
          </p:cNvPicPr>
          <p:nvPr/>
        </p:nvPicPr>
        <p:blipFill>
          <a:blip r:embed="rId2"/>
          <a:stretch>
            <a:fillRect/>
          </a:stretch>
        </p:blipFill>
        <p:spPr>
          <a:xfrm>
            <a:off x="1905000" y="1825337"/>
            <a:ext cx="5345991" cy="3628501"/>
          </a:xfrm>
          <a:prstGeom prst="rect">
            <a:avLst/>
          </a:prstGeom>
        </p:spPr>
      </p:pic>
    </p:spTree>
    <p:extLst>
      <p:ext uri="{BB962C8B-B14F-4D97-AF65-F5344CB8AC3E}">
        <p14:creationId xmlns:p14="http://schemas.microsoft.com/office/powerpoint/2010/main" val="125863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a:xfrm>
            <a:off x="660400" y="1066800"/>
            <a:ext cx="7696200" cy="5037138"/>
          </a:xfrm>
        </p:spPr>
        <p:txBody>
          <a:bodyPr/>
          <a:lstStyle/>
          <a:p>
            <a:pPr lvl="4">
              <a:lnSpc>
                <a:spcPct val="100000"/>
              </a:lnSpc>
              <a:spcAft>
                <a:spcPts val="1200"/>
              </a:spcAft>
            </a:pPr>
            <a:endParaRPr lang="en-US" sz="1000" dirty="0" smtClean="0"/>
          </a:p>
          <a:p>
            <a:pPr>
              <a:lnSpc>
                <a:spcPct val="100000"/>
              </a:lnSpc>
              <a:spcAft>
                <a:spcPts val="1200"/>
              </a:spcAft>
            </a:pPr>
            <a:r>
              <a:rPr lang="en-US" sz="1800" dirty="0"/>
              <a:t>M</a:t>
            </a:r>
            <a:r>
              <a:rPr lang="en-US" sz="1800" dirty="0" smtClean="0"/>
              <a:t>inimum password length = 8</a:t>
            </a:r>
          </a:p>
          <a:p>
            <a:pPr>
              <a:lnSpc>
                <a:spcPct val="100000"/>
              </a:lnSpc>
              <a:spcAft>
                <a:spcPts val="1200"/>
              </a:spcAft>
            </a:pPr>
            <a:r>
              <a:rPr lang="en-US" sz="1800" dirty="0"/>
              <a:t>P</a:t>
            </a:r>
            <a:r>
              <a:rPr lang="en-US" sz="1800" dirty="0" smtClean="0"/>
              <a:t>asswords must contain characters from three of the following four categories:</a:t>
            </a:r>
          </a:p>
          <a:p>
            <a:pPr lvl="1">
              <a:lnSpc>
                <a:spcPct val="100000"/>
              </a:lnSpc>
              <a:spcAft>
                <a:spcPts val="1200"/>
              </a:spcAft>
            </a:pPr>
            <a:r>
              <a:rPr lang="en-US" sz="1600" b="0" dirty="0" smtClean="0"/>
              <a:t>uppercase characters (A through Z)</a:t>
            </a:r>
          </a:p>
          <a:p>
            <a:pPr lvl="1">
              <a:lnSpc>
                <a:spcPct val="100000"/>
              </a:lnSpc>
              <a:spcAft>
                <a:spcPts val="1200"/>
              </a:spcAft>
            </a:pPr>
            <a:r>
              <a:rPr lang="en-US" sz="1600" b="0" dirty="0" smtClean="0"/>
              <a:t>lowercase characters (a through z)</a:t>
            </a:r>
          </a:p>
          <a:p>
            <a:pPr lvl="1">
              <a:lnSpc>
                <a:spcPct val="100000"/>
              </a:lnSpc>
              <a:spcAft>
                <a:spcPts val="1200"/>
              </a:spcAft>
            </a:pPr>
            <a:r>
              <a:rPr lang="en-US" sz="1600" b="0" dirty="0" smtClean="0"/>
              <a:t>base 10 digits (0 through 9)</a:t>
            </a:r>
          </a:p>
          <a:p>
            <a:pPr lvl="1">
              <a:lnSpc>
                <a:spcPct val="100000"/>
              </a:lnSpc>
              <a:spcAft>
                <a:spcPts val="1200"/>
              </a:spcAft>
            </a:pPr>
            <a:r>
              <a:rPr lang="en-US" sz="1600" b="0" dirty="0" smtClean="0"/>
              <a:t>non-alphabetic characters (for example, !, $, #, %)</a:t>
            </a:r>
          </a:p>
          <a:p>
            <a:pPr>
              <a:lnSpc>
                <a:spcPct val="100000"/>
              </a:lnSpc>
              <a:spcAft>
                <a:spcPts val="1200"/>
              </a:spcAft>
            </a:pPr>
            <a:r>
              <a:rPr lang="en-US" sz="1800" dirty="0"/>
              <a:t>P</a:t>
            </a:r>
            <a:r>
              <a:rPr lang="en-US" sz="1800" dirty="0" smtClean="0"/>
              <a:t>assword must not contain the user's account name</a:t>
            </a:r>
          </a:p>
          <a:p>
            <a:pPr>
              <a:lnSpc>
                <a:spcPct val="100000"/>
              </a:lnSpc>
              <a:spcAft>
                <a:spcPts val="1200"/>
              </a:spcAft>
            </a:pPr>
            <a:r>
              <a:rPr lang="en-US" sz="1800" dirty="0"/>
              <a:t>M</a:t>
            </a:r>
            <a:r>
              <a:rPr lang="en-US" sz="1800" dirty="0" smtClean="0"/>
              <a:t>aximum password age = 6 months</a:t>
            </a:r>
          </a:p>
          <a:p>
            <a:pPr>
              <a:lnSpc>
                <a:spcPct val="100000"/>
              </a:lnSpc>
              <a:spcAft>
                <a:spcPts val="1200"/>
              </a:spcAft>
            </a:pPr>
            <a:r>
              <a:rPr lang="en-US" sz="1800" dirty="0"/>
              <a:t>M</a:t>
            </a:r>
            <a:r>
              <a:rPr lang="en-US" sz="1800" dirty="0" smtClean="0"/>
              <a:t>inimum password age = 1 day</a:t>
            </a:r>
          </a:p>
          <a:p>
            <a:pPr>
              <a:lnSpc>
                <a:spcPct val="100000"/>
              </a:lnSpc>
              <a:spcAft>
                <a:spcPts val="1200"/>
              </a:spcAft>
            </a:pPr>
            <a:r>
              <a:rPr lang="en-US" sz="1800" dirty="0"/>
              <a:t>P</a:t>
            </a:r>
            <a:r>
              <a:rPr lang="en-US" sz="1800" dirty="0" smtClean="0"/>
              <a:t>assword history = 12 passwords remembered</a:t>
            </a:r>
          </a:p>
        </p:txBody>
      </p:sp>
      <p:sp>
        <p:nvSpPr>
          <p:cNvPr id="4" name="Slide Number Placeholder 3"/>
          <p:cNvSpPr>
            <a:spLocks noGrp="1"/>
          </p:cNvSpPr>
          <p:nvPr>
            <p:ph type="sldNum" sz="quarter" idx="10"/>
          </p:nvPr>
        </p:nvSpPr>
        <p:spPr/>
        <p:txBody>
          <a:bodyPr/>
          <a:lstStyle/>
          <a:p>
            <a:fld id="{CDCC7088-93A3-4371-9D27-6E895A996358}"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Words to Live By: #2</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CWE-307: Improper Restriction of Excessive Authentication Attempts</a:t>
            </a:r>
          </a:p>
          <a:p>
            <a:pPr>
              <a:lnSpc>
                <a:spcPct val="100000"/>
              </a:lnSpc>
            </a:pPr>
            <a:endParaRPr lang="en-US" dirty="0" smtClean="0"/>
          </a:p>
          <a:p>
            <a:pPr lvl="1">
              <a:lnSpc>
                <a:spcPct val="100000"/>
              </a:lnSpc>
            </a:pPr>
            <a:r>
              <a:rPr lang="en-US" b="0" dirty="0" smtClean="0"/>
              <a:t>The software does not implement sufficient measures to prevent multiple failed authentication attempts within in a short time frame, making it more susceptible to brute force attacks.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31</a:t>
            </a:fld>
            <a:endParaRPr lang="en-US"/>
          </a:p>
        </p:txBody>
      </p:sp>
      <p:sp>
        <p:nvSpPr>
          <p:cNvPr id="7" name="Horizontal Scroll 6"/>
          <p:cNvSpPr/>
          <p:nvPr/>
        </p:nvSpPr>
        <p:spPr bwMode="auto">
          <a:xfrm>
            <a:off x="1447800" y="1219200"/>
            <a:ext cx="58674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Implement an account lockout for failed logins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Twitter</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32</a:t>
            </a:fld>
            <a:endParaRPr lang="en-US"/>
          </a:p>
        </p:txBody>
      </p:sp>
      <p:sp>
        <p:nvSpPr>
          <p:cNvPr id="5" name="TextBox 4"/>
          <p:cNvSpPr txBox="1"/>
          <p:nvPr/>
        </p:nvSpPr>
        <p:spPr>
          <a:xfrm>
            <a:off x="1179717" y="5834490"/>
            <a:ext cx="6629400" cy="394860"/>
          </a:xfrm>
          <a:prstGeom prst="rect">
            <a:avLst/>
          </a:prstGeom>
          <a:noFill/>
        </p:spPr>
        <p:txBody>
          <a:bodyPr wrap="square" rtlCol="0">
            <a:noAutofit/>
          </a:bodyPr>
          <a:lstStyle/>
          <a:p>
            <a:pPr indent="-457200">
              <a:lnSpc>
                <a:spcPct val="100000"/>
              </a:lnSpc>
              <a:spcAft>
                <a:spcPts val="0"/>
              </a:spcAft>
            </a:pPr>
            <a:r>
              <a:rPr lang="en-US" sz="1000" b="0" dirty="0" err="1" smtClean="0"/>
              <a:t>Zetter</a:t>
            </a:r>
            <a:r>
              <a:rPr lang="en-US" sz="1000" b="0" dirty="0" smtClean="0"/>
              <a:t>, K. </a:t>
            </a:r>
            <a:r>
              <a:rPr lang="en-US" sz="1000" b="0" i="1" dirty="0" smtClean="0"/>
              <a:t>(</a:t>
            </a:r>
            <a:r>
              <a:rPr lang="en-US" sz="1000" b="0" dirty="0" smtClean="0"/>
              <a:t>2009, January 6). </a:t>
            </a:r>
            <a:r>
              <a:rPr lang="en-US" sz="1000" b="0" i="1" dirty="0" smtClean="0"/>
              <a:t>Weak password brings ‘happiness’ to Twitter hacker.</a:t>
            </a:r>
            <a:r>
              <a:rPr lang="en-US" sz="1000" b="0" dirty="0" smtClean="0"/>
              <a:t> Retrieved February 3, 2011, from http://www.wired.com/threatlevel/2009/01/professed-twitt/</a:t>
            </a:r>
            <a:endParaRPr lang="en-US" sz="1000" b="0" dirty="0"/>
          </a:p>
        </p:txBody>
      </p:sp>
      <p:pic>
        <p:nvPicPr>
          <p:cNvPr id="4098" name="Picture 2"/>
          <p:cNvPicPr>
            <a:picLocks noChangeAspect="1" noChangeArrowheads="1"/>
          </p:cNvPicPr>
          <p:nvPr/>
        </p:nvPicPr>
        <p:blipFill>
          <a:blip r:embed="rId3" cstate="print"/>
          <a:srcRect/>
          <a:stretch>
            <a:fillRect/>
          </a:stretch>
        </p:blipFill>
        <p:spPr bwMode="auto">
          <a:xfrm>
            <a:off x="1219200" y="1708284"/>
            <a:ext cx="5934075" cy="40005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1219200" y="2241684"/>
            <a:ext cx="6200775" cy="2476500"/>
          </a:xfrm>
          <a:prstGeom prst="rect">
            <a:avLst/>
          </a:prstGeom>
          <a:noFill/>
          <a:ln w="9525">
            <a:noFill/>
            <a:miter lim="800000"/>
            <a:headEnd/>
            <a:tailEnd/>
          </a:ln>
        </p:spPr>
      </p:pic>
      <p:sp>
        <p:nvSpPr>
          <p:cNvPr id="11" name="Rounded Rectangle 10"/>
          <p:cNvSpPr/>
          <p:nvPr/>
        </p:nvSpPr>
        <p:spPr bwMode="auto">
          <a:xfrm>
            <a:off x="1219200" y="3918084"/>
            <a:ext cx="6248400" cy="304800"/>
          </a:xfrm>
          <a:prstGeom prst="roundRect">
            <a:avLst/>
          </a:prstGeom>
          <a:noFill/>
          <a:ln w="1905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Basics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33</a:t>
            </a:fld>
            <a:endParaRPr lang="en-US"/>
          </a:p>
        </p:txBody>
      </p:sp>
      <p:pic>
        <p:nvPicPr>
          <p:cNvPr id="3075" name="Picture 3"/>
          <p:cNvPicPr>
            <a:picLocks noChangeAspect="1" noChangeArrowheads="1"/>
          </p:cNvPicPr>
          <p:nvPr/>
        </p:nvPicPr>
        <p:blipFill>
          <a:blip r:embed="rId3" cstate="print"/>
          <a:srcRect/>
          <a:stretch>
            <a:fillRect/>
          </a:stretch>
        </p:blipFill>
        <p:spPr bwMode="auto">
          <a:xfrm>
            <a:off x="1295400" y="1887940"/>
            <a:ext cx="6324600" cy="4396983"/>
          </a:xfrm>
          <a:prstGeom prst="rect">
            <a:avLst/>
          </a:prstGeom>
          <a:noFill/>
          <a:ln w="9525">
            <a:noFill/>
            <a:miter lim="800000"/>
            <a:headEnd/>
            <a:tailEnd/>
          </a:ln>
        </p:spPr>
      </p:pic>
      <p:sp>
        <p:nvSpPr>
          <p:cNvPr id="7" name="TextBox 6"/>
          <p:cNvSpPr txBox="1"/>
          <p:nvPr/>
        </p:nvSpPr>
        <p:spPr>
          <a:xfrm>
            <a:off x="2590799" y="1307910"/>
            <a:ext cx="2950359" cy="412934"/>
          </a:xfrm>
          <a:prstGeom prst="rect">
            <a:avLst/>
          </a:prstGeom>
          <a:noFill/>
        </p:spPr>
        <p:txBody>
          <a:bodyPr wrap="none" rtlCol="0">
            <a:spAutoFit/>
          </a:bodyPr>
          <a:lstStyle/>
          <a:p>
            <a:r>
              <a:rPr lang="en-US" dirty="0" smtClean="0"/>
              <a:t>Open Source Tool: Hydra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454920"/>
            <a:ext cx="7924800" cy="762000"/>
          </a:xfrm>
        </p:spPr>
        <p:txBody>
          <a:bodyPr/>
          <a:lstStyle/>
          <a:p>
            <a:pPr marL="0" indent="0">
              <a:lnSpc>
                <a:spcPct val="100000"/>
              </a:lnSpc>
              <a:spcAft>
                <a:spcPts val="0"/>
              </a:spcAft>
              <a:buNone/>
            </a:pPr>
            <a:r>
              <a:rPr lang="en-US" sz="1600" b="0" dirty="0" smtClean="0"/>
              <a:t>The </a:t>
            </a:r>
            <a:r>
              <a:rPr lang="en-US" sz="1600" b="0" dirty="0" err="1" smtClean="0"/>
              <a:t>validateUser</a:t>
            </a:r>
            <a:r>
              <a:rPr lang="en-US" sz="1600" b="0" dirty="0" smtClean="0"/>
              <a:t>() method will continuously check for a valid username and password without any restriction on the number of authentication attempts made.</a:t>
            </a:r>
            <a:endParaRPr lang="en-US" sz="16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34</a:t>
            </a:fld>
            <a:endParaRPr lang="en-US"/>
          </a:p>
        </p:txBody>
      </p:sp>
      <p:grpSp>
        <p:nvGrpSpPr>
          <p:cNvPr id="7" name="Group 6"/>
          <p:cNvGrpSpPr/>
          <p:nvPr/>
        </p:nvGrpSpPr>
        <p:grpSpPr>
          <a:xfrm>
            <a:off x="499158" y="592344"/>
            <a:ext cx="8153400" cy="4513056"/>
            <a:chOff x="499158" y="592345"/>
            <a:chExt cx="8153400" cy="4055854"/>
          </a:xfrm>
        </p:grpSpPr>
        <p:sp>
          <p:nvSpPr>
            <p:cNvPr id="6" name="Rounded Rectangle 5"/>
            <p:cNvSpPr/>
            <p:nvPr/>
          </p:nvSpPr>
          <p:spPr bwMode="auto">
            <a:xfrm>
              <a:off x="499158" y="592346"/>
              <a:ext cx="8153400" cy="4055853"/>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600" b="0" dirty="0" smtClean="0">
                  <a:latin typeface="Courier New" pitchFamily="49" charset="0"/>
                  <a:cs typeface="Courier New" pitchFamily="49" charset="0"/>
                </a:rPr>
                <a:t> 1</a:t>
              </a:r>
              <a:r>
                <a:rPr lang="en-US" sz="1600" b="0" dirty="0" smtClean="0">
                  <a:solidFill>
                    <a:schemeClr val="accent2">
                      <a:lumMod val="75000"/>
                    </a:schemeClr>
                  </a:solidFill>
                  <a:latin typeface="Courier New" pitchFamily="49" charset="0"/>
                  <a:cs typeface="Courier New" pitchFamily="49" charset="0"/>
                </a:rPr>
                <a:t>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validateUser</a:t>
              </a:r>
              <a:r>
                <a:rPr lang="en-US" sz="1600" b="0" dirty="0" smtClean="0">
                  <a:latin typeface="Courier New" pitchFamily="49" charset="0"/>
                  <a:cs typeface="Courier New" pitchFamily="49" charset="0"/>
                </a:rPr>
                <a:t>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*host,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port)</a:t>
              </a:r>
            </a:p>
            <a:p>
              <a:pPr algn="l">
                <a:lnSpc>
                  <a:spcPct val="100000"/>
                </a:lnSpc>
                <a:spcAft>
                  <a:spcPts val="0"/>
                </a:spcAft>
              </a:pPr>
              <a:r>
                <a:rPr lang="en-US" sz="1600" b="0" dirty="0" smtClean="0">
                  <a:latin typeface="Courier New" pitchFamily="49" charset="0"/>
                  <a:cs typeface="Courier New" pitchFamily="49" charset="0"/>
                </a:rPr>
                <a:t> 2   {</a:t>
              </a:r>
            </a:p>
            <a:p>
              <a:pPr algn="l">
                <a:lnSpc>
                  <a:spcPct val="100000"/>
                </a:lnSpc>
                <a:spcAft>
                  <a:spcPts val="0"/>
                </a:spcAft>
              </a:pPr>
              <a:r>
                <a:rPr lang="en-US" sz="1600" b="0" dirty="0" smtClean="0">
                  <a:latin typeface="Courier New" pitchFamily="49" charset="0"/>
                  <a:cs typeface="Courier New" pitchFamily="49" charset="0"/>
                </a:rPr>
                <a:t> 3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0;</a:t>
              </a:r>
            </a:p>
            <a:p>
              <a:pPr algn="l">
                <a:lnSpc>
                  <a:spcPct val="100000"/>
                </a:lnSpc>
                <a:spcAft>
                  <a:spcPts val="0"/>
                </a:spcAft>
              </a:pPr>
              <a:r>
                <a:rPr lang="en-US" sz="1600" b="0" dirty="0" smtClean="0">
                  <a:latin typeface="Courier New" pitchFamily="49" charset="0"/>
                  <a:cs typeface="Courier New" pitchFamily="49" charset="0"/>
                </a:rPr>
                <a:t> 4</a:t>
              </a:r>
            </a:p>
            <a:p>
              <a:pPr algn="l">
                <a:lnSpc>
                  <a:spcPct val="100000"/>
                </a:lnSpc>
                <a:spcAft>
                  <a:spcPts val="0"/>
                </a:spcAft>
              </a:pPr>
              <a:r>
                <a:rPr lang="en-US" sz="1600" b="0" dirty="0" smtClean="0">
                  <a:latin typeface="Courier New" pitchFamily="49" charset="0"/>
                  <a:cs typeface="Courier New" pitchFamily="49" charset="0"/>
                </a:rPr>
                <a:t> 5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username[USERNAME_SIZE];</a:t>
              </a:r>
            </a:p>
            <a:p>
              <a:pPr algn="l">
                <a:lnSpc>
                  <a:spcPct val="100000"/>
                </a:lnSpc>
                <a:spcAft>
                  <a:spcPts val="0"/>
                </a:spcAft>
              </a:pPr>
              <a:r>
                <a:rPr lang="en-US" sz="1600" b="0" dirty="0" smtClean="0">
                  <a:latin typeface="Courier New" pitchFamily="49" charset="0"/>
                  <a:cs typeface="Courier New" pitchFamily="49" charset="0"/>
                </a:rPr>
                <a:t> 6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password[PASSWORD_SIZE];</a:t>
              </a:r>
            </a:p>
            <a:p>
              <a:pPr algn="l">
                <a:lnSpc>
                  <a:spcPct val="100000"/>
                </a:lnSpc>
                <a:spcAft>
                  <a:spcPts val="0"/>
                </a:spcAft>
              </a:pPr>
              <a:r>
                <a:rPr lang="en-US" sz="1600" b="0" dirty="0" smtClean="0">
                  <a:latin typeface="Courier New" pitchFamily="49" charset="0"/>
                  <a:cs typeface="Courier New" pitchFamily="49" charset="0"/>
                </a:rPr>
                <a:t> 7</a:t>
              </a:r>
            </a:p>
            <a:p>
              <a:pPr algn="l">
                <a:lnSpc>
                  <a:spcPct val="100000"/>
                </a:lnSpc>
                <a:spcAft>
                  <a:spcPts val="0"/>
                </a:spcAft>
              </a:pPr>
              <a:r>
                <a:rPr lang="en-US" sz="1600" b="0" dirty="0" smtClean="0">
                  <a:latin typeface="Courier New" pitchFamily="49" charset="0"/>
                  <a:cs typeface="Courier New" pitchFamily="49" charset="0"/>
                </a:rPr>
                <a:t> 8     </a:t>
              </a:r>
              <a:r>
                <a:rPr lang="en-US" sz="1600" b="0" dirty="0" smtClean="0">
                  <a:solidFill>
                    <a:srgbClr val="C00000"/>
                  </a:solidFill>
                  <a:latin typeface="Courier New" pitchFamily="49" charset="0"/>
                  <a:cs typeface="Courier New" pitchFamily="49" charset="0"/>
                </a:rPr>
                <a:t>while</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0)</a:t>
              </a:r>
            </a:p>
            <a:p>
              <a:pPr algn="l">
                <a:lnSpc>
                  <a:spcPct val="100000"/>
                </a:lnSpc>
                <a:spcAft>
                  <a:spcPts val="0"/>
                </a:spcAft>
              </a:pPr>
              <a:r>
                <a:rPr lang="en-US" sz="1600" b="0" dirty="0" smtClean="0">
                  <a:latin typeface="Courier New" pitchFamily="49" charset="0"/>
                  <a:cs typeface="Courier New" pitchFamily="49" charset="0"/>
                </a:rPr>
                <a:t> 9     {</a:t>
              </a:r>
            </a:p>
            <a:p>
              <a:pPr algn="l">
                <a:lnSpc>
                  <a:spcPct val="100000"/>
                </a:lnSpc>
                <a:spcAft>
                  <a:spcPts val="0"/>
                </a:spcAft>
              </a:pPr>
              <a:r>
                <a:rPr lang="en-US" sz="1600" b="0" dirty="0" smtClean="0">
                  <a:latin typeface="Courier New" pitchFamily="49" charset="0"/>
                  <a:cs typeface="Courier New" pitchFamily="49" charset="0"/>
                </a:rPr>
                <a:t>10       </a:t>
              </a:r>
              <a:r>
                <a:rPr lang="en-US" sz="1600" b="0" dirty="0" smtClean="0">
                  <a:solidFill>
                    <a:srgbClr val="C00000"/>
                  </a:solidFill>
                  <a:latin typeface="Courier New" pitchFamily="49" charset="0"/>
                  <a:cs typeface="Courier New" pitchFamily="49" charset="0"/>
                </a:rPr>
                <a:t>if</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getUserInput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username,USERNAME_SIZE</a:t>
              </a:r>
              <a:r>
                <a:rPr lang="en-US" sz="1600" b="0" dirty="0" smtClean="0">
                  <a:latin typeface="Courier New" pitchFamily="49" charset="0"/>
                  <a:cs typeface="Courier New" pitchFamily="49" charset="0"/>
                </a:rPr>
                <a:t>) == 0) error();</a:t>
              </a:r>
            </a:p>
            <a:p>
              <a:pPr algn="l">
                <a:lnSpc>
                  <a:spcPct val="100000"/>
                </a:lnSpc>
                <a:spcAft>
                  <a:spcPts val="0"/>
                </a:spcAft>
              </a:pPr>
              <a:r>
                <a:rPr lang="en-US" sz="1600" b="0" dirty="0" smtClean="0">
                  <a:latin typeface="Courier New" pitchFamily="49" charset="0"/>
                  <a:cs typeface="Courier New" pitchFamily="49" charset="0"/>
                </a:rPr>
                <a:t>11       </a:t>
              </a:r>
              <a:r>
                <a:rPr lang="en-US" sz="1600" b="0" dirty="0" smtClean="0">
                  <a:solidFill>
                    <a:srgbClr val="C00000"/>
                  </a:solidFill>
                  <a:latin typeface="Courier New" pitchFamily="49" charset="0"/>
                  <a:cs typeface="Courier New" pitchFamily="49" charset="0"/>
                </a:rPr>
                <a:t>if</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getUserInput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password,PASSWORD_SIZE</a:t>
              </a:r>
              <a:r>
                <a:rPr lang="en-US" sz="1600" b="0" dirty="0" smtClean="0">
                  <a:latin typeface="Courier New" pitchFamily="49" charset="0"/>
                  <a:cs typeface="Courier New" pitchFamily="49" charset="0"/>
                </a:rPr>
                <a:t>) == 0) error();</a:t>
              </a:r>
            </a:p>
            <a:p>
              <a:pPr algn="l">
                <a:lnSpc>
                  <a:spcPct val="100000"/>
                </a:lnSpc>
                <a:spcAft>
                  <a:spcPts val="0"/>
                </a:spcAft>
              </a:pPr>
              <a:r>
                <a:rPr lang="en-US" sz="1600" b="0" dirty="0" smtClean="0">
                  <a:latin typeface="Courier New" pitchFamily="49" charset="0"/>
                  <a:cs typeface="Courier New" pitchFamily="49" charset="0"/>
                </a:rPr>
                <a:t>12      </a:t>
              </a:r>
            </a:p>
            <a:p>
              <a:pPr algn="l">
                <a:lnSpc>
                  <a:spcPct val="100000"/>
                </a:lnSpc>
                <a:spcAft>
                  <a:spcPts val="0"/>
                </a:spcAft>
              </a:pPr>
              <a:r>
                <a:rPr lang="en-US" sz="1600" b="0" dirty="0" smtClean="0">
                  <a:latin typeface="Courier New" pitchFamily="49" charset="0"/>
                  <a:cs typeface="Courier New" pitchFamily="49" charset="0"/>
                </a:rPr>
                <a:t>13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a:t>
              </a:r>
              <a:r>
                <a:rPr lang="en-US" sz="1600" b="0" dirty="0" err="1" smtClean="0">
                  <a:latin typeface="Courier New" pitchFamily="49" charset="0"/>
                  <a:cs typeface="Courier New" pitchFamily="49" charset="0"/>
                </a:rPr>
                <a:t>AuthenticateUser</a:t>
              </a:r>
              <a:r>
                <a:rPr lang="en-US" sz="1600" b="0" dirty="0" smtClean="0">
                  <a:latin typeface="Courier New" pitchFamily="49" charset="0"/>
                  <a:cs typeface="Courier New" pitchFamily="49" charset="0"/>
                </a:rPr>
                <a:t> (username, password);</a:t>
              </a:r>
            </a:p>
            <a:p>
              <a:pPr algn="l">
                <a:lnSpc>
                  <a:spcPct val="100000"/>
                </a:lnSpc>
                <a:spcAft>
                  <a:spcPts val="0"/>
                </a:spcAft>
              </a:pPr>
              <a:r>
                <a:rPr lang="en-US" sz="1600" b="0" dirty="0" smtClean="0">
                  <a:latin typeface="Courier New" pitchFamily="49" charset="0"/>
                  <a:cs typeface="Courier New" pitchFamily="49" charset="0"/>
                </a:rPr>
                <a:t>14     }</a:t>
              </a:r>
            </a:p>
            <a:p>
              <a:pPr algn="l">
                <a:lnSpc>
                  <a:spcPct val="100000"/>
                </a:lnSpc>
                <a:spcAft>
                  <a:spcPts val="0"/>
                </a:spcAft>
              </a:pPr>
              <a:r>
                <a:rPr lang="en-US" sz="1600" b="0" dirty="0" smtClean="0">
                  <a:latin typeface="Courier New" pitchFamily="49" charset="0"/>
                  <a:cs typeface="Courier New" pitchFamily="49" charset="0"/>
                </a:rPr>
                <a:t>15</a:t>
              </a:r>
            </a:p>
            <a:p>
              <a:pPr algn="l">
                <a:lnSpc>
                  <a:spcPct val="100000"/>
                </a:lnSpc>
                <a:spcAft>
                  <a:spcPts val="0"/>
                </a:spcAft>
              </a:pPr>
              <a:r>
                <a:rPr lang="en-US" sz="1600" b="0" dirty="0" smtClean="0">
                  <a:latin typeface="Courier New" pitchFamily="49" charset="0"/>
                  <a:cs typeface="Courier New" pitchFamily="49" charset="0"/>
                </a:rPr>
                <a:t>16     </a:t>
              </a:r>
              <a:r>
                <a:rPr lang="en-US" sz="1600" b="0" dirty="0" smtClean="0">
                  <a:solidFill>
                    <a:srgbClr val="C00000"/>
                  </a:solidFill>
                  <a:latin typeface="Courier New" pitchFamily="49" charset="0"/>
                  <a:cs typeface="Courier New" pitchFamily="49" charset="0"/>
                </a:rPr>
                <a:t>return</a:t>
              </a:r>
              <a:r>
                <a:rPr lang="en-US" sz="1600" b="0" dirty="0" smtClean="0">
                  <a:latin typeface="Courier New" pitchFamily="49" charset="0"/>
                  <a:cs typeface="Courier New" pitchFamily="49" charset="0"/>
                </a:rPr>
                <a:t>(SUCCESS);</a:t>
              </a:r>
            </a:p>
            <a:p>
              <a:pPr algn="l">
                <a:lnSpc>
                  <a:spcPct val="100000"/>
                </a:lnSpc>
                <a:spcAft>
                  <a:spcPts val="0"/>
                </a:spcAft>
              </a:pPr>
              <a:r>
                <a:rPr lang="en-US" sz="1600" b="0" dirty="0" smtClean="0">
                  <a:latin typeface="Courier New" pitchFamily="49" charset="0"/>
                  <a:cs typeface="Courier New" pitchFamily="49" charset="0"/>
                </a:rPr>
                <a:t>17   }</a:t>
              </a:r>
              <a:endParaRPr lang="en-US" sz="1600" b="0" dirty="0">
                <a:latin typeface="Courier New" pitchFamily="49" charset="0"/>
                <a:cs typeface="Courier New" pitchFamily="49" charset="0"/>
              </a:endParaRPr>
            </a:p>
          </p:txBody>
        </p:sp>
        <p:cxnSp>
          <p:nvCxnSpPr>
            <p:cNvPr id="9" name="Straight Connector 8"/>
            <p:cNvCxnSpPr/>
            <p:nvPr/>
          </p:nvCxnSpPr>
          <p:spPr bwMode="auto">
            <a:xfrm rot="5400000">
              <a:off x="-784282" y="2620272"/>
              <a:ext cx="4055853"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35</a:t>
            </a:fld>
            <a:endParaRPr lang="en-US"/>
          </a:p>
        </p:txBody>
      </p:sp>
      <p:grpSp>
        <p:nvGrpSpPr>
          <p:cNvPr id="12" name="Group 11"/>
          <p:cNvGrpSpPr/>
          <p:nvPr/>
        </p:nvGrpSpPr>
        <p:grpSpPr>
          <a:xfrm>
            <a:off x="417872" y="1000406"/>
            <a:ext cx="8305800" cy="5205929"/>
            <a:chOff x="457200" y="1066800"/>
            <a:chExt cx="8153400" cy="5205929"/>
          </a:xfrm>
        </p:grpSpPr>
        <p:sp>
          <p:nvSpPr>
            <p:cNvPr id="6" name="Rounded Rectangle 5"/>
            <p:cNvSpPr/>
            <p:nvPr/>
          </p:nvSpPr>
          <p:spPr bwMode="auto">
            <a:xfrm>
              <a:off x="457200" y="1066800"/>
              <a:ext cx="8153400" cy="5205929"/>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600" b="0" dirty="0" smtClean="0">
                  <a:latin typeface="Courier New" pitchFamily="49" charset="0"/>
                  <a:cs typeface="Courier New" pitchFamily="49" charset="0"/>
                </a:rPr>
                <a:t>1</a:t>
              </a:r>
              <a:r>
                <a:rPr lang="en-US" sz="1600" b="0" dirty="0" smtClean="0">
                  <a:solidFill>
                    <a:schemeClr val="accent2">
                      <a:lumMod val="75000"/>
                    </a:schemeClr>
                  </a:solidFill>
                  <a:latin typeface="Courier New" pitchFamily="49" charset="0"/>
                  <a:cs typeface="Courier New" pitchFamily="49" charset="0"/>
                </a:rPr>
                <a:t>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validateUser</a:t>
              </a:r>
              <a:r>
                <a:rPr lang="en-US" sz="1600" b="0" dirty="0" smtClean="0">
                  <a:latin typeface="Courier New" pitchFamily="49" charset="0"/>
                  <a:cs typeface="Courier New" pitchFamily="49" charset="0"/>
                </a:rPr>
                <a:t>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*host,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port)</a:t>
              </a:r>
            </a:p>
            <a:p>
              <a:pPr algn="l">
                <a:lnSpc>
                  <a:spcPct val="100000"/>
                </a:lnSpc>
                <a:spcAft>
                  <a:spcPts val="0"/>
                </a:spcAft>
              </a:pPr>
              <a:r>
                <a:rPr lang="en-US" sz="1600" b="0" dirty="0" smtClean="0">
                  <a:latin typeface="Courier New" pitchFamily="49" charset="0"/>
                  <a:cs typeface="Courier New" pitchFamily="49" charset="0"/>
                </a:rPr>
                <a:t>2    {</a:t>
              </a:r>
            </a:p>
            <a:p>
              <a:pPr algn="l">
                <a:lnSpc>
                  <a:spcPct val="100000"/>
                </a:lnSpc>
                <a:spcAft>
                  <a:spcPts val="0"/>
                </a:spcAft>
              </a:pPr>
              <a:r>
                <a:rPr lang="en-US" sz="1600" b="0" dirty="0" smtClean="0">
                  <a:latin typeface="Courier New" pitchFamily="49" charset="0"/>
                  <a:cs typeface="Courier New" pitchFamily="49" charset="0"/>
                </a:rPr>
                <a:t>3      </a:t>
              </a:r>
              <a:r>
                <a:rPr lang="en-US" sz="1600" b="0" dirty="0" err="1" smtClean="0">
                  <a:solidFill>
                    <a:srgbClr val="C00000"/>
                  </a:solidFill>
                  <a:latin typeface="Courier New" pitchFamily="49" charset="0"/>
                  <a:cs typeface="Courier New" pitchFamily="49" charset="0"/>
                </a:rPr>
                <a:t>int</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0;</a:t>
              </a:r>
            </a:p>
            <a:p>
              <a:pPr algn="l">
                <a:lnSpc>
                  <a:spcPct val="100000"/>
                </a:lnSpc>
                <a:spcAft>
                  <a:spcPts val="0"/>
                </a:spcAft>
              </a:pPr>
              <a:r>
                <a:rPr lang="en-US" sz="1600" b="0" dirty="0" smtClean="0">
                  <a:latin typeface="Courier New" pitchFamily="49" charset="0"/>
                  <a:cs typeface="Courier New" pitchFamily="49" charset="0"/>
                </a:rPr>
                <a:t>4      </a:t>
              </a:r>
              <a:r>
                <a:rPr lang="en-US" sz="1600" dirty="0" err="1" smtClean="0">
                  <a:solidFill>
                    <a:srgbClr val="C00000"/>
                  </a:solidFill>
                  <a:latin typeface="Courier New" pitchFamily="49" charset="0"/>
                  <a:cs typeface="Courier New" pitchFamily="49" charset="0"/>
                </a:rPr>
                <a:t>int</a:t>
              </a:r>
              <a:r>
                <a:rPr lang="en-US" sz="1600" dirty="0" smtClean="0">
                  <a:latin typeface="Courier New" pitchFamily="49" charset="0"/>
                  <a:cs typeface="Courier New" pitchFamily="49" charset="0"/>
                </a:rPr>
                <a:t> count = 0;</a:t>
              </a:r>
            </a:p>
            <a:p>
              <a:pPr algn="l">
                <a:lnSpc>
                  <a:spcPct val="100000"/>
                </a:lnSpc>
                <a:spcAft>
                  <a:spcPts val="0"/>
                </a:spcAft>
              </a:pPr>
              <a:r>
                <a:rPr lang="en-US" sz="1600" b="0" dirty="0" smtClean="0">
                  <a:latin typeface="Courier New" pitchFamily="49" charset="0"/>
                  <a:cs typeface="Courier New" pitchFamily="49" charset="0"/>
                </a:rPr>
                <a:t>5</a:t>
              </a:r>
            </a:p>
            <a:p>
              <a:pPr algn="l">
                <a:lnSpc>
                  <a:spcPct val="100000"/>
                </a:lnSpc>
                <a:spcAft>
                  <a:spcPts val="0"/>
                </a:spcAft>
              </a:pPr>
              <a:r>
                <a:rPr lang="en-US" sz="1600" b="0" dirty="0" smtClean="0">
                  <a:latin typeface="Courier New" pitchFamily="49" charset="0"/>
                  <a:cs typeface="Courier New" pitchFamily="49" charset="0"/>
                </a:rPr>
                <a:t>6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username[USERNAME_SIZE];</a:t>
              </a:r>
            </a:p>
            <a:p>
              <a:pPr algn="l">
                <a:lnSpc>
                  <a:spcPct val="100000"/>
                </a:lnSpc>
                <a:spcAft>
                  <a:spcPts val="0"/>
                </a:spcAft>
              </a:pPr>
              <a:r>
                <a:rPr lang="en-US" sz="1600" b="0" dirty="0" smtClean="0">
                  <a:latin typeface="Courier New" pitchFamily="49" charset="0"/>
                  <a:cs typeface="Courier New" pitchFamily="49" charset="0"/>
                </a:rPr>
                <a:t>7      </a:t>
              </a:r>
              <a:r>
                <a:rPr lang="en-US" sz="1600" b="0" dirty="0" smtClean="0">
                  <a:solidFill>
                    <a:srgbClr val="C00000"/>
                  </a:solidFill>
                  <a:latin typeface="Courier New" pitchFamily="49" charset="0"/>
                  <a:cs typeface="Courier New" pitchFamily="49" charset="0"/>
                </a:rPr>
                <a:t>char</a:t>
              </a:r>
              <a:r>
                <a:rPr lang="en-US" sz="1600" b="0" dirty="0" smtClean="0">
                  <a:latin typeface="Courier New" pitchFamily="49" charset="0"/>
                  <a:cs typeface="Courier New" pitchFamily="49" charset="0"/>
                </a:rPr>
                <a:t> password[PASSWORD_SIZE];</a:t>
              </a:r>
            </a:p>
            <a:p>
              <a:pPr algn="l">
                <a:lnSpc>
                  <a:spcPct val="100000"/>
                </a:lnSpc>
                <a:spcAft>
                  <a:spcPts val="0"/>
                </a:spcAft>
              </a:pPr>
              <a:r>
                <a:rPr lang="en-US" sz="1600" b="0" dirty="0" smtClean="0">
                  <a:latin typeface="Courier New" pitchFamily="49" charset="0"/>
                  <a:cs typeface="Courier New" pitchFamily="49" charset="0"/>
                </a:rPr>
                <a:t>8</a:t>
              </a:r>
            </a:p>
            <a:p>
              <a:pPr algn="l">
                <a:lnSpc>
                  <a:spcPct val="100000"/>
                </a:lnSpc>
                <a:spcAft>
                  <a:spcPts val="0"/>
                </a:spcAft>
              </a:pPr>
              <a:r>
                <a:rPr lang="en-US" sz="1600" b="0" dirty="0" smtClean="0">
                  <a:latin typeface="Courier New" pitchFamily="49" charset="0"/>
                  <a:cs typeface="Courier New" pitchFamily="49" charset="0"/>
                </a:rPr>
                <a:t>9      </a:t>
              </a:r>
              <a:r>
                <a:rPr lang="en-US" sz="1600" b="0" dirty="0" smtClean="0">
                  <a:solidFill>
                    <a:srgbClr val="C00000"/>
                  </a:solidFill>
                  <a:latin typeface="Courier New" pitchFamily="49" charset="0"/>
                  <a:cs typeface="Courier New" pitchFamily="49" charset="0"/>
                </a:rPr>
                <a:t>while</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0) </a:t>
              </a:r>
              <a:r>
                <a:rPr lang="en-US" sz="1600" dirty="0" smtClean="0">
                  <a:latin typeface="Courier New" pitchFamily="49" charset="0"/>
                  <a:cs typeface="Courier New" pitchFamily="49" charset="0"/>
                </a:rPr>
                <a:t>&amp;&amp; (count &lt; MAX_ATTEMPTS)</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10     {</a:t>
              </a:r>
            </a:p>
            <a:p>
              <a:pPr algn="l">
                <a:lnSpc>
                  <a:spcPct val="100000"/>
                </a:lnSpc>
                <a:spcAft>
                  <a:spcPts val="0"/>
                </a:spcAft>
              </a:pPr>
              <a:r>
                <a:rPr lang="en-US" sz="1600" b="0" dirty="0" smtClean="0">
                  <a:latin typeface="Courier New" pitchFamily="49" charset="0"/>
                  <a:cs typeface="Courier New" pitchFamily="49" charset="0"/>
                </a:rPr>
                <a:t>11       </a:t>
              </a:r>
              <a:r>
                <a:rPr lang="en-US" sz="1600" b="0" dirty="0" smtClean="0">
                  <a:solidFill>
                    <a:srgbClr val="C00000"/>
                  </a:solidFill>
                  <a:latin typeface="Courier New" pitchFamily="49" charset="0"/>
                  <a:cs typeface="Courier New" pitchFamily="49" charset="0"/>
                </a:rPr>
                <a:t>if</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getUserInput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username,USERNAME_SIZE</a:t>
              </a:r>
              <a:r>
                <a:rPr lang="en-US" sz="1600" b="0" dirty="0" smtClean="0">
                  <a:latin typeface="Courier New" pitchFamily="49" charset="0"/>
                  <a:cs typeface="Courier New" pitchFamily="49" charset="0"/>
                </a:rPr>
                <a:t>) == 0) error();</a:t>
              </a:r>
            </a:p>
            <a:p>
              <a:pPr algn="l">
                <a:lnSpc>
                  <a:spcPct val="100000"/>
                </a:lnSpc>
                <a:spcAft>
                  <a:spcPts val="0"/>
                </a:spcAft>
              </a:pPr>
              <a:r>
                <a:rPr lang="en-US" sz="1600" b="0" dirty="0" smtClean="0">
                  <a:latin typeface="Courier New" pitchFamily="49" charset="0"/>
                  <a:cs typeface="Courier New" pitchFamily="49" charset="0"/>
                </a:rPr>
                <a:t>12       </a:t>
              </a:r>
              <a:r>
                <a:rPr lang="en-US" sz="1600" b="0" dirty="0" smtClean="0">
                  <a:solidFill>
                    <a:srgbClr val="C00000"/>
                  </a:solidFill>
                  <a:latin typeface="Courier New" pitchFamily="49" charset="0"/>
                  <a:cs typeface="Courier New" pitchFamily="49" charset="0"/>
                </a:rPr>
                <a:t>if</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getUserInput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password,PASSWORD_SIZE</a:t>
              </a:r>
              <a:r>
                <a:rPr lang="en-US" sz="1600" b="0" dirty="0" smtClean="0">
                  <a:latin typeface="Courier New" pitchFamily="49" charset="0"/>
                  <a:cs typeface="Courier New" pitchFamily="49" charset="0"/>
                </a:rPr>
                <a:t>) == 0) error();</a:t>
              </a:r>
            </a:p>
            <a:p>
              <a:pPr algn="l">
                <a:lnSpc>
                  <a:spcPct val="100000"/>
                </a:lnSpc>
                <a:spcAft>
                  <a:spcPts val="0"/>
                </a:spcAft>
              </a:pPr>
              <a:r>
                <a:rPr lang="en-US" sz="1600" b="0" dirty="0" smtClean="0">
                  <a:latin typeface="Courier New" pitchFamily="49" charset="0"/>
                  <a:cs typeface="Courier New" pitchFamily="49" charset="0"/>
                </a:rPr>
                <a:t>13       </a:t>
              </a:r>
              <a:r>
                <a:rPr lang="en-US" sz="1600" b="0" dirty="0" err="1" smtClean="0">
                  <a:latin typeface="Courier New" pitchFamily="49" charset="0"/>
                  <a:cs typeface="Courier New" pitchFamily="49" charset="0"/>
                </a:rPr>
                <a:t>isValidUser</a:t>
              </a:r>
              <a:r>
                <a:rPr lang="en-US" sz="1600" b="0" dirty="0" smtClean="0">
                  <a:latin typeface="Courier New" pitchFamily="49" charset="0"/>
                  <a:cs typeface="Courier New" pitchFamily="49" charset="0"/>
                </a:rPr>
                <a:t> = </a:t>
              </a:r>
              <a:r>
                <a:rPr lang="en-US" sz="1600" b="0" dirty="0" err="1" smtClean="0">
                  <a:latin typeface="Courier New" pitchFamily="49" charset="0"/>
                  <a:cs typeface="Courier New" pitchFamily="49" charset="0"/>
                </a:rPr>
                <a:t>AuthenticateUser</a:t>
              </a:r>
              <a:r>
                <a:rPr lang="en-US" sz="1600" b="0" dirty="0" smtClean="0">
                  <a:latin typeface="Courier New" pitchFamily="49" charset="0"/>
                  <a:cs typeface="Courier New" pitchFamily="49" charset="0"/>
                </a:rPr>
                <a:t> (username, password);</a:t>
              </a:r>
            </a:p>
            <a:p>
              <a:pPr algn="l">
                <a:lnSpc>
                  <a:spcPct val="100000"/>
                </a:lnSpc>
                <a:spcAft>
                  <a:spcPts val="0"/>
                </a:spcAft>
              </a:pPr>
              <a:r>
                <a:rPr lang="en-US" sz="1600" b="0" dirty="0" smtClean="0">
                  <a:latin typeface="Courier New" pitchFamily="49" charset="0"/>
                  <a:cs typeface="Courier New" pitchFamily="49" charset="0"/>
                </a:rPr>
                <a:t>14       </a:t>
              </a:r>
              <a:r>
                <a:rPr lang="en-US" sz="1600" dirty="0" smtClean="0">
                  <a:latin typeface="Courier New" pitchFamily="49" charset="0"/>
                  <a:cs typeface="Courier New" pitchFamily="49" charset="0"/>
                </a:rPr>
                <a:t>count++;</a:t>
              </a:r>
            </a:p>
            <a:p>
              <a:pPr algn="l">
                <a:lnSpc>
                  <a:spcPct val="100000"/>
                </a:lnSpc>
                <a:spcAft>
                  <a:spcPts val="0"/>
                </a:spcAft>
              </a:pPr>
              <a:r>
                <a:rPr lang="en-US" sz="1600" b="0" dirty="0" smtClean="0">
                  <a:latin typeface="Courier New" pitchFamily="49" charset="0"/>
                  <a:cs typeface="Courier New" pitchFamily="49" charset="0"/>
                </a:rPr>
                <a:t>15     }</a:t>
              </a:r>
            </a:p>
            <a:p>
              <a:pPr algn="l">
                <a:lnSpc>
                  <a:spcPct val="100000"/>
                </a:lnSpc>
                <a:spcAft>
                  <a:spcPts val="0"/>
                </a:spcAft>
              </a:pPr>
              <a:r>
                <a:rPr lang="en-US" sz="1600" b="0" dirty="0" smtClean="0">
                  <a:latin typeface="Courier New" pitchFamily="49" charset="0"/>
                  <a:cs typeface="Courier New" pitchFamily="49" charset="0"/>
                </a:rPr>
                <a:t>16</a:t>
              </a:r>
            </a:p>
            <a:p>
              <a:pPr algn="l">
                <a:lnSpc>
                  <a:spcPct val="100000"/>
                </a:lnSpc>
                <a:spcAft>
                  <a:spcPts val="0"/>
                </a:spcAft>
              </a:pPr>
              <a:r>
                <a:rPr lang="en-US" sz="1600" b="0" dirty="0" smtClean="0">
                  <a:latin typeface="Courier New" pitchFamily="49" charset="0"/>
                  <a:cs typeface="Courier New" pitchFamily="49" charset="0"/>
                </a:rPr>
                <a:t>17     </a:t>
              </a:r>
              <a:r>
                <a:rPr lang="en-US" sz="1600" dirty="0" smtClean="0">
                  <a:solidFill>
                    <a:srgbClr val="C00000"/>
                  </a:solidFill>
                  <a:latin typeface="Courier New" pitchFamily="49" charset="0"/>
                  <a:cs typeface="Courier New" pitchFamily="49" charset="0"/>
                </a:rPr>
                <a:t>if</a:t>
              </a:r>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isValidUser</a:t>
              </a:r>
              <a:r>
                <a:rPr lang="en-US" sz="1600" dirty="0" smtClean="0">
                  <a:latin typeface="Courier New" pitchFamily="49" charset="0"/>
                  <a:cs typeface="Courier New" pitchFamily="49" charset="0"/>
                </a:rPr>
                <a:t>)</a:t>
              </a:r>
              <a:r>
                <a:rPr lang="en-US" sz="1600" b="0" dirty="0" smtClean="0">
                  <a:latin typeface="Courier New" pitchFamily="49" charset="0"/>
                  <a:cs typeface="Courier New" pitchFamily="49" charset="0"/>
                </a:rPr>
                <a:t> </a:t>
              </a:r>
              <a:r>
                <a:rPr lang="en-US" sz="1600" b="0" dirty="0" smtClean="0">
                  <a:solidFill>
                    <a:srgbClr val="C00000"/>
                  </a:solidFill>
                  <a:latin typeface="Courier New" pitchFamily="49" charset="0"/>
                  <a:cs typeface="Courier New" pitchFamily="49" charset="0"/>
                </a:rPr>
                <a:t>return</a:t>
              </a:r>
              <a:r>
                <a:rPr lang="en-US" sz="1600" b="0" dirty="0" smtClean="0">
                  <a:latin typeface="Courier New" pitchFamily="49" charset="0"/>
                  <a:cs typeface="Courier New" pitchFamily="49" charset="0"/>
                </a:rPr>
                <a:t>(SUCCESS);</a:t>
              </a:r>
            </a:p>
            <a:p>
              <a:pPr algn="l">
                <a:lnSpc>
                  <a:spcPct val="100000"/>
                </a:lnSpc>
                <a:spcAft>
                  <a:spcPts val="0"/>
                </a:spcAft>
              </a:pPr>
              <a:r>
                <a:rPr lang="en-US" sz="1600" b="0" dirty="0" smtClean="0">
                  <a:latin typeface="Courier New" pitchFamily="49" charset="0"/>
                  <a:cs typeface="Courier New" pitchFamily="49" charset="0"/>
                </a:rPr>
                <a:t>18     </a:t>
              </a:r>
              <a:r>
                <a:rPr lang="en-US" sz="1600" dirty="0" smtClean="0">
                  <a:solidFill>
                    <a:srgbClr val="C00000"/>
                  </a:solidFill>
                  <a:latin typeface="Courier New" pitchFamily="49" charset="0"/>
                  <a:cs typeface="Courier New" pitchFamily="49" charset="0"/>
                </a:rPr>
                <a:t>else</a:t>
              </a:r>
              <a:r>
                <a:rPr lang="en-US" sz="1600" dirty="0" smtClean="0">
                  <a:latin typeface="Courier New" pitchFamily="49" charset="0"/>
                  <a:cs typeface="Courier New" pitchFamily="49" charset="0"/>
                </a:rPr>
                <a:t> </a:t>
              </a:r>
              <a:r>
                <a:rPr lang="en-US" sz="1600" dirty="0" smtClean="0">
                  <a:solidFill>
                    <a:srgbClr val="C00000"/>
                  </a:solidFill>
                  <a:latin typeface="Courier New" pitchFamily="49" charset="0"/>
                  <a:cs typeface="Courier New" pitchFamily="49" charset="0"/>
                </a:rPr>
                <a:t>return</a:t>
              </a:r>
              <a:r>
                <a:rPr lang="en-US" sz="1600" dirty="0" smtClean="0">
                  <a:latin typeface="Courier New" pitchFamily="49" charset="0"/>
                  <a:cs typeface="Courier New" pitchFamily="49" charset="0"/>
                </a:rPr>
                <a:t>(FAIL);</a:t>
              </a:r>
            </a:p>
            <a:p>
              <a:pPr algn="l">
                <a:lnSpc>
                  <a:spcPct val="100000"/>
                </a:lnSpc>
                <a:spcAft>
                  <a:spcPts val="0"/>
                </a:spcAft>
              </a:pPr>
              <a:r>
                <a:rPr lang="en-US" sz="1600" b="0" dirty="0" smtClean="0">
                  <a:latin typeface="Courier New" pitchFamily="49" charset="0"/>
                  <a:cs typeface="Courier New" pitchFamily="49" charset="0"/>
                </a:rPr>
                <a:t>19   }</a:t>
              </a:r>
              <a:endParaRPr lang="en-US" sz="1600" b="0" dirty="0">
                <a:latin typeface="Courier New" pitchFamily="49" charset="0"/>
                <a:cs typeface="Courier New" pitchFamily="49" charset="0"/>
              </a:endParaRPr>
            </a:p>
          </p:txBody>
        </p:sp>
        <p:cxnSp>
          <p:nvCxnSpPr>
            <p:cNvPr id="7" name="Straight Connector 6"/>
            <p:cNvCxnSpPr/>
            <p:nvPr/>
          </p:nvCxnSpPr>
          <p:spPr bwMode="auto">
            <a:xfrm rot="5400000">
              <a:off x="-1371599" y="3657601"/>
              <a:ext cx="5181601" cy="1"/>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eBay</a:t>
            </a:r>
            <a:endParaRPr lang="en-US" dirty="0"/>
          </a:p>
        </p:txBody>
      </p:sp>
      <p:sp>
        <p:nvSpPr>
          <p:cNvPr id="3" name="Content Placeholder 2"/>
          <p:cNvSpPr>
            <a:spLocks noGrp="1"/>
          </p:cNvSpPr>
          <p:nvPr>
            <p:ph idx="1"/>
          </p:nvPr>
        </p:nvSpPr>
        <p:spPr/>
        <p:txBody>
          <a:bodyPr/>
          <a:lstStyle/>
          <a:p>
            <a:pPr marL="0" indent="0">
              <a:lnSpc>
                <a:spcPct val="100000"/>
              </a:lnSpc>
              <a:spcAft>
                <a:spcPts val="0"/>
              </a:spcAft>
              <a:buNone/>
            </a:pPr>
            <a:r>
              <a:rPr lang="en-US" b="0" dirty="0"/>
              <a:t>A famous example of this type of weakness being exploited is the eBay attack. eBay always displays the user id of the highest bidder. In the final minutes of the auction, one of the bidders could try to log in as the highest bidder three times. After three incorrect log in attempts, eBay password throttling would kick in and lock out the highest bidder's account for some time. An attacker could then make their own bid and their victim would not have a chance to place the counter bid because they would be locked out. Thus an </a:t>
            </a:r>
            <a:r>
              <a:rPr lang="en-US" b="0" dirty="0" smtClean="0"/>
              <a:t>attacker </a:t>
            </a:r>
            <a:r>
              <a:rPr lang="en-US" b="0" dirty="0"/>
              <a:t>could win the auction</a:t>
            </a:r>
            <a:r>
              <a:rPr lang="en-US" b="0" dirty="0" smtClean="0"/>
              <a:t>.</a:t>
            </a:r>
          </a:p>
          <a:p>
            <a:pPr marL="0" indent="0">
              <a:lnSpc>
                <a:spcPct val="100000"/>
              </a:lnSpc>
              <a:spcAft>
                <a:spcPts val="0"/>
              </a:spcAft>
              <a:buNone/>
            </a:pP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36</a:t>
            </a:fld>
            <a:endParaRPr lang="en-US"/>
          </a:p>
        </p:txBody>
      </p:sp>
      <p:pic>
        <p:nvPicPr>
          <p:cNvPr id="3074" name="Picture 2" descr="http://internmonster.com/logo/eb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767" y="4585204"/>
            <a:ext cx="2938730" cy="12232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4568" y="4495204"/>
            <a:ext cx="4115229" cy="1323439"/>
          </a:xfrm>
          <a:prstGeom prst="rect">
            <a:avLst/>
          </a:prstGeom>
          <a:noFill/>
          <a:ln>
            <a:solidFill>
              <a:schemeClr val="tx1"/>
            </a:solidFill>
          </a:ln>
        </p:spPr>
        <p:txBody>
          <a:bodyPr wrap="none" rtlCol="0">
            <a:spAutoFit/>
          </a:bodyPr>
          <a:lstStyle/>
          <a:p>
            <a:pPr marL="0" indent="0" algn="l">
              <a:lnSpc>
                <a:spcPct val="100000"/>
              </a:lnSpc>
              <a:spcAft>
                <a:spcPts val="0"/>
              </a:spcAft>
              <a:buNone/>
            </a:pPr>
            <a:r>
              <a:rPr lang="en-US" dirty="0" smtClean="0">
                <a:solidFill>
                  <a:schemeClr val="tx2"/>
                </a:solidFill>
              </a:rPr>
              <a:t>Mitigations:</a:t>
            </a:r>
          </a:p>
          <a:p>
            <a:pPr marL="285750" indent="-285750" algn="l">
              <a:lnSpc>
                <a:spcPct val="100000"/>
              </a:lnSpc>
              <a:spcAft>
                <a:spcPts val="0"/>
              </a:spcAft>
              <a:buFont typeface="Wingdings" pitchFamily="2" charset="2"/>
              <a:buChar char="Ø"/>
            </a:pPr>
            <a:r>
              <a:rPr lang="en-US" sz="1600" b="0" dirty="0" smtClean="0">
                <a:solidFill>
                  <a:schemeClr val="tx2"/>
                </a:solidFill>
              </a:rPr>
              <a:t>Shorten the length of account lockout</a:t>
            </a:r>
          </a:p>
          <a:p>
            <a:pPr marL="285750" indent="-285750" algn="l">
              <a:lnSpc>
                <a:spcPct val="100000"/>
              </a:lnSpc>
              <a:spcAft>
                <a:spcPts val="0"/>
              </a:spcAft>
              <a:buFont typeface="Wingdings" pitchFamily="2" charset="2"/>
              <a:buChar char="Ø"/>
            </a:pPr>
            <a:r>
              <a:rPr lang="en-US" sz="1600" b="0" dirty="0" smtClean="0">
                <a:solidFill>
                  <a:schemeClr val="tx2"/>
                </a:solidFill>
              </a:rPr>
              <a:t>Don't show who the highest bidder is</a:t>
            </a:r>
          </a:p>
          <a:p>
            <a:pPr marL="285750" indent="-285750" algn="l">
              <a:lnSpc>
                <a:spcPct val="100000"/>
              </a:lnSpc>
              <a:spcAft>
                <a:spcPts val="0"/>
              </a:spcAft>
              <a:buFont typeface="Wingdings" pitchFamily="2" charset="2"/>
              <a:buChar char="Ø"/>
            </a:pPr>
            <a:r>
              <a:rPr lang="en-US" sz="1600" b="0" dirty="0" smtClean="0">
                <a:solidFill>
                  <a:schemeClr val="tx2"/>
                </a:solidFill>
              </a:rPr>
              <a:t>Don't expose user id, only expose name</a:t>
            </a:r>
          </a:p>
          <a:p>
            <a:pPr marL="742950" lvl="1" indent="-285750" algn="l">
              <a:lnSpc>
                <a:spcPct val="100000"/>
              </a:lnSpc>
              <a:spcAft>
                <a:spcPts val="0"/>
              </a:spcAft>
              <a:buFont typeface="Courier New" pitchFamily="49" charset="0"/>
              <a:buChar char="o"/>
            </a:pPr>
            <a:r>
              <a:rPr lang="en-US" sz="1400" b="0" dirty="0">
                <a:solidFill>
                  <a:schemeClr val="tx2"/>
                </a:solidFill>
              </a:rPr>
              <a:t>N</a:t>
            </a:r>
            <a:r>
              <a:rPr lang="en-US" sz="1400" b="0" dirty="0" smtClean="0">
                <a:solidFill>
                  <a:schemeClr val="tx2"/>
                </a:solidFill>
              </a:rPr>
              <a:t>ame should never be used as a key</a:t>
            </a:r>
            <a:endParaRPr lang="en-US" sz="1400" b="0" dirty="0">
              <a:solidFill>
                <a:schemeClr val="tx2"/>
              </a:solidFill>
            </a:endParaRPr>
          </a:p>
        </p:txBody>
      </p:sp>
    </p:spTree>
    <p:extLst>
      <p:ext uri="{BB962C8B-B14F-4D97-AF65-F5344CB8AC3E}">
        <p14:creationId xmlns:p14="http://schemas.microsoft.com/office/powerpoint/2010/main" val="1467977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Words to Live By: #3</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CWE-640: Weak Password Recovery Mechanism for Forgotten Password</a:t>
            </a:r>
          </a:p>
          <a:p>
            <a:pPr>
              <a:lnSpc>
                <a:spcPct val="100000"/>
              </a:lnSpc>
            </a:pPr>
            <a:endParaRPr lang="en-US" dirty="0" smtClean="0"/>
          </a:p>
          <a:p>
            <a:pPr lvl="1">
              <a:lnSpc>
                <a:spcPct val="100000"/>
              </a:lnSpc>
            </a:pPr>
            <a:r>
              <a:rPr lang="en-US" b="0" dirty="0" smtClean="0"/>
              <a:t>The software contains a mechanism for users to recover or change their passwords without knowing the original password, but the mechanism is weak.</a:t>
            </a:r>
          </a:p>
        </p:txBody>
      </p:sp>
      <p:sp>
        <p:nvSpPr>
          <p:cNvPr id="4" name="Slide Number Placeholder 3"/>
          <p:cNvSpPr>
            <a:spLocks noGrp="1"/>
          </p:cNvSpPr>
          <p:nvPr>
            <p:ph type="sldNum" sz="quarter" idx="10"/>
          </p:nvPr>
        </p:nvSpPr>
        <p:spPr/>
        <p:txBody>
          <a:bodyPr/>
          <a:lstStyle/>
          <a:p>
            <a:fld id="{CDCC7088-93A3-4371-9D27-6E895A996358}" type="slidenum">
              <a:rPr lang="en-US" smtClean="0"/>
              <a:pPr/>
              <a:t>37</a:t>
            </a:fld>
            <a:endParaRPr lang="en-US"/>
          </a:p>
        </p:txBody>
      </p:sp>
      <p:sp>
        <p:nvSpPr>
          <p:cNvPr id="7" name="Horizontal Scroll 6"/>
          <p:cNvSpPr/>
          <p:nvPr/>
        </p:nvSpPr>
        <p:spPr bwMode="auto">
          <a:xfrm>
            <a:off x="1295400" y="1219200"/>
            <a:ext cx="63246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“Forgot my password” functionality can be a problem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Reset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38</a:t>
            </a:fld>
            <a:endParaRPr lang="en-US"/>
          </a:p>
        </p:txBody>
      </p:sp>
      <p:sp>
        <p:nvSpPr>
          <p:cNvPr id="7" name="TextBox 6"/>
          <p:cNvSpPr txBox="1"/>
          <p:nvPr/>
        </p:nvSpPr>
        <p:spPr>
          <a:xfrm>
            <a:off x="2743200" y="1143000"/>
            <a:ext cx="2950359" cy="412934"/>
          </a:xfrm>
          <a:prstGeom prst="rect">
            <a:avLst/>
          </a:prstGeom>
          <a:noFill/>
        </p:spPr>
        <p:txBody>
          <a:bodyPr wrap="none" rtlCol="0">
            <a:spAutoFit/>
          </a:bodyPr>
          <a:lstStyle/>
          <a:p>
            <a:r>
              <a:rPr lang="en-US" dirty="0" smtClean="0"/>
              <a:t>Open Source Tool: Hydra</a:t>
            </a:r>
            <a:endParaRPr lang="en-US" dirty="0"/>
          </a:p>
        </p:txBody>
      </p:sp>
      <p:pic>
        <p:nvPicPr>
          <p:cNvPr id="5123" name="Picture 3"/>
          <p:cNvPicPr>
            <a:picLocks noChangeAspect="1" noChangeArrowheads="1"/>
          </p:cNvPicPr>
          <p:nvPr/>
        </p:nvPicPr>
        <p:blipFill>
          <a:blip r:embed="rId3" cstate="print"/>
          <a:srcRect/>
          <a:stretch>
            <a:fillRect/>
          </a:stretch>
        </p:blipFill>
        <p:spPr bwMode="auto">
          <a:xfrm>
            <a:off x="1600200" y="1620141"/>
            <a:ext cx="5715000" cy="3961793"/>
          </a:xfrm>
          <a:prstGeom prst="rect">
            <a:avLst/>
          </a:prstGeom>
          <a:noFill/>
          <a:ln w="9525">
            <a:noFill/>
            <a:miter lim="800000"/>
            <a:headEnd/>
            <a:tailEnd/>
          </a:ln>
        </p:spPr>
      </p:pic>
      <p:sp>
        <p:nvSpPr>
          <p:cNvPr id="9" name="TextBox 8"/>
          <p:cNvSpPr txBox="1"/>
          <p:nvPr/>
        </p:nvSpPr>
        <p:spPr>
          <a:xfrm>
            <a:off x="1295400" y="5736085"/>
            <a:ext cx="6545382" cy="412934"/>
          </a:xfrm>
          <a:prstGeom prst="rect">
            <a:avLst/>
          </a:prstGeom>
          <a:noFill/>
        </p:spPr>
        <p:txBody>
          <a:bodyPr wrap="none" rtlCol="0">
            <a:spAutoFit/>
          </a:bodyPr>
          <a:lstStyle/>
          <a:p>
            <a:r>
              <a:rPr lang="en-US" dirty="0" smtClean="0"/>
              <a:t>Password reset is just a login – we can use the same tool!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620000" cy="533400"/>
          </a:xfrm>
        </p:spPr>
        <p:txBody>
          <a:bodyPr/>
          <a:lstStyle/>
          <a:p>
            <a:r>
              <a:rPr lang="en-US" dirty="0" smtClean="0"/>
              <a:t>Real World Example – Yahoo! &amp; Sarah Palin</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39</a:t>
            </a:fld>
            <a:endParaRPr lang="en-US"/>
          </a:p>
        </p:txBody>
      </p:sp>
      <p:pic>
        <p:nvPicPr>
          <p:cNvPr id="22530" name="Picture 2"/>
          <p:cNvPicPr>
            <a:picLocks noGrp="1" noChangeAspect="1" noChangeArrowheads="1"/>
          </p:cNvPicPr>
          <p:nvPr>
            <p:ph idx="1"/>
          </p:nvPr>
        </p:nvPicPr>
        <p:blipFill>
          <a:blip r:embed="rId3" cstate="print"/>
          <a:srcRect/>
          <a:stretch>
            <a:fillRect/>
          </a:stretch>
        </p:blipFill>
        <p:spPr bwMode="auto">
          <a:xfrm>
            <a:off x="762000" y="2667000"/>
            <a:ext cx="7620000" cy="1447800"/>
          </a:xfrm>
          <a:prstGeom prst="rect">
            <a:avLst/>
          </a:prstGeom>
          <a:noFill/>
          <a:ln w="12700" cap="flat" cmpd="sng">
            <a:noFill/>
            <a:prstDash val="solid"/>
            <a:miter lim="800000"/>
            <a:headEnd/>
            <a:tailEnd/>
          </a:ln>
        </p:spPr>
      </p:pic>
      <p:sp>
        <p:nvSpPr>
          <p:cNvPr id="6" name="TextBox 5"/>
          <p:cNvSpPr txBox="1"/>
          <p:nvPr/>
        </p:nvSpPr>
        <p:spPr>
          <a:xfrm>
            <a:off x="457200" y="5791200"/>
            <a:ext cx="8382000" cy="553998"/>
          </a:xfrm>
          <a:prstGeom prst="rect">
            <a:avLst/>
          </a:prstGeom>
          <a:noFill/>
        </p:spPr>
        <p:txBody>
          <a:bodyPr wrap="square" rtlCol="0">
            <a:noAutofit/>
          </a:bodyPr>
          <a:lstStyle/>
          <a:p>
            <a:pPr indent="-457200">
              <a:lnSpc>
                <a:spcPct val="100000"/>
              </a:lnSpc>
              <a:spcAft>
                <a:spcPts val="0"/>
              </a:spcAft>
            </a:pPr>
            <a:r>
              <a:rPr lang="en-US" sz="1000" b="0" i="1" dirty="0" smtClean="0"/>
              <a:t>Sarah Palin email hack</a:t>
            </a:r>
            <a:r>
              <a:rPr lang="en-US" sz="1000" b="0" dirty="0" smtClean="0"/>
              <a:t>. (2010, May 26). Retrieved June 2, 2010, from http://en.wikipedia.org/wiki/Sarah_Palin_email_hack</a:t>
            </a:r>
          </a:p>
          <a:p>
            <a:pPr indent="-457200">
              <a:lnSpc>
                <a:spcPct val="100000"/>
              </a:lnSpc>
              <a:spcAft>
                <a:spcPts val="0"/>
              </a:spcAft>
            </a:pPr>
            <a:r>
              <a:rPr lang="en-US" sz="1000" b="0" dirty="0" smtClean="0"/>
              <a:t>Johnson, B. (2010, May 23). </a:t>
            </a:r>
            <a:r>
              <a:rPr lang="en-US" sz="1000" b="0" i="1" dirty="0" smtClean="0"/>
              <a:t>Sarah.palin@hacked-off.com</a:t>
            </a:r>
            <a:r>
              <a:rPr lang="en-US" sz="1000" b="0" dirty="0" smtClean="0"/>
              <a:t>.  Retrieved June 3, 2010, from http://findarticles.com/p/news-articles/sunday-telegraph-the-london-uk/mi_8064/is_20100523/sarahpalinhacked-offcom/ai_n53726137/</a:t>
            </a:r>
            <a:endParaRPr lang="en-US" sz="1000" b="0" dirty="0"/>
          </a:p>
        </p:txBody>
      </p:sp>
      <p:sp>
        <p:nvSpPr>
          <p:cNvPr id="7" name="Frame 6"/>
          <p:cNvSpPr/>
          <p:nvPr/>
        </p:nvSpPr>
        <p:spPr bwMode="auto">
          <a:xfrm>
            <a:off x="4876800" y="3505200"/>
            <a:ext cx="3505200" cy="228600"/>
          </a:xfrm>
          <a:prstGeom prst="frame">
            <a:avLst/>
          </a:prstGeom>
          <a:solidFill>
            <a:schemeClr val="accent2">
              <a:lumMod val="5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Frame 7"/>
          <p:cNvSpPr/>
          <p:nvPr/>
        </p:nvSpPr>
        <p:spPr bwMode="auto">
          <a:xfrm>
            <a:off x="762000" y="3657600"/>
            <a:ext cx="3962400" cy="304800"/>
          </a:xfrm>
          <a:prstGeom prst="frame">
            <a:avLst/>
          </a:prstGeom>
          <a:solidFill>
            <a:schemeClr val="accent2">
              <a:lumMod val="5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0" name="TextBox 9"/>
          <p:cNvSpPr txBox="1"/>
          <p:nvPr/>
        </p:nvSpPr>
        <p:spPr>
          <a:xfrm>
            <a:off x="762000" y="990600"/>
            <a:ext cx="4267200" cy="1451679"/>
          </a:xfrm>
          <a:prstGeom prst="rect">
            <a:avLst/>
          </a:prstGeom>
          <a:noFill/>
        </p:spPr>
        <p:txBody>
          <a:bodyPr wrap="square" rtlCol="0">
            <a:spAutoFit/>
          </a:bodyPr>
          <a:lstStyle/>
          <a:p>
            <a:pPr algn="l">
              <a:spcAft>
                <a:spcPts val="200"/>
              </a:spcAft>
            </a:pPr>
            <a:r>
              <a:rPr lang="en-US" sz="1600" b="0" dirty="0" smtClean="0"/>
              <a:t>Yahoo! email used three security questions:</a:t>
            </a:r>
          </a:p>
          <a:p>
            <a:pPr marL="342900" indent="-342900" algn="l">
              <a:spcAft>
                <a:spcPts val="200"/>
              </a:spcAft>
              <a:buFont typeface="+mj-lt"/>
              <a:buAutoNum type="arabicPeriod"/>
            </a:pPr>
            <a:r>
              <a:rPr lang="en-US" sz="1600" b="0" dirty="0" smtClean="0"/>
              <a:t>Birthday</a:t>
            </a:r>
          </a:p>
          <a:p>
            <a:pPr marL="342900" indent="-342900" algn="l">
              <a:spcAft>
                <a:spcPts val="200"/>
              </a:spcAft>
              <a:buFont typeface="+mj-lt"/>
              <a:buAutoNum type="arabicPeriod"/>
            </a:pPr>
            <a:r>
              <a:rPr lang="en-US" sz="1600" b="0" dirty="0" smtClean="0"/>
              <a:t>Zip code</a:t>
            </a:r>
          </a:p>
          <a:p>
            <a:pPr marL="342900" indent="-342900" algn="l">
              <a:spcAft>
                <a:spcPts val="200"/>
              </a:spcAft>
              <a:buFont typeface="+mj-lt"/>
              <a:buAutoNum type="arabicPeriod"/>
            </a:pPr>
            <a:r>
              <a:rPr lang="en-US" sz="1600" b="0" dirty="0" smtClean="0"/>
              <a:t>Where she met her husband</a:t>
            </a:r>
            <a:endParaRPr lang="en-US" sz="1600" b="0" dirty="0"/>
          </a:p>
        </p:txBody>
      </p:sp>
      <p:pic>
        <p:nvPicPr>
          <p:cNvPr id="22532" name="Picture 4"/>
          <p:cNvPicPr>
            <a:picLocks noChangeAspect="1" noChangeArrowheads="1"/>
          </p:cNvPicPr>
          <p:nvPr/>
        </p:nvPicPr>
        <p:blipFill>
          <a:blip r:embed="rId4" cstate="print"/>
          <a:srcRect/>
          <a:stretch>
            <a:fillRect/>
          </a:stretch>
        </p:blipFill>
        <p:spPr bwMode="auto">
          <a:xfrm>
            <a:off x="1676400" y="4191000"/>
            <a:ext cx="5981700" cy="1343025"/>
          </a:xfrm>
          <a:prstGeom prst="rect">
            <a:avLst/>
          </a:prstGeom>
          <a:noFill/>
          <a:ln w="12700" cap="flat" cmpd="sng">
            <a:noFill/>
            <a:prstDash val="solid"/>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5" name="Content Placeholder 4"/>
          <p:cNvSpPr>
            <a:spLocks noGrp="1"/>
          </p:cNvSpPr>
          <p:nvPr>
            <p:ph idx="1"/>
          </p:nvPr>
        </p:nvSpPr>
        <p:spPr/>
        <p:txBody>
          <a:bodyPr/>
          <a:lstStyle/>
          <a:p>
            <a:pPr lvl="4"/>
            <a:endParaRPr lang="en-US" dirty="0" smtClean="0"/>
          </a:p>
          <a:p>
            <a:r>
              <a:rPr lang="en-US" dirty="0" smtClean="0"/>
              <a:t>Roll Call</a:t>
            </a:r>
          </a:p>
          <a:p>
            <a:r>
              <a:rPr lang="en-US" dirty="0" smtClean="0"/>
              <a:t>The Threats</a:t>
            </a:r>
          </a:p>
          <a:p>
            <a:r>
              <a:rPr lang="en-US" dirty="0" smtClean="0"/>
              <a:t>Goals and Principles of Application Security</a:t>
            </a:r>
          </a:p>
          <a:p>
            <a:r>
              <a:rPr lang="en-US" dirty="0" smtClean="0"/>
              <a:t>Introduction to Common Weakness Enumeration (CWE)</a:t>
            </a:r>
          </a:p>
          <a:p>
            <a:r>
              <a:rPr lang="en-US" dirty="0" smtClean="0"/>
              <a:t>Security Mechanisms</a:t>
            </a:r>
          </a:p>
          <a:p>
            <a:pPr marL="914400" lvl="1"/>
            <a:r>
              <a:rPr lang="en-US" b="0" dirty="0" smtClean="0"/>
              <a:t>Authentication</a:t>
            </a:r>
          </a:p>
          <a:p>
            <a:pPr marL="914400" lvl="1"/>
            <a:r>
              <a:rPr lang="en-US" b="0" dirty="0" smtClean="0"/>
              <a:t>Authorization</a:t>
            </a:r>
          </a:p>
          <a:p>
            <a:pPr marL="914400" lvl="1"/>
            <a:r>
              <a:rPr lang="en-US" b="0" dirty="0" smtClean="0"/>
              <a:t>Data Validation</a:t>
            </a:r>
          </a:p>
          <a:p>
            <a:pPr marL="914400" lvl="1"/>
            <a:r>
              <a:rPr lang="en-US" b="0" dirty="0" smtClean="0"/>
              <a:t>Session Management</a:t>
            </a:r>
          </a:p>
          <a:p>
            <a:pPr marL="914400" lvl="1"/>
            <a:r>
              <a:rPr lang="en-US" b="0" dirty="0" smtClean="0"/>
              <a:t>Error Handling</a:t>
            </a:r>
          </a:p>
          <a:p>
            <a:pPr marL="914400" lvl="1"/>
            <a:r>
              <a:rPr lang="en-US" b="0" dirty="0" smtClean="0"/>
              <a:t>Logging</a:t>
            </a:r>
          </a:p>
          <a:p>
            <a:pPr marL="914400" lvl="1"/>
            <a:r>
              <a:rPr lang="en-US" b="0" dirty="0" smtClean="0"/>
              <a:t>Encryption</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Apple </a:t>
            </a:r>
            <a:r>
              <a:rPr lang="en-US" dirty="0" err="1" smtClean="0"/>
              <a:t>iForgot</a:t>
            </a:r>
            <a:endParaRPr lang="en-US" dirty="0"/>
          </a:p>
        </p:txBody>
      </p:sp>
      <p:sp>
        <p:nvSpPr>
          <p:cNvPr id="3" name="Content Placeholder 2"/>
          <p:cNvSpPr>
            <a:spLocks noGrp="1"/>
          </p:cNvSpPr>
          <p:nvPr>
            <p:ph idx="1"/>
          </p:nvPr>
        </p:nvSpPr>
        <p:spPr/>
        <p:txBody>
          <a:bodyPr/>
          <a:lstStyle/>
          <a:p>
            <a:pPr marL="457200" indent="-274320">
              <a:buFont typeface="+mj-lt"/>
              <a:buAutoNum type="arabicParenR"/>
            </a:pPr>
            <a:r>
              <a:rPr lang="en-US" sz="1800" b="0" dirty="0" smtClean="0"/>
              <a:t>iforgot.apple.com – enter Apple ID</a:t>
            </a:r>
          </a:p>
          <a:p>
            <a:pPr marL="457200" indent="-274320">
              <a:buFont typeface="+mj-lt"/>
              <a:buAutoNum type="arabicParenR"/>
            </a:pPr>
            <a:r>
              <a:rPr lang="en-US" sz="1800" b="0" dirty="0" smtClean="0"/>
              <a:t>Select authentication method – “answer security questions”</a:t>
            </a:r>
          </a:p>
          <a:p>
            <a:pPr marL="457200" indent="-274320">
              <a:buFont typeface="+mj-lt"/>
              <a:buAutoNum type="arabicParenR"/>
            </a:pPr>
            <a:r>
              <a:rPr lang="en-US" sz="1800" b="0" dirty="0" smtClean="0"/>
              <a:t>Enter date of birth</a:t>
            </a:r>
          </a:p>
          <a:p>
            <a:pPr marL="457200" indent="-274320">
              <a:buFont typeface="+mj-lt"/>
              <a:buAutoNum type="arabicParenR"/>
            </a:pPr>
            <a:r>
              <a:rPr lang="en-US" sz="1800" b="0" dirty="0" smtClean="0"/>
              <a:t>Answer two security questions</a:t>
            </a:r>
          </a:p>
          <a:p>
            <a:pPr marL="457200" indent="-274320">
              <a:buFont typeface="+mj-lt"/>
              <a:buAutoNum type="arabicParenR"/>
            </a:pPr>
            <a:r>
              <a:rPr lang="en-US" sz="1800" b="0" dirty="0" smtClean="0"/>
              <a:t>Enter new password</a:t>
            </a:r>
          </a:p>
          <a:p>
            <a:pPr marL="457200" indent="-274320">
              <a:buFont typeface="+mj-lt"/>
              <a:buAutoNum type="arabicParenR"/>
            </a:pPr>
            <a:r>
              <a:rPr lang="en-US" sz="1800" b="0" dirty="0" smtClean="0"/>
              <a:t>Password is reset</a:t>
            </a:r>
          </a:p>
          <a:p>
            <a:pPr marL="0" indent="0">
              <a:lnSpc>
                <a:spcPct val="100000"/>
              </a:lnSpc>
              <a:spcAft>
                <a:spcPts val="0"/>
              </a:spcAft>
              <a:buNone/>
            </a:pPr>
            <a:endParaRPr lang="en-US" sz="1400" b="0" dirty="0" smtClean="0"/>
          </a:p>
          <a:p>
            <a:pPr marL="0" indent="0">
              <a:lnSpc>
                <a:spcPct val="100000"/>
              </a:lnSpc>
              <a:spcAft>
                <a:spcPts val="0"/>
              </a:spcAft>
              <a:buNone/>
            </a:pPr>
            <a:r>
              <a:rPr lang="en-US" sz="1800" b="0" dirty="0" smtClean="0"/>
              <a:t>Knowing someone’s Apple ID and DOB would</a:t>
            </a:r>
            <a:br>
              <a:rPr lang="en-US" sz="1800" b="0" dirty="0" smtClean="0"/>
            </a:br>
            <a:r>
              <a:rPr lang="en-US" sz="1800" b="0" dirty="0" smtClean="0"/>
              <a:t>allow construction of the URL after step #5.</a:t>
            </a:r>
          </a:p>
          <a:p>
            <a:pPr marL="0" indent="0">
              <a:lnSpc>
                <a:spcPct val="100000"/>
              </a:lnSpc>
              <a:spcAft>
                <a:spcPts val="0"/>
              </a:spcAft>
              <a:buNone/>
            </a:pPr>
            <a:endParaRPr lang="en-US" sz="800" b="0" dirty="0" smtClean="0"/>
          </a:p>
          <a:p>
            <a:pPr marL="0" indent="0">
              <a:lnSpc>
                <a:spcPct val="100000"/>
              </a:lnSpc>
              <a:spcAft>
                <a:spcPts val="0"/>
              </a:spcAft>
              <a:buNone/>
            </a:pPr>
            <a:r>
              <a:rPr lang="en-US" sz="1800" b="0" dirty="0" smtClean="0"/>
              <a:t>                                --------</a:t>
            </a:r>
          </a:p>
          <a:p>
            <a:pPr marL="0" indent="0">
              <a:lnSpc>
                <a:spcPct val="100000"/>
              </a:lnSpc>
              <a:spcAft>
                <a:spcPts val="0"/>
              </a:spcAft>
              <a:buNone/>
            </a:pPr>
            <a:endParaRPr lang="en-US" sz="800" b="0" dirty="0" smtClean="0"/>
          </a:p>
          <a:p>
            <a:pPr marL="0" indent="0">
              <a:lnSpc>
                <a:spcPct val="100000"/>
              </a:lnSpc>
              <a:spcAft>
                <a:spcPts val="0"/>
              </a:spcAft>
              <a:buNone/>
            </a:pPr>
            <a:r>
              <a:rPr lang="en-US" sz="1600" b="0" dirty="0" smtClean="0"/>
              <a:t>The </a:t>
            </a:r>
            <a:r>
              <a:rPr lang="en-US" sz="1600" b="0" dirty="0"/>
              <a:t>exploit was published on the day that Apple launched two-factor authentication for Apple ID accounts, which would have prevented the attack for anyone that had enabled it. Once activated, the feature replaces the security question based verification with a 4-digit code sent to the user's mobile device</a:t>
            </a:r>
          </a:p>
        </p:txBody>
      </p:sp>
      <p:sp>
        <p:nvSpPr>
          <p:cNvPr id="4" name="Slide Number Placeholder 3"/>
          <p:cNvSpPr>
            <a:spLocks noGrp="1"/>
          </p:cNvSpPr>
          <p:nvPr>
            <p:ph type="sldNum" sz="quarter" idx="10"/>
          </p:nvPr>
        </p:nvSpPr>
        <p:spPr/>
        <p:txBody>
          <a:bodyPr/>
          <a:lstStyle/>
          <a:p>
            <a:fld id="{CDCC7088-93A3-4371-9D27-6E895A996358}" type="slidenum">
              <a:rPr lang="en-US" smtClean="0"/>
              <a:pPr/>
              <a:t>40</a:t>
            </a:fld>
            <a:endParaRPr lang="en-US"/>
          </a:p>
        </p:txBody>
      </p:sp>
      <p:pic>
        <p:nvPicPr>
          <p:cNvPr id="5" name="Picture 4"/>
          <p:cNvPicPr>
            <a:picLocks noChangeAspect="1"/>
          </p:cNvPicPr>
          <p:nvPr/>
        </p:nvPicPr>
        <p:blipFill>
          <a:blip r:embed="rId3"/>
          <a:stretch>
            <a:fillRect/>
          </a:stretch>
        </p:blipFill>
        <p:spPr>
          <a:xfrm>
            <a:off x="5836859" y="2211558"/>
            <a:ext cx="2734442" cy="2116987"/>
          </a:xfrm>
          <a:prstGeom prst="rect">
            <a:avLst/>
          </a:prstGeom>
          <a:effectLst>
            <a:softEdge rad="63500"/>
          </a:effectLst>
        </p:spPr>
      </p:pic>
      <p:sp>
        <p:nvSpPr>
          <p:cNvPr id="7" name="TextBox 6"/>
          <p:cNvSpPr txBox="1"/>
          <p:nvPr/>
        </p:nvSpPr>
        <p:spPr>
          <a:xfrm>
            <a:off x="197427" y="5896836"/>
            <a:ext cx="8686799" cy="394860"/>
          </a:xfrm>
          <a:prstGeom prst="rect">
            <a:avLst/>
          </a:prstGeom>
          <a:noFill/>
        </p:spPr>
        <p:txBody>
          <a:bodyPr wrap="square" rtlCol="0">
            <a:noAutofit/>
          </a:bodyPr>
          <a:lstStyle/>
          <a:p>
            <a:pPr indent="-457200">
              <a:lnSpc>
                <a:spcPct val="100000"/>
              </a:lnSpc>
              <a:spcAft>
                <a:spcPts val="0"/>
              </a:spcAft>
            </a:pPr>
            <a:r>
              <a:rPr lang="en-US" sz="1000" b="0" dirty="0" smtClean="0"/>
              <a:t>Welch, C. </a:t>
            </a:r>
            <a:r>
              <a:rPr lang="en-US" sz="1000" b="0" i="1" dirty="0" smtClean="0"/>
              <a:t>(</a:t>
            </a:r>
            <a:r>
              <a:rPr lang="en-US" sz="1000" b="0" dirty="0" smtClean="0"/>
              <a:t>2013, March 13). </a:t>
            </a:r>
            <a:r>
              <a:rPr lang="en-US" sz="1000" b="0" i="1" dirty="0"/>
              <a:t>Major security hole allows Apple passwords to be reset with only email address, date of birth.</a:t>
            </a:r>
            <a:r>
              <a:rPr lang="en-US" sz="1000" b="0" dirty="0" smtClean="0"/>
              <a:t> Retrieved November 5, 2014, </a:t>
            </a:r>
            <a:r>
              <a:rPr lang="en-US" sz="1000" b="0" dirty="0"/>
              <a:t>from http://www.theverge.com/2013/3/22/4136242/major-security-hole-allows-apple-id-passwords-reset-with-email-date-of-birth</a:t>
            </a:r>
          </a:p>
        </p:txBody>
      </p:sp>
    </p:spTree>
    <p:extLst>
      <p:ext uri="{BB962C8B-B14F-4D97-AF65-F5344CB8AC3E}">
        <p14:creationId xmlns:p14="http://schemas.microsoft.com/office/powerpoint/2010/main" val="36093977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endParaRPr lang="en-US" dirty="0" smtClean="0"/>
          </a:p>
          <a:p>
            <a:r>
              <a:rPr lang="en-US" dirty="0" smtClean="0"/>
              <a:t>Make sure any security </a:t>
            </a:r>
            <a:r>
              <a:rPr lang="en-US" dirty="0"/>
              <a:t>question </a:t>
            </a:r>
            <a:r>
              <a:rPr lang="en-US" dirty="0" smtClean="0"/>
              <a:t>is hard to </a:t>
            </a:r>
            <a:r>
              <a:rPr lang="en-US" dirty="0"/>
              <a:t>guess </a:t>
            </a:r>
            <a:r>
              <a:rPr lang="en-US" dirty="0" smtClean="0"/>
              <a:t>and hard to </a:t>
            </a:r>
            <a:r>
              <a:rPr lang="en-US" dirty="0"/>
              <a:t>find </a:t>
            </a:r>
            <a:r>
              <a:rPr lang="en-US" dirty="0" smtClean="0"/>
              <a:t>the answer.</a:t>
            </a:r>
          </a:p>
          <a:p>
            <a:endParaRPr lang="en-US" dirty="0"/>
          </a:p>
          <a:p>
            <a:r>
              <a:rPr lang="en-US" dirty="0" smtClean="0"/>
              <a:t>The system must only email </a:t>
            </a:r>
            <a:r>
              <a:rPr lang="en-US" dirty="0"/>
              <a:t>the new password to </a:t>
            </a:r>
            <a:r>
              <a:rPr lang="en-US" dirty="0" smtClean="0"/>
              <a:t>the email </a:t>
            </a:r>
            <a:r>
              <a:rPr lang="en-US" dirty="0"/>
              <a:t>account </a:t>
            </a:r>
            <a:r>
              <a:rPr lang="en-US" dirty="0" smtClean="0"/>
              <a:t>of </a:t>
            </a:r>
            <a:r>
              <a:rPr lang="en-US" dirty="0"/>
              <a:t>the </a:t>
            </a:r>
            <a:r>
              <a:rPr lang="en-US" dirty="0" smtClean="0"/>
              <a:t>user resetting their password.</a:t>
            </a:r>
          </a:p>
          <a:p>
            <a:endParaRPr lang="en-US" dirty="0"/>
          </a:p>
          <a:p>
            <a:r>
              <a:rPr lang="en-US" dirty="0"/>
              <a:t>Assign a new temporary password rather than revealing the original password and force the user to set a new one</a:t>
            </a:r>
            <a:r>
              <a:rPr lang="en-US" dirty="0" smtClean="0"/>
              <a:t>.</a:t>
            </a:r>
          </a:p>
          <a:p>
            <a:endParaRPr lang="en-US" dirty="0"/>
          </a:p>
          <a:p>
            <a:r>
              <a:rPr lang="en-US" dirty="0" smtClean="0"/>
              <a:t>Consider throttling the </a:t>
            </a:r>
            <a:r>
              <a:rPr lang="en-US" dirty="0"/>
              <a:t>rate of password resets so that a legitimate user </a:t>
            </a:r>
            <a:r>
              <a:rPr lang="en-US" dirty="0" smtClean="0"/>
              <a:t>can not </a:t>
            </a:r>
            <a:r>
              <a:rPr lang="en-US" dirty="0"/>
              <a:t>be denied service by an attacker </a:t>
            </a:r>
            <a:r>
              <a:rPr lang="en-US" dirty="0" smtClean="0"/>
              <a:t>that tries </a:t>
            </a:r>
            <a:r>
              <a:rPr lang="en-US" dirty="0"/>
              <a:t>to recover </a:t>
            </a:r>
            <a:r>
              <a:rPr lang="en-US" dirty="0" smtClean="0"/>
              <a:t>the </a:t>
            </a:r>
            <a:r>
              <a:rPr lang="en-US" dirty="0"/>
              <a:t>password in a rapid </a:t>
            </a:r>
            <a:r>
              <a:rPr lang="en-US" dirty="0" smtClean="0"/>
              <a:t>succession.</a:t>
            </a:r>
          </a:p>
        </p:txBody>
      </p:sp>
      <p:sp>
        <p:nvSpPr>
          <p:cNvPr id="4" name="Slide Number Placeholder 3"/>
          <p:cNvSpPr>
            <a:spLocks noGrp="1"/>
          </p:cNvSpPr>
          <p:nvPr>
            <p:ph type="sldNum" sz="quarter" idx="10"/>
          </p:nvPr>
        </p:nvSpPr>
        <p:spPr/>
        <p:txBody>
          <a:bodyPr/>
          <a:lstStyle/>
          <a:p>
            <a:fld id="{CDCC7088-93A3-4371-9D27-6E895A996358}" type="slidenum">
              <a:rPr lang="en-US" smtClean="0"/>
              <a:pPr/>
              <a:t>41</a:t>
            </a:fld>
            <a:endParaRPr lang="en-US"/>
          </a:p>
        </p:txBody>
      </p:sp>
      <p:cxnSp>
        <p:nvCxnSpPr>
          <p:cNvPr id="7" name="Straight Connector 6"/>
          <p:cNvCxnSpPr/>
          <p:nvPr/>
        </p:nvCxnSpPr>
        <p:spPr bwMode="auto">
          <a:xfrm flipV="1">
            <a:off x="641350" y="1600200"/>
            <a:ext cx="7696200" cy="457200"/>
          </a:xfrm>
          <a:prstGeom prst="line">
            <a:avLst/>
          </a:prstGeom>
          <a:solidFill>
            <a:srgbClr val="FFCC99"/>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2936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Words to Live By: #4</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CWE-598: Information Leak Through Query Strings in GET Request</a:t>
            </a:r>
          </a:p>
          <a:p>
            <a:pPr>
              <a:lnSpc>
                <a:spcPct val="100000"/>
              </a:lnSpc>
            </a:pPr>
            <a:endParaRPr lang="en-US" dirty="0" smtClean="0"/>
          </a:p>
          <a:p>
            <a:pPr lvl="1">
              <a:lnSpc>
                <a:spcPct val="100000"/>
              </a:lnSpc>
            </a:pPr>
            <a:r>
              <a:rPr lang="en-US" b="0" dirty="0" smtClean="0"/>
              <a:t>The web application uses the GET method to process requests that contain sensitive information, which can expose that information through the browser's history, </a:t>
            </a:r>
            <a:r>
              <a:rPr lang="en-US" b="0" dirty="0" err="1" smtClean="0"/>
              <a:t>referers</a:t>
            </a:r>
            <a:r>
              <a:rPr lang="en-US" b="0" dirty="0" smtClean="0"/>
              <a:t>, web logs, and other sources.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42</a:t>
            </a:fld>
            <a:endParaRPr lang="en-US"/>
          </a:p>
        </p:txBody>
      </p:sp>
      <p:sp>
        <p:nvSpPr>
          <p:cNvPr id="7" name="Horizontal Scroll 6"/>
          <p:cNvSpPr/>
          <p:nvPr/>
        </p:nvSpPr>
        <p:spPr bwMode="auto">
          <a:xfrm>
            <a:off x="1295400" y="1219200"/>
            <a:ext cx="6400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For web applications, use and enforce POST method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Password Disclosure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43</a:t>
            </a:fld>
            <a:endParaRPr lang="en-US"/>
          </a:p>
        </p:txBody>
      </p:sp>
      <p:sp>
        <p:nvSpPr>
          <p:cNvPr id="6" name="Rounded Rectangle 5"/>
          <p:cNvSpPr/>
          <p:nvPr/>
        </p:nvSpPr>
        <p:spPr bwMode="auto">
          <a:xfrm>
            <a:off x="4572000" y="2438400"/>
            <a:ext cx="1066800" cy="152400"/>
          </a:xfrm>
          <a:prstGeom prst="roundRect">
            <a:avLst/>
          </a:prstGeom>
          <a:noFill/>
          <a:ln w="1905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Rounded Rectangle 6"/>
          <p:cNvSpPr/>
          <p:nvPr/>
        </p:nvSpPr>
        <p:spPr bwMode="auto">
          <a:xfrm>
            <a:off x="4648200" y="2819400"/>
            <a:ext cx="1219200" cy="152400"/>
          </a:xfrm>
          <a:prstGeom prst="roundRect">
            <a:avLst/>
          </a:prstGeom>
          <a:noFill/>
          <a:ln w="1905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7171" name="Picture 3"/>
          <p:cNvPicPr>
            <a:picLocks noChangeAspect="1" noChangeArrowheads="1"/>
          </p:cNvPicPr>
          <p:nvPr/>
        </p:nvPicPr>
        <p:blipFill>
          <a:blip r:embed="rId3" cstate="print"/>
          <a:srcRect/>
          <a:stretch>
            <a:fillRect/>
          </a:stretch>
        </p:blipFill>
        <p:spPr bwMode="auto">
          <a:xfrm>
            <a:off x="2986552" y="1469912"/>
            <a:ext cx="5734050" cy="2536214"/>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b="35657"/>
          <a:stretch>
            <a:fillRect/>
          </a:stretch>
        </p:blipFill>
        <p:spPr bwMode="auto">
          <a:xfrm>
            <a:off x="432616" y="3544512"/>
            <a:ext cx="4791075" cy="2144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srcRect/>
          <a:stretch>
            <a:fillRect/>
          </a:stretch>
        </p:blipFill>
        <p:spPr bwMode="auto">
          <a:xfrm>
            <a:off x="1075443" y="3537420"/>
            <a:ext cx="6829425" cy="1038225"/>
          </a:xfrm>
          <a:prstGeom prst="rect">
            <a:avLst/>
          </a:prstGeom>
          <a:noFill/>
          <a:ln w="9525">
            <a:noFill/>
            <a:miter lim="800000"/>
            <a:headEnd/>
            <a:tailEnd/>
          </a:ln>
        </p:spPr>
      </p:pic>
      <p:sp>
        <p:nvSpPr>
          <p:cNvPr id="2" name="Title 1"/>
          <p:cNvSpPr>
            <a:spLocks noGrp="1"/>
          </p:cNvSpPr>
          <p:nvPr>
            <p:ph type="title"/>
          </p:nvPr>
        </p:nvSpPr>
        <p:spPr>
          <a:xfrm>
            <a:off x="685800" y="381000"/>
            <a:ext cx="7848600" cy="533400"/>
          </a:xfrm>
        </p:spPr>
        <p:txBody>
          <a:bodyPr/>
          <a:lstStyle/>
          <a:p>
            <a:r>
              <a:rPr lang="en-US" dirty="0" smtClean="0"/>
              <a:t>Real World Example – </a:t>
            </a:r>
            <a:r>
              <a:rPr lang="en-US" dirty="0" err="1" smtClean="0"/>
              <a:t>Watchguard</a:t>
            </a:r>
            <a:r>
              <a:rPr lang="en-US" dirty="0" smtClean="0"/>
              <a:t> SSL-VPN</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44</a:t>
            </a:fld>
            <a:endParaRPr lang="en-US"/>
          </a:p>
        </p:txBody>
      </p:sp>
      <p:sp>
        <p:nvSpPr>
          <p:cNvPr id="5" name="TextBox 4"/>
          <p:cNvSpPr txBox="1"/>
          <p:nvPr/>
        </p:nvSpPr>
        <p:spPr>
          <a:xfrm>
            <a:off x="1212682" y="5938500"/>
            <a:ext cx="6629400" cy="388075"/>
          </a:xfrm>
          <a:prstGeom prst="rect">
            <a:avLst/>
          </a:prstGeom>
          <a:noFill/>
        </p:spPr>
        <p:txBody>
          <a:bodyPr wrap="square" rtlCol="0">
            <a:noAutofit/>
          </a:bodyPr>
          <a:lstStyle/>
          <a:p>
            <a:pPr indent="-457200">
              <a:lnSpc>
                <a:spcPct val="100000"/>
              </a:lnSpc>
              <a:spcAft>
                <a:spcPts val="0"/>
              </a:spcAft>
            </a:pPr>
            <a:r>
              <a:rPr lang="en-US" sz="1000" b="0" dirty="0" err="1" smtClean="0"/>
              <a:t>Vandeplas</a:t>
            </a:r>
            <a:r>
              <a:rPr lang="en-US" sz="1000" b="0" dirty="0" smtClean="0"/>
              <a:t>, Christophe. </a:t>
            </a:r>
            <a:r>
              <a:rPr lang="en-US" sz="1000" b="0" i="1" dirty="0" smtClean="0"/>
              <a:t>(</a:t>
            </a:r>
            <a:r>
              <a:rPr lang="en-US" sz="1000" b="0" dirty="0" smtClean="0"/>
              <a:t>2009, August 2). </a:t>
            </a:r>
            <a:r>
              <a:rPr lang="en-US" sz="1000" b="0" i="1" dirty="0" err="1" smtClean="0"/>
              <a:t>Watchguard</a:t>
            </a:r>
            <a:r>
              <a:rPr lang="en-US" sz="1000" b="0" i="1" dirty="0" smtClean="0"/>
              <a:t> </a:t>
            </a:r>
            <a:r>
              <a:rPr lang="en-US" sz="1000" b="0" i="1" dirty="0" err="1" smtClean="0"/>
              <a:t>Fireware</a:t>
            </a:r>
            <a:r>
              <a:rPr lang="en-US" sz="1000" b="0" i="1" dirty="0" smtClean="0"/>
              <a:t> SSL-VPN vulnerability.</a:t>
            </a:r>
            <a:r>
              <a:rPr lang="en-US" sz="1000" b="0" dirty="0" smtClean="0"/>
              <a:t> Retrieved February 3, 2011, from http://christophe.vandeplas.com/2009/08/02/watchguard-fireware-sslvpn-vulnerability</a:t>
            </a:r>
            <a:endParaRPr lang="en-US" sz="1000" b="0" dirty="0"/>
          </a:p>
        </p:txBody>
      </p:sp>
      <p:sp>
        <p:nvSpPr>
          <p:cNvPr id="12" name="Rounded Rectangle 11"/>
          <p:cNvSpPr/>
          <p:nvPr/>
        </p:nvSpPr>
        <p:spPr bwMode="auto">
          <a:xfrm>
            <a:off x="1075443" y="4299420"/>
            <a:ext cx="6248400" cy="152400"/>
          </a:xfrm>
          <a:prstGeom prst="roundRect">
            <a:avLst/>
          </a:prstGeom>
          <a:noFill/>
          <a:ln w="1905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6148" name="Picture 4"/>
          <p:cNvPicPr>
            <a:picLocks noChangeAspect="1" noChangeArrowheads="1"/>
          </p:cNvPicPr>
          <p:nvPr/>
        </p:nvPicPr>
        <p:blipFill>
          <a:blip r:embed="rId4" cstate="print"/>
          <a:srcRect/>
          <a:stretch>
            <a:fillRect/>
          </a:stretch>
        </p:blipFill>
        <p:spPr bwMode="auto">
          <a:xfrm>
            <a:off x="1075443" y="1784820"/>
            <a:ext cx="7038975" cy="59055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075443" y="2394420"/>
            <a:ext cx="6810375"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DCC7088-93A3-4371-9D27-6E895A996358}" type="slidenum">
              <a:rPr lang="en-US" smtClean="0"/>
              <a:pPr/>
              <a:t>45</a:t>
            </a:fld>
            <a:endParaRPr lang="en-US"/>
          </a:p>
        </p:txBody>
      </p:sp>
      <p:grpSp>
        <p:nvGrpSpPr>
          <p:cNvPr id="3" name="Group 5"/>
          <p:cNvGrpSpPr/>
          <p:nvPr/>
        </p:nvGrpSpPr>
        <p:grpSpPr>
          <a:xfrm>
            <a:off x="417872" y="548160"/>
            <a:ext cx="8305800" cy="3200399"/>
            <a:chOff x="457200" y="1050800"/>
            <a:chExt cx="8153400" cy="5221929"/>
          </a:xfrm>
        </p:grpSpPr>
        <p:sp>
          <p:nvSpPr>
            <p:cNvPr id="7" name="Rounded Rectangle 6"/>
            <p:cNvSpPr/>
            <p:nvPr/>
          </p:nvSpPr>
          <p:spPr bwMode="auto">
            <a:xfrm>
              <a:off x="457200" y="1066800"/>
              <a:ext cx="8153400" cy="5205929"/>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600" b="0" dirty="0" smtClean="0">
                  <a:latin typeface="Courier New" pitchFamily="49" charset="0"/>
                  <a:cs typeface="Courier New" pitchFamily="49" charset="0"/>
                </a:rPr>
                <a:t>1</a:t>
              </a:r>
              <a:r>
                <a:rPr lang="en-US" sz="1600" b="0" dirty="0" smtClean="0">
                  <a:solidFill>
                    <a:schemeClr val="accent2">
                      <a:lumMod val="75000"/>
                    </a:schemeClr>
                  </a:solidFill>
                  <a:latin typeface="Courier New" pitchFamily="49" charset="0"/>
                  <a:cs typeface="Courier New" pitchFamily="49" charset="0"/>
                </a:rPr>
                <a:t>     </a:t>
              </a:r>
              <a:r>
                <a:rPr lang="en-US" sz="1600" b="0" dirty="0" smtClean="0">
                  <a:solidFill>
                    <a:srgbClr val="C00000"/>
                  </a:solidFill>
                  <a:latin typeface="Courier New" pitchFamily="49" charset="0"/>
                  <a:cs typeface="Courier New" pitchFamily="49" charset="0"/>
                </a:rPr>
                <a:t>protected void </a:t>
              </a:r>
              <a:r>
                <a:rPr lang="en-US" sz="1600" b="0" dirty="0" err="1" smtClean="0">
                  <a:latin typeface="Courier New" pitchFamily="49" charset="0"/>
                  <a:cs typeface="Courier New" pitchFamily="49" charset="0"/>
                </a:rPr>
                <a:t>doGet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2     {</a:t>
              </a:r>
            </a:p>
            <a:p>
              <a:pPr algn="l">
                <a:lnSpc>
                  <a:spcPct val="100000"/>
                </a:lnSpc>
                <a:spcAft>
                  <a:spcPts val="0"/>
                </a:spcAft>
              </a:pPr>
              <a:r>
                <a:rPr lang="en-US" sz="1600" b="0" dirty="0" smtClean="0">
                  <a:latin typeface="Courier New" pitchFamily="49" charset="0"/>
                  <a:cs typeface="Courier New" pitchFamily="49" charset="0"/>
                </a:rPr>
                <a:t>3        </a:t>
              </a:r>
              <a:r>
                <a:rPr lang="en-US" sz="1600" b="0" dirty="0" err="1" smtClean="0">
                  <a:latin typeface="Courier New" pitchFamily="49" charset="0"/>
                  <a:cs typeface="Courier New" pitchFamily="49" charset="0"/>
                </a:rPr>
                <a:t>doPost</a:t>
              </a:r>
              <a:r>
                <a:rPr lang="en-US" sz="1600" b="0" dirty="0" smtClean="0">
                  <a:latin typeface="Courier New" pitchFamily="49" charset="0"/>
                  <a:cs typeface="Courier New" pitchFamily="49" charset="0"/>
                </a:rPr>
                <a:t>(...)  //</a:t>
              </a:r>
              <a:r>
                <a:rPr lang="en-US" sz="1600" b="0" dirty="0" smtClean="0">
                  <a:solidFill>
                    <a:srgbClr val="00B050"/>
                  </a:solidFill>
                  <a:latin typeface="Courier New" pitchFamily="49" charset="0"/>
                  <a:cs typeface="Courier New" pitchFamily="49" charset="0"/>
                </a:rPr>
                <a:t> forward request to </a:t>
              </a:r>
              <a:r>
                <a:rPr lang="en-US" sz="1600" b="0" dirty="0" err="1" smtClean="0">
                  <a:solidFill>
                    <a:srgbClr val="00B050"/>
                  </a:solidFill>
                  <a:latin typeface="Courier New" pitchFamily="49" charset="0"/>
                  <a:cs typeface="Courier New" pitchFamily="49" charset="0"/>
                </a:rPr>
                <a:t>doPost</a:t>
              </a:r>
              <a:r>
                <a:rPr lang="en-US" sz="1600" b="0" dirty="0" smtClean="0">
                  <a:solidFill>
                    <a:srgbClr val="00B050"/>
                  </a:solidFill>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4     }</a:t>
              </a:r>
              <a:endParaRPr lang="en-US" sz="1600" dirty="0" smtClean="0">
                <a:latin typeface="Courier New" pitchFamily="49" charset="0"/>
                <a:cs typeface="Courier New" pitchFamily="49" charset="0"/>
              </a:endParaRPr>
            </a:p>
            <a:p>
              <a:pPr algn="l">
                <a:lnSpc>
                  <a:spcPct val="100000"/>
                </a:lnSpc>
                <a:spcAft>
                  <a:spcPts val="0"/>
                </a:spcAft>
              </a:pPr>
              <a:r>
                <a:rPr lang="en-US" sz="1600" b="0" dirty="0" smtClean="0">
                  <a:latin typeface="Courier New" pitchFamily="49" charset="0"/>
                  <a:cs typeface="Courier New" pitchFamily="49" charset="0"/>
                </a:rPr>
                <a:t>5</a:t>
              </a:r>
            </a:p>
            <a:p>
              <a:pPr algn="l">
                <a:lnSpc>
                  <a:spcPct val="100000"/>
                </a:lnSpc>
                <a:spcAft>
                  <a:spcPts val="0"/>
                </a:spcAft>
              </a:pPr>
              <a:r>
                <a:rPr lang="en-US" sz="1600" b="0" dirty="0" smtClean="0">
                  <a:latin typeface="Courier New" pitchFamily="49" charset="0"/>
                  <a:cs typeface="Courier New" pitchFamily="49" charset="0"/>
                </a:rPr>
                <a:t>6</a:t>
              </a:r>
            </a:p>
            <a:p>
              <a:pPr algn="l">
                <a:lnSpc>
                  <a:spcPct val="100000"/>
                </a:lnSpc>
                <a:spcAft>
                  <a:spcPts val="0"/>
                </a:spcAft>
              </a:pPr>
              <a:r>
                <a:rPr lang="en-US" sz="1600" b="0" dirty="0" smtClean="0">
                  <a:latin typeface="Courier New" pitchFamily="49" charset="0"/>
                  <a:cs typeface="Courier New" pitchFamily="49" charset="0"/>
                </a:rPr>
                <a:t>7     </a:t>
              </a:r>
              <a:r>
                <a:rPr lang="en-US" sz="1600" b="0" dirty="0" smtClean="0">
                  <a:solidFill>
                    <a:srgbClr val="C00000"/>
                  </a:solidFill>
                  <a:latin typeface="Courier New" pitchFamily="49" charset="0"/>
                  <a:cs typeface="Courier New" pitchFamily="49" charset="0"/>
                </a:rPr>
                <a:t>protected void </a:t>
              </a:r>
              <a:r>
                <a:rPr lang="en-US" sz="1600" b="0" dirty="0" err="1" smtClean="0">
                  <a:latin typeface="Courier New" pitchFamily="49" charset="0"/>
                  <a:cs typeface="Courier New" pitchFamily="49" charset="0"/>
                </a:rPr>
                <a:t>doPost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8     {</a:t>
              </a:r>
            </a:p>
            <a:p>
              <a:pPr algn="l">
                <a:lnSpc>
                  <a:spcPct val="100000"/>
                </a:lnSpc>
                <a:spcAft>
                  <a:spcPts val="0"/>
                </a:spcAft>
              </a:pPr>
              <a:r>
                <a:rPr lang="en-US" sz="1600" b="0" dirty="0" smtClean="0">
                  <a:latin typeface="Courier New" pitchFamily="49" charset="0"/>
                  <a:cs typeface="Courier New" pitchFamily="49" charset="0"/>
                </a:rPr>
                <a:t>9        </a:t>
              </a:r>
              <a:r>
                <a:rPr lang="en-US" sz="1600" b="0" dirty="0" err="1" smtClean="0">
                  <a:latin typeface="Courier New" pitchFamily="49" charset="0"/>
                  <a:cs typeface="Courier New" pitchFamily="49" charset="0"/>
                </a:rPr>
                <a:t>ProcessLoginRequest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10    }</a:t>
              </a:r>
            </a:p>
          </p:txBody>
        </p:sp>
        <p:cxnSp>
          <p:nvCxnSpPr>
            <p:cNvPr id="8" name="Straight Connector 7"/>
            <p:cNvCxnSpPr/>
            <p:nvPr/>
          </p:nvCxnSpPr>
          <p:spPr bwMode="auto">
            <a:xfrm rot="5400000">
              <a:off x="-1491749" y="3641600"/>
              <a:ext cx="5181601" cy="1"/>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10" name="TextBox 9"/>
          <p:cNvSpPr txBox="1"/>
          <p:nvPr/>
        </p:nvSpPr>
        <p:spPr>
          <a:xfrm>
            <a:off x="609600" y="4195282"/>
            <a:ext cx="7895689" cy="1676400"/>
          </a:xfrm>
          <a:prstGeom prst="rect">
            <a:avLst/>
          </a:prstGeom>
          <a:noFill/>
        </p:spPr>
        <p:txBody>
          <a:bodyPr wrap="square" rtlCol="0">
            <a:noAutofit/>
          </a:bodyPr>
          <a:lstStyle/>
          <a:p>
            <a:pPr algn="l"/>
            <a:r>
              <a:rPr lang="en-US" b="0" dirty="0" smtClean="0"/>
              <a:t>The above code forwards the GET request on to the </a:t>
            </a:r>
            <a:r>
              <a:rPr lang="en-US" b="0" dirty="0" err="1" smtClean="0"/>
              <a:t>doPost</a:t>
            </a:r>
            <a:r>
              <a:rPr lang="en-US" b="0" dirty="0" smtClean="0"/>
              <a:t>() handler.  Even though the current client front end may not make a GET request, the door is now open for a future client or a custom client interacting with the server.  If the page is dealing with information that shouldn't be leaked, then don't even allow for the possibility.</a:t>
            </a:r>
            <a:endParaRPr lang="en-US" b="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46</a:t>
            </a:fld>
            <a:endParaRPr lang="en-US"/>
          </a:p>
        </p:txBody>
      </p:sp>
      <p:grpSp>
        <p:nvGrpSpPr>
          <p:cNvPr id="6" name="Group 5"/>
          <p:cNvGrpSpPr/>
          <p:nvPr/>
        </p:nvGrpSpPr>
        <p:grpSpPr>
          <a:xfrm>
            <a:off x="417872" y="1354384"/>
            <a:ext cx="8305800" cy="3200399"/>
            <a:chOff x="457200" y="1050800"/>
            <a:chExt cx="8153400" cy="5221929"/>
          </a:xfrm>
        </p:grpSpPr>
        <p:sp>
          <p:nvSpPr>
            <p:cNvPr id="7" name="Rounded Rectangle 6"/>
            <p:cNvSpPr/>
            <p:nvPr/>
          </p:nvSpPr>
          <p:spPr bwMode="auto">
            <a:xfrm>
              <a:off x="457200" y="1066800"/>
              <a:ext cx="8153400" cy="5205929"/>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600" b="0" dirty="0" smtClean="0">
                  <a:latin typeface="Courier New" pitchFamily="49" charset="0"/>
                  <a:cs typeface="Courier New" pitchFamily="49" charset="0"/>
                </a:rPr>
                <a:t>1</a:t>
              </a:r>
              <a:r>
                <a:rPr lang="en-US" sz="1600" b="0" dirty="0" smtClean="0">
                  <a:solidFill>
                    <a:schemeClr val="accent2">
                      <a:lumMod val="75000"/>
                    </a:schemeClr>
                  </a:solidFill>
                  <a:latin typeface="Courier New" pitchFamily="49" charset="0"/>
                  <a:cs typeface="Courier New" pitchFamily="49" charset="0"/>
                </a:rPr>
                <a:t>     </a:t>
              </a:r>
              <a:r>
                <a:rPr lang="en-US" sz="1600" b="0" dirty="0" smtClean="0">
                  <a:solidFill>
                    <a:srgbClr val="C00000"/>
                  </a:solidFill>
                  <a:latin typeface="Courier New" pitchFamily="49" charset="0"/>
                  <a:cs typeface="Courier New" pitchFamily="49" charset="0"/>
                </a:rPr>
                <a:t>protected void </a:t>
              </a:r>
              <a:r>
                <a:rPr lang="en-US" sz="1600" b="0" dirty="0" err="1" smtClean="0">
                  <a:latin typeface="Courier New" pitchFamily="49" charset="0"/>
                  <a:cs typeface="Courier New" pitchFamily="49" charset="0"/>
                </a:rPr>
                <a:t>doGet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2     {</a:t>
              </a:r>
            </a:p>
            <a:p>
              <a:pPr algn="l">
                <a:lnSpc>
                  <a:spcPct val="100000"/>
                </a:lnSpc>
                <a:spcAft>
                  <a:spcPts val="0"/>
                </a:spcAft>
              </a:pPr>
              <a:r>
                <a:rPr lang="en-US" sz="1600" b="0" dirty="0" smtClean="0">
                  <a:latin typeface="Courier New" pitchFamily="49" charset="0"/>
                  <a:cs typeface="Courier New" pitchFamily="49" charset="0"/>
                </a:rPr>
                <a:t>3        </a:t>
              </a:r>
              <a:r>
                <a:rPr lang="en-US" sz="1600" b="0" dirty="0" smtClean="0">
                  <a:solidFill>
                    <a:srgbClr val="C00000"/>
                  </a:solidFill>
                  <a:latin typeface="Courier New" pitchFamily="49" charset="0"/>
                  <a:cs typeface="Courier New" pitchFamily="49" charset="0"/>
                </a:rPr>
                <a:t>throw new </a:t>
              </a:r>
              <a:r>
                <a:rPr lang="en-US" sz="1600" b="0" dirty="0" smtClean="0">
                  <a:latin typeface="Courier New" pitchFamily="49" charset="0"/>
                  <a:cs typeface="Courier New" pitchFamily="49" charset="0"/>
                </a:rPr>
                <a:t>Exception(</a:t>
              </a:r>
              <a:r>
                <a:rPr lang="en-US" sz="1600" b="0" dirty="0" smtClean="0">
                  <a:solidFill>
                    <a:schemeClr val="tx2">
                      <a:lumMod val="60000"/>
                      <a:lumOff val="40000"/>
                    </a:schemeClr>
                  </a:solidFill>
                  <a:latin typeface="Courier New" pitchFamily="49" charset="0"/>
                  <a:cs typeface="Courier New" pitchFamily="49" charset="0"/>
                </a:rPr>
                <a:t>"GET requests not allowed"</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4     }</a:t>
              </a:r>
              <a:endParaRPr lang="en-US" sz="1600" dirty="0" smtClean="0">
                <a:latin typeface="Courier New" pitchFamily="49" charset="0"/>
                <a:cs typeface="Courier New" pitchFamily="49" charset="0"/>
              </a:endParaRPr>
            </a:p>
            <a:p>
              <a:pPr algn="l">
                <a:lnSpc>
                  <a:spcPct val="100000"/>
                </a:lnSpc>
                <a:spcAft>
                  <a:spcPts val="0"/>
                </a:spcAft>
              </a:pPr>
              <a:r>
                <a:rPr lang="en-US" sz="1600" b="0" dirty="0" smtClean="0">
                  <a:latin typeface="Courier New" pitchFamily="49" charset="0"/>
                  <a:cs typeface="Courier New" pitchFamily="49" charset="0"/>
                </a:rPr>
                <a:t>5</a:t>
              </a:r>
            </a:p>
            <a:p>
              <a:pPr algn="l">
                <a:lnSpc>
                  <a:spcPct val="100000"/>
                </a:lnSpc>
                <a:spcAft>
                  <a:spcPts val="0"/>
                </a:spcAft>
              </a:pPr>
              <a:r>
                <a:rPr lang="en-US" sz="1600" b="0" dirty="0" smtClean="0">
                  <a:latin typeface="Courier New" pitchFamily="49" charset="0"/>
                  <a:cs typeface="Courier New" pitchFamily="49" charset="0"/>
                </a:rPr>
                <a:t>6</a:t>
              </a:r>
            </a:p>
            <a:p>
              <a:pPr algn="l">
                <a:lnSpc>
                  <a:spcPct val="100000"/>
                </a:lnSpc>
                <a:spcAft>
                  <a:spcPts val="0"/>
                </a:spcAft>
              </a:pPr>
              <a:r>
                <a:rPr lang="en-US" sz="1600" b="0" dirty="0" smtClean="0">
                  <a:latin typeface="Courier New" pitchFamily="49" charset="0"/>
                  <a:cs typeface="Courier New" pitchFamily="49" charset="0"/>
                </a:rPr>
                <a:t>7     </a:t>
              </a:r>
              <a:r>
                <a:rPr lang="en-US" sz="1600" b="0" dirty="0" smtClean="0">
                  <a:solidFill>
                    <a:srgbClr val="C00000"/>
                  </a:solidFill>
                  <a:latin typeface="Courier New" pitchFamily="49" charset="0"/>
                  <a:cs typeface="Courier New" pitchFamily="49" charset="0"/>
                </a:rPr>
                <a:t>protected void </a:t>
              </a:r>
              <a:r>
                <a:rPr lang="en-US" sz="1600" b="0" dirty="0" err="1" smtClean="0">
                  <a:latin typeface="Courier New" pitchFamily="49" charset="0"/>
                  <a:cs typeface="Courier New" pitchFamily="49" charset="0"/>
                </a:rPr>
                <a:t>doPost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8     {</a:t>
              </a:r>
            </a:p>
            <a:p>
              <a:pPr algn="l">
                <a:lnSpc>
                  <a:spcPct val="100000"/>
                </a:lnSpc>
                <a:spcAft>
                  <a:spcPts val="0"/>
                </a:spcAft>
              </a:pPr>
              <a:r>
                <a:rPr lang="en-US" sz="1600" b="0" dirty="0" smtClean="0">
                  <a:latin typeface="Courier New" pitchFamily="49" charset="0"/>
                  <a:cs typeface="Courier New" pitchFamily="49" charset="0"/>
                </a:rPr>
                <a:t>9        </a:t>
              </a:r>
              <a:r>
                <a:rPr lang="en-US" sz="1600" b="0" dirty="0" err="1" smtClean="0">
                  <a:latin typeface="Courier New" pitchFamily="49" charset="0"/>
                  <a:cs typeface="Courier New" pitchFamily="49" charset="0"/>
                </a:rPr>
                <a:t>ProcessLoginRequest</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10    }</a:t>
              </a:r>
            </a:p>
          </p:txBody>
        </p:sp>
        <p:cxnSp>
          <p:nvCxnSpPr>
            <p:cNvPr id="8" name="Straight Connector 7"/>
            <p:cNvCxnSpPr/>
            <p:nvPr/>
          </p:nvCxnSpPr>
          <p:spPr bwMode="auto">
            <a:xfrm rot="5400000">
              <a:off x="-1491749" y="3641600"/>
              <a:ext cx="5181601" cy="1"/>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9" name="TextBox 8"/>
          <p:cNvSpPr txBox="1"/>
          <p:nvPr/>
        </p:nvSpPr>
        <p:spPr>
          <a:xfrm>
            <a:off x="1138988" y="5140504"/>
            <a:ext cx="6919217" cy="762000"/>
          </a:xfrm>
          <a:prstGeom prst="rect">
            <a:avLst/>
          </a:prstGeom>
          <a:noFill/>
        </p:spPr>
        <p:txBody>
          <a:bodyPr wrap="square" rtlCol="0">
            <a:noAutofit/>
          </a:bodyPr>
          <a:lstStyle/>
          <a:p>
            <a:pPr algn="l"/>
            <a:r>
              <a:rPr lang="en-US" b="0" dirty="0" smtClean="0"/>
              <a:t>The above code does not allow a GET request and simply throws an error if one is received. </a:t>
            </a:r>
            <a:endParaRPr lang="en-US" b="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Authorization</a:t>
            </a:r>
            <a:endParaRPr lang="en-US" dirty="0"/>
          </a:p>
        </p:txBody>
      </p:sp>
      <p:sp>
        <p:nvSpPr>
          <p:cNvPr id="5" name="Text Placeholder 4"/>
          <p:cNvSpPr>
            <a:spLocks noGrp="1"/>
          </p:cNvSpPr>
          <p:nvPr>
            <p:ph type="body" idx="1"/>
          </p:nvPr>
        </p:nvSpPr>
        <p:spPr/>
        <p:txBody>
          <a:bodyPr/>
          <a:lstStyle/>
          <a:p>
            <a:r>
              <a:rPr lang="en-US" dirty="0" smtClean="0"/>
              <a:t>Security Mechanism:</a:t>
            </a:r>
          </a:p>
        </p:txBody>
      </p:sp>
      <p:sp>
        <p:nvSpPr>
          <p:cNvPr id="3" name="Slide Number Placeholder 2"/>
          <p:cNvSpPr>
            <a:spLocks noGrp="1"/>
          </p:cNvSpPr>
          <p:nvPr>
            <p:ph type="sldNum" sz="quarter" idx="10"/>
          </p:nvPr>
        </p:nvSpPr>
        <p:spPr/>
        <p:txBody>
          <a:bodyPr/>
          <a:lstStyle/>
          <a:p>
            <a:fld id="{618AB83E-0D40-4ECD-9BE8-8EEBFE059A8D}" type="slidenum">
              <a:rPr lang="en-US" smtClean="0"/>
              <a:pPr/>
              <a:t>47</a:t>
            </a:fld>
            <a:endParaRPr lang="en-US"/>
          </a:p>
        </p:txBody>
      </p:sp>
      <p:graphicFrame>
        <p:nvGraphicFramePr>
          <p:cNvPr id="14" name="Table 13"/>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Authorization</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48</a:t>
            </a:fld>
            <a:endParaRPr lang="en-US"/>
          </a:p>
        </p:txBody>
      </p:sp>
      <p:sp>
        <p:nvSpPr>
          <p:cNvPr id="12" name="TextBox 11"/>
          <p:cNvSpPr txBox="1"/>
          <p:nvPr/>
        </p:nvSpPr>
        <p:spPr>
          <a:xfrm>
            <a:off x="879992" y="1639520"/>
            <a:ext cx="6981398" cy="385362"/>
          </a:xfrm>
          <a:prstGeom prst="rect">
            <a:avLst/>
          </a:prstGeom>
          <a:noFill/>
        </p:spPr>
        <p:txBody>
          <a:bodyPr wrap="none" rtlCol="0">
            <a:spAutoFit/>
          </a:bodyPr>
          <a:lstStyle/>
          <a:p>
            <a:pPr algn="l"/>
            <a:r>
              <a:rPr lang="en-US" dirty="0" smtClean="0"/>
              <a:t>Is the user allowed to perform this action, within this context?</a:t>
            </a:r>
            <a:endParaRPr lang="en-US" dirty="0"/>
          </a:p>
        </p:txBody>
      </p:sp>
      <p:sp>
        <p:nvSpPr>
          <p:cNvPr id="14" name="TextBox 13"/>
          <p:cNvSpPr txBox="1"/>
          <p:nvPr/>
        </p:nvSpPr>
        <p:spPr>
          <a:xfrm>
            <a:off x="1489592" y="2934920"/>
            <a:ext cx="1233480" cy="412934"/>
          </a:xfrm>
          <a:prstGeom prst="rect">
            <a:avLst/>
          </a:prstGeom>
          <a:noFill/>
        </p:spPr>
        <p:txBody>
          <a:bodyPr wrap="square" rtlCol="0">
            <a:spAutoFit/>
          </a:bodyPr>
          <a:lstStyle/>
          <a:p>
            <a:r>
              <a:rPr lang="en-US" sz="5400" dirty="0" smtClean="0"/>
              <a:t>1st</a:t>
            </a:r>
            <a:endParaRPr lang="en-US" sz="5400" dirty="0"/>
          </a:p>
        </p:txBody>
      </p:sp>
      <p:sp>
        <p:nvSpPr>
          <p:cNvPr id="15" name="TextBox 14"/>
          <p:cNvSpPr txBox="1"/>
          <p:nvPr/>
        </p:nvSpPr>
        <p:spPr>
          <a:xfrm>
            <a:off x="1337192" y="4763720"/>
            <a:ext cx="1600200" cy="412934"/>
          </a:xfrm>
          <a:prstGeom prst="rect">
            <a:avLst/>
          </a:prstGeom>
          <a:noFill/>
        </p:spPr>
        <p:txBody>
          <a:bodyPr wrap="square" rtlCol="0">
            <a:spAutoFit/>
          </a:bodyPr>
          <a:lstStyle/>
          <a:p>
            <a:r>
              <a:rPr lang="en-US" sz="5400" dirty="0" smtClean="0"/>
              <a:t>2nd</a:t>
            </a:r>
            <a:endParaRPr lang="en-US" sz="5400" dirty="0"/>
          </a:p>
        </p:txBody>
      </p:sp>
      <p:sp>
        <p:nvSpPr>
          <p:cNvPr id="16" name="TextBox 15"/>
          <p:cNvSpPr txBox="1"/>
          <p:nvPr/>
        </p:nvSpPr>
        <p:spPr>
          <a:xfrm>
            <a:off x="2861192" y="2782520"/>
            <a:ext cx="5352747" cy="385362"/>
          </a:xfrm>
          <a:prstGeom prst="rect">
            <a:avLst/>
          </a:prstGeom>
          <a:noFill/>
        </p:spPr>
        <p:txBody>
          <a:bodyPr wrap="none" rtlCol="0">
            <a:spAutoFit/>
          </a:bodyPr>
          <a:lstStyle/>
          <a:p>
            <a:pPr algn="l"/>
            <a:r>
              <a:rPr lang="en-US" dirty="0" smtClean="0"/>
              <a:t>Should the user be allowed this function at all?</a:t>
            </a:r>
            <a:endParaRPr lang="en-US" dirty="0"/>
          </a:p>
        </p:txBody>
      </p:sp>
      <p:sp>
        <p:nvSpPr>
          <p:cNvPr id="17" name="TextBox 16"/>
          <p:cNvSpPr txBox="1"/>
          <p:nvPr/>
        </p:nvSpPr>
        <p:spPr>
          <a:xfrm>
            <a:off x="2861192" y="4611320"/>
            <a:ext cx="5724644" cy="412934"/>
          </a:xfrm>
          <a:prstGeom prst="rect">
            <a:avLst/>
          </a:prstGeom>
          <a:noFill/>
        </p:spPr>
        <p:txBody>
          <a:bodyPr wrap="none" rtlCol="0">
            <a:spAutoFit/>
          </a:bodyPr>
          <a:lstStyle/>
          <a:p>
            <a:pPr algn="l"/>
            <a:r>
              <a:rPr lang="en-US" dirty="0" smtClean="0"/>
              <a:t>Should the user have only limited context access?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Every function (page) must verify authorization to access</a:t>
            </a:r>
          </a:p>
          <a:p>
            <a:endParaRPr lang="en-US" dirty="0" smtClean="0"/>
          </a:p>
          <a:p>
            <a:r>
              <a:rPr lang="en-US" dirty="0" smtClean="0"/>
              <a:t>Every function (page) must verify the access context</a:t>
            </a:r>
          </a:p>
          <a:p>
            <a:endParaRPr lang="en-US" dirty="0" smtClean="0"/>
          </a:p>
          <a:p>
            <a:r>
              <a:rPr lang="en-US" dirty="0" smtClean="0"/>
              <a:t>Any client/server application must verify security on server</a:t>
            </a:r>
          </a:p>
        </p:txBody>
      </p:sp>
      <p:sp>
        <p:nvSpPr>
          <p:cNvPr id="4" name="Slide Number Placeholder 3"/>
          <p:cNvSpPr>
            <a:spLocks noGrp="1"/>
          </p:cNvSpPr>
          <p:nvPr>
            <p:ph type="sldNum" sz="quarter" idx="10"/>
          </p:nvPr>
        </p:nvSpPr>
        <p:spPr/>
        <p:txBody>
          <a:bodyPr/>
          <a:lstStyle/>
          <a:p>
            <a:fld id="{CDCC7088-93A3-4371-9D27-6E895A996358}"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32486397"/>
              </p:ext>
            </p:extLst>
          </p:nvPr>
        </p:nvGraphicFramePr>
        <p:xfrm>
          <a:off x="1762432" y="1386344"/>
          <a:ext cx="5638800" cy="4450080"/>
        </p:xfrm>
        <a:graphic>
          <a:graphicData uri="http://schemas.openxmlformats.org/drawingml/2006/table">
            <a:tbl>
              <a:tblPr bandRow="1">
                <a:effectLst>
                  <a:outerShdw blurRad="50800" dist="38100" dir="2700000" algn="tl" rotWithShape="0">
                    <a:prstClr val="black">
                      <a:alpha val="40000"/>
                    </a:prstClr>
                  </a:outerShdw>
                </a:effectLst>
                <a:tableStyleId>{8EC20E35-A176-4012-BC5E-935CFFF8708E}</a:tableStyleId>
              </a:tblPr>
              <a:tblGrid>
                <a:gridCol w="838200"/>
                <a:gridCol w="1752600"/>
                <a:gridCol w="3048000"/>
              </a:tblGrid>
              <a:tr h="370840">
                <a:tc>
                  <a:txBody>
                    <a:bodyPr/>
                    <a:lstStyle/>
                    <a:p>
                      <a:r>
                        <a:rPr lang="en-US" dirty="0" smtClean="0"/>
                        <a:t>  8:30</a:t>
                      </a:r>
                      <a:endParaRPr lang="en-US" dirty="0"/>
                    </a:p>
                  </a:txBody>
                  <a:tcPr/>
                </a:tc>
                <a:tc>
                  <a:txBody>
                    <a:bodyPr/>
                    <a:lstStyle/>
                    <a:p>
                      <a:r>
                        <a:rPr lang="en-US" dirty="0" smtClean="0"/>
                        <a:t>-    9:30</a:t>
                      </a:r>
                      <a:endParaRPr lang="en-US" dirty="0"/>
                    </a:p>
                  </a:txBody>
                  <a:tcPr/>
                </a:tc>
                <a:tc>
                  <a:txBody>
                    <a:bodyPr/>
                    <a:lstStyle/>
                    <a:p>
                      <a:r>
                        <a:rPr lang="en-US" dirty="0" smtClean="0"/>
                        <a:t>Introduction</a:t>
                      </a:r>
                      <a:endParaRPr lang="en-US" dirty="0"/>
                    </a:p>
                  </a:txBody>
                  <a:tcPr/>
                </a:tc>
              </a:tr>
              <a:tr h="370840">
                <a:tc>
                  <a:txBody>
                    <a:bodyPr/>
                    <a:lstStyle/>
                    <a:p>
                      <a:r>
                        <a:rPr lang="en-US" dirty="0" smtClean="0"/>
                        <a:t>  9:30</a:t>
                      </a:r>
                      <a:endParaRPr lang="en-US" dirty="0"/>
                    </a:p>
                  </a:txBody>
                  <a:tcPr/>
                </a:tc>
                <a:tc>
                  <a:txBody>
                    <a:bodyPr/>
                    <a:lstStyle/>
                    <a:p>
                      <a:r>
                        <a:rPr lang="en-US" dirty="0" smtClean="0"/>
                        <a:t>-  10:30</a:t>
                      </a:r>
                      <a:endParaRPr lang="en-US" dirty="0"/>
                    </a:p>
                  </a:txBody>
                  <a:tcPr/>
                </a:tc>
                <a:tc>
                  <a:txBody>
                    <a:bodyPr/>
                    <a:lstStyle/>
                    <a:p>
                      <a:r>
                        <a:rPr lang="en-US" dirty="0" smtClean="0"/>
                        <a:t>Authentication</a:t>
                      </a:r>
                      <a:endParaRPr lang="en-US" dirty="0"/>
                    </a:p>
                  </a:txBody>
                  <a:tcPr/>
                </a:tc>
              </a:tr>
              <a:tr h="370840">
                <a:tc>
                  <a:txBody>
                    <a:bodyPr/>
                    <a:lstStyle/>
                    <a:p>
                      <a:r>
                        <a:rPr lang="en-US" dirty="0" smtClean="0"/>
                        <a:t>10:30</a:t>
                      </a:r>
                      <a:endParaRPr lang="en-US" dirty="0"/>
                    </a:p>
                  </a:txBody>
                  <a:tcPr/>
                </a:tc>
                <a:tc>
                  <a:txBody>
                    <a:bodyPr/>
                    <a:lstStyle/>
                    <a:p>
                      <a:r>
                        <a:rPr lang="en-US" dirty="0" smtClean="0"/>
                        <a:t>-  10:45</a:t>
                      </a:r>
                      <a:endParaRPr lang="en-US" dirty="0"/>
                    </a:p>
                  </a:txBody>
                  <a:tcPr/>
                </a:tc>
                <a:tc>
                  <a:txBody>
                    <a:bodyPr/>
                    <a:lstStyle/>
                    <a:p>
                      <a:r>
                        <a:rPr lang="en-US" dirty="0" smtClean="0"/>
                        <a:t>Break</a:t>
                      </a:r>
                      <a:endParaRPr lang="en-US" dirty="0"/>
                    </a:p>
                  </a:txBody>
                  <a:tcPr/>
                </a:tc>
              </a:tr>
              <a:tr h="370840">
                <a:tc>
                  <a:txBody>
                    <a:bodyPr/>
                    <a:lstStyle/>
                    <a:p>
                      <a:r>
                        <a:rPr lang="en-US" dirty="0" smtClean="0"/>
                        <a:t>10:45</a:t>
                      </a:r>
                      <a:endParaRPr lang="en-US" dirty="0"/>
                    </a:p>
                  </a:txBody>
                  <a:tcPr/>
                </a:tc>
                <a:tc>
                  <a:txBody>
                    <a:bodyPr/>
                    <a:lstStyle/>
                    <a:p>
                      <a:r>
                        <a:rPr lang="en-US" dirty="0" smtClean="0"/>
                        <a:t>-</a:t>
                      </a:r>
                      <a:r>
                        <a:rPr lang="en-US" baseline="0" dirty="0" smtClean="0"/>
                        <a:t>  </a:t>
                      </a:r>
                      <a:r>
                        <a:rPr lang="en-US" dirty="0" smtClean="0"/>
                        <a:t>11:15</a:t>
                      </a:r>
                      <a:endParaRPr lang="en-US" dirty="0"/>
                    </a:p>
                  </a:txBody>
                  <a:tcPr/>
                </a:tc>
                <a:tc>
                  <a:txBody>
                    <a:bodyPr/>
                    <a:lstStyle/>
                    <a:p>
                      <a:r>
                        <a:rPr lang="en-US" dirty="0" smtClean="0"/>
                        <a:t>Authorization</a:t>
                      </a:r>
                      <a:endParaRPr lang="en-US" dirty="0"/>
                    </a:p>
                  </a:txBody>
                  <a:tcPr/>
                </a:tc>
              </a:tr>
              <a:tr h="370840">
                <a:tc>
                  <a:txBody>
                    <a:bodyPr/>
                    <a:lstStyle/>
                    <a:p>
                      <a:r>
                        <a:rPr lang="en-US" dirty="0" smtClean="0"/>
                        <a:t>11:15</a:t>
                      </a:r>
                      <a:endParaRPr lang="en-US" dirty="0"/>
                    </a:p>
                  </a:txBody>
                  <a:tcPr/>
                </a:tc>
                <a:tc>
                  <a:txBody>
                    <a:bodyPr/>
                    <a:lstStyle/>
                    <a:p>
                      <a:r>
                        <a:rPr lang="en-US" dirty="0" smtClean="0"/>
                        <a:t>-  12:00</a:t>
                      </a:r>
                      <a:endParaRPr lang="en-US" dirty="0"/>
                    </a:p>
                  </a:txBody>
                  <a:tcPr/>
                </a:tc>
                <a:tc>
                  <a:txBody>
                    <a:bodyPr/>
                    <a:lstStyle/>
                    <a:p>
                      <a:r>
                        <a:rPr lang="en-US" dirty="0" smtClean="0"/>
                        <a:t>Session Management</a:t>
                      </a:r>
                      <a:endParaRPr lang="en-US" dirty="0"/>
                    </a:p>
                  </a:txBody>
                  <a:tcPr/>
                </a:tc>
              </a:tr>
              <a:tr h="370840">
                <a:tc>
                  <a:txBody>
                    <a:bodyPr/>
                    <a:lstStyle/>
                    <a:p>
                      <a:r>
                        <a:rPr lang="en-US" dirty="0" smtClean="0"/>
                        <a:t>12:00</a:t>
                      </a:r>
                      <a:endParaRPr lang="en-US" dirty="0"/>
                    </a:p>
                  </a:txBody>
                  <a:tcPr/>
                </a:tc>
                <a:tc>
                  <a:txBody>
                    <a:bodyPr/>
                    <a:lstStyle/>
                    <a:p>
                      <a:r>
                        <a:rPr lang="en-US" dirty="0" smtClean="0"/>
                        <a:t>-    1:00</a:t>
                      </a:r>
                      <a:endParaRPr lang="en-US" dirty="0"/>
                    </a:p>
                  </a:txBody>
                  <a:tcPr/>
                </a:tc>
                <a:tc>
                  <a:txBody>
                    <a:bodyPr/>
                    <a:lstStyle/>
                    <a:p>
                      <a:r>
                        <a:rPr lang="en-US" dirty="0" smtClean="0"/>
                        <a:t>Lunch</a:t>
                      </a:r>
                      <a:endParaRPr lang="en-US" dirty="0"/>
                    </a:p>
                  </a:txBody>
                  <a:tcPr/>
                </a:tc>
              </a:tr>
              <a:tr h="370840">
                <a:tc>
                  <a:txBody>
                    <a:bodyPr/>
                    <a:lstStyle/>
                    <a:p>
                      <a:r>
                        <a:rPr lang="en-US" dirty="0" smtClean="0"/>
                        <a:t>  1:00</a:t>
                      </a:r>
                      <a:endParaRPr lang="en-US" dirty="0"/>
                    </a:p>
                  </a:txBody>
                  <a:tcPr/>
                </a:tc>
                <a:tc>
                  <a:txBody>
                    <a:bodyPr/>
                    <a:lstStyle/>
                    <a:p>
                      <a:r>
                        <a:rPr lang="en-US" dirty="0" smtClean="0"/>
                        <a:t>-    2:30</a:t>
                      </a:r>
                      <a:endParaRPr lang="en-US" dirty="0"/>
                    </a:p>
                  </a:txBody>
                  <a:tcPr/>
                </a:tc>
                <a:tc>
                  <a:txBody>
                    <a:bodyPr/>
                    <a:lstStyle/>
                    <a:p>
                      <a:r>
                        <a:rPr lang="en-US" dirty="0" smtClean="0"/>
                        <a:t>Data Validation</a:t>
                      </a:r>
                      <a:endParaRPr lang="en-US" dirty="0"/>
                    </a:p>
                  </a:txBody>
                  <a:tcPr/>
                </a:tc>
              </a:tr>
              <a:tr h="370840">
                <a:tc>
                  <a:txBody>
                    <a:bodyPr/>
                    <a:lstStyle/>
                    <a:p>
                      <a:r>
                        <a:rPr lang="en-US" dirty="0" smtClean="0"/>
                        <a:t>  2:30</a:t>
                      </a:r>
                      <a:endParaRPr lang="en-US" dirty="0"/>
                    </a:p>
                  </a:txBody>
                  <a:tcPr/>
                </a:tc>
                <a:tc>
                  <a:txBody>
                    <a:bodyPr/>
                    <a:lstStyle/>
                    <a:p>
                      <a:r>
                        <a:rPr lang="en-US" dirty="0" smtClean="0"/>
                        <a:t>-    3:00</a:t>
                      </a:r>
                      <a:endParaRPr lang="en-US" dirty="0"/>
                    </a:p>
                  </a:txBody>
                  <a:tcPr/>
                </a:tc>
                <a:tc>
                  <a:txBody>
                    <a:bodyPr/>
                    <a:lstStyle/>
                    <a:p>
                      <a:r>
                        <a:rPr lang="en-US" dirty="0" smtClean="0"/>
                        <a:t>Error Handling</a:t>
                      </a:r>
                      <a:endParaRPr lang="en-US" dirty="0"/>
                    </a:p>
                  </a:txBody>
                  <a:tcPr/>
                </a:tc>
              </a:tr>
              <a:tr h="370840">
                <a:tc>
                  <a:txBody>
                    <a:bodyPr/>
                    <a:lstStyle/>
                    <a:p>
                      <a:r>
                        <a:rPr lang="en-US" dirty="0" smtClean="0"/>
                        <a:t>  3:00</a:t>
                      </a:r>
                      <a:endParaRPr lang="en-US" dirty="0"/>
                    </a:p>
                  </a:txBody>
                  <a:tcPr/>
                </a:tc>
                <a:tc>
                  <a:txBody>
                    <a:bodyPr/>
                    <a:lstStyle/>
                    <a:p>
                      <a:r>
                        <a:rPr lang="en-US" dirty="0" smtClean="0"/>
                        <a:t>-    3:15</a:t>
                      </a:r>
                      <a:endParaRPr lang="en-US" dirty="0"/>
                    </a:p>
                  </a:txBody>
                  <a:tcPr/>
                </a:tc>
                <a:tc>
                  <a:txBody>
                    <a:bodyPr/>
                    <a:lstStyle/>
                    <a:p>
                      <a:r>
                        <a:rPr lang="en-US" dirty="0" smtClean="0"/>
                        <a:t>Break</a:t>
                      </a:r>
                      <a:endParaRPr lang="en-US" dirty="0"/>
                    </a:p>
                  </a:txBody>
                  <a:tcPr/>
                </a:tc>
              </a:tr>
              <a:tr h="370840">
                <a:tc>
                  <a:txBody>
                    <a:bodyPr/>
                    <a:lstStyle/>
                    <a:p>
                      <a:r>
                        <a:rPr lang="en-US" dirty="0" smtClean="0"/>
                        <a:t>  3:15</a:t>
                      </a:r>
                      <a:endParaRPr lang="en-US" dirty="0"/>
                    </a:p>
                  </a:txBody>
                  <a:tcPr/>
                </a:tc>
                <a:tc>
                  <a:txBody>
                    <a:bodyPr/>
                    <a:lstStyle/>
                    <a:p>
                      <a:r>
                        <a:rPr lang="en-US" dirty="0" smtClean="0"/>
                        <a:t>-    3:45</a:t>
                      </a:r>
                      <a:endParaRPr lang="en-US" dirty="0"/>
                    </a:p>
                  </a:txBody>
                  <a:tcPr/>
                </a:tc>
                <a:tc>
                  <a:txBody>
                    <a:bodyPr/>
                    <a:lstStyle/>
                    <a:p>
                      <a:r>
                        <a:rPr lang="en-US" dirty="0" smtClean="0"/>
                        <a:t>Logging</a:t>
                      </a:r>
                      <a:endParaRPr lang="en-US" dirty="0"/>
                    </a:p>
                  </a:txBody>
                  <a:tcPr/>
                </a:tc>
              </a:tr>
              <a:tr h="370840">
                <a:tc>
                  <a:txBody>
                    <a:bodyPr/>
                    <a:lstStyle/>
                    <a:p>
                      <a:r>
                        <a:rPr lang="en-US" dirty="0" smtClean="0"/>
                        <a:t>  3:45</a:t>
                      </a:r>
                      <a:endParaRPr lang="en-US" dirty="0"/>
                    </a:p>
                  </a:txBody>
                  <a:tcPr/>
                </a:tc>
                <a:tc>
                  <a:txBody>
                    <a:bodyPr/>
                    <a:lstStyle/>
                    <a:p>
                      <a:r>
                        <a:rPr lang="en-US" dirty="0" smtClean="0"/>
                        <a:t>-    4:15</a:t>
                      </a:r>
                      <a:endParaRPr lang="en-US" dirty="0"/>
                    </a:p>
                  </a:txBody>
                  <a:tcPr/>
                </a:tc>
                <a:tc>
                  <a:txBody>
                    <a:bodyPr/>
                    <a:lstStyle/>
                    <a:p>
                      <a:r>
                        <a:rPr lang="en-US" dirty="0" smtClean="0"/>
                        <a:t>Encryption</a:t>
                      </a:r>
                      <a:endParaRPr lang="en-US" dirty="0"/>
                    </a:p>
                  </a:txBody>
                  <a:tcPr/>
                </a:tc>
              </a:tr>
              <a:tr h="370840">
                <a:tc>
                  <a:txBody>
                    <a:bodyPr/>
                    <a:lstStyle/>
                    <a:p>
                      <a:r>
                        <a:rPr lang="en-US" dirty="0" smtClean="0"/>
                        <a:t>  4:15</a:t>
                      </a:r>
                      <a:endParaRPr lang="en-US" dirty="0"/>
                    </a:p>
                  </a:txBody>
                  <a:tcPr/>
                </a:tc>
                <a:tc>
                  <a:txBody>
                    <a:bodyPr/>
                    <a:lstStyle/>
                    <a:p>
                      <a:r>
                        <a:rPr lang="en-US" dirty="0" smtClean="0"/>
                        <a:t>-    4:30</a:t>
                      </a:r>
                      <a:endParaRPr lang="en-US" dirty="0"/>
                    </a:p>
                  </a:txBody>
                  <a:tcPr/>
                </a:tc>
                <a:tc>
                  <a:txBody>
                    <a:bodyPr/>
                    <a:lstStyle/>
                    <a:p>
                      <a:r>
                        <a:rPr lang="en-US" dirty="0" smtClean="0"/>
                        <a:t>Closing Remarks</a:t>
                      </a:r>
                      <a:endParaRPr lang="en-US" dirty="0"/>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Words to Live By: #1</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CWE-425: Direct Request ('Forced Browsing')</a:t>
            </a:r>
          </a:p>
          <a:p>
            <a:pPr>
              <a:lnSpc>
                <a:spcPct val="100000"/>
              </a:lnSpc>
            </a:pPr>
            <a:endParaRPr lang="en-US" dirty="0" smtClean="0"/>
          </a:p>
          <a:p>
            <a:pPr lvl="1">
              <a:lnSpc>
                <a:spcPct val="100000"/>
              </a:lnSpc>
            </a:pPr>
            <a:r>
              <a:rPr lang="en-US" b="0" dirty="0" smtClean="0"/>
              <a:t>When access control checks are not applied consistently </a:t>
            </a:r>
            <a:r>
              <a:rPr lang="en-US" b="0" dirty="0"/>
              <a:t>(</a:t>
            </a:r>
            <a:r>
              <a:rPr lang="en-US" b="0" dirty="0" smtClean="0"/>
              <a:t>or not at all) users are able to access data or perform actions that they should not be allowed to perform. This can lead to a wide range of problems, including information exposures, denial of service, and arbitrary code execution.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50</a:t>
            </a:fld>
            <a:endParaRPr lang="en-US"/>
          </a:p>
        </p:txBody>
      </p:sp>
      <p:sp>
        <p:nvSpPr>
          <p:cNvPr id="7" name="Horizontal Scroll 6"/>
          <p:cNvSpPr/>
          <p:nvPr/>
        </p:nvSpPr>
        <p:spPr bwMode="auto">
          <a:xfrm>
            <a:off x="914400" y="1219200"/>
            <a:ext cx="6781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Every function (page) must verify authorization to access</a:t>
            </a:r>
          </a:p>
        </p:txBody>
      </p:sp>
    </p:spTree>
    <p:extLst>
      <p:ext uri="{BB962C8B-B14F-4D97-AF65-F5344CB8AC3E}">
        <p14:creationId xmlns:p14="http://schemas.microsoft.com/office/powerpoint/2010/main" val="3511973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Protecting All Pages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51</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304800" y="990600"/>
            <a:ext cx="6205537" cy="2722131"/>
          </a:xfrm>
          <a:prstGeom prst="rect">
            <a:avLst/>
          </a:prstGeom>
          <a:noFill/>
          <a:ln w="9525">
            <a:noFill/>
            <a:miter lim="800000"/>
            <a:headEnd/>
            <a:tailEnd/>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429" y="2971800"/>
            <a:ext cx="5033963" cy="337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620000" cy="533400"/>
          </a:xfrm>
        </p:spPr>
        <p:txBody>
          <a:bodyPr/>
          <a:lstStyle/>
          <a:p>
            <a:r>
              <a:rPr lang="en-US" dirty="0" smtClean="0"/>
              <a:t>Real World Example – </a:t>
            </a:r>
            <a:r>
              <a:rPr lang="en-US" dirty="0" err="1" smtClean="0"/>
              <a:t>CuteFlow</a:t>
            </a:r>
            <a:r>
              <a:rPr lang="en-US" dirty="0" smtClean="0"/>
              <a:t> Exploit</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52</a:t>
            </a:fld>
            <a:endParaRPr lang="en-US"/>
          </a:p>
        </p:txBody>
      </p:sp>
      <p:sp>
        <p:nvSpPr>
          <p:cNvPr id="6" name="TextBox 5"/>
          <p:cNvSpPr txBox="1"/>
          <p:nvPr/>
        </p:nvSpPr>
        <p:spPr>
          <a:xfrm>
            <a:off x="457200" y="5903495"/>
            <a:ext cx="8382000" cy="457200"/>
          </a:xfrm>
          <a:prstGeom prst="rect">
            <a:avLst/>
          </a:prstGeom>
          <a:noFill/>
        </p:spPr>
        <p:txBody>
          <a:bodyPr wrap="square" rtlCol="0">
            <a:noAutofit/>
          </a:bodyPr>
          <a:lstStyle/>
          <a:p>
            <a:pPr indent="-457200">
              <a:lnSpc>
                <a:spcPct val="100000"/>
              </a:lnSpc>
              <a:spcAft>
                <a:spcPts val="0"/>
              </a:spcAft>
            </a:pPr>
            <a:r>
              <a:rPr lang="en-US" sz="1000" b="0" dirty="0" smtClean="0"/>
              <a:t>Rocha, </a:t>
            </a:r>
            <a:r>
              <a:rPr lang="en-US" sz="1000" b="0" dirty="0" err="1" smtClean="0"/>
              <a:t>Hever</a:t>
            </a:r>
            <a:r>
              <a:rPr lang="en-US" sz="1000" b="0" dirty="0" smtClean="0"/>
              <a:t>. (2009, August 21). </a:t>
            </a:r>
            <a:r>
              <a:rPr lang="en-US" sz="1000" b="0" dirty="0" err="1" smtClean="0"/>
              <a:t>Cuteflow</a:t>
            </a:r>
            <a:r>
              <a:rPr lang="en-US" sz="1000" b="0" dirty="0" smtClean="0"/>
              <a:t> version 2.10.3 “edituser.php” security bypass vulnerability. Retrieved February 11, 2011, from http://www.securityfocus.com/archive/1/506000/100/0/threaded</a:t>
            </a:r>
          </a:p>
        </p:txBody>
      </p:sp>
      <p:grpSp>
        <p:nvGrpSpPr>
          <p:cNvPr id="14" name="Group 13"/>
          <p:cNvGrpSpPr/>
          <p:nvPr/>
        </p:nvGrpSpPr>
        <p:grpSpPr>
          <a:xfrm>
            <a:off x="381000" y="3733800"/>
            <a:ext cx="8410575" cy="1724025"/>
            <a:chOff x="381000" y="3733800"/>
            <a:chExt cx="8410575" cy="1724025"/>
          </a:xfrm>
        </p:grpSpPr>
        <p:pic>
          <p:nvPicPr>
            <p:cNvPr id="2050" name="Picture 2"/>
            <p:cNvPicPr>
              <a:picLocks noChangeAspect="1" noChangeArrowheads="1"/>
            </p:cNvPicPr>
            <p:nvPr/>
          </p:nvPicPr>
          <p:blipFill>
            <a:blip r:embed="rId3" cstate="print"/>
            <a:srcRect/>
            <a:stretch>
              <a:fillRect/>
            </a:stretch>
          </p:blipFill>
          <p:spPr bwMode="auto">
            <a:xfrm>
              <a:off x="381000" y="3733800"/>
              <a:ext cx="8410575" cy="1724025"/>
            </a:xfrm>
            <a:prstGeom prst="rect">
              <a:avLst/>
            </a:prstGeom>
            <a:noFill/>
            <a:ln w="9525">
              <a:noFill/>
              <a:miter lim="800000"/>
              <a:headEnd/>
              <a:tailEnd/>
            </a:ln>
          </p:spPr>
        </p:pic>
        <p:sp>
          <p:nvSpPr>
            <p:cNvPr id="12" name="Rectangle 11"/>
            <p:cNvSpPr/>
            <p:nvPr/>
          </p:nvSpPr>
          <p:spPr bwMode="auto">
            <a:xfrm>
              <a:off x="533400" y="4038600"/>
              <a:ext cx="4876800" cy="7620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grpSp>
      <p:pic>
        <p:nvPicPr>
          <p:cNvPr id="2051" name="Picture 3"/>
          <p:cNvPicPr>
            <a:picLocks noChangeAspect="1" noChangeArrowheads="1"/>
          </p:cNvPicPr>
          <p:nvPr/>
        </p:nvPicPr>
        <p:blipFill>
          <a:blip r:embed="rId4" cstate="print"/>
          <a:srcRect/>
          <a:stretch>
            <a:fillRect/>
          </a:stretch>
        </p:blipFill>
        <p:spPr bwMode="auto">
          <a:xfrm>
            <a:off x="1447800" y="1066800"/>
            <a:ext cx="5524500" cy="26028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Words to Live By: #2</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CWE-639: Access Control Bypass Through User-Controlled Key</a:t>
            </a:r>
          </a:p>
          <a:p>
            <a:pPr>
              <a:lnSpc>
                <a:spcPct val="100000"/>
              </a:lnSpc>
            </a:pPr>
            <a:endParaRPr lang="en-US" dirty="0" smtClean="0"/>
          </a:p>
          <a:p>
            <a:pPr lvl="1">
              <a:lnSpc>
                <a:spcPct val="100000"/>
              </a:lnSpc>
            </a:pPr>
            <a:r>
              <a:rPr lang="en-US" b="0" dirty="0" smtClean="0"/>
              <a:t>The system's access control functionality does not prevent one user from gaining access to another user's records by modifying the key value identifying the record.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53</a:t>
            </a:fld>
            <a:endParaRPr lang="en-US"/>
          </a:p>
        </p:txBody>
      </p:sp>
      <p:sp>
        <p:nvSpPr>
          <p:cNvPr id="7" name="Horizontal Scroll 6"/>
          <p:cNvSpPr/>
          <p:nvPr/>
        </p:nvSpPr>
        <p:spPr bwMode="auto">
          <a:xfrm>
            <a:off x="1676400" y="1219200"/>
            <a:ext cx="6019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Every function (page) must verify access context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Change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54</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142999"/>
            <a:ext cx="5992274" cy="334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710265"/>
            <a:ext cx="6197920" cy="356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Fidelity Canada</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55</a:t>
            </a:fld>
            <a:endParaRPr lang="en-US"/>
          </a:p>
        </p:txBody>
      </p:sp>
      <p:pic>
        <p:nvPicPr>
          <p:cNvPr id="23554" name="Picture 2"/>
          <p:cNvPicPr>
            <a:picLocks noGrp="1" noChangeAspect="1" noChangeArrowheads="1"/>
          </p:cNvPicPr>
          <p:nvPr>
            <p:ph idx="1"/>
          </p:nvPr>
        </p:nvPicPr>
        <p:blipFill>
          <a:blip r:embed="rId3" cstate="print"/>
          <a:srcRect/>
          <a:stretch>
            <a:fillRect/>
          </a:stretch>
        </p:blipFill>
        <p:spPr bwMode="auto">
          <a:xfrm>
            <a:off x="1704473" y="1066800"/>
            <a:ext cx="5448300" cy="304800"/>
          </a:xfrm>
          <a:prstGeom prst="rect">
            <a:avLst/>
          </a:prstGeom>
          <a:noFill/>
          <a:ln w="12700" cap="flat" cmpd="sng">
            <a:noFill/>
            <a:prstDash val="solid"/>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1933073" y="1371600"/>
            <a:ext cx="4914900" cy="2752725"/>
          </a:xfrm>
          <a:prstGeom prst="rect">
            <a:avLst/>
          </a:prstGeom>
          <a:noFill/>
          <a:ln w="12700" cap="flat" cmpd="sng">
            <a:noFill/>
            <a:prstDash val="solid"/>
            <a:miter lim="800000"/>
            <a:headEnd/>
            <a:tailEnd/>
          </a:ln>
        </p:spPr>
      </p:pic>
      <p:sp>
        <p:nvSpPr>
          <p:cNvPr id="7" name="TextBox 6"/>
          <p:cNvSpPr txBox="1"/>
          <p:nvPr/>
        </p:nvSpPr>
        <p:spPr>
          <a:xfrm>
            <a:off x="794084" y="4343399"/>
            <a:ext cx="7467600" cy="1569660"/>
          </a:xfrm>
          <a:prstGeom prst="rect">
            <a:avLst/>
          </a:prstGeom>
          <a:noFill/>
        </p:spPr>
        <p:txBody>
          <a:bodyPr wrap="square" rtlCol="0">
            <a:spAutoFit/>
          </a:bodyPr>
          <a:lstStyle/>
          <a:p>
            <a:pPr algn="l">
              <a:lnSpc>
                <a:spcPct val="100000"/>
              </a:lnSpc>
              <a:spcAft>
                <a:spcPts val="0"/>
              </a:spcAft>
            </a:pPr>
            <a:r>
              <a:rPr lang="en-US" sz="1600" b="0" dirty="0" smtClean="0"/>
              <a:t>Usually, when users can directly access a PDF or other non-code file from the web server, (e.g., resource is located in the web root) there is no opportunity for authorization code to execute.</a:t>
            </a:r>
          </a:p>
          <a:p>
            <a:pPr algn="l">
              <a:lnSpc>
                <a:spcPct val="100000"/>
              </a:lnSpc>
              <a:spcAft>
                <a:spcPts val="0"/>
              </a:spcAft>
            </a:pPr>
            <a:endParaRPr lang="en-US" sz="1600" b="0" dirty="0" smtClean="0"/>
          </a:p>
          <a:p>
            <a:pPr algn="l">
              <a:lnSpc>
                <a:spcPct val="100000"/>
              </a:lnSpc>
              <a:spcAft>
                <a:spcPts val="0"/>
              </a:spcAft>
            </a:pPr>
            <a:r>
              <a:rPr lang="en-US" sz="1600" b="0" dirty="0" smtClean="0"/>
              <a:t>With a predictable structure to the filename, it only takes minutes to create a script capable of retrieving all of the statements/reports on the site!</a:t>
            </a:r>
            <a:endParaRPr lang="en-US" sz="1600" b="0" dirty="0"/>
          </a:p>
        </p:txBody>
      </p:sp>
      <p:sp>
        <p:nvSpPr>
          <p:cNvPr id="8" name="TextBox 7"/>
          <p:cNvSpPr txBox="1"/>
          <p:nvPr/>
        </p:nvSpPr>
        <p:spPr>
          <a:xfrm>
            <a:off x="838200" y="5987716"/>
            <a:ext cx="7391400" cy="381000"/>
          </a:xfrm>
          <a:prstGeom prst="rect">
            <a:avLst/>
          </a:prstGeom>
          <a:noFill/>
        </p:spPr>
        <p:txBody>
          <a:bodyPr wrap="square" rtlCol="0">
            <a:noAutofit/>
          </a:bodyPr>
          <a:lstStyle/>
          <a:p>
            <a:pPr indent="-457200">
              <a:lnSpc>
                <a:spcPct val="100000"/>
              </a:lnSpc>
              <a:spcAft>
                <a:spcPts val="0"/>
              </a:spcAft>
            </a:pPr>
            <a:r>
              <a:rPr lang="en-US" sz="1000" b="0" dirty="0" smtClean="0"/>
              <a:t>Sullivan, B. (2002, May 30). </a:t>
            </a:r>
            <a:r>
              <a:rPr lang="en-US" sz="1000" b="0" i="1" dirty="0" smtClean="0"/>
              <a:t>Glitch at Fidelity Canada exposes customer info</a:t>
            </a:r>
            <a:r>
              <a:rPr lang="en-US" sz="1000" b="0" dirty="0" smtClean="0"/>
              <a:t>. Retrieved June 3, 2010, from http://www.itworldcanada.com/news/glitch-at-fidelity-canada-exposes-customer-info/124086</a:t>
            </a:r>
            <a:endParaRPr lang="en-US" sz="1000" b="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DCC7088-93A3-4371-9D27-6E895A996358}" type="slidenum">
              <a:rPr lang="en-US" smtClean="0"/>
              <a:pPr/>
              <a:t>56</a:t>
            </a:fld>
            <a:endParaRPr lang="en-US"/>
          </a:p>
        </p:txBody>
      </p:sp>
      <p:grpSp>
        <p:nvGrpSpPr>
          <p:cNvPr id="2" name="Group 9"/>
          <p:cNvGrpSpPr/>
          <p:nvPr/>
        </p:nvGrpSpPr>
        <p:grpSpPr>
          <a:xfrm>
            <a:off x="499158" y="560263"/>
            <a:ext cx="8153400" cy="4304504"/>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600" b="0" dirty="0" smtClean="0">
                  <a:latin typeface="Courier New" pitchFamily="49" charset="0"/>
                  <a:cs typeface="Courier New" pitchFamily="49" charset="0"/>
                </a:rPr>
                <a:t> 1   </a:t>
              </a:r>
              <a:r>
                <a:rPr lang="en-US" sz="1600" b="0" dirty="0" smtClean="0">
                  <a:solidFill>
                    <a:srgbClr val="C00000"/>
                  </a:solidFill>
                  <a:latin typeface="Courier New" pitchFamily="49" charset="0"/>
                  <a:cs typeface="Courier New" pitchFamily="49" charset="0"/>
                </a:rPr>
                <a:t>my</a:t>
              </a:r>
              <a:r>
                <a:rPr lang="en-US" sz="1600" b="0" dirty="0" smtClean="0">
                  <a:latin typeface="Courier New" pitchFamily="49" charset="0"/>
                  <a:cs typeface="Courier New" pitchFamily="49" charset="0"/>
                </a:rPr>
                <a:t> $q = new CGI;</a:t>
              </a:r>
            </a:p>
            <a:p>
              <a:pPr algn="l">
                <a:lnSpc>
                  <a:spcPct val="100000"/>
                </a:lnSpc>
                <a:spcAft>
                  <a:spcPts val="0"/>
                </a:spcAft>
              </a:pPr>
              <a:r>
                <a:rPr lang="en-US" sz="1600" b="0" dirty="0" smtClean="0">
                  <a:latin typeface="Courier New" pitchFamily="49" charset="0"/>
                  <a:cs typeface="Courier New" pitchFamily="49" charset="0"/>
                </a:rPr>
                <a:t> 2</a:t>
              </a:r>
            </a:p>
            <a:p>
              <a:pPr algn="l">
                <a:lnSpc>
                  <a:spcPct val="100000"/>
                </a:lnSpc>
                <a:spcAft>
                  <a:spcPts val="0"/>
                </a:spcAft>
              </a:pPr>
              <a:r>
                <a:rPr lang="en-US" sz="1600" b="0" dirty="0" smtClean="0">
                  <a:latin typeface="Courier New" pitchFamily="49" charset="0"/>
                  <a:cs typeface="Courier New" pitchFamily="49" charset="0"/>
                </a:rPr>
                <a:t> 3   </a:t>
              </a:r>
              <a:r>
                <a:rPr lang="en-US" sz="1600" b="0" dirty="0" smtClean="0">
                  <a:solidFill>
                    <a:srgbClr val="C00000"/>
                  </a:solidFill>
                  <a:latin typeface="Courier New" pitchFamily="49" charset="0"/>
                  <a:cs typeface="Courier New" pitchFamily="49" charset="0"/>
                </a:rPr>
                <a:t>my</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message_id</a:t>
              </a:r>
              <a:r>
                <a:rPr lang="en-US" sz="1600" b="0" dirty="0" smtClean="0">
                  <a:latin typeface="Courier New" pitchFamily="49" charset="0"/>
                  <a:cs typeface="Courier New" pitchFamily="49" charset="0"/>
                </a:rPr>
                <a:t> = $q-&gt;</a:t>
              </a:r>
              <a:r>
                <a:rPr lang="en-US" sz="1600" b="0" dirty="0" err="1" smtClean="0">
                  <a:latin typeface="Courier New" pitchFamily="49" charset="0"/>
                  <a:cs typeface="Courier New" pitchFamily="49" charset="0"/>
                </a:rPr>
                <a:t>param</a:t>
              </a:r>
              <a:r>
                <a:rPr lang="en-US" sz="1600" b="0" dirty="0" smtClean="0">
                  <a:latin typeface="Courier New" pitchFamily="49" charset="0"/>
                  <a:cs typeface="Courier New" pitchFamily="49" charset="0"/>
                </a:rPr>
                <a:t>('id');</a:t>
              </a:r>
            </a:p>
            <a:p>
              <a:pPr algn="l">
                <a:lnSpc>
                  <a:spcPct val="100000"/>
                </a:lnSpc>
                <a:spcAft>
                  <a:spcPts val="0"/>
                </a:spcAft>
              </a:pPr>
              <a:r>
                <a:rPr lang="en-US" sz="1600" b="0" dirty="0" smtClean="0">
                  <a:latin typeface="Courier New" pitchFamily="49" charset="0"/>
                  <a:cs typeface="Courier New" pitchFamily="49" charset="0"/>
                </a:rPr>
                <a:t> 4</a:t>
              </a:r>
            </a:p>
            <a:p>
              <a:pPr algn="l">
                <a:lnSpc>
                  <a:spcPct val="100000"/>
                </a:lnSpc>
                <a:spcAft>
                  <a:spcPts val="0"/>
                </a:spcAft>
              </a:pPr>
              <a:r>
                <a:rPr lang="en-US" sz="1600" b="0" dirty="0" smtClean="0">
                  <a:latin typeface="Courier New" pitchFamily="49" charset="0"/>
                  <a:cs typeface="Courier New" pitchFamily="49" charset="0"/>
                </a:rPr>
                <a:t> 5   </a:t>
              </a:r>
              <a:r>
                <a:rPr lang="en-US" sz="1600" b="0" dirty="0" smtClean="0">
                  <a:solidFill>
                    <a:srgbClr val="C00000"/>
                  </a:solidFill>
                  <a:latin typeface="Courier New" pitchFamily="49" charset="0"/>
                  <a:cs typeface="Courier New" pitchFamily="49" charset="0"/>
                </a:rPr>
                <a:t>if</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AuthorizeRequest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GetCurrentUser</a:t>
              </a:r>
              <a:r>
                <a:rPr lang="en-US" sz="1600" b="0" dirty="0" smtClean="0">
                  <a:latin typeface="Courier New" pitchFamily="49" charset="0"/>
                  <a:cs typeface="Courier New" pitchFamily="49" charset="0"/>
                </a:rPr>
                <a:t>())</a:t>
              </a:r>
            </a:p>
            <a:p>
              <a:pPr algn="l">
                <a:lnSpc>
                  <a:spcPct val="100000"/>
                </a:lnSpc>
                <a:spcAft>
                  <a:spcPts val="0"/>
                </a:spcAft>
              </a:pPr>
              <a:r>
                <a:rPr lang="en-US" sz="1600" b="0" dirty="0">
                  <a:latin typeface="Courier New" pitchFamily="49" charset="0"/>
                  <a:cs typeface="Courier New" pitchFamily="49" charset="0"/>
                </a:rPr>
                <a:t> 6</a:t>
              </a:r>
              <a:r>
                <a:rPr lang="en-US" sz="1600" b="0" dirty="0" smtClean="0">
                  <a:latin typeface="Courier New" pitchFamily="49" charset="0"/>
                  <a:cs typeface="Courier New" pitchFamily="49" charset="0"/>
                </a:rPr>
                <a:t>   {</a:t>
              </a:r>
            </a:p>
            <a:p>
              <a:pPr algn="l">
                <a:lnSpc>
                  <a:spcPct val="100000"/>
                </a:lnSpc>
                <a:spcAft>
                  <a:spcPts val="0"/>
                </a:spcAft>
              </a:pPr>
              <a:r>
                <a:rPr lang="en-US" sz="1600" b="0" dirty="0" smtClean="0">
                  <a:latin typeface="Courier New" pitchFamily="49" charset="0"/>
                  <a:cs typeface="Courier New" pitchFamily="49" charset="0"/>
                </a:rPr>
                <a:t> 7      </a:t>
              </a:r>
              <a:r>
                <a:rPr lang="en-US" sz="1600" b="0" dirty="0" err="1" smtClean="0">
                  <a:latin typeface="Courier New" pitchFamily="49" charset="0"/>
                  <a:cs typeface="Courier New" pitchFamily="49" charset="0"/>
                </a:rPr>
                <a:t>ExitError</a:t>
              </a:r>
              <a:r>
                <a:rPr lang="en-US" sz="1600" b="0" dirty="0" smtClean="0">
                  <a:latin typeface="Courier New" pitchFamily="49" charset="0"/>
                  <a:cs typeface="Courier New" pitchFamily="49" charset="0"/>
                </a:rPr>
                <a:t>(</a:t>
              </a:r>
              <a:r>
                <a:rPr lang="en-US" sz="1600" b="0" dirty="0" smtClean="0">
                  <a:solidFill>
                    <a:schemeClr val="tx2"/>
                  </a:solidFill>
                  <a:latin typeface="Courier New" pitchFamily="49" charset="0"/>
                  <a:cs typeface="Courier New" pitchFamily="49" charset="0"/>
                </a:rPr>
                <a:t>"not authorized to perform this function"</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 8   }</a:t>
              </a:r>
            </a:p>
            <a:p>
              <a:pPr algn="l">
                <a:lnSpc>
                  <a:spcPct val="100000"/>
                </a:lnSpc>
                <a:spcAft>
                  <a:spcPts val="0"/>
                </a:spcAft>
              </a:pPr>
              <a:r>
                <a:rPr lang="en-US" sz="1600" b="0" dirty="0">
                  <a:latin typeface="Courier New" pitchFamily="49" charset="0"/>
                  <a:cs typeface="Courier New" pitchFamily="49" charset="0"/>
                </a:rPr>
                <a:t> </a:t>
              </a:r>
              <a:r>
                <a:rPr lang="en-US" sz="1600" b="0" dirty="0" smtClean="0">
                  <a:latin typeface="Courier New" pitchFamily="49" charset="0"/>
                  <a:cs typeface="Courier New" pitchFamily="49" charset="0"/>
                </a:rPr>
                <a:t>9</a:t>
              </a:r>
            </a:p>
            <a:p>
              <a:pPr algn="l">
                <a:lnSpc>
                  <a:spcPct val="100000"/>
                </a:lnSpc>
                <a:spcAft>
                  <a:spcPts val="0"/>
                </a:spcAft>
              </a:pPr>
              <a:r>
                <a:rPr lang="en-US" sz="1600" b="0" dirty="0" smtClean="0">
                  <a:latin typeface="Courier New" pitchFamily="49" charset="0"/>
                  <a:cs typeface="Courier New" pitchFamily="49" charset="0"/>
                </a:rPr>
                <a:t>10   </a:t>
              </a:r>
              <a:r>
                <a:rPr lang="en-US" sz="1600" b="0" dirty="0" smtClean="0">
                  <a:solidFill>
                    <a:srgbClr val="C00000"/>
                  </a:solidFill>
                  <a:latin typeface="Courier New" pitchFamily="49" charset="0"/>
                  <a:cs typeface="Courier New" pitchFamily="49" charset="0"/>
                </a:rPr>
                <a:t>my</a:t>
              </a:r>
              <a:r>
                <a:rPr lang="en-US" sz="1600" b="0" dirty="0" smtClean="0">
                  <a:latin typeface="Courier New" pitchFamily="49" charset="0"/>
                  <a:cs typeface="Courier New" pitchFamily="49" charset="0"/>
                </a:rPr>
                <a:t> $Message = </a:t>
              </a:r>
              <a:r>
                <a:rPr lang="en-US" sz="1600" b="0" dirty="0" err="1" smtClean="0">
                  <a:latin typeface="Courier New" pitchFamily="49" charset="0"/>
                  <a:cs typeface="Courier New" pitchFamily="49" charset="0"/>
                </a:rPr>
                <a:t>LookupMessageObject</a:t>
              </a:r>
              <a:r>
                <a:rPr lang="en-US" sz="1600" b="0" dirty="0" smtClean="0">
                  <a:latin typeface="Courier New" pitchFamily="49" charset="0"/>
                  <a:cs typeface="Courier New" pitchFamily="49" charset="0"/>
                </a:rPr>
                <a:t>($</a:t>
              </a:r>
              <a:r>
                <a:rPr lang="en-US" sz="1600" b="0" dirty="0" err="1" smtClean="0">
                  <a:latin typeface="Courier New" pitchFamily="49" charset="0"/>
                  <a:cs typeface="Courier New" pitchFamily="49" charset="0"/>
                </a:rPr>
                <a:t>message_id</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11    </a:t>
              </a:r>
            </a:p>
            <a:p>
              <a:pPr algn="l">
                <a:lnSpc>
                  <a:spcPct val="100000"/>
                </a:lnSpc>
                <a:spcAft>
                  <a:spcPts val="0"/>
                </a:spcAft>
              </a:pPr>
              <a:r>
                <a:rPr lang="en-US" sz="1600" b="0" dirty="0" smtClean="0">
                  <a:latin typeface="Courier New" pitchFamily="49" charset="0"/>
                  <a:cs typeface="Courier New" pitchFamily="49" charset="0"/>
                </a:rPr>
                <a:t>12   print </a:t>
              </a:r>
              <a:r>
                <a:rPr lang="en-US" sz="1600" b="0" dirty="0" smtClean="0">
                  <a:solidFill>
                    <a:schemeClr val="tx2"/>
                  </a:solidFill>
                  <a:latin typeface="Courier New" pitchFamily="49" charset="0"/>
                  <a:cs typeface="Courier New" pitchFamily="49" charset="0"/>
                </a:rPr>
                <a:t>"From: "</a:t>
              </a:r>
              <a:r>
                <a:rPr lang="en-US" sz="1600" b="0" dirty="0" smtClean="0">
                  <a:latin typeface="Courier New" pitchFamily="49" charset="0"/>
                  <a:cs typeface="Courier New" pitchFamily="49" charset="0"/>
                </a:rPr>
                <a:t> . </a:t>
              </a:r>
              <a:r>
                <a:rPr lang="en-US" sz="1600" b="0" dirty="0" err="1" smtClean="0">
                  <a:latin typeface="Courier New" pitchFamily="49" charset="0"/>
                  <a:cs typeface="Courier New" pitchFamily="49" charset="0"/>
                </a:rPr>
                <a:t>encodeHTML</a:t>
              </a:r>
              <a:r>
                <a:rPr lang="en-US" sz="1600" b="0" dirty="0" smtClean="0">
                  <a:latin typeface="Courier New" pitchFamily="49" charset="0"/>
                  <a:cs typeface="Courier New" pitchFamily="49" charset="0"/>
                </a:rPr>
                <a:t>($Message-&gt;{from}) . </a:t>
              </a:r>
              <a:r>
                <a:rPr lang="en-US" sz="1600" b="0" dirty="0" smtClean="0">
                  <a:solidFill>
                    <a:schemeClr val="tx2"/>
                  </a:solidFill>
                  <a:latin typeface="Courier New" pitchFamily="49" charset="0"/>
                  <a:cs typeface="Courier New" pitchFamily="49" charset="0"/>
                </a:rPr>
                <a:t>"&lt;</a:t>
              </a:r>
              <a:r>
                <a:rPr lang="en-US" sz="1600" b="0" dirty="0" err="1" smtClean="0">
                  <a:solidFill>
                    <a:schemeClr val="tx2"/>
                  </a:solidFill>
                  <a:latin typeface="Courier New" pitchFamily="49" charset="0"/>
                  <a:cs typeface="Courier New" pitchFamily="49" charset="0"/>
                </a:rPr>
                <a:t>br</a:t>
              </a:r>
              <a:r>
                <a:rPr lang="en-US" sz="1600" b="0" dirty="0" smtClean="0">
                  <a:solidFill>
                    <a:schemeClr val="tx2"/>
                  </a:solidFill>
                  <a:latin typeface="Courier New" pitchFamily="49" charset="0"/>
                  <a:cs typeface="Courier New" pitchFamily="49" charset="0"/>
                </a:rPr>
                <a:t>&gt;\n"</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13   print </a:t>
              </a:r>
              <a:r>
                <a:rPr lang="en-US" sz="1600" b="0" dirty="0" smtClean="0">
                  <a:solidFill>
                    <a:schemeClr val="tx2"/>
                  </a:solidFill>
                  <a:latin typeface="Courier New" pitchFamily="49" charset="0"/>
                  <a:cs typeface="Courier New" pitchFamily="49" charset="0"/>
                </a:rPr>
                <a:t>"Subject: " </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encodeHTML</a:t>
              </a:r>
              <a:r>
                <a:rPr lang="en-US" sz="1600" b="0" dirty="0" smtClean="0">
                  <a:latin typeface="Courier New" pitchFamily="49" charset="0"/>
                  <a:cs typeface="Courier New" pitchFamily="49" charset="0"/>
                </a:rPr>
                <a:t>($Message-&gt;{subject});</a:t>
              </a:r>
            </a:p>
            <a:p>
              <a:pPr algn="l">
                <a:lnSpc>
                  <a:spcPct val="100000"/>
                </a:lnSpc>
                <a:spcAft>
                  <a:spcPts val="0"/>
                </a:spcAft>
              </a:pPr>
              <a:r>
                <a:rPr lang="en-US" sz="1600" b="0" dirty="0" smtClean="0">
                  <a:latin typeface="Courier New" pitchFamily="49" charset="0"/>
                  <a:cs typeface="Courier New" pitchFamily="49" charset="0"/>
                </a:rPr>
                <a:t>14   print </a:t>
              </a:r>
              <a:r>
                <a:rPr lang="en-US" sz="1600" b="0" dirty="0" smtClean="0">
                  <a:solidFill>
                    <a:schemeClr val="tx2"/>
                  </a:solidFill>
                  <a:latin typeface="Courier New" pitchFamily="49" charset="0"/>
                  <a:cs typeface="Courier New" pitchFamily="49" charset="0"/>
                </a:rPr>
                <a:t>"\n&lt;hr&gt;\n"</a:t>
              </a:r>
              <a:r>
                <a:rPr lang="en-US" sz="1600" b="0" dirty="0" smtClean="0">
                  <a:latin typeface="Courier New" pitchFamily="49" charset="0"/>
                  <a:cs typeface="Courier New" pitchFamily="49" charset="0"/>
                </a:rPr>
                <a:t>;</a:t>
              </a:r>
            </a:p>
            <a:p>
              <a:pPr algn="l">
                <a:lnSpc>
                  <a:spcPct val="100000"/>
                </a:lnSpc>
                <a:spcAft>
                  <a:spcPts val="0"/>
                </a:spcAft>
              </a:pPr>
              <a:r>
                <a:rPr lang="en-US" sz="1600" b="0" dirty="0" smtClean="0">
                  <a:latin typeface="Courier New" pitchFamily="49" charset="0"/>
                  <a:cs typeface="Courier New" pitchFamily="49" charset="0"/>
                </a:rPr>
                <a:t>15   print </a:t>
              </a:r>
              <a:r>
                <a:rPr lang="en-US" sz="1600" b="0" dirty="0" smtClean="0">
                  <a:solidFill>
                    <a:schemeClr val="tx2"/>
                  </a:solidFill>
                  <a:latin typeface="Courier New" pitchFamily="49" charset="0"/>
                  <a:cs typeface="Courier New" pitchFamily="49" charset="0"/>
                </a:rPr>
                <a:t>"Body: " </a:t>
              </a:r>
              <a:r>
                <a:rPr lang="en-US" sz="1600" b="0" dirty="0" smtClean="0">
                  <a:latin typeface="Courier New" pitchFamily="49" charset="0"/>
                  <a:cs typeface="Courier New" pitchFamily="49" charset="0"/>
                </a:rPr>
                <a:t>. </a:t>
              </a:r>
              <a:r>
                <a:rPr lang="en-US" sz="1600" b="0" dirty="0" err="1" smtClean="0">
                  <a:latin typeface="Courier New" pitchFamily="49" charset="0"/>
                  <a:cs typeface="Courier New" pitchFamily="49" charset="0"/>
                </a:rPr>
                <a:t>encodeHTML</a:t>
              </a:r>
              <a:r>
                <a:rPr lang="en-US" sz="1600" b="0" dirty="0" smtClean="0">
                  <a:latin typeface="Courier New" pitchFamily="49" charset="0"/>
                  <a:cs typeface="Courier New" pitchFamily="49" charset="0"/>
                </a:rPr>
                <a:t>($Message-&gt;{body}) . </a:t>
              </a:r>
              <a:r>
                <a:rPr lang="en-US" sz="1600" b="0" dirty="0" smtClean="0">
                  <a:solidFill>
                    <a:schemeClr val="tx2"/>
                  </a:solidFill>
                  <a:latin typeface="Courier New" pitchFamily="49" charset="0"/>
                  <a:cs typeface="Courier New" pitchFamily="49" charset="0"/>
                </a:rPr>
                <a:t>"\n"</a:t>
              </a:r>
              <a:r>
                <a:rPr lang="en-US" sz="1600" b="0" dirty="0" smtClean="0">
                  <a:latin typeface="Courier New" pitchFamily="49" charset="0"/>
                  <a:cs typeface="Courier New" pitchFamily="49" charset="0"/>
                </a:rPr>
                <a:t>;</a:t>
              </a:r>
            </a:p>
          </p:txBody>
        </p:sp>
        <p:cxnSp>
          <p:nvCxnSpPr>
            <p:cNvPr id="9" name="Straight Connector 8"/>
            <p:cNvCxnSpPr/>
            <p:nvPr/>
          </p:nvCxnSpPr>
          <p:spPr bwMode="auto">
            <a:xfrm rot="5400000">
              <a:off x="443645"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8" name="TextBox 7"/>
          <p:cNvSpPr txBox="1"/>
          <p:nvPr/>
        </p:nvSpPr>
        <p:spPr>
          <a:xfrm>
            <a:off x="609600" y="5122225"/>
            <a:ext cx="8001000" cy="1106907"/>
          </a:xfrm>
          <a:prstGeom prst="rect">
            <a:avLst/>
          </a:prstGeom>
          <a:noFill/>
        </p:spPr>
        <p:txBody>
          <a:bodyPr wrap="square" rtlCol="0">
            <a:noAutofit/>
          </a:bodyPr>
          <a:lstStyle/>
          <a:p>
            <a:pPr algn="l">
              <a:lnSpc>
                <a:spcPct val="100000"/>
              </a:lnSpc>
              <a:spcAft>
                <a:spcPts val="0"/>
              </a:spcAft>
            </a:pPr>
            <a:r>
              <a:rPr lang="en-US" sz="1600" b="0" dirty="0" smtClean="0"/>
              <a:t>While the program properly exits if authentication fails, it does not ensure that the message is addressed to the user.  As a result, an authenticated attacker could provide any arbitrary identifier and read private messages that were intended for other users.</a:t>
            </a:r>
            <a:endParaRPr lang="en-US" sz="1600" b="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57</a:t>
            </a:fld>
            <a:endParaRPr lang="en-US"/>
          </a:p>
        </p:txBody>
      </p:sp>
      <p:grpSp>
        <p:nvGrpSpPr>
          <p:cNvPr id="11" name="Group 9"/>
          <p:cNvGrpSpPr/>
          <p:nvPr/>
        </p:nvGrpSpPr>
        <p:grpSpPr>
          <a:xfrm>
            <a:off x="457200" y="1381300"/>
            <a:ext cx="8153400" cy="4447673"/>
            <a:chOff x="685800" y="609600"/>
            <a:chExt cx="8153400" cy="1905000"/>
          </a:xfrm>
        </p:grpSpPr>
        <p:sp>
          <p:nvSpPr>
            <p:cNvPr id="12" name="Rounded Rectangle 11"/>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91440" algn="l">
                <a:lnSpc>
                  <a:spcPct val="100000"/>
                </a:lnSpc>
                <a:spcAft>
                  <a:spcPts val="0"/>
                </a:spcAft>
              </a:pPr>
              <a:r>
                <a:rPr lang="en-US" sz="1400" b="0" dirty="0" smtClean="0">
                  <a:latin typeface="Courier New" pitchFamily="49" charset="0"/>
                  <a:cs typeface="Courier New" pitchFamily="49" charset="0"/>
                </a:rPr>
                <a:t> 1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$q = new CGI;</a:t>
              </a:r>
            </a:p>
            <a:p>
              <a:pPr marL="91440" algn="l">
                <a:lnSpc>
                  <a:spcPct val="100000"/>
                </a:lnSpc>
                <a:spcAft>
                  <a:spcPts val="0"/>
                </a:spcAft>
              </a:pPr>
              <a:r>
                <a:rPr lang="en-US" sz="1400" b="0" dirty="0" smtClean="0">
                  <a:latin typeface="Courier New" pitchFamily="49" charset="0"/>
                  <a:cs typeface="Courier New" pitchFamily="49" charset="0"/>
                </a:rPr>
                <a:t> 2</a:t>
              </a:r>
            </a:p>
            <a:p>
              <a:pPr marL="91440" algn="l">
                <a:lnSpc>
                  <a:spcPct val="100000"/>
                </a:lnSpc>
                <a:spcAft>
                  <a:spcPts val="0"/>
                </a:spcAft>
              </a:pPr>
              <a:r>
                <a:rPr lang="en-US" sz="1400" b="0" dirty="0" smtClean="0">
                  <a:latin typeface="Courier New" pitchFamily="49" charset="0"/>
                  <a:cs typeface="Courier New" pitchFamily="49" charset="0"/>
                </a:rPr>
                <a:t> 3    </a:t>
              </a:r>
              <a:r>
                <a:rPr lang="en-US" sz="1400" b="0" dirty="0" smtClean="0">
                  <a:solidFill>
                    <a:srgbClr val="C00000"/>
                  </a:solidFill>
                  <a:latin typeface="Courier New" pitchFamily="49" charset="0"/>
                  <a:cs typeface="Courier New" pitchFamily="49" charset="0"/>
                </a:rPr>
                <a:t>my</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message_id</a:t>
              </a:r>
              <a:r>
                <a:rPr lang="en-US" sz="1400" b="0" dirty="0" smtClean="0">
                  <a:latin typeface="Courier New" pitchFamily="49" charset="0"/>
                  <a:cs typeface="Courier New" pitchFamily="49" charset="0"/>
                </a:rPr>
                <a:t> = $q-&gt;</a:t>
              </a:r>
              <a:r>
                <a:rPr lang="en-US" sz="1400" b="0" dirty="0" err="1" smtClean="0">
                  <a:latin typeface="Courier New" pitchFamily="49" charset="0"/>
                  <a:cs typeface="Courier New" pitchFamily="49" charset="0"/>
                </a:rPr>
                <a:t>param</a:t>
              </a:r>
              <a:r>
                <a:rPr lang="en-US" sz="1400" b="0" dirty="0" smtClean="0">
                  <a:latin typeface="Courier New" pitchFamily="49" charset="0"/>
                  <a:cs typeface="Courier New" pitchFamily="49" charset="0"/>
                </a:rPr>
                <a:t>('id');</a:t>
              </a:r>
            </a:p>
            <a:p>
              <a:pPr marL="91440" algn="l">
                <a:lnSpc>
                  <a:spcPct val="100000"/>
                </a:lnSpc>
                <a:spcAft>
                  <a:spcPts val="0"/>
                </a:spcAft>
              </a:pPr>
              <a:r>
                <a:rPr lang="en-US" sz="1400" b="0" dirty="0" smtClean="0">
                  <a:latin typeface="Courier New" pitchFamily="49" charset="0"/>
                  <a:cs typeface="Courier New" pitchFamily="49" charset="0"/>
                </a:rPr>
                <a:t> 4</a:t>
              </a:r>
            </a:p>
            <a:p>
              <a:pPr marL="91440" algn="l">
                <a:lnSpc>
                  <a:spcPct val="100000"/>
                </a:lnSpc>
                <a:spcAft>
                  <a:spcPts val="0"/>
                </a:spcAft>
              </a:pP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5    </a:t>
              </a:r>
              <a:r>
                <a:rPr lang="en-US" sz="1400" b="0" dirty="0">
                  <a:solidFill>
                    <a:srgbClr val="C00000"/>
                  </a:solidFill>
                  <a:latin typeface="Courier New" pitchFamily="49" charset="0"/>
                  <a:cs typeface="Courier New" pitchFamily="49" charset="0"/>
                </a:rPr>
                <a:t>my</a:t>
              </a:r>
              <a:r>
                <a:rPr lang="en-US" sz="1400" b="0" dirty="0">
                  <a:latin typeface="Courier New" pitchFamily="49" charset="0"/>
                  <a:cs typeface="Courier New" pitchFamily="49" charset="0"/>
                </a:rPr>
                <a:t> $Message = </a:t>
              </a:r>
              <a:r>
                <a:rPr lang="en-US" sz="1400" b="0" dirty="0" err="1">
                  <a:latin typeface="Courier New" pitchFamily="49" charset="0"/>
                  <a:cs typeface="Courier New" pitchFamily="49" charset="0"/>
                </a:rPr>
                <a:t>LookupMessageObject</a:t>
              </a:r>
              <a:r>
                <a:rPr lang="en-US" sz="1400" b="0" dirty="0" smtClean="0">
                  <a:latin typeface="Courier New" pitchFamily="49" charset="0"/>
                  <a:cs typeface="Courier New" pitchFamily="49" charset="0"/>
                </a:rPr>
                <a:t>($</a:t>
              </a:r>
              <a:r>
                <a:rPr lang="en-US" sz="1400" b="0" dirty="0" err="1" smtClean="0">
                  <a:latin typeface="Courier New" pitchFamily="49" charset="0"/>
                  <a:cs typeface="Courier New" pitchFamily="49" charset="0"/>
                </a:rPr>
                <a:t>message_id</a:t>
              </a:r>
              <a:r>
                <a:rPr lang="en-US" sz="1400" b="0" dirty="0">
                  <a:latin typeface="Courier New" pitchFamily="49" charset="0"/>
                  <a:cs typeface="Courier New" pitchFamily="49" charset="0"/>
                </a:rPr>
                <a:t>);</a:t>
              </a:r>
            </a:p>
            <a:p>
              <a:pPr marL="91440" algn="l">
                <a:lnSpc>
                  <a:spcPct val="100000"/>
                </a:lnSpc>
                <a:spcAft>
                  <a:spcPts val="0"/>
                </a:spcAft>
              </a:pP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6   </a:t>
              </a:r>
              <a:endParaRPr lang="en-US" sz="1400" b="0" dirty="0">
                <a:latin typeface="Courier New" pitchFamily="49" charset="0"/>
                <a:cs typeface="Courier New" pitchFamily="49" charset="0"/>
              </a:endParaRPr>
            </a:p>
            <a:p>
              <a:pPr marL="91440" algn="l">
                <a:lnSpc>
                  <a:spcPct val="100000"/>
                </a:lnSpc>
                <a:spcAft>
                  <a:spcPts val="0"/>
                </a:spcAft>
              </a:pPr>
              <a:r>
                <a:rPr lang="en-US" sz="1400" dirty="0" smtClean="0">
                  <a:latin typeface="Courier New" pitchFamily="49" charset="0"/>
                  <a:cs typeface="Courier New" pitchFamily="49" charset="0"/>
                </a:rPr>
                <a:t> 7    </a:t>
              </a:r>
              <a:r>
                <a:rPr lang="en-US" sz="1400" dirty="0" smtClean="0">
                  <a:solidFill>
                    <a:srgbClr val="C00000"/>
                  </a:solidFill>
                  <a:latin typeface="Courier New" pitchFamily="49" charset="0"/>
                  <a:cs typeface="Courier New" pitchFamily="49" charset="0"/>
                </a:rPr>
                <a:t>if</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AuthorizeRequest</a:t>
              </a:r>
              <a:r>
                <a:rPr lang="en-US" sz="1400" dirty="0" smtClean="0">
                  <a:latin typeface="Courier New" pitchFamily="49" charset="0"/>
                  <a:cs typeface="Courier New" pitchFamily="49" charset="0"/>
                </a:rPr>
                <a:t>(</a:t>
              </a:r>
              <a:r>
                <a:rPr lang="en-US" sz="1400" dirty="0" err="1" smtClean="0">
                  <a:latin typeface="Courier New" pitchFamily="49" charset="0"/>
                  <a:cs typeface="Courier New" pitchFamily="49" charset="0"/>
                </a:rPr>
                <a:t>GetCurrentUser</a:t>
              </a:r>
              <a:r>
                <a:rPr lang="en-US" sz="1400" dirty="0" smtClean="0">
                  <a:latin typeface="Courier New" pitchFamily="49" charset="0"/>
                  <a:cs typeface="Courier New" pitchFamily="49" charset="0"/>
                </a:rPr>
                <a:t>(), $Message))</a:t>
              </a:r>
            </a:p>
            <a:p>
              <a:pPr marL="91440" algn="l">
                <a:lnSpc>
                  <a:spcPct val="100000"/>
                </a:lnSpc>
                <a:spcAft>
                  <a:spcPts val="0"/>
                </a:spcAft>
              </a:pPr>
              <a:r>
                <a:rPr lang="en-US" sz="1400" dirty="0">
                  <a:latin typeface="Courier New" pitchFamily="49" charset="0"/>
                  <a:cs typeface="Courier New" pitchFamily="49" charset="0"/>
                </a:rPr>
                <a:t> 8</a:t>
              </a:r>
              <a:r>
                <a:rPr lang="en-US" sz="1400" dirty="0" smtClean="0">
                  <a:latin typeface="Courier New" pitchFamily="49" charset="0"/>
                  <a:cs typeface="Courier New" pitchFamily="49" charset="0"/>
                </a:rPr>
                <a:t>    {</a:t>
              </a:r>
            </a:p>
            <a:p>
              <a:pPr marL="91440" algn="l">
                <a:lnSpc>
                  <a:spcPct val="100000"/>
                </a:lnSpc>
                <a:spcAft>
                  <a:spcPts val="0"/>
                </a:spcAft>
              </a:pPr>
              <a:r>
                <a:rPr lang="en-US" sz="1400" b="0" dirty="0">
                  <a:latin typeface="Courier New" pitchFamily="49" charset="0"/>
                  <a:cs typeface="Courier New" pitchFamily="49" charset="0"/>
                </a:rPr>
                <a:t> </a:t>
              </a:r>
              <a:r>
                <a:rPr lang="en-US" sz="1400" b="0" dirty="0" smtClean="0">
                  <a:latin typeface="Courier New" pitchFamily="49" charset="0"/>
                  <a:cs typeface="Courier New" pitchFamily="49" charset="0"/>
                </a:rPr>
                <a:t>9       print </a:t>
              </a:r>
              <a:r>
                <a:rPr lang="en-US" sz="1400" b="0" dirty="0" smtClean="0">
                  <a:solidFill>
                    <a:schemeClr val="tx2"/>
                  </a:solidFill>
                  <a:latin typeface="Courier New" pitchFamily="49" charset="0"/>
                  <a:cs typeface="Courier New" pitchFamily="49" charset="0"/>
                </a:rPr>
                <a:t>"From: "</a:t>
              </a:r>
              <a:r>
                <a:rPr lang="en-US" sz="1400" b="0" dirty="0" smtClean="0">
                  <a:latin typeface="Courier New" pitchFamily="49" charset="0"/>
                  <a:cs typeface="Courier New" pitchFamily="49" charset="0"/>
                </a:rPr>
                <a:t> . </a:t>
              </a:r>
              <a:r>
                <a:rPr lang="en-US" sz="1400" b="0" dirty="0" err="1" smtClean="0">
                  <a:latin typeface="Courier New" pitchFamily="49" charset="0"/>
                  <a:cs typeface="Courier New" pitchFamily="49" charset="0"/>
                </a:rPr>
                <a:t>encodeHTML</a:t>
              </a:r>
              <a:r>
                <a:rPr lang="en-US" sz="1400" b="0" dirty="0" smtClean="0">
                  <a:latin typeface="Courier New" pitchFamily="49" charset="0"/>
                  <a:cs typeface="Courier New" pitchFamily="49" charset="0"/>
                </a:rPr>
                <a:t>($Message-&gt;{from}) . </a:t>
              </a:r>
              <a:r>
                <a:rPr lang="en-US" sz="1400" b="0" dirty="0" smtClean="0">
                  <a:solidFill>
                    <a:schemeClr val="tx2"/>
                  </a:solidFill>
                  <a:latin typeface="Courier New" pitchFamily="49" charset="0"/>
                  <a:cs typeface="Courier New" pitchFamily="49" charset="0"/>
                </a:rPr>
                <a:t>"&lt;</a:t>
              </a:r>
              <a:r>
                <a:rPr lang="en-US" sz="1400" b="0" dirty="0" err="1" smtClean="0">
                  <a:solidFill>
                    <a:schemeClr val="tx2"/>
                  </a:solidFill>
                  <a:latin typeface="Courier New" pitchFamily="49" charset="0"/>
                  <a:cs typeface="Courier New" pitchFamily="49" charset="0"/>
                </a:rPr>
                <a:t>br</a:t>
              </a:r>
              <a:r>
                <a:rPr lang="en-US" sz="1400" b="0" dirty="0" smtClean="0">
                  <a:solidFill>
                    <a:schemeClr val="tx2"/>
                  </a:solidFill>
                  <a:latin typeface="Courier New" pitchFamily="49" charset="0"/>
                  <a:cs typeface="Courier New" pitchFamily="49" charset="0"/>
                </a:rPr>
                <a:t>&gt;\n"</a:t>
              </a:r>
              <a:r>
                <a:rPr lang="en-US" sz="1400" b="0" dirty="0" smtClean="0">
                  <a:latin typeface="Courier New" pitchFamily="49" charset="0"/>
                  <a:cs typeface="Courier New" pitchFamily="49" charset="0"/>
                </a:rPr>
                <a:t>;</a:t>
              </a:r>
            </a:p>
            <a:p>
              <a:pPr marL="91440" algn="l">
                <a:lnSpc>
                  <a:spcPct val="100000"/>
                </a:lnSpc>
                <a:spcAft>
                  <a:spcPts val="0"/>
                </a:spcAft>
              </a:pPr>
              <a:r>
                <a:rPr lang="en-US" sz="1400" b="0" dirty="0" smtClean="0">
                  <a:latin typeface="Courier New" pitchFamily="49" charset="0"/>
                  <a:cs typeface="Courier New" pitchFamily="49" charset="0"/>
                </a:rPr>
                <a:t>10       print </a:t>
              </a:r>
              <a:r>
                <a:rPr lang="en-US" sz="1400" b="0" dirty="0" smtClean="0">
                  <a:solidFill>
                    <a:schemeClr val="tx2"/>
                  </a:solidFill>
                  <a:latin typeface="Courier New" pitchFamily="49" charset="0"/>
                  <a:cs typeface="Courier New" pitchFamily="49" charset="0"/>
                </a:rPr>
                <a:t>"Subject: " </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encodeHTML</a:t>
              </a:r>
              <a:r>
                <a:rPr lang="en-US" sz="1400" b="0" dirty="0" smtClean="0">
                  <a:latin typeface="Courier New" pitchFamily="49" charset="0"/>
                  <a:cs typeface="Courier New" pitchFamily="49" charset="0"/>
                </a:rPr>
                <a:t>($Message-&gt;{subject});</a:t>
              </a:r>
            </a:p>
            <a:p>
              <a:pPr marL="91440" algn="l">
                <a:lnSpc>
                  <a:spcPct val="100000"/>
                </a:lnSpc>
                <a:spcAft>
                  <a:spcPts val="0"/>
                </a:spcAft>
              </a:pPr>
              <a:r>
                <a:rPr lang="en-US" sz="1400" b="0" dirty="0" smtClean="0">
                  <a:latin typeface="Courier New" pitchFamily="49" charset="0"/>
                  <a:cs typeface="Courier New" pitchFamily="49" charset="0"/>
                </a:rPr>
                <a:t>11       print </a:t>
              </a:r>
              <a:r>
                <a:rPr lang="en-US" sz="1400" b="0" dirty="0" smtClean="0">
                  <a:solidFill>
                    <a:schemeClr val="tx2"/>
                  </a:solidFill>
                  <a:latin typeface="Courier New" pitchFamily="49" charset="0"/>
                  <a:cs typeface="Courier New" pitchFamily="49" charset="0"/>
                </a:rPr>
                <a:t>"\n&lt;hr&gt;\n"</a:t>
              </a:r>
              <a:r>
                <a:rPr lang="en-US" sz="1400" b="0" dirty="0" smtClean="0">
                  <a:latin typeface="Courier New" pitchFamily="49" charset="0"/>
                  <a:cs typeface="Courier New" pitchFamily="49" charset="0"/>
                </a:rPr>
                <a:t>;</a:t>
              </a:r>
            </a:p>
            <a:p>
              <a:pPr marL="91440" algn="l">
                <a:lnSpc>
                  <a:spcPct val="100000"/>
                </a:lnSpc>
                <a:spcAft>
                  <a:spcPts val="0"/>
                </a:spcAft>
              </a:pPr>
              <a:r>
                <a:rPr lang="en-US" sz="1400" b="0" dirty="0" smtClean="0">
                  <a:latin typeface="Courier New" pitchFamily="49" charset="0"/>
                  <a:cs typeface="Courier New" pitchFamily="49" charset="0"/>
                </a:rPr>
                <a:t>12       print </a:t>
              </a:r>
              <a:r>
                <a:rPr lang="en-US" sz="1400" b="0" dirty="0" smtClean="0">
                  <a:solidFill>
                    <a:schemeClr val="tx2"/>
                  </a:solidFill>
                  <a:latin typeface="Courier New" pitchFamily="49" charset="0"/>
                  <a:cs typeface="Courier New" pitchFamily="49" charset="0"/>
                </a:rPr>
                <a:t>"Body: " </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encodeHTML</a:t>
              </a:r>
              <a:r>
                <a:rPr lang="en-US" sz="1400" b="0" dirty="0" smtClean="0">
                  <a:latin typeface="Courier New" pitchFamily="49" charset="0"/>
                  <a:cs typeface="Courier New" pitchFamily="49" charset="0"/>
                </a:rPr>
                <a:t>($Message-&gt;{body}) . </a:t>
              </a:r>
              <a:r>
                <a:rPr lang="en-US" sz="1400" b="0" dirty="0" smtClean="0">
                  <a:solidFill>
                    <a:schemeClr val="tx2"/>
                  </a:solidFill>
                  <a:latin typeface="Courier New" pitchFamily="49" charset="0"/>
                  <a:cs typeface="Courier New" pitchFamily="49" charset="0"/>
                </a:rPr>
                <a:t>"\n"</a:t>
              </a:r>
              <a:r>
                <a:rPr lang="en-US" sz="1400" b="0" dirty="0" smtClean="0">
                  <a:latin typeface="Courier New" pitchFamily="49" charset="0"/>
                  <a:cs typeface="Courier New" pitchFamily="49" charset="0"/>
                </a:rPr>
                <a:t>;</a:t>
              </a:r>
            </a:p>
            <a:p>
              <a:pPr marL="91440" algn="l">
                <a:lnSpc>
                  <a:spcPct val="100000"/>
                </a:lnSpc>
                <a:spcAft>
                  <a:spcPts val="0"/>
                </a:spcAft>
              </a:pPr>
              <a:r>
                <a:rPr lang="en-US" sz="1400" dirty="0" smtClean="0">
                  <a:latin typeface="Courier New" pitchFamily="49" charset="0"/>
                  <a:cs typeface="Courier New" pitchFamily="49" charset="0"/>
                </a:rPr>
                <a:t>13    }</a:t>
              </a:r>
            </a:p>
            <a:p>
              <a:pPr marL="91440" algn="l">
                <a:lnSpc>
                  <a:spcPct val="100000"/>
                </a:lnSpc>
                <a:spcAft>
                  <a:spcPts val="0"/>
                </a:spcAft>
              </a:pPr>
              <a:r>
                <a:rPr lang="en-US" sz="1400" dirty="0" smtClean="0">
                  <a:latin typeface="Courier New" pitchFamily="49" charset="0"/>
                  <a:cs typeface="Courier New" pitchFamily="49" charset="0"/>
                </a:rPr>
                <a:t>14    </a:t>
              </a:r>
              <a:r>
                <a:rPr lang="en-US" sz="1400" dirty="0" smtClean="0">
                  <a:solidFill>
                    <a:srgbClr val="C00000"/>
                  </a:solidFill>
                  <a:latin typeface="Courier New" pitchFamily="49" charset="0"/>
                  <a:cs typeface="Courier New" pitchFamily="49" charset="0"/>
                </a:rPr>
                <a:t>else</a:t>
              </a:r>
            </a:p>
            <a:p>
              <a:pPr marL="91440" algn="l">
                <a:lnSpc>
                  <a:spcPct val="100000"/>
                </a:lnSpc>
                <a:spcAft>
                  <a:spcPts val="0"/>
                </a:spcAft>
              </a:pPr>
              <a:r>
                <a:rPr lang="en-US" sz="1400" dirty="0" smtClean="0">
                  <a:latin typeface="Courier New" pitchFamily="49" charset="0"/>
                  <a:cs typeface="Courier New" pitchFamily="49" charset="0"/>
                </a:rPr>
                <a:t>15    {</a:t>
              </a:r>
            </a:p>
            <a:p>
              <a:pPr marL="91440" algn="l">
                <a:lnSpc>
                  <a:spcPct val="100000"/>
                </a:lnSpc>
                <a:spcAft>
                  <a:spcPts val="0"/>
                </a:spcAft>
              </a:pPr>
              <a:r>
                <a:rPr lang="en-US" sz="1400" dirty="0" smtClean="0">
                  <a:latin typeface="Courier New" pitchFamily="49" charset="0"/>
                  <a:cs typeface="Courier New" pitchFamily="49" charset="0"/>
                </a:rPr>
                <a:t>16       </a:t>
              </a:r>
              <a:r>
                <a:rPr lang="en-US" sz="1400" dirty="0" err="1" smtClean="0">
                  <a:latin typeface="Courier New" pitchFamily="49" charset="0"/>
                  <a:cs typeface="Courier New" pitchFamily="49" charset="0"/>
                </a:rPr>
                <a:t>ExitError</a:t>
              </a:r>
              <a:r>
                <a:rPr lang="en-US" sz="1400" dirty="0" smtClean="0">
                  <a:latin typeface="Courier New" pitchFamily="49" charset="0"/>
                  <a:cs typeface="Courier New" pitchFamily="49" charset="0"/>
                </a:rPr>
                <a:t>(</a:t>
              </a:r>
              <a:r>
                <a:rPr lang="en-US" sz="1400" dirty="0" smtClean="0">
                  <a:solidFill>
                    <a:schemeClr val="tx2"/>
                  </a:solidFill>
                  <a:latin typeface="Courier New" pitchFamily="49" charset="0"/>
                  <a:cs typeface="Courier New" pitchFamily="49" charset="0"/>
                </a:rPr>
                <a:t>"not authorized to view message"</a:t>
              </a:r>
              <a:r>
                <a:rPr lang="en-US" sz="1400" dirty="0" smtClean="0">
                  <a:latin typeface="Courier New" pitchFamily="49" charset="0"/>
                  <a:cs typeface="Courier New" pitchFamily="49" charset="0"/>
                </a:rPr>
                <a:t>);</a:t>
              </a:r>
            </a:p>
            <a:p>
              <a:pPr marL="91440" algn="l">
                <a:lnSpc>
                  <a:spcPct val="100000"/>
                </a:lnSpc>
                <a:spcAft>
                  <a:spcPts val="0"/>
                </a:spcAft>
              </a:pPr>
              <a:r>
                <a:rPr lang="en-US" sz="1400" dirty="0" smtClean="0">
                  <a:latin typeface="Courier New" pitchFamily="49" charset="0"/>
                  <a:cs typeface="Courier New" pitchFamily="49" charset="0"/>
                </a:rPr>
                <a:t>17    }</a:t>
              </a:r>
            </a:p>
          </p:txBody>
        </p:sp>
        <p:cxnSp>
          <p:nvCxnSpPr>
            <p:cNvPr id="13" name="Straight Connector 12"/>
            <p:cNvCxnSpPr/>
            <p:nvPr/>
          </p:nvCxnSpPr>
          <p:spPr bwMode="auto">
            <a:xfrm rot="5400000">
              <a:off x="555939"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Words to Live By: #3</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CWE-602: Client-Side Enforcement of Server-Side Security</a:t>
            </a:r>
          </a:p>
          <a:p>
            <a:pPr>
              <a:lnSpc>
                <a:spcPct val="100000"/>
              </a:lnSpc>
            </a:pPr>
            <a:endParaRPr lang="en-US" dirty="0" smtClean="0"/>
          </a:p>
          <a:p>
            <a:pPr lvl="1">
              <a:lnSpc>
                <a:spcPct val="100000"/>
              </a:lnSpc>
            </a:pPr>
            <a:r>
              <a:rPr lang="en-US" b="0" dirty="0" smtClean="0"/>
              <a:t>The software is composed of a server that relies on the client to implement a mechanism that is intended to protect the server.  An attacker can modify the client-side behavior to bypass the protection mechanisms.</a:t>
            </a:r>
          </a:p>
        </p:txBody>
      </p:sp>
      <p:sp>
        <p:nvSpPr>
          <p:cNvPr id="4" name="Slide Number Placeholder 3"/>
          <p:cNvSpPr>
            <a:spLocks noGrp="1"/>
          </p:cNvSpPr>
          <p:nvPr>
            <p:ph type="sldNum" sz="quarter" idx="10"/>
          </p:nvPr>
        </p:nvSpPr>
        <p:spPr/>
        <p:txBody>
          <a:bodyPr/>
          <a:lstStyle/>
          <a:p>
            <a:fld id="{CDCC7088-93A3-4371-9D27-6E895A996358}" type="slidenum">
              <a:rPr lang="en-US" smtClean="0"/>
              <a:pPr/>
              <a:t>58</a:t>
            </a:fld>
            <a:endParaRPr lang="en-US"/>
          </a:p>
        </p:txBody>
      </p:sp>
      <p:sp>
        <p:nvSpPr>
          <p:cNvPr id="7" name="Horizontal Scroll 6"/>
          <p:cNvSpPr/>
          <p:nvPr/>
        </p:nvSpPr>
        <p:spPr bwMode="auto">
          <a:xfrm>
            <a:off x="883725" y="1219200"/>
            <a:ext cx="72390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Any client/server application must verify security on the server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Enforced Security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59</a:t>
            </a:fld>
            <a:endParaRPr lang="en-US"/>
          </a:p>
        </p:txBody>
      </p:sp>
      <p:pic>
        <p:nvPicPr>
          <p:cNvPr id="4098" name="Picture 2"/>
          <p:cNvPicPr>
            <a:picLocks noChangeAspect="1" noChangeArrowheads="1"/>
          </p:cNvPicPr>
          <p:nvPr/>
        </p:nvPicPr>
        <p:blipFill>
          <a:blip r:embed="rId3" cstate="print"/>
          <a:srcRect/>
          <a:stretch>
            <a:fillRect/>
          </a:stretch>
        </p:blipFill>
        <p:spPr bwMode="auto">
          <a:xfrm>
            <a:off x="3124200" y="1219200"/>
            <a:ext cx="5773480" cy="451381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57200" y="1295399"/>
            <a:ext cx="2417618" cy="137160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457200" y="2743200"/>
            <a:ext cx="2666999" cy="784738"/>
          </a:xfrm>
          <a:prstGeom prst="rect">
            <a:avLst/>
          </a:prstGeom>
          <a:noFill/>
          <a:ln w="9525">
            <a:noFill/>
            <a:miter lim="800000"/>
            <a:headEnd/>
            <a:tailEnd/>
          </a:ln>
        </p:spPr>
      </p:pic>
      <p:sp>
        <p:nvSpPr>
          <p:cNvPr id="9" name="TextBox 8"/>
          <p:cNvSpPr txBox="1"/>
          <p:nvPr/>
        </p:nvSpPr>
        <p:spPr>
          <a:xfrm>
            <a:off x="63465" y="3955544"/>
            <a:ext cx="2984535" cy="1759456"/>
          </a:xfrm>
          <a:prstGeom prst="rect">
            <a:avLst/>
          </a:prstGeom>
          <a:noFill/>
        </p:spPr>
        <p:txBody>
          <a:bodyPr wrap="none" rtlCol="0">
            <a:spAutoFit/>
          </a:bodyPr>
          <a:lstStyle/>
          <a:p>
            <a:r>
              <a:rPr lang="en-US" dirty="0" smtClean="0"/>
              <a:t>Debug Proxies:</a:t>
            </a:r>
          </a:p>
          <a:p>
            <a:r>
              <a:rPr lang="en-US" dirty="0" smtClean="0"/>
              <a:t>A key reason why a client</a:t>
            </a:r>
          </a:p>
          <a:p>
            <a:r>
              <a:rPr lang="en-US" dirty="0" smtClean="0"/>
              <a:t>cannot be entrusted with</a:t>
            </a:r>
          </a:p>
          <a:p>
            <a:r>
              <a:rPr lang="en-US" dirty="0" smtClean="0"/>
              <a:t>performing security.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solidFill>
                  <a:srgbClr val="003399"/>
                </a:solidFill>
              </a:rPr>
              <a:pPr/>
              <a:t>6</a:t>
            </a:fld>
            <a:endParaRPr lang="en-US">
              <a:solidFill>
                <a:srgbClr val="003399"/>
              </a:solidFill>
            </a:endParaRPr>
          </a:p>
        </p:txBody>
      </p:sp>
    </p:spTree>
    <p:extLst>
      <p:ext uri="{BB962C8B-B14F-4D97-AF65-F5344CB8AC3E}">
        <p14:creationId xmlns:p14="http://schemas.microsoft.com/office/powerpoint/2010/main" val="42789794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Example – PayPal &amp; Vendor Issue</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60</a:t>
            </a:fld>
            <a:endParaRPr lang="en-US"/>
          </a:p>
        </p:txBody>
      </p:sp>
      <p:sp>
        <p:nvSpPr>
          <p:cNvPr id="8" name="TextBox 7"/>
          <p:cNvSpPr txBox="1"/>
          <p:nvPr/>
        </p:nvSpPr>
        <p:spPr>
          <a:xfrm>
            <a:off x="1219200" y="5867400"/>
            <a:ext cx="6629400" cy="553998"/>
          </a:xfrm>
          <a:prstGeom prst="rect">
            <a:avLst/>
          </a:prstGeom>
          <a:noFill/>
        </p:spPr>
        <p:txBody>
          <a:bodyPr wrap="square" rtlCol="0">
            <a:noAutofit/>
          </a:bodyPr>
          <a:lstStyle/>
          <a:p>
            <a:pPr indent="-457200">
              <a:lnSpc>
                <a:spcPct val="100000"/>
              </a:lnSpc>
              <a:spcAft>
                <a:spcPts val="0"/>
              </a:spcAft>
            </a:pPr>
            <a:r>
              <a:rPr lang="en-US" sz="1000" b="0" dirty="0" err="1" smtClean="0"/>
              <a:t>Trafficvisitor</a:t>
            </a:r>
            <a:r>
              <a:rPr lang="en-US" sz="1000" b="0" dirty="0" smtClean="0"/>
              <a:t>. (2009, July). </a:t>
            </a:r>
            <a:r>
              <a:rPr lang="en-US" sz="1000" b="0" i="1" dirty="0" smtClean="0"/>
              <a:t>Change any PayPal price with Data Tamper for </a:t>
            </a:r>
            <a:r>
              <a:rPr lang="en-US" sz="1000" b="0" i="1" dirty="0" err="1" smtClean="0"/>
              <a:t>FireFox</a:t>
            </a:r>
            <a:r>
              <a:rPr lang="en-US" sz="1000" b="0" dirty="0" smtClean="0"/>
              <a:t>. Retrieved February 15, 2011, from http://letsearndollar.blogspot.com/2009/07/change-any-paypal-price-with-data.html</a:t>
            </a:r>
            <a:endParaRPr lang="en-US" sz="1000" b="0" dirty="0"/>
          </a:p>
        </p:txBody>
      </p:sp>
      <p:pic>
        <p:nvPicPr>
          <p:cNvPr id="5122" name="Picture 2"/>
          <p:cNvPicPr>
            <a:picLocks noChangeAspect="1" noChangeArrowheads="1"/>
          </p:cNvPicPr>
          <p:nvPr/>
        </p:nvPicPr>
        <p:blipFill>
          <a:blip r:embed="rId3" cstate="print"/>
          <a:srcRect/>
          <a:stretch>
            <a:fillRect/>
          </a:stretch>
        </p:blipFill>
        <p:spPr bwMode="auto">
          <a:xfrm>
            <a:off x="1752600" y="1143000"/>
            <a:ext cx="5781675" cy="2314575"/>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1752600" y="3886200"/>
            <a:ext cx="5781675" cy="1781175"/>
          </a:xfrm>
          <a:prstGeom prst="rect">
            <a:avLst/>
          </a:prstGeom>
          <a:noFill/>
          <a:ln w="9525">
            <a:noFill/>
            <a:miter lim="800000"/>
            <a:headEnd/>
            <a:tailEnd/>
          </a:ln>
        </p:spPr>
      </p:pic>
      <p:sp>
        <p:nvSpPr>
          <p:cNvPr id="11" name="Rectangle 10"/>
          <p:cNvSpPr/>
          <p:nvPr/>
        </p:nvSpPr>
        <p:spPr bwMode="auto">
          <a:xfrm>
            <a:off x="1828800" y="2209800"/>
            <a:ext cx="5715000" cy="4572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752600" y="4724400"/>
            <a:ext cx="5105400" cy="3810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DCC7088-93A3-4371-9D27-6E895A996358}" type="slidenum">
              <a:rPr lang="en-US" smtClean="0"/>
              <a:pPr/>
              <a:t>61</a:t>
            </a:fld>
            <a:endParaRPr lang="en-US"/>
          </a:p>
        </p:txBody>
      </p:sp>
      <p:sp>
        <p:nvSpPr>
          <p:cNvPr id="3" name="TextBox 2"/>
          <p:cNvSpPr txBox="1"/>
          <p:nvPr/>
        </p:nvSpPr>
        <p:spPr>
          <a:xfrm>
            <a:off x="0" y="6047987"/>
            <a:ext cx="9144000" cy="307777"/>
          </a:xfrm>
          <a:prstGeom prst="rect">
            <a:avLst/>
          </a:prstGeom>
          <a:noFill/>
        </p:spPr>
        <p:txBody>
          <a:bodyPr wrap="square" rtlCol="0">
            <a:spAutoFit/>
          </a:bodyPr>
          <a:lstStyle/>
          <a:p>
            <a:pPr>
              <a:lnSpc>
                <a:spcPct val="100000"/>
              </a:lnSpc>
              <a:spcAft>
                <a:spcPts val="0"/>
              </a:spcAft>
            </a:pPr>
            <a:r>
              <a:rPr lang="en-US" sz="1400" b="0" dirty="0" smtClean="0"/>
              <a:t>An attacker can bypass authentication by just sending a CHANGE-ADDRESS command.</a:t>
            </a:r>
            <a:endParaRPr lang="en-US" sz="1400" b="0" dirty="0"/>
          </a:p>
        </p:txBody>
      </p:sp>
      <p:grpSp>
        <p:nvGrpSpPr>
          <p:cNvPr id="13" name="Group 12"/>
          <p:cNvGrpSpPr/>
          <p:nvPr/>
        </p:nvGrpSpPr>
        <p:grpSpPr>
          <a:xfrm>
            <a:off x="457200" y="326156"/>
            <a:ext cx="8153400" cy="2454443"/>
            <a:chOff x="457200" y="573504"/>
            <a:chExt cx="8153400" cy="2454443"/>
          </a:xfrm>
        </p:grpSpPr>
        <p:grpSp>
          <p:nvGrpSpPr>
            <p:cNvPr id="2" name="Group 9"/>
            <p:cNvGrpSpPr/>
            <p:nvPr/>
          </p:nvGrpSpPr>
          <p:grpSpPr>
            <a:xfrm>
              <a:off x="457200" y="573504"/>
              <a:ext cx="8153400" cy="245444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200" b="0" dirty="0" smtClean="0">
                    <a:latin typeface="Courier New" pitchFamily="49" charset="0"/>
                    <a:cs typeface="Courier New" pitchFamily="49" charset="0"/>
                  </a:rPr>
                  <a:t> 1    $</a:t>
                </a:r>
                <a:r>
                  <a:rPr lang="en-US" sz="1200" b="0" dirty="0" err="1" smtClean="0">
                    <a:latin typeface="Courier New" pitchFamily="49" charset="0"/>
                    <a:cs typeface="Courier New" pitchFamily="49" charset="0"/>
                  </a:rPr>
                  <a:t>customerid</a:t>
                </a:r>
                <a:r>
                  <a:rPr lang="en-US" sz="1200" b="0" dirty="0" smtClean="0">
                    <a:latin typeface="Courier New" pitchFamily="49" charset="0"/>
                    <a:cs typeface="Courier New" pitchFamily="49" charset="0"/>
                  </a:rPr>
                  <a:t> = </a:t>
                </a:r>
                <a:r>
                  <a:rPr lang="en-US" sz="1200" b="0" dirty="0" err="1" smtClean="0">
                    <a:latin typeface="Courier New" pitchFamily="49" charset="0"/>
                    <a:cs typeface="Courier New" pitchFamily="49" charset="0"/>
                  </a:rPr>
                  <a:t>AskForCustomerId</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2    $address = </a:t>
                </a:r>
                <a:r>
                  <a:rPr lang="en-US" sz="1200" b="0" dirty="0" err="1" smtClean="0">
                    <a:latin typeface="Courier New" pitchFamily="49" charset="0"/>
                    <a:cs typeface="Courier New" pitchFamily="49" charset="0"/>
                  </a:rPr>
                  <a:t>AskForAddress</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3 </a:t>
                </a:r>
              </a:p>
              <a:p>
                <a:pPr algn="l">
                  <a:lnSpc>
                    <a:spcPct val="100000"/>
                  </a:lnSpc>
                  <a:spcAft>
                    <a:spcPts val="0"/>
                  </a:spcAft>
                </a:pPr>
                <a:r>
                  <a:rPr lang="en-US" sz="1200" b="0" dirty="0" smtClean="0">
                    <a:latin typeface="Courier New" pitchFamily="49" charset="0"/>
                    <a:cs typeface="Courier New" pitchFamily="49" charset="0"/>
                  </a:rPr>
                  <a:t> 4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"$user AUTH $</a:t>
                </a:r>
                <a:r>
                  <a:rPr lang="en-US" sz="1200" b="0" dirty="0" err="1" smtClean="0">
                    <a:solidFill>
                      <a:schemeClr val="tx2"/>
                    </a:solidFill>
                    <a:latin typeface="Courier New" pitchFamily="49" charset="0"/>
                    <a:cs typeface="Courier New" pitchFamily="49" charset="0"/>
                  </a:rPr>
                  <a:t>customerid</a:t>
                </a:r>
                <a:r>
                  <a:rPr lang="en-US" sz="1200" b="0" dirty="0" smtClean="0">
                    <a:solidFill>
                      <a:schemeClr val="tx2"/>
                    </a:solidFill>
                    <a:latin typeface="Courier New" pitchFamily="49" charset="0"/>
                    <a:cs typeface="Courier New" pitchFamily="49" charset="0"/>
                  </a:rPr>
                  <a:t>\n"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5    $</a:t>
                </a:r>
                <a:r>
                  <a:rPr lang="en-US" sz="1200" b="0" dirty="0" err="1" smtClean="0">
                    <a:latin typeface="Courier New" pitchFamily="49" charset="0"/>
                    <a:cs typeface="Courier New" pitchFamily="49" charset="0"/>
                  </a:rPr>
                  <a:t>resp</a:t>
                </a:r>
                <a:r>
                  <a:rPr lang="en-US" sz="1200" b="0" dirty="0" smtClean="0">
                    <a:latin typeface="Courier New" pitchFamily="49" charset="0"/>
                    <a:cs typeface="Courier New" pitchFamily="49" charset="0"/>
                  </a:rPr>
                  <a:t> = </a:t>
                </a:r>
                <a:r>
                  <a:rPr lang="en-US" sz="1200" b="0" dirty="0" err="1" smtClean="0">
                    <a:latin typeface="Courier New" pitchFamily="49" charset="0"/>
                    <a:cs typeface="Courier New" pitchFamily="49" charset="0"/>
                  </a:rPr>
                  <a:t>readSocket</a:t>
                </a:r>
                <a:r>
                  <a:rPr lang="en-US" sz="1200" b="0" dirty="0" smtClean="0">
                    <a:latin typeface="Courier New" pitchFamily="49" charset="0"/>
                    <a:cs typeface="Courier New" pitchFamily="49" charset="0"/>
                  </a:rPr>
                  <a:t>($sock);</a:t>
                </a:r>
              </a:p>
              <a:p>
                <a:pPr algn="l">
                  <a:lnSpc>
                    <a:spcPct val="100000"/>
                  </a:lnSpc>
                  <a:spcAft>
                    <a:spcPts val="0"/>
                  </a:spcAft>
                </a:pPr>
                <a:r>
                  <a:rPr lang="en-US" sz="1200" b="0" dirty="0" smtClean="0">
                    <a:latin typeface="Courier New" pitchFamily="49" charset="0"/>
                    <a:cs typeface="Courier New" pitchFamily="49" charset="0"/>
                  </a:rPr>
                  <a:t> 6</a:t>
                </a:r>
              </a:p>
              <a:p>
                <a:pPr algn="l">
                  <a:lnSpc>
                    <a:spcPct val="100000"/>
                  </a:lnSpc>
                  <a:spcAft>
                    <a:spcPts val="0"/>
                  </a:spcAft>
                </a:pPr>
                <a:r>
                  <a:rPr lang="en-US" sz="1200" b="0" dirty="0" smtClean="0">
                    <a:latin typeface="Courier New" pitchFamily="49" charset="0"/>
                    <a:cs typeface="Courier New" pitchFamily="49" charset="0"/>
                  </a:rPr>
                  <a:t> 7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resp</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eq</a:t>
                </a:r>
                <a:r>
                  <a:rPr lang="en-US" sz="1200" b="0" dirty="0" smtClean="0">
                    <a:latin typeface="Courier New" pitchFamily="49" charset="0"/>
                    <a:cs typeface="Courier New" pitchFamily="49" charset="0"/>
                  </a:rPr>
                  <a:t> </a:t>
                </a:r>
                <a:r>
                  <a:rPr lang="en-US" sz="1200" b="0" dirty="0" smtClean="0">
                    <a:solidFill>
                      <a:schemeClr val="tx2"/>
                    </a:solidFill>
                    <a:latin typeface="Courier New" pitchFamily="49" charset="0"/>
                    <a:cs typeface="Courier New" pitchFamily="49" charset="0"/>
                  </a:rPr>
                  <a:t>"authorized"</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8    {</a:t>
                </a:r>
              </a:p>
              <a:p>
                <a:pPr algn="l">
                  <a:lnSpc>
                    <a:spcPct val="100000"/>
                  </a:lnSpc>
                  <a:spcAft>
                    <a:spcPts val="0"/>
                  </a:spcAft>
                </a:pPr>
                <a:r>
                  <a:rPr lang="en-US" sz="1200" b="0" dirty="0" smtClean="0">
                    <a:latin typeface="Courier New" pitchFamily="49" charset="0"/>
                    <a:cs typeface="Courier New" pitchFamily="49" charset="0"/>
                  </a:rPr>
                  <a:t> 9       </a:t>
                </a:r>
                <a:r>
                  <a:rPr lang="en-US" sz="1200" b="0" i="1" dirty="0" smtClean="0">
                    <a:solidFill>
                      <a:srgbClr val="339933"/>
                    </a:solidFill>
                    <a:latin typeface="Courier New" pitchFamily="49" charset="0"/>
                    <a:cs typeface="Courier New" pitchFamily="49" charset="0"/>
                  </a:rPr>
                  <a:t># request is authorized, go ahead and update the info!</a:t>
                </a:r>
                <a:endParaRPr lang="en-US" sz="1200" b="0" dirty="0" smtClean="0">
                  <a:latin typeface="Courier New" pitchFamily="49" charset="0"/>
                  <a:cs typeface="Courier New" pitchFamily="49" charset="0"/>
                </a:endParaRPr>
              </a:p>
              <a:p>
                <a:pPr algn="l">
                  <a:lnSpc>
                    <a:spcPct val="100000"/>
                  </a:lnSpc>
                  <a:spcAft>
                    <a:spcPts val="0"/>
                  </a:spcAft>
                </a:pPr>
                <a:r>
                  <a:rPr lang="en-US" sz="1200" b="0" dirty="0" smtClean="0">
                    <a:latin typeface="Courier New" pitchFamily="49" charset="0"/>
                    <a:cs typeface="Courier New" pitchFamily="49" charset="0"/>
                  </a:rPr>
                  <a:t>10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"$user CHANGE-ADDRESS $</a:t>
                </a:r>
                <a:r>
                  <a:rPr lang="en-US" sz="1200" b="0" dirty="0" err="1" smtClean="0">
                    <a:solidFill>
                      <a:schemeClr val="tx2"/>
                    </a:solidFill>
                    <a:latin typeface="Courier New" pitchFamily="49" charset="0"/>
                    <a:cs typeface="Courier New" pitchFamily="49" charset="0"/>
                  </a:rPr>
                  <a:t>customerid</a:t>
                </a:r>
                <a:r>
                  <a:rPr lang="en-US" sz="1200" b="0" dirty="0" smtClean="0">
                    <a:solidFill>
                      <a:schemeClr val="tx2"/>
                    </a:solidFill>
                    <a:latin typeface="Courier New" pitchFamily="49" charset="0"/>
                    <a:cs typeface="Courier New" pitchFamily="49" charset="0"/>
                  </a:rPr>
                  <a:t> $address\n")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11    }</a:t>
                </a:r>
              </a:p>
              <a:p>
                <a:pPr algn="l">
                  <a:lnSpc>
                    <a:spcPct val="100000"/>
                  </a:lnSpc>
                  <a:spcAft>
                    <a:spcPts val="0"/>
                  </a:spcAft>
                </a:pPr>
                <a:r>
                  <a:rPr lang="en-US" sz="1200" b="0" dirty="0" smtClean="0">
                    <a:latin typeface="Courier New" pitchFamily="49" charset="0"/>
                    <a:cs typeface="Courier New" pitchFamily="49" charset="0"/>
                  </a:rPr>
                  <a:t>12    </a:t>
                </a:r>
                <a:r>
                  <a:rPr lang="en-US" sz="1200" b="0" dirty="0" smtClean="0">
                    <a:solidFill>
                      <a:srgbClr val="C00000"/>
                    </a:solidFill>
                    <a:latin typeface="Courier New" pitchFamily="49" charset="0"/>
                    <a:cs typeface="Courier New" pitchFamily="49" charset="0"/>
                  </a:rPr>
                  <a:t>else</a:t>
                </a:r>
                <a:r>
                  <a:rPr lang="en-US" sz="1200" b="0" dirty="0" smtClean="0">
                    <a:latin typeface="Courier New" pitchFamily="49" charset="0"/>
                    <a:cs typeface="Courier New" pitchFamily="49" charset="0"/>
                  </a:rPr>
                  <a:t> {  </a:t>
                </a:r>
                <a:r>
                  <a:rPr lang="en-US" sz="1200" b="0" dirty="0" smtClean="0">
                    <a:solidFill>
                      <a:srgbClr val="C00000"/>
                    </a:solidFill>
                    <a:latin typeface="Courier New" pitchFamily="49" charset="0"/>
                    <a:cs typeface="Courier New" pitchFamily="49" charset="0"/>
                  </a:rPr>
                  <a:t>print</a:t>
                </a:r>
                <a:r>
                  <a:rPr lang="en-US" sz="1200" b="0" dirty="0" smtClean="0">
                    <a:latin typeface="Courier New" pitchFamily="49" charset="0"/>
                    <a:cs typeface="Courier New" pitchFamily="49" charset="0"/>
                  </a:rPr>
                  <a:t> </a:t>
                </a:r>
                <a:r>
                  <a:rPr lang="en-US" sz="1200" b="0" dirty="0" smtClean="0">
                    <a:solidFill>
                      <a:schemeClr val="tx2"/>
                    </a:solidFill>
                    <a:latin typeface="Courier New" pitchFamily="49" charset="0"/>
                    <a:cs typeface="Courier New" pitchFamily="49" charset="0"/>
                  </a:rPr>
                  <a:t>"ERROR: You're not authorized to change customer's address.\n"</a:t>
                </a:r>
                <a:r>
                  <a:rPr lang="en-US" sz="1200" b="0" dirty="0" smtClean="0">
                    <a:latin typeface="Courier New" pitchFamily="49" charset="0"/>
                    <a:cs typeface="Courier New" pitchFamily="49" charset="0"/>
                  </a:rPr>
                  <a:t>; }</a:t>
                </a:r>
                <a:endParaRPr lang="en-US" sz="1200" b="0" dirty="0">
                  <a:latin typeface="Courier New" pitchFamily="49" charset="0"/>
                  <a:cs typeface="Courier New" pitchFamily="49" charset="0"/>
                </a:endParaRPr>
              </a:p>
            </p:txBody>
          </p:sp>
          <p:cxnSp>
            <p:nvCxnSpPr>
              <p:cNvPr id="9" name="Straight Connector 8"/>
              <p:cNvCxnSpPr/>
              <p:nvPr/>
            </p:nvCxnSpPr>
            <p:spPr bwMode="auto">
              <a:xfrm rot="5400000">
                <a:off x="305214"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5" name="TextBox 4"/>
            <p:cNvSpPr txBox="1"/>
            <p:nvPr/>
          </p:nvSpPr>
          <p:spPr>
            <a:xfrm>
              <a:off x="7523252" y="709734"/>
              <a:ext cx="825867" cy="385362"/>
            </a:xfrm>
            <a:prstGeom prst="rect">
              <a:avLst/>
            </a:prstGeom>
            <a:noFill/>
          </p:spPr>
          <p:txBody>
            <a:bodyPr wrap="none" rtlCol="0">
              <a:spAutoFit/>
            </a:bodyPr>
            <a:lstStyle/>
            <a:p>
              <a:pPr algn="r"/>
              <a:r>
                <a:rPr lang="en-US" dirty="0" smtClean="0"/>
                <a:t>Client</a:t>
              </a:r>
              <a:endParaRPr lang="en-US" dirty="0"/>
            </a:p>
          </p:txBody>
        </p:sp>
      </p:grpSp>
      <p:grpSp>
        <p:nvGrpSpPr>
          <p:cNvPr id="7" name="Group 6"/>
          <p:cNvGrpSpPr/>
          <p:nvPr/>
        </p:nvGrpSpPr>
        <p:grpSpPr>
          <a:xfrm>
            <a:off x="457200" y="2860809"/>
            <a:ext cx="8153400" cy="3131679"/>
            <a:chOff x="457200" y="3108157"/>
            <a:chExt cx="8153400" cy="2931695"/>
          </a:xfrm>
        </p:grpSpPr>
        <p:grpSp>
          <p:nvGrpSpPr>
            <p:cNvPr id="8" name="Group 9"/>
            <p:cNvGrpSpPr/>
            <p:nvPr/>
          </p:nvGrpSpPr>
          <p:grpSpPr>
            <a:xfrm>
              <a:off x="457200" y="3108157"/>
              <a:ext cx="8153400" cy="2931695"/>
              <a:chOff x="685800" y="609600"/>
              <a:chExt cx="8153400" cy="1905000"/>
            </a:xfrm>
          </p:grpSpPr>
          <p:sp>
            <p:nvSpPr>
              <p:cNvPr id="10" name="Rounded Rectangle 9"/>
              <p:cNvSpPr/>
              <p:nvPr/>
            </p:nvSpPr>
            <p:spPr bwMode="auto">
              <a:xfrm>
                <a:off x="685800" y="609600"/>
                <a:ext cx="8153400" cy="1905000"/>
              </a:xfrm>
              <a:prstGeom prst="roundRect">
                <a:avLst/>
              </a:prstGeom>
              <a:solidFill>
                <a:schemeClr val="bg1">
                  <a:lumMod val="8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200" b="0" dirty="0" smtClean="0">
                    <a:latin typeface="Courier New" pitchFamily="49" charset="0"/>
                    <a:cs typeface="Courier New" pitchFamily="49" charset="0"/>
                  </a:rPr>
                  <a:t> 1    ($user, $</a:t>
                </a:r>
                <a:r>
                  <a:rPr lang="en-US" sz="1200" b="0" dirty="0" err="1" smtClean="0">
                    <a:latin typeface="Courier New" pitchFamily="49" charset="0"/>
                    <a:cs typeface="Courier New" pitchFamily="49" charset="0"/>
                  </a:rPr>
                  <a:t>cmd</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customerid</a:t>
                </a:r>
                <a:r>
                  <a:rPr lang="en-US" sz="1200" b="0" dirty="0" smtClean="0">
                    <a:latin typeface="Courier New" pitchFamily="49" charset="0"/>
                    <a:cs typeface="Courier New" pitchFamily="49" charset="0"/>
                  </a:rPr>
                  <a:t>, </a:t>
                </a:r>
                <a:r>
                  <a:rPr lang="en-US" sz="1200" b="0" dirty="0">
                    <a:latin typeface="Courier New" pitchFamily="49" charset="0"/>
                    <a:cs typeface="Courier New" pitchFamily="49" charset="0"/>
                  </a:rPr>
                  <a:t>$address) </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ParseRequest</a:t>
                </a:r>
                <a:r>
                  <a:rPr lang="en-US" sz="1200" b="0" dirty="0" smtClean="0">
                    <a:latin typeface="Courier New" pitchFamily="49" charset="0"/>
                    <a:cs typeface="Courier New" pitchFamily="49" charset="0"/>
                  </a:rPr>
                  <a:t>($sock);</a:t>
                </a:r>
              </a:p>
              <a:p>
                <a:pPr algn="l">
                  <a:lnSpc>
                    <a:spcPct val="100000"/>
                  </a:lnSpc>
                  <a:spcAft>
                    <a:spcPts val="0"/>
                  </a:spcAft>
                </a:pPr>
                <a:r>
                  <a:rPr lang="en-US" sz="1200" b="0" dirty="0" smtClean="0">
                    <a:latin typeface="Courier New" pitchFamily="49" charset="0"/>
                    <a:cs typeface="Courier New" pitchFamily="49" charset="0"/>
                  </a:rPr>
                  <a:t> 2</a:t>
                </a:r>
              </a:p>
              <a:p>
                <a:pPr algn="l">
                  <a:lnSpc>
                    <a:spcPct val="100000"/>
                  </a:lnSpc>
                  <a:spcAft>
                    <a:spcPts val="0"/>
                  </a:spcAft>
                </a:pPr>
                <a:r>
                  <a:rPr lang="en-US" sz="1200" b="0" dirty="0" smtClean="0">
                    <a:latin typeface="Courier New" pitchFamily="49" charset="0"/>
                    <a:cs typeface="Courier New" pitchFamily="49" charset="0"/>
                  </a:rPr>
                  <a:t> 3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cmd</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eq</a:t>
                </a:r>
                <a:r>
                  <a:rPr lang="en-US" sz="1200" b="0" dirty="0" smtClean="0">
                    <a:latin typeface="Courier New" pitchFamily="49" charset="0"/>
                    <a:cs typeface="Courier New" pitchFamily="49" charset="0"/>
                  </a:rPr>
                  <a:t> </a:t>
                </a:r>
                <a:r>
                  <a:rPr lang="en-US" sz="1200" b="0" dirty="0" smtClean="0">
                    <a:solidFill>
                      <a:schemeClr val="tx2"/>
                    </a:solidFill>
                    <a:latin typeface="Courier New" pitchFamily="49" charset="0"/>
                    <a:cs typeface="Courier New" pitchFamily="49" charset="0"/>
                  </a:rPr>
                  <a:t>"AUTH"</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4    {</a:t>
                </a:r>
              </a:p>
              <a:p>
                <a:pPr algn="l">
                  <a:lnSpc>
                    <a:spcPct val="100000"/>
                  </a:lnSpc>
                  <a:spcAft>
                    <a:spcPts val="0"/>
                  </a:spcAft>
                </a:pPr>
                <a:r>
                  <a:rPr lang="en-US" sz="1200" b="0" dirty="0" smtClean="0">
                    <a:latin typeface="Courier New" pitchFamily="49" charset="0"/>
                    <a:cs typeface="Courier New" pitchFamily="49" charset="0"/>
                  </a:rPr>
                  <a:t> 5       $result = </a:t>
                </a:r>
                <a:r>
                  <a:rPr lang="en-US" sz="1200" b="0" dirty="0" err="1" smtClean="0">
                    <a:latin typeface="Courier New" pitchFamily="49" charset="0"/>
                    <a:cs typeface="Courier New" pitchFamily="49" charset="0"/>
                  </a:rPr>
                  <a:t>AuthorizeRequest</a:t>
                </a:r>
                <a:r>
                  <a:rPr lang="en-US" sz="1200" b="0" dirty="0" smtClean="0">
                    <a:latin typeface="Courier New" pitchFamily="49" charset="0"/>
                    <a:cs typeface="Courier New" pitchFamily="49" charset="0"/>
                  </a:rPr>
                  <a:t>($user, $</a:t>
                </a:r>
                <a:r>
                  <a:rPr lang="en-US" sz="1200" b="0" dirty="0" err="1" smtClean="0">
                    <a:latin typeface="Courier New" pitchFamily="49" charset="0"/>
                    <a:cs typeface="Courier New" pitchFamily="49" charset="0"/>
                  </a:rPr>
                  <a:t>customerid</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6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"$result\n"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7    }</a:t>
                </a:r>
              </a:p>
              <a:p>
                <a:pPr algn="l">
                  <a:lnSpc>
                    <a:spcPct val="100000"/>
                  </a:lnSpc>
                  <a:spcAft>
                    <a:spcPts val="0"/>
                  </a:spcAft>
                </a:pPr>
                <a:r>
                  <a:rPr lang="en-US" sz="1200" b="0" dirty="0" smtClean="0">
                    <a:latin typeface="Courier New" pitchFamily="49" charset="0"/>
                    <a:cs typeface="Courier New" pitchFamily="49" charset="0"/>
                  </a:rPr>
                  <a:t> 8</a:t>
                </a:r>
              </a:p>
              <a:p>
                <a:pPr algn="l">
                  <a:lnSpc>
                    <a:spcPct val="100000"/>
                  </a:lnSpc>
                  <a:spcAft>
                    <a:spcPts val="0"/>
                  </a:spcAft>
                </a:pPr>
                <a:r>
                  <a:rPr lang="en-US" sz="1200" b="0" dirty="0" smtClean="0">
                    <a:latin typeface="Courier New" pitchFamily="49" charset="0"/>
                    <a:cs typeface="Courier New" pitchFamily="49" charset="0"/>
                  </a:rPr>
                  <a:t> 9    </a:t>
                </a:r>
                <a:r>
                  <a:rPr lang="en-US" sz="1200" b="0" dirty="0" err="1" smtClean="0">
                    <a:solidFill>
                      <a:srgbClr val="C00000"/>
                    </a:solidFill>
                    <a:latin typeface="Courier New" pitchFamily="49" charset="0"/>
                    <a:cs typeface="Courier New" pitchFamily="49" charset="0"/>
                  </a:rPr>
                  <a:t>elsif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cmd</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eq</a:t>
                </a:r>
                <a:r>
                  <a:rPr lang="en-US" sz="1200" b="0" dirty="0" smtClean="0">
                    <a:latin typeface="Courier New" pitchFamily="49" charset="0"/>
                    <a:cs typeface="Courier New" pitchFamily="49" charset="0"/>
                  </a:rPr>
                  <a:t> </a:t>
                </a:r>
                <a:r>
                  <a:rPr lang="en-US" sz="1200" b="0" dirty="0" smtClean="0">
                    <a:solidFill>
                      <a:schemeClr val="tx2"/>
                    </a:solidFill>
                    <a:latin typeface="Courier New" pitchFamily="49" charset="0"/>
                    <a:cs typeface="Courier New" pitchFamily="49" charset="0"/>
                  </a:rPr>
                  <a:t>"CHANGE-ADDRESS"</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10    {</a:t>
                </a:r>
              </a:p>
              <a:p>
                <a:pPr algn="l">
                  <a:lnSpc>
                    <a:spcPct val="100000"/>
                  </a:lnSpc>
                  <a:spcAft>
                    <a:spcPts val="0"/>
                  </a:spcAft>
                </a:pPr>
                <a:r>
                  <a:rPr lang="en-US" sz="1200" b="0" dirty="0" smtClean="0">
                    <a:latin typeface="Courier New" pitchFamily="49" charset="0"/>
                    <a:cs typeface="Courier New" pitchFamily="49" charset="0"/>
                  </a:rPr>
                  <a:t>11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validateAddress</a:t>
                </a:r>
                <a:r>
                  <a:rPr lang="en-US" sz="1200" b="0" dirty="0" smtClean="0">
                    <a:latin typeface="Courier New" pitchFamily="49" charset="0"/>
                    <a:cs typeface="Courier New" pitchFamily="49" charset="0"/>
                  </a:rPr>
                  <a:t>($address)) {</a:t>
                </a:r>
              </a:p>
              <a:p>
                <a:pPr algn="l">
                  <a:lnSpc>
                    <a:spcPct val="100000"/>
                  </a:lnSpc>
                  <a:spcAft>
                    <a:spcPts val="0"/>
                  </a:spcAft>
                </a:pPr>
                <a:r>
                  <a:rPr lang="en-US" sz="1200" b="0" dirty="0" smtClean="0">
                    <a:latin typeface="Courier New" pitchFamily="49" charset="0"/>
                    <a:cs typeface="Courier New" pitchFamily="49" charset="0"/>
                  </a:rPr>
                  <a:t>12         $res = </a:t>
                </a:r>
                <a:r>
                  <a:rPr lang="en-US" sz="1200" b="0" dirty="0" err="1" smtClean="0">
                    <a:latin typeface="Courier New" pitchFamily="49" charset="0"/>
                    <a:cs typeface="Courier New" pitchFamily="49" charset="0"/>
                  </a:rPr>
                  <a:t>UpdateAddress</a:t>
                </a:r>
                <a:r>
                  <a:rPr lang="en-US" sz="1200" b="0" dirty="0" smtClean="0">
                    <a:latin typeface="Courier New" pitchFamily="49" charset="0"/>
                    <a:cs typeface="Courier New" pitchFamily="49" charset="0"/>
                  </a:rPr>
                  <a:t>($</a:t>
                </a:r>
                <a:r>
                  <a:rPr lang="en-US" sz="1200" b="0" dirty="0" err="1" smtClean="0">
                    <a:latin typeface="Courier New" pitchFamily="49" charset="0"/>
                    <a:cs typeface="Courier New" pitchFamily="49" charset="0"/>
                  </a:rPr>
                  <a:t>customerid</a:t>
                </a:r>
                <a:r>
                  <a:rPr lang="en-US" sz="1200" b="0" dirty="0" smtClean="0">
                    <a:latin typeface="Courier New" pitchFamily="49" charset="0"/>
                    <a:cs typeface="Courier New" pitchFamily="49" charset="0"/>
                  </a:rPr>
                  <a:t>, $address);</a:t>
                </a:r>
              </a:p>
              <a:p>
                <a:pPr algn="l">
                  <a:lnSpc>
                    <a:spcPct val="100000"/>
                  </a:lnSpc>
                  <a:spcAft>
                    <a:spcPts val="0"/>
                  </a:spcAft>
                </a:pPr>
                <a:r>
                  <a:rPr lang="en-US" sz="1200" b="0" dirty="0" smtClean="0">
                    <a:latin typeface="Courier New" pitchFamily="49" charset="0"/>
                    <a:cs typeface="Courier New" pitchFamily="49" charset="0"/>
                  </a:rPr>
                  <a:t>13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"SUCCESS\n"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14      }</a:t>
                </a:r>
              </a:p>
              <a:p>
                <a:pPr algn="l">
                  <a:lnSpc>
                    <a:spcPct val="100000"/>
                  </a:lnSpc>
                  <a:spcAft>
                    <a:spcPts val="0"/>
                  </a:spcAft>
                </a:pPr>
                <a:r>
                  <a:rPr lang="en-US" sz="1200" b="0" dirty="0" smtClean="0">
                    <a:latin typeface="Courier New" pitchFamily="49" charset="0"/>
                    <a:cs typeface="Courier New" pitchFamily="49" charset="0"/>
                  </a:rPr>
                  <a:t>15      </a:t>
                </a:r>
                <a:r>
                  <a:rPr lang="en-US" sz="1200" b="0" dirty="0" smtClean="0">
                    <a:solidFill>
                      <a:srgbClr val="C00000"/>
                    </a:solidFill>
                    <a:latin typeface="Courier New" pitchFamily="49" charset="0"/>
                    <a:cs typeface="Courier New" pitchFamily="49" charset="0"/>
                  </a:rPr>
                  <a:t>else</a:t>
                </a:r>
                <a:r>
                  <a:rPr lang="en-US" sz="1200" b="0" dirty="0" smtClean="0">
                    <a:latin typeface="Courier New" pitchFamily="49" charset="0"/>
                    <a:cs typeface="Courier New" pitchFamily="49" charset="0"/>
                  </a:rPr>
                  <a:t> {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"FAILURE -- address is malformed\n"</a:t>
                </a:r>
                <a:r>
                  <a:rPr lang="en-US" sz="1200" b="0" dirty="0" smtClean="0">
                    <a:latin typeface="Courier New" pitchFamily="49" charset="0"/>
                    <a:cs typeface="Courier New" pitchFamily="49" charset="0"/>
                  </a:rPr>
                  <a:t>); }</a:t>
                </a:r>
              </a:p>
              <a:p>
                <a:pPr algn="l">
                  <a:lnSpc>
                    <a:spcPct val="100000"/>
                  </a:lnSpc>
                  <a:spcAft>
                    <a:spcPts val="0"/>
                  </a:spcAft>
                </a:pPr>
                <a:r>
                  <a:rPr lang="en-US" sz="1200" b="0" dirty="0" smtClean="0">
                    <a:latin typeface="Courier New" pitchFamily="49" charset="0"/>
                    <a:cs typeface="Courier New" pitchFamily="49" charset="0"/>
                  </a:rPr>
                  <a:t>16    }</a:t>
                </a:r>
              </a:p>
            </p:txBody>
          </p:sp>
          <p:cxnSp>
            <p:nvCxnSpPr>
              <p:cNvPr id="11" name="Straight Connector 10"/>
              <p:cNvCxnSpPr/>
              <p:nvPr/>
            </p:nvCxnSpPr>
            <p:spPr bwMode="auto">
              <a:xfrm rot="5400000">
                <a:off x="305214"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12" name="TextBox 11"/>
            <p:cNvSpPr txBox="1"/>
            <p:nvPr/>
          </p:nvSpPr>
          <p:spPr>
            <a:xfrm>
              <a:off x="7484779" y="3312519"/>
              <a:ext cx="902811" cy="385362"/>
            </a:xfrm>
            <a:prstGeom prst="rect">
              <a:avLst/>
            </a:prstGeom>
            <a:noFill/>
          </p:spPr>
          <p:txBody>
            <a:bodyPr wrap="none" rtlCol="0">
              <a:spAutoFit/>
            </a:bodyPr>
            <a:lstStyle/>
            <a:p>
              <a:pPr algn="r"/>
              <a:r>
                <a:rPr lang="en-US" dirty="0" smtClean="0"/>
                <a:t>Server</a:t>
              </a:r>
              <a:endParaRPr lang="en-US" dirty="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62</a:t>
            </a:fld>
            <a:endParaRPr lang="en-US"/>
          </a:p>
        </p:txBody>
      </p:sp>
      <p:grpSp>
        <p:nvGrpSpPr>
          <p:cNvPr id="2" name="Group 9"/>
          <p:cNvGrpSpPr/>
          <p:nvPr/>
        </p:nvGrpSpPr>
        <p:grpSpPr>
          <a:xfrm>
            <a:off x="457200" y="1074822"/>
            <a:ext cx="8153400" cy="2061410"/>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200" b="0" dirty="0">
                  <a:latin typeface="Courier New" pitchFamily="49" charset="0"/>
                  <a:cs typeface="Courier New" pitchFamily="49" charset="0"/>
                </a:rPr>
                <a:t> 1    $</a:t>
              </a:r>
              <a:r>
                <a:rPr lang="en-US" sz="1200" b="0" dirty="0" err="1">
                  <a:latin typeface="Courier New" pitchFamily="49" charset="0"/>
                  <a:cs typeface="Courier New" pitchFamily="49" charset="0"/>
                </a:rPr>
                <a:t>customerid</a:t>
              </a:r>
              <a:r>
                <a:rPr lang="en-US" sz="1200" b="0" dirty="0">
                  <a:latin typeface="Courier New" pitchFamily="49" charset="0"/>
                  <a:cs typeface="Courier New" pitchFamily="49" charset="0"/>
                </a:rPr>
                <a:t> = </a:t>
              </a:r>
              <a:r>
                <a:rPr lang="en-US" sz="1200" b="0" dirty="0" err="1">
                  <a:latin typeface="Courier New" pitchFamily="49" charset="0"/>
                  <a:cs typeface="Courier New" pitchFamily="49" charset="0"/>
                </a:rPr>
                <a:t>AskForCustomerId</a:t>
              </a:r>
              <a:r>
                <a:rPr lang="en-US" sz="1200" b="0" dirty="0">
                  <a:latin typeface="Courier New" pitchFamily="49" charset="0"/>
                  <a:cs typeface="Courier New" pitchFamily="49" charset="0"/>
                </a:rPr>
                <a:t>();</a:t>
              </a:r>
            </a:p>
            <a:p>
              <a:pPr algn="l">
                <a:lnSpc>
                  <a:spcPct val="100000"/>
                </a:lnSpc>
                <a:spcAft>
                  <a:spcPts val="0"/>
                </a:spcAft>
              </a:pPr>
              <a:r>
                <a:rPr lang="en-US" sz="1200" b="0" dirty="0">
                  <a:latin typeface="Courier New" pitchFamily="49" charset="0"/>
                  <a:cs typeface="Courier New" pitchFamily="49" charset="0"/>
                </a:rPr>
                <a:t> 2    $address = </a:t>
              </a:r>
              <a:r>
                <a:rPr lang="en-US" sz="1200" b="0" dirty="0" err="1">
                  <a:latin typeface="Courier New" pitchFamily="49" charset="0"/>
                  <a:cs typeface="Courier New" pitchFamily="49" charset="0"/>
                </a:rPr>
                <a:t>AskForAddress</a:t>
              </a:r>
              <a:r>
                <a:rPr lang="en-US" sz="1200" b="0" dirty="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3</a:t>
              </a:r>
            </a:p>
            <a:p>
              <a:pPr algn="l">
                <a:lnSpc>
                  <a:spcPct val="100000"/>
                </a:lnSpc>
                <a:spcAft>
                  <a:spcPts val="0"/>
                </a:spcAft>
              </a:pPr>
              <a:r>
                <a:rPr lang="en-US" sz="1200" b="0" dirty="0" smtClean="0">
                  <a:latin typeface="Courier New" pitchFamily="49" charset="0"/>
                  <a:cs typeface="Courier New" pitchFamily="49" charset="0"/>
                </a:rPr>
                <a:t> 4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"$user CHANGE-ADDRESS $</a:t>
              </a:r>
              <a:r>
                <a:rPr lang="en-US" sz="1200" b="0" dirty="0" err="1" smtClean="0">
                  <a:solidFill>
                    <a:schemeClr val="tx2"/>
                  </a:solidFill>
                  <a:latin typeface="Courier New" pitchFamily="49" charset="0"/>
                  <a:cs typeface="Courier New" pitchFamily="49" charset="0"/>
                </a:rPr>
                <a:t>customerid</a:t>
              </a:r>
              <a:r>
                <a:rPr lang="en-US" sz="1200" b="0" dirty="0" smtClean="0">
                  <a:solidFill>
                    <a:schemeClr val="tx2"/>
                  </a:solidFill>
                  <a:latin typeface="Courier New" pitchFamily="49" charset="0"/>
                  <a:cs typeface="Courier New" pitchFamily="49" charset="0"/>
                </a:rPr>
                <a:t> $address\n")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5    $</a:t>
              </a:r>
              <a:r>
                <a:rPr lang="en-US" sz="1200" b="0" dirty="0" err="1" smtClean="0">
                  <a:latin typeface="Courier New" pitchFamily="49" charset="0"/>
                  <a:cs typeface="Courier New" pitchFamily="49" charset="0"/>
                </a:rPr>
                <a:t>resp</a:t>
              </a:r>
              <a:r>
                <a:rPr lang="en-US" sz="1200" b="0" dirty="0" smtClean="0">
                  <a:latin typeface="Courier New" pitchFamily="49" charset="0"/>
                  <a:cs typeface="Courier New" pitchFamily="49" charset="0"/>
                </a:rPr>
                <a:t> = </a:t>
              </a:r>
              <a:r>
                <a:rPr lang="en-US" sz="1200" b="0" dirty="0" err="1" smtClean="0">
                  <a:latin typeface="Courier New" pitchFamily="49" charset="0"/>
                  <a:cs typeface="Courier New" pitchFamily="49" charset="0"/>
                </a:rPr>
                <a:t>readSocket</a:t>
              </a:r>
              <a:r>
                <a:rPr lang="en-US" sz="1200" b="0" dirty="0" smtClean="0">
                  <a:latin typeface="Courier New" pitchFamily="49" charset="0"/>
                  <a:cs typeface="Courier New" pitchFamily="49" charset="0"/>
                </a:rPr>
                <a:t>($sock);</a:t>
              </a:r>
            </a:p>
            <a:p>
              <a:pPr algn="l">
                <a:lnSpc>
                  <a:spcPct val="100000"/>
                </a:lnSpc>
                <a:spcAft>
                  <a:spcPts val="0"/>
                </a:spcAft>
              </a:pPr>
              <a:r>
                <a:rPr lang="en-US" sz="1200" b="0" dirty="0" smtClean="0">
                  <a:latin typeface="Courier New" pitchFamily="49" charset="0"/>
                  <a:cs typeface="Courier New" pitchFamily="49" charset="0"/>
                </a:rPr>
                <a:t> 6</a:t>
              </a:r>
            </a:p>
            <a:p>
              <a:pPr algn="l">
                <a:lnSpc>
                  <a:spcPct val="100000"/>
                </a:lnSpc>
                <a:spcAft>
                  <a:spcPts val="0"/>
                </a:spcAft>
              </a:pPr>
              <a:r>
                <a:rPr lang="en-US" sz="1200" b="0" dirty="0" smtClean="0">
                  <a:latin typeface="Courier New" pitchFamily="49" charset="0"/>
                  <a:cs typeface="Courier New" pitchFamily="49" charset="0"/>
                </a:rPr>
                <a:t> 7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resp</a:t>
              </a:r>
              <a:r>
                <a:rPr lang="en-US" sz="1200" b="0" dirty="0" smtClean="0">
                  <a:latin typeface="Courier New" pitchFamily="49" charset="0"/>
                  <a:cs typeface="Courier New" pitchFamily="49" charset="0"/>
                </a:rPr>
                <a:t> ne </a:t>
              </a:r>
              <a:r>
                <a:rPr lang="en-US" sz="1200" b="0" dirty="0" smtClean="0">
                  <a:solidFill>
                    <a:schemeClr val="tx2"/>
                  </a:solidFill>
                  <a:latin typeface="Courier New" pitchFamily="49" charset="0"/>
                  <a:cs typeface="Courier New" pitchFamily="49" charset="0"/>
                </a:rPr>
                <a:t>"success"</a:t>
              </a:r>
              <a:r>
                <a:rPr lang="en-US" sz="1200" b="0" dirty="0" smtClean="0">
                  <a:latin typeface="Courier New" pitchFamily="49" charset="0"/>
                  <a:cs typeface="Courier New" pitchFamily="49" charset="0"/>
                </a:rPr>
                <a:t>)</a:t>
              </a:r>
            </a:p>
            <a:p>
              <a:pPr algn="l">
                <a:lnSpc>
                  <a:spcPct val="100000"/>
                </a:lnSpc>
                <a:spcAft>
                  <a:spcPts val="0"/>
                </a:spcAft>
              </a:pPr>
              <a:r>
                <a:rPr lang="en-US" sz="1200" b="0" dirty="0">
                  <a:latin typeface="Courier New" pitchFamily="49" charset="0"/>
                  <a:cs typeface="Courier New" pitchFamily="49" charset="0"/>
                </a:rPr>
                <a:t> </a:t>
              </a:r>
              <a:r>
                <a:rPr lang="en-US" sz="1200" b="0" dirty="0" smtClean="0">
                  <a:latin typeface="Courier New" pitchFamily="49" charset="0"/>
                  <a:cs typeface="Courier New" pitchFamily="49" charset="0"/>
                </a:rPr>
                <a:t>8    {</a:t>
              </a:r>
            </a:p>
            <a:p>
              <a:pPr algn="l">
                <a:lnSpc>
                  <a:spcPct val="100000"/>
                </a:lnSpc>
                <a:spcAft>
                  <a:spcPts val="0"/>
                </a:spcAft>
              </a:pPr>
              <a:r>
                <a:rPr lang="en-US" sz="1200" b="0" dirty="0" smtClean="0">
                  <a:latin typeface="Courier New" pitchFamily="49" charset="0"/>
                  <a:cs typeface="Courier New" pitchFamily="49" charset="0"/>
                </a:rPr>
                <a:t> 9       error(</a:t>
              </a:r>
              <a:r>
                <a:rPr lang="en-US" sz="1200" b="0" dirty="0" smtClean="0">
                  <a:solidFill>
                    <a:schemeClr val="tx2"/>
                  </a:solidFill>
                  <a:latin typeface="Courier New" pitchFamily="49" charset="0"/>
                  <a:cs typeface="Courier New" pitchFamily="49" charset="0"/>
                </a:rPr>
                <a:t>"$</a:t>
              </a:r>
              <a:r>
                <a:rPr lang="en-US" sz="1200" b="0" dirty="0" err="1" smtClean="0">
                  <a:solidFill>
                    <a:schemeClr val="tx2"/>
                  </a:solidFill>
                  <a:latin typeface="Courier New" pitchFamily="49" charset="0"/>
                  <a:cs typeface="Courier New" pitchFamily="49" charset="0"/>
                </a:rPr>
                <a:t>resp</a:t>
              </a:r>
              <a:r>
                <a:rPr lang="en-US" sz="1200" b="0" dirty="0" smtClean="0">
                  <a:solidFill>
                    <a:schemeClr val="tx2"/>
                  </a:solidFill>
                  <a:latin typeface="Courier New" pitchFamily="49" charset="0"/>
                  <a:cs typeface="Courier New" pitchFamily="49" charset="0"/>
                </a:rPr>
                <a:t>\n")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10    }</a:t>
              </a:r>
              <a:endParaRPr lang="en-US" sz="1200" b="0" dirty="0">
                <a:latin typeface="Courier New" pitchFamily="49" charset="0"/>
                <a:cs typeface="Courier New" pitchFamily="49" charset="0"/>
              </a:endParaRPr>
            </a:p>
          </p:txBody>
        </p:sp>
        <p:cxnSp>
          <p:nvCxnSpPr>
            <p:cNvPr id="9" name="Straight Connector 8"/>
            <p:cNvCxnSpPr/>
            <p:nvPr/>
          </p:nvCxnSpPr>
          <p:spPr bwMode="auto">
            <a:xfrm rot="5400000">
              <a:off x="281151"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grpSp>
        <p:nvGrpSpPr>
          <p:cNvPr id="3" name="Group 9"/>
          <p:cNvGrpSpPr/>
          <p:nvPr/>
        </p:nvGrpSpPr>
        <p:grpSpPr>
          <a:xfrm>
            <a:off x="457200" y="3208422"/>
            <a:ext cx="8153400" cy="2931695"/>
            <a:chOff x="685800" y="609600"/>
            <a:chExt cx="8153400" cy="1905000"/>
          </a:xfrm>
        </p:grpSpPr>
        <p:sp>
          <p:nvSpPr>
            <p:cNvPr id="10" name="Rounded Rectangle 9"/>
            <p:cNvSpPr/>
            <p:nvPr/>
          </p:nvSpPr>
          <p:spPr bwMode="auto">
            <a:xfrm>
              <a:off x="685800" y="609600"/>
              <a:ext cx="8153400" cy="1905000"/>
            </a:xfrm>
            <a:prstGeom prst="roundRect">
              <a:avLst/>
            </a:prstGeom>
            <a:solidFill>
              <a:schemeClr val="bg1">
                <a:lumMod val="8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lnSpc>
                  <a:spcPct val="100000"/>
                </a:lnSpc>
                <a:spcAft>
                  <a:spcPts val="0"/>
                </a:spcAft>
              </a:pPr>
              <a:r>
                <a:rPr lang="en-US" sz="1200" b="0" dirty="0">
                  <a:latin typeface="Courier New" pitchFamily="49" charset="0"/>
                  <a:cs typeface="Courier New" pitchFamily="49" charset="0"/>
                </a:rPr>
                <a:t> 1    ($user, $</a:t>
              </a:r>
              <a:r>
                <a:rPr lang="en-US" sz="1200" b="0" dirty="0" err="1">
                  <a:latin typeface="Courier New" pitchFamily="49" charset="0"/>
                  <a:cs typeface="Courier New" pitchFamily="49" charset="0"/>
                </a:rPr>
                <a:t>cmd</a:t>
              </a:r>
              <a:r>
                <a:rPr lang="en-US" sz="1200" b="0" dirty="0">
                  <a:latin typeface="Courier New" pitchFamily="49" charset="0"/>
                  <a:cs typeface="Courier New" pitchFamily="49" charset="0"/>
                </a:rPr>
                <a:t>, $</a:t>
              </a:r>
              <a:r>
                <a:rPr lang="en-US" sz="1200" b="0" dirty="0" err="1">
                  <a:latin typeface="Courier New" pitchFamily="49" charset="0"/>
                  <a:cs typeface="Courier New" pitchFamily="49" charset="0"/>
                </a:rPr>
                <a:t>customerid</a:t>
              </a:r>
              <a:r>
                <a:rPr lang="en-US" sz="1200" b="0" dirty="0">
                  <a:latin typeface="Courier New" pitchFamily="49" charset="0"/>
                  <a:cs typeface="Courier New" pitchFamily="49" charset="0"/>
                </a:rPr>
                <a:t>, $address) = </a:t>
              </a:r>
              <a:r>
                <a:rPr lang="en-US" sz="1200" b="0" dirty="0" err="1" smtClean="0">
                  <a:latin typeface="Courier New" pitchFamily="49" charset="0"/>
                  <a:cs typeface="Courier New" pitchFamily="49" charset="0"/>
                </a:rPr>
                <a:t>ParseRequest</a:t>
              </a:r>
              <a:r>
                <a:rPr lang="en-US" sz="1200" b="0" dirty="0">
                  <a:latin typeface="Courier New" pitchFamily="49" charset="0"/>
                  <a:cs typeface="Courier New" pitchFamily="49" charset="0"/>
                </a:rPr>
                <a:t>($sock);</a:t>
              </a:r>
            </a:p>
            <a:p>
              <a:pPr algn="l">
                <a:lnSpc>
                  <a:spcPct val="100000"/>
                </a:lnSpc>
                <a:spcAft>
                  <a:spcPts val="0"/>
                </a:spcAft>
              </a:pPr>
              <a:r>
                <a:rPr lang="en-US" sz="1200" b="0" dirty="0">
                  <a:latin typeface="Courier New" pitchFamily="49" charset="0"/>
                  <a:cs typeface="Courier New" pitchFamily="49" charset="0"/>
                </a:rPr>
                <a:t> 2</a:t>
              </a:r>
            </a:p>
            <a:p>
              <a:pPr algn="l">
                <a:lnSpc>
                  <a:spcPct val="100000"/>
                </a:lnSpc>
                <a:spcAft>
                  <a:spcPts val="0"/>
                </a:spcAft>
              </a:pPr>
              <a:r>
                <a:rPr lang="en-US" sz="1200" b="0" dirty="0" smtClean="0">
                  <a:latin typeface="Courier New" pitchFamily="49" charset="0"/>
                  <a:cs typeface="Courier New" pitchFamily="49" charset="0"/>
                </a:rPr>
                <a:t> 3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cmd</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eq</a:t>
              </a:r>
              <a:r>
                <a:rPr lang="en-US" sz="1200" b="0" dirty="0" smtClean="0">
                  <a:latin typeface="Courier New" pitchFamily="49" charset="0"/>
                  <a:cs typeface="Courier New" pitchFamily="49" charset="0"/>
                </a:rPr>
                <a:t> </a:t>
              </a:r>
              <a:r>
                <a:rPr lang="en-US" sz="1200" b="0" dirty="0" smtClean="0">
                  <a:solidFill>
                    <a:schemeClr val="tx2"/>
                  </a:solidFill>
                  <a:latin typeface="Courier New" pitchFamily="49" charset="0"/>
                  <a:cs typeface="Courier New" pitchFamily="49" charset="0"/>
                </a:rPr>
                <a:t>"CHANGE-ADDRESS"</a:t>
              </a:r>
              <a:r>
                <a:rPr lang="en-US" sz="1200" b="0" dirty="0" smtClean="0">
                  <a:latin typeface="Courier New" pitchFamily="49" charset="0"/>
                  <a:cs typeface="Courier New" pitchFamily="49" charset="0"/>
                </a:rPr>
                <a:t>)</a:t>
              </a:r>
            </a:p>
            <a:p>
              <a:pPr algn="l">
                <a:lnSpc>
                  <a:spcPct val="100000"/>
                </a:lnSpc>
                <a:spcAft>
                  <a:spcPts val="0"/>
                </a:spcAft>
              </a:pPr>
              <a:r>
                <a:rPr lang="en-US" sz="1200" b="0" dirty="0">
                  <a:latin typeface="Courier New" pitchFamily="49" charset="0"/>
                  <a:cs typeface="Courier New" pitchFamily="49" charset="0"/>
                </a:rPr>
                <a:t> </a:t>
              </a:r>
              <a:r>
                <a:rPr lang="en-US" sz="1200" b="0" dirty="0" smtClean="0">
                  <a:latin typeface="Courier New" pitchFamily="49" charset="0"/>
                  <a:cs typeface="Courier New" pitchFamily="49" charset="0"/>
                </a:rPr>
                <a:t>4    {</a:t>
              </a:r>
            </a:p>
            <a:p>
              <a:pPr algn="l">
                <a:lnSpc>
                  <a:spcPct val="100000"/>
                </a:lnSpc>
                <a:spcAft>
                  <a:spcPts val="0"/>
                </a:spcAft>
              </a:pPr>
              <a:r>
                <a:rPr lang="en-US" sz="1200" b="0" dirty="0" smtClean="0">
                  <a:latin typeface="Courier New" pitchFamily="49" charset="0"/>
                  <a:cs typeface="Courier New" pitchFamily="49" charset="0"/>
                </a:rPr>
                <a:t> 5       </a:t>
              </a:r>
              <a:r>
                <a:rPr lang="en-US" sz="1200" dirty="0" smtClean="0">
                  <a:latin typeface="Courier New" pitchFamily="49" charset="0"/>
                  <a:cs typeface="Courier New" pitchFamily="49" charset="0"/>
                </a:rPr>
                <a:t>$result = </a:t>
              </a:r>
              <a:r>
                <a:rPr lang="en-US" sz="1200" dirty="0" err="1" smtClean="0">
                  <a:latin typeface="Courier New" pitchFamily="49" charset="0"/>
                  <a:cs typeface="Courier New" pitchFamily="49" charset="0"/>
                </a:rPr>
                <a:t>AuthorizeRequest</a:t>
              </a:r>
              <a:r>
                <a:rPr lang="en-US" sz="1200" dirty="0">
                  <a:latin typeface="Courier New" pitchFamily="49" charset="0"/>
                  <a:cs typeface="Courier New" pitchFamily="49" charset="0"/>
                </a:rPr>
                <a:t>($user, $</a:t>
              </a:r>
              <a:r>
                <a:rPr lang="en-US" sz="1200" dirty="0" err="1">
                  <a:latin typeface="Courier New" pitchFamily="49" charset="0"/>
                  <a:cs typeface="Courier New" pitchFamily="49" charset="0"/>
                </a:rPr>
                <a:t>customerid</a:t>
              </a:r>
              <a:r>
                <a:rPr lang="en-US" sz="120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a:t>
              </a:r>
              <a:r>
                <a:rPr lang="en-US" sz="1200" b="0" dirty="0">
                  <a:latin typeface="Courier New" pitchFamily="49" charset="0"/>
                  <a:cs typeface="Courier New" pitchFamily="49" charset="0"/>
                </a:rPr>
                <a:t>6</a:t>
              </a:r>
              <a:r>
                <a:rPr lang="en-US" sz="1200" b="0" dirty="0" smtClean="0">
                  <a:latin typeface="Courier New" pitchFamily="49" charset="0"/>
                  <a:cs typeface="Courier New" pitchFamily="49" charset="0"/>
                </a:rPr>
                <a:t>       </a:t>
              </a:r>
              <a:r>
                <a:rPr lang="en-US" sz="1200" dirty="0" smtClean="0">
                  <a:solidFill>
                    <a:srgbClr val="C00000"/>
                  </a:solidFill>
                  <a:latin typeface="Courier New" pitchFamily="49" charset="0"/>
                  <a:cs typeface="Courier New" pitchFamily="49" charset="0"/>
                </a:rPr>
                <a:t>if</a:t>
              </a:r>
              <a:r>
                <a:rPr lang="en-US" sz="1200" dirty="0" smtClean="0">
                  <a:latin typeface="Courier New" pitchFamily="49" charset="0"/>
                  <a:cs typeface="Courier New" pitchFamily="49" charset="0"/>
                </a:rPr>
                <a:t> ($result </a:t>
              </a:r>
              <a:r>
                <a:rPr lang="en-US" sz="1200" dirty="0" err="1" smtClean="0">
                  <a:latin typeface="Courier New" pitchFamily="49" charset="0"/>
                  <a:cs typeface="Courier New" pitchFamily="49" charset="0"/>
                </a:rPr>
                <a:t>eq</a:t>
              </a:r>
              <a:r>
                <a:rPr lang="en-US" sz="1200" dirty="0" smtClean="0">
                  <a:latin typeface="Courier New" pitchFamily="49" charset="0"/>
                  <a:cs typeface="Courier New" pitchFamily="49" charset="0"/>
                </a:rPr>
                <a:t> </a:t>
              </a:r>
              <a:r>
                <a:rPr lang="en-US" sz="1200" dirty="0" smtClean="0">
                  <a:solidFill>
                    <a:schemeClr val="tx2"/>
                  </a:solidFill>
                  <a:latin typeface="Courier New" pitchFamily="49" charset="0"/>
                  <a:cs typeface="Courier New" pitchFamily="49" charset="0"/>
                </a:rPr>
                <a:t>"authorized"</a:t>
              </a:r>
              <a:r>
                <a:rPr lang="en-US" sz="1200" dirty="0" smtClean="0">
                  <a:latin typeface="Courier New" pitchFamily="49" charset="0"/>
                  <a:cs typeface="Courier New" pitchFamily="49" charset="0"/>
                </a:rPr>
                <a:t>)</a:t>
              </a:r>
            </a:p>
            <a:p>
              <a:pPr algn="l">
                <a:lnSpc>
                  <a:spcPct val="100000"/>
                </a:lnSpc>
                <a:spcAft>
                  <a:spcPts val="0"/>
                </a:spcAft>
              </a:pPr>
              <a:r>
                <a:rPr lang="en-US" sz="1200" dirty="0" smtClean="0">
                  <a:latin typeface="Courier New" pitchFamily="49" charset="0"/>
                  <a:cs typeface="Courier New" pitchFamily="49" charset="0"/>
                </a:rPr>
                <a:t> 7       {</a:t>
              </a:r>
              <a:r>
                <a:rPr lang="en-US" sz="1200" b="0" dirty="0" smtClean="0">
                  <a:latin typeface="Courier New" pitchFamily="49" charset="0"/>
                  <a:cs typeface="Courier New" pitchFamily="49" charset="0"/>
                </a:rPr>
                <a:t>  </a:t>
              </a:r>
            </a:p>
            <a:p>
              <a:pPr algn="l">
                <a:lnSpc>
                  <a:spcPct val="100000"/>
                </a:lnSpc>
                <a:spcAft>
                  <a:spcPts val="0"/>
                </a:spcAft>
              </a:pPr>
              <a:r>
                <a:rPr lang="en-US" sz="1200" b="0" dirty="0" smtClean="0">
                  <a:latin typeface="Courier New" pitchFamily="49" charset="0"/>
                  <a:cs typeface="Courier New" pitchFamily="49" charset="0"/>
                </a:rPr>
                <a:t> 8          </a:t>
              </a:r>
              <a:r>
                <a:rPr lang="en-US" sz="1200" b="0" dirty="0" smtClean="0">
                  <a:solidFill>
                    <a:srgbClr val="C00000"/>
                  </a:solidFill>
                  <a:latin typeface="Courier New" pitchFamily="49" charset="0"/>
                  <a:cs typeface="Courier New" pitchFamily="49" charset="0"/>
                </a:rPr>
                <a:t>if</a:t>
              </a:r>
              <a:r>
                <a:rPr lang="en-US" sz="1200" b="0" dirty="0" smtClean="0">
                  <a:latin typeface="Courier New" pitchFamily="49" charset="0"/>
                  <a:cs typeface="Courier New" pitchFamily="49" charset="0"/>
                </a:rPr>
                <a:t> (</a:t>
              </a:r>
              <a:r>
                <a:rPr lang="en-US" sz="1200" b="0" dirty="0" err="1" smtClean="0">
                  <a:latin typeface="Courier New" pitchFamily="49" charset="0"/>
                  <a:cs typeface="Courier New" pitchFamily="49" charset="0"/>
                </a:rPr>
                <a:t>validateAddress</a:t>
              </a:r>
              <a:r>
                <a:rPr lang="en-US" sz="1200" b="0" dirty="0" smtClean="0">
                  <a:latin typeface="Courier New" pitchFamily="49" charset="0"/>
                  <a:cs typeface="Courier New" pitchFamily="49" charset="0"/>
                </a:rPr>
                <a:t>($</a:t>
              </a:r>
              <a:r>
                <a:rPr lang="en-US" sz="1200" b="0" dirty="0" err="1" smtClean="0">
                  <a:latin typeface="Courier New" pitchFamily="49" charset="0"/>
                  <a:cs typeface="Courier New" pitchFamily="49" charset="0"/>
                </a:rPr>
                <a:t>args</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 9          {</a:t>
              </a:r>
            </a:p>
            <a:p>
              <a:pPr algn="l">
                <a:lnSpc>
                  <a:spcPct val="100000"/>
                </a:lnSpc>
                <a:spcAft>
                  <a:spcPts val="0"/>
                </a:spcAft>
              </a:pPr>
              <a:r>
                <a:rPr lang="en-US" sz="1200" b="0" dirty="0" smtClean="0">
                  <a:latin typeface="Courier New" pitchFamily="49" charset="0"/>
                  <a:cs typeface="Courier New" pitchFamily="49" charset="0"/>
                </a:rPr>
                <a:t>10             $res = </a:t>
              </a:r>
              <a:r>
                <a:rPr lang="en-US" sz="1200" b="0" dirty="0" err="1" smtClean="0">
                  <a:latin typeface="Courier New" pitchFamily="49" charset="0"/>
                  <a:cs typeface="Courier New" pitchFamily="49" charset="0"/>
                </a:rPr>
                <a:t>UpdateDatabaseRecord</a:t>
              </a:r>
              <a:r>
                <a:rPr lang="en-US" sz="1200" b="0" dirty="0" smtClean="0">
                  <a:latin typeface="Courier New" pitchFamily="49" charset="0"/>
                  <a:cs typeface="Courier New" pitchFamily="49" charset="0"/>
                </a:rPr>
                <a:t>($</a:t>
              </a:r>
              <a:r>
                <a:rPr lang="en-US" sz="1200" b="0" dirty="0" err="1" smtClean="0">
                  <a:latin typeface="Courier New" pitchFamily="49" charset="0"/>
                  <a:cs typeface="Courier New" pitchFamily="49" charset="0"/>
                </a:rPr>
                <a:t>customerid</a:t>
              </a:r>
              <a:r>
                <a:rPr lang="en-US" sz="1200" b="0" dirty="0" smtClean="0">
                  <a:latin typeface="Courier New" pitchFamily="49" charset="0"/>
                  <a:cs typeface="Courier New" pitchFamily="49" charset="0"/>
                </a:rPr>
                <a:t>, $address);</a:t>
              </a:r>
            </a:p>
            <a:p>
              <a:pPr algn="l">
                <a:lnSpc>
                  <a:spcPct val="100000"/>
                </a:lnSpc>
                <a:spcAft>
                  <a:spcPts val="0"/>
                </a:spcAft>
              </a:pPr>
              <a:r>
                <a:rPr lang="en-US" sz="1200" b="0" dirty="0" smtClean="0">
                  <a:latin typeface="Courier New" pitchFamily="49" charset="0"/>
                  <a:cs typeface="Courier New" pitchFamily="49" charset="0"/>
                </a:rPr>
                <a:t>11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"SUCCESS\n"</a:t>
              </a: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12          }</a:t>
              </a:r>
            </a:p>
            <a:p>
              <a:pPr algn="l">
                <a:lnSpc>
                  <a:spcPct val="100000"/>
                </a:lnSpc>
                <a:spcAft>
                  <a:spcPts val="0"/>
                </a:spcAft>
              </a:pPr>
              <a:r>
                <a:rPr lang="en-US" sz="1200" b="0" dirty="0" smtClean="0">
                  <a:latin typeface="Courier New" pitchFamily="49" charset="0"/>
                  <a:cs typeface="Courier New" pitchFamily="49" charset="0"/>
                </a:rPr>
                <a:t>13          </a:t>
              </a:r>
              <a:r>
                <a:rPr lang="en-US" sz="1200" b="0" dirty="0" smtClean="0">
                  <a:solidFill>
                    <a:srgbClr val="C00000"/>
                  </a:solidFill>
                  <a:latin typeface="Courier New" pitchFamily="49" charset="0"/>
                  <a:cs typeface="Courier New" pitchFamily="49" charset="0"/>
                </a:rPr>
                <a:t>else</a:t>
              </a:r>
              <a:r>
                <a:rPr lang="en-US" sz="1200" b="0" dirty="0" smtClean="0">
                  <a:latin typeface="Courier New" pitchFamily="49" charset="0"/>
                  <a:cs typeface="Courier New" pitchFamily="49" charset="0"/>
                </a:rPr>
                <a:t> { </a:t>
              </a:r>
              <a:r>
                <a:rPr lang="en-US" sz="1200" b="0" dirty="0" err="1" smtClean="0">
                  <a:latin typeface="Courier New" pitchFamily="49" charset="0"/>
                  <a:cs typeface="Courier New" pitchFamily="49" charset="0"/>
                </a:rPr>
                <a:t>writeSocket</a:t>
              </a:r>
              <a:r>
                <a:rPr lang="en-US" sz="1200" b="0" dirty="0" smtClean="0">
                  <a:latin typeface="Courier New" pitchFamily="49" charset="0"/>
                  <a:cs typeface="Courier New" pitchFamily="49" charset="0"/>
                </a:rPr>
                <a:t>($sock, </a:t>
              </a:r>
              <a:r>
                <a:rPr lang="en-US" sz="1200" b="0" dirty="0" smtClean="0">
                  <a:solidFill>
                    <a:schemeClr val="tx2"/>
                  </a:solidFill>
                  <a:latin typeface="Courier New" pitchFamily="49" charset="0"/>
                  <a:cs typeface="Courier New" pitchFamily="49" charset="0"/>
                </a:rPr>
                <a:t>"FAILURE - malformed address\n"</a:t>
              </a:r>
              <a:r>
                <a:rPr lang="en-US" sz="1200" b="0" dirty="0" smtClean="0">
                  <a:latin typeface="Courier New" pitchFamily="49" charset="0"/>
                  <a:cs typeface="Courier New" pitchFamily="49" charset="0"/>
                </a:rPr>
                <a:t>); }</a:t>
              </a:r>
            </a:p>
            <a:p>
              <a:pPr algn="l">
                <a:lnSpc>
                  <a:spcPct val="100000"/>
                </a:lnSpc>
                <a:spcAft>
                  <a:spcPts val="0"/>
                </a:spcAft>
              </a:pPr>
              <a:r>
                <a:rPr lang="en-US" sz="1200" b="0" dirty="0" smtClean="0">
                  <a:latin typeface="Courier New" pitchFamily="49" charset="0"/>
                  <a:cs typeface="Courier New" pitchFamily="49" charset="0"/>
                </a:rPr>
                <a:t>14       </a:t>
              </a:r>
              <a:r>
                <a:rPr lang="en-US" sz="1200" dirty="0" smtClean="0">
                  <a:solidFill>
                    <a:srgbClr val="C00000"/>
                  </a:solidFill>
                  <a:latin typeface="Courier New" pitchFamily="49" charset="0"/>
                  <a:cs typeface="Courier New" pitchFamily="49" charset="0"/>
                </a:rPr>
                <a:t>else</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writeSocket</a:t>
              </a:r>
              <a:r>
                <a:rPr lang="en-US" sz="1200" dirty="0" smtClean="0">
                  <a:latin typeface="Courier New" pitchFamily="49" charset="0"/>
                  <a:cs typeface="Courier New" pitchFamily="49" charset="0"/>
                </a:rPr>
                <a:t>($sock, </a:t>
              </a:r>
              <a:r>
                <a:rPr lang="en-US" sz="1200" dirty="0" smtClean="0">
                  <a:solidFill>
                    <a:schemeClr val="tx2"/>
                  </a:solidFill>
                  <a:latin typeface="Courier New" pitchFamily="49" charset="0"/>
                  <a:cs typeface="Courier New" pitchFamily="49" charset="0"/>
                </a:rPr>
                <a:t>"FAILURE - not authorized\n"</a:t>
              </a:r>
              <a:r>
                <a:rPr lang="en-US" sz="1200" dirty="0" smtClean="0">
                  <a:latin typeface="Courier New" pitchFamily="49" charset="0"/>
                  <a:cs typeface="Courier New" pitchFamily="49" charset="0"/>
                </a:rPr>
                <a:t>); }</a:t>
              </a:r>
            </a:p>
            <a:p>
              <a:pPr algn="l">
                <a:lnSpc>
                  <a:spcPct val="100000"/>
                </a:lnSpc>
                <a:spcAft>
                  <a:spcPts val="0"/>
                </a:spcAft>
              </a:pPr>
              <a:r>
                <a:rPr lang="en-US" sz="1200" b="0" dirty="0" smtClean="0">
                  <a:latin typeface="Courier New" pitchFamily="49" charset="0"/>
                  <a:cs typeface="Courier New" pitchFamily="49" charset="0"/>
                </a:rPr>
                <a:t>15    }</a:t>
              </a:r>
            </a:p>
          </p:txBody>
        </p:sp>
        <p:cxnSp>
          <p:nvCxnSpPr>
            <p:cNvPr id="11" name="Straight Connector 10"/>
            <p:cNvCxnSpPr/>
            <p:nvPr/>
          </p:nvCxnSpPr>
          <p:spPr bwMode="auto">
            <a:xfrm rot="5400000">
              <a:off x="281151"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12" name="TextBox 11"/>
          <p:cNvSpPr txBox="1"/>
          <p:nvPr/>
        </p:nvSpPr>
        <p:spPr>
          <a:xfrm>
            <a:off x="7620000" y="1219200"/>
            <a:ext cx="825867" cy="385362"/>
          </a:xfrm>
          <a:prstGeom prst="rect">
            <a:avLst/>
          </a:prstGeom>
          <a:noFill/>
        </p:spPr>
        <p:txBody>
          <a:bodyPr wrap="none" rtlCol="0">
            <a:spAutoFit/>
          </a:bodyPr>
          <a:lstStyle/>
          <a:p>
            <a:pPr algn="r"/>
            <a:r>
              <a:rPr lang="en-US" dirty="0" smtClean="0"/>
              <a:t>Client</a:t>
            </a:r>
            <a:endParaRPr lang="en-US" dirty="0"/>
          </a:p>
        </p:txBody>
      </p:sp>
      <p:sp>
        <p:nvSpPr>
          <p:cNvPr id="14" name="TextBox 13"/>
          <p:cNvSpPr txBox="1"/>
          <p:nvPr/>
        </p:nvSpPr>
        <p:spPr>
          <a:xfrm>
            <a:off x="7556697" y="3375881"/>
            <a:ext cx="902811" cy="385362"/>
          </a:xfrm>
          <a:prstGeom prst="rect">
            <a:avLst/>
          </a:prstGeom>
          <a:noFill/>
        </p:spPr>
        <p:txBody>
          <a:bodyPr wrap="none" rtlCol="0">
            <a:spAutoFit/>
          </a:bodyPr>
          <a:lstStyle/>
          <a:p>
            <a:pPr algn="r"/>
            <a:r>
              <a:rPr lang="en-US" dirty="0" smtClean="0"/>
              <a:t>Server</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Management</a:t>
            </a:r>
            <a:endParaRPr lang="en-US" dirty="0"/>
          </a:p>
        </p:txBody>
      </p:sp>
      <p:sp>
        <p:nvSpPr>
          <p:cNvPr id="3" name="Text Placeholder 2"/>
          <p:cNvSpPr>
            <a:spLocks noGrp="1"/>
          </p:cNvSpPr>
          <p:nvPr>
            <p:ph type="body" idx="1"/>
          </p:nvPr>
        </p:nvSpPr>
        <p:spPr/>
        <p:txBody>
          <a:bodyPr/>
          <a:lstStyle/>
          <a:p>
            <a:r>
              <a:rPr lang="en-US" dirty="0" smtClean="0"/>
              <a:t>Security Mechanism:</a:t>
            </a:r>
            <a:endParaRPr lang="en-US" dirty="0"/>
          </a:p>
        </p:txBody>
      </p:sp>
      <p:sp>
        <p:nvSpPr>
          <p:cNvPr id="4" name="Slide Number Placeholder 3"/>
          <p:cNvSpPr>
            <a:spLocks noGrp="1"/>
          </p:cNvSpPr>
          <p:nvPr>
            <p:ph type="sldNum" sz="quarter" idx="10"/>
          </p:nvPr>
        </p:nvSpPr>
        <p:spPr/>
        <p:txBody>
          <a:bodyPr/>
          <a:lstStyle/>
          <a:p>
            <a:fld id="{43F7FDFE-18F6-49B8-BF33-E33EE22E0A3A}" type="slidenum">
              <a:rPr lang="en-US" smtClean="0"/>
              <a:pPr/>
              <a:t>63</a:t>
            </a:fld>
            <a:endParaRPr lang="en-US"/>
          </a:p>
        </p:txBody>
      </p:sp>
      <p:graphicFrame>
        <p:nvGraphicFramePr>
          <p:cNvPr id="12" name="Table 11"/>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Session Management</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Data Validation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Management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64</a:t>
            </a:fld>
            <a:endParaRPr lang="en-US"/>
          </a:p>
        </p:txBody>
      </p:sp>
      <p:sp>
        <p:nvSpPr>
          <p:cNvPr id="12" name="TextBox 11"/>
          <p:cNvSpPr txBox="1"/>
          <p:nvPr/>
        </p:nvSpPr>
        <p:spPr>
          <a:xfrm>
            <a:off x="0" y="2281989"/>
            <a:ext cx="9144000" cy="385362"/>
          </a:xfrm>
          <a:prstGeom prst="rect">
            <a:avLst/>
          </a:prstGeom>
          <a:noFill/>
        </p:spPr>
        <p:txBody>
          <a:bodyPr wrap="square" rtlCol="0">
            <a:spAutoFit/>
          </a:bodyPr>
          <a:lstStyle/>
          <a:p>
            <a:r>
              <a:rPr lang="en-US" b="0" dirty="0" smtClean="0"/>
              <a:t>A session identifier becomes a “something you have” method of authentication.</a:t>
            </a:r>
          </a:p>
        </p:txBody>
      </p:sp>
      <p:pic>
        <p:nvPicPr>
          <p:cNvPr id="12290" name="Picture 2"/>
          <p:cNvPicPr>
            <a:picLocks noChangeAspect="1" noChangeArrowheads="1"/>
          </p:cNvPicPr>
          <p:nvPr/>
        </p:nvPicPr>
        <p:blipFill>
          <a:blip r:embed="rId3" cstate="print"/>
          <a:srcRect/>
          <a:stretch>
            <a:fillRect/>
          </a:stretch>
        </p:blipFill>
        <p:spPr bwMode="auto">
          <a:xfrm>
            <a:off x="3858125" y="3236493"/>
            <a:ext cx="4124325" cy="1800225"/>
          </a:xfrm>
          <a:prstGeom prst="rect">
            <a:avLst/>
          </a:prstGeom>
          <a:noFill/>
          <a:ln w="9525">
            <a:noFill/>
            <a:miter lim="800000"/>
            <a:headEnd/>
            <a:tailEnd/>
          </a:ln>
        </p:spPr>
      </p:pic>
      <p:sp>
        <p:nvSpPr>
          <p:cNvPr id="8" name="TextBox 7"/>
          <p:cNvSpPr txBox="1"/>
          <p:nvPr/>
        </p:nvSpPr>
        <p:spPr>
          <a:xfrm>
            <a:off x="1118936" y="3850103"/>
            <a:ext cx="2685414" cy="923330"/>
          </a:xfrm>
          <a:prstGeom prst="rect">
            <a:avLst/>
          </a:prstGeom>
          <a:noFill/>
        </p:spPr>
        <p:txBody>
          <a:bodyPr wrap="none" rtlCol="0">
            <a:spAutoFit/>
          </a:bodyPr>
          <a:lstStyle/>
          <a:p>
            <a:pPr>
              <a:lnSpc>
                <a:spcPct val="100000"/>
              </a:lnSpc>
              <a:spcAft>
                <a:spcPts val="0"/>
              </a:spcAft>
            </a:pPr>
            <a:r>
              <a:rPr lang="en-US" dirty="0" smtClean="0"/>
              <a:t>Options for passing</a:t>
            </a:r>
          </a:p>
          <a:p>
            <a:pPr>
              <a:lnSpc>
                <a:spcPct val="100000"/>
              </a:lnSpc>
              <a:spcAft>
                <a:spcPts val="0"/>
              </a:spcAft>
            </a:pPr>
            <a:r>
              <a:rPr lang="en-US" dirty="0" smtClean="0"/>
              <a:t>data between browser</a:t>
            </a:r>
          </a:p>
          <a:p>
            <a:pPr>
              <a:lnSpc>
                <a:spcPct val="100000"/>
              </a:lnSpc>
              <a:spcAft>
                <a:spcPts val="0"/>
              </a:spcAft>
            </a:pPr>
            <a:r>
              <a:rPr lang="en-US" dirty="0" smtClean="0"/>
              <a:t>and web or app server.</a:t>
            </a:r>
            <a:endParaRPr lang="en-US" dirty="0"/>
          </a:p>
        </p:txBody>
      </p:sp>
      <p:sp>
        <p:nvSpPr>
          <p:cNvPr id="11" name="TextBox 10"/>
          <p:cNvSpPr txBox="1"/>
          <p:nvPr/>
        </p:nvSpPr>
        <p:spPr>
          <a:xfrm>
            <a:off x="0" y="5574629"/>
            <a:ext cx="9144000" cy="412934"/>
          </a:xfrm>
          <a:prstGeom prst="rect">
            <a:avLst/>
          </a:prstGeom>
          <a:noFill/>
        </p:spPr>
        <p:txBody>
          <a:bodyPr wrap="square" rtlCol="0">
            <a:spAutoFit/>
          </a:bodyPr>
          <a:lstStyle/>
          <a:p>
            <a:r>
              <a:rPr lang="en-US" b="0" dirty="0" smtClean="0"/>
              <a:t>Session lifetimes become a critical part of your application security.</a:t>
            </a:r>
            <a:endParaRPr lang="en-US" b="0" dirty="0"/>
          </a:p>
        </p:txBody>
      </p:sp>
      <p:sp>
        <p:nvSpPr>
          <p:cNvPr id="9" name="Rounded Rectangle 8"/>
          <p:cNvSpPr/>
          <p:nvPr/>
        </p:nvSpPr>
        <p:spPr bwMode="auto">
          <a:xfrm>
            <a:off x="826170" y="1343525"/>
            <a:ext cx="7467600" cy="457200"/>
          </a:xfrm>
          <a:prstGeom prst="roundRect">
            <a:avLst/>
          </a:prstGeom>
          <a:solidFill>
            <a:schemeClr val="tx2"/>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b="0" dirty="0" smtClean="0">
                <a:solidFill>
                  <a:schemeClr val="bg1"/>
                </a:solidFill>
              </a:rPr>
              <a:t> The need to track state in a stateless protocol = Session Management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Management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smtClean="0"/>
              <a:t>Enforce a reasonable session lifespan</a:t>
            </a:r>
          </a:p>
          <a:p>
            <a:endParaRPr lang="en-US" dirty="0" smtClean="0"/>
          </a:p>
          <a:p>
            <a:r>
              <a:rPr lang="en-US" dirty="0" smtClean="0"/>
              <a:t>Leverage existing session management solutions</a:t>
            </a:r>
          </a:p>
          <a:p>
            <a:endParaRPr lang="en-US" dirty="0" smtClean="0"/>
          </a:p>
          <a:p>
            <a:r>
              <a:rPr lang="en-US" dirty="0" smtClean="0"/>
              <a:t>Force a change of session ID after a successful login</a:t>
            </a:r>
          </a:p>
        </p:txBody>
      </p:sp>
      <p:sp>
        <p:nvSpPr>
          <p:cNvPr id="4" name="Slide Number Placeholder 3"/>
          <p:cNvSpPr>
            <a:spLocks noGrp="1"/>
          </p:cNvSpPr>
          <p:nvPr>
            <p:ph type="sldNum" sz="quarter" idx="10"/>
          </p:nvPr>
        </p:nvSpPr>
        <p:spPr/>
        <p:txBody>
          <a:bodyPr/>
          <a:lstStyle/>
          <a:p>
            <a:fld id="{CDCC7088-93A3-4371-9D27-6E895A996358}"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Words to Live By: #1</a:t>
            </a:r>
            <a:br>
              <a:rPr lang="en-US" dirty="0" smtClean="0"/>
            </a:br>
            <a:endParaRPr lang="en-US" dirty="0"/>
          </a:p>
        </p:txBody>
      </p:sp>
      <p:sp>
        <p:nvSpPr>
          <p:cNvPr id="3" name="Content Placeholder 2"/>
          <p:cNvSpPr>
            <a:spLocks noGrp="1"/>
          </p:cNvSpPr>
          <p:nvPr>
            <p:ph idx="1"/>
          </p:nvPr>
        </p:nvSpPr>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CWE-613: Insufficient Session Expiration</a:t>
            </a:r>
          </a:p>
          <a:p>
            <a:pPr>
              <a:lnSpc>
                <a:spcPct val="100000"/>
              </a:lnSpc>
            </a:pPr>
            <a:endParaRPr lang="en-US" b="0" dirty="0"/>
          </a:p>
          <a:p>
            <a:pPr lvl="1" fontAlgn="ctr"/>
            <a:r>
              <a:rPr lang="en-US" b="0" dirty="0"/>
              <a:t>The lack of proper session expiration may improve the likely success of certain attacks. </a:t>
            </a:r>
            <a:r>
              <a:rPr lang="en-US" b="0" dirty="0" smtClean="0"/>
              <a:t> For </a:t>
            </a:r>
            <a:r>
              <a:rPr lang="en-US" b="0" dirty="0"/>
              <a:t>example, an attacker may intercept a session ID, possibly via a network sniffer or Cross-site Scripting attack. </a:t>
            </a:r>
            <a:r>
              <a:rPr lang="en-US" b="0" dirty="0" smtClean="0"/>
              <a:t> Although </a:t>
            </a:r>
            <a:r>
              <a:rPr lang="en-US" b="0" dirty="0"/>
              <a:t>short session expiration times do not help if a stolen token is immediately used, they will protect against ongoing replaying of the session ID</a:t>
            </a:r>
            <a:r>
              <a:rPr lang="en-US" b="0" dirty="0" smtClean="0"/>
              <a:t>.  </a:t>
            </a:r>
            <a:r>
              <a:rPr lang="en-US" b="0" dirty="0"/>
              <a:t>In another scenario, a user might access a web site from a shared computer (such as at a library, Internet cafe, or open work environment). </a:t>
            </a:r>
            <a:r>
              <a:rPr lang="en-US" b="0" dirty="0" smtClean="0"/>
              <a:t> Insufficient </a:t>
            </a:r>
            <a:r>
              <a:rPr lang="en-US" b="0" dirty="0"/>
              <a:t>Session Expiration could allow an attacker to use the browser's back button to access web pages previously accessed by the victim</a:t>
            </a:r>
            <a:r>
              <a:rPr lang="en-US" b="0" dirty="0" smtClean="0"/>
              <a:t>.</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66</a:t>
            </a:fld>
            <a:endParaRPr lang="en-US"/>
          </a:p>
        </p:txBody>
      </p:sp>
      <p:sp>
        <p:nvSpPr>
          <p:cNvPr id="7" name="Horizontal Scroll 6"/>
          <p:cNvSpPr/>
          <p:nvPr/>
        </p:nvSpPr>
        <p:spPr bwMode="auto">
          <a:xfrm>
            <a:off x="1905000" y="1219200"/>
            <a:ext cx="48006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Enforce a reasonable session lifespan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Lifespan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67</a:t>
            </a:fld>
            <a:endParaRPr lang="en-US"/>
          </a:p>
        </p:txBody>
      </p:sp>
      <p:sp>
        <p:nvSpPr>
          <p:cNvPr id="9" name="TextBox 8"/>
          <p:cNvSpPr txBox="1"/>
          <p:nvPr/>
        </p:nvSpPr>
        <p:spPr>
          <a:xfrm>
            <a:off x="4876800" y="1600200"/>
            <a:ext cx="3352800" cy="1219200"/>
          </a:xfrm>
          <a:prstGeom prst="rect">
            <a:avLst/>
          </a:prstGeom>
          <a:noFill/>
        </p:spPr>
        <p:txBody>
          <a:bodyPr wrap="square" rtlCol="0">
            <a:noAutofit/>
          </a:bodyPr>
          <a:lstStyle/>
          <a:p>
            <a:pPr algn="l"/>
            <a:r>
              <a:rPr lang="en-US" dirty="0" smtClean="0"/>
              <a:t>Determine or capture another user’s session ID – e.g., </a:t>
            </a:r>
            <a:r>
              <a:rPr lang="en-US" dirty="0" err="1" smtClean="0"/>
              <a:t>Firesheep</a:t>
            </a:r>
            <a:endParaRPr lang="en-US" dirty="0" smtClean="0"/>
          </a:p>
        </p:txBody>
      </p:sp>
      <p:pic>
        <p:nvPicPr>
          <p:cNvPr id="13316" name="Picture 4"/>
          <p:cNvPicPr>
            <a:picLocks noChangeAspect="1" noChangeArrowheads="1"/>
          </p:cNvPicPr>
          <p:nvPr/>
        </p:nvPicPr>
        <p:blipFill>
          <a:blip r:embed="rId3" cstate="print"/>
          <a:srcRect/>
          <a:stretch>
            <a:fillRect/>
          </a:stretch>
        </p:blipFill>
        <p:spPr bwMode="auto">
          <a:xfrm>
            <a:off x="381000" y="990600"/>
            <a:ext cx="4324350" cy="2466975"/>
          </a:xfrm>
          <a:prstGeom prst="rect">
            <a:avLst/>
          </a:prstGeom>
          <a:noFill/>
          <a:ln w="9525">
            <a:noFill/>
            <a:miter lim="800000"/>
            <a:headEnd/>
            <a:tailEnd/>
          </a:ln>
        </p:spPr>
      </p:pic>
      <p:sp>
        <p:nvSpPr>
          <p:cNvPr id="11" name="TextBox 10"/>
          <p:cNvSpPr txBox="1"/>
          <p:nvPr/>
        </p:nvSpPr>
        <p:spPr>
          <a:xfrm>
            <a:off x="4953000" y="4191000"/>
            <a:ext cx="3352800" cy="1219200"/>
          </a:xfrm>
          <a:prstGeom prst="rect">
            <a:avLst/>
          </a:prstGeom>
          <a:noFill/>
        </p:spPr>
        <p:txBody>
          <a:bodyPr wrap="square" rtlCol="0">
            <a:noAutofit/>
          </a:bodyPr>
          <a:lstStyle/>
          <a:p>
            <a:pPr algn="l"/>
            <a:r>
              <a:rPr lang="en-US" dirty="0" smtClean="0"/>
              <a:t>Keep the session alive and valid until the server reboots…</a:t>
            </a:r>
          </a:p>
        </p:txBody>
      </p:sp>
      <p:pic>
        <p:nvPicPr>
          <p:cNvPr id="13318" name="Picture 6"/>
          <p:cNvPicPr>
            <a:picLocks noChangeAspect="1" noChangeArrowheads="1"/>
          </p:cNvPicPr>
          <p:nvPr/>
        </p:nvPicPr>
        <p:blipFill>
          <a:blip r:embed="rId4" cstate="print"/>
          <a:srcRect/>
          <a:stretch>
            <a:fillRect/>
          </a:stretch>
        </p:blipFill>
        <p:spPr bwMode="auto">
          <a:xfrm>
            <a:off x="533400" y="3505200"/>
            <a:ext cx="4114800" cy="28386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 Session Lifetimes</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68</a:t>
            </a:fld>
            <a:endParaRPr lang="en-US"/>
          </a:p>
        </p:txBody>
      </p:sp>
      <p:sp>
        <p:nvSpPr>
          <p:cNvPr id="8" name="TextBox 7"/>
          <p:cNvSpPr txBox="1"/>
          <p:nvPr/>
        </p:nvSpPr>
        <p:spPr>
          <a:xfrm>
            <a:off x="304800" y="5808025"/>
            <a:ext cx="8534400" cy="553998"/>
          </a:xfrm>
          <a:prstGeom prst="rect">
            <a:avLst/>
          </a:prstGeom>
          <a:noFill/>
        </p:spPr>
        <p:txBody>
          <a:bodyPr wrap="square" rtlCol="0">
            <a:noAutofit/>
          </a:bodyPr>
          <a:lstStyle/>
          <a:p>
            <a:pPr indent="-457200">
              <a:lnSpc>
                <a:spcPct val="100000"/>
              </a:lnSpc>
              <a:spcAft>
                <a:spcPts val="0"/>
              </a:spcAft>
            </a:pPr>
            <a:r>
              <a:rPr lang="en-US" sz="1000" b="0" dirty="0" smtClean="0"/>
              <a:t>Parikh, D. (2010, December 5). </a:t>
            </a:r>
            <a:r>
              <a:rPr lang="en-US" sz="1000" b="0" i="1" dirty="0" smtClean="0"/>
              <a:t>Gmail logged-in users session never expires as long as browser window is open</a:t>
            </a:r>
            <a:r>
              <a:rPr lang="en-US" sz="1000" b="0" dirty="0" smtClean="0"/>
              <a:t>. Retrieved February 17, 2011, from http://www.google.com.vc/support/forum/p/gmail/thread?tid=39841202c60f6b08&amp;hl=en</a:t>
            </a:r>
          </a:p>
          <a:p>
            <a:pPr indent="-457200">
              <a:lnSpc>
                <a:spcPct val="100000"/>
              </a:lnSpc>
              <a:spcAft>
                <a:spcPts val="0"/>
              </a:spcAft>
            </a:pPr>
            <a:r>
              <a:rPr lang="en-US" sz="1000" b="0" i="1" dirty="0" smtClean="0"/>
              <a:t>Warning of webmail </a:t>
            </a:r>
            <a:r>
              <a:rPr lang="en-US" sz="1000" b="0" i="1" dirty="0" err="1" smtClean="0"/>
              <a:t>wi-fi</a:t>
            </a:r>
            <a:r>
              <a:rPr lang="en-US" sz="1000" b="0" i="1" dirty="0" smtClean="0"/>
              <a:t> hijack</a:t>
            </a:r>
            <a:r>
              <a:rPr lang="en-US" sz="1000" b="0" dirty="0" smtClean="0"/>
              <a:t>. (2007, August 3). Retrieved February 17, 2011, from http://news.bbc.co.uk/2/hi/technology/6929258.stm</a:t>
            </a:r>
            <a:endParaRPr lang="en-US" sz="1000" b="0" i="1" dirty="0"/>
          </a:p>
        </p:txBody>
      </p:sp>
      <p:pic>
        <p:nvPicPr>
          <p:cNvPr id="14340" name="Picture 4"/>
          <p:cNvPicPr>
            <a:picLocks noChangeAspect="1" noChangeArrowheads="1"/>
          </p:cNvPicPr>
          <p:nvPr/>
        </p:nvPicPr>
        <p:blipFill>
          <a:blip r:embed="rId3" cstate="print"/>
          <a:srcRect/>
          <a:stretch>
            <a:fillRect/>
          </a:stretch>
        </p:blipFill>
        <p:spPr bwMode="auto">
          <a:xfrm>
            <a:off x="2667000" y="990599"/>
            <a:ext cx="3276600" cy="2704741"/>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990600" y="3810000"/>
            <a:ext cx="7518400" cy="1828800"/>
          </a:xfrm>
          <a:prstGeom prst="rect">
            <a:avLst/>
          </a:prstGeom>
          <a:noFill/>
          <a:ln w="9525">
            <a:noFill/>
            <a:miter lim="800000"/>
            <a:headEnd/>
            <a:tailEnd/>
          </a:ln>
        </p:spPr>
      </p:pic>
      <p:sp>
        <p:nvSpPr>
          <p:cNvPr id="11" name="Rectangle 10"/>
          <p:cNvSpPr/>
          <p:nvPr/>
        </p:nvSpPr>
        <p:spPr bwMode="auto">
          <a:xfrm>
            <a:off x="2438400" y="4267200"/>
            <a:ext cx="6172200" cy="609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2590800" y="3048000"/>
            <a:ext cx="3276600" cy="3048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2590800" y="990600"/>
            <a:ext cx="1752600" cy="1524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endParaRPr lang="en-US" dirty="0" smtClean="0"/>
          </a:p>
          <a:p>
            <a:r>
              <a:rPr lang="en-US" dirty="0" smtClean="0"/>
              <a:t>General rule of thumb</a:t>
            </a:r>
          </a:p>
          <a:p>
            <a:pPr lvl="1"/>
            <a:r>
              <a:rPr lang="en-US" b="0" dirty="0" smtClean="0"/>
              <a:t>30 minute timeout for inactivity</a:t>
            </a:r>
          </a:p>
          <a:p>
            <a:pPr lvl="1"/>
            <a:r>
              <a:rPr lang="en-US" b="0" dirty="0" smtClean="0"/>
              <a:t>12 hour hard time out</a:t>
            </a:r>
          </a:p>
          <a:p>
            <a:endParaRPr lang="en-US" dirty="0"/>
          </a:p>
          <a:p>
            <a:endParaRPr lang="en-US" dirty="0" smtClean="0"/>
          </a:p>
          <a:p>
            <a:r>
              <a:rPr lang="en-US" dirty="0" smtClean="0"/>
              <a:t>Session management setting are usually part of the application server configuration</a:t>
            </a:r>
          </a:p>
          <a:p>
            <a:pPr lvl="1"/>
            <a:r>
              <a:rPr lang="en-US" b="0" dirty="0"/>
              <a:t>A</a:t>
            </a:r>
            <a:r>
              <a:rPr lang="en-US" b="0" dirty="0" smtClean="0"/>
              <a:t>s developers we need to understand how these options affect our application and verify that the system admin has configured the server correctly</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69</a:t>
            </a:fld>
            <a:endParaRPr lang="en-US"/>
          </a:p>
        </p:txBody>
      </p:sp>
    </p:spTree>
    <p:extLst>
      <p:ext uri="{BB962C8B-B14F-4D97-AF65-F5344CB8AC3E}">
        <p14:creationId xmlns:p14="http://schemas.microsoft.com/office/powerpoint/2010/main" val="4125354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Security Threats</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7</a:t>
            </a:fld>
            <a:endParaRPr lang="en-US"/>
          </a:p>
        </p:txBody>
      </p:sp>
      <p:graphicFrame>
        <p:nvGraphicFramePr>
          <p:cNvPr id="10" name="Diagram 9"/>
          <p:cNvGraphicFramePr/>
          <p:nvPr>
            <p:extLst>
              <p:ext uri="{D42A27DB-BD31-4B8C-83A1-F6EECF244321}">
                <p14:modId xmlns:p14="http://schemas.microsoft.com/office/powerpoint/2010/main" val="485301359"/>
              </p:ext>
            </p:extLst>
          </p:nvPr>
        </p:nvGraphicFramePr>
        <p:xfrm>
          <a:off x="1126760" y="1048000"/>
          <a:ext cx="6858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80809" y="5929768"/>
            <a:ext cx="7725229" cy="457200"/>
          </a:xfrm>
          <a:prstGeom prst="rect">
            <a:avLst/>
          </a:prstGeom>
          <a:noFill/>
        </p:spPr>
        <p:txBody>
          <a:bodyPr wrap="square" rtlCol="0">
            <a:noAutofit/>
          </a:bodyPr>
          <a:lstStyle/>
          <a:p>
            <a:pPr indent="-457200">
              <a:lnSpc>
                <a:spcPct val="100000"/>
              </a:lnSpc>
              <a:spcAft>
                <a:spcPts val="0"/>
              </a:spcAft>
            </a:pPr>
            <a:r>
              <a:rPr lang="en-US" sz="800" b="0" dirty="0" smtClean="0"/>
              <a:t>Hacker Image: Released to public domain by photographer Matthew Griffiths</a:t>
            </a:r>
            <a:endParaRPr lang="en-US" sz="800" b="0" dirty="0"/>
          </a:p>
          <a:p>
            <a:pPr indent="-457200">
              <a:lnSpc>
                <a:spcPct val="100000"/>
              </a:lnSpc>
              <a:spcAft>
                <a:spcPts val="0"/>
              </a:spcAft>
            </a:pPr>
            <a:r>
              <a:rPr lang="en-US" sz="800" b="0" dirty="0" smtClean="0"/>
              <a:t>World Flags Image: Retrieved from </a:t>
            </a:r>
            <a:r>
              <a:rPr lang="en-US" sz="800" b="0" dirty="0" err="1" smtClean="0"/>
              <a:t>WikiMedia</a:t>
            </a:r>
            <a:r>
              <a:rPr lang="en-US" sz="800" b="0" dirty="0" smtClean="0"/>
              <a:t> Commons, licensed under Creative Commons Attribution </a:t>
            </a:r>
            <a:r>
              <a:rPr lang="en-US" sz="800" b="0" dirty="0" err="1" smtClean="0"/>
              <a:t>ShareAlike</a:t>
            </a:r>
            <a:r>
              <a:rPr lang="en-US" sz="800" b="0" dirty="0" smtClean="0"/>
              <a:t> 3.0. Retrieved September </a:t>
            </a:r>
            <a:r>
              <a:rPr lang="en-US" sz="800" b="0" dirty="0"/>
              <a:t>20, 2011 from https://secure.wikimedia.org/wikipedia/commons/wiki/File:The_world_flag_2006.png</a:t>
            </a:r>
            <a:endParaRPr lang="en-US" sz="800" b="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Words to Live By: #2</a:t>
            </a:r>
            <a:br>
              <a:rPr lang="en-US" dirty="0" smtClean="0"/>
            </a:br>
            <a:endParaRPr lang="en-US" dirty="0"/>
          </a:p>
        </p:txBody>
      </p:sp>
      <p:sp>
        <p:nvSpPr>
          <p:cNvPr id="3" name="Content Placeholder 2"/>
          <p:cNvSpPr>
            <a:spLocks noGrp="1"/>
          </p:cNvSpPr>
          <p:nvPr>
            <p:ph idx="1"/>
          </p:nvPr>
        </p:nvSpPr>
        <p:spPr>
          <a:xfrm>
            <a:off x="660400" y="1295400"/>
            <a:ext cx="7696200" cy="4114800"/>
          </a:xfrm>
        </p:spPr>
        <p:txBody>
          <a:bodyPr/>
          <a:lstStyle/>
          <a:p>
            <a:endParaRPr lang="en-US" dirty="0" smtClean="0"/>
          </a:p>
          <a:p>
            <a:endParaRPr lang="en-US" dirty="0" smtClean="0"/>
          </a:p>
          <a:p>
            <a:endParaRPr lang="en-US" dirty="0" smtClean="0"/>
          </a:p>
          <a:p>
            <a:endParaRPr lang="en-US" dirty="0" smtClean="0"/>
          </a:p>
          <a:p>
            <a:r>
              <a:rPr lang="en-US" dirty="0" smtClean="0"/>
              <a:t>CWE-331: Insufficient Entropy</a:t>
            </a:r>
          </a:p>
          <a:p>
            <a:r>
              <a:rPr lang="en-US" dirty="0"/>
              <a:t>CWE-334: Small Space of Random Values</a:t>
            </a:r>
          </a:p>
          <a:p>
            <a:r>
              <a:rPr lang="en-US" dirty="0" smtClean="0"/>
              <a:t>CWE-642: External Control of Critical State Data</a:t>
            </a:r>
          </a:p>
          <a:p>
            <a:endParaRPr lang="en-US" dirty="0" smtClean="0"/>
          </a:p>
          <a:p>
            <a:pPr lvl="1"/>
            <a:r>
              <a:rPr lang="en-US" b="0" dirty="0" smtClean="0"/>
              <a:t>The </a:t>
            </a:r>
            <a:r>
              <a:rPr lang="en-US" b="0" dirty="0"/>
              <a:t>lack of proper session expiration may improve the likely success of certain attacks.  For example, an attacker may intercept</a:t>
            </a:r>
            <a:endParaRPr lang="en-US" dirty="0" smtClean="0"/>
          </a:p>
        </p:txBody>
      </p:sp>
      <p:sp>
        <p:nvSpPr>
          <p:cNvPr id="4" name="Slide Number Placeholder 3"/>
          <p:cNvSpPr>
            <a:spLocks noGrp="1"/>
          </p:cNvSpPr>
          <p:nvPr>
            <p:ph type="sldNum" sz="quarter" idx="10"/>
          </p:nvPr>
        </p:nvSpPr>
        <p:spPr/>
        <p:txBody>
          <a:bodyPr/>
          <a:lstStyle/>
          <a:p>
            <a:fld id="{CDCC7088-93A3-4371-9D27-6E895A996358}" type="slidenum">
              <a:rPr lang="en-US" smtClean="0"/>
              <a:pPr/>
              <a:t>70</a:t>
            </a:fld>
            <a:endParaRPr lang="en-US"/>
          </a:p>
        </p:txBody>
      </p:sp>
      <p:sp>
        <p:nvSpPr>
          <p:cNvPr id="7" name="Horizontal Scroll 6"/>
          <p:cNvSpPr/>
          <p:nvPr/>
        </p:nvSpPr>
        <p:spPr bwMode="auto">
          <a:xfrm>
            <a:off x="1295400" y="1219200"/>
            <a:ext cx="6172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Leverage existing session management solutions</a:t>
            </a:r>
          </a:p>
        </p:txBody>
      </p:sp>
      <p:sp>
        <p:nvSpPr>
          <p:cNvPr id="6" name="TextBox 5"/>
          <p:cNvSpPr txBox="1"/>
          <p:nvPr/>
        </p:nvSpPr>
        <p:spPr>
          <a:xfrm>
            <a:off x="578925" y="5048258"/>
            <a:ext cx="8077200" cy="971542"/>
          </a:xfrm>
          <a:prstGeom prst="rect">
            <a:avLst/>
          </a:prstGeom>
          <a:solidFill>
            <a:schemeClr val="tx2">
              <a:lumMod val="20000"/>
              <a:lumOff val="80000"/>
            </a:schemeClr>
          </a:solidFill>
          <a:ln>
            <a:solidFill>
              <a:schemeClr val="tx2"/>
            </a:solidFill>
          </a:ln>
        </p:spPr>
        <p:txBody>
          <a:bodyPr wrap="square" rtlCol="0" anchor="ctr" anchorCtr="0">
            <a:noAutofit/>
          </a:bodyPr>
          <a:lstStyle/>
          <a:p>
            <a:pPr>
              <a:lnSpc>
                <a:spcPct val="100000"/>
              </a:lnSpc>
              <a:spcAft>
                <a:spcPts val="0"/>
              </a:spcAft>
            </a:pPr>
            <a:r>
              <a:rPr lang="en-US" b="0" dirty="0" smtClean="0"/>
              <a:t>It’s easier and generally more secure to use a vetted session management solution that has already been tested for these types of flaws.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Strength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71</a:t>
            </a:fld>
            <a:endParaRPr lang="en-US"/>
          </a:p>
        </p:txBody>
      </p:sp>
      <p:pic>
        <p:nvPicPr>
          <p:cNvPr id="15363" name="Picture 3" descr="C:\Documents and Settings\lshields\Local Settings\Temporary Internet Files\Content.IE5\F2FAFZCH\MC900311558[1].wmf"/>
          <p:cNvPicPr>
            <a:picLocks noChangeAspect="1" noChangeArrowheads="1"/>
          </p:cNvPicPr>
          <p:nvPr/>
        </p:nvPicPr>
        <p:blipFill>
          <a:blip r:embed="rId3" cstate="print"/>
          <a:srcRect/>
          <a:stretch>
            <a:fillRect/>
          </a:stretch>
        </p:blipFill>
        <p:spPr bwMode="auto">
          <a:xfrm>
            <a:off x="1556541" y="3972906"/>
            <a:ext cx="685800" cy="740127"/>
          </a:xfrm>
          <a:prstGeom prst="rect">
            <a:avLst/>
          </a:prstGeom>
          <a:noFill/>
        </p:spPr>
      </p:pic>
      <p:pic>
        <p:nvPicPr>
          <p:cNvPr id="15364" name="Picture 4" descr="C:\Documents and Settings\lshields\Local Settings\Temporary Internet Files\Content.IE5\B265LFMB\MC900311556[1].wmf"/>
          <p:cNvPicPr>
            <a:picLocks noChangeAspect="1" noChangeArrowheads="1"/>
          </p:cNvPicPr>
          <p:nvPr/>
        </p:nvPicPr>
        <p:blipFill>
          <a:blip r:embed="rId4" cstate="print"/>
          <a:srcRect/>
          <a:stretch>
            <a:fillRect/>
          </a:stretch>
        </p:blipFill>
        <p:spPr bwMode="auto">
          <a:xfrm>
            <a:off x="1537777" y="1789392"/>
            <a:ext cx="714089" cy="763587"/>
          </a:xfrm>
          <a:prstGeom prst="rect">
            <a:avLst/>
          </a:prstGeom>
          <a:noFill/>
        </p:spPr>
      </p:pic>
      <p:cxnSp>
        <p:nvCxnSpPr>
          <p:cNvPr id="15" name="Straight Arrow Connector 14"/>
          <p:cNvCxnSpPr/>
          <p:nvPr/>
        </p:nvCxnSpPr>
        <p:spPr bwMode="auto">
          <a:xfrm flipH="1">
            <a:off x="2251866" y="2281090"/>
            <a:ext cx="663108" cy="0"/>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3" name="TextBox 2"/>
          <p:cNvSpPr txBox="1"/>
          <p:nvPr/>
        </p:nvSpPr>
        <p:spPr>
          <a:xfrm>
            <a:off x="2914974" y="1629102"/>
            <a:ext cx="4182555" cy="1200329"/>
          </a:xfrm>
          <a:prstGeom prst="rect">
            <a:avLst/>
          </a:prstGeom>
          <a:noFill/>
          <a:ln>
            <a:solidFill>
              <a:schemeClr val="tx1"/>
            </a:solidFill>
          </a:ln>
        </p:spPr>
        <p:txBody>
          <a:bodyPr wrap="square" rtlCol="0">
            <a:spAutoFit/>
          </a:bodyPr>
          <a:lstStyle/>
          <a:p>
            <a:pPr algn="l">
              <a:lnSpc>
                <a:spcPct val="100000"/>
              </a:lnSpc>
              <a:spcAft>
                <a:spcPts val="0"/>
              </a:spcAft>
            </a:pPr>
            <a:r>
              <a:rPr lang="en-US" sz="1200" b="0" dirty="0" smtClean="0">
                <a:latin typeface="Courier New" pitchFamily="49" charset="0"/>
                <a:cs typeface="Courier New" pitchFamily="49" charset="0"/>
              </a:rPr>
              <a:t>ACTIVE SESSIONS</a:t>
            </a:r>
          </a:p>
          <a:p>
            <a:pPr algn="l">
              <a:lnSpc>
                <a:spcPct val="100000"/>
              </a:lnSpc>
              <a:spcAft>
                <a:spcPts val="0"/>
              </a:spcAft>
            </a:pPr>
            <a:r>
              <a:rPr lang="en-US" sz="1200" b="0" dirty="0" smtClean="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CGISESSID = 224b3666303552fd710867c8ac482a4</a:t>
            </a:r>
          </a:p>
          <a:p>
            <a:pPr algn="l">
              <a:lnSpc>
                <a:spcPct val="100000"/>
              </a:lnSpc>
              <a:spcAft>
                <a:spcPts val="0"/>
              </a:spcAft>
            </a:pPr>
            <a:r>
              <a:rPr lang="en-US" sz="1200" b="0" dirty="0" smtClean="0">
                <a:latin typeface="Courier New" pitchFamily="49" charset="0"/>
                <a:cs typeface="Courier New" pitchFamily="49" charset="0"/>
              </a:rPr>
              <a:t>CGISESSID = 76a240fd7e228ee6e771a02d2c4921a</a:t>
            </a:r>
          </a:p>
          <a:p>
            <a:pPr algn="l">
              <a:lnSpc>
                <a:spcPct val="100000"/>
              </a:lnSpc>
              <a:spcAft>
                <a:spcPts val="0"/>
              </a:spcAft>
            </a:pPr>
            <a:r>
              <a:rPr lang="en-US" sz="1200" b="0" dirty="0" smtClean="0">
                <a:latin typeface="Courier New" pitchFamily="49" charset="0"/>
                <a:cs typeface="Courier New" pitchFamily="49" charset="0"/>
              </a:rPr>
              <a:t>CGISESSID = ca3e617110de9fa3645a72c90f1677e</a:t>
            </a:r>
          </a:p>
          <a:p>
            <a:pPr algn="l">
              <a:lnSpc>
                <a:spcPct val="100000"/>
              </a:lnSpc>
              <a:spcAft>
                <a:spcPts val="0"/>
              </a:spcAft>
            </a:pPr>
            <a:r>
              <a:rPr lang="en-US" sz="1200" b="0" dirty="0" smtClean="0">
                <a:latin typeface="Courier New" pitchFamily="49" charset="0"/>
                <a:cs typeface="Courier New" pitchFamily="49" charset="0"/>
              </a:rPr>
              <a:t>CGISESSID = ???????</a:t>
            </a:r>
          </a:p>
        </p:txBody>
      </p:sp>
      <p:cxnSp>
        <p:nvCxnSpPr>
          <p:cNvPr id="11" name="Straight Arrow Connector 10"/>
          <p:cNvCxnSpPr/>
          <p:nvPr/>
        </p:nvCxnSpPr>
        <p:spPr bwMode="auto">
          <a:xfrm flipH="1">
            <a:off x="2251865" y="4280806"/>
            <a:ext cx="663108" cy="0"/>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12" name="TextBox 11"/>
          <p:cNvSpPr txBox="1"/>
          <p:nvPr/>
        </p:nvSpPr>
        <p:spPr>
          <a:xfrm>
            <a:off x="2914973" y="3565754"/>
            <a:ext cx="4182556" cy="1200329"/>
          </a:xfrm>
          <a:prstGeom prst="rect">
            <a:avLst/>
          </a:prstGeom>
          <a:noFill/>
          <a:ln>
            <a:solidFill>
              <a:schemeClr val="tx1"/>
            </a:solidFill>
          </a:ln>
        </p:spPr>
        <p:txBody>
          <a:bodyPr wrap="square" rtlCol="0">
            <a:spAutoFit/>
          </a:bodyPr>
          <a:lstStyle/>
          <a:p>
            <a:pPr algn="l">
              <a:lnSpc>
                <a:spcPct val="100000"/>
              </a:lnSpc>
              <a:spcAft>
                <a:spcPts val="0"/>
              </a:spcAft>
            </a:pPr>
            <a:r>
              <a:rPr lang="en-US" sz="1200" b="0" dirty="0">
                <a:latin typeface="Courier New" pitchFamily="49" charset="0"/>
                <a:cs typeface="Courier New" pitchFamily="49" charset="0"/>
              </a:rPr>
              <a:t>ACTIVE SESSIONS</a:t>
            </a:r>
          </a:p>
          <a:p>
            <a:pPr algn="l">
              <a:lnSpc>
                <a:spcPct val="100000"/>
              </a:lnSpc>
              <a:spcAft>
                <a:spcPts val="0"/>
              </a:spcAft>
            </a:pPr>
            <a:r>
              <a:rPr lang="en-US" sz="1200" b="0" dirty="0">
                <a:latin typeface="Courier New" pitchFamily="49" charset="0"/>
                <a:cs typeface="Courier New" pitchFamily="49" charset="0"/>
              </a:rPr>
              <a:t>-------------------------------------------</a:t>
            </a:r>
          </a:p>
          <a:p>
            <a:pPr algn="l">
              <a:lnSpc>
                <a:spcPct val="100000"/>
              </a:lnSpc>
              <a:spcAft>
                <a:spcPts val="0"/>
              </a:spcAft>
            </a:pPr>
            <a:r>
              <a:rPr lang="en-US" sz="1200" b="0" dirty="0" smtClean="0">
                <a:latin typeface="Courier New" pitchFamily="49" charset="0"/>
                <a:cs typeface="Courier New" pitchFamily="49" charset="0"/>
              </a:rPr>
              <a:t>CGISESSID = 1256</a:t>
            </a:r>
          </a:p>
          <a:p>
            <a:pPr algn="l">
              <a:lnSpc>
                <a:spcPct val="100000"/>
              </a:lnSpc>
              <a:spcAft>
                <a:spcPts val="0"/>
              </a:spcAft>
            </a:pPr>
            <a:r>
              <a:rPr lang="en-US" sz="1200" b="0" dirty="0" smtClean="0">
                <a:latin typeface="Courier New" pitchFamily="49" charset="0"/>
                <a:cs typeface="Courier New" pitchFamily="49" charset="0"/>
              </a:rPr>
              <a:t>CGISESSID = 1257</a:t>
            </a:r>
          </a:p>
          <a:p>
            <a:pPr algn="l">
              <a:lnSpc>
                <a:spcPct val="100000"/>
              </a:lnSpc>
              <a:spcAft>
                <a:spcPts val="0"/>
              </a:spcAft>
            </a:pPr>
            <a:r>
              <a:rPr lang="en-US" sz="1200" b="0" dirty="0" smtClean="0">
                <a:latin typeface="Courier New" pitchFamily="49" charset="0"/>
                <a:cs typeface="Courier New" pitchFamily="49" charset="0"/>
              </a:rPr>
              <a:t>CGISESSID = 1258</a:t>
            </a:r>
          </a:p>
          <a:p>
            <a:pPr algn="l">
              <a:lnSpc>
                <a:spcPct val="100000"/>
              </a:lnSpc>
              <a:spcAft>
                <a:spcPts val="0"/>
              </a:spcAft>
            </a:pPr>
            <a:r>
              <a:rPr lang="en-US" sz="1200" b="0" dirty="0">
                <a:latin typeface="Courier New" pitchFamily="49" charset="0"/>
                <a:cs typeface="Courier New" pitchFamily="49" charset="0"/>
              </a:rPr>
              <a:t>CGISESSID = </a:t>
            </a:r>
            <a:r>
              <a:rPr lang="en-US" sz="1200" b="0" dirty="0" smtClean="0">
                <a:latin typeface="Courier New" pitchFamily="49" charset="0"/>
                <a:cs typeface="Courier New" pitchFamily="49" charset="0"/>
              </a:rPr>
              <a:t>???????</a:t>
            </a:r>
            <a:endParaRPr lang="en-US" sz="1200" b="0" dirty="0">
              <a:latin typeface="Courier New" pitchFamily="49" charset="0"/>
              <a:cs typeface="Courier New" pitchFamily="49" charset="0"/>
            </a:endParaRPr>
          </a:p>
        </p:txBody>
      </p:sp>
      <p:sp>
        <p:nvSpPr>
          <p:cNvPr id="6" name="TextBox 5"/>
          <p:cNvSpPr txBox="1"/>
          <p:nvPr/>
        </p:nvSpPr>
        <p:spPr>
          <a:xfrm>
            <a:off x="688430" y="5469111"/>
            <a:ext cx="7648249" cy="412934"/>
          </a:xfrm>
          <a:prstGeom prst="rect">
            <a:avLst/>
          </a:prstGeom>
          <a:noFill/>
        </p:spPr>
        <p:txBody>
          <a:bodyPr wrap="none" rtlCol="0">
            <a:spAutoFit/>
          </a:bodyPr>
          <a:lstStyle/>
          <a:p>
            <a:r>
              <a:rPr lang="en-US" dirty="0" smtClean="0"/>
              <a:t>Can you guess the next Session ID that will be issued in each case?</a:t>
            </a:r>
            <a:endParaRPr lang="en-US" dirty="0"/>
          </a:p>
        </p:txBody>
      </p:sp>
    </p:spTree>
    <p:extLst>
      <p:ext uri="{BB962C8B-B14F-4D97-AF65-F5344CB8AC3E}">
        <p14:creationId xmlns:p14="http://schemas.microsoft.com/office/powerpoint/2010/main" val="328305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 Session ID Weakness</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72</a:t>
            </a:fld>
            <a:endParaRPr lang="en-US"/>
          </a:p>
        </p:txBody>
      </p:sp>
      <p:sp>
        <p:nvSpPr>
          <p:cNvPr id="8" name="TextBox 7"/>
          <p:cNvSpPr txBox="1"/>
          <p:nvPr/>
        </p:nvSpPr>
        <p:spPr>
          <a:xfrm>
            <a:off x="304800" y="5960425"/>
            <a:ext cx="8534400" cy="401598"/>
          </a:xfrm>
          <a:prstGeom prst="rect">
            <a:avLst/>
          </a:prstGeom>
          <a:noFill/>
        </p:spPr>
        <p:txBody>
          <a:bodyPr wrap="square" rtlCol="0">
            <a:noAutofit/>
          </a:bodyPr>
          <a:lstStyle/>
          <a:p>
            <a:pPr indent="-457200">
              <a:lnSpc>
                <a:spcPct val="100000"/>
              </a:lnSpc>
              <a:spcAft>
                <a:spcPts val="0"/>
              </a:spcAft>
            </a:pPr>
            <a:r>
              <a:rPr lang="en-US" sz="1000" b="0" dirty="0" err="1" smtClean="0"/>
              <a:t>Tovey</a:t>
            </a:r>
            <a:r>
              <a:rPr lang="en-US" sz="1000" b="0" dirty="0" smtClean="0"/>
              <a:t>, M. (2003, January 1). </a:t>
            </a:r>
            <a:r>
              <a:rPr lang="en-US" sz="1000" b="0" i="1" dirty="0" smtClean="0"/>
              <a:t>Security advisory 2001-01.1</a:t>
            </a:r>
            <a:r>
              <a:rPr lang="en-US" sz="1000" b="0" dirty="0" smtClean="0"/>
              <a:t>. Retrieved February 17, 2011, from http://news.netcraft.com/archives/2003/01/01/security_advisory_2001011_predictable_session_ids.html</a:t>
            </a:r>
          </a:p>
        </p:txBody>
      </p:sp>
      <p:pic>
        <p:nvPicPr>
          <p:cNvPr id="16386" name="Picture 2"/>
          <p:cNvPicPr>
            <a:picLocks noChangeAspect="1" noChangeArrowheads="1"/>
          </p:cNvPicPr>
          <p:nvPr/>
        </p:nvPicPr>
        <p:blipFill>
          <a:blip r:embed="rId3" cstate="print"/>
          <a:srcRect/>
          <a:stretch>
            <a:fillRect/>
          </a:stretch>
        </p:blipFill>
        <p:spPr bwMode="auto">
          <a:xfrm>
            <a:off x="685800" y="1600200"/>
            <a:ext cx="8249596" cy="3276600"/>
          </a:xfrm>
          <a:prstGeom prst="rect">
            <a:avLst/>
          </a:prstGeom>
          <a:noFill/>
          <a:ln w="9525">
            <a:noFill/>
            <a:miter lim="800000"/>
            <a:headEnd/>
            <a:tailEnd/>
          </a:ln>
        </p:spPr>
      </p:pic>
      <p:sp>
        <p:nvSpPr>
          <p:cNvPr id="14" name="TextBox 13"/>
          <p:cNvSpPr txBox="1"/>
          <p:nvPr/>
        </p:nvSpPr>
        <p:spPr>
          <a:xfrm>
            <a:off x="685800" y="1066800"/>
            <a:ext cx="3659976" cy="412934"/>
          </a:xfrm>
          <a:prstGeom prst="rect">
            <a:avLst/>
          </a:prstGeom>
          <a:noFill/>
        </p:spPr>
        <p:txBody>
          <a:bodyPr wrap="none" rtlCol="0">
            <a:spAutoFit/>
          </a:bodyPr>
          <a:lstStyle/>
          <a:p>
            <a:pPr algn="l"/>
            <a:r>
              <a:rPr lang="en-US" dirty="0" smtClean="0"/>
              <a:t>Just because it looks random…</a:t>
            </a:r>
            <a:endParaRPr lang="en-US" dirty="0"/>
          </a:p>
        </p:txBody>
      </p:sp>
      <p:sp>
        <p:nvSpPr>
          <p:cNvPr id="15" name="TextBox 14"/>
          <p:cNvSpPr txBox="1"/>
          <p:nvPr/>
        </p:nvSpPr>
        <p:spPr>
          <a:xfrm>
            <a:off x="609600" y="5029200"/>
            <a:ext cx="7866256" cy="646331"/>
          </a:xfrm>
          <a:prstGeom prst="rect">
            <a:avLst/>
          </a:prstGeom>
          <a:noFill/>
        </p:spPr>
        <p:txBody>
          <a:bodyPr wrap="none" rtlCol="0">
            <a:spAutoFit/>
          </a:bodyPr>
          <a:lstStyle/>
          <a:p>
            <a:pPr algn="l">
              <a:lnSpc>
                <a:spcPct val="100000"/>
              </a:lnSpc>
              <a:spcAft>
                <a:spcPts val="0"/>
              </a:spcAft>
            </a:pPr>
            <a:r>
              <a:rPr lang="en-US" dirty="0" smtClean="0"/>
              <a:t>Timestamp goes up predictably, session count just increments, IP is </a:t>
            </a:r>
          </a:p>
          <a:p>
            <a:pPr algn="l">
              <a:lnSpc>
                <a:spcPct val="100000"/>
              </a:lnSpc>
              <a:spcAft>
                <a:spcPts val="0"/>
              </a:spcAft>
            </a:pPr>
            <a:r>
              <a:rPr lang="en-US" dirty="0" smtClean="0"/>
              <a:t>static, and the 2 random bytes at the end are fixed at server start time.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Example – Apple </a:t>
            </a:r>
            <a:r>
              <a:rPr lang="en-US" dirty="0" err="1" smtClean="0"/>
              <a:t>iForgot</a:t>
            </a:r>
            <a:endParaRPr lang="en-US" dirty="0"/>
          </a:p>
        </p:txBody>
      </p:sp>
      <p:sp>
        <p:nvSpPr>
          <p:cNvPr id="3" name="Content Placeholder 2"/>
          <p:cNvSpPr>
            <a:spLocks noGrp="1"/>
          </p:cNvSpPr>
          <p:nvPr>
            <p:ph idx="1"/>
          </p:nvPr>
        </p:nvSpPr>
        <p:spPr/>
        <p:txBody>
          <a:bodyPr/>
          <a:lstStyle/>
          <a:p>
            <a:pPr marL="457200" indent="-274320">
              <a:buFont typeface="+mj-lt"/>
              <a:buAutoNum type="arabicParenR"/>
            </a:pPr>
            <a:r>
              <a:rPr lang="en-US" sz="1800" b="0" dirty="0" smtClean="0"/>
              <a:t>iforgot.apple.com – enter Apple ID</a:t>
            </a:r>
          </a:p>
          <a:p>
            <a:pPr marL="457200" indent="-274320">
              <a:buFont typeface="+mj-lt"/>
              <a:buAutoNum type="arabicParenR"/>
            </a:pPr>
            <a:r>
              <a:rPr lang="en-US" sz="1800" b="0" dirty="0" smtClean="0"/>
              <a:t>Select authentication method – “answer security questions”</a:t>
            </a:r>
          </a:p>
          <a:p>
            <a:pPr marL="457200" indent="-274320">
              <a:buFont typeface="+mj-lt"/>
              <a:buAutoNum type="arabicParenR"/>
            </a:pPr>
            <a:r>
              <a:rPr lang="en-US" sz="1800" b="0" dirty="0" smtClean="0"/>
              <a:t>Enter date of birth</a:t>
            </a:r>
          </a:p>
          <a:p>
            <a:pPr marL="457200" indent="-274320">
              <a:buFont typeface="+mj-lt"/>
              <a:buAutoNum type="arabicParenR"/>
            </a:pPr>
            <a:r>
              <a:rPr lang="en-US" sz="1800" b="0" dirty="0" smtClean="0"/>
              <a:t>Answer two security questions</a:t>
            </a:r>
          </a:p>
          <a:p>
            <a:pPr marL="457200" indent="-274320">
              <a:buFont typeface="+mj-lt"/>
              <a:buAutoNum type="arabicParenR"/>
            </a:pPr>
            <a:r>
              <a:rPr lang="en-US" sz="1800" b="0" dirty="0" smtClean="0"/>
              <a:t>Enter new password</a:t>
            </a:r>
          </a:p>
          <a:p>
            <a:pPr marL="457200" indent="-274320">
              <a:buFont typeface="+mj-lt"/>
              <a:buAutoNum type="arabicParenR"/>
            </a:pPr>
            <a:r>
              <a:rPr lang="en-US" sz="1800" b="0" dirty="0" smtClean="0"/>
              <a:t>Password is reset</a:t>
            </a:r>
          </a:p>
          <a:p>
            <a:pPr marL="0" indent="0">
              <a:buNone/>
            </a:pPr>
            <a:endParaRPr lang="en-US" sz="1800" b="0" dirty="0" smtClean="0"/>
          </a:p>
          <a:p>
            <a:pPr marL="0" indent="0">
              <a:lnSpc>
                <a:spcPct val="100000"/>
              </a:lnSpc>
              <a:spcAft>
                <a:spcPts val="0"/>
              </a:spcAft>
              <a:buNone/>
            </a:pPr>
            <a:r>
              <a:rPr lang="en-US" sz="1800" b="0" dirty="0" smtClean="0"/>
              <a:t>Knowing someone’s Apple ID and DOB would</a:t>
            </a:r>
            <a:br>
              <a:rPr lang="en-US" sz="1800" b="0" dirty="0" smtClean="0"/>
            </a:br>
            <a:r>
              <a:rPr lang="en-US" sz="1800" b="0" dirty="0" smtClean="0"/>
              <a:t>allow construction of the URL after step #5.</a:t>
            </a:r>
          </a:p>
          <a:p>
            <a:pPr marL="0" indent="0">
              <a:lnSpc>
                <a:spcPct val="100000"/>
              </a:lnSpc>
              <a:spcAft>
                <a:spcPts val="0"/>
              </a:spcAft>
              <a:buNone/>
            </a:pPr>
            <a:endParaRPr lang="en-US" sz="800" b="0" dirty="0" smtClean="0"/>
          </a:p>
          <a:p>
            <a:pPr marL="0" indent="0">
              <a:lnSpc>
                <a:spcPct val="100000"/>
              </a:lnSpc>
              <a:spcAft>
                <a:spcPts val="0"/>
              </a:spcAft>
              <a:buNone/>
            </a:pPr>
            <a:r>
              <a:rPr lang="en-US" sz="1800" b="0" dirty="0" smtClean="0"/>
              <a:t>                                --------</a:t>
            </a:r>
          </a:p>
          <a:p>
            <a:pPr marL="0" indent="0">
              <a:lnSpc>
                <a:spcPct val="100000"/>
              </a:lnSpc>
              <a:spcAft>
                <a:spcPts val="0"/>
              </a:spcAft>
              <a:buNone/>
            </a:pPr>
            <a:endParaRPr lang="en-US" sz="800" b="0" dirty="0" smtClean="0"/>
          </a:p>
          <a:p>
            <a:pPr marL="0" indent="0">
              <a:lnSpc>
                <a:spcPct val="100000"/>
              </a:lnSpc>
              <a:spcAft>
                <a:spcPts val="0"/>
              </a:spcAft>
              <a:buNone/>
            </a:pPr>
            <a:r>
              <a:rPr lang="en-US" sz="1600" b="0" dirty="0" smtClean="0"/>
              <a:t>The </a:t>
            </a:r>
            <a:r>
              <a:rPr lang="en-US" sz="1600" b="0" dirty="0"/>
              <a:t>exploit was published on the day that Apple launched two-factor authentication for Apple ID accounts, which would have prevented the attack for anyone that had enabled it. Once activated, the feature replaces the security question based verification with a 4-digit code sent to the user's mobile device</a:t>
            </a:r>
          </a:p>
        </p:txBody>
      </p:sp>
      <p:sp>
        <p:nvSpPr>
          <p:cNvPr id="4" name="Slide Number Placeholder 3"/>
          <p:cNvSpPr>
            <a:spLocks noGrp="1"/>
          </p:cNvSpPr>
          <p:nvPr>
            <p:ph type="sldNum" sz="quarter" idx="10"/>
          </p:nvPr>
        </p:nvSpPr>
        <p:spPr/>
        <p:txBody>
          <a:bodyPr/>
          <a:lstStyle/>
          <a:p>
            <a:fld id="{CDCC7088-93A3-4371-9D27-6E895A996358}" type="slidenum">
              <a:rPr lang="en-US" smtClean="0"/>
              <a:pPr/>
              <a:t>73</a:t>
            </a:fld>
            <a:endParaRPr lang="en-US"/>
          </a:p>
        </p:txBody>
      </p:sp>
      <p:pic>
        <p:nvPicPr>
          <p:cNvPr id="5" name="Picture 4"/>
          <p:cNvPicPr>
            <a:picLocks noChangeAspect="1"/>
          </p:cNvPicPr>
          <p:nvPr/>
        </p:nvPicPr>
        <p:blipFill>
          <a:blip r:embed="rId3"/>
          <a:stretch>
            <a:fillRect/>
          </a:stretch>
        </p:blipFill>
        <p:spPr>
          <a:xfrm>
            <a:off x="5836859" y="2211558"/>
            <a:ext cx="2734442" cy="2116987"/>
          </a:xfrm>
          <a:prstGeom prst="rect">
            <a:avLst/>
          </a:prstGeom>
          <a:effectLst>
            <a:softEdge rad="63500"/>
          </a:effectLst>
        </p:spPr>
      </p:pic>
      <p:sp>
        <p:nvSpPr>
          <p:cNvPr id="6" name="TextBox 5"/>
          <p:cNvSpPr txBox="1"/>
          <p:nvPr/>
        </p:nvSpPr>
        <p:spPr>
          <a:xfrm>
            <a:off x="7363919" y="991893"/>
            <a:ext cx="1207382" cy="412934"/>
          </a:xfrm>
          <a:prstGeom prst="rect">
            <a:avLst/>
          </a:prstGeom>
          <a:noFill/>
        </p:spPr>
        <p:txBody>
          <a:bodyPr wrap="none" rtlCol="0">
            <a:spAutoFit/>
          </a:bodyPr>
          <a:lstStyle/>
          <a:p>
            <a:r>
              <a:rPr lang="en-US" sz="1200" b="0" dirty="0" smtClean="0"/>
              <a:t>22 March 2013</a:t>
            </a:r>
            <a:endParaRPr lang="en-US" sz="1200" b="0" dirty="0"/>
          </a:p>
        </p:txBody>
      </p:sp>
    </p:spTree>
    <p:extLst>
      <p:ext uri="{BB962C8B-B14F-4D97-AF65-F5344CB8AC3E}">
        <p14:creationId xmlns:p14="http://schemas.microsoft.com/office/powerpoint/2010/main" val="25225977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p:txBody>
          <a:bodyPr/>
          <a:lstStyle/>
          <a:p>
            <a:endParaRPr lang="en-US" dirty="0" smtClean="0"/>
          </a:p>
          <a:p>
            <a:r>
              <a:rPr lang="en-US" dirty="0"/>
              <a:t>A</a:t>
            </a:r>
            <a:r>
              <a:rPr lang="en-US" dirty="0" smtClean="0"/>
              <a:t>s developers …</a:t>
            </a:r>
          </a:p>
          <a:p>
            <a:pPr lvl="1"/>
            <a:r>
              <a:rPr lang="en-US" b="0" dirty="0"/>
              <a:t>W</a:t>
            </a:r>
            <a:r>
              <a:rPr lang="en-US" b="0" dirty="0" smtClean="0"/>
              <a:t>e need to recognized when we need session management</a:t>
            </a:r>
          </a:p>
          <a:p>
            <a:pPr lvl="1"/>
            <a:r>
              <a:rPr lang="en-US" b="0" dirty="0" smtClean="0"/>
              <a:t>We know not to roll our own</a:t>
            </a:r>
            <a:endParaRPr lang="en-US" b="0"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74</a:t>
            </a:fld>
            <a:endParaRPr lang="en-US"/>
          </a:p>
        </p:txBody>
      </p:sp>
    </p:spTree>
    <p:extLst>
      <p:ext uri="{BB962C8B-B14F-4D97-AF65-F5344CB8AC3E}">
        <p14:creationId xmlns:p14="http://schemas.microsoft.com/office/powerpoint/2010/main" val="15910636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Words to Live By: #3</a:t>
            </a:r>
            <a:br>
              <a:rPr lang="en-US" dirty="0" smtClean="0"/>
            </a:br>
            <a:endParaRPr lang="en-US" dirty="0"/>
          </a:p>
        </p:txBody>
      </p:sp>
      <p:sp>
        <p:nvSpPr>
          <p:cNvPr id="3" name="Content Placeholder 2"/>
          <p:cNvSpPr>
            <a:spLocks noGrp="1"/>
          </p:cNvSpPr>
          <p:nvPr>
            <p:ph idx="1"/>
          </p:nvPr>
        </p:nvSpPr>
        <p:spPr>
          <a:xfrm>
            <a:off x="660400" y="1295400"/>
            <a:ext cx="7696200" cy="4419600"/>
          </a:xfrm>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CWE-384: Session Fixation</a:t>
            </a:r>
          </a:p>
          <a:p>
            <a:pPr>
              <a:lnSpc>
                <a:spcPct val="100000"/>
              </a:lnSpc>
            </a:pPr>
            <a:endParaRPr lang="en-US" dirty="0" smtClean="0"/>
          </a:p>
          <a:p>
            <a:pPr lvl="1">
              <a:lnSpc>
                <a:spcPct val="100000"/>
              </a:lnSpc>
            </a:pPr>
            <a:r>
              <a:rPr lang="en-US" b="0" dirty="0" smtClean="0"/>
              <a:t>Authenticating a user, or otherwise establishing a new user session, without invalidating any existing session identifier gives an attacker the opportunity to steal authenticated sessions.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75</a:t>
            </a:fld>
            <a:endParaRPr lang="en-US"/>
          </a:p>
        </p:txBody>
      </p:sp>
      <p:sp>
        <p:nvSpPr>
          <p:cNvPr id="7" name="Horizontal Scroll 6"/>
          <p:cNvSpPr/>
          <p:nvPr/>
        </p:nvSpPr>
        <p:spPr bwMode="auto">
          <a:xfrm>
            <a:off x="990600" y="1219200"/>
            <a:ext cx="6553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Force a change of session ID after a successful login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Fixation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76</a:t>
            </a:fld>
            <a:endParaRPr lang="en-US"/>
          </a:p>
        </p:txBody>
      </p:sp>
      <p:pic>
        <p:nvPicPr>
          <p:cNvPr id="17411" name="Picture 3"/>
          <p:cNvPicPr>
            <a:picLocks noChangeAspect="1" noChangeArrowheads="1"/>
          </p:cNvPicPr>
          <p:nvPr/>
        </p:nvPicPr>
        <p:blipFill>
          <a:blip r:embed="rId3" cstate="print"/>
          <a:srcRect/>
          <a:stretch>
            <a:fillRect/>
          </a:stretch>
        </p:blipFill>
        <p:spPr bwMode="auto">
          <a:xfrm>
            <a:off x="645694" y="1122947"/>
            <a:ext cx="3340800" cy="182880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5065294" y="1122947"/>
            <a:ext cx="3340800" cy="1828800"/>
          </a:xfrm>
          <a:prstGeom prst="rect">
            <a:avLst/>
          </a:prstGeom>
          <a:noFill/>
          <a:ln w="9525">
            <a:noFill/>
            <a:miter lim="800000"/>
            <a:headEnd/>
            <a:tailEnd/>
          </a:ln>
        </p:spPr>
      </p:pic>
      <p:sp>
        <p:nvSpPr>
          <p:cNvPr id="14" name="Equal 13"/>
          <p:cNvSpPr/>
          <p:nvPr/>
        </p:nvSpPr>
        <p:spPr bwMode="auto">
          <a:xfrm>
            <a:off x="4074694" y="1503947"/>
            <a:ext cx="914400" cy="914400"/>
          </a:xfrm>
          <a:prstGeom prst="mathEqual">
            <a:avLst>
              <a:gd name="adj1" fmla="val 16291"/>
              <a:gd name="adj2" fmla="val 11760"/>
            </a:avLst>
          </a:prstGeom>
          <a:solidFill>
            <a:schemeClr val="tx1">
              <a:lumMod val="50000"/>
              <a:lumOff val="5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6" name="TextBox 15"/>
          <p:cNvSpPr txBox="1"/>
          <p:nvPr/>
        </p:nvSpPr>
        <p:spPr>
          <a:xfrm>
            <a:off x="1718880" y="2907632"/>
            <a:ext cx="1184940" cy="385362"/>
          </a:xfrm>
          <a:prstGeom prst="rect">
            <a:avLst/>
          </a:prstGeom>
          <a:noFill/>
        </p:spPr>
        <p:txBody>
          <a:bodyPr wrap="none" rtlCol="0">
            <a:spAutoFit/>
          </a:bodyPr>
          <a:lstStyle/>
          <a:p>
            <a:r>
              <a:rPr lang="en-US" b="0" dirty="0" smtClean="0"/>
              <a:t>Pre-Login</a:t>
            </a:r>
            <a:endParaRPr lang="en-US" b="0" dirty="0"/>
          </a:p>
        </p:txBody>
      </p:sp>
      <p:sp>
        <p:nvSpPr>
          <p:cNvPr id="17" name="TextBox 16"/>
          <p:cNvSpPr txBox="1"/>
          <p:nvPr/>
        </p:nvSpPr>
        <p:spPr>
          <a:xfrm>
            <a:off x="6091197" y="2907632"/>
            <a:ext cx="1287532" cy="385362"/>
          </a:xfrm>
          <a:prstGeom prst="rect">
            <a:avLst/>
          </a:prstGeom>
          <a:noFill/>
        </p:spPr>
        <p:txBody>
          <a:bodyPr wrap="none" rtlCol="0">
            <a:spAutoFit/>
          </a:bodyPr>
          <a:lstStyle/>
          <a:p>
            <a:r>
              <a:rPr lang="en-US" b="0" dirty="0" smtClean="0"/>
              <a:t>Post-Login</a:t>
            </a:r>
            <a:endParaRPr lang="en-US" b="0" dirty="0"/>
          </a:p>
        </p:txBody>
      </p:sp>
      <p:sp>
        <p:nvSpPr>
          <p:cNvPr id="18" name="TextBox 17"/>
          <p:cNvSpPr txBox="1"/>
          <p:nvPr/>
        </p:nvSpPr>
        <p:spPr>
          <a:xfrm>
            <a:off x="2438400" y="3601454"/>
            <a:ext cx="4680927" cy="385362"/>
          </a:xfrm>
          <a:prstGeom prst="rect">
            <a:avLst/>
          </a:prstGeom>
          <a:noFill/>
        </p:spPr>
        <p:txBody>
          <a:bodyPr wrap="square" rtlCol="0">
            <a:spAutoFit/>
          </a:bodyPr>
          <a:lstStyle/>
          <a:p>
            <a:r>
              <a:rPr lang="en-US" dirty="0" smtClean="0"/>
              <a:t>Send a ‘baited’ message to a target user.</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976" y="3986816"/>
            <a:ext cx="64579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 Session Fixation</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77</a:t>
            </a:fld>
            <a:endParaRPr lang="en-US"/>
          </a:p>
        </p:txBody>
      </p:sp>
      <p:sp>
        <p:nvSpPr>
          <p:cNvPr id="8" name="TextBox 7"/>
          <p:cNvSpPr txBox="1"/>
          <p:nvPr/>
        </p:nvSpPr>
        <p:spPr>
          <a:xfrm>
            <a:off x="304800" y="6019800"/>
            <a:ext cx="8534400" cy="401598"/>
          </a:xfrm>
          <a:prstGeom prst="rect">
            <a:avLst/>
          </a:prstGeom>
          <a:noFill/>
        </p:spPr>
        <p:txBody>
          <a:bodyPr wrap="square" rtlCol="0">
            <a:noAutofit/>
          </a:bodyPr>
          <a:lstStyle/>
          <a:p>
            <a:pPr indent="-457200">
              <a:lnSpc>
                <a:spcPct val="100000"/>
              </a:lnSpc>
              <a:spcAft>
                <a:spcPts val="0"/>
              </a:spcAft>
            </a:pPr>
            <a:r>
              <a:rPr lang="en-US" sz="1000" b="0" dirty="0" err="1" smtClean="0"/>
              <a:t>Taddong</a:t>
            </a:r>
            <a:r>
              <a:rPr lang="en-US" sz="1000" b="0" dirty="0" smtClean="0"/>
              <a:t>. (2010, April 23). </a:t>
            </a:r>
            <a:r>
              <a:rPr lang="en-US" sz="1000" b="0" i="1" dirty="0" smtClean="0"/>
              <a:t>Session-fixation vulnerability in </a:t>
            </a:r>
            <a:r>
              <a:rPr lang="en-US" sz="1000" b="0" i="1" dirty="0" err="1" smtClean="0"/>
              <a:t>Joomla</a:t>
            </a:r>
            <a:r>
              <a:rPr lang="en-US" sz="1000" b="0" i="1" dirty="0" smtClean="0"/>
              <a:t>!</a:t>
            </a:r>
            <a:r>
              <a:rPr lang="en-US" sz="1000" b="0" dirty="0" smtClean="0"/>
              <a:t>. Retrieved February 17, 2011, from http://blog.taddong.com/2010/05/session-fixation-vulnerability-in.html</a:t>
            </a:r>
          </a:p>
        </p:txBody>
      </p:sp>
      <p:grpSp>
        <p:nvGrpSpPr>
          <p:cNvPr id="13" name="Group 12"/>
          <p:cNvGrpSpPr/>
          <p:nvPr/>
        </p:nvGrpSpPr>
        <p:grpSpPr>
          <a:xfrm>
            <a:off x="1048608" y="1143000"/>
            <a:ext cx="7058025" cy="2286000"/>
            <a:chOff x="762000" y="1295400"/>
            <a:chExt cx="7058025" cy="2286000"/>
          </a:xfrm>
        </p:grpSpPr>
        <p:pic>
          <p:nvPicPr>
            <p:cNvPr id="18434" name="Picture 2"/>
            <p:cNvPicPr>
              <a:picLocks noChangeAspect="1" noChangeArrowheads="1"/>
            </p:cNvPicPr>
            <p:nvPr/>
          </p:nvPicPr>
          <p:blipFill>
            <a:blip r:embed="rId3" cstate="print"/>
            <a:srcRect/>
            <a:stretch>
              <a:fillRect/>
            </a:stretch>
          </p:blipFill>
          <p:spPr bwMode="auto">
            <a:xfrm>
              <a:off x="762000" y="1295400"/>
              <a:ext cx="7038975" cy="130492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762000" y="2667000"/>
              <a:ext cx="7058025" cy="914400"/>
            </a:xfrm>
            <a:prstGeom prst="rect">
              <a:avLst/>
            </a:prstGeom>
            <a:noFill/>
            <a:ln w="9525">
              <a:noFill/>
              <a:miter lim="800000"/>
              <a:headEnd/>
              <a:tailEnd/>
            </a:ln>
          </p:spPr>
        </p:pic>
      </p:grpSp>
      <p:pic>
        <p:nvPicPr>
          <p:cNvPr id="18436" name="Picture 4"/>
          <p:cNvPicPr>
            <a:picLocks noChangeAspect="1" noChangeArrowheads="1"/>
          </p:cNvPicPr>
          <p:nvPr/>
        </p:nvPicPr>
        <p:blipFill>
          <a:blip r:embed="rId5" cstate="print"/>
          <a:srcRect/>
          <a:stretch>
            <a:fillRect/>
          </a:stretch>
        </p:blipFill>
        <p:spPr bwMode="auto">
          <a:xfrm>
            <a:off x="2362200" y="3581400"/>
            <a:ext cx="4400764" cy="2286000"/>
          </a:xfrm>
          <a:prstGeom prst="rect">
            <a:avLst/>
          </a:prstGeom>
          <a:noFill/>
          <a:ln w="9525">
            <a:noFill/>
            <a:miter lim="800000"/>
            <a:headEnd/>
            <a:tailEnd/>
          </a:ln>
        </p:spPr>
      </p:pic>
      <p:sp>
        <p:nvSpPr>
          <p:cNvPr id="16" name="Rectangle 15"/>
          <p:cNvSpPr/>
          <p:nvPr/>
        </p:nvSpPr>
        <p:spPr bwMode="auto">
          <a:xfrm>
            <a:off x="2438400" y="4876800"/>
            <a:ext cx="3657600" cy="1524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DCC7088-93A3-4371-9D27-6E895A996358}" type="slidenum">
              <a:rPr lang="en-US" smtClean="0"/>
              <a:pPr/>
              <a:t>78</a:t>
            </a:fld>
            <a:endParaRPr lang="en-US"/>
          </a:p>
        </p:txBody>
      </p:sp>
      <p:grpSp>
        <p:nvGrpSpPr>
          <p:cNvPr id="10" name="Group 9"/>
          <p:cNvGrpSpPr/>
          <p:nvPr/>
        </p:nvGrpSpPr>
        <p:grpSpPr>
          <a:xfrm>
            <a:off x="499158" y="449228"/>
            <a:ext cx="8153400" cy="4360654"/>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public </a:t>
              </a:r>
              <a:r>
                <a:rPr lang="en-US" sz="1400" b="0" dirty="0" err="1" smtClean="0">
                  <a:solidFill>
                    <a:srgbClr val="C00000"/>
                  </a:solidFill>
                  <a:latin typeface="Courier New" pitchFamily="49" charset="0"/>
                  <a:cs typeface="Courier New" pitchFamily="49" charset="0"/>
                </a:rPr>
                <a:t>int</a:t>
              </a:r>
              <a:r>
                <a:rPr lang="en-US" sz="1400" b="0" dirty="0" smtClean="0">
                  <a:solidFill>
                    <a:srgbClr val="C00000"/>
                  </a:solidFill>
                  <a:latin typeface="Courier New" pitchFamily="49" charset="0"/>
                  <a:cs typeface="Courier New" pitchFamily="49" charset="0"/>
                </a:rPr>
                <a:t> </a:t>
              </a:r>
              <a:r>
                <a:rPr lang="en-US" sz="1400" b="0" dirty="0" smtClean="0">
                  <a:latin typeface="Courier New" pitchFamily="49" charset="0"/>
                  <a:cs typeface="Courier New" pitchFamily="49" charset="0"/>
                </a:rPr>
                <a:t>authenticate (</a:t>
              </a:r>
              <a:r>
                <a:rPr lang="en-US" sz="1400" b="0" dirty="0" err="1" smtClean="0">
                  <a:latin typeface="Courier New" pitchFamily="49" charset="0"/>
                  <a:cs typeface="Courier New" pitchFamily="49" charset="0"/>
                </a:rPr>
                <a:t>HttpSession</a:t>
              </a:r>
              <a:r>
                <a:rPr lang="en-US" sz="1400" b="0" dirty="0" smtClean="0">
                  <a:latin typeface="Courier New" pitchFamily="49" charset="0"/>
                  <a:cs typeface="Courier New" pitchFamily="49" charset="0"/>
                </a:rPr>
                <a:t> session)</a:t>
              </a:r>
            </a:p>
            <a:p>
              <a:pPr marL="0" indent="0" algn="l">
                <a:lnSpc>
                  <a:spcPct val="100000"/>
                </a:lnSpc>
                <a:spcAft>
                  <a:spcPts val="0"/>
                </a:spcAft>
                <a:buNone/>
              </a:pPr>
              <a:r>
                <a:rPr kumimoji="0" lang="en-US" sz="1400" b="0" i="0" u="none" strike="noStrike" cap="none" normalizeH="0" baseline="0" dirty="0" smtClean="0">
                  <a:ln>
                    <a:noFill/>
                  </a:ln>
                  <a:effectLst/>
                  <a:latin typeface="Courier New" pitchFamily="49" charset="0"/>
                  <a:cs typeface="Courier New" pitchFamily="49" charset="0"/>
                </a:rPr>
                <a:t> 2    {</a:t>
              </a:r>
            </a:p>
            <a:p>
              <a:pPr marL="0" indent="0" algn="l">
                <a:lnSpc>
                  <a:spcPct val="100000"/>
                </a:lnSpc>
                <a:spcAft>
                  <a:spcPts val="0"/>
                </a:spcAft>
                <a:buNone/>
              </a:pPr>
              <a:r>
                <a:rPr lang="en-US" sz="1400" b="0" dirty="0" smtClean="0">
                  <a:latin typeface="Courier New" pitchFamily="49" charset="0"/>
                  <a:cs typeface="Courier New" pitchFamily="49" charset="0"/>
                </a:rPr>
                <a:t> 3       </a:t>
              </a:r>
              <a:r>
                <a:rPr lang="en-US" sz="1400" b="0" dirty="0" smtClean="0">
                  <a:solidFill>
                    <a:srgbClr val="C00000"/>
                  </a:solidFill>
                  <a:latin typeface="Courier New" pitchFamily="49" charset="0"/>
                  <a:cs typeface="Courier New" pitchFamily="49" charset="0"/>
                </a:rPr>
                <a:t>string</a:t>
              </a:r>
              <a:r>
                <a:rPr lang="en-US" sz="1400" b="0" dirty="0" smtClean="0">
                  <a:latin typeface="Courier New" pitchFamily="49" charset="0"/>
                  <a:cs typeface="Courier New" pitchFamily="49" charset="0"/>
                </a:rPr>
                <a:t> username = </a:t>
              </a:r>
              <a:r>
                <a:rPr lang="en-US" sz="1400" b="0" dirty="0" err="1" smtClean="0">
                  <a:latin typeface="Courier New" pitchFamily="49" charset="0"/>
                  <a:cs typeface="Courier New" pitchFamily="49" charset="0"/>
                </a:rPr>
                <a:t>GetInput</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"Enter Username"</a:t>
              </a:r>
              <a:r>
                <a:rPr lang="en-US" sz="1400" b="0" dirty="0" smtClean="0">
                  <a:latin typeface="Courier New" pitchFamily="49" charset="0"/>
                  <a:cs typeface="Courier New" pitchFamily="49" charset="0"/>
                </a:rPr>
                <a:t>);</a:t>
              </a:r>
            </a:p>
            <a:p>
              <a:pPr marL="0" indent="0" algn="l">
                <a:lnSpc>
                  <a:spcPct val="100000"/>
                </a:lnSpc>
                <a:spcAft>
                  <a:spcPts val="0"/>
                </a:spcAft>
                <a:buNone/>
              </a:pPr>
              <a:r>
                <a:rPr lang="en-US" sz="1400" b="0" dirty="0" smtClean="0">
                  <a:latin typeface="Courier New" pitchFamily="49" charset="0"/>
                  <a:cs typeface="Courier New" pitchFamily="49" charset="0"/>
                </a:rPr>
                <a:t> 4       </a:t>
              </a:r>
              <a:r>
                <a:rPr lang="en-US" sz="1400" b="0" dirty="0" smtClean="0">
                  <a:solidFill>
                    <a:srgbClr val="C00000"/>
                  </a:solidFill>
                  <a:latin typeface="Courier New" pitchFamily="49" charset="0"/>
                  <a:cs typeface="Courier New" pitchFamily="49" charset="0"/>
                </a:rPr>
                <a:t>string</a:t>
              </a:r>
              <a:r>
                <a:rPr lang="en-US" sz="1400" b="0" dirty="0" smtClean="0">
                  <a:latin typeface="Courier New" pitchFamily="49" charset="0"/>
                  <a:cs typeface="Courier New" pitchFamily="49" charset="0"/>
                </a:rPr>
                <a:t> password = </a:t>
              </a:r>
              <a:r>
                <a:rPr lang="en-US" sz="1400" b="0" dirty="0" err="1" smtClean="0">
                  <a:latin typeface="Courier New" pitchFamily="49" charset="0"/>
                  <a:cs typeface="Courier New" pitchFamily="49" charset="0"/>
                </a:rPr>
                <a:t>GetInput</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"Enter Password"</a:t>
              </a:r>
              <a:r>
                <a:rPr lang="en-US" sz="1400" b="0" dirty="0" smtClean="0">
                  <a:latin typeface="Courier New" pitchFamily="49" charset="0"/>
                  <a:cs typeface="Courier New" pitchFamily="49" charset="0"/>
                </a:rPr>
                <a:t>);</a:t>
              </a:r>
              <a:endParaRPr kumimoji="0" lang="en-US" sz="1400" b="0" i="0" u="none" strike="noStrike" cap="none" normalizeH="0" baseline="0" dirty="0" smtClean="0">
                <a:ln>
                  <a:noFill/>
                </a:ln>
                <a:effectLst/>
                <a:latin typeface="Courier New" pitchFamily="49" charset="0"/>
                <a:cs typeface="Courier New" pitchFamily="49" charset="0"/>
              </a:endParaRPr>
            </a:p>
            <a:p>
              <a:pPr marL="0" indent="0" algn="l">
                <a:lnSpc>
                  <a:spcPct val="100000"/>
                </a:lnSpc>
                <a:spcAft>
                  <a:spcPts val="0"/>
                </a:spcAft>
                <a:buNone/>
              </a:pPr>
              <a:r>
                <a:rPr lang="en-US" sz="1400" b="0" dirty="0" smtClean="0">
                  <a:latin typeface="Courier New" pitchFamily="49" charset="0"/>
                  <a:cs typeface="Courier New" pitchFamily="49" charset="0"/>
                </a:rPr>
                <a:t> 5     </a:t>
              </a:r>
            </a:p>
            <a:p>
              <a:pPr marL="0" indent="0" algn="l">
                <a:lnSpc>
                  <a:spcPct val="100000"/>
                </a:lnSpc>
                <a:spcAft>
                  <a:spcPts val="0"/>
                </a:spcAft>
                <a:buNone/>
              </a:pPr>
              <a:r>
                <a:rPr lang="en-US" sz="1400" b="0" dirty="0" smtClean="0">
                  <a:latin typeface="Courier New" pitchFamily="49" charset="0"/>
                  <a:cs typeface="Courier New" pitchFamily="49" charset="0"/>
                </a:rPr>
                <a:t> 6       </a:t>
              </a:r>
              <a:r>
                <a:rPr lang="en-US" sz="1400" b="0" dirty="0" smtClean="0">
                  <a:solidFill>
                    <a:srgbClr val="339933"/>
                  </a:solidFill>
                  <a:latin typeface="Courier New" pitchFamily="49" charset="0"/>
                  <a:cs typeface="Courier New" pitchFamily="49" charset="0"/>
                </a:rPr>
                <a:t>// </a:t>
              </a:r>
              <a:r>
                <a:rPr lang="en-US" sz="1400" b="0" dirty="0">
                  <a:solidFill>
                    <a:srgbClr val="339933"/>
                  </a:solidFill>
                  <a:latin typeface="Courier New" pitchFamily="49" charset="0"/>
                  <a:cs typeface="Courier New" pitchFamily="49" charset="0"/>
                </a:rPr>
                <a:t>Check maximum logins attempts</a:t>
              </a:r>
              <a:br>
                <a:rPr lang="en-US" sz="1400" b="0" dirty="0">
                  <a:solidFill>
                    <a:srgbClr val="339933"/>
                  </a:solidFill>
                  <a:latin typeface="Courier New" pitchFamily="49" charset="0"/>
                  <a:cs typeface="Courier New" pitchFamily="49" charset="0"/>
                </a:rPr>
              </a:br>
              <a:r>
                <a:rPr lang="en-US" sz="1400" b="0" dirty="0" smtClean="0">
                  <a:solidFill>
                    <a:srgbClr val="339933"/>
                  </a:solidFill>
                  <a:latin typeface="Courier New" pitchFamily="49" charset="0"/>
                  <a:cs typeface="Courier New" pitchFamily="49" charset="0"/>
                </a:rPr>
                <a:t> </a:t>
              </a:r>
              <a:r>
                <a:rPr lang="en-US" sz="1400" b="0" dirty="0" smtClean="0">
                  <a:latin typeface="Courier New" pitchFamily="49" charset="0"/>
                  <a:cs typeface="Courier New" pitchFamily="49" charset="0"/>
                </a:rPr>
                <a:t>7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err="1">
                  <a:latin typeface="Courier New" pitchFamily="49" charset="0"/>
                  <a:cs typeface="Courier New" pitchFamily="49" charset="0"/>
                </a:rPr>
                <a:t>session.getValue</a:t>
              </a:r>
              <a:r>
                <a:rPr lang="en-US" sz="1400" b="0" dirty="0">
                  <a:latin typeface="Courier New" pitchFamily="49" charset="0"/>
                  <a:cs typeface="Courier New" pitchFamily="49" charset="0"/>
                </a:rPr>
                <a:t>(</a:t>
              </a:r>
              <a:r>
                <a:rPr lang="en-US" sz="1400" b="0" dirty="0">
                  <a:solidFill>
                    <a:schemeClr val="tx2"/>
                  </a:solidFill>
                  <a:latin typeface="Courier New" pitchFamily="49" charset="0"/>
                  <a:cs typeface="Courier New" pitchFamily="49" charset="0"/>
                </a:rPr>
                <a:t>"</a:t>
              </a:r>
              <a:r>
                <a:rPr lang="en-US" sz="1400" b="0" dirty="0" err="1">
                  <a:solidFill>
                    <a:schemeClr val="tx2"/>
                  </a:solidFill>
                  <a:latin typeface="Courier New" pitchFamily="49" charset="0"/>
                  <a:cs typeface="Courier New" pitchFamily="49" charset="0"/>
                </a:rPr>
                <a:t>loginAttempts</a:t>
              </a:r>
              <a:r>
                <a:rPr lang="en-US" sz="1400" b="0" dirty="0">
                  <a:solidFill>
                    <a:schemeClr val="tx2"/>
                  </a:solidFill>
                  <a:latin typeface="Courier New" pitchFamily="49" charset="0"/>
                  <a:cs typeface="Courier New" pitchFamily="49" charset="0"/>
                </a:rPr>
                <a:t>"</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&gt; MAX_LOGIN_ATTEMPTS</a:t>
              </a:r>
              <a:r>
                <a:rPr lang="en-US" sz="1400" b="0" dirty="0" smtClean="0">
                  <a:latin typeface="Courier New" pitchFamily="49" charset="0"/>
                  <a:cs typeface="Courier New" pitchFamily="49" charset="0"/>
                </a:rPr>
                <a:t>)</a:t>
              </a:r>
            </a:p>
            <a:p>
              <a:pPr marL="0" indent="0" algn="l">
                <a:lnSpc>
                  <a:spcPct val="100000"/>
                </a:lnSpc>
                <a:spcAft>
                  <a:spcPts val="0"/>
                </a:spcAft>
                <a:buNone/>
              </a:pPr>
              <a:r>
                <a:rPr lang="en-US" sz="1400" b="0" dirty="0" smtClean="0">
                  <a:latin typeface="Courier New" pitchFamily="49" charset="0"/>
                  <a:cs typeface="Courier New" pitchFamily="49" charset="0"/>
                </a:rPr>
                <a:t> 8       {</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9          </a:t>
              </a:r>
              <a:r>
                <a:rPr lang="en-US" sz="1400" b="0" dirty="0" err="1" smtClean="0">
                  <a:latin typeface="Courier New" pitchFamily="49" charset="0"/>
                  <a:cs typeface="Courier New" pitchFamily="49" charset="0"/>
                </a:rPr>
                <a:t>lockAccount</a:t>
              </a:r>
              <a:r>
                <a:rPr lang="en-US" sz="1400" b="0" dirty="0" smtClean="0">
                  <a:latin typeface="Courier New" pitchFamily="49" charset="0"/>
                  <a:cs typeface="Courier New" pitchFamily="49" charset="0"/>
                </a:rPr>
                <a:t>(username</a:t>
              </a:r>
              <a:r>
                <a:rPr lang="en-US" sz="1400" b="0" dirty="0">
                  <a:latin typeface="Courier New" pitchFamily="49" charset="0"/>
                  <a:cs typeface="Courier New" pitchFamily="49" charset="0"/>
                </a:rPr>
                <a:t>);</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10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(FAILURE);</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11       }</a:t>
              </a:r>
            </a:p>
            <a:p>
              <a:pPr marL="0" indent="0" algn="l">
                <a:lnSpc>
                  <a:spcPct val="100000"/>
                </a:lnSpc>
                <a:spcAft>
                  <a:spcPts val="0"/>
                </a:spcAft>
                <a:buNone/>
              </a:pPr>
              <a:r>
                <a:rPr lang="en-US" sz="1400" b="0" dirty="0" smtClean="0">
                  <a:latin typeface="Courier New" pitchFamily="49" charset="0"/>
                  <a:cs typeface="Courier New" pitchFamily="49" charset="0"/>
                </a:rPr>
                <a:t>12</a:t>
              </a:r>
            </a:p>
            <a:p>
              <a:pPr marL="0" indent="0" algn="l">
                <a:lnSpc>
                  <a:spcPct val="100000"/>
                </a:lnSpc>
                <a:spcAft>
                  <a:spcPts val="0"/>
                </a:spcAft>
                <a:buNone/>
              </a:pPr>
              <a:r>
                <a:rPr lang="en-US" sz="1400" b="0" dirty="0" smtClean="0">
                  <a:latin typeface="Courier New" pitchFamily="49" charset="0"/>
                  <a:cs typeface="Courier New" pitchFamily="49" charset="0"/>
                </a:rPr>
                <a:t>13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ValidUser</a:t>
              </a:r>
              <a:r>
                <a:rPr lang="en-US" sz="1400" b="0" dirty="0" smtClean="0">
                  <a:latin typeface="Courier New" pitchFamily="49" charset="0"/>
                  <a:cs typeface="Courier New" pitchFamily="49" charset="0"/>
                </a:rPr>
                <a:t>(username</a:t>
              </a:r>
              <a:r>
                <a:rPr lang="en-US" sz="1400" b="0" dirty="0">
                  <a:latin typeface="Courier New" pitchFamily="49" charset="0"/>
                  <a:cs typeface="Courier New" pitchFamily="49" charset="0"/>
                </a:rPr>
                <a:t>, password) </a:t>
              </a:r>
              <a:r>
                <a:rPr lang="en-US" sz="1400" b="0" dirty="0" smtClean="0">
                  <a:latin typeface="Courier New" pitchFamily="49" charset="0"/>
                  <a:cs typeface="Courier New" pitchFamily="49" charset="0"/>
                </a:rPr>
                <a:t>== SUCCESS)</a:t>
              </a:r>
            </a:p>
            <a:p>
              <a:pPr marL="0" indent="0" algn="l">
                <a:lnSpc>
                  <a:spcPct val="100000"/>
                </a:lnSpc>
                <a:spcAft>
                  <a:spcPts val="0"/>
                </a:spcAft>
                <a:buNone/>
              </a:pPr>
              <a:r>
                <a:rPr lang="en-US" sz="1400" b="0" dirty="0" smtClean="0">
                  <a:latin typeface="Courier New" pitchFamily="49" charset="0"/>
                  <a:cs typeface="Courier New" pitchFamily="49" charset="0"/>
                </a:rPr>
                <a:t>14       {</a:t>
              </a:r>
            </a:p>
            <a:p>
              <a:pPr marL="0" indent="0" algn="l">
                <a:lnSpc>
                  <a:spcPct val="100000"/>
                </a:lnSpc>
                <a:spcAft>
                  <a:spcPts val="0"/>
                </a:spcAft>
                <a:buNone/>
              </a:pPr>
              <a:r>
                <a:rPr lang="en-US" sz="1400" b="0" dirty="0" smtClean="0">
                  <a:latin typeface="Courier New" pitchFamily="49" charset="0"/>
                  <a:cs typeface="Courier New" pitchFamily="49" charset="0"/>
                </a:rPr>
                <a:t>15          </a:t>
              </a:r>
              <a:r>
                <a:rPr lang="en-US" sz="1400" b="0" dirty="0" err="1" smtClean="0">
                  <a:latin typeface="Courier New" pitchFamily="49" charset="0"/>
                  <a:cs typeface="Courier New" pitchFamily="49" charset="0"/>
                </a:rPr>
                <a:t>session.putValue</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"login"</a:t>
              </a:r>
              <a:r>
                <a:rPr lang="en-US" sz="1400" b="0" dirty="0" smtClean="0">
                  <a:latin typeface="Courier New" pitchFamily="49" charset="0"/>
                  <a:cs typeface="Courier New" pitchFamily="49" charset="0"/>
                </a:rPr>
                <a:t>, TRUE);</a:t>
              </a:r>
            </a:p>
            <a:p>
              <a:pPr marL="0" indent="0" algn="l">
                <a:lnSpc>
                  <a:spcPct val="100000"/>
                </a:lnSpc>
                <a:spcAft>
                  <a:spcPts val="0"/>
                </a:spcAft>
                <a:buNone/>
              </a:pPr>
              <a:r>
                <a:rPr lang="en-US" sz="1400" b="0" dirty="0" smtClean="0">
                  <a:latin typeface="Courier New" pitchFamily="49" charset="0"/>
                  <a:cs typeface="Courier New" pitchFamily="49" charset="0"/>
                </a:rPr>
                <a:t>16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(SUCCESS);</a:t>
              </a:r>
            </a:p>
            <a:p>
              <a:pPr marL="0" indent="0" algn="l">
                <a:lnSpc>
                  <a:spcPct val="100000"/>
                </a:lnSpc>
                <a:spcAft>
                  <a:spcPts val="0"/>
                </a:spcAft>
                <a:buNone/>
              </a:pPr>
              <a:r>
                <a:rPr lang="en-US" sz="1400" b="0" dirty="0" smtClean="0">
                  <a:latin typeface="Courier New" pitchFamily="49" charset="0"/>
                  <a:cs typeface="Courier New" pitchFamily="49" charset="0"/>
                </a:rPr>
                <a:t>17       }</a:t>
              </a:r>
            </a:p>
            <a:p>
              <a:pPr marL="0" indent="0" algn="l">
                <a:lnSpc>
                  <a:spcPct val="100000"/>
                </a:lnSpc>
                <a:spcAft>
                  <a:spcPts val="0"/>
                </a:spcAft>
                <a:buNone/>
              </a:pPr>
              <a:r>
                <a:rPr lang="en-US" sz="1400" b="0" dirty="0" smtClean="0">
                  <a:latin typeface="Courier New" pitchFamily="49" charset="0"/>
                  <a:cs typeface="Courier New" pitchFamily="49" charset="0"/>
                </a:rPr>
                <a:t>18       </a:t>
              </a:r>
              <a:r>
                <a:rPr lang="en-US" sz="1400" b="0" dirty="0" smtClean="0">
                  <a:solidFill>
                    <a:srgbClr val="C00000"/>
                  </a:solidFill>
                  <a:latin typeface="Courier New" pitchFamily="49" charset="0"/>
                  <a:cs typeface="Courier New" pitchFamily="49" charset="0"/>
                </a:rPr>
                <a:t>else</a:t>
              </a:r>
              <a:r>
                <a:rPr lang="en-US" sz="1400" b="0" dirty="0" smtClean="0">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(FAILURE);</a:t>
              </a:r>
            </a:p>
            <a:p>
              <a:pPr marL="0" indent="0" algn="l">
                <a:lnSpc>
                  <a:spcPct val="100000"/>
                </a:lnSpc>
                <a:spcAft>
                  <a:spcPts val="0"/>
                </a:spcAft>
                <a:buNone/>
              </a:pPr>
              <a:r>
                <a:rPr lang="en-US" sz="1400" b="0" dirty="0" smtClean="0">
                  <a:latin typeface="Courier New" pitchFamily="49" charset="0"/>
                  <a:cs typeface="Courier New" pitchFamily="49" charset="0"/>
                </a:rPr>
                <a:t>19    </a:t>
              </a:r>
              <a:r>
                <a:rPr kumimoji="0" lang="en-US" sz="1400" b="0" i="0" u="none" strike="noStrike" cap="none" normalizeH="0" dirty="0" smtClean="0">
                  <a:ln>
                    <a:noFill/>
                  </a:ln>
                  <a:effectLst/>
                  <a:latin typeface="Courier New" pitchFamily="49" charset="0"/>
                  <a:cs typeface="Courier New" pitchFamily="49" charset="0"/>
                </a:rPr>
                <a:t>}</a:t>
              </a:r>
              <a:endParaRPr kumimoji="0" lang="en-US" sz="1400" b="1" i="0" u="none" strike="noStrike" cap="none" normalizeH="0" baseline="0" dirty="0" smtClean="0">
                <a:ln>
                  <a:noFill/>
                </a:ln>
                <a:effectLst/>
              </a:endParaRPr>
            </a:p>
          </p:txBody>
        </p:sp>
        <p:cxnSp>
          <p:nvCxnSpPr>
            <p:cNvPr id="9" name="Straight Connector 8"/>
            <p:cNvCxnSpPr/>
            <p:nvPr/>
          </p:nvCxnSpPr>
          <p:spPr bwMode="auto">
            <a:xfrm rot="5400000">
              <a:off x="441335"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5" name="TextBox 4"/>
          <p:cNvSpPr txBox="1"/>
          <p:nvPr/>
        </p:nvSpPr>
        <p:spPr>
          <a:xfrm>
            <a:off x="523675" y="5002161"/>
            <a:ext cx="8153400" cy="1189375"/>
          </a:xfrm>
          <a:prstGeom prst="rect">
            <a:avLst/>
          </a:prstGeom>
          <a:noFill/>
        </p:spPr>
        <p:txBody>
          <a:bodyPr wrap="square" rtlCol="0">
            <a:noAutofit/>
          </a:bodyPr>
          <a:lstStyle/>
          <a:p>
            <a:pPr algn="l">
              <a:lnSpc>
                <a:spcPct val="100000"/>
              </a:lnSpc>
              <a:spcAft>
                <a:spcPts val="0"/>
              </a:spcAft>
            </a:pPr>
            <a:r>
              <a:rPr lang="en-US" sz="1200" b="0" dirty="0"/>
              <a:t>In order to </a:t>
            </a:r>
            <a:r>
              <a:rPr lang="en-US" sz="1200" b="0" dirty="0" smtClean="0"/>
              <a:t>exploit </a:t>
            </a:r>
            <a:r>
              <a:rPr lang="en-US" sz="1200" b="0" dirty="0"/>
              <a:t>the code above, an attacker could first create a session </a:t>
            </a:r>
            <a:r>
              <a:rPr lang="en-US" sz="1200" b="0" dirty="0" smtClean="0"/>
              <a:t>(by visiting the login page of </a:t>
            </a:r>
            <a:r>
              <a:rPr lang="en-US" sz="1200" b="0" dirty="0"/>
              <a:t>the application) from a public terminal, record the session identifier assigned by the application, and </a:t>
            </a:r>
            <a:r>
              <a:rPr lang="en-US" sz="1200" b="0" dirty="0" smtClean="0"/>
              <a:t>then leave the login page open. </a:t>
            </a:r>
            <a:r>
              <a:rPr lang="en-US" sz="1200" b="0" dirty="0"/>
              <a:t>Next, a victim sits down at the same public terminal, notices the browser open to the login page of the site, and enters credentials to authenticate against the application. The code responsible for authenticating the victim continues to use the pre-existing session identifier, now the attacker simply uses the session identifier recorded earlier to access the victim's active session, providing nearly unrestricted access to the victim's account for the lifetime of the session.</a:t>
            </a:r>
          </a:p>
        </p:txBody>
      </p:sp>
      <p:sp>
        <p:nvSpPr>
          <p:cNvPr id="2" name="Rectangle 1"/>
          <p:cNvSpPr/>
          <p:nvPr/>
        </p:nvSpPr>
        <p:spPr>
          <a:xfrm>
            <a:off x="2286000" y="1138630"/>
            <a:ext cx="4572000" cy="705962"/>
          </a:xfrm>
          <a:prstGeom prst="rect">
            <a:avLst/>
          </a:prstGeom>
        </p:spPr>
        <p:txBody>
          <a:bodyPr>
            <a:spAutoFit/>
          </a:bodyPr>
          <a:lstStyle/>
          <a:p>
            <a:r>
              <a:rPr lang="en-US" dirty="0"/>
              <a:t/>
            </a:r>
            <a:br>
              <a:rPr lang="en-US" dirty="0"/>
            </a:br>
            <a:endParaRPr lang="en-US" dirty="0"/>
          </a:p>
        </p:txBody>
      </p:sp>
    </p:spTree>
    <p:extLst>
      <p:ext uri="{BB962C8B-B14F-4D97-AF65-F5344CB8AC3E}">
        <p14:creationId xmlns:p14="http://schemas.microsoft.com/office/powerpoint/2010/main" val="721645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79</a:t>
            </a:fld>
            <a:endParaRPr lang="en-US"/>
          </a:p>
        </p:txBody>
      </p:sp>
      <p:grpSp>
        <p:nvGrpSpPr>
          <p:cNvPr id="7" name="Group 6"/>
          <p:cNvGrpSpPr/>
          <p:nvPr/>
        </p:nvGrpSpPr>
        <p:grpSpPr>
          <a:xfrm>
            <a:off x="499158" y="838200"/>
            <a:ext cx="8153400" cy="5486400"/>
            <a:chOff x="685800" y="609600"/>
            <a:chExt cx="8153400" cy="1905000"/>
          </a:xfrm>
        </p:grpSpPr>
        <p:sp>
          <p:nvSpPr>
            <p:cNvPr id="8" name="Rounded Rectangle 7"/>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sz="1400" b="0" dirty="0" smtClean="0">
                  <a:latin typeface="Courier New" pitchFamily="49" charset="0"/>
                  <a:cs typeface="Courier New" pitchFamily="49" charset="0"/>
                </a:rPr>
                <a:t>   1</a:t>
              </a:r>
              <a:r>
                <a:rPr lang="en-US" sz="1400" b="0" dirty="0" smtClean="0">
                  <a:solidFill>
                    <a:schemeClr val="accent2">
                      <a:lumMod val="75000"/>
                    </a:schemeClr>
                  </a:solidFill>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public </a:t>
              </a:r>
              <a:r>
                <a:rPr lang="en-US" sz="1400" b="0" dirty="0" err="1" smtClean="0">
                  <a:solidFill>
                    <a:srgbClr val="C00000"/>
                  </a:solidFill>
                  <a:latin typeface="Courier New" pitchFamily="49" charset="0"/>
                  <a:cs typeface="Courier New" pitchFamily="49" charset="0"/>
                </a:rPr>
                <a:t>int</a:t>
              </a:r>
              <a:r>
                <a:rPr lang="en-US" sz="1400" b="0" dirty="0" smtClean="0">
                  <a:solidFill>
                    <a:srgbClr val="C00000"/>
                  </a:solidFill>
                  <a:latin typeface="Courier New" pitchFamily="49" charset="0"/>
                  <a:cs typeface="Courier New" pitchFamily="49" charset="0"/>
                </a:rPr>
                <a:t> </a:t>
              </a:r>
              <a:r>
                <a:rPr lang="en-US" sz="1400" b="0" dirty="0" smtClean="0">
                  <a:latin typeface="Courier New" pitchFamily="49" charset="0"/>
                  <a:cs typeface="Courier New" pitchFamily="49" charset="0"/>
                </a:rPr>
                <a:t>authenticate (</a:t>
              </a:r>
              <a:r>
                <a:rPr lang="en-US" sz="1400" b="0" dirty="0" err="1" smtClean="0">
                  <a:latin typeface="Courier New" pitchFamily="49" charset="0"/>
                  <a:cs typeface="Courier New" pitchFamily="49" charset="0"/>
                </a:rPr>
                <a:t>HttpSession</a:t>
              </a:r>
              <a:r>
                <a:rPr lang="en-US" sz="1400" b="0" dirty="0" smtClean="0">
                  <a:latin typeface="Courier New" pitchFamily="49" charset="0"/>
                  <a:cs typeface="Courier New" pitchFamily="49" charset="0"/>
                </a:rPr>
                <a:t> session)</a:t>
              </a:r>
            </a:p>
            <a:p>
              <a:pPr marL="0" indent="0" algn="l">
                <a:lnSpc>
                  <a:spcPct val="100000"/>
                </a:lnSpc>
                <a:spcAft>
                  <a:spcPts val="0"/>
                </a:spcAft>
                <a:buNone/>
              </a:pPr>
              <a:r>
                <a:rPr kumimoji="0" lang="en-US" sz="1400" b="0" i="0" u="none" strike="noStrike" cap="none" normalizeH="0" baseline="0" dirty="0" smtClean="0">
                  <a:ln>
                    <a:noFill/>
                  </a:ln>
                  <a:effectLst/>
                  <a:latin typeface="Courier New" pitchFamily="49" charset="0"/>
                  <a:cs typeface="Courier New" pitchFamily="49" charset="0"/>
                </a:rPr>
                <a:t>   2    {</a:t>
              </a:r>
            </a:p>
            <a:p>
              <a:pPr marL="0" indent="0" algn="l">
                <a:lnSpc>
                  <a:spcPct val="100000"/>
                </a:lnSpc>
                <a:spcAft>
                  <a:spcPts val="0"/>
                </a:spcAft>
                <a:buNone/>
              </a:pPr>
              <a:r>
                <a:rPr lang="en-US" sz="1400" b="0" dirty="0" smtClean="0">
                  <a:latin typeface="Courier New" pitchFamily="49" charset="0"/>
                  <a:cs typeface="Courier New" pitchFamily="49" charset="0"/>
                </a:rPr>
                <a:t>   3       </a:t>
              </a:r>
              <a:r>
                <a:rPr lang="en-US" sz="1400" b="0" dirty="0" smtClean="0">
                  <a:solidFill>
                    <a:srgbClr val="C00000"/>
                  </a:solidFill>
                  <a:latin typeface="Courier New" pitchFamily="49" charset="0"/>
                  <a:cs typeface="Courier New" pitchFamily="49" charset="0"/>
                </a:rPr>
                <a:t>string</a:t>
              </a:r>
              <a:r>
                <a:rPr lang="en-US" sz="1400" b="0" dirty="0" smtClean="0">
                  <a:latin typeface="Courier New" pitchFamily="49" charset="0"/>
                  <a:cs typeface="Courier New" pitchFamily="49" charset="0"/>
                </a:rPr>
                <a:t> username = </a:t>
              </a:r>
              <a:r>
                <a:rPr lang="en-US" sz="1400" b="0" dirty="0" err="1" smtClean="0">
                  <a:latin typeface="Courier New" pitchFamily="49" charset="0"/>
                  <a:cs typeface="Courier New" pitchFamily="49" charset="0"/>
                </a:rPr>
                <a:t>GetInput</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"Enter Username"</a:t>
              </a:r>
              <a:r>
                <a:rPr lang="en-US" sz="1400" b="0" dirty="0" smtClean="0">
                  <a:latin typeface="Courier New" pitchFamily="49" charset="0"/>
                  <a:cs typeface="Courier New" pitchFamily="49" charset="0"/>
                </a:rPr>
                <a:t>);</a:t>
              </a:r>
            </a:p>
            <a:p>
              <a:pPr marL="0" indent="0" algn="l">
                <a:lnSpc>
                  <a:spcPct val="100000"/>
                </a:lnSpc>
                <a:spcAft>
                  <a:spcPts val="0"/>
                </a:spcAft>
                <a:buNone/>
              </a:pPr>
              <a:r>
                <a:rPr lang="en-US" sz="1400" b="0" dirty="0" smtClean="0">
                  <a:latin typeface="Courier New" pitchFamily="49" charset="0"/>
                  <a:cs typeface="Courier New" pitchFamily="49" charset="0"/>
                </a:rPr>
                <a:t>   4       </a:t>
              </a:r>
              <a:r>
                <a:rPr lang="en-US" sz="1400" b="0" dirty="0" smtClean="0">
                  <a:solidFill>
                    <a:srgbClr val="C00000"/>
                  </a:solidFill>
                  <a:latin typeface="Courier New" pitchFamily="49" charset="0"/>
                  <a:cs typeface="Courier New" pitchFamily="49" charset="0"/>
                </a:rPr>
                <a:t>string</a:t>
              </a:r>
              <a:r>
                <a:rPr lang="en-US" sz="1400" b="0" dirty="0" smtClean="0">
                  <a:latin typeface="Courier New" pitchFamily="49" charset="0"/>
                  <a:cs typeface="Courier New" pitchFamily="49" charset="0"/>
                </a:rPr>
                <a:t> password = </a:t>
              </a:r>
              <a:r>
                <a:rPr lang="en-US" sz="1400" b="0" dirty="0" err="1" smtClean="0">
                  <a:latin typeface="Courier New" pitchFamily="49" charset="0"/>
                  <a:cs typeface="Courier New" pitchFamily="49" charset="0"/>
                </a:rPr>
                <a:t>GetInput</a:t>
              </a:r>
              <a:r>
                <a:rPr lang="en-US" sz="1400" b="0" dirty="0" smtClean="0">
                  <a:latin typeface="Courier New" pitchFamily="49" charset="0"/>
                  <a:cs typeface="Courier New" pitchFamily="49" charset="0"/>
                </a:rPr>
                <a:t>(</a:t>
              </a:r>
              <a:r>
                <a:rPr lang="en-US" sz="1400" b="0" dirty="0" smtClean="0">
                  <a:solidFill>
                    <a:schemeClr val="tx2"/>
                  </a:solidFill>
                  <a:latin typeface="Courier New" pitchFamily="49" charset="0"/>
                  <a:cs typeface="Courier New" pitchFamily="49" charset="0"/>
                </a:rPr>
                <a:t>"Enter Password"</a:t>
              </a:r>
              <a:r>
                <a:rPr lang="en-US" sz="1400" b="0" dirty="0" smtClean="0">
                  <a:latin typeface="Courier New" pitchFamily="49" charset="0"/>
                  <a:cs typeface="Courier New" pitchFamily="49" charset="0"/>
                </a:rPr>
                <a:t>);</a:t>
              </a:r>
              <a:endParaRPr kumimoji="0" lang="en-US" sz="1400" b="0" i="0" u="none" strike="noStrike" cap="none" normalizeH="0" baseline="0" dirty="0" smtClean="0">
                <a:ln>
                  <a:noFill/>
                </a:ln>
                <a:effectLst/>
                <a:latin typeface="Courier New" pitchFamily="49" charset="0"/>
                <a:cs typeface="Courier New" pitchFamily="49" charset="0"/>
              </a:endParaRPr>
            </a:p>
            <a:p>
              <a:pPr marL="0" indent="0" algn="l">
                <a:lnSpc>
                  <a:spcPct val="100000"/>
                </a:lnSpc>
                <a:spcAft>
                  <a:spcPts val="0"/>
                </a:spcAft>
                <a:buNone/>
              </a:pPr>
              <a:r>
                <a:rPr lang="en-US" sz="1400" b="0" dirty="0" smtClean="0">
                  <a:latin typeface="Courier New" pitchFamily="49" charset="0"/>
                  <a:cs typeface="Courier New" pitchFamily="49" charset="0"/>
                </a:rPr>
                <a:t>   5     </a:t>
              </a:r>
            </a:p>
            <a:p>
              <a:pPr marL="0" indent="0" algn="l">
                <a:lnSpc>
                  <a:spcPct val="100000"/>
                </a:lnSpc>
                <a:spcAft>
                  <a:spcPts val="0"/>
                </a:spcAft>
                <a:buNone/>
              </a:pPr>
              <a:r>
                <a:rPr lang="en-US" sz="1400" b="0" dirty="0" smtClean="0">
                  <a:latin typeface="Courier New" pitchFamily="49" charset="0"/>
                  <a:cs typeface="Courier New" pitchFamily="49" charset="0"/>
                </a:rPr>
                <a:t>   6       </a:t>
              </a:r>
              <a:r>
                <a:rPr lang="en-US" sz="1400" b="0" dirty="0" smtClean="0">
                  <a:solidFill>
                    <a:srgbClr val="339933"/>
                  </a:solidFill>
                  <a:latin typeface="Courier New" pitchFamily="49" charset="0"/>
                  <a:cs typeface="Courier New" pitchFamily="49" charset="0"/>
                </a:rPr>
                <a:t>// </a:t>
              </a:r>
              <a:r>
                <a:rPr lang="en-US" sz="1400" b="0" dirty="0">
                  <a:solidFill>
                    <a:srgbClr val="339933"/>
                  </a:solidFill>
                  <a:latin typeface="Courier New" pitchFamily="49" charset="0"/>
                  <a:cs typeface="Courier New" pitchFamily="49" charset="0"/>
                </a:rPr>
                <a:t>Check maximum logins attempts</a:t>
              </a:r>
              <a:br>
                <a:rPr lang="en-US" sz="1400" b="0" dirty="0">
                  <a:solidFill>
                    <a:srgbClr val="339933"/>
                  </a:solidFill>
                  <a:latin typeface="Courier New" pitchFamily="49" charset="0"/>
                  <a:cs typeface="Courier New" pitchFamily="49" charset="0"/>
                </a:rPr>
              </a:br>
              <a:r>
                <a:rPr lang="en-US" sz="1400" b="0" dirty="0" smtClean="0">
                  <a:solidFill>
                    <a:srgbClr val="339933"/>
                  </a:solidFill>
                  <a:latin typeface="Courier New" pitchFamily="49" charset="0"/>
                  <a:cs typeface="Courier New" pitchFamily="49" charset="0"/>
                </a:rPr>
                <a:t>   </a:t>
              </a:r>
              <a:r>
                <a:rPr lang="en-US" sz="1400" b="0" dirty="0" smtClean="0">
                  <a:latin typeface="Courier New" pitchFamily="49" charset="0"/>
                  <a:cs typeface="Courier New" pitchFamily="49" charset="0"/>
                </a:rPr>
                <a:t>7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err="1">
                  <a:latin typeface="Courier New" pitchFamily="49" charset="0"/>
                  <a:cs typeface="Courier New" pitchFamily="49" charset="0"/>
                </a:rPr>
                <a:t>session.getValue</a:t>
              </a:r>
              <a:r>
                <a:rPr lang="en-US" sz="1400" b="0" dirty="0">
                  <a:latin typeface="Courier New" pitchFamily="49" charset="0"/>
                  <a:cs typeface="Courier New" pitchFamily="49" charset="0"/>
                </a:rPr>
                <a:t>(</a:t>
              </a:r>
              <a:r>
                <a:rPr lang="en-US" sz="1400" b="0" dirty="0">
                  <a:solidFill>
                    <a:schemeClr val="tx2"/>
                  </a:solidFill>
                  <a:latin typeface="Courier New" pitchFamily="49" charset="0"/>
                  <a:cs typeface="Courier New" pitchFamily="49" charset="0"/>
                </a:rPr>
                <a:t>"</a:t>
              </a:r>
              <a:r>
                <a:rPr lang="en-US" sz="1400" b="0" dirty="0" err="1">
                  <a:solidFill>
                    <a:schemeClr val="tx2"/>
                  </a:solidFill>
                  <a:latin typeface="Courier New" pitchFamily="49" charset="0"/>
                  <a:cs typeface="Courier New" pitchFamily="49" charset="0"/>
                </a:rPr>
                <a:t>loginAttempts</a:t>
              </a:r>
              <a:r>
                <a:rPr lang="en-US" sz="1400" b="0" dirty="0">
                  <a:solidFill>
                    <a:schemeClr val="tx2"/>
                  </a:solidFill>
                  <a:latin typeface="Courier New" pitchFamily="49" charset="0"/>
                  <a:cs typeface="Courier New" pitchFamily="49" charset="0"/>
                </a:rPr>
                <a:t>"</a:t>
              </a:r>
              <a:r>
                <a:rPr lang="en-US" sz="1400" b="0" dirty="0">
                  <a:latin typeface="Courier New" pitchFamily="49" charset="0"/>
                  <a:cs typeface="Courier New" pitchFamily="49" charset="0"/>
                </a:rPr>
                <a:t>)</a:t>
              </a:r>
              <a:r>
                <a:rPr lang="en-US" sz="1400" b="0" dirty="0" smtClean="0">
                  <a:latin typeface="Courier New" pitchFamily="49" charset="0"/>
                  <a:cs typeface="Courier New" pitchFamily="49" charset="0"/>
                </a:rPr>
                <a:t> </a:t>
              </a:r>
              <a:r>
                <a:rPr lang="en-US" sz="1400" b="0" dirty="0">
                  <a:latin typeface="Courier New" pitchFamily="49" charset="0"/>
                  <a:cs typeface="Courier New" pitchFamily="49" charset="0"/>
                </a:rPr>
                <a:t>&gt; MAX_LOGIN_ATTEMPTS</a:t>
              </a:r>
              <a:r>
                <a:rPr lang="en-US" sz="1400" b="0" dirty="0" smtClean="0">
                  <a:latin typeface="Courier New" pitchFamily="49" charset="0"/>
                  <a:cs typeface="Courier New" pitchFamily="49" charset="0"/>
                </a:rPr>
                <a:t>)</a:t>
              </a:r>
            </a:p>
            <a:p>
              <a:pPr marL="0" indent="0" algn="l">
                <a:lnSpc>
                  <a:spcPct val="100000"/>
                </a:lnSpc>
                <a:spcAft>
                  <a:spcPts val="0"/>
                </a:spcAft>
                <a:buNone/>
              </a:pPr>
              <a:r>
                <a:rPr lang="en-US" sz="1400" b="0" dirty="0" smtClean="0">
                  <a:latin typeface="Courier New" pitchFamily="49" charset="0"/>
                  <a:cs typeface="Courier New" pitchFamily="49" charset="0"/>
                </a:rPr>
                <a:t>   8       {</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9          </a:t>
              </a:r>
              <a:r>
                <a:rPr lang="en-US" sz="1400" b="0" dirty="0" err="1" smtClean="0">
                  <a:latin typeface="Courier New" pitchFamily="49" charset="0"/>
                  <a:cs typeface="Courier New" pitchFamily="49" charset="0"/>
                </a:rPr>
                <a:t>lockAccount</a:t>
              </a:r>
              <a:r>
                <a:rPr lang="en-US" sz="1400" b="0" dirty="0" smtClean="0">
                  <a:latin typeface="Courier New" pitchFamily="49" charset="0"/>
                  <a:cs typeface="Courier New" pitchFamily="49" charset="0"/>
                </a:rPr>
                <a:t>(username</a:t>
              </a:r>
              <a:r>
                <a:rPr lang="en-US" sz="1400" b="0" dirty="0">
                  <a:latin typeface="Courier New" pitchFamily="49" charset="0"/>
                  <a:cs typeface="Courier New" pitchFamily="49" charset="0"/>
                </a:rPr>
                <a:t>);</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10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(FAILURE);</a:t>
              </a:r>
              <a:r>
                <a:rPr lang="en-US" sz="1400" b="0" dirty="0">
                  <a:latin typeface="Courier New" pitchFamily="49" charset="0"/>
                  <a:cs typeface="Courier New" pitchFamily="49" charset="0"/>
                </a:rPr>
                <a:t/>
              </a:r>
              <a:br>
                <a:rPr lang="en-US" sz="1400" b="0" dirty="0">
                  <a:latin typeface="Courier New" pitchFamily="49" charset="0"/>
                  <a:cs typeface="Courier New" pitchFamily="49" charset="0"/>
                </a:rPr>
              </a:br>
              <a:r>
                <a:rPr lang="en-US" sz="1400" b="0" dirty="0" smtClean="0">
                  <a:latin typeface="Courier New" pitchFamily="49" charset="0"/>
                  <a:cs typeface="Courier New" pitchFamily="49" charset="0"/>
                </a:rPr>
                <a:t>  11       }</a:t>
              </a:r>
            </a:p>
            <a:p>
              <a:pPr marL="0" indent="0" algn="l">
                <a:lnSpc>
                  <a:spcPct val="100000"/>
                </a:lnSpc>
                <a:spcAft>
                  <a:spcPts val="0"/>
                </a:spcAft>
                <a:buNone/>
              </a:pPr>
              <a:r>
                <a:rPr lang="en-US" sz="1400" b="0" dirty="0" smtClean="0">
                  <a:latin typeface="Courier New" pitchFamily="49" charset="0"/>
                  <a:cs typeface="Courier New" pitchFamily="49" charset="0"/>
                </a:rPr>
                <a:t>  12</a:t>
              </a:r>
            </a:p>
            <a:p>
              <a:pPr marL="0" indent="0" algn="l">
                <a:lnSpc>
                  <a:spcPct val="100000"/>
                </a:lnSpc>
                <a:spcAft>
                  <a:spcPts val="0"/>
                </a:spcAft>
                <a:buNone/>
              </a:pPr>
              <a:r>
                <a:rPr lang="en-US" sz="1400" b="0" dirty="0" smtClean="0">
                  <a:latin typeface="Courier New" pitchFamily="49" charset="0"/>
                  <a:cs typeface="Courier New" pitchFamily="49" charset="0"/>
                </a:rPr>
                <a:t>  13       </a:t>
              </a:r>
              <a:r>
                <a:rPr lang="en-US" sz="1400" b="0" dirty="0" smtClean="0">
                  <a:solidFill>
                    <a:srgbClr val="C00000"/>
                  </a:solidFill>
                  <a:latin typeface="Courier New" pitchFamily="49" charset="0"/>
                  <a:cs typeface="Courier New" pitchFamily="49" charset="0"/>
                </a:rPr>
                <a:t>if</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ValidUser</a:t>
              </a:r>
              <a:r>
                <a:rPr lang="en-US" sz="1400" b="0" dirty="0" smtClean="0">
                  <a:latin typeface="Courier New" pitchFamily="49" charset="0"/>
                  <a:cs typeface="Courier New" pitchFamily="49" charset="0"/>
                </a:rPr>
                <a:t>(username</a:t>
              </a:r>
              <a:r>
                <a:rPr lang="en-US" sz="1400" b="0" dirty="0">
                  <a:latin typeface="Courier New" pitchFamily="49" charset="0"/>
                  <a:cs typeface="Courier New" pitchFamily="49" charset="0"/>
                </a:rPr>
                <a:t>, password) </a:t>
              </a:r>
              <a:r>
                <a:rPr lang="en-US" sz="1400" b="0" dirty="0" smtClean="0">
                  <a:latin typeface="Courier New" pitchFamily="49" charset="0"/>
                  <a:cs typeface="Courier New" pitchFamily="49" charset="0"/>
                </a:rPr>
                <a:t>== SUCCESS)</a:t>
              </a:r>
            </a:p>
            <a:p>
              <a:pPr marL="0" indent="0" algn="l">
                <a:lnSpc>
                  <a:spcPct val="100000"/>
                </a:lnSpc>
                <a:spcAft>
                  <a:spcPts val="0"/>
                </a:spcAft>
                <a:buNone/>
              </a:pPr>
              <a:r>
                <a:rPr lang="en-US" sz="1400" b="0" dirty="0" smtClean="0">
                  <a:latin typeface="Courier New" pitchFamily="49" charset="0"/>
                  <a:cs typeface="Courier New" pitchFamily="49" charset="0"/>
                </a:rPr>
                <a:t>  14       {</a:t>
              </a:r>
            </a:p>
            <a:p>
              <a:pPr marL="0" indent="0" algn="l">
                <a:lnSpc>
                  <a:spcPct val="100000"/>
                </a:lnSpc>
                <a:spcAft>
                  <a:spcPts val="0"/>
                </a:spcAft>
                <a:buNone/>
              </a:pPr>
              <a:r>
                <a:rPr lang="en-US" sz="1400" dirty="0" smtClean="0">
                  <a:latin typeface="Courier New" pitchFamily="49" charset="0"/>
                  <a:cs typeface="Courier New" pitchFamily="49" charset="0"/>
                </a:rPr>
                <a:t>  15          </a:t>
              </a:r>
              <a:r>
                <a:rPr lang="en-US" sz="1400" dirty="0" smtClean="0">
                  <a:solidFill>
                    <a:srgbClr val="339933"/>
                  </a:solidFill>
                  <a:latin typeface="Courier New" pitchFamily="49" charset="0"/>
                  <a:cs typeface="Courier New" pitchFamily="49" charset="0"/>
                </a:rPr>
                <a:t>// Kill </a:t>
              </a:r>
              <a:r>
                <a:rPr lang="en-US" sz="1400" dirty="0">
                  <a:solidFill>
                    <a:srgbClr val="339933"/>
                  </a:solidFill>
                  <a:latin typeface="Courier New" pitchFamily="49" charset="0"/>
                  <a:cs typeface="Courier New" pitchFamily="49" charset="0"/>
                </a:rPr>
                <a:t>the current session </a:t>
              </a:r>
              <a:r>
                <a:rPr lang="en-US" sz="1400" dirty="0" smtClean="0">
                  <a:solidFill>
                    <a:srgbClr val="339933"/>
                  </a:solidFill>
                  <a:latin typeface="Courier New" pitchFamily="49" charset="0"/>
                  <a:cs typeface="Courier New" pitchFamily="49" charset="0"/>
                </a:rPr>
                <a:t>so </a:t>
              </a:r>
              <a:r>
                <a:rPr lang="en-US" sz="1400" dirty="0">
                  <a:solidFill>
                    <a:srgbClr val="339933"/>
                  </a:solidFill>
                  <a:latin typeface="Courier New" pitchFamily="49" charset="0"/>
                  <a:cs typeface="Courier New" pitchFamily="49" charset="0"/>
                </a:rPr>
                <a:t>it can no longer be used</a:t>
              </a:r>
              <a:r>
                <a:rPr lang="en-US" sz="1400" dirty="0">
                  <a:latin typeface="Courier New" pitchFamily="49" charset="0"/>
                  <a:cs typeface="Courier New" pitchFamily="49" charset="0"/>
                </a:rPr>
                <a:t/>
              </a:r>
              <a:br>
                <a:rPr lang="en-US" sz="1400" dirty="0">
                  <a:latin typeface="Courier New" pitchFamily="49" charset="0"/>
                  <a:cs typeface="Courier New" pitchFamily="49" charset="0"/>
                </a:rPr>
              </a:br>
              <a:r>
                <a:rPr lang="en-US" sz="1400" dirty="0" smtClean="0">
                  <a:latin typeface="Courier New" pitchFamily="49" charset="0"/>
                  <a:cs typeface="Courier New" pitchFamily="49" charset="0"/>
                </a:rPr>
                <a:t>  16          </a:t>
              </a:r>
              <a:r>
                <a:rPr lang="en-US" sz="1400" dirty="0" err="1" smtClean="0">
                  <a:latin typeface="Courier New" pitchFamily="49" charset="0"/>
                  <a:cs typeface="Courier New" pitchFamily="49" charset="0"/>
                </a:rPr>
                <a:t>session.invalidate</a:t>
              </a:r>
              <a:r>
                <a:rPr lang="en-US" sz="1400" dirty="0">
                  <a:latin typeface="Courier New" pitchFamily="49" charset="0"/>
                  <a:cs typeface="Courier New" pitchFamily="49" charset="0"/>
                </a:rPr>
                <a:t>();</a:t>
              </a:r>
              <a:br>
                <a:rPr lang="en-US" sz="1400" dirty="0">
                  <a:latin typeface="Courier New" pitchFamily="49" charset="0"/>
                  <a:cs typeface="Courier New" pitchFamily="49" charset="0"/>
                </a:rPr>
              </a:br>
              <a:r>
                <a:rPr lang="en-US" sz="1400" dirty="0" smtClean="0">
                  <a:latin typeface="Courier New" pitchFamily="49" charset="0"/>
                  <a:cs typeface="Courier New" pitchFamily="49" charset="0"/>
                </a:rPr>
                <a:t>  17</a:t>
              </a:r>
              <a:r>
                <a:rPr lang="en-US" sz="1400" dirty="0">
                  <a:latin typeface="Courier New" pitchFamily="49" charset="0"/>
                  <a:cs typeface="Courier New" pitchFamily="49" charset="0"/>
                </a:rPr>
                <a:t/>
              </a:r>
              <a:br>
                <a:rPr lang="en-US" sz="1400" dirty="0">
                  <a:latin typeface="Courier New" pitchFamily="49" charset="0"/>
                  <a:cs typeface="Courier New" pitchFamily="49" charset="0"/>
                </a:rPr>
              </a:br>
              <a:r>
                <a:rPr lang="en-US" sz="1400" dirty="0" smtClean="0">
                  <a:latin typeface="Courier New" pitchFamily="49" charset="0"/>
                  <a:cs typeface="Courier New" pitchFamily="49" charset="0"/>
                </a:rPr>
                <a:t>  18          </a:t>
              </a:r>
              <a:r>
                <a:rPr lang="en-US" sz="1400" dirty="0" smtClean="0">
                  <a:solidFill>
                    <a:srgbClr val="339933"/>
                  </a:solidFill>
                  <a:latin typeface="Courier New" pitchFamily="49" charset="0"/>
                  <a:cs typeface="Courier New" pitchFamily="49" charset="0"/>
                </a:rPr>
                <a:t>// </a:t>
              </a:r>
              <a:r>
                <a:rPr lang="en-US" sz="1400" dirty="0">
                  <a:solidFill>
                    <a:srgbClr val="339933"/>
                  </a:solidFill>
                  <a:latin typeface="Courier New" pitchFamily="49" charset="0"/>
                  <a:cs typeface="Courier New" pitchFamily="49" charset="0"/>
                </a:rPr>
                <a:t>Create an entirely new session for the logged in user</a:t>
              </a:r>
              <a:r>
                <a:rPr lang="en-US" sz="1400" dirty="0">
                  <a:latin typeface="Courier New" pitchFamily="49" charset="0"/>
                  <a:cs typeface="Courier New" pitchFamily="49" charset="0"/>
                </a:rPr>
                <a:t/>
              </a:r>
              <a:br>
                <a:rPr lang="en-US" sz="1400" dirty="0">
                  <a:latin typeface="Courier New" pitchFamily="49" charset="0"/>
                  <a:cs typeface="Courier New" pitchFamily="49" charset="0"/>
                </a:rPr>
              </a:br>
              <a:r>
                <a:rPr lang="en-US" sz="1400" dirty="0" smtClean="0">
                  <a:latin typeface="Courier New" pitchFamily="49" charset="0"/>
                  <a:cs typeface="Courier New" pitchFamily="49" charset="0"/>
                </a:rPr>
                <a:t>  19          </a:t>
              </a:r>
              <a:r>
                <a:rPr lang="en-US" sz="1400" dirty="0" err="1" smtClean="0">
                  <a:latin typeface="Courier New" pitchFamily="49" charset="0"/>
                  <a:cs typeface="Courier New" pitchFamily="49" charset="0"/>
                </a:rPr>
                <a:t>HttpSession</a:t>
              </a:r>
              <a:r>
                <a:rPr lang="en-US" sz="1400" dirty="0" smtClean="0">
                  <a:latin typeface="Courier New" pitchFamily="49" charset="0"/>
                  <a:cs typeface="Courier New" pitchFamily="49" charset="0"/>
                </a:rPr>
                <a:t> </a:t>
              </a:r>
              <a:r>
                <a:rPr lang="en-US" sz="1400" dirty="0" err="1">
                  <a:latin typeface="Courier New" pitchFamily="49" charset="0"/>
                  <a:cs typeface="Courier New" pitchFamily="49" charset="0"/>
                </a:rPr>
                <a:t>newSession</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request.getSession</a:t>
              </a:r>
              <a:r>
                <a:rPr lang="en-US" sz="1400" dirty="0">
                  <a:latin typeface="Courier New" pitchFamily="49" charset="0"/>
                  <a:cs typeface="Courier New" pitchFamily="49" charset="0"/>
                </a:rPr>
                <a:t>(true</a:t>
              </a:r>
              <a:r>
                <a:rPr lang="en-US" sz="1400" dirty="0" smtClean="0">
                  <a:latin typeface="Courier New" pitchFamily="49" charset="0"/>
                  <a:cs typeface="Courier New" pitchFamily="49" charset="0"/>
                </a:rPr>
                <a:t>);</a:t>
              </a:r>
            </a:p>
            <a:p>
              <a:pPr marL="0" indent="0" algn="l">
                <a:lnSpc>
                  <a:spcPct val="100000"/>
                </a:lnSpc>
                <a:spcAft>
                  <a:spcPts val="0"/>
                </a:spcAft>
                <a:buNone/>
              </a:pPr>
              <a:r>
                <a:rPr lang="en-US" sz="1400" dirty="0" smtClean="0">
                  <a:latin typeface="Courier New" pitchFamily="49" charset="0"/>
                  <a:cs typeface="Courier New" pitchFamily="49" charset="0"/>
                </a:rPr>
                <a:t>  20</a:t>
              </a:r>
            </a:p>
            <a:p>
              <a:pPr marL="0" indent="0" algn="l">
                <a:lnSpc>
                  <a:spcPct val="100000"/>
                </a:lnSpc>
                <a:spcAft>
                  <a:spcPts val="0"/>
                </a:spcAft>
                <a:buNone/>
              </a:pPr>
              <a:r>
                <a:rPr lang="en-US" sz="1400" dirty="0" smtClean="0">
                  <a:latin typeface="Courier New" pitchFamily="49" charset="0"/>
                  <a:cs typeface="Courier New" pitchFamily="49" charset="0"/>
                </a:rPr>
                <a:t>  21          </a:t>
              </a:r>
              <a:r>
                <a:rPr lang="en-US" sz="1400" dirty="0" err="1" smtClean="0">
                  <a:latin typeface="Courier New" pitchFamily="49" charset="0"/>
                  <a:cs typeface="Courier New" pitchFamily="49" charset="0"/>
                </a:rPr>
                <a:t>newSession.putValue</a:t>
              </a:r>
              <a:r>
                <a:rPr lang="en-US" sz="1400" dirty="0" smtClean="0">
                  <a:latin typeface="Courier New" pitchFamily="49" charset="0"/>
                  <a:cs typeface="Courier New" pitchFamily="49" charset="0"/>
                </a:rPr>
                <a:t>(</a:t>
              </a:r>
              <a:r>
                <a:rPr lang="en-US" sz="1400" dirty="0" smtClean="0">
                  <a:solidFill>
                    <a:schemeClr val="tx2"/>
                  </a:solidFill>
                  <a:latin typeface="Courier New" pitchFamily="49" charset="0"/>
                  <a:cs typeface="Courier New" pitchFamily="49" charset="0"/>
                </a:rPr>
                <a:t>"login"</a:t>
              </a:r>
              <a:r>
                <a:rPr lang="en-US" sz="1400" dirty="0" smtClean="0">
                  <a:latin typeface="Courier New" pitchFamily="49" charset="0"/>
                  <a:cs typeface="Courier New" pitchFamily="49" charset="0"/>
                </a:rPr>
                <a:t>, TRUE);</a:t>
              </a:r>
            </a:p>
            <a:p>
              <a:pPr marL="0" indent="0" algn="l">
                <a:lnSpc>
                  <a:spcPct val="100000"/>
                </a:lnSpc>
                <a:spcAft>
                  <a:spcPts val="0"/>
                </a:spcAft>
                <a:buNone/>
              </a:pPr>
              <a:r>
                <a:rPr lang="en-US" sz="1400" b="0" dirty="0" smtClean="0">
                  <a:latin typeface="Courier New" pitchFamily="49" charset="0"/>
                  <a:cs typeface="Courier New" pitchFamily="49" charset="0"/>
                </a:rPr>
                <a:t>  22          </a:t>
              </a:r>
              <a:r>
                <a:rPr lang="en-US" sz="1400" b="0" smtClean="0">
                  <a:solidFill>
                    <a:srgbClr val="C00000"/>
                  </a:solidFill>
                  <a:latin typeface="Courier New" pitchFamily="49" charset="0"/>
                  <a:cs typeface="Courier New" pitchFamily="49" charset="0"/>
                </a:rPr>
                <a:t>return</a:t>
              </a:r>
              <a:r>
                <a:rPr lang="en-US" sz="1400" b="0" smtClean="0">
                  <a:latin typeface="Courier New" pitchFamily="49" charset="0"/>
                  <a:cs typeface="Courier New" pitchFamily="49" charset="0"/>
                </a:rPr>
                <a:t>(SUCCESS);</a:t>
              </a:r>
              <a:endParaRPr lang="en-US" sz="1400" b="0" dirty="0" smtClean="0">
                <a:latin typeface="Courier New" pitchFamily="49" charset="0"/>
                <a:cs typeface="Courier New" pitchFamily="49" charset="0"/>
              </a:endParaRPr>
            </a:p>
            <a:p>
              <a:pPr marL="0" indent="0" algn="l">
                <a:lnSpc>
                  <a:spcPct val="100000"/>
                </a:lnSpc>
                <a:spcAft>
                  <a:spcPts val="0"/>
                </a:spcAft>
                <a:buNone/>
              </a:pPr>
              <a:r>
                <a:rPr lang="en-US" sz="1400" b="0" dirty="0" smtClean="0">
                  <a:latin typeface="Courier New" pitchFamily="49" charset="0"/>
                  <a:cs typeface="Courier New" pitchFamily="49" charset="0"/>
                </a:rPr>
                <a:t>  23       }</a:t>
              </a:r>
            </a:p>
            <a:p>
              <a:pPr marL="0" indent="0" algn="l">
                <a:lnSpc>
                  <a:spcPct val="100000"/>
                </a:lnSpc>
                <a:spcAft>
                  <a:spcPts val="0"/>
                </a:spcAft>
                <a:buNone/>
              </a:pPr>
              <a:r>
                <a:rPr lang="en-US" sz="1400" b="0" dirty="0" smtClean="0">
                  <a:latin typeface="Courier New" pitchFamily="49" charset="0"/>
                  <a:cs typeface="Courier New" pitchFamily="49" charset="0"/>
                </a:rPr>
                <a:t>  24       </a:t>
              </a:r>
              <a:r>
                <a:rPr lang="en-US" sz="1400" b="0" dirty="0" smtClean="0">
                  <a:solidFill>
                    <a:srgbClr val="C00000"/>
                  </a:solidFill>
                  <a:latin typeface="Courier New" pitchFamily="49" charset="0"/>
                  <a:cs typeface="Courier New" pitchFamily="49" charset="0"/>
                </a:rPr>
                <a:t>else</a:t>
              </a:r>
              <a:r>
                <a:rPr lang="en-US" sz="1400" b="0" dirty="0" smtClean="0">
                  <a:latin typeface="Courier New" pitchFamily="49" charset="0"/>
                  <a:cs typeface="Courier New" pitchFamily="49" charset="0"/>
                </a:rPr>
                <a:t> </a:t>
              </a:r>
              <a:r>
                <a:rPr lang="en-US" sz="1400" b="0" dirty="0" smtClean="0">
                  <a:solidFill>
                    <a:srgbClr val="C00000"/>
                  </a:solidFill>
                  <a:latin typeface="Courier New" pitchFamily="49" charset="0"/>
                  <a:cs typeface="Courier New" pitchFamily="49" charset="0"/>
                </a:rPr>
                <a:t>return</a:t>
              </a:r>
              <a:r>
                <a:rPr lang="en-US" sz="1400" b="0" dirty="0" smtClean="0">
                  <a:latin typeface="Courier New" pitchFamily="49" charset="0"/>
                  <a:cs typeface="Courier New" pitchFamily="49" charset="0"/>
                </a:rPr>
                <a:t>(FAILURE);</a:t>
              </a:r>
            </a:p>
            <a:p>
              <a:pPr marL="0" indent="0" algn="l">
                <a:lnSpc>
                  <a:spcPct val="100000"/>
                </a:lnSpc>
                <a:spcAft>
                  <a:spcPts val="0"/>
                </a:spcAft>
                <a:buNone/>
              </a:pPr>
              <a:r>
                <a:rPr lang="en-US" sz="1400" b="0" dirty="0" smtClean="0">
                  <a:latin typeface="Courier New" pitchFamily="49" charset="0"/>
                  <a:cs typeface="Courier New" pitchFamily="49" charset="0"/>
                </a:rPr>
                <a:t>  25    </a:t>
              </a:r>
              <a:r>
                <a:rPr kumimoji="0" lang="en-US" sz="1400" b="0" i="0" u="none" strike="noStrike" cap="none" normalizeH="0" dirty="0" smtClean="0">
                  <a:ln>
                    <a:noFill/>
                  </a:ln>
                  <a:effectLst/>
                  <a:latin typeface="Courier New" pitchFamily="49" charset="0"/>
                  <a:cs typeface="Courier New" pitchFamily="49" charset="0"/>
                </a:rPr>
                <a:t>}</a:t>
              </a:r>
              <a:endParaRPr kumimoji="0" lang="en-US" sz="1400" b="1" i="0" u="none" strike="noStrike" cap="none" normalizeH="0" baseline="0" dirty="0" smtClean="0">
                <a:ln>
                  <a:noFill/>
                </a:ln>
                <a:effectLst/>
              </a:endParaRPr>
            </a:p>
          </p:txBody>
        </p:sp>
        <p:cxnSp>
          <p:nvCxnSpPr>
            <p:cNvPr id="9" name="Straight Connector 8"/>
            <p:cNvCxnSpPr/>
            <p:nvPr/>
          </p:nvCxnSpPr>
          <p:spPr bwMode="auto">
            <a:xfrm rot="5400000">
              <a:off x="663963"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
        <p:nvSpPr>
          <p:cNvPr id="3" name="Rectangle 2"/>
          <p:cNvSpPr/>
          <p:nvPr/>
        </p:nvSpPr>
        <p:spPr>
          <a:xfrm>
            <a:off x="2286000" y="1779831"/>
            <a:ext cx="4572000" cy="1026563"/>
          </a:xfrm>
          <a:prstGeom prst="rect">
            <a:avLst/>
          </a:prstGeom>
        </p:spPr>
        <p:txBody>
          <a:bodyPr>
            <a:spAutoFit/>
          </a:bodyPr>
          <a:lstStyle/>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4175475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Security Goals	</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8</a:t>
            </a:fld>
            <a:endParaRPr lang="en-US"/>
          </a:p>
        </p:txBody>
      </p:sp>
      <p:grpSp>
        <p:nvGrpSpPr>
          <p:cNvPr id="22" name="Group 21"/>
          <p:cNvGrpSpPr/>
          <p:nvPr/>
        </p:nvGrpSpPr>
        <p:grpSpPr>
          <a:xfrm>
            <a:off x="1143000" y="2400920"/>
            <a:ext cx="2463852" cy="489134"/>
            <a:chOff x="1143000" y="1981200"/>
            <a:chExt cx="2463852" cy="489134"/>
          </a:xfrm>
        </p:grpSpPr>
        <p:sp>
          <p:nvSpPr>
            <p:cNvPr id="5" name="Rectangle 4"/>
            <p:cNvSpPr/>
            <p:nvPr/>
          </p:nvSpPr>
          <p:spPr>
            <a:xfrm>
              <a:off x="1143000" y="2057400"/>
              <a:ext cx="998991"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1985894" y="1981200"/>
              <a:ext cx="1620958" cy="385362"/>
            </a:xfrm>
            <a:prstGeom prst="rect">
              <a:avLst/>
            </a:prstGeom>
            <a:noFill/>
          </p:spPr>
          <p:txBody>
            <a:bodyPr wrap="none" rtlCol="0">
              <a:spAutoFit/>
            </a:bodyPr>
            <a:lstStyle/>
            <a:p>
              <a:r>
                <a:rPr lang="en-US" dirty="0" err="1" smtClean="0"/>
                <a:t>onfidentiality</a:t>
              </a:r>
              <a:endParaRPr lang="en-US" dirty="0"/>
            </a:p>
          </p:txBody>
        </p:sp>
      </p:grpSp>
      <p:grpSp>
        <p:nvGrpSpPr>
          <p:cNvPr id="21" name="Group 20"/>
          <p:cNvGrpSpPr/>
          <p:nvPr/>
        </p:nvGrpSpPr>
        <p:grpSpPr>
          <a:xfrm>
            <a:off x="1371600" y="3620120"/>
            <a:ext cx="1335852" cy="438877"/>
            <a:chOff x="1371600" y="3200400"/>
            <a:chExt cx="1335852" cy="438877"/>
          </a:xfrm>
        </p:grpSpPr>
        <p:sp>
          <p:nvSpPr>
            <p:cNvPr id="6" name="Rectangle 5"/>
            <p:cNvSpPr/>
            <p:nvPr/>
          </p:nvSpPr>
          <p:spPr>
            <a:xfrm>
              <a:off x="1371600" y="3226343"/>
              <a:ext cx="498855" cy="412934"/>
            </a:xfrm>
            <a:prstGeom prst="rect">
              <a:avLst/>
            </a:prstGeom>
            <a:noFill/>
          </p:spPr>
          <p:txBody>
            <a:bodyPr wrap="non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1676400" y="3200400"/>
              <a:ext cx="1031052" cy="385362"/>
            </a:xfrm>
            <a:prstGeom prst="rect">
              <a:avLst/>
            </a:prstGeom>
            <a:noFill/>
          </p:spPr>
          <p:txBody>
            <a:bodyPr wrap="none" rtlCol="0">
              <a:spAutoFit/>
            </a:bodyPr>
            <a:lstStyle/>
            <a:p>
              <a:r>
                <a:rPr lang="en-US" dirty="0" err="1" smtClean="0"/>
                <a:t>ntegrity</a:t>
              </a:r>
              <a:endParaRPr lang="en-US" dirty="0"/>
            </a:p>
          </p:txBody>
        </p:sp>
      </p:grpSp>
      <p:grpSp>
        <p:nvGrpSpPr>
          <p:cNvPr id="20" name="Group 19"/>
          <p:cNvGrpSpPr/>
          <p:nvPr/>
        </p:nvGrpSpPr>
        <p:grpSpPr>
          <a:xfrm>
            <a:off x="1295400" y="4839320"/>
            <a:ext cx="1922037" cy="589649"/>
            <a:chOff x="1295400" y="4419600"/>
            <a:chExt cx="1922037" cy="589649"/>
          </a:xfrm>
        </p:grpSpPr>
        <p:sp>
          <p:nvSpPr>
            <p:cNvPr id="7" name="Rectangle 6"/>
            <p:cNvSpPr/>
            <p:nvPr/>
          </p:nvSpPr>
          <p:spPr>
            <a:xfrm>
              <a:off x="1295400" y="4419600"/>
              <a:ext cx="684804" cy="589649"/>
            </a:xfrm>
            <a:prstGeom prst="rect">
              <a:avLst/>
            </a:prstGeom>
            <a:noFill/>
          </p:spPr>
          <p:txBody>
            <a:bodyPr wrap="square" lIns="91440" tIns="45720" rIns="91440" bIns="45720">
              <a:spAutoFit/>
            </a:bodyPr>
            <a:lstStyle/>
            <a:p>
              <a:pPr algn="ctr"/>
              <a:r>
                <a:rPr lang="en-US" sz="8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endParaRPr lang="en-US" sz="8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TextBox 9"/>
            <p:cNvSpPr txBox="1"/>
            <p:nvPr/>
          </p:nvSpPr>
          <p:spPr>
            <a:xfrm>
              <a:off x="1981200" y="4419600"/>
              <a:ext cx="1236237" cy="385362"/>
            </a:xfrm>
            <a:prstGeom prst="rect">
              <a:avLst/>
            </a:prstGeom>
            <a:noFill/>
          </p:spPr>
          <p:txBody>
            <a:bodyPr wrap="none" rtlCol="0">
              <a:spAutoFit/>
            </a:bodyPr>
            <a:lstStyle/>
            <a:p>
              <a:r>
                <a:rPr lang="en-US" dirty="0" err="1" smtClean="0"/>
                <a:t>vailability</a:t>
              </a:r>
              <a:endParaRPr lang="en-US" dirty="0"/>
            </a:p>
          </p:txBody>
        </p:sp>
      </p:grpSp>
      <p:sp>
        <p:nvSpPr>
          <p:cNvPr id="14" name="TextBox 13"/>
          <p:cNvSpPr txBox="1"/>
          <p:nvPr/>
        </p:nvSpPr>
        <p:spPr>
          <a:xfrm>
            <a:off x="4463321" y="2078630"/>
            <a:ext cx="4071080" cy="646331"/>
          </a:xfrm>
          <a:prstGeom prst="rect">
            <a:avLst/>
          </a:prstGeom>
          <a:noFill/>
        </p:spPr>
        <p:txBody>
          <a:bodyPr wrap="square" rtlCol="0">
            <a:spAutoFit/>
          </a:bodyPr>
          <a:lstStyle/>
          <a:p>
            <a:pPr algn="l">
              <a:lnSpc>
                <a:spcPct val="100000"/>
              </a:lnSpc>
              <a:spcAft>
                <a:spcPts val="0"/>
              </a:spcAft>
            </a:pPr>
            <a:r>
              <a:rPr lang="en-US" dirty="0"/>
              <a:t>I</a:t>
            </a:r>
            <a:r>
              <a:rPr lang="en-US" dirty="0" smtClean="0"/>
              <a:t>nformation is only available to those who should have access </a:t>
            </a:r>
            <a:endParaRPr lang="en-US" dirty="0"/>
          </a:p>
        </p:txBody>
      </p:sp>
      <p:sp>
        <p:nvSpPr>
          <p:cNvPr id="15" name="TextBox 14"/>
          <p:cNvSpPr txBox="1"/>
          <p:nvPr/>
        </p:nvSpPr>
        <p:spPr>
          <a:xfrm>
            <a:off x="4495800" y="3267850"/>
            <a:ext cx="3886200" cy="646331"/>
          </a:xfrm>
          <a:prstGeom prst="rect">
            <a:avLst/>
          </a:prstGeom>
          <a:noFill/>
        </p:spPr>
        <p:txBody>
          <a:bodyPr wrap="square" rtlCol="0">
            <a:spAutoFit/>
          </a:bodyPr>
          <a:lstStyle/>
          <a:p>
            <a:pPr algn="l">
              <a:lnSpc>
                <a:spcPct val="100000"/>
              </a:lnSpc>
              <a:spcAft>
                <a:spcPts val="0"/>
              </a:spcAft>
            </a:pPr>
            <a:r>
              <a:rPr lang="en-US" dirty="0"/>
              <a:t>D</a:t>
            </a:r>
            <a:r>
              <a:rPr lang="en-US" dirty="0" smtClean="0"/>
              <a:t>ata is known to be correct and trusted</a:t>
            </a:r>
            <a:endParaRPr lang="en-US" dirty="0"/>
          </a:p>
        </p:txBody>
      </p:sp>
      <p:sp>
        <p:nvSpPr>
          <p:cNvPr id="16" name="TextBox 15"/>
          <p:cNvSpPr txBox="1"/>
          <p:nvPr/>
        </p:nvSpPr>
        <p:spPr>
          <a:xfrm>
            <a:off x="4489388" y="4470810"/>
            <a:ext cx="3892612" cy="646331"/>
          </a:xfrm>
          <a:prstGeom prst="rect">
            <a:avLst/>
          </a:prstGeom>
          <a:noFill/>
        </p:spPr>
        <p:txBody>
          <a:bodyPr wrap="square" rtlCol="0">
            <a:spAutoFit/>
          </a:bodyPr>
          <a:lstStyle/>
          <a:p>
            <a:pPr algn="l">
              <a:lnSpc>
                <a:spcPct val="100000"/>
              </a:lnSpc>
              <a:spcAft>
                <a:spcPts val="0"/>
              </a:spcAft>
            </a:pPr>
            <a:r>
              <a:rPr lang="en-US" dirty="0"/>
              <a:t>I</a:t>
            </a:r>
            <a:r>
              <a:rPr lang="en-US" dirty="0" smtClean="0"/>
              <a:t>nformation is available for use by legitimate users when it is needed</a:t>
            </a:r>
            <a:endParaRPr lang="en-US" dirty="0"/>
          </a:p>
        </p:txBody>
      </p:sp>
      <p:sp>
        <p:nvSpPr>
          <p:cNvPr id="17" name="Right Arrow 16"/>
          <p:cNvSpPr/>
          <p:nvPr/>
        </p:nvSpPr>
        <p:spPr bwMode="auto">
          <a:xfrm>
            <a:off x="3733800" y="2172320"/>
            <a:ext cx="533400" cy="484632"/>
          </a:xfrm>
          <a:prstGeom prst="right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8" name="Right Arrow 17"/>
          <p:cNvSpPr/>
          <p:nvPr/>
        </p:nvSpPr>
        <p:spPr bwMode="auto">
          <a:xfrm>
            <a:off x="3733800" y="3315320"/>
            <a:ext cx="533400" cy="484632"/>
          </a:xfrm>
          <a:prstGeom prst="right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9" name="Right Arrow 18"/>
          <p:cNvSpPr/>
          <p:nvPr/>
        </p:nvSpPr>
        <p:spPr bwMode="auto">
          <a:xfrm>
            <a:off x="3733800" y="4534520"/>
            <a:ext cx="533400" cy="484632"/>
          </a:xfrm>
          <a:prstGeom prst="rightArrow">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Validation</a:t>
            </a:r>
            <a:endParaRPr lang="en-US" dirty="0"/>
          </a:p>
        </p:txBody>
      </p:sp>
      <p:sp>
        <p:nvSpPr>
          <p:cNvPr id="5" name="Text Placeholder 4"/>
          <p:cNvSpPr>
            <a:spLocks noGrp="1"/>
          </p:cNvSpPr>
          <p:nvPr>
            <p:ph type="body" idx="1"/>
          </p:nvPr>
        </p:nvSpPr>
        <p:spPr/>
        <p:txBody>
          <a:bodyPr/>
          <a:lstStyle/>
          <a:p>
            <a:r>
              <a:rPr lang="en-US" dirty="0" smtClean="0"/>
              <a:t>Security Mechanism:</a:t>
            </a:r>
          </a:p>
        </p:txBody>
      </p:sp>
      <p:sp>
        <p:nvSpPr>
          <p:cNvPr id="3" name="Slide Number Placeholder 2"/>
          <p:cNvSpPr>
            <a:spLocks noGrp="1"/>
          </p:cNvSpPr>
          <p:nvPr>
            <p:ph type="sldNum" sz="quarter" idx="10"/>
          </p:nvPr>
        </p:nvSpPr>
        <p:spPr/>
        <p:txBody>
          <a:bodyPr/>
          <a:lstStyle/>
          <a:p>
            <a:fld id="{618AB83E-0D40-4ECD-9BE8-8EEBFE059A8D}" type="slidenum">
              <a:rPr lang="en-US" smtClean="0"/>
              <a:pPr/>
              <a:t>80</a:t>
            </a:fld>
            <a:endParaRPr lang="en-US"/>
          </a:p>
        </p:txBody>
      </p:sp>
      <p:graphicFrame>
        <p:nvGraphicFramePr>
          <p:cNvPr id="13" name="Table 12"/>
          <p:cNvGraphicFramePr>
            <a:graphicFrameLocks noGrp="1"/>
          </p:cNvGraphicFramePr>
          <p:nvPr/>
        </p:nvGraphicFramePr>
        <p:xfrm>
          <a:off x="6172200" y="533400"/>
          <a:ext cx="2438400" cy="2895599"/>
        </p:xfrm>
        <a:graphic>
          <a:graphicData uri="http://schemas.openxmlformats.org/drawingml/2006/table">
            <a:tbl>
              <a:tblPr bandRow="1">
                <a:tableStyleId>{073A0DAA-6AF3-43AB-8588-CEC1D06C72B9}</a:tableStyleId>
              </a:tblPr>
              <a:tblGrid>
                <a:gridCol w="2438400"/>
              </a:tblGrid>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Authentication</a:t>
                      </a:r>
                      <a:endParaRPr lang="en-US" dirty="0" smtClean="0">
                        <a:solidFill>
                          <a:schemeClr val="tx1"/>
                        </a:solidFill>
                      </a:endParaRP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Authorization</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Session Management</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Data Validation</a:t>
                      </a:r>
                    </a:p>
                  </a:txBody>
                  <a:tcPr>
                    <a:solidFill>
                      <a:schemeClr val="tx2">
                        <a:lumMod val="75000"/>
                      </a:schemeClr>
                    </a:solidFill>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Error Handling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Logging</a:t>
                      </a:r>
                    </a:p>
                  </a:txBody>
                  <a:tcPr/>
                </a:tc>
              </a:tr>
              <a:tr h="413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Encryption</a:t>
                      </a:r>
                    </a:p>
                  </a:txBody>
                  <a:tcPr/>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Core Concepts</a:t>
            </a:r>
            <a:endParaRPr lang="en-US" dirty="0"/>
          </a:p>
        </p:txBody>
      </p:sp>
      <p:sp>
        <p:nvSpPr>
          <p:cNvPr id="3" name="Slide Number Placeholder 2"/>
          <p:cNvSpPr>
            <a:spLocks noGrp="1"/>
          </p:cNvSpPr>
          <p:nvPr>
            <p:ph type="sldNum" sz="quarter" idx="10"/>
          </p:nvPr>
        </p:nvSpPr>
        <p:spPr/>
        <p:txBody>
          <a:bodyPr/>
          <a:lstStyle/>
          <a:p>
            <a:fld id="{618AB83E-0D40-4ECD-9BE8-8EEBFE059A8D}" type="slidenum">
              <a:rPr lang="en-US" smtClean="0"/>
              <a:pPr/>
              <a:t>81</a:t>
            </a:fld>
            <a:endParaRPr lang="en-US"/>
          </a:p>
        </p:txBody>
      </p:sp>
      <p:sp>
        <p:nvSpPr>
          <p:cNvPr id="12" name="TextBox 11"/>
          <p:cNvSpPr txBox="1"/>
          <p:nvPr/>
        </p:nvSpPr>
        <p:spPr>
          <a:xfrm>
            <a:off x="1066800" y="1295400"/>
            <a:ext cx="7276351" cy="646331"/>
          </a:xfrm>
          <a:prstGeom prst="rect">
            <a:avLst/>
          </a:prstGeom>
          <a:noFill/>
        </p:spPr>
        <p:txBody>
          <a:bodyPr wrap="none" rtlCol="0">
            <a:spAutoFit/>
          </a:bodyPr>
          <a:lstStyle/>
          <a:p>
            <a:pPr algn="l">
              <a:lnSpc>
                <a:spcPct val="100000"/>
              </a:lnSpc>
              <a:spcAft>
                <a:spcPts val="0"/>
              </a:spcAft>
            </a:pPr>
            <a:r>
              <a:rPr lang="en-US" dirty="0" smtClean="0"/>
              <a:t>Given that the client can bypass any client-side controls, all data</a:t>
            </a:r>
          </a:p>
          <a:p>
            <a:pPr algn="l">
              <a:lnSpc>
                <a:spcPct val="100000"/>
              </a:lnSpc>
              <a:spcAft>
                <a:spcPts val="0"/>
              </a:spcAft>
            </a:pPr>
            <a:r>
              <a:rPr lang="en-US" dirty="0" smtClean="0"/>
              <a:t>collected from the client must be considered suspect.</a:t>
            </a:r>
            <a:endParaRPr lang="en-US" dirty="0"/>
          </a:p>
        </p:txBody>
      </p:sp>
      <p:sp>
        <p:nvSpPr>
          <p:cNvPr id="9" name="TextBox 8"/>
          <p:cNvSpPr txBox="1"/>
          <p:nvPr/>
        </p:nvSpPr>
        <p:spPr>
          <a:xfrm>
            <a:off x="1143000" y="3577118"/>
            <a:ext cx="5105400" cy="1759456"/>
          </a:xfrm>
          <a:prstGeom prst="rect">
            <a:avLst/>
          </a:prstGeom>
          <a:noFill/>
        </p:spPr>
        <p:txBody>
          <a:bodyPr wrap="square" rtlCol="0">
            <a:spAutoFit/>
          </a:bodyPr>
          <a:lstStyle/>
          <a:p>
            <a:pPr marL="342900" indent="-342900" algn="l">
              <a:buFont typeface="+mj-lt"/>
              <a:buAutoNum type="arabicPeriod"/>
            </a:pPr>
            <a:r>
              <a:rPr lang="en-US" dirty="0" smtClean="0"/>
              <a:t>Known Good Exact Match (</a:t>
            </a:r>
            <a:r>
              <a:rPr lang="en-US" dirty="0" err="1" smtClean="0"/>
              <a:t>Whitelisting</a:t>
            </a:r>
            <a:r>
              <a:rPr lang="en-US" dirty="0" smtClean="0"/>
              <a:t>)</a:t>
            </a:r>
          </a:p>
          <a:p>
            <a:pPr marL="342900" indent="-342900" algn="l">
              <a:buFont typeface="+mj-lt"/>
              <a:buAutoNum type="arabicPeriod"/>
            </a:pPr>
            <a:r>
              <a:rPr lang="en-US" dirty="0" smtClean="0"/>
              <a:t>Known Good Characters (</a:t>
            </a:r>
            <a:r>
              <a:rPr lang="en-US" dirty="0" err="1" smtClean="0"/>
              <a:t>Whitelisting</a:t>
            </a:r>
            <a:r>
              <a:rPr lang="en-US" dirty="0" smtClean="0"/>
              <a:t>)</a:t>
            </a:r>
          </a:p>
          <a:p>
            <a:pPr marL="342900" indent="-342900" algn="l">
              <a:buFont typeface="+mj-lt"/>
              <a:buAutoNum type="arabicPeriod"/>
            </a:pPr>
            <a:r>
              <a:rPr lang="en-US" dirty="0" smtClean="0"/>
              <a:t>Known Bad Characters (Blacklisting)</a:t>
            </a:r>
          </a:p>
          <a:p>
            <a:pPr marL="342900" indent="-342900" algn="l">
              <a:buFont typeface="+mj-lt"/>
              <a:buAutoNum type="arabicPeriod"/>
            </a:pPr>
            <a:r>
              <a:rPr lang="en-US" dirty="0" smtClean="0"/>
              <a:t>Known Bad Exact Match (Blacklisting)</a:t>
            </a:r>
            <a:endParaRPr lang="en-US" dirty="0"/>
          </a:p>
        </p:txBody>
      </p:sp>
      <p:sp>
        <p:nvSpPr>
          <p:cNvPr id="10" name="TextBox 9"/>
          <p:cNvSpPr txBox="1"/>
          <p:nvPr/>
        </p:nvSpPr>
        <p:spPr>
          <a:xfrm>
            <a:off x="1066800" y="2438400"/>
            <a:ext cx="6699270" cy="646331"/>
          </a:xfrm>
          <a:prstGeom prst="rect">
            <a:avLst/>
          </a:prstGeom>
          <a:noFill/>
        </p:spPr>
        <p:txBody>
          <a:bodyPr wrap="none" rtlCol="0">
            <a:spAutoFit/>
          </a:bodyPr>
          <a:lstStyle/>
          <a:p>
            <a:pPr algn="l">
              <a:lnSpc>
                <a:spcPct val="100000"/>
              </a:lnSpc>
              <a:spcAft>
                <a:spcPts val="0"/>
              </a:spcAft>
            </a:pPr>
            <a:r>
              <a:rPr lang="en-US" dirty="0" smtClean="0"/>
              <a:t>Is the data of a proper length and well formed for what was </a:t>
            </a:r>
          </a:p>
          <a:p>
            <a:pPr algn="l">
              <a:lnSpc>
                <a:spcPct val="100000"/>
              </a:lnSpc>
              <a:spcAft>
                <a:spcPts val="0"/>
              </a:spcAft>
            </a:pPr>
            <a:r>
              <a:rPr lang="en-US" dirty="0" smtClean="0"/>
              <a:t>expected by the application?</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Words to Live By</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Validate data before use in SQL Commands</a:t>
            </a:r>
          </a:p>
          <a:p>
            <a:endParaRPr lang="en-US" dirty="0" smtClean="0"/>
          </a:p>
          <a:p>
            <a:r>
              <a:rPr lang="en-US" dirty="0" smtClean="0"/>
              <a:t>Validate data before sending back to the client</a:t>
            </a:r>
          </a:p>
          <a:p>
            <a:endParaRPr lang="en-US" dirty="0" smtClean="0"/>
          </a:p>
          <a:p>
            <a:r>
              <a:rPr lang="en-US" dirty="0" smtClean="0"/>
              <a:t>Validate data before use in ‘</a:t>
            </a:r>
            <a:r>
              <a:rPr lang="en-US" dirty="0" err="1" smtClean="0"/>
              <a:t>eval</a:t>
            </a:r>
            <a:r>
              <a:rPr lang="en-US" dirty="0" smtClean="0"/>
              <a:t>’ or system commands</a:t>
            </a:r>
          </a:p>
          <a:p>
            <a:endParaRPr lang="en-US" dirty="0" smtClean="0"/>
          </a:p>
          <a:p>
            <a:r>
              <a:rPr lang="en-US" dirty="0" smtClean="0"/>
              <a:t>Validate all data lengths before writing to buffers</a:t>
            </a:r>
          </a:p>
        </p:txBody>
      </p:sp>
      <p:sp>
        <p:nvSpPr>
          <p:cNvPr id="4" name="Slide Number Placeholder 3"/>
          <p:cNvSpPr>
            <a:spLocks noGrp="1"/>
          </p:cNvSpPr>
          <p:nvPr>
            <p:ph type="sldNum" sz="quarter" idx="10"/>
          </p:nvPr>
        </p:nvSpPr>
        <p:spPr/>
        <p:txBody>
          <a:bodyPr/>
          <a:lstStyle/>
          <a:p>
            <a:fld id="{CDCC7088-93A3-4371-9D27-6E895A996358}"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Words to Live By: #1</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CWE-89 : Improper Neutralization of Special Elements used in an SQL Command (‘SQL Injection’)</a:t>
            </a:r>
          </a:p>
          <a:p>
            <a:pPr>
              <a:lnSpc>
                <a:spcPct val="100000"/>
              </a:lnSpc>
            </a:pPr>
            <a:endParaRPr lang="en-US" dirty="0" smtClean="0"/>
          </a:p>
          <a:p>
            <a:pPr lvl="1">
              <a:lnSpc>
                <a:spcPct val="100000"/>
              </a:lnSpc>
            </a:pPr>
            <a:r>
              <a:rPr lang="en-US" b="0" dirty="0" smtClean="0"/>
              <a:t>The software constructs all or part of an SQL command using externally-influenced input from an upstream component, but it does not neutralize or incorrectly neutralizes special elements that could modify the intended SQL command when it is sent to a downstream component.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83</a:t>
            </a:fld>
            <a:endParaRPr lang="en-US"/>
          </a:p>
        </p:txBody>
      </p:sp>
      <p:sp>
        <p:nvSpPr>
          <p:cNvPr id="7" name="Horizontal Scroll 6"/>
          <p:cNvSpPr/>
          <p:nvPr/>
        </p:nvSpPr>
        <p:spPr bwMode="auto">
          <a:xfrm>
            <a:off x="1676400" y="1295400"/>
            <a:ext cx="5410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Validate data before use in SQL Commands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81400"/>
            <a:ext cx="7924800" cy="25225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Adam'--</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SELECT * FROM users WHERE username = 'Adam'</a:t>
            </a:r>
            <a:r>
              <a:rPr lang="en-US" sz="1400" b="0" dirty="0" smtClean="0">
                <a:solidFill>
                  <a:schemeClr val="bg1">
                    <a:lumMod val="65000"/>
                  </a:schemeClr>
                </a:solidFill>
                <a:latin typeface="Courier New" pitchFamily="49" charset="0"/>
                <a:cs typeface="Courier New" pitchFamily="49" charset="0"/>
              </a:rPr>
              <a:t>--' AND password = ''</a:t>
            </a: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84</a:t>
            </a:fld>
            <a:endParaRPr lang="en-US"/>
          </a:p>
        </p:txBody>
      </p:sp>
      <p:grpSp>
        <p:nvGrpSpPr>
          <p:cNvPr id="10" name="Group 9"/>
          <p:cNvGrpSpPr/>
          <p:nvPr/>
        </p:nvGrpSpPr>
        <p:grpSpPr>
          <a:xfrm>
            <a:off x="499158" y="592347"/>
            <a:ext cx="8153400" cy="2667000"/>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"user"</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chemeClr val="accent2">
                      <a:lumMod val="75000"/>
                    </a:schemeClr>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"password"</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3</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"SELECT * FROM users</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chemeClr val="tx2">
                      <a:lumMod val="60000"/>
                      <a:lumOff val="40000"/>
                    </a:schemeClr>
                  </a:solidFill>
                  <a:latin typeface="Courier New" pitchFamily="49" charset="0"/>
                  <a:cs typeface="Courier New" pitchFamily="49" charset="0"/>
                </a:rPr>
                <a:t>WHERE username = '" </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chemeClr val="tx2">
                      <a:lumMod val="60000"/>
                      <a:lumOff val="40000"/>
                    </a:schemeClr>
                  </a:solidFill>
                  <a:latin typeface="Courier New" pitchFamily="49" charset="0"/>
                  <a:cs typeface="Courier New" pitchFamily="49" charset="0"/>
                </a:rPr>
                <a:t>AND password = '"</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7</a:t>
              </a:r>
            </a:p>
            <a:p>
              <a:pPr marL="0" indent="0" algn="l">
                <a:lnSpc>
                  <a:spcPct val="100000"/>
                </a:lnSpc>
                <a:spcAft>
                  <a:spcPts val="0"/>
                </a:spcAft>
                <a:buNone/>
              </a:pPr>
              <a:r>
                <a:rPr lang="en-US" b="0" dirty="0" smtClean="0">
                  <a:latin typeface="Courier New" pitchFamily="49" charset="0"/>
                  <a:cs typeface="Courier New" pitchFamily="49" charset="0"/>
                </a:rPr>
                <a:t>8  </a:t>
              </a:r>
              <a:r>
                <a:rPr lang="en-US" b="0" dirty="0" err="1" smtClean="0">
                  <a:latin typeface="Courier New" pitchFamily="49" charset="0"/>
                  <a:cs typeface="Courier New" pitchFamily="49" charset="0"/>
                </a:rPr>
                <a:t>ExecuteQuery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db_connection</a:t>
              </a:r>
              <a:r>
                <a:rPr lang="en-US" b="0" dirty="0" smtClean="0">
                  <a:latin typeface="Courier New" pitchFamily="49" charset="0"/>
                  <a:cs typeface="Courier New" pitchFamily="49" charset="0"/>
                </a:rPr>
                <a:t> );</a:t>
              </a:r>
              <a:endParaRPr kumimoji="0" lang="en-US" sz="1800" b="1" i="0" u="none" strike="noStrike" cap="none" normalizeH="0" baseline="0" dirty="0" smtClean="0">
                <a:ln>
                  <a:noFill/>
                </a:ln>
                <a:solidFill>
                  <a:schemeClr val="tx1"/>
                </a:solidFill>
                <a:effectLst/>
                <a:latin typeface="Arial"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81400"/>
            <a:ext cx="7924800" cy="25225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a' OR 1=1--</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SELECT * FROM items WHERE username = 'a' OR 1=1</a:t>
            </a:r>
            <a:r>
              <a:rPr lang="en-US" sz="1400" b="0" dirty="0" smtClean="0">
                <a:solidFill>
                  <a:schemeClr val="bg1">
                    <a:lumMod val="75000"/>
                  </a:schemeClr>
                </a:solidFill>
                <a:latin typeface="Courier New" pitchFamily="49" charset="0"/>
                <a:cs typeface="Courier New" pitchFamily="49" charset="0"/>
              </a:rPr>
              <a:t>--' AND password = ''</a:t>
            </a: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85</a:t>
            </a:fld>
            <a:endParaRPr lang="en-US"/>
          </a:p>
        </p:txBody>
      </p:sp>
      <p:grpSp>
        <p:nvGrpSpPr>
          <p:cNvPr id="2" name="Group 9"/>
          <p:cNvGrpSpPr/>
          <p:nvPr/>
        </p:nvGrpSpPr>
        <p:grpSpPr>
          <a:xfrm>
            <a:off x="499158" y="592347"/>
            <a:ext cx="8153400" cy="2667000"/>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"user"</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chemeClr val="accent2">
                      <a:lumMod val="75000"/>
                    </a:schemeClr>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"password"</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3</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"SELECT * FROM users</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chemeClr val="tx2">
                      <a:lumMod val="60000"/>
                      <a:lumOff val="40000"/>
                    </a:schemeClr>
                  </a:solidFill>
                  <a:latin typeface="Courier New" pitchFamily="49" charset="0"/>
                  <a:cs typeface="Courier New" pitchFamily="49" charset="0"/>
                </a:rPr>
                <a:t>WHERE username = '" </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chemeClr val="tx2">
                      <a:lumMod val="60000"/>
                      <a:lumOff val="40000"/>
                    </a:schemeClr>
                  </a:solidFill>
                  <a:latin typeface="Courier New" pitchFamily="49" charset="0"/>
                  <a:cs typeface="Courier New" pitchFamily="49" charset="0"/>
                </a:rPr>
                <a:t>AND password = '"</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7</a:t>
              </a:r>
            </a:p>
            <a:p>
              <a:pPr marL="0" indent="0" algn="l">
                <a:lnSpc>
                  <a:spcPct val="100000"/>
                </a:lnSpc>
                <a:spcAft>
                  <a:spcPts val="0"/>
                </a:spcAft>
                <a:buNone/>
              </a:pPr>
              <a:r>
                <a:rPr lang="en-US" b="0" dirty="0" smtClean="0">
                  <a:latin typeface="Courier New" pitchFamily="49" charset="0"/>
                  <a:cs typeface="Courier New" pitchFamily="49" charset="0"/>
                </a:rPr>
                <a:t>8  </a:t>
              </a:r>
              <a:r>
                <a:rPr lang="en-US" b="0" dirty="0" err="1" smtClean="0">
                  <a:latin typeface="Courier New" pitchFamily="49" charset="0"/>
                  <a:cs typeface="Courier New" pitchFamily="49" charset="0"/>
                </a:rPr>
                <a:t>ExecuteQuery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db_connection</a:t>
              </a:r>
              <a:r>
                <a:rPr lang="en-US" b="0" dirty="0" smtClean="0">
                  <a:latin typeface="Courier New" pitchFamily="49" charset="0"/>
                  <a:cs typeface="Courier New" pitchFamily="49" charset="0"/>
                </a:rPr>
                <a:t> );</a:t>
              </a:r>
              <a:endParaRPr kumimoji="0" lang="en-US" sz="1800" b="1" i="0" u="none" strike="noStrike" cap="none" normalizeH="0" baseline="0" dirty="0" smtClean="0">
                <a:ln>
                  <a:noFill/>
                </a:ln>
                <a:solidFill>
                  <a:schemeClr val="tx1"/>
                </a:solidFill>
                <a:effectLst/>
                <a:latin typeface="Arial"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81400"/>
            <a:ext cx="7924800" cy="25225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a'; DELETE FROM username; SELECT * FROM items WHERE 'a'='a</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SELECT * FROM username WHERE user = 'a';</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DELETE FROM username;</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SELECT * FROM username WHERE 'a'='a' AND password = ''</a:t>
            </a:r>
          </a:p>
          <a:p>
            <a:pPr marL="0" indent="0">
              <a:lnSpc>
                <a:spcPct val="100000"/>
              </a:lnSpc>
              <a:spcAft>
                <a:spcPts val="0"/>
              </a:spcAft>
              <a:buNone/>
            </a:pP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86</a:t>
            </a:fld>
            <a:endParaRPr lang="en-US"/>
          </a:p>
        </p:txBody>
      </p:sp>
      <p:grpSp>
        <p:nvGrpSpPr>
          <p:cNvPr id="2" name="Group 9"/>
          <p:cNvGrpSpPr/>
          <p:nvPr/>
        </p:nvGrpSpPr>
        <p:grpSpPr>
          <a:xfrm>
            <a:off x="499158" y="592347"/>
            <a:ext cx="8153400" cy="2667000"/>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"user"</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chemeClr val="accent2">
                      <a:lumMod val="75000"/>
                    </a:schemeClr>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"password"</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3</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"SELECT * FROM users</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chemeClr val="tx2">
                      <a:lumMod val="60000"/>
                      <a:lumOff val="40000"/>
                    </a:schemeClr>
                  </a:solidFill>
                  <a:latin typeface="Courier New" pitchFamily="49" charset="0"/>
                  <a:cs typeface="Courier New" pitchFamily="49" charset="0"/>
                </a:rPr>
                <a:t>WHERE username = '" </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chemeClr val="tx2">
                      <a:lumMod val="60000"/>
                      <a:lumOff val="40000"/>
                    </a:schemeClr>
                  </a:solidFill>
                  <a:latin typeface="Courier New" pitchFamily="49" charset="0"/>
                  <a:cs typeface="Courier New" pitchFamily="49" charset="0"/>
                </a:rPr>
                <a:t>AND password = '"</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7</a:t>
              </a:r>
            </a:p>
            <a:p>
              <a:pPr marL="0" indent="0" algn="l">
                <a:lnSpc>
                  <a:spcPct val="100000"/>
                </a:lnSpc>
                <a:spcAft>
                  <a:spcPts val="0"/>
                </a:spcAft>
                <a:buNone/>
              </a:pPr>
              <a:r>
                <a:rPr lang="en-US" b="0" dirty="0" smtClean="0">
                  <a:latin typeface="Courier New" pitchFamily="49" charset="0"/>
                  <a:cs typeface="Courier New" pitchFamily="49" charset="0"/>
                </a:rPr>
                <a:t>8  </a:t>
              </a:r>
              <a:r>
                <a:rPr lang="en-US" b="0" dirty="0" err="1" smtClean="0">
                  <a:latin typeface="Courier New" pitchFamily="49" charset="0"/>
                  <a:cs typeface="Courier New" pitchFamily="49" charset="0"/>
                </a:rPr>
                <a:t>ExecuteQuery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db_connection</a:t>
              </a:r>
              <a:r>
                <a:rPr lang="en-US" b="0" dirty="0" smtClean="0">
                  <a:latin typeface="Courier New" pitchFamily="49" charset="0"/>
                  <a:cs typeface="Courier New" pitchFamily="49" charset="0"/>
                </a:rPr>
                <a:t> );</a:t>
              </a:r>
              <a:endParaRPr kumimoji="0" lang="en-US" sz="1800" b="1" i="0" u="none" strike="noStrike" cap="none" normalizeH="0" baseline="0" dirty="0" smtClean="0">
                <a:ln>
                  <a:noFill/>
                </a:ln>
                <a:solidFill>
                  <a:schemeClr val="tx1"/>
                </a:solidFill>
                <a:effectLst/>
                <a:latin typeface="Arial"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81400"/>
            <a:ext cx="7924800" cy="2522538"/>
          </a:xfrm>
        </p:spPr>
        <p:txBody>
          <a:bodyPr/>
          <a:lstStyle/>
          <a:p>
            <a:pPr marL="0" indent="0">
              <a:lnSpc>
                <a:spcPct val="100000"/>
              </a:lnSpc>
              <a:spcAft>
                <a:spcPts val="0"/>
              </a:spcAft>
              <a:buNone/>
            </a:pPr>
            <a:endParaRPr lang="en-US" sz="1400" b="0" dirty="0" smtClean="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endParaRPr lang="en-US" sz="1400" b="0" dirty="0" smtClean="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 EXEC master..</a:t>
            </a:r>
            <a:r>
              <a:rPr lang="en-US" sz="1400" dirty="0" err="1" smtClean="0">
                <a:latin typeface="Courier New" pitchFamily="49" charset="0"/>
                <a:cs typeface="Courier New" pitchFamily="49" charset="0"/>
              </a:rPr>
              <a:t>xp_cmdshell</a:t>
            </a:r>
            <a:r>
              <a:rPr lang="en-US" sz="1400" dirty="0" smtClean="0">
                <a:latin typeface="Courier New" pitchFamily="49" charset="0"/>
                <a:cs typeface="Courier New" pitchFamily="49" charset="0"/>
              </a:rPr>
              <a:t> 'dir' --</a:t>
            </a:r>
          </a:p>
          <a:p>
            <a:pPr marL="0" indent="0">
              <a:lnSpc>
                <a:spcPct val="100000"/>
              </a:lnSpc>
              <a:spcAft>
                <a:spcPts val="0"/>
              </a:spcAft>
              <a:buNone/>
            </a:pPr>
            <a:endParaRPr lang="en-US" sz="1400" b="0" dirty="0" smtClean="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endParaRPr lang="en-US" sz="1400" b="0" dirty="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endParaRPr lang="en-US" sz="1400" b="0" dirty="0" smtClean="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SELECT * FROM username WHERE user = '';</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EXEC master..</a:t>
            </a:r>
            <a:r>
              <a:rPr lang="en-US" sz="1400" b="0" dirty="0" err="1" smtClean="0">
                <a:solidFill>
                  <a:schemeClr val="tx2">
                    <a:lumMod val="60000"/>
                    <a:lumOff val="40000"/>
                  </a:schemeClr>
                </a:solidFill>
                <a:latin typeface="Courier New" pitchFamily="49" charset="0"/>
                <a:cs typeface="Courier New" pitchFamily="49" charset="0"/>
              </a:rPr>
              <a:t>xp_cmdshell</a:t>
            </a:r>
            <a:r>
              <a:rPr lang="en-US" sz="1400" b="0" dirty="0" smtClean="0">
                <a:solidFill>
                  <a:schemeClr val="tx2">
                    <a:lumMod val="60000"/>
                    <a:lumOff val="40000"/>
                  </a:schemeClr>
                </a:solidFill>
                <a:latin typeface="Courier New" pitchFamily="49" charset="0"/>
                <a:cs typeface="Courier New" pitchFamily="49" charset="0"/>
              </a:rPr>
              <a:t> 'dir' </a:t>
            </a:r>
            <a:r>
              <a:rPr lang="en-US" sz="1400" b="0" dirty="0" smtClean="0">
                <a:solidFill>
                  <a:schemeClr val="bg1">
                    <a:lumMod val="75000"/>
                  </a:schemeClr>
                </a:solidFill>
                <a:latin typeface="Courier New" pitchFamily="49" charset="0"/>
                <a:cs typeface="Courier New" pitchFamily="49" charset="0"/>
              </a:rPr>
              <a:t>--' AND password = ''</a:t>
            </a:r>
          </a:p>
          <a:p>
            <a:pPr marL="0" indent="0">
              <a:lnSpc>
                <a:spcPct val="100000"/>
              </a:lnSpc>
              <a:spcAft>
                <a:spcPts val="0"/>
              </a:spcAft>
              <a:buNone/>
            </a:pPr>
            <a:endParaRPr lang="en-US" sz="1400" b="0" dirty="0" smtClean="0">
              <a:solidFill>
                <a:schemeClr val="tx2">
                  <a:lumMod val="60000"/>
                  <a:lumOff val="40000"/>
                </a:schemeClr>
              </a:solidFill>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87</a:t>
            </a:fld>
            <a:endParaRPr lang="en-US"/>
          </a:p>
        </p:txBody>
      </p:sp>
      <p:grpSp>
        <p:nvGrpSpPr>
          <p:cNvPr id="2" name="Group 9"/>
          <p:cNvGrpSpPr/>
          <p:nvPr/>
        </p:nvGrpSpPr>
        <p:grpSpPr>
          <a:xfrm>
            <a:off x="499158" y="592347"/>
            <a:ext cx="8153400" cy="2667000"/>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"user"</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chemeClr val="accent2">
                      <a:lumMod val="75000"/>
                    </a:schemeClr>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"password"</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3</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"SELECT * FROM users</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chemeClr val="tx2">
                      <a:lumMod val="60000"/>
                      <a:lumOff val="40000"/>
                    </a:schemeClr>
                  </a:solidFill>
                  <a:latin typeface="Courier New" pitchFamily="49" charset="0"/>
                  <a:cs typeface="Courier New" pitchFamily="49" charset="0"/>
                </a:rPr>
                <a:t>WHERE username = '" </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chemeClr val="tx2">
                      <a:lumMod val="60000"/>
                      <a:lumOff val="40000"/>
                    </a:schemeClr>
                  </a:solidFill>
                  <a:latin typeface="Courier New" pitchFamily="49" charset="0"/>
                  <a:cs typeface="Courier New" pitchFamily="49" charset="0"/>
                </a:rPr>
                <a:t>AND password = '"</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strPwd</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7</a:t>
              </a:r>
            </a:p>
            <a:p>
              <a:pPr marL="0" indent="0" algn="l">
                <a:lnSpc>
                  <a:spcPct val="100000"/>
                </a:lnSpc>
                <a:spcAft>
                  <a:spcPts val="0"/>
                </a:spcAft>
                <a:buNone/>
              </a:pPr>
              <a:r>
                <a:rPr lang="en-US" b="0" dirty="0" smtClean="0">
                  <a:latin typeface="Courier New" pitchFamily="49" charset="0"/>
                  <a:cs typeface="Courier New" pitchFamily="49" charset="0"/>
                </a:rPr>
                <a:t>8  </a:t>
              </a:r>
              <a:r>
                <a:rPr lang="en-US" b="0" dirty="0" err="1" smtClean="0">
                  <a:latin typeface="Courier New" pitchFamily="49" charset="0"/>
                  <a:cs typeface="Courier New" pitchFamily="49" charset="0"/>
                </a:rPr>
                <a:t>ExecuteQuery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db_connection</a:t>
              </a:r>
              <a:r>
                <a:rPr lang="en-US" b="0" dirty="0" smtClean="0">
                  <a:latin typeface="Courier New" pitchFamily="49" charset="0"/>
                  <a:cs typeface="Courier New" pitchFamily="49" charset="0"/>
                </a:rPr>
                <a:t> );</a:t>
              </a:r>
              <a:endParaRPr kumimoji="0" lang="en-US" sz="1800" b="1" i="0" u="none" strike="noStrike" cap="none" normalizeH="0" baseline="0" dirty="0" smtClean="0">
                <a:ln>
                  <a:noFill/>
                </a:ln>
                <a:solidFill>
                  <a:schemeClr val="tx1"/>
                </a:solidFill>
                <a:effectLst/>
                <a:latin typeface="Arial" charset="0"/>
              </a:endParaRP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Injection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88</a:t>
            </a:fld>
            <a:endParaRPr lang="en-US"/>
          </a:p>
        </p:txBody>
      </p:sp>
      <p:pic>
        <p:nvPicPr>
          <p:cNvPr id="6146" name="Picture 2"/>
          <p:cNvPicPr>
            <a:picLocks noChangeAspect="1" noChangeArrowheads="1"/>
          </p:cNvPicPr>
          <p:nvPr/>
        </p:nvPicPr>
        <p:blipFill>
          <a:blip r:embed="rId3" cstate="print"/>
          <a:srcRect/>
          <a:stretch>
            <a:fillRect/>
          </a:stretch>
        </p:blipFill>
        <p:spPr bwMode="auto">
          <a:xfrm>
            <a:off x="762000" y="1295400"/>
            <a:ext cx="5191125" cy="1409700"/>
          </a:xfrm>
          <a:prstGeom prst="rect">
            <a:avLst/>
          </a:prstGeom>
          <a:noFill/>
          <a:ln w="9525">
            <a:noFill/>
            <a:miter lim="800000"/>
            <a:headEnd/>
            <a:tailEnd/>
          </a:ln>
        </p:spPr>
      </p:pic>
      <p:sp>
        <p:nvSpPr>
          <p:cNvPr id="10" name="TextBox 9"/>
          <p:cNvSpPr txBox="1"/>
          <p:nvPr/>
        </p:nvSpPr>
        <p:spPr>
          <a:xfrm>
            <a:off x="762000" y="3657600"/>
            <a:ext cx="5993949" cy="1759456"/>
          </a:xfrm>
          <a:prstGeom prst="rect">
            <a:avLst/>
          </a:prstGeom>
          <a:noFill/>
        </p:spPr>
        <p:txBody>
          <a:bodyPr wrap="none" rtlCol="0">
            <a:spAutoFit/>
          </a:bodyPr>
          <a:lstStyle/>
          <a:p>
            <a:pPr algn="l"/>
            <a:endParaRPr lang="en-US" dirty="0" smtClean="0"/>
          </a:p>
          <a:p>
            <a:pPr algn="l"/>
            <a:r>
              <a:rPr lang="en-US" dirty="0" smtClean="0"/>
              <a:t>What just happened?</a:t>
            </a:r>
          </a:p>
          <a:p>
            <a:pPr algn="l"/>
            <a:endParaRPr lang="en-US" dirty="0" smtClean="0"/>
          </a:p>
          <a:p>
            <a:pPr algn="l"/>
            <a:r>
              <a:rPr lang="en-US" dirty="0" smtClean="0"/>
              <a:t>What is most often the first account in the database?</a:t>
            </a:r>
            <a:endParaRPr lang="en-US" dirty="0"/>
          </a:p>
        </p:txBody>
      </p:sp>
      <p:pic>
        <p:nvPicPr>
          <p:cNvPr id="6148" name="Picture 4"/>
          <p:cNvPicPr>
            <a:picLocks noChangeAspect="1" noChangeArrowheads="1"/>
          </p:cNvPicPr>
          <p:nvPr/>
        </p:nvPicPr>
        <p:blipFill>
          <a:blip r:embed="rId4" cstate="print"/>
          <a:srcRect/>
          <a:stretch>
            <a:fillRect/>
          </a:stretch>
        </p:blipFill>
        <p:spPr bwMode="auto">
          <a:xfrm>
            <a:off x="721465" y="3048001"/>
            <a:ext cx="6112724" cy="60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 </a:t>
            </a:r>
            <a:r>
              <a:rPr lang="en-US" dirty="0" err="1" smtClean="0"/>
              <a:t>HBGary</a:t>
            </a:r>
            <a:r>
              <a:rPr lang="en-US" dirty="0" smtClean="0"/>
              <a:t> Federal vs. Anonymous</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89</a:t>
            </a:fld>
            <a:endParaRPr lang="en-US"/>
          </a:p>
        </p:txBody>
      </p:sp>
      <p:sp>
        <p:nvSpPr>
          <p:cNvPr id="8" name="TextBox 7"/>
          <p:cNvSpPr txBox="1"/>
          <p:nvPr/>
        </p:nvSpPr>
        <p:spPr>
          <a:xfrm>
            <a:off x="971269" y="5713438"/>
            <a:ext cx="7162800" cy="763562"/>
          </a:xfrm>
          <a:prstGeom prst="rect">
            <a:avLst/>
          </a:prstGeom>
          <a:noFill/>
        </p:spPr>
        <p:txBody>
          <a:bodyPr wrap="square" rtlCol="0">
            <a:noAutofit/>
          </a:bodyPr>
          <a:lstStyle/>
          <a:p>
            <a:pPr indent="-457200">
              <a:lnSpc>
                <a:spcPct val="100000"/>
              </a:lnSpc>
              <a:spcAft>
                <a:spcPts val="0"/>
              </a:spcAft>
            </a:pPr>
            <a:r>
              <a:rPr lang="en-US" sz="1000" b="0" dirty="0" smtClean="0"/>
              <a:t>Bright, P. (2011, February 15). </a:t>
            </a:r>
            <a:r>
              <a:rPr lang="en-US" sz="1000" b="0" i="1" dirty="0" smtClean="0"/>
              <a:t>Anonymous speaks: The inside story of the </a:t>
            </a:r>
            <a:r>
              <a:rPr lang="en-US" sz="1000" b="0" i="1" dirty="0" err="1" smtClean="0"/>
              <a:t>HBGary</a:t>
            </a:r>
            <a:r>
              <a:rPr lang="en-US" sz="1000" b="0" i="1" dirty="0" smtClean="0"/>
              <a:t> hack</a:t>
            </a:r>
            <a:r>
              <a:rPr lang="en-US" sz="1000" b="0" dirty="0" smtClean="0"/>
              <a:t>. Retrieved February 16, 2011, from http://arstechnica.com/tech-policy/news/2011/02/anonymous-speaks-the-inside-story-of-the-hbgary-hack.ars/</a:t>
            </a:r>
          </a:p>
          <a:p>
            <a:pPr indent="-457200">
              <a:lnSpc>
                <a:spcPct val="100000"/>
              </a:lnSpc>
              <a:spcAft>
                <a:spcPts val="0"/>
              </a:spcAft>
            </a:pPr>
            <a:r>
              <a:rPr lang="en-US" sz="1000" b="0" dirty="0"/>
              <a:t>Image: From Wikimedia Commons – Image taken by Vincent Diamante, February 10, 2008. Retrieved September 20, 2011 from https://</a:t>
            </a:r>
            <a:r>
              <a:rPr lang="en-US" sz="1000" b="0" dirty="0" smtClean="0"/>
              <a:t>secure.wikimedia.org/wikipedia/commons/wiki/File:Anonymous_at_Scientology_in_Los_Angeles.jpg</a:t>
            </a:r>
            <a:endParaRPr lang="en-US" sz="1000" b="0" dirty="0"/>
          </a:p>
        </p:txBody>
      </p:sp>
      <p:pic>
        <p:nvPicPr>
          <p:cNvPr id="7171" name="Picture 3"/>
          <p:cNvPicPr>
            <a:picLocks noChangeAspect="1" noChangeArrowheads="1"/>
          </p:cNvPicPr>
          <p:nvPr/>
        </p:nvPicPr>
        <p:blipFill>
          <a:blip r:embed="rId3" cstate="print"/>
          <a:srcRect/>
          <a:stretch>
            <a:fillRect/>
          </a:stretch>
        </p:blipFill>
        <p:spPr bwMode="auto">
          <a:xfrm>
            <a:off x="1384120" y="1066800"/>
            <a:ext cx="6172200" cy="2847975"/>
          </a:xfrm>
          <a:prstGeom prst="rect">
            <a:avLst/>
          </a:prstGeom>
          <a:noFill/>
          <a:ln w="9525">
            <a:noFill/>
            <a:miter lim="800000"/>
            <a:headEnd/>
            <a:tailEnd/>
          </a:ln>
        </p:spPr>
      </p:pic>
      <p:sp>
        <p:nvSpPr>
          <p:cNvPr id="11" name="Rectangle 10"/>
          <p:cNvSpPr/>
          <p:nvPr/>
        </p:nvSpPr>
        <p:spPr bwMode="auto">
          <a:xfrm>
            <a:off x="1307920" y="3200400"/>
            <a:ext cx="6248400" cy="5334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7214" y="4087504"/>
            <a:ext cx="2756062" cy="15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Security</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282015839"/>
              </p:ext>
            </p:extLst>
          </p:nvPr>
        </p:nvGraphicFramePr>
        <p:xfrm>
          <a:off x="1063512" y="1129140"/>
          <a:ext cx="3771900" cy="458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CDCC7088-93A3-4371-9D27-6E895A996358}" type="slidenum">
              <a:rPr lang="en-US" smtClean="0"/>
              <a:pPr/>
              <a:t>9</a:t>
            </a:fld>
            <a:endParaRPr lang="en-US"/>
          </a:p>
        </p:txBody>
      </p:sp>
      <p:sp>
        <p:nvSpPr>
          <p:cNvPr id="8" name="TextBox 7"/>
          <p:cNvSpPr txBox="1"/>
          <p:nvPr/>
        </p:nvSpPr>
        <p:spPr>
          <a:xfrm>
            <a:off x="4987575" y="3122817"/>
            <a:ext cx="3366660" cy="646331"/>
          </a:xfrm>
          <a:prstGeom prst="rect">
            <a:avLst/>
          </a:prstGeom>
          <a:noFill/>
        </p:spPr>
        <p:txBody>
          <a:bodyPr wrap="square" rtlCol="0">
            <a:spAutoFit/>
          </a:bodyPr>
          <a:lstStyle/>
          <a:p>
            <a:pPr algn="l">
              <a:lnSpc>
                <a:spcPct val="100000"/>
              </a:lnSpc>
            </a:pPr>
            <a:r>
              <a:rPr lang="en-US" dirty="0" smtClean="0"/>
              <a:t>guiding concepts that aid in making security decisions</a:t>
            </a:r>
            <a:endParaRPr lang="en-US" dirty="0"/>
          </a:p>
        </p:txBody>
      </p:sp>
      <p:sp>
        <p:nvSpPr>
          <p:cNvPr id="6" name="Rectangle 5"/>
          <p:cNvSpPr/>
          <p:nvPr/>
        </p:nvSpPr>
        <p:spPr>
          <a:xfrm>
            <a:off x="838200" y="5880750"/>
            <a:ext cx="7620000" cy="338554"/>
          </a:xfrm>
          <a:prstGeom prst="rect">
            <a:avLst/>
          </a:prstGeom>
        </p:spPr>
        <p:txBody>
          <a:bodyPr wrap="square">
            <a:spAutoFit/>
          </a:bodyPr>
          <a:lstStyle/>
          <a:p>
            <a:pPr>
              <a:lnSpc>
                <a:spcPct val="100000"/>
              </a:lnSpc>
              <a:spcAft>
                <a:spcPts val="0"/>
              </a:spcAft>
            </a:pPr>
            <a:r>
              <a:rPr lang="en-US" sz="800" b="0" dirty="0" smtClean="0"/>
              <a:t>Adapted from Open Web Application Security Project. (2009). </a:t>
            </a:r>
            <a:r>
              <a:rPr lang="en-US" sz="800" b="0" i="1" dirty="0" err="1" smtClean="0"/>
              <a:t>Category:Principle</a:t>
            </a:r>
            <a:r>
              <a:rPr lang="en-US" sz="800" b="0" i="1" dirty="0" smtClean="0"/>
              <a:t> – OWASP</a:t>
            </a:r>
            <a:r>
              <a:rPr lang="en-US" sz="800" b="0" dirty="0" smtClean="0"/>
              <a:t>. Retrieved February 8, 2011, from http://www.owasp.org/index.php/Category:Principle</a:t>
            </a:r>
            <a:endParaRPr lang="en-US" sz="800" b="0" dirty="0"/>
          </a:p>
        </p:txBody>
      </p:sp>
      <p:sp>
        <p:nvSpPr>
          <p:cNvPr id="9" name="TextBox 8"/>
          <p:cNvSpPr txBox="1"/>
          <p:nvPr/>
        </p:nvSpPr>
        <p:spPr>
          <a:xfrm>
            <a:off x="4488870" y="1819870"/>
            <a:ext cx="1787670" cy="923330"/>
          </a:xfrm>
          <a:prstGeom prst="rect">
            <a:avLst/>
          </a:prstGeom>
          <a:noFill/>
        </p:spPr>
        <p:txBody>
          <a:bodyPr wrap="none" rtlCol="0">
            <a:spAutoFit/>
          </a:bodyPr>
          <a:lstStyle/>
          <a:p>
            <a:pPr algn="l">
              <a:lnSpc>
                <a:spcPct val="100000"/>
              </a:lnSpc>
              <a:spcAft>
                <a:spcPts val="0"/>
              </a:spcAft>
            </a:pPr>
            <a:r>
              <a:rPr lang="en-US" dirty="0" smtClean="0"/>
              <a:t>Confidentiality</a:t>
            </a:r>
          </a:p>
          <a:p>
            <a:pPr algn="l">
              <a:lnSpc>
                <a:spcPct val="100000"/>
              </a:lnSpc>
              <a:spcAft>
                <a:spcPts val="0"/>
              </a:spcAft>
            </a:pPr>
            <a:r>
              <a:rPr lang="en-US" dirty="0" smtClean="0"/>
              <a:t>Integrity</a:t>
            </a:r>
          </a:p>
          <a:p>
            <a:pPr algn="l">
              <a:lnSpc>
                <a:spcPct val="100000"/>
              </a:lnSpc>
              <a:spcAft>
                <a:spcPts val="0"/>
              </a:spcAft>
            </a:pPr>
            <a:r>
              <a:rPr lang="en-US" dirty="0" smtClean="0"/>
              <a:t>Availability</a:t>
            </a:r>
            <a:endParaRPr lang="en-US" dirty="0"/>
          </a:p>
        </p:txBody>
      </p:sp>
      <p:sp>
        <p:nvSpPr>
          <p:cNvPr id="10" name="Right Arrow 9"/>
          <p:cNvSpPr/>
          <p:nvPr/>
        </p:nvSpPr>
        <p:spPr bwMode="auto">
          <a:xfrm>
            <a:off x="4365512" y="3419304"/>
            <a:ext cx="457200" cy="76200"/>
          </a:xfrm>
          <a:prstGeom prst="rightArrow">
            <a:avLst/>
          </a:prstGeom>
          <a:solidFill>
            <a:schemeClr val="tx2">
              <a:lumMod val="20000"/>
              <a:lumOff val="80000"/>
            </a:schemeClr>
          </a:solidFill>
          <a:ln w="635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1" name="TextBox 10"/>
          <p:cNvSpPr txBox="1"/>
          <p:nvPr/>
        </p:nvSpPr>
        <p:spPr>
          <a:xfrm>
            <a:off x="2536712" y="2048470"/>
            <a:ext cx="787395" cy="385362"/>
          </a:xfrm>
          <a:prstGeom prst="rect">
            <a:avLst/>
          </a:prstGeom>
          <a:noFill/>
        </p:spPr>
        <p:txBody>
          <a:bodyPr wrap="none" rtlCol="0">
            <a:spAutoFit/>
          </a:bodyPr>
          <a:lstStyle/>
          <a:p>
            <a:r>
              <a:rPr lang="en-US" b="0" dirty="0" smtClean="0"/>
              <a:t>Goals</a:t>
            </a:r>
            <a:endParaRPr lang="en-US" b="0" dirty="0"/>
          </a:p>
        </p:txBody>
      </p:sp>
      <p:sp>
        <p:nvSpPr>
          <p:cNvPr id="12" name="TextBox 11"/>
          <p:cNvSpPr txBox="1"/>
          <p:nvPr/>
        </p:nvSpPr>
        <p:spPr>
          <a:xfrm>
            <a:off x="2198660" y="4948638"/>
            <a:ext cx="1479892" cy="385362"/>
          </a:xfrm>
          <a:prstGeom prst="rect">
            <a:avLst/>
          </a:prstGeom>
          <a:noFill/>
        </p:spPr>
        <p:txBody>
          <a:bodyPr wrap="none" rtlCol="0">
            <a:spAutoFit/>
          </a:bodyPr>
          <a:lstStyle/>
          <a:p>
            <a:r>
              <a:rPr lang="en-US" b="0" dirty="0" smtClean="0"/>
              <a:t>Mechanisms</a:t>
            </a:r>
            <a:endParaRPr lang="en-US" b="0" dirty="0"/>
          </a:p>
        </p:txBody>
      </p:sp>
      <p:sp>
        <p:nvSpPr>
          <p:cNvPr id="13" name="TextBox 12"/>
          <p:cNvSpPr txBox="1"/>
          <p:nvPr/>
        </p:nvSpPr>
        <p:spPr>
          <a:xfrm>
            <a:off x="2349677" y="3286296"/>
            <a:ext cx="1184941" cy="385362"/>
          </a:xfrm>
          <a:prstGeom prst="rect">
            <a:avLst/>
          </a:prstGeom>
          <a:noFill/>
        </p:spPr>
        <p:txBody>
          <a:bodyPr wrap="none" rtlCol="0">
            <a:spAutoFit/>
          </a:bodyPr>
          <a:lstStyle/>
          <a:p>
            <a:r>
              <a:rPr lang="en-US" b="0" dirty="0" smtClean="0"/>
              <a:t>Principles</a:t>
            </a:r>
            <a:endParaRPr lang="en-US" b="0" dirty="0"/>
          </a:p>
        </p:txBody>
      </p:sp>
      <p:sp>
        <p:nvSpPr>
          <p:cNvPr id="14" name="Right Arrow 13"/>
          <p:cNvSpPr/>
          <p:nvPr/>
        </p:nvSpPr>
        <p:spPr bwMode="auto">
          <a:xfrm>
            <a:off x="3733800" y="2200870"/>
            <a:ext cx="457200" cy="76200"/>
          </a:xfrm>
          <a:prstGeom prst="rightArrow">
            <a:avLst/>
          </a:prstGeom>
          <a:solidFill>
            <a:schemeClr val="bg1">
              <a:lumMod val="75000"/>
            </a:schemeClr>
          </a:solidFill>
          <a:ln w="635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5" name="TextBox 14"/>
          <p:cNvSpPr txBox="1"/>
          <p:nvPr/>
        </p:nvSpPr>
        <p:spPr>
          <a:xfrm>
            <a:off x="5548740" y="4663236"/>
            <a:ext cx="3366660" cy="369332"/>
          </a:xfrm>
          <a:prstGeom prst="rect">
            <a:avLst/>
          </a:prstGeom>
          <a:noFill/>
        </p:spPr>
        <p:txBody>
          <a:bodyPr wrap="square" rtlCol="0">
            <a:spAutoFit/>
          </a:bodyPr>
          <a:lstStyle/>
          <a:p>
            <a:pPr algn="l">
              <a:lnSpc>
                <a:spcPct val="100000"/>
              </a:lnSpc>
            </a:pPr>
            <a:r>
              <a:rPr lang="en-US" dirty="0" smtClean="0"/>
              <a:t>secure coding techniques</a:t>
            </a:r>
            <a:endParaRPr lang="en-US" dirty="0"/>
          </a:p>
        </p:txBody>
      </p:sp>
      <p:sp>
        <p:nvSpPr>
          <p:cNvPr id="16" name="Right Arrow 15"/>
          <p:cNvSpPr/>
          <p:nvPr/>
        </p:nvSpPr>
        <p:spPr bwMode="auto">
          <a:xfrm>
            <a:off x="4885112" y="4843341"/>
            <a:ext cx="457200" cy="76200"/>
          </a:xfrm>
          <a:prstGeom prst="rightArrow">
            <a:avLst/>
          </a:prstGeom>
          <a:solidFill>
            <a:schemeClr val="accent1"/>
          </a:solidFill>
          <a:ln w="635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13" grpId="0"/>
      <p:bldP spid="15" grpId="0"/>
      <p:bldP spid="1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a:xfrm>
            <a:off x="660400" y="1066800"/>
            <a:ext cx="7696200" cy="5037138"/>
          </a:xfrm>
        </p:spPr>
        <p:txBody>
          <a:bodyPr/>
          <a:lstStyle/>
          <a:p>
            <a:pPr>
              <a:spcAft>
                <a:spcPts val="1200"/>
              </a:spcAft>
            </a:pPr>
            <a:r>
              <a:rPr lang="en-US" dirty="0"/>
              <a:t>R</a:t>
            </a:r>
            <a:r>
              <a:rPr lang="en-US" dirty="0" smtClean="0"/>
              <a:t>estrict length</a:t>
            </a:r>
            <a:r>
              <a:rPr lang="en-US" b="0" dirty="0" smtClean="0"/>
              <a:t>  (username doesn't need to be 100 chars long)</a:t>
            </a:r>
          </a:p>
          <a:p>
            <a:pPr>
              <a:spcAft>
                <a:spcPts val="1200"/>
              </a:spcAft>
            </a:pPr>
            <a:r>
              <a:rPr lang="en-US" dirty="0"/>
              <a:t>W</a:t>
            </a:r>
            <a:r>
              <a:rPr lang="en-US" dirty="0" smtClean="0"/>
              <a:t>hitelist characters</a:t>
            </a:r>
            <a:r>
              <a:rPr lang="en-US" b="0" dirty="0" smtClean="0"/>
              <a:t>  (only allow a-z and A-Z for username)</a:t>
            </a:r>
          </a:p>
          <a:p>
            <a:pPr>
              <a:spcAft>
                <a:spcPts val="1200"/>
              </a:spcAft>
            </a:pPr>
            <a:r>
              <a:rPr lang="en-US" dirty="0"/>
              <a:t>U</a:t>
            </a:r>
            <a:r>
              <a:rPr lang="en-US" dirty="0" smtClean="0"/>
              <a:t>se prepared statements</a:t>
            </a:r>
          </a:p>
        </p:txBody>
      </p:sp>
      <p:sp>
        <p:nvSpPr>
          <p:cNvPr id="4" name="Slide Number Placeholder 3"/>
          <p:cNvSpPr>
            <a:spLocks noGrp="1"/>
          </p:cNvSpPr>
          <p:nvPr>
            <p:ph type="sldNum" sz="quarter" idx="10"/>
          </p:nvPr>
        </p:nvSpPr>
        <p:spPr/>
        <p:txBody>
          <a:bodyPr/>
          <a:lstStyle/>
          <a:p>
            <a:fld id="{CDCC7088-93A3-4371-9D27-6E895A996358}" type="slidenum">
              <a:rPr lang="en-US" smtClean="0"/>
              <a:pPr/>
              <a:t>90</a:t>
            </a:fld>
            <a:endParaRPr lang="en-US"/>
          </a:p>
        </p:txBody>
      </p:sp>
      <p:grpSp>
        <p:nvGrpSpPr>
          <p:cNvPr id="11" name="Group 10"/>
          <p:cNvGrpSpPr/>
          <p:nvPr/>
        </p:nvGrpSpPr>
        <p:grpSpPr>
          <a:xfrm>
            <a:off x="457200" y="2425174"/>
            <a:ext cx="8153400" cy="3809372"/>
            <a:chOff x="457200" y="2667000"/>
            <a:chExt cx="8153400" cy="3505203"/>
          </a:xfrm>
        </p:grpSpPr>
        <p:sp>
          <p:nvSpPr>
            <p:cNvPr id="6" name="Rounded Rectangle 5"/>
            <p:cNvSpPr/>
            <p:nvPr/>
          </p:nvSpPr>
          <p:spPr bwMode="auto">
            <a:xfrm>
              <a:off x="457200" y="2667002"/>
              <a:ext cx="8153400" cy="3505201"/>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C00000"/>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strUser</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"user"</a:t>
              </a:r>
              <a:r>
                <a:rPr lang="en-US" b="0" dirty="0" smtClean="0">
                  <a:latin typeface="Courier New" pitchFamily="49" charset="0"/>
                  <a:cs typeface="Courier New" pitchFamily="49" charset="0"/>
                </a:rPr>
                <a:t>);</a:t>
              </a:r>
            </a:p>
            <a:p>
              <a:pPr algn="l">
                <a:lnSpc>
                  <a:spcPct val="100000"/>
                </a:lnSpc>
                <a:spcAft>
                  <a:spcPts val="0"/>
                </a:spcAft>
              </a:pPr>
              <a:r>
                <a:rPr lang="en-US" b="0" dirty="0" smtClean="0">
                  <a:latin typeface="Courier New" pitchFamily="49" charset="0"/>
                  <a:cs typeface="Courier New" pitchFamily="49" charset="0"/>
                </a:rPr>
                <a:t>2   </a:t>
              </a:r>
              <a:r>
                <a:rPr lang="en-US" b="0" dirty="0">
                  <a:solidFill>
                    <a:srgbClr val="C00000"/>
                  </a:solidFill>
                  <a:latin typeface="Courier New" pitchFamily="49" charset="0"/>
                  <a:cs typeface="Courier New" pitchFamily="49" charset="0"/>
                </a:rPr>
                <a:t>if</a:t>
              </a:r>
              <a:r>
                <a:rPr lang="en-US" b="0" dirty="0">
                  <a:latin typeface="Courier New" pitchFamily="49" charset="0"/>
                  <a:cs typeface="Courier New" pitchFamily="49" charset="0"/>
                </a:rPr>
                <a:t>(</a:t>
              </a:r>
              <a:r>
                <a:rPr lang="en-US" b="0" dirty="0" err="1">
                  <a:latin typeface="Courier New" pitchFamily="49" charset="0"/>
                  <a:cs typeface="Courier New" pitchFamily="49" charset="0"/>
                </a:rPr>
                <a:t>strUser.length</a:t>
              </a:r>
              <a:r>
                <a:rPr lang="en-US" b="0" dirty="0">
                  <a:latin typeface="Courier New" pitchFamily="49" charset="0"/>
                  <a:cs typeface="Courier New" pitchFamily="49" charset="0"/>
                </a:rPr>
                <a:t> &gt; 100) error();</a:t>
              </a:r>
            </a:p>
            <a:p>
              <a:pPr algn="l">
                <a:lnSpc>
                  <a:spcPct val="100000"/>
                </a:lnSpc>
                <a:spcAft>
                  <a:spcPts val="0"/>
                </a:spcAft>
              </a:pPr>
              <a:r>
                <a:rPr lang="en-US" b="0" dirty="0">
                  <a:latin typeface="Courier New" pitchFamily="49" charset="0"/>
                  <a:cs typeface="Courier New" pitchFamily="49" charset="0"/>
                </a:rPr>
                <a:t>3</a:t>
              </a:r>
              <a:r>
                <a:rPr lang="en-US" b="0" dirty="0" smtClean="0">
                  <a:latin typeface="Courier New" pitchFamily="49" charset="0"/>
                  <a:cs typeface="Courier New" pitchFamily="49" charset="0"/>
                </a:rPr>
                <a:t>   </a:t>
              </a:r>
              <a:r>
                <a:rPr lang="en-US" b="0" dirty="0" smtClean="0">
                  <a:solidFill>
                    <a:srgbClr val="C00000"/>
                  </a:solidFill>
                  <a:latin typeface="Courier New" pitchFamily="49" charset="0"/>
                  <a:cs typeface="Courier New" pitchFamily="49" charset="0"/>
                </a:rPr>
                <a:t>if</a:t>
              </a:r>
              <a:r>
                <a:rPr lang="en-US" b="0" dirty="0" smtClean="0">
                  <a:latin typeface="Courier New" pitchFamily="49" charset="0"/>
                  <a:cs typeface="Courier New" pitchFamily="49" charset="0"/>
                </a:rPr>
                <a:t>(</a:t>
              </a:r>
              <a:r>
                <a:rPr lang="en-US" b="0" dirty="0" err="1" smtClean="0">
                  <a:latin typeface="Courier New" pitchFamily="49" charset="0"/>
                  <a:cs typeface="Courier New" pitchFamily="49" charset="0"/>
                </a:rPr>
                <a:t>strUser.matches</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"^[a-</a:t>
              </a:r>
              <a:r>
                <a:rPr lang="en-US" b="0" dirty="0" err="1" smtClean="0">
                  <a:solidFill>
                    <a:schemeClr val="tx2">
                      <a:lumMod val="60000"/>
                      <a:lumOff val="40000"/>
                    </a:schemeClr>
                  </a:solidFill>
                  <a:latin typeface="Courier New" pitchFamily="49" charset="0"/>
                  <a:cs typeface="Courier New" pitchFamily="49" charset="0"/>
                </a:rPr>
                <a:t>zA</a:t>
              </a:r>
              <a:r>
                <a:rPr lang="en-US" b="0" dirty="0" smtClean="0">
                  <a:solidFill>
                    <a:schemeClr val="tx2">
                      <a:lumMod val="60000"/>
                      <a:lumOff val="40000"/>
                    </a:schemeClr>
                  </a:solidFill>
                  <a:latin typeface="Courier New" pitchFamily="49" charset="0"/>
                  <a:cs typeface="Courier New" pitchFamily="49" charset="0"/>
                </a:rPr>
                <a:t>-Z]+$"</a:t>
              </a:r>
              <a:r>
                <a:rPr lang="en-US" b="0" dirty="0" smtClean="0">
                  <a:latin typeface="Courier New" pitchFamily="49" charset="0"/>
                  <a:cs typeface="Courier New" pitchFamily="49" charset="0"/>
                </a:rPr>
                <a:t>) == </a:t>
              </a:r>
              <a:r>
                <a:rPr lang="en-US" b="0" dirty="0" smtClean="0">
                  <a:solidFill>
                    <a:srgbClr val="C00000"/>
                  </a:solidFill>
                  <a:latin typeface="Courier New" pitchFamily="49" charset="0"/>
                  <a:cs typeface="Courier New" pitchFamily="49" charset="0"/>
                </a:rPr>
                <a:t>false</a:t>
              </a:r>
              <a:r>
                <a:rPr lang="en-US" b="0" dirty="0" smtClean="0">
                  <a:latin typeface="Courier New" pitchFamily="49" charset="0"/>
                  <a:cs typeface="Courier New" pitchFamily="49" charset="0"/>
                </a:rPr>
                <a:t>) error();</a:t>
              </a:r>
            </a:p>
            <a:p>
              <a:pPr marL="0" indent="0" algn="l">
                <a:lnSpc>
                  <a:spcPct val="100000"/>
                </a:lnSpc>
                <a:spcAft>
                  <a:spcPts val="0"/>
                </a:spcAft>
                <a:buNone/>
              </a:pPr>
              <a:r>
                <a:rPr lang="en-US" b="0" dirty="0" smtClean="0">
                  <a:latin typeface="Courier New" pitchFamily="49" charset="0"/>
                  <a:cs typeface="Courier New" pitchFamily="49" charset="0"/>
                </a:rPr>
                <a:t>4</a:t>
              </a:r>
            </a:p>
            <a:p>
              <a:pPr marL="0" indent="0" algn="l">
                <a:lnSpc>
                  <a:spcPct val="100000"/>
                </a:lnSpc>
                <a:spcAft>
                  <a:spcPts val="0"/>
                </a:spcAft>
                <a:buNone/>
              </a:pPr>
              <a:r>
                <a:rPr lang="en-US" b="0" dirty="0" smtClean="0">
                  <a:latin typeface="Courier New" pitchFamily="49" charset="0"/>
                  <a:cs typeface="Courier New" pitchFamily="49" charset="0"/>
                </a:rPr>
                <a:t>5</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C00000"/>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 = </a:t>
              </a:r>
              <a:r>
                <a:rPr lang="en-US" b="0" dirty="0" smtClean="0">
                  <a:solidFill>
                    <a:schemeClr val="tx2">
                      <a:lumMod val="60000"/>
                      <a:lumOff val="40000"/>
                    </a:schemeClr>
                  </a:solidFill>
                  <a:latin typeface="Courier New" pitchFamily="49" charset="0"/>
                  <a:cs typeface="Courier New" pitchFamily="49" charset="0"/>
                </a:rPr>
                <a:t>"SELECT * FROM users</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6                      </a:t>
              </a:r>
              <a:r>
                <a:rPr lang="en-US" b="0" dirty="0" smtClean="0">
                  <a:solidFill>
                    <a:schemeClr val="tx2">
                      <a:lumMod val="60000"/>
                      <a:lumOff val="40000"/>
                    </a:schemeClr>
                  </a:solidFill>
                  <a:latin typeface="Courier New" pitchFamily="49" charset="0"/>
                  <a:cs typeface="Courier New" pitchFamily="49" charset="0"/>
                </a:rPr>
                <a:t>WHERE username = ?</a:t>
              </a:r>
            </a:p>
            <a:p>
              <a:pPr marL="0" indent="0" algn="l">
                <a:lnSpc>
                  <a:spcPct val="100000"/>
                </a:lnSpc>
                <a:spcAft>
                  <a:spcPts val="0"/>
                </a:spcAft>
                <a:buNone/>
              </a:pPr>
              <a:r>
                <a:rPr lang="en-US" b="0" dirty="0" smtClean="0">
                  <a:latin typeface="Courier New" pitchFamily="49" charset="0"/>
                  <a:cs typeface="Courier New" pitchFamily="49" charset="0"/>
                </a:rPr>
                <a:t>7                      </a:t>
              </a:r>
              <a:r>
                <a:rPr lang="en-US" b="0" dirty="0" smtClean="0">
                  <a:solidFill>
                    <a:schemeClr val="tx2">
                      <a:lumMod val="60000"/>
                      <a:lumOff val="40000"/>
                    </a:schemeClr>
                  </a:solidFill>
                  <a:latin typeface="Courier New" pitchFamily="49" charset="0"/>
                  <a:cs typeface="Courier New" pitchFamily="49" charset="0"/>
                </a:rPr>
                <a:t>AND password = ?"</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8</a:t>
              </a:r>
            </a:p>
            <a:p>
              <a:pPr marL="0" indent="0" algn="l">
                <a:lnSpc>
                  <a:spcPct val="100000"/>
                </a:lnSpc>
                <a:spcAft>
                  <a:spcPts val="0"/>
                </a:spcAft>
                <a:buNone/>
              </a:pPr>
              <a:r>
                <a:rPr lang="en-US" b="0" dirty="0" smtClean="0">
                  <a:latin typeface="Courier New" pitchFamily="49" charset="0"/>
                  <a:cs typeface="Courier New" pitchFamily="49" charset="0"/>
                </a:rPr>
                <a:t>9   </a:t>
              </a:r>
              <a:r>
                <a:rPr lang="en-US" b="0" dirty="0" err="1" smtClean="0">
                  <a:latin typeface="Courier New" pitchFamily="49" charset="0"/>
                  <a:cs typeface="Courier New" pitchFamily="49" charset="0"/>
                </a:rPr>
                <a:t>PreparedStatement</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stmnt</a:t>
              </a:r>
              <a:r>
                <a:rPr lang="en-US" b="0" dirty="0" smtClean="0">
                  <a:latin typeface="Courier New" pitchFamily="49" charset="0"/>
                  <a:cs typeface="Courier New" pitchFamily="49" charset="0"/>
                </a:rPr>
                <a:t> = </a:t>
              </a:r>
              <a:r>
                <a:rPr lang="en-US" b="0" dirty="0" smtClean="0">
                  <a:solidFill>
                    <a:srgbClr val="C00000"/>
                  </a:solidFill>
                  <a:latin typeface="Courier New" pitchFamily="49" charset="0"/>
                  <a:cs typeface="Courier New" pitchFamily="49" charset="0"/>
                </a:rPr>
                <a:t>null</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10  </a:t>
              </a:r>
              <a:r>
                <a:rPr lang="en-US" b="0" dirty="0" err="1" smtClean="0">
                  <a:latin typeface="Courier New" pitchFamily="49" charset="0"/>
                  <a:cs typeface="Courier New" pitchFamily="49" charset="0"/>
                </a:rPr>
                <a:t>stmnt</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db_connection.prepareStatment</a:t>
              </a:r>
              <a:r>
                <a:rPr lang="en-US" b="0" dirty="0" smtClean="0">
                  <a:latin typeface="Courier New" pitchFamily="49" charset="0"/>
                  <a:cs typeface="Courier New" pitchFamily="49" charset="0"/>
                </a:rPr>
                <a:t>(</a:t>
              </a:r>
              <a:r>
                <a:rPr lang="en-US" b="0" dirty="0" err="1" smtClean="0">
                  <a:latin typeface="Courier New" pitchFamily="49" charset="0"/>
                  <a:cs typeface="Courier New" pitchFamily="49" charset="0"/>
                </a:rPr>
                <a:t>strQuery</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11  </a:t>
              </a:r>
              <a:r>
                <a:rPr lang="en-US" b="0" dirty="0" err="1" smtClean="0">
                  <a:latin typeface="Courier New" pitchFamily="49" charset="0"/>
                  <a:cs typeface="Courier New" pitchFamily="49" charset="0"/>
                </a:rPr>
                <a:t>stmnt.setString</a:t>
              </a:r>
              <a:r>
                <a:rPr lang="en-US" b="0" dirty="0" smtClean="0">
                  <a:latin typeface="Courier New" pitchFamily="49" charset="0"/>
                  <a:cs typeface="Courier New" pitchFamily="49" charset="0"/>
                </a:rPr>
                <a:t>(1,strUser);</a:t>
              </a:r>
            </a:p>
            <a:p>
              <a:pPr algn="l">
                <a:lnSpc>
                  <a:spcPct val="100000"/>
                </a:lnSpc>
                <a:spcAft>
                  <a:spcPts val="0"/>
                </a:spcAft>
              </a:pPr>
              <a:r>
                <a:rPr lang="en-US" b="0" dirty="0" smtClean="0">
                  <a:latin typeface="Courier New" pitchFamily="49" charset="0"/>
                  <a:cs typeface="Courier New" pitchFamily="49" charset="0"/>
                </a:rPr>
                <a:t>12  </a:t>
              </a:r>
              <a:r>
                <a:rPr lang="en-US" b="0" dirty="0" err="1" smtClean="0">
                  <a:latin typeface="Courier New" pitchFamily="49" charset="0"/>
                  <a:cs typeface="Courier New" pitchFamily="49" charset="0"/>
                </a:rPr>
                <a:t>stmnt.setString</a:t>
              </a:r>
              <a:r>
                <a:rPr lang="en-US" b="0" dirty="0" smtClean="0">
                  <a:latin typeface="Courier New" pitchFamily="49" charset="0"/>
                  <a:cs typeface="Courier New" pitchFamily="49" charset="0"/>
                </a:rPr>
                <a:t>(2,strPwd);</a:t>
              </a:r>
            </a:p>
            <a:p>
              <a:pPr marL="0" indent="0" algn="l">
                <a:lnSpc>
                  <a:spcPct val="100000"/>
                </a:lnSpc>
                <a:spcAft>
                  <a:spcPts val="0"/>
                </a:spcAft>
                <a:buNone/>
              </a:pPr>
              <a:r>
                <a:rPr lang="en-US" b="0" dirty="0" smtClean="0">
                  <a:latin typeface="Courier New" pitchFamily="49" charset="0"/>
                  <a:cs typeface="Courier New" pitchFamily="49" charset="0"/>
                </a:rPr>
                <a:t>13  </a:t>
              </a:r>
              <a:r>
                <a:rPr lang="en-US" b="0" dirty="0" err="1" smtClean="0">
                  <a:latin typeface="Courier New" pitchFamily="49" charset="0"/>
                  <a:cs typeface="Courier New" pitchFamily="49" charset="0"/>
                </a:rPr>
                <a:t>stmnt.execute</a:t>
              </a:r>
              <a:r>
                <a:rPr lang="en-US" b="0" dirty="0" smtClean="0">
                  <a:latin typeface="Courier New" pitchFamily="49" charset="0"/>
                  <a:cs typeface="Courier New" pitchFamily="49" charset="0"/>
                </a:rPr>
                <a:t>();</a:t>
              </a:r>
              <a:endParaRPr kumimoji="0" lang="en-US" sz="1800" b="1" i="0" u="none" strike="noStrike" cap="none" normalizeH="0" baseline="0" dirty="0" smtClean="0">
                <a:ln>
                  <a:noFill/>
                </a:ln>
                <a:solidFill>
                  <a:schemeClr val="tx1"/>
                </a:solidFill>
                <a:effectLst/>
                <a:latin typeface="Arial" charset="0"/>
              </a:endParaRPr>
            </a:p>
          </p:txBody>
        </p:sp>
        <p:cxnSp>
          <p:nvCxnSpPr>
            <p:cNvPr id="7" name="Straight Connector 6"/>
            <p:cNvCxnSpPr/>
            <p:nvPr/>
          </p:nvCxnSpPr>
          <p:spPr bwMode="auto">
            <a:xfrm rot="5400000">
              <a:off x="-685800" y="4419600"/>
              <a:ext cx="35052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Words to Live By: #2</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CWE-79: Improper Neutralization of Input During Web Page Generation (‘Cross-site Scripting’)</a:t>
            </a:r>
          </a:p>
          <a:p>
            <a:pPr>
              <a:lnSpc>
                <a:spcPct val="100000"/>
              </a:lnSpc>
            </a:pPr>
            <a:endParaRPr lang="en-US" dirty="0" smtClean="0"/>
          </a:p>
          <a:p>
            <a:pPr lvl="1">
              <a:lnSpc>
                <a:spcPct val="100000"/>
              </a:lnSpc>
            </a:pPr>
            <a:r>
              <a:rPr lang="en-US" b="0" dirty="0" smtClean="0"/>
              <a:t>The software does not neutralize or incorrectly neutralizes user-controllable input before it is placed in output that is used as a web page that is served to other users.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91</a:t>
            </a:fld>
            <a:endParaRPr lang="en-US"/>
          </a:p>
        </p:txBody>
      </p:sp>
      <p:sp>
        <p:nvSpPr>
          <p:cNvPr id="7" name="Horizontal Scroll 6"/>
          <p:cNvSpPr/>
          <p:nvPr/>
        </p:nvSpPr>
        <p:spPr bwMode="auto">
          <a:xfrm>
            <a:off x="1447800" y="1295400"/>
            <a:ext cx="60198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Validate data before sending back to the client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XSS Flow</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92</a:t>
            </a:fld>
            <a:endParaRPr lang="en-US"/>
          </a:p>
        </p:txBody>
      </p:sp>
      <p:sp>
        <p:nvSpPr>
          <p:cNvPr id="5" name="Rounded Rectangle 4"/>
          <p:cNvSpPr/>
          <p:nvPr/>
        </p:nvSpPr>
        <p:spPr bwMode="auto">
          <a:xfrm>
            <a:off x="3962400" y="1143000"/>
            <a:ext cx="1295400" cy="1295400"/>
          </a:xfrm>
          <a:prstGeom prst="roundRect">
            <a:avLst/>
          </a:prstGeom>
          <a:solidFill>
            <a:schemeClr val="tx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r>
              <a:rPr kumimoji="0" lang="en-US" sz="1800" b="1" i="0" u="none" strike="noStrike" cap="none" normalizeH="0" baseline="0" dirty="0" smtClean="0">
                <a:ln>
                  <a:noFill/>
                </a:ln>
                <a:solidFill>
                  <a:schemeClr val="bg1"/>
                </a:solidFill>
                <a:effectLst/>
                <a:latin typeface="Arial" charset="0"/>
              </a:rPr>
              <a:t>server</a:t>
            </a:r>
          </a:p>
        </p:txBody>
      </p:sp>
      <p:sp>
        <p:nvSpPr>
          <p:cNvPr id="6" name="Smiley Face 5"/>
          <p:cNvSpPr/>
          <p:nvPr/>
        </p:nvSpPr>
        <p:spPr bwMode="auto">
          <a:xfrm>
            <a:off x="6400800" y="4114800"/>
            <a:ext cx="1371600" cy="1219200"/>
          </a:xfrm>
          <a:prstGeom prst="smileyFace">
            <a:avLst/>
          </a:prstGeom>
          <a:solidFill>
            <a:srgbClr val="FFCC99"/>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Lightning Bolt 6"/>
          <p:cNvSpPr/>
          <p:nvPr/>
        </p:nvSpPr>
        <p:spPr bwMode="auto">
          <a:xfrm>
            <a:off x="723900" y="4294632"/>
            <a:ext cx="1600200" cy="990600"/>
          </a:xfrm>
          <a:prstGeom prst="lightningBolt">
            <a:avLst/>
          </a:prstGeom>
          <a:solidFill>
            <a:srgbClr val="FFCC99"/>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970001" y="5340096"/>
            <a:ext cx="1107997" cy="385362"/>
          </a:xfrm>
          <a:prstGeom prst="rect">
            <a:avLst/>
          </a:prstGeom>
          <a:noFill/>
        </p:spPr>
        <p:txBody>
          <a:bodyPr wrap="none" rtlCol="0">
            <a:spAutoFit/>
          </a:bodyPr>
          <a:lstStyle/>
          <a:p>
            <a:r>
              <a:rPr lang="en-US" dirty="0" smtClean="0"/>
              <a:t>Attacker</a:t>
            </a:r>
            <a:endParaRPr lang="en-US" dirty="0"/>
          </a:p>
        </p:txBody>
      </p:sp>
      <p:sp>
        <p:nvSpPr>
          <p:cNvPr id="9" name="TextBox 8"/>
          <p:cNvSpPr txBox="1"/>
          <p:nvPr/>
        </p:nvSpPr>
        <p:spPr>
          <a:xfrm>
            <a:off x="6737786" y="5532777"/>
            <a:ext cx="697627" cy="385362"/>
          </a:xfrm>
          <a:prstGeom prst="rect">
            <a:avLst/>
          </a:prstGeom>
          <a:noFill/>
        </p:spPr>
        <p:txBody>
          <a:bodyPr wrap="none" rtlCol="0">
            <a:spAutoFit/>
          </a:bodyPr>
          <a:lstStyle/>
          <a:p>
            <a:r>
              <a:rPr lang="en-US" dirty="0" smtClean="0"/>
              <a:t>User</a:t>
            </a:r>
            <a:endParaRPr lang="en-US" dirty="0"/>
          </a:p>
        </p:txBody>
      </p:sp>
      <p:cxnSp>
        <p:nvCxnSpPr>
          <p:cNvPr id="11" name="Straight Arrow Connector 10"/>
          <p:cNvCxnSpPr/>
          <p:nvPr/>
        </p:nvCxnSpPr>
        <p:spPr bwMode="auto">
          <a:xfrm flipV="1">
            <a:off x="2324100" y="2590800"/>
            <a:ext cx="1485900" cy="1524000"/>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12" name="TextBox 11"/>
          <p:cNvSpPr txBox="1"/>
          <p:nvPr/>
        </p:nvSpPr>
        <p:spPr>
          <a:xfrm>
            <a:off x="494928" y="2072665"/>
            <a:ext cx="2736647" cy="1477328"/>
          </a:xfrm>
          <a:prstGeom prst="rect">
            <a:avLst/>
          </a:prstGeom>
          <a:noFill/>
        </p:spPr>
        <p:txBody>
          <a:bodyPr wrap="none" rtlCol="0">
            <a:spAutoFit/>
          </a:bodyPr>
          <a:lstStyle/>
          <a:p>
            <a:pPr algn="l">
              <a:lnSpc>
                <a:spcPct val="100000"/>
              </a:lnSpc>
              <a:spcAft>
                <a:spcPts val="0"/>
              </a:spcAft>
            </a:pPr>
            <a:r>
              <a:rPr lang="en-US" dirty="0" smtClean="0"/>
              <a:t>Persistent XSS</a:t>
            </a:r>
          </a:p>
          <a:p>
            <a:pPr lvl="1" algn="l">
              <a:lnSpc>
                <a:spcPct val="100000"/>
              </a:lnSpc>
              <a:spcAft>
                <a:spcPts val="0"/>
              </a:spcAft>
            </a:pPr>
            <a:r>
              <a:rPr lang="en-US" b="0" dirty="0" smtClean="0"/>
              <a:t>create malicious site</a:t>
            </a:r>
          </a:p>
          <a:p>
            <a:pPr lvl="1" algn="l">
              <a:lnSpc>
                <a:spcPct val="100000"/>
              </a:lnSpc>
              <a:spcAft>
                <a:spcPts val="0"/>
              </a:spcAft>
            </a:pPr>
            <a:r>
              <a:rPr lang="en-US" b="0" dirty="0" smtClean="0"/>
              <a:t>malicious post</a:t>
            </a:r>
          </a:p>
          <a:p>
            <a:pPr algn="l">
              <a:lnSpc>
                <a:spcPct val="100000"/>
              </a:lnSpc>
              <a:spcAft>
                <a:spcPts val="0"/>
              </a:spcAft>
            </a:pPr>
            <a:r>
              <a:rPr lang="en-US" dirty="0" smtClean="0"/>
              <a:t>Reflected XSS</a:t>
            </a:r>
          </a:p>
          <a:p>
            <a:pPr lvl="1" algn="l">
              <a:lnSpc>
                <a:spcPct val="100000"/>
              </a:lnSpc>
              <a:spcAft>
                <a:spcPts val="0"/>
              </a:spcAft>
            </a:pPr>
            <a:r>
              <a:rPr lang="en-US" b="0" dirty="0" smtClean="0"/>
              <a:t>vulnerable site</a:t>
            </a:r>
          </a:p>
        </p:txBody>
      </p:sp>
      <p:sp>
        <p:nvSpPr>
          <p:cNvPr id="14" name="Oval 13"/>
          <p:cNvSpPr/>
          <p:nvPr/>
        </p:nvSpPr>
        <p:spPr bwMode="auto">
          <a:xfrm>
            <a:off x="193971" y="1524000"/>
            <a:ext cx="601913" cy="533400"/>
          </a:xfrm>
          <a:prstGeom prst="ellipse">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1</a:t>
            </a:r>
          </a:p>
        </p:txBody>
      </p:sp>
      <p:sp>
        <p:nvSpPr>
          <p:cNvPr id="15" name="Oval 14"/>
          <p:cNvSpPr/>
          <p:nvPr/>
        </p:nvSpPr>
        <p:spPr bwMode="auto">
          <a:xfrm>
            <a:off x="2269236" y="5630495"/>
            <a:ext cx="601913" cy="533400"/>
          </a:xfrm>
          <a:prstGeom prst="ellipse">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0"/>
              </a:spcAft>
              <a:buClr>
                <a:srgbClr val="FDAA03"/>
              </a:buClr>
              <a:buSzTx/>
              <a:buFontTx/>
              <a:buNone/>
              <a:tabLst/>
            </a:pPr>
            <a:r>
              <a:rPr kumimoji="0" lang="en-US" sz="2400" b="1" i="0" u="none" strike="noStrike" cap="none" normalizeH="0" baseline="0" dirty="0" smtClean="0">
                <a:ln>
                  <a:noFill/>
                </a:ln>
                <a:solidFill>
                  <a:schemeClr val="tx1"/>
                </a:solidFill>
                <a:effectLst/>
                <a:latin typeface="Arial" charset="0"/>
              </a:rPr>
              <a:t>2</a:t>
            </a:r>
          </a:p>
        </p:txBody>
      </p:sp>
      <p:sp>
        <p:nvSpPr>
          <p:cNvPr id="16" name="TextBox 15"/>
          <p:cNvSpPr txBox="1"/>
          <p:nvPr/>
        </p:nvSpPr>
        <p:spPr>
          <a:xfrm>
            <a:off x="2871221" y="5126063"/>
            <a:ext cx="2967479" cy="646331"/>
          </a:xfrm>
          <a:prstGeom prst="rect">
            <a:avLst/>
          </a:prstGeom>
          <a:noFill/>
        </p:spPr>
        <p:txBody>
          <a:bodyPr wrap="none" rtlCol="0">
            <a:spAutoFit/>
          </a:bodyPr>
          <a:lstStyle/>
          <a:p>
            <a:pPr algn="l">
              <a:lnSpc>
                <a:spcPct val="100000"/>
              </a:lnSpc>
              <a:spcAft>
                <a:spcPts val="0"/>
              </a:spcAft>
            </a:pPr>
            <a:r>
              <a:rPr lang="en-US" dirty="0" smtClean="0"/>
              <a:t>- wait for user to visit site</a:t>
            </a:r>
          </a:p>
          <a:p>
            <a:pPr algn="l">
              <a:lnSpc>
                <a:spcPct val="100000"/>
              </a:lnSpc>
              <a:spcAft>
                <a:spcPts val="0"/>
              </a:spcAft>
            </a:pPr>
            <a:r>
              <a:rPr lang="en-US" dirty="0"/>
              <a:t>- send phishing </a:t>
            </a:r>
            <a:r>
              <a:rPr lang="en-US" dirty="0" smtClean="0"/>
              <a:t>email</a:t>
            </a:r>
            <a:endParaRPr lang="en-US" dirty="0"/>
          </a:p>
        </p:txBody>
      </p:sp>
      <p:cxnSp>
        <p:nvCxnSpPr>
          <p:cNvPr id="18" name="Straight Arrow Connector 17"/>
          <p:cNvCxnSpPr/>
          <p:nvPr/>
        </p:nvCxnSpPr>
        <p:spPr bwMode="auto">
          <a:xfrm>
            <a:off x="2395959" y="4837176"/>
            <a:ext cx="3700041" cy="0"/>
          </a:xfrm>
          <a:prstGeom prst="straightConnector1">
            <a:avLst/>
          </a:prstGeom>
          <a:solidFill>
            <a:srgbClr val="FFCC99"/>
          </a:solidFill>
          <a:ln w="12700" cap="flat" cmpd="sng" algn="ctr">
            <a:solidFill>
              <a:srgbClr val="000000"/>
            </a:solidFill>
            <a:prstDash val="solid"/>
            <a:round/>
            <a:headEnd type="none" w="med" len="med"/>
            <a:tailEnd type="arrow"/>
          </a:ln>
          <a:effectLst/>
        </p:spPr>
      </p:cxnSp>
      <p:cxnSp>
        <p:nvCxnSpPr>
          <p:cNvPr id="20" name="Straight Arrow Connector 19"/>
          <p:cNvCxnSpPr/>
          <p:nvPr/>
        </p:nvCxnSpPr>
        <p:spPr bwMode="auto">
          <a:xfrm flipH="1" flipV="1">
            <a:off x="5105400" y="2727972"/>
            <a:ext cx="1295400" cy="1566660"/>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21" name="Oval 20"/>
          <p:cNvSpPr/>
          <p:nvPr/>
        </p:nvSpPr>
        <p:spPr bwMode="auto">
          <a:xfrm>
            <a:off x="3810000" y="3067812"/>
            <a:ext cx="601913" cy="533400"/>
          </a:xfrm>
          <a:prstGeom prst="ellipse">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0"/>
              </a:spcAft>
              <a:buClr>
                <a:srgbClr val="FDAA03"/>
              </a:buClr>
              <a:buSzTx/>
              <a:buFontTx/>
              <a:buNone/>
              <a:tabLst/>
            </a:pPr>
            <a:r>
              <a:rPr lang="en-US" sz="2400" dirty="0"/>
              <a:t>3</a:t>
            </a:r>
            <a:endParaRPr kumimoji="0" lang="en-US" sz="2400" b="1" i="0" u="none" strike="noStrike" cap="none" normalizeH="0" baseline="0" dirty="0" smtClean="0">
              <a:ln>
                <a:noFill/>
              </a:ln>
              <a:solidFill>
                <a:schemeClr val="tx1"/>
              </a:solidFill>
              <a:effectLst/>
              <a:latin typeface="Arial" charset="0"/>
            </a:endParaRPr>
          </a:p>
        </p:txBody>
      </p:sp>
      <p:sp>
        <p:nvSpPr>
          <p:cNvPr id="22" name="TextBox 21"/>
          <p:cNvSpPr txBox="1"/>
          <p:nvPr/>
        </p:nvSpPr>
        <p:spPr>
          <a:xfrm>
            <a:off x="4060971" y="3610942"/>
            <a:ext cx="1877437" cy="646331"/>
          </a:xfrm>
          <a:prstGeom prst="rect">
            <a:avLst/>
          </a:prstGeom>
          <a:noFill/>
        </p:spPr>
        <p:txBody>
          <a:bodyPr wrap="none" rtlCol="0">
            <a:spAutoFit/>
          </a:bodyPr>
          <a:lstStyle/>
          <a:p>
            <a:pPr algn="l">
              <a:lnSpc>
                <a:spcPct val="100000"/>
              </a:lnSpc>
              <a:spcAft>
                <a:spcPts val="0"/>
              </a:spcAft>
            </a:pPr>
            <a:r>
              <a:rPr lang="en-US" dirty="0" smtClean="0"/>
              <a:t>- browse to site</a:t>
            </a:r>
          </a:p>
          <a:p>
            <a:pPr algn="l">
              <a:lnSpc>
                <a:spcPct val="100000"/>
              </a:lnSpc>
              <a:spcAft>
                <a:spcPts val="0"/>
              </a:spcAft>
            </a:pPr>
            <a:r>
              <a:rPr lang="en-US" dirty="0"/>
              <a:t>- clicks on </a:t>
            </a:r>
            <a:r>
              <a:rPr lang="en-US" dirty="0" smtClean="0"/>
              <a:t>link</a:t>
            </a:r>
            <a:endParaRPr lang="en-US" dirty="0"/>
          </a:p>
        </p:txBody>
      </p:sp>
      <p:cxnSp>
        <p:nvCxnSpPr>
          <p:cNvPr id="24" name="Straight Arrow Connector 23"/>
          <p:cNvCxnSpPr/>
          <p:nvPr/>
        </p:nvCxnSpPr>
        <p:spPr bwMode="auto">
          <a:xfrm>
            <a:off x="5486400" y="2438400"/>
            <a:ext cx="1251386" cy="1540365"/>
          </a:xfrm>
          <a:prstGeom prst="straightConnector1">
            <a:avLst/>
          </a:prstGeom>
          <a:solidFill>
            <a:srgbClr val="FFCC99"/>
          </a:solidFill>
          <a:ln w="12700" cap="flat" cmpd="sng" algn="ctr">
            <a:solidFill>
              <a:srgbClr val="000000"/>
            </a:solidFill>
            <a:prstDash val="solid"/>
            <a:round/>
            <a:headEnd type="none" w="med" len="med"/>
            <a:tailEnd type="arrow"/>
          </a:ln>
          <a:effectLst/>
        </p:spPr>
      </p:cxnSp>
      <p:sp>
        <p:nvSpPr>
          <p:cNvPr id="25" name="Oval 24"/>
          <p:cNvSpPr/>
          <p:nvPr/>
        </p:nvSpPr>
        <p:spPr bwMode="auto">
          <a:xfrm>
            <a:off x="8153399" y="2941882"/>
            <a:ext cx="601913" cy="533400"/>
          </a:xfrm>
          <a:prstGeom prst="ellipse">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0"/>
              </a:spcAft>
              <a:buClr>
                <a:srgbClr val="FDAA03"/>
              </a:buClr>
              <a:buSzTx/>
              <a:buFontTx/>
              <a:buNone/>
              <a:tabLst/>
            </a:pPr>
            <a:r>
              <a:rPr lang="en-US" sz="2400" dirty="0" smtClean="0"/>
              <a:t>4</a:t>
            </a:r>
            <a:endParaRPr kumimoji="0" lang="en-US" sz="2400" b="1"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6238611" y="1916828"/>
            <a:ext cx="2393604" cy="923330"/>
          </a:xfrm>
          <a:prstGeom prst="rect">
            <a:avLst/>
          </a:prstGeom>
          <a:noFill/>
        </p:spPr>
        <p:txBody>
          <a:bodyPr wrap="none" rtlCol="0">
            <a:spAutoFit/>
          </a:bodyPr>
          <a:lstStyle/>
          <a:p>
            <a:pPr>
              <a:lnSpc>
                <a:spcPct val="100000"/>
              </a:lnSpc>
              <a:spcAft>
                <a:spcPts val="0"/>
              </a:spcAft>
            </a:pPr>
            <a:r>
              <a:rPr lang="en-US" dirty="0" smtClean="0"/>
              <a:t>attacker's code sent</a:t>
            </a:r>
          </a:p>
          <a:p>
            <a:pPr>
              <a:lnSpc>
                <a:spcPct val="100000"/>
              </a:lnSpc>
              <a:spcAft>
                <a:spcPts val="0"/>
              </a:spcAft>
            </a:pPr>
            <a:r>
              <a:rPr lang="en-US" dirty="0" smtClean="0"/>
              <a:t> to user and run in</a:t>
            </a:r>
          </a:p>
          <a:p>
            <a:pPr>
              <a:lnSpc>
                <a:spcPct val="100000"/>
              </a:lnSpc>
              <a:spcAft>
                <a:spcPts val="0"/>
              </a:spcAft>
            </a:pPr>
            <a:r>
              <a:rPr lang="en-US" dirty="0" smtClean="0"/>
              <a:t> their browser</a:t>
            </a:r>
            <a:endParaRPr lang="en-US" dirty="0"/>
          </a:p>
        </p:txBody>
      </p:sp>
    </p:spTree>
    <p:extLst>
      <p:ext uri="{BB962C8B-B14F-4D97-AF65-F5344CB8AC3E}">
        <p14:creationId xmlns:p14="http://schemas.microsoft.com/office/powerpoint/2010/main" val="12772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2" grpId="0"/>
      <p:bldP spid="14" grpId="0" animBg="1"/>
      <p:bldP spid="15" grpId="0" animBg="1"/>
      <p:bldP spid="16" grpId="0"/>
      <p:bldP spid="21" grpId="0" animBg="1"/>
      <p:bldP spid="22" grpId="0"/>
      <p:bldP spid="25" grpId="0" animBg="1"/>
      <p:bldP spid="2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924800" cy="33607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&lt;SCRIPT SRC=http://hacker.org/malicious.js /&gt;</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&lt;P&gt;</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Label: &lt;SCRIPT SRC=http://hacker.org/malicious.js /&gt;</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&lt;/P&gt;</a:t>
            </a: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93</a:t>
            </a:fld>
            <a:endParaRPr lang="en-US"/>
          </a:p>
        </p:txBody>
      </p:sp>
      <p:grpSp>
        <p:nvGrpSpPr>
          <p:cNvPr id="2" name="Group 9"/>
          <p:cNvGrpSpPr/>
          <p:nvPr/>
        </p:nvGrpSpPr>
        <p:grpSpPr>
          <a:xfrm>
            <a:off x="499158" y="592347"/>
            <a:ext cx="8153400" cy="184605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&lt;%</a:t>
              </a:r>
              <a:r>
                <a:rPr lang="en-US" b="0" dirty="0" smtClean="0">
                  <a:latin typeface="Courier New" pitchFamily="49" charset="0"/>
                  <a:cs typeface="Courier New" pitchFamily="49" charset="0"/>
                </a:rPr>
                <a:t> </a:t>
              </a:r>
              <a:r>
                <a:rPr lang="en-US" b="0" dirty="0" smtClean="0">
                  <a:solidFill>
                    <a:srgbClr val="C00000"/>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strLabel</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"label"</a:t>
              </a:r>
              <a:r>
                <a:rPr lang="en-US" b="0" dirty="0" smtClean="0">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%&gt;</a:t>
              </a:r>
            </a:p>
            <a:p>
              <a:pPr marL="0" indent="0" algn="l">
                <a:lnSpc>
                  <a:spcPct val="100000"/>
                </a:lnSpc>
                <a:spcAft>
                  <a:spcPts val="0"/>
                </a:spcAft>
                <a:buNone/>
              </a:pPr>
              <a:r>
                <a:rPr lang="en-US" b="0" dirty="0" smtClean="0">
                  <a:latin typeface="Courier New" pitchFamily="49" charset="0"/>
                  <a:cs typeface="Courier New" pitchFamily="49" charset="0"/>
                </a:rPr>
                <a:t>2</a:t>
              </a:r>
            </a:p>
            <a:p>
              <a:pPr marL="0" indent="0" algn="l">
                <a:lnSpc>
                  <a:spcPct val="100000"/>
                </a:lnSpc>
                <a:spcAft>
                  <a:spcPts val="0"/>
                </a:spcAft>
                <a:buNone/>
              </a:pPr>
              <a:r>
                <a:rPr lang="en-US" b="0" dirty="0" smtClean="0">
                  <a:latin typeface="Courier New" pitchFamily="49" charset="0"/>
                  <a:cs typeface="Courier New" pitchFamily="49" charset="0"/>
                </a:rPr>
                <a:t>3  </a:t>
              </a:r>
              <a:r>
                <a:rPr lang="en-US" b="0" dirty="0" smtClean="0">
                  <a:solidFill>
                    <a:srgbClr val="7030A0"/>
                  </a:solidFill>
                  <a:latin typeface="Courier New" pitchFamily="49" charset="0"/>
                  <a:cs typeface="Courier New" pitchFamily="49" charset="0"/>
                </a:rPr>
                <a:t>&lt;P&gt;</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a:t>
              </a:r>
              <a:r>
                <a:rPr lang="en-US" b="0" dirty="0" smtClean="0">
                  <a:latin typeface="Courier New" pitchFamily="49" charset="0"/>
                  <a:cs typeface="Courier New" pitchFamily="49" charset="0"/>
                </a:rPr>
                <a:t>Label: </a:t>
              </a:r>
              <a:r>
                <a:rPr lang="en-US" b="0" dirty="0" smtClean="0">
                  <a:solidFill>
                    <a:srgbClr val="7030A0"/>
                  </a:solidFill>
                  <a:latin typeface="Courier New" pitchFamily="49" charset="0"/>
                  <a:cs typeface="Courier New" pitchFamily="49" charset="0"/>
                </a:rPr>
                <a:t>&lt;%=</a:t>
              </a:r>
              <a:r>
                <a:rPr lang="en-US" b="0" dirty="0" smtClean="0">
                  <a:solidFill>
                    <a:schemeClr val="accent2">
                      <a:lumMod val="75000"/>
                    </a:schemeClr>
                  </a:solidFill>
                  <a:latin typeface="Courier New" pitchFamily="49" charset="0"/>
                  <a:cs typeface="Courier New" pitchFamily="49" charset="0"/>
                </a:rPr>
                <a:t> </a:t>
              </a:r>
              <a:r>
                <a:rPr lang="en-US" b="0" dirty="0" err="1" smtClean="0">
                  <a:latin typeface="Courier New" pitchFamily="49" charset="0"/>
                  <a:cs typeface="Courier New" pitchFamily="49" charset="0"/>
                </a:rPr>
                <a:t>strLabel</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%&gt;</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rgbClr val="7030A0"/>
                  </a:solidFill>
                  <a:latin typeface="Courier New" pitchFamily="49" charset="0"/>
                  <a:cs typeface="Courier New" pitchFamily="49" charset="0"/>
                </a:rPr>
                <a:t>&lt;/P&gt;</a:t>
              </a: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924800" cy="3360738"/>
          </a:xfrm>
        </p:spPr>
        <p:txBody>
          <a:bodyPr/>
          <a:lstStyle/>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dirty="0" smtClean="0">
                <a:latin typeface="Courier New" pitchFamily="49" charset="0"/>
                <a:cs typeface="Courier New" pitchFamily="49" charset="0"/>
              </a:rPr>
              <a:t>&lt;IMG SRC=</a:t>
            </a:r>
            <a:r>
              <a:rPr lang="en-US" sz="1400" dirty="0" err="1" smtClean="0">
                <a:latin typeface="Courier New" pitchFamily="49" charset="0"/>
                <a:cs typeface="Courier New" pitchFamily="49" charset="0"/>
              </a:rPr>
              <a:t>javascript:alert</a:t>
            </a:r>
            <a:r>
              <a:rPr lang="en-US" sz="1400" dirty="0" smtClean="0">
                <a:latin typeface="Courier New" pitchFamily="49" charset="0"/>
                <a:cs typeface="Courier New" pitchFamily="49" charset="0"/>
              </a:rPr>
              <a:t>('XSS')/&gt;</a:t>
            </a: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endParaRPr lang="en-US" sz="1400" dirty="0">
              <a:latin typeface="Courier New" pitchFamily="49" charset="0"/>
              <a:cs typeface="Courier New" pitchFamily="49" charset="0"/>
            </a:endParaRPr>
          </a:p>
          <a:p>
            <a:pPr marL="0" indent="0">
              <a:lnSpc>
                <a:spcPct val="100000"/>
              </a:lnSpc>
              <a:spcAft>
                <a:spcPts val="0"/>
              </a:spcAft>
              <a:buNone/>
            </a:pPr>
            <a:endParaRPr lang="en-US" sz="1400" dirty="0" smtClean="0">
              <a:latin typeface="Courier New" pitchFamily="49" charset="0"/>
              <a:cs typeface="Courier New" pitchFamily="49" charset="0"/>
            </a:endParaRP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&lt;P&gt;</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Label: &lt;IMG SRC=</a:t>
            </a:r>
            <a:r>
              <a:rPr lang="en-US" sz="1400" b="0" dirty="0" err="1" smtClean="0">
                <a:solidFill>
                  <a:schemeClr val="tx2">
                    <a:lumMod val="60000"/>
                    <a:lumOff val="40000"/>
                  </a:schemeClr>
                </a:solidFill>
                <a:latin typeface="Courier New" pitchFamily="49" charset="0"/>
                <a:cs typeface="Courier New" pitchFamily="49" charset="0"/>
              </a:rPr>
              <a:t>javascript:alert</a:t>
            </a:r>
            <a:r>
              <a:rPr lang="en-US" sz="1400" b="0" dirty="0" smtClean="0">
                <a:solidFill>
                  <a:schemeClr val="tx2">
                    <a:lumMod val="60000"/>
                    <a:lumOff val="40000"/>
                  </a:schemeClr>
                </a:solidFill>
                <a:latin typeface="Courier New" pitchFamily="49" charset="0"/>
                <a:cs typeface="Courier New" pitchFamily="49" charset="0"/>
              </a:rPr>
              <a:t>('XSS') /&gt;</a:t>
            </a:r>
          </a:p>
          <a:p>
            <a:pPr marL="0" indent="0">
              <a:lnSpc>
                <a:spcPct val="100000"/>
              </a:lnSpc>
              <a:spcAft>
                <a:spcPts val="0"/>
              </a:spcAft>
              <a:buNone/>
            </a:pPr>
            <a:r>
              <a:rPr lang="en-US" sz="1400" b="0" dirty="0" smtClean="0">
                <a:solidFill>
                  <a:schemeClr val="tx2">
                    <a:lumMod val="60000"/>
                    <a:lumOff val="40000"/>
                  </a:schemeClr>
                </a:solidFill>
                <a:latin typeface="Courier New" pitchFamily="49" charset="0"/>
                <a:cs typeface="Courier New" pitchFamily="49" charset="0"/>
              </a:rPr>
              <a:t> &lt;/P&gt;</a:t>
            </a:r>
            <a:endParaRPr lang="en-US" sz="1400" b="0" dirty="0" smtClean="0">
              <a:latin typeface="Courier New" pitchFamily="49" charset="0"/>
              <a:cs typeface="Courier New" pitchFamily="49" charset="0"/>
            </a:endParaRPr>
          </a:p>
          <a:p>
            <a:pPr marL="0" indent="0">
              <a:lnSpc>
                <a:spcPct val="100000"/>
              </a:lnSpc>
              <a:spcAft>
                <a:spcPts val="0"/>
              </a:spcAft>
              <a:buNone/>
            </a:pPr>
            <a:endParaRPr lang="en-US" sz="1400" b="0" dirty="0" smtClean="0">
              <a:latin typeface="Courier New" pitchFamily="49" charset="0"/>
              <a:cs typeface="Courier New" pitchFamily="49" charset="0"/>
            </a:endParaRPr>
          </a:p>
        </p:txBody>
      </p:sp>
      <p:sp>
        <p:nvSpPr>
          <p:cNvPr id="4" name="Slide Number Placeholder 3"/>
          <p:cNvSpPr>
            <a:spLocks noGrp="1"/>
          </p:cNvSpPr>
          <p:nvPr>
            <p:ph type="sldNum" sz="quarter" idx="10"/>
          </p:nvPr>
        </p:nvSpPr>
        <p:spPr/>
        <p:txBody>
          <a:bodyPr/>
          <a:lstStyle/>
          <a:p>
            <a:fld id="{CDCC7088-93A3-4371-9D27-6E895A996358}" type="slidenum">
              <a:rPr lang="en-US" smtClean="0"/>
              <a:pPr/>
              <a:t>94</a:t>
            </a:fld>
            <a:endParaRPr lang="en-US"/>
          </a:p>
        </p:txBody>
      </p:sp>
      <p:grpSp>
        <p:nvGrpSpPr>
          <p:cNvPr id="2" name="Group 9"/>
          <p:cNvGrpSpPr/>
          <p:nvPr/>
        </p:nvGrpSpPr>
        <p:grpSpPr>
          <a:xfrm>
            <a:off x="499158" y="592347"/>
            <a:ext cx="8153400" cy="1846053"/>
            <a:chOff x="685800" y="609600"/>
            <a:chExt cx="8153400" cy="1905000"/>
          </a:xfrm>
        </p:grpSpPr>
        <p:sp>
          <p:nvSpPr>
            <p:cNvPr id="6" name="Rounded Rectangle 5"/>
            <p:cNvSpPr/>
            <p:nvPr/>
          </p:nvSpPr>
          <p:spPr bwMode="auto">
            <a:xfrm>
              <a:off x="685800" y="609600"/>
              <a:ext cx="8153400" cy="19050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&lt;%</a:t>
              </a:r>
              <a:r>
                <a:rPr lang="en-US" b="0" dirty="0" smtClean="0">
                  <a:latin typeface="Courier New" pitchFamily="49" charset="0"/>
                  <a:cs typeface="Courier New" pitchFamily="49" charset="0"/>
                </a:rPr>
                <a:t> </a:t>
              </a:r>
              <a:r>
                <a:rPr lang="en-US" b="0" dirty="0" smtClean="0">
                  <a:solidFill>
                    <a:srgbClr val="C00000"/>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strLabel</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"label"</a:t>
              </a:r>
              <a:r>
                <a:rPr lang="en-US" b="0" dirty="0" smtClean="0">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%&gt;</a:t>
              </a:r>
            </a:p>
            <a:p>
              <a:pPr marL="0" indent="0" algn="l">
                <a:lnSpc>
                  <a:spcPct val="100000"/>
                </a:lnSpc>
                <a:spcAft>
                  <a:spcPts val="0"/>
                </a:spcAft>
                <a:buNone/>
              </a:pPr>
              <a:r>
                <a:rPr lang="en-US" b="0" dirty="0" smtClean="0">
                  <a:latin typeface="Courier New" pitchFamily="49" charset="0"/>
                  <a:cs typeface="Courier New" pitchFamily="49" charset="0"/>
                </a:rPr>
                <a:t>2</a:t>
              </a:r>
            </a:p>
            <a:p>
              <a:pPr marL="0" indent="0" algn="l">
                <a:lnSpc>
                  <a:spcPct val="100000"/>
                </a:lnSpc>
                <a:spcAft>
                  <a:spcPts val="0"/>
                </a:spcAft>
                <a:buNone/>
              </a:pPr>
              <a:r>
                <a:rPr lang="en-US" b="0" dirty="0" smtClean="0">
                  <a:latin typeface="Courier New" pitchFamily="49" charset="0"/>
                  <a:cs typeface="Courier New" pitchFamily="49" charset="0"/>
                </a:rPr>
                <a:t>3  </a:t>
              </a:r>
              <a:r>
                <a:rPr lang="en-US" b="0" dirty="0" smtClean="0">
                  <a:solidFill>
                    <a:srgbClr val="7030A0"/>
                  </a:solidFill>
                  <a:latin typeface="Courier New" pitchFamily="49" charset="0"/>
                  <a:cs typeface="Courier New" pitchFamily="49" charset="0"/>
                </a:rPr>
                <a:t>&lt;P&gt;</a:t>
              </a:r>
            </a:p>
            <a:p>
              <a:pPr marL="0" indent="0" algn="l">
                <a:lnSpc>
                  <a:spcPct val="100000"/>
                </a:lnSpc>
                <a:spcAft>
                  <a:spcPts val="0"/>
                </a:spcAft>
                <a:buNone/>
              </a:pPr>
              <a:r>
                <a:rPr lang="en-US" b="0" dirty="0" smtClean="0">
                  <a:latin typeface="Courier New" pitchFamily="49" charset="0"/>
                  <a:cs typeface="Courier New" pitchFamily="49" charset="0"/>
                </a:rPr>
                <a:t>4</a:t>
              </a:r>
              <a:r>
                <a:rPr lang="en-US" b="0" dirty="0" smtClean="0">
                  <a:solidFill>
                    <a:schemeClr val="accent2">
                      <a:lumMod val="75000"/>
                    </a:schemeClr>
                  </a:solidFill>
                  <a:latin typeface="Courier New" pitchFamily="49" charset="0"/>
                  <a:cs typeface="Courier New" pitchFamily="49" charset="0"/>
                </a:rPr>
                <a:t>    </a:t>
              </a:r>
              <a:r>
                <a:rPr lang="en-US" b="0" dirty="0" smtClean="0">
                  <a:latin typeface="Courier New" pitchFamily="49" charset="0"/>
                  <a:cs typeface="Courier New" pitchFamily="49" charset="0"/>
                </a:rPr>
                <a:t>Label: </a:t>
              </a:r>
              <a:r>
                <a:rPr lang="en-US" b="0" dirty="0" smtClean="0">
                  <a:solidFill>
                    <a:srgbClr val="7030A0"/>
                  </a:solidFill>
                  <a:latin typeface="Courier New" pitchFamily="49" charset="0"/>
                  <a:cs typeface="Courier New" pitchFamily="49" charset="0"/>
                </a:rPr>
                <a:t>&lt;%=</a:t>
              </a:r>
              <a:r>
                <a:rPr lang="en-US" b="0" dirty="0" smtClean="0">
                  <a:solidFill>
                    <a:schemeClr val="accent2">
                      <a:lumMod val="75000"/>
                    </a:schemeClr>
                  </a:solidFill>
                  <a:latin typeface="Courier New" pitchFamily="49" charset="0"/>
                  <a:cs typeface="Courier New" pitchFamily="49" charset="0"/>
                </a:rPr>
                <a:t> </a:t>
              </a:r>
              <a:r>
                <a:rPr lang="en-US" b="0" dirty="0" err="1" smtClean="0">
                  <a:latin typeface="Courier New" pitchFamily="49" charset="0"/>
                  <a:cs typeface="Courier New" pitchFamily="49" charset="0"/>
                </a:rPr>
                <a:t>strLabel</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%&gt;</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5  </a:t>
              </a:r>
              <a:r>
                <a:rPr lang="en-US" b="0" dirty="0" smtClean="0">
                  <a:solidFill>
                    <a:srgbClr val="7030A0"/>
                  </a:solidFill>
                  <a:latin typeface="Courier New" pitchFamily="49" charset="0"/>
                  <a:cs typeface="Courier New" pitchFamily="49" charset="0"/>
                </a:rPr>
                <a:t>&lt;/P&gt;</a:t>
              </a:r>
            </a:p>
          </p:txBody>
        </p:sp>
        <p:cxnSp>
          <p:nvCxnSpPr>
            <p:cNvPr id="9" name="Straight Connector 8"/>
            <p:cNvCxnSpPr/>
            <p:nvPr/>
          </p:nvCxnSpPr>
          <p:spPr bwMode="auto">
            <a:xfrm rot="5400000">
              <a:off x="178952" y="1562100"/>
              <a:ext cx="1905000"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XSS Injection – Exploit Demo</a:t>
            </a:r>
            <a:endParaRPr lang="en-US" dirty="0"/>
          </a:p>
        </p:txBody>
      </p:sp>
      <p:sp>
        <p:nvSpPr>
          <p:cNvPr id="4" name="Slide Number Placeholder 3"/>
          <p:cNvSpPr>
            <a:spLocks noGrp="1"/>
          </p:cNvSpPr>
          <p:nvPr>
            <p:ph type="sldNum" sz="quarter" idx="10"/>
          </p:nvPr>
        </p:nvSpPr>
        <p:spPr/>
        <p:txBody>
          <a:bodyPr/>
          <a:lstStyle/>
          <a:p>
            <a:fld id="{CDCC7088-93A3-4371-9D27-6E895A996358}" type="slidenum">
              <a:rPr lang="en-US" smtClean="0"/>
              <a:pPr/>
              <a:t>95</a:t>
            </a:fld>
            <a:endParaRPr lang="en-US"/>
          </a:p>
        </p:txBody>
      </p:sp>
      <p:sp>
        <p:nvSpPr>
          <p:cNvPr id="10" name="TextBox 9"/>
          <p:cNvSpPr txBox="1"/>
          <p:nvPr/>
        </p:nvSpPr>
        <p:spPr>
          <a:xfrm>
            <a:off x="990600" y="5638800"/>
            <a:ext cx="6288901" cy="412934"/>
          </a:xfrm>
          <a:prstGeom prst="rect">
            <a:avLst/>
          </a:prstGeom>
          <a:noFill/>
        </p:spPr>
        <p:txBody>
          <a:bodyPr wrap="none" rtlCol="0">
            <a:spAutoFit/>
          </a:bodyPr>
          <a:lstStyle/>
          <a:p>
            <a:pPr algn="l"/>
            <a:r>
              <a:rPr lang="en-US" dirty="0" smtClean="0"/>
              <a:t>Actual usage by a threat actor will not be this obvious…</a:t>
            </a:r>
          </a:p>
        </p:txBody>
      </p:sp>
      <p:pic>
        <p:nvPicPr>
          <p:cNvPr id="8196" name="Picture 4"/>
          <p:cNvPicPr>
            <a:picLocks noChangeAspect="1" noChangeArrowheads="1"/>
          </p:cNvPicPr>
          <p:nvPr/>
        </p:nvPicPr>
        <p:blipFill>
          <a:blip r:embed="rId3" cstate="print"/>
          <a:srcRect/>
          <a:stretch>
            <a:fillRect/>
          </a:stretch>
        </p:blipFill>
        <p:spPr bwMode="auto">
          <a:xfrm>
            <a:off x="990600" y="3962400"/>
            <a:ext cx="3714750" cy="1266825"/>
          </a:xfrm>
          <a:prstGeom prst="rect">
            <a:avLst/>
          </a:prstGeom>
          <a:noFill/>
          <a:ln w="9525">
            <a:noFill/>
            <a:miter lim="800000"/>
            <a:headEnd/>
            <a:tailEnd/>
          </a:ln>
        </p:spPr>
      </p:pic>
      <p:grpSp>
        <p:nvGrpSpPr>
          <p:cNvPr id="12" name="Group 11"/>
          <p:cNvGrpSpPr/>
          <p:nvPr/>
        </p:nvGrpSpPr>
        <p:grpSpPr>
          <a:xfrm>
            <a:off x="990600" y="2514600"/>
            <a:ext cx="7262813" cy="1104120"/>
            <a:chOff x="990600" y="2514600"/>
            <a:chExt cx="7262813" cy="1104120"/>
          </a:xfrm>
        </p:grpSpPr>
        <p:pic>
          <p:nvPicPr>
            <p:cNvPr id="8195" name="Picture 3"/>
            <p:cNvPicPr>
              <a:picLocks noChangeAspect="1" noChangeArrowheads="1"/>
            </p:cNvPicPr>
            <p:nvPr/>
          </p:nvPicPr>
          <p:blipFill>
            <a:blip r:embed="rId4" cstate="print"/>
            <a:srcRect/>
            <a:stretch>
              <a:fillRect/>
            </a:stretch>
          </p:blipFill>
          <p:spPr bwMode="auto">
            <a:xfrm>
              <a:off x="990600" y="2514600"/>
              <a:ext cx="7262813" cy="1104120"/>
            </a:xfrm>
            <a:prstGeom prst="rect">
              <a:avLst/>
            </a:prstGeom>
            <a:noFill/>
            <a:ln w="9525">
              <a:noFill/>
              <a:miter lim="800000"/>
              <a:headEnd/>
              <a:tailEnd/>
            </a:ln>
          </p:spPr>
        </p:pic>
        <p:sp>
          <p:nvSpPr>
            <p:cNvPr id="11" name="Rectangle 10"/>
            <p:cNvSpPr/>
            <p:nvPr/>
          </p:nvSpPr>
          <p:spPr bwMode="auto">
            <a:xfrm>
              <a:off x="4648200" y="3124200"/>
              <a:ext cx="3505200" cy="228600"/>
            </a:xfrm>
            <a:prstGeom prst="rect">
              <a:avLst/>
            </a:prstGeom>
            <a:noFill/>
            <a:ln w="19050" cap="flat" cmpd="sng" algn="ctr">
              <a:solidFill>
                <a:schemeClr val="accent2">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grpSp>
      <p:pic>
        <p:nvPicPr>
          <p:cNvPr id="8197" name="Picture 5"/>
          <p:cNvPicPr>
            <a:picLocks noChangeAspect="1" noChangeArrowheads="1"/>
          </p:cNvPicPr>
          <p:nvPr/>
        </p:nvPicPr>
        <p:blipFill>
          <a:blip r:embed="rId5" cstate="print"/>
          <a:srcRect/>
          <a:stretch>
            <a:fillRect/>
          </a:stretch>
        </p:blipFill>
        <p:spPr bwMode="auto">
          <a:xfrm>
            <a:off x="914400" y="1447800"/>
            <a:ext cx="617220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533400"/>
          </a:xfrm>
        </p:spPr>
        <p:txBody>
          <a:bodyPr/>
          <a:lstStyle/>
          <a:p>
            <a:r>
              <a:rPr lang="en-US" dirty="0" smtClean="0"/>
              <a:t>Real World – </a:t>
            </a:r>
            <a:r>
              <a:rPr lang="en-US" dirty="0" err="1" smtClean="0"/>
              <a:t>Myspace</a:t>
            </a:r>
            <a:r>
              <a:rPr lang="en-US" dirty="0" smtClean="0"/>
              <a:t> &amp; </a:t>
            </a:r>
            <a:r>
              <a:rPr lang="en-US" dirty="0" err="1" smtClean="0"/>
              <a:t>samy</a:t>
            </a:r>
            <a:r>
              <a:rPr lang="en-US" dirty="0" smtClean="0"/>
              <a:t> is my hero</a:t>
            </a:r>
            <a:endParaRPr lang="en-US" dirty="0"/>
          </a:p>
        </p:txBody>
      </p:sp>
      <p:sp>
        <p:nvSpPr>
          <p:cNvPr id="4" name="Slide Number Placeholder 3"/>
          <p:cNvSpPr>
            <a:spLocks noGrp="1"/>
          </p:cNvSpPr>
          <p:nvPr>
            <p:ph type="sldNum" sz="quarter" idx="10"/>
          </p:nvPr>
        </p:nvSpPr>
        <p:spPr/>
        <p:txBody>
          <a:bodyPr/>
          <a:lstStyle/>
          <a:p>
            <a:fld id="{72A923DF-299F-4DA2-9A4B-8B9A9F702319}" type="slidenum">
              <a:rPr lang="en-US" smtClean="0"/>
              <a:pPr/>
              <a:t>96</a:t>
            </a:fld>
            <a:endParaRPr lang="en-US"/>
          </a:p>
        </p:txBody>
      </p:sp>
      <p:sp>
        <p:nvSpPr>
          <p:cNvPr id="8" name="TextBox 7"/>
          <p:cNvSpPr txBox="1"/>
          <p:nvPr/>
        </p:nvSpPr>
        <p:spPr>
          <a:xfrm>
            <a:off x="1447800" y="5920044"/>
            <a:ext cx="6629400" cy="457200"/>
          </a:xfrm>
          <a:prstGeom prst="rect">
            <a:avLst/>
          </a:prstGeom>
          <a:noFill/>
        </p:spPr>
        <p:txBody>
          <a:bodyPr wrap="square" rtlCol="0">
            <a:noAutofit/>
          </a:bodyPr>
          <a:lstStyle/>
          <a:p>
            <a:pPr indent="-457200">
              <a:lnSpc>
                <a:spcPct val="100000"/>
              </a:lnSpc>
              <a:spcAft>
                <a:spcPts val="0"/>
              </a:spcAft>
            </a:pPr>
            <a:r>
              <a:rPr lang="en-US" sz="1000" b="0" i="1" dirty="0" smtClean="0"/>
              <a:t>Cross-site scripting worm floods MySpace</a:t>
            </a:r>
            <a:r>
              <a:rPr lang="en-US" sz="1000" b="0" dirty="0" smtClean="0"/>
              <a:t>. (2005, October 14). Retrieved February 15, 2011, from http://it.slashdot.org/story/05/10/14/126233/Cross-Site-Scripting-Worm-Floods-MySpace</a:t>
            </a:r>
            <a:endParaRPr lang="en-US" sz="1000" b="0" dirty="0"/>
          </a:p>
        </p:txBody>
      </p:sp>
      <p:pic>
        <p:nvPicPr>
          <p:cNvPr id="9218" name="Picture 2"/>
          <p:cNvPicPr>
            <a:picLocks noChangeAspect="1" noChangeArrowheads="1"/>
          </p:cNvPicPr>
          <p:nvPr/>
        </p:nvPicPr>
        <p:blipFill>
          <a:blip r:embed="rId3" cstate="print"/>
          <a:srcRect/>
          <a:stretch>
            <a:fillRect/>
          </a:stretch>
        </p:blipFill>
        <p:spPr bwMode="auto">
          <a:xfrm>
            <a:off x="4038600" y="1796946"/>
            <a:ext cx="5105400" cy="3175559"/>
          </a:xfrm>
          <a:prstGeom prst="rect">
            <a:avLst/>
          </a:prstGeom>
          <a:noFill/>
          <a:ln w="9525">
            <a:noFill/>
            <a:miter lim="800000"/>
            <a:headEnd/>
            <a:tailEnd/>
          </a:ln>
        </p:spPr>
      </p:pic>
      <p:sp>
        <p:nvSpPr>
          <p:cNvPr id="9" name="TextBox 8"/>
          <p:cNvSpPr txBox="1"/>
          <p:nvPr/>
        </p:nvSpPr>
        <p:spPr>
          <a:xfrm>
            <a:off x="228600" y="1644546"/>
            <a:ext cx="3733800" cy="2208297"/>
          </a:xfrm>
          <a:prstGeom prst="rect">
            <a:avLst/>
          </a:prstGeom>
          <a:noFill/>
        </p:spPr>
        <p:txBody>
          <a:bodyPr wrap="square" rtlCol="0">
            <a:spAutoFit/>
          </a:bodyPr>
          <a:lstStyle/>
          <a:p>
            <a:pPr algn="l"/>
            <a:r>
              <a:rPr lang="en-US" dirty="0" smtClean="0"/>
              <a:t>1 hour: 1 new friend</a:t>
            </a:r>
          </a:p>
          <a:p>
            <a:pPr algn="l"/>
            <a:r>
              <a:rPr lang="en-US" dirty="0" smtClean="0"/>
              <a:t>8 hours: 222 new friends</a:t>
            </a:r>
          </a:p>
          <a:p>
            <a:pPr algn="l"/>
            <a:r>
              <a:rPr lang="en-US" dirty="0" smtClean="0"/>
              <a:t>13 hours: 8803 new friends</a:t>
            </a:r>
          </a:p>
          <a:p>
            <a:pPr algn="l"/>
            <a:r>
              <a:rPr lang="en-US" dirty="0" smtClean="0"/>
              <a:t>18 hours: 1,005,831 new friends</a:t>
            </a:r>
          </a:p>
          <a:p>
            <a:pPr algn="l"/>
            <a:endParaRPr lang="en-US" dirty="0" smtClean="0"/>
          </a:p>
        </p:txBody>
      </p:sp>
      <p:pic>
        <p:nvPicPr>
          <p:cNvPr id="9219" name="Picture 3"/>
          <p:cNvPicPr>
            <a:picLocks noChangeAspect="1" noChangeArrowheads="1"/>
          </p:cNvPicPr>
          <p:nvPr/>
        </p:nvPicPr>
        <p:blipFill>
          <a:blip r:embed="rId4" cstate="print"/>
          <a:srcRect/>
          <a:stretch>
            <a:fillRect/>
          </a:stretch>
        </p:blipFill>
        <p:spPr bwMode="auto">
          <a:xfrm>
            <a:off x="152400" y="3701946"/>
            <a:ext cx="3810000" cy="1517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Coding …</a:t>
            </a:r>
            <a:endParaRPr lang="en-US" dirty="0"/>
          </a:p>
        </p:txBody>
      </p:sp>
      <p:sp>
        <p:nvSpPr>
          <p:cNvPr id="3" name="Content Placeholder 2"/>
          <p:cNvSpPr>
            <a:spLocks noGrp="1"/>
          </p:cNvSpPr>
          <p:nvPr>
            <p:ph idx="1"/>
          </p:nvPr>
        </p:nvSpPr>
        <p:spPr>
          <a:xfrm>
            <a:off x="660400" y="1066800"/>
            <a:ext cx="7696200" cy="5037138"/>
          </a:xfrm>
        </p:spPr>
        <p:txBody>
          <a:bodyPr/>
          <a:lstStyle/>
          <a:p>
            <a:pPr>
              <a:spcAft>
                <a:spcPts val="1200"/>
              </a:spcAft>
            </a:pPr>
            <a:r>
              <a:rPr lang="en-US" dirty="0"/>
              <a:t>V</a:t>
            </a:r>
            <a:r>
              <a:rPr lang="en-US" dirty="0" smtClean="0"/>
              <a:t>alidate input</a:t>
            </a:r>
            <a:r>
              <a:rPr lang="en-US" b="0" dirty="0" smtClean="0"/>
              <a:t>  (only accept characters that make sense)</a:t>
            </a:r>
          </a:p>
          <a:p>
            <a:pPr>
              <a:spcAft>
                <a:spcPts val="1200"/>
              </a:spcAft>
            </a:pPr>
            <a:r>
              <a:rPr lang="en-US" dirty="0"/>
              <a:t>E</a:t>
            </a:r>
            <a:r>
              <a:rPr lang="en-US" dirty="0" smtClean="0"/>
              <a:t>ncode output </a:t>
            </a:r>
            <a:r>
              <a:rPr lang="en-US" b="0" dirty="0" smtClean="0"/>
              <a:t>(escape characters like "&lt;")</a:t>
            </a:r>
          </a:p>
          <a:p>
            <a:pPr lvl="1">
              <a:lnSpc>
                <a:spcPct val="100000"/>
              </a:lnSpc>
              <a:spcAft>
                <a:spcPts val="0"/>
              </a:spcAft>
            </a:pPr>
            <a:r>
              <a:rPr lang="en-US" b="0" dirty="0" smtClean="0"/>
              <a:t>HTML encode</a:t>
            </a:r>
          </a:p>
          <a:p>
            <a:pPr lvl="1">
              <a:lnSpc>
                <a:spcPct val="100000"/>
              </a:lnSpc>
              <a:spcAft>
                <a:spcPts val="0"/>
              </a:spcAft>
            </a:pPr>
            <a:r>
              <a:rPr lang="en-US" b="0" dirty="0" smtClean="0"/>
              <a:t>URL encode</a:t>
            </a:r>
          </a:p>
          <a:p>
            <a:pPr lvl="1">
              <a:lnSpc>
                <a:spcPct val="100000"/>
              </a:lnSpc>
              <a:spcAft>
                <a:spcPts val="0"/>
              </a:spcAft>
            </a:pPr>
            <a:r>
              <a:rPr lang="en-US" b="0" dirty="0" smtClean="0"/>
              <a:t>JavaScript encode</a:t>
            </a:r>
          </a:p>
        </p:txBody>
      </p:sp>
      <p:sp>
        <p:nvSpPr>
          <p:cNvPr id="4" name="Slide Number Placeholder 3"/>
          <p:cNvSpPr>
            <a:spLocks noGrp="1"/>
          </p:cNvSpPr>
          <p:nvPr>
            <p:ph type="sldNum" sz="quarter" idx="10"/>
          </p:nvPr>
        </p:nvSpPr>
        <p:spPr/>
        <p:txBody>
          <a:bodyPr/>
          <a:lstStyle/>
          <a:p>
            <a:fld id="{CDCC7088-93A3-4371-9D27-6E895A996358}" type="slidenum">
              <a:rPr lang="en-US" smtClean="0"/>
              <a:pPr/>
              <a:t>97</a:t>
            </a:fld>
            <a:endParaRPr lang="en-US"/>
          </a:p>
        </p:txBody>
      </p:sp>
      <p:grpSp>
        <p:nvGrpSpPr>
          <p:cNvPr id="13" name="Group 12"/>
          <p:cNvGrpSpPr/>
          <p:nvPr/>
        </p:nvGrpSpPr>
        <p:grpSpPr>
          <a:xfrm>
            <a:off x="375263" y="3061875"/>
            <a:ext cx="8433261" cy="2971802"/>
            <a:chOff x="378810" y="3061875"/>
            <a:chExt cx="8153400" cy="2971802"/>
          </a:xfrm>
        </p:grpSpPr>
        <p:sp>
          <p:nvSpPr>
            <p:cNvPr id="9" name="Rounded Rectangle 8"/>
            <p:cNvSpPr/>
            <p:nvPr/>
          </p:nvSpPr>
          <p:spPr bwMode="auto">
            <a:xfrm>
              <a:off x="378810" y="3061875"/>
              <a:ext cx="8153400" cy="2971800"/>
            </a:xfrm>
            <a:prstGeom prst="round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indent="0" algn="l">
                <a:lnSpc>
                  <a:spcPct val="100000"/>
                </a:lnSpc>
                <a:spcAft>
                  <a:spcPts val="0"/>
                </a:spcAft>
                <a:buNone/>
              </a:pPr>
              <a:r>
                <a:rPr lang="en-US" b="0" dirty="0" smtClean="0">
                  <a:latin typeface="Courier New" pitchFamily="49" charset="0"/>
                  <a:cs typeface="Courier New" pitchFamily="49" charset="0"/>
                </a:rPr>
                <a:t>1</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&lt;%</a:t>
              </a:r>
            </a:p>
            <a:p>
              <a:pPr marL="0" indent="0" algn="l">
                <a:lnSpc>
                  <a:spcPct val="100000"/>
                </a:lnSpc>
                <a:spcAft>
                  <a:spcPts val="0"/>
                </a:spcAft>
                <a:buNone/>
              </a:pPr>
              <a:r>
                <a:rPr lang="en-US" b="0" dirty="0" smtClean="0">
                  <a:latin typeface="Courier New" pitchFamily="49" charset="0"/>
                  <a:cs typeface="Courier New" pitchFamily="49" charset="0"/>
                </a:rPr>
                <a:t>2  </a:t>
              </a:r>
              <a:r>
                <a:rPr lang="en-US" b="0" dirty="0" smtClean="0">
                  <a:solidFill>
                    <a:srgbClr val="C00000"/>
                  </a:solidFill>
                  <a:latin typeface="Courier New" pitchFamily="49" charset="0"/>
                  <a:cs typeface="Courier New" pitchFamily="49" charset="0"/>
                </a:rPr>
                <a:t>string</a:t>
              </a:r>
              <a:r>
                <a:rPr lang="en-US" b="0" dirty="0" smtClean="0">
                  <a:latin typeface="Courier New" pitchFamily="49" charset="0"/>
                  <a:cs typeface="Courier New" pitchFamily="49" charset="0"/>
                </a:rPr>
                <a:t> </a:t>
              </a:r>
              <a:r>
                <a:rPr lang="en-US" b="0" dirty="0" err="1" smtClean="0">
                  <a:latin typeface="Courier New" pitchFamily="49" charset="0"/>
                  <a:cs typeface="Courier New" pitchFamily="49" charset="0"/>
                </a:rPr>
                <a:t>strLabel</a:t>
              </a:r>
              <a:r>
                <a:rPr lang="en-US" b="0" dirty="0" smtClean="0">
                  <a:latin typeface="Courier New" pitchFamily="49" charset="0"/>
                  <a:cs typeface="Courier New" pitchFamily="49" charset="0"/>
                </a:rPr>
                <a:t> = </a:t>
              </a:r>
              <a:r>
                <a:rPr lang="en-US" b="0" dirty="0" err="1" smtClean="0">
                  <a:latin typeface="Courier New" pitchFamily="49" charset="0"/>
                  <a:cs typeface="Courier New" pitchFamily="49" charset="0"/>
                </a:rPr>
                <a:t>request.getParameter</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"label"</a:t>
              </a:r>
              <a:r>
                <a:rPr lang="en-US" b="0" dirty="0" smtClean="0">
                  <a:latin typeface="Courier New" pitchFamily="49" charset="0"/>
                  <a:cs typeface="Courier New" pitchFamily="49" charset="0"/>
                </a:rPr>
                <a:t>);</a:t>
              </a:r>
            </a:p>
            <a:p>
              <a:pPr marL="0" indent="0" algn="l">
                <a:lnSpc>
                  <a:spcPct val="100000"/>
                </a:lnSpc>
                <a:spcAft>
                  <a:spcPts val="0"/>
                </a:spcAft>
                <a:buNone/>
              </a:pPr>
              <a:r>
                <a:rPr lang="en-US" b="0" dirty="0" smtClean="0">
                  <a:latin typeface="Courier New" pitchFamily="49" charset="0"/>
                  <a:cs typeface="Courier New" pitchFamily="49" charset="0"/>
                </a:rPr>
                <a:t>3  </a:t>
              </a:r>
              <a:r>
                <a:rPr lang="en-US" b="0" dirty="0" smtClean="0">
                  <a:solidFill>
                    <a:srgbClr val="C00000"/>
                  </a:solidFill>
                  <a:latin typeface="Courier New" pitchFamily="49" charset="0"/>
                  <a:cs typeface="Courier New" pitchFamily="49" charset="0"/>
                </a:rPr>
                <a:t>if</a:t>
              </a:r>
              <a:r>
                <a:rPr lang="en-US" b="0" dirty="0" smtClean="0">
                  <a:latin typeface="Courier New" pitchFamily="49" charset="0"/>
                  <a:cs typeface="Courier New" pitchFamily="49" charset="0"/>
                </a:rPr>
                <a:t>(</a:t>
              </a:r>
              <a:r>
                <a:rPr lang="en-US" b="0" dirty="0" err="1" smtClean="0">
                  <a:latin typeface="Courier New" pitchFamily="49" charset="0"/>
                  <a:cs typeface="Courier New" pitchFamily="49" charset="0"/>
                </a:rPr>
                <a:t>strLabel.matches</a:t>
              </a:r>
              <a:r>
                <a:rPr lang="en-US" b="0" dirty="0" smtClean="0">
                  <a:latin typeface="Courier New" pitchFamily="49" charset="0"/>
                  <a:cs typeface="Courier New" pitchFamily="49" charset="0"/>
                </a:rPr>
                <a:t>(</a:t>
              </a:r>
              <a:r>
                <a:rPr lang="en-US" b="0" dirty="0" smtClean="0">
                  <a:solidFill>
                    <a:schemeClr val="tx2">
                      <a:lumMod val="60000"/>
                      <a:lumOff val="40000"/>
                    </a:schemeClr>
                  </a:solidFill>
                  <a:latin typeface="Courier New" pitchFamily="49" charset="0"/>
                  <a:cs typeface="Courier New" pitchFamily="49" charset="0"/>
                </a:rPr>
                <a:t>"^[a-zA-Z0-9]+$"</a:t>
              </a:r>
              <a:r>
                <a:rPr lang="en-US" b="0" dirty="0" smtClean="0">
                  <a:latin typeface="Courier New" pitchFamily="49" charset="0"/>
                  <a:cs typeface="Courier New" pitchFamily="49" charset="0"/>
                </a:rPr>
                <a:t>) == </a:t>
              </a:r>
              <a:r>
                <a:rPr lang="en-US" b="0" dirty="0" smtClean="0">
                  <a:solidFill>
                    <a:srgbClr val="C00000"/>
                  </a:solidFill>
                  <a:latin typeface="Courier New" pitchFamily="49" charset="0"/>
                  <a:cs typeface="Courier New" pitchFamily="49" charset="0"/>
                </a:rPr>
                <a:t>false</a:t>
              </a:r>
              <a:r>
                <a:rPr lang="en-US" b="0" dirty="0" smtClean="0">
                  <a:latin typeface="Courier New" pitchFamily="49" charset="0"/>
                  <a:cs typeface="Courier New" pitchFamily="49" charset="0"/>
                </a:rPr>
                <a:t>) error();</a:t>
              </a:r>
            </a:p>
            <a:p>
              <a:pPr marL="0" indent="0" algn="l">
                <a:lnSpc>
                  <a:spcPct val="100000"/>
                </a:lnSpc>
                <a:spcAft>
                  <a:spcPts val="0"/>
                </a:spcAft>
                <a:buNone/>
              </a:pPr>
              <a:r>
                <a:rPr lang="en-US" b="0" dirty="0" smtClean="0">
                  <a:latin typeface="Courier New" pitchFamily="49" charset="0"/>
                  <a:cs typeface="Courier New" pitchFamily="49" charset="0"/>
                </a:rPr>
                <a:t>4  </a:t>
              </a:r>
              <a:r>
                <a:rPr lang="en-US" b="0" dirty="0" smtClean="0">
                  <a:solidFill>
                    <a:srgbClr val="7030A0"/>
                  </a:solidFill>
                  <a:latin typeface="Courier New" pitchFamily="49" charset="0"/>
                  <a:cs typeface="Courier New" pitchFamily="49" charset="0"/>
                </a:rPr>
                <a:t>%&gt;</a:t>
              </a:r>
            </a:p>
            <a:p>
              <a:pPr marL="0" indent="0" algn="l">
                <a:lnSpc>
                  <a:spcPct val="100000"/>
                </a:lnSpc>
                <a:spcAft>
                  <a:spcPts val="0"/>
                </a:spcAft>
                <a:buNone/>
              </a:pPr>
              <a:r>
                <a:rPr lang="en-US" b="0" dirty="0" smtClean="0">
                  <a:latin typeface="Courier New" pitchFamily="49" charset="0"/>
                  <a:cs typeface="Courier New" pitchFamily="49" charset="0"/>
                </a:rPr>
                <a:t>5</a:t>
              </a:r>
            </a:p>
            <a:p>
              <a:pPr marL="0" indent="0" algn="l">
                <a:lnSpc>
                  <a:spcPct val="100000"/>
                </a:lnSpc>
                <a:spcAft>
                  <a:spcPts val="0"/>
                </a:spcAft>
                <a:buNone/>
              </a:pPr>
              <a:r>
                <a:rPr lang="en-US" b="0" dirty="0" smtClean="0">
                  <a:latin typeface="Courier New" pitchFamily="49" charset="0"/>
                  <a:cs typeface="Courier New" pitchFamily="49" charset="0"/>
                </a:rPr>
                <a:t>6  </a:t>
              </a:r>
              <a:r>
                <a:rPr lang="en-US" b="0" dirty="0" smtClean="0">
                  <a:solidFill>
                    <a:srgbClr val="7030A0"/>
                  </a:solidFill>
                  <a:latin typeface="Courier New" pitchFamily="49" charset="0"/>
                  <a:cs typeface="Courier New" pitchFamily="49" charset="0"/>
                </a:rPr>
                <a:t>&lt;P&gt;</a:t>
              </a:r>
            </a:p>
            <a:p>
              <a:pPr marL="0" indent="0" algn="l">
                <a:lnSpc>
                  <a:spcPct val="100000"/>
                </a:lnSpc>
                <a:spcAft>
                  <a:spcPts val="0"/>
                </a:spcAft>
                <a:buNone/>
              </a:pPr>
              <a:r>
                <a:rPr lang="en-US" b="0" dirty="0" smtClean="0">
                  <a:latin typeface="Courier New" pitchFamily="49" charset="0"/>
                  <a:cs typeface="Courier New" pitchFamily="49" charset="0"/>
                </a:rPr>
                <a:t>7</a:t>
              </a:r>
              <a:r>
                <a:rPr lang="en-US" b="0" dirty="0" smtClean="0">
                  <a:solidFill>
                    <a:schemeClr val="accent2">
                      <a:lumMod val="75000"/>
                    </a:schemeClr>
                  </a:solidFill>
                  <a:latin typeface="Courier New" pitchFamily="49" charset="0"/>
                  <a:cs typeface="Courier New" pitchFamily="49" charset="0"/>
                </a:rPr>
                <a:t>    </a:t>
              </a:r>
              <a:r>
                <a:rPr lang="en-US" b="0" dirty="0" smtClean="0">
                  <a:latin typeface="Courier New" pitchFamily="49" charset="0"/>
                  <a:cs typeface="Courier New" pitchFamily="49" charset="0"/>
                </a:rPr>
                <a:t>Label: </a:t>
              </a:r>
              <a:r>
                <a:rPr lang="en-US" b="0" dirty="0" smtClean="0">
                  <a:solidFill>
                    <a:srgbClr val="7030A0"/>
                  </a:solidFill>
                  <a:latin typeface="Courier New" pitchFamily="49" charset="0"/>
                  <a:cs typeface="Courier New" pitchFamily="49" charset="0"/>
                </a:rPr>
                <a:t>&lt;%=</a:t>
              </a:r>
              <a:r>
                <a:rPr lang="en-US" b="0" dirty="0" smtClean="0">
                  <a:solidFill>
                    <a:schemeClr val="accent2">
                      <a:lumMod val="75000"/>
                    </a:schemeClr>
                  </a:solidFill>
                  <a:latin typeface="Courier New" pitchFamily="49" charset="0"/>
                  <a:cs typeface="Courier New" pitchFamily="49" charset="0"/>
                </a:rPr>
                <a:t> </a:t>
              </a:r>
              <a:r>
                <a:rPr lang="en-US" b="0" dirty="0" err="1" smtClean="0">
                  <a:latin typeface="Courier New" pitchFamily="49" charset="0"/>
                  <a:cs typeface="Courier New" pitchFamily="49" charset="0"/>
                </a:rPr>
                <a:t>encodeHTML</a:t>
              </a:r>
              <a:r>
                <a:rPr lang="en-US" b="0" dirty="0" smtClean="0">
                  <a:latin typeface="Courier New" pitchFamily="49" charset="0"/>
                  <a:cs typeface="Courier New" pitchFamily="49" charset="0"/>
                </a:rPr>
                <a:t>(</a:t>
              </a:r>
              <a:r>
                <a:rPr lang="en-US" b="0" dirty="0" err="1" smtClean="0">
                  <a:latin typeface="Courier New" pitchFamily="49" charset="0"/>
                  <a:cs typeface="Courier New" pitchFamily="49" charset="0"/>
                </a:rPr>
                <a:t>strLabel</a:t>
              </a:r>
              <a:r>
                <a:rPr lang="en-US" b="0" dirty="0" smtClean="0">
                  <a:latin typeface="Courier New" pitchFamily="49" charset="0"/>
                  <a:cs typeface="Courier New" pitchFamily="49" charset="0"/>
                </a:rPr>
                <a:t>)</a:t>
              </a:r>
              <a:r>
                <a:rPr lang="en-US" b="0" dirty="0" smtClean="0">
                  <a:solidFill>
                    <a:schemeClr val="accent2">
                      <a:lumMod val="75000"/>
                    </a:schemeClr>
                  </a:solidFill>
                  <a:latin typeface="Courier New" pitchFamily="49" charset="0"/>
                  <a:cs typeface="Courier New" pitchFamily="49" charset="0"/>
                </a:rPr>
                <a:t> </a:t>
              </a:r>
              <a:r>
                <a:rPr lang="en-US" b="0" dirty="0" smtClean="0">
                  <a:solidFill>
                    <a:srgbClr val="7030A0"/>
                  </a:solidFill>
                  <a:latin typeface="Courier New" pitchFamily="49" charset="0"/>
                  <a:cs typeface="Courier New" pitchFamily="49" charset="0"/>
                </a:rPr>
                <a:t>%&gt;</a:t>
              </a:r>
              <a:r>
                <a:rPr lang="en-US" b="0" dirty="0" smtClean="0">
                  <a:latin typeface="Courier New" pitchFamily="49" charset="0"/>
                  <a:cs typeface="Courier New" pitchFamily="49" charset="0"/>
                </a:rPr>
                <a:t/>
              </a:r>
              <a:br>
                <a:rPr lang="en-US" b="0" dirty="0" smtClean="0">
                  <a:latin typeface="Courier New" pitchFamily="49" charset="0"/>
                  <a:cs typeface="Courier New" pitchFamily="49" charset="0"/>
                </a:rPr>
              </a:br>
              <a:r>
                <a:rPr lang="en-US" b="0" dirty="0" smtClean="0">
                  <a:latin typeface="Courier New" pitchFamily="49" charset="0"/>
                  <a:cs typeface="Courier New" pitchFamily="49" charset="0"/>
                </a:rPr>
                <a:t>8  </a:t>
              </a:r>
              <a:r>
                <a:rPr lang="en-US" b="0" dirty="0" smtClean="0">
                  <a:solidFill>
                    <a:srgbClr val="7030A0"/>
                  </a:solidFill>
                  <a:latin typeface="Courier New" pitchFamily="49" charset="0"/>
                  <a:cs typeface="Courier New" pitchFamily="49" charset="0"/>
                </a:rPr>
                <a:t>&lt;/P&gt;</a:t>
              </a:r>
            </a:p>
          </p:txBody>
        </p:sp>
        <p:cxnSp>
          <p:nvCxnSpPr>
            <p:cNvPr id="10" name="Straight Connector 9"/>
            <p:cNvCxnSpPr/>
            <p:nvPr/>
          </p:nvCxnSpPr>
          <p:spPr bwMode="auto">
            <a:xfrm rot="5400000">
              <a:off x="-617830" y="4547776"/>
              <a:ext cx="2971802" cy="0"/>
            </a:xfrm>
            <a:prstGeom prst="line">
              <a:avLst/>
            </a:prstGeom>
            <a:solidFill>
              <a:srgbClr val="FFCC99"/>
            </a:solidFill>
            <a:ln w="12700" cap="flat" cmpd="sng" algn="ctr">
              <a:solidFill>
                <a:srgbClr val="0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56439"/>
            <a:ext cx="2101741" cy="72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Real World – Google's URL Redirection </a:t>
            </a:r>
            <a:endParaRPr lang="en-US" dirty="0"/>
          </a:p>
        </p:txBody>
      </p:sp>
      <p:sp>
        <p:nvSpPr>
          <p:cNvPr id="3" name="Content Placeholder 2"/>
          <p:cNvSpPr>
            <a:spLocks noGrp="1"/>
          </p:cNvSpPr>
          <p:nvPr>
            <p:ph idx="1"/>
          </p:nvPr>
        </p:nvSpPr>
        <p:spPr/>
        <p:txBody>
          <a:bodyPr/>
          <a:lstStyle/>
          <a:p>
            <a:pPr marL="0" indent="0">
              <a:lnSpc>
                <a:spcPct val="100000"/>
              </a:lnSpc>
              <a:spcAft>
                <a:spcPts val="0"/>
              </a:spcAft>
              <a:buNone/>
            </a:pPr>
            <a:r>
              <a:rPr lang="en-US" sz="1400" b="0" dirty="0" smtClean="0"/>
              <a:t>In 2005, </a:t>
            </a:r>
            <a:r>
              <a:rPr lang="en-US" sz="1400" b="0" dirty="0" err="1" smtClean="0"/>
              <a:t>Watchfire</a:t>
            </a:r>
            <a:r>
              <a:rPr lang="en-US" sz="1400" b="0" dirty="0" smtClean="0"/>
              <a:t> reported the following XSS issue with Google …</a:t>
            </a:r>
          </a:p>
          <a:p>
            <a:pPr marL="0" indent="0">
              <a:lnSpc>
                <a:spcPct val="100000"/>
              </a:lnSpc>
              <a:spcAft>
                <a:spcPts val="0"/>
              </a:spcAft>
              <a:buNone/>
            </a:pPr>
            <a:endParaRPr lang="en-US" sz="1400" b="0" dirty="0" smtClean="0"/>
          </a:p>
          <a:p>
            <a:pPr marL="0" indent="0">
              <a:lnSpc>
                <a:spcPct val="100000"/>
              </a:lnSpc>
              <a:spcAft>
                <a:spcPts val="0"/>
              </a:spcAft>
              <a:buNone/>
            </a:pPr>
            <a:r>
              <a:rPr lang="en-US" sz="1400" b="0" dirty="0" smtClean="0"/>
              <a:t>The script  </a:t>
            </a:r>
            <a:r>
              <a:rPr lang="en-US" sz="1400" dirty="0" smtClean="0"/>
              <a:t>http://www.google.com/url?q=</a:t>
            </a:r>
            <a:r>
              <a:rPr lang="en-US" sz="1400" b="0" dirty="0" smtClean="0"/>
              <a:t>  was used for redirecting the browser from Google's website to other sites.  When the parameter q was passed to the script in an illegal format, a "403 Forbidden" page was returned to the user, informing them that the query was illegal. </a:t>
            </a:r>
            <a:r>
              <a:rPr lang="en-US" sz="1400" dirty="0" smtClean="0">
                <a:solidFill>
                  <a:srgbClr val="C00000"/>
                </a:solidFill>
              </a:rPr>
              <a:t>The parameter's value appeared in the html returned to the user.</a:t>
            </a:r>
          </a:p>
          <a:p>
            <a:pPr marL="0" indent="0">
              <a:lnSpc>
                <a:spcPct val="100000"/>
              </a:lnSpc>
              <a:spcAft>
                <a:spcPts val="0"/>
              </a:spcAft>
              <a:buNone/>
            </a:pPr>
            <a:endParaRPr lang="en-US" sz="1400" b="0" dirty="0" smtClean="0"/>
          </a:p>
          <a:p>
            <a:pPr marL="0" indent="0">
              <a:lnSpc>
                <a:spcPct val="100000"/>
              </a:lnSpc>
              <a:spcAft>
                <a:spcPts val="0"/>
              </a:spcAft>
              <a:buNone/>
            </a:pPr>
            <a:r>
              <a:rPr lang="en-US" sz="1400" b="0" dirty="0" smtClean="0"/>
              <a:t>For example, if </a:t>
            </a:r>
            <a:r>
              <a:rPr lang="en-US" sz="1400" b="0" i="1" dirty="0" smtClean="0"/>
              <a:t>http://www.google.com/url?q=EVIL_INPUT</a:t>
            </a:r>
            <a:r>
              <a:rPr lang="en-US" sz="1400" b="0" dirty="0" smtClean="0"/>
              <a:t> was requested, the text in the "403 Forbidden" response would have been: - "Your client does not have permission to get URL /</a:t>
            </a:r>
            <a:r>
              <a:rPr lang="en-US" sz="1400" b="0" dirty="0" err="1" smtClean="0"/>
              <a:t>url?q</a:t>
            </a:r>
            <a:r>
              <a:rPr lang="en-US" sz="1400" b="0" dirty="0" smtClean="0"/>
              <a:t>=EVIL_INPUT from this server."</a:t>
            </a:r>
          </a:p>
          <a:p>
            <a:pPr marL="0" indent="0">
              <a:lnSpc>
                <a:spcPct val="100000"/>
              </a:lnSpc>
              <a:spcAft>
                <a:spcPts val="0"/>
              </a:spcAft>
              <a:buNone/>
            </a:pPr>
            <a:endParaRPr lang="en-US" sz="1400" b="0" dirty="0" smtClean="0"/>
          </a:p>
          <a:p>
            <a:pPr marL="0" indent="0">
              <a:lnSpc>
                <a:spcPct val="100000"/>
              </a:lnSpc>
              <a:spcAft>
                <a:spcPts val="0"/>
              </a:spcAft>
              <a:buNone/>
            </a:pPr>
            <a:r>
              <a:rPr lang="en-US" sz="1400" b="0" dirty="0" smtClean="0"/>
              <a:t>While Google escaped common characters used for XSS, such angle brackets and apostrophes, it failed to handle hazardous UTF-7 encoded payloads. Therefore, when sending an XSS attack payload encoded in UTF-7, the payload would return in the response without being altered.</a:t>
            </a:r>
          </a:p>
          <a:p>
            <a:pPr marL="0" indent="0">
              <a:lnSpc>
                <a:spcPct val="100000"/>
              </a:lnSpc>
              <a:spcAft>
                <a:spcPts val="0"/>
              </a:spcAft>
              <a:buNone/>
            </a:pPr>
            <a:endParaRPr lang="en-US" sz="1400" b="0" dirty="0" smtClean="0">
              <a:latin typeface="Courier New" pitchFamily="49" charset="0"/>
              <a:cs typeface="Courier New" pitchFamily="49" charset="0"/>
            </a:endParaRPr>
          </a:p>
          <a:p>
            <a:pPr marL="341312" lvl="1" indent="0">
              <a:lnSpc>
                <a:spcPct val="100000"/>
              </a:lnSpc>
              <a:spcAft>
                <a:spcPts val="0"/>
              </a:spcAft>
              <a:buNone/>
            </a:pPr>
            <a:r>
              <a:rPr lang="en-US" sz="1400" b="0" dirty="0" smtClean="0">
                <a:solidFill>
                  <a:srgbClr val="7030A0"/>
                </a:solidFill>
                <a:latin typeface="Courier New" pitchFamily="49" charset="0"/>
                <a:cs typeface="Courier New" pitchFamily="49" charset="0"/>
              </a:rPr>
              <a:t>&lt;?</a:t>
            </a:r>
            <a:r>
              <a:rPr lang="en-US" sz="1400" b="0" dirty="0" err="1" smtClean="0">
                <a:solidFill>
                  <a:srgbClr val="7030A0"/>
                </a:solidFill>
                <a:latin typeface="Courier New" pitchFamily="49" charset="0"/>
                <a:cs typeface="Courier New" pitchFamily="49" charset="0"/>
              </a:rPr>
              <a:t>php</a:t>
            </a:r>
            <a:r>
              <a:rPr lang="en-US" sz="1400" b="0" dirty="0" smtClean="0">
                <a:solidFill>
                  <a:srgbClr val="7030A0"/>
                </a:solidFill>
                <a:latin typeface="Courier New" pitchFamily="49" charset="0"/>
                <a:cs typeface="Courier New" pitchFamily="49" charset="0"/>
              </a:rPr>
              <a:t> </a:t>
            </a:r>
          </a:p>
          <a:p>
            <a:pPr marL="682625" lvl="2" indent="0">
              <a:lnSpc>
                <a:spcPct val="100000"/>
              </a:lnSpc>
              <a:spcAft>
                <a:spcPts val="0"/>
              </a:spcAft>
              <a:buNone/>
            </a:pPr>
            <a:r>
              <a:rPr lang="en-US" sz="1400" b="0" dirty="0" smtClean="0">
                <a:latin typeface="Courier New" pitchFamily="49" charset="0"/>
                <a:cs typeface="Courier New" pitchFamily="49" charset="0"/>
              </a:rPr>
              <a:t>header(</a:t>
            </a:r>
            <a:r>
              <a:rPr lang="en-US" sz="1400" b="0" dirty="0" smtClean="0">
                <a:solidFill>
                  <a:schemeClr val="tx2">
                    <a:lumMod val="60000"/>
                    <a:lumOff val="40000"/>
                  </a:schemeClr>
                </a:solidFill>
                <a:latin typeface="Courier New" pitchFamily="49" charset="0"/>
                <a:cs typeface="Courier New" pitchFamily="49" charset="0"/>
              </a:rPr>
              <a:t>'Content-Type: text/html; </a:t>
            </a:r>
            <a:r>
              <a:rPr lang="en-US" sz="1400" b="0" dirty="0" err="1" smtClean="0">
                <a:solidFill>
                  <a:schemeClr val="tx2">
                    <a:lumMod val="60000"/>
                    <a:lumOff val="40000"/>
                  </a:schemeClr>
                </a:solidFill>
                <a:latin typeface="Courier New" pitchFamily="49" charset="0"/>
                <a:cs typeface="Courier New" pitchFamily="49" charset="0"/>
              </a:rPr>
              <a:t>charset</a:t>
            </a:r>
            <a:r>
              <a:rPr lang="en-US" sz="1400" b="0" dirty="0" smtClean="0">
                <a:solidFill>
                  <a:schemeClr val="tx2">
                    <a:lumMod val="60000"/>
                    <a:lumOff val="40000"/>
                  </a:schemeClr>
                </a:solidFill>
                <a:latin typeface="Courier New" pitchFamily="49" charset="0"/>
                <a:cs typeface="Courier New" pitchFamily="49" charset="0"/>
              </a:rPr>
              <a:t>=UTF-7'</a:t>
            </a:r>
            <a:r>
              <a:rPr lang="en-US" sz="1400" b="0" dirty="0" smtClean="0">
                <a:latin typeface="Courier New" pitchFamily="49" charset="0"/>
                <a:cs typeface="Courier New" pitchFamily="49" charset="0"/>
              </a:rPr>
              <a:t>); </a:t>
            </a:r>
          </a:p>
          <a:p>
            <a:pPr marL="682625" lvl="2" indent="0">
              <a:lnSpc>
                <a:spcPct val="100000"/>
              </a:lnSpc>
              <a:spcAft>
                <a:spcPts val="0"/>
              </a:spcAft>
              <a:buNone/>
            </a:pPr>
            <a:r>
              <a:rPr lang="en-US" sz="1400" b="0" dirty="0" smtClean="0">
                <a:latin typeface="Courier New" pitchFamily="49" charset="0"/>
                <a:cs typeface="Courier New" pitchFamily="49" charset="0"/>
              </a:rPr>
              <a:t>$string = </a:t>
            </a:r>
            <a:r>
              <a:rPr lang="en-US" sz="1400" b="0" dirty="0" smtClean="0">
                <a:solidFill>
                  <a:schemeClr val="tx2">
                    <a:lumMod val="60000"/>
                    <a:lumOff val="40000"/>
                  </a:schemeClr>
                </a:solidFill>
                <a:latin typeface="Courier New" pitchFamily="49" charset="0"/>
                <a:cs typeface="Courier New" pitchFamily="49" charset="0"/>
              </a:rPr>
              <a:t>"&lt;script&gt;alert('XSS');&lt;/script&gt;"</a:t>
            </a:r>
            <a:r>
              <a:rPr lang="en-US" sz="1400" b="0" dirty="0" smtClean="0">
                <a:latin typeface="Courier New" pitchFamily="49" charset="0"/>
                <a:cs typeface="Courier New" pitchFamily="49" charset="0"/>
              </a:rPr>
              <a:t>; </a:t>
            </a:r>
          </a:p>
          <a:p>
            <a:pPr marL="682625" lvl="2" indent="0">
              <a:lnSpc>
                <a:spcPct val="100000"/>
              </a:lnSpc>
              <a:spcAft>
                <a:spcPts val="0"/>
              </a:spcAft>
              <a:buNone/>
            </a:pPr>
            <a:r>
              <a:rPr lang="en-US" sz="1400" b="0" dirty="0" smtClean="0">
                <a:latin typeface="Courier New" pitchFamily="49" charset="0"/>
                <a:cs typeface="Courier New" pitchFamily="49" charset="0"/>
              </a:rPr>
              <a:t>$string = </a:t>
            </a:r>
            <a:r>
              <a:rPr lang="en-US" sz="1400" b="0" dirty="0" err="1" smtClean="0">
                <a:latin typeface="Courier New" pitchFamily="49" charset="0"/>
                <a:cs typeface="Courier New" pitchFamily="49" charset="0"/>
              </a:rPr>
              <a:t>mb_convert_encoding</a:t>
            </a:r>
            <a:r>
              <a:rPr lang="en-US" sz="1400" b="0" dirty="0" smtClean="0">
                <a:latin typeface="Courier New" pitchFamily="49" charset="0"/>
                <a:cs typeface="Courier New" pitchFamily="49" charset="0"/>
              </a:rPr>
              <a:t>($string, </a:t>
            </a:r>
            <a:r>
              <a:rPr lang="en-US" sz="1400" b="0" dirty="0" smtClean="0">
                <a:solidFill>
                  <a:schemeClr val="tx2">
                    <a:lumMod val="60000"/>
                    <a:lumOff val="40000"/>
                  </a:schemeClr>
                </a:solidFill>
                <a:latin typeface="Courier New" pitchFamily="49" charset="0"/>
                <a:cs typeface="Courier New" pitchFamily="49" charset="0"/>
              </a:rPr>
              <a:t>'UTF-7'</a:t>
            </a:r>
            <a:r>
              <a:rPr lang="en-US" sz="1400" b="0" dirty="0" smtClean="0">
                <a:latin typeface="Courier New" pitchFamily="49" charset="0"/>
                <a:cs typeface="Courier New" pitchFamily="49" charset="0"/>
              </a:rPr>
              <a:t>); </a:t>
            </a:r>
          </a:p>
          <a:p>
            <a:pPr marL="682625" lvl="2" indent="0">
              <a:lnSpc>
                <a:spcPct val="100000"/>
              </a:lnSpc>
              <a:spcAft>
                <a:spcPts val="0"/>
              </a:spcAft>
              <a:buNone/>
            </a:pPr>
            <a:r>
              <a:rPr lang="en-US" sz="1400" b="0" dirty="0" smtClean="0">
                <a:solidFill>
                  <a:srgbClr val="FF0000"/>
                </a:solidFill>
                <a:latin typeface="Courier New" pitchFamily="49" charset="0"/>
                <a:cs typeface="Courier New" pitchFamily="49" charset="0"/>
              </a:rPr>
              <a:t>echo</a:t>
            </a:r>
            <a:r>
              <a:rPr lang="en-US" sz="1400" b="0" dirty="0" smtClean="0">
                <a:latin typeface="Courier New" pitchFamily="49" charset="0"/>
                <a:cs typeface="Courier New" pitchFamily="49" charset="0"/>
              </a:rPr>
              <a:t> </a:t>
            </a:r>
            <a:r>
              <a:rPr lang="en-US" sz="1400" b="0" dirty="0" err="1" smtClean="0">
                <a:latin typeface="Courier New" pitchFamily="49" charset="0"/>
                <a:cs typeface="Courier New" pitchFamily="49" charset="0"/>
              </a:rPr>
              <a:t>htmlentities</a:t>
            </a:r>
            <a:r>
              <a:rPr lang="en-US" sz="1400" b="0" dirty="0" smtClean="0">
                <a:latin typeface="Courier New" pitchFamily="49" charset="0"/>
                <a:cs typeface="Courier New" pitchFamily="49" charset="0"/>
              </a:rPr>
              <a:t>($string, ENT_QUOTES, </a:t>
            </a:r>
            <a:r>
              <a:rPr lang="en-US" sz="1400" b="0" dirty="0" smtClean="0">
                <a:solidFill>
                  <a:schemeClr val="tx2">
                    <a:lumMod val="60000"/>
                    <a:lumOff val="40000"/>
                  </a:schemeClr>
                </a:solidFill>
                <a:latin typeface="Courier New" pitchFamily="49" charset="0"/>
                <a:cs typeface="Courier New" pitchFamily="49" charset="0"/>
              </a:rPr>
              <a:t>'UTF-8'</a:t>
            </a:r>
            <a:r>
              <a:rPr lang="en-US" sz="1400" b="0" dirty="0" smtClean="0">
                <a:latin typeface="Courier New" pitchFamily="49" charset="0"/>
                <a:cs typeface="Courier New" pitchFamily="49" charset="0"/>
              </a:rPr>
              <a:t>); </a:t>
            </a:r>
          </a:p>
          <a:p>
            <a:pPr marL="341312" lvl="1" indent="0">
              <a:lnSpc>
                <a:spcPct val="100000"/>
              </a:lnSpc>
              <a:spcAft>
                <a:spcPts val="0"/>
              </a:spcAft>
              <a:buNone/>
            </a:pPr>
            <a:r>
              <a:rPr lang="en-US" sz="1400" b="0" dirty="0" smtClean="0">
                <a:solidFill>
                  <a:srgbClr val="7030A0"/>
                </a:solidFill>
                <a:latin typeface="Courier New" pitchFamily="49" charset="0"/>
                <a:cs typeface="Courier New" pitchFamily="49" charset="0"/>
              </a:rPr>
              <a:t>?&gt;</a:t>
            </a:r>
          </a:p>
        </p:txBody>
      </p:sp>
      <p:sp>
        <p:nvSpPr>
          <p:cNvPr id="4" name="Slide Number Placeholder 3"/>
          <p:cNvSpPr>
            <a:spLocks noGrp="1"/>
          </p:cNvSpPr>
          <p:nvPr>
            <p:ph type="sldNum" sz="quarter" idx="10"/>
          </p:nvPr>
        </p:nvSpPr>
        <p:spPr/>
        <p:txBody>
          <a:bodyPr/>
          <a:lstStyle/>
          <a:p>
            <a:fld id="{CDCC7088-93A3-4371-9D27-6E895A996358}" type="slidenum">
              <a:rPr lang="en-US" smtClean="0"/>
              <a:pPr/>
              <a:t>98</a:t>
            </a:fld>
            <a:endParaRPr lang="en-US"/>
          </a:p>
        </p:txBody>
      </p:sp>
      <p:pic>
        <p:nvPicPr>
          <p:cNvPr id="186370" name="Picture 2" descr="http://shiflett.org/images/xss-popup.png"/>
          <p:cNvPicPr>
            <a:picLocks noChangeAspect="1" noChangeArrowheads="1"/>
          </p:cNvPicPr>
          <p:nvPr/>
        </p:nvPicPr>
        <p:blipFill>
          <a:blip r:embed="rId4" cstate="print"/>
          <a:srcRect/>
          <a:stretch>
            <a:fillRect/>
          </a:stretch>
        </p:blipFill>
        <p:spPr bwMode="auto">
          <a:xfrm>
            <a:off x="7076904" y="4668975"/>
            <a:ext cx="1714500" cy="1190625"/>
          </a:xfrm>
          <a:prstGeom prst="rect">
            <a:avLst/>
          </a:prstGeom>
          <a:noFill/>
        </p:spPr>
      </p:pic>
      <p:sp>
        <p:nvSpPr>
          <p:cNvPr id="6" name="TextBox 5"/>
          <p:cNvSpPr txBox="1"/>
          <p:nvPr/>
        </p:nvSpPr>
        <p:spPr>
          <a:xfrm>
            <a:off x="1179792" y="6119557"/>
            <a:ext cx="6858000" cy="228600"/>
          </a:xfrm>
          <a:prstGeom prst="rect">
            <a:avLst/>
          </a:prstGeom>
          <a:noFill/>
        </p:spPr>
        <p:txBody>
          <a:bodyPr wrap="square" rtlCol="0">
            <a:noAutofit/>
          </a:bodyPr>
          <a:lstStyle/>
          <a:p>
            <a:pPr indent="-457200" algn="l">
              <a:lnSpc>
                <a:spcPct val="100000"/>
              </a:lnSpc>
              <a:spcAft>
                <a:spcPts val="0"/>
              </a:spcAft>
            </a:pPr>
            <a:r>
              <a:rPr lang="en-US" sz="1000" b="0" i="1" dirty="0" smtClean="0"/>
              <a:t>Google's XSS Vulnerability</a:t>
            </a:r>
            <a:r>
              <a:rPr lang="en-US" sz="1000" b="0" dirty="0" smtClean="0"/>
              <a:t>. Retrieved March 7, 2011, from http://shiflett.org/blog/2005/dec/googles-xss-vulnerability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Words to Live By: #3</a:t>
            </a:r>
            <a:br>
              <a:rPr lang="en-US" dirty="0" smtClean="0"/>
            </a:br>
            <a:endParaRPr lang="en-US" dirty="0"/>
          </a:p>
        </p:txBody>
      </p:sp>
      <p:sp>
        <p:nvSpPr>
          <p:cNvPr id="3" name="Content Placeholder 2"/>
          <p:cNvSpPr>
            <a:spLocks noGrp="1"/>
          </p:cNvSpPr>
          <p:nvPr>
            <p:ph idx="1"/>
          </p:nvPr>
        </p:nvSpPr>
        <p:spPr>
          <a:xfrm>
            <a:off x="685800" y="1295400"/>
            <a:ext cx="7696200" cy="4808538"/>
          </a:xfrm>
        </p:spPr>
        <p:txBody>
          <a:bodyPr/>
          <a:lstStyle/>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endParaRPr lang="en-US" dirty="0" smtClean="0"/>
          </a:p>
          <a:p>
            <a:pPr>
              <a:lnSpc>
                <a:spcPct val="100000"/>
              </a:lnSpc>
            </a:pPr>
            <a:r>
              <a:rPr lang="en-US" dirty="0" smtClean="0"/>
              <a:t>CWE-95: Improper Neutralization of Directives in Dynamically Evaluated Code (‘</a:t>
            </a:r>
            <a:r>
              <a:rPr lang="en-US" dirty="0" err="1" smtClean="0"/>
              <a:t>Eval</a:t>
            </a:r>
            <a:r>
              <a:rPr lang="en-US" dirty="0" smtClean="0"/>
              <a:t> Injection’)</a:t>
            </a:r>
          </a:p>
          <a:p>
            <a:pPr>
              <a:lnSpc>
                <a:spcPct val="100000"/>
              </a:lnSpc>
            </a:pPr>
            <a:endParaRPr lang="en-US" dirty="0" smtClean="0"/>
          </a:p>
          <a:p>
            <a:pPr lvl="1">
              <a:lnSpc>
                <a:spcPct val="100000"/>
              </a:lnSpc>
            </a:pPr>
            <a:r>
              <a:rPr lang="en-US" b="0" dirty="0" smtClean="0"/>
              <a:t>The software receives input from an upstream component, but it does not neutralize or incorrectly neutralizes code syntax before using the input in a dynamic evaluation call (e.g. "</a:t>
            </a:r>
            <a:r>
              <a:rPr lang="en-US" b="0" dirty="0" err="1" smtClean="0"/>
              <a:t>eval</a:t>
            </a:r>
            <a:r>
              <a:rPr lang="en-US" b="0" dirty="0" smtClean="0"/>
              <a:t>"). </a:t>
            </a:r>
          </a:p>
        </p:txBody>
      </p:sp>
      <p:sp>
        <p:nvSpPr>
          <p:cNvPr id="4" name="Slide Number Placeholder 3"/>
          <p:cNvSpPr>
            <a:spLocks noGrp="1"/>
          </p:cNvSpPr>
          <p:nvPr>
            <p:ph type="sldNum" sz="quarter" idx="10"/>
          </p:nvPr>
        </p:nvSpPr>
        <p:spPr/>
        <p:txBody>
          <a:bodyPr/>
          <a:lstStyle/>
          <a:p>
            <a:fld id="{CDCC7088-93A3-4371-9D27-6E895A996358}" type="slidenum">
              <a:rPr lang="en-US" smtClean="0"/>
              <a:pPr/>
              <a:t>99</a:t>
            </a:fld>
            <a:endParaRPr lang="en-US"/>
          </a:p>
        </p:txBody>
      </p:sp>
      <p:sp>
        <p:nvSpPr>
          <p:cNvPr id="7" name="Horizontal Scroll 6"/>
          <p:cNvSpPr/>
          <p:nvPr/>
        </p:nvSpPr>
        <p:spPr bwMode="auto">
          <a:xfrm>
            <a:off x="1143000" y="1295400"/>
            <a:ext cx="6934200" cy="1033272"/>
          </a:xfrm>
          <a:prstGeom prst="horizontalScroll">
            <a:avLst/>
          </a:prstGeom>
          <a:solidFill>
            <a:schemeClr val="bg2">
              <a:lumMod val="40000"/>
              <a:lumOff val="60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smtClean="0"/>
              <a:t>Validate data before use in ‘</a:t>
            </a:r>
            <a:r>
              <a:rPr lang="en-US" dirty="0" err="1" smtClean="0"/>
              <a:t>eval</a:t>
            </a:r>
            <a:r>
              <a:rPr lang="en-US" dirty="0" smtClean="0"/>
              <a:t>’ or system commands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itrebriefing">
  <a:themeElements>
    <a:clrScheme name="">
      <a:dk1>
        <a:srgbClr val="000000"/>
      </a:dk1>
      <a:lt1>
        <a:srgbClr val="FFFFFF"/>
      </a:lt1>
      <a:dk2>
        <a:srgbClr val="003399"/>
      </a:dk2>
      <a:lt2>
        <a:srgbClr val="808080"/>
      </a:lt2>
      <a:accent1>
        <a:srgbClr val="FFCC99"/>
      </a:accent1>
      <a:accent2>
        <a:srgbClr val="FF9999"/>
      </a:accent2>
      <a:accent3>
        <a:srgbClr val="FFFFFF"/>
      </a:accent3>
      <a:accent4>
        <a:srgbClr val="000000"/>
      </a:accent4>
      <a:accent5>
        <a:srgbClr val="FFE2CA"/>
      </a:accent5>
      <a:accent6>
        <a:srgbClr val="E78A8A"/>
      </a:accent6>
      <a:hlink>
        <a:srgbClr val="0000FF"/>
      </a:hlink>
      <a:folHlink>
        <a:srgbClr val="990099"/>
      </a:folHlink>
    </a:clrScheme>
    <a:fontScheme name="mitrebriefing_OL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500"/>
          </a:lnSpc>
          <a:spcBef>
            <a:spcPct val="0"/>
          </a:spcBef>
          <a:spcAft>
            <a:spcPts val="1000"/>
          </a:spcAft>
          <a:buClr>
            <a:srgbClr val="FDAA03"/>
          </a:buClr>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99"/>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500"/>
          </a:lnSpc>
          <a:spcBef>
            <a:spcPct val="0"/>
          </a:spcBef>
          <a:spcAft>
            <a:spcPts val="1000"/>
          </a:spcAft>
          <a:buClr>
            <a:srgbClr val="FDAA03"/>
          </a:buClr>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mitrebriefing_OL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trebriefing_OL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trebriefing_OL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trebriefing_OL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trebriefing_OL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trebriefing_OL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trebriefing_OL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trebriefing_OLD 8">
        <a:dk1>
          <a:srgbClr val="000000"/>
        </a:dk1>
        <a:lt1>
          <a:srgbClr val="FFFFFF"/>
        </a:lt1>
        <a:dk2>
          <a:srgbClr val="000000"/>
        </a:dk2>
        <a:lt2>
          <a:srgbClr val="808080"/>
        </a:lt2>
        <a:accent1>
          <a:srgbClr val="FFFFCC"/>
        </a:accent1>
        <a:accent2>
          <a:srgbClr val="99CCFF"/>
        </a:accent2>
        <a:accent3>
          <a:srgbClr val="FFFFFF"/>
        </a:accent3>
        <a:accent4>
          <a:srgbClr val="000000"/>
        </a:accent4>
        <a:accent5>
          <a:srgbClr val="FFFFE2"/>
        </a:accent5>
        <a:accent6>
          <a:srgbClr val="8AB9E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mitrebriefing</Template>
  <TotalTime>0</TotalTime>
  <Words>22469</Words>
  <Application>Microsoft Office PowerPoint</Application>
  <PresentationFormat>On-screen Show (4:3)</PresentationFormat>
  <Paragraphs>2248</Paragraphs>
  <Slides>159</Slides>
  <Notes>158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159</vt:i4>
      </vt:variant>
    </vt:vector>
  </HeadingPairs>
  <TitlesOfParts>
    <vt:vector size="164" baseType="lpstr">
      <vt:lpstr>Arial</vt:lpstr>
      <vt:lpstr>Courier New</vt:lpstr>
      <vt:lpstr>Monotype Sorts</vt:lpstr>
      <vt:lpstr>Wingdings</vt:lpstr>
      <vt:lpstr>mitrebriefing</vt:lpstr>
      <vt:lpstr>PowerPoint Presentation</vt:lpstr>
      <vt:lpstr>Introduction to Secure Coding</vt:lpstr>
      <vt:lpstr>All materials is licensed under a Creative Commons “Share Alike” license.</vt:lpstr>
      <vt:lpstr>Agenda</vt:lpstr>
      <vt:lpstr>Schedule</vt:lpstr>
      <vt:lpstr>Introduction</vt:lpstr>
      <vt:lpstr>Application Security Threats</vt:lpstr>
      <vt:lpstr>Application Security Goals </vt:lpstr>
      <vt:lpstr>Application Security</vt:lpstr>
      <vt:lpstr>Principle – Minimize Attack Surfaces</vt:lpstr>
      <vt:lpstr>Principle – Establish Secure Defaults</vt:lpstr>
      <vt:lpstr>Principle – Least Privilege</vt:lpstr>
      <vt:lpstr>Principle – Defense in Depth </vt:lpstr>
      <vt:lpstr>Principle – Fail Securely</vt:lpstr>
      <vt:lpstr>Principle – Don’t  Trust Services</vt:lpstr>
      <vt:lpstr>Principle – Separation of Duties</vt:lpstr>
      <vt:lpstr>Principle – Avoid Security by Obscurity</vt:lpstr>
      <vt:lpstr>Principle – Keep Security Simple</vt:lpstr>
      <vt:lpstr>Principle – Fix Security Issues Correctly</vt:lpstr>
      <vt:lpstr>Security Mechanisms</vt:lpstr>
      <vt:lpstr>Security Mechanisms to Achieve Goals</vt:lpstr>
      <vt:lpstr>PowerPoint Presentation</vt:lpstr>
      <vt:lpstr>Exploit Demos</vt:lpstr>
      <vt:lpstr>Authentication</vt:lpstr>
      <vt:lpstr>Authentication Core Concepts</vt:lpstr>
      <vt:lpstr>Authentication Words to Live By</vt:lpstr>
      <vt:lpstr>Authentication Words to Live By: #1 </vt:lpstr>
      <vt:lpstr>Real World Example - Twitter</vt:lpstr>
      <vt:lpstr>** UPDATE **</vt:lpstr>
      <vt:lpstr>Secure Coding …</vt:lpstr>
      <vt:lpstr>Authentication Words to Live By: #2 </vt:lpstr>
      <vt:lpstr>Real World Example - Twitter</vt:lpstr>
      <vt:lpstr>Password Basics – Exploit Demo</vt:lpstr>
      <vt:lpstr>PowerPoint Presentation</vt:lpstr>
      <vt:lpstr>Secure Coding …</vt:lpstr>
      <vt:lpstr>Real World Example - eBay</vt:lpstr>
      <vt:lpstr>Authentication Words to Live By: #3 </vt:lpstr>
      <vt:lpstr>Password Reset – Exploit Demo</vt:lpstr>
      <vt:lpstr>Real World Example – Yahoo! &amp; Sarah Palin</vt:lpstr>
      <vt:lpstr>Real World Example – Apple iForgot</vt:lpstr>
      <vt:lpstr>Secure Coding …</vt:lpstr>
      <vt:lpstr>Authentication Words to Live By: #4 </vt:lpstr>
      <vt:lpstr>Password Disclosure – Exploit Demo</vt:lpstr>
      <vt:lpstr>Real World Example – Watchguard SSL-VPN</vt:lpstr>
      <vt:lpstr>PowerPoint Presentation</vt:lpstr>
      <vt:lpstr>Secure Coding …</vt:lpstr>
      <vt:lpstr>Authorization</vt:lpstr>
      <vt:lpstr>Authorization Core Concepts</vt:lpstr>
      <vt:lpstr>Authorization Words to Live By</vt:lpstr>
      <vt:lpstr>Authorization Words to Live By: #1 </vt:lpstr>
      <vt:lpstr>Not Protecting All Pages – Exploit Demo</vt:lpstr>
      <vt:lpstr>Real World Example – CuteFlow Exploit</vt:lpstr>
      <vt:lpstr>Authorization Words to Live By: #2 </vt:lpstr>
      <vt:lpstr>Context Change – Exploit Demo</vt:lpstr>
      <vt:lpstr>Real World Example – Fidelity Canada</vt:lpstr>
      <vt:lpstr>PowerPoint Presentation</vt:lpstr>
      <vt:lpstr>Secure Coding …</vt:lpstr>
      <vt:lpstr>Authorization Words to Live By: #3 </vt:lpstr>
      <vt:lpstr>Client Enforced Security – Exploit Demo</vt:lpstr>
      <vt:lpstr>Real World Example – PayPal &amp; Vendor Issue</vt:lpstr>
      <vt:lpstr>PowerPoint Presentation</vt:lpstr>
      <vt:lpstr>Secure Coding …</vt:lpstr>
      <vt:lpstr>Session Management</vt:lpstr>
      <vt:lpstr>Session Management Core Concepts</vt:lpstr>
      <vt:lpstr>Session Management Words to Live By</vt:lpstr>
      <vt:lpstr>Session Words to Live By: #1 </vt:lpstr>
      <vt:lpstr>Session Lifespan – Exploit Demo</vt:lpstr>
      <vt:lpstr>Real World – Session Lifetimes</vt:lpstr>
      <vt:lpstr>Secure Coding …</vt:lpstr>
      <vt:lpstr>Session Words to Live By: #2 </vt:lpstr>
      <vt:lpstr>Session Strength – Exploit Demo</vt:lpstr>
      <vt:lpstr>Real World – Session ID Weakness</vt:lpstr>
      <vt:lpstr>Real World Example – Apple iForgot</vt:lpstr>
      <vt:lpstr>Secure Coding …</vt:lpstr>
      <vt:lpstr>Session Words to Live By: #3 </vt:lpstr>
      <vt:lpstr>Session Fixation – Exploit Demo</vt:lpstr>
      <vt:lpstr>Real World – Session Fixation</vt:lpstr>
      <vt:lpstr>PowerPoint Presentation</vt:lpstr>
      <vt:lpstr>Secure Coding …</vt:lpstr>
      <vt:lpstr>Data Validation</vt:lpstr>
      <vt:lpstr>Data Validation Core Concepts</vt:lpstr>
      <vt:lpstr>Data Validation Words to Live By</vt:lpstr>
      <vt:lpstr>Data Validation Words to Live By: #1 </vt:lpstr>
      <vt:lpstr>PowerPoint Presentation</vt:lpstr>
      <vt:lpstr>PowerPoint Presentation</vt:lpstr>
      <vt:lpstr>PowerPoint Presentation</vt:lpstr>
      <vt:lpstr>PowerPoint Presentation</vt:lpstr>
      <vt:lpstr>SQL Injection – Exploit Demo</vt:lpstr>
      <vt:lpstr>Real World – HBGary Federal vs. Anonymous</vt:lpstr>
      <vt:lpstr>Secure Coding …</vt:lpstr>
      <vt:lpstr>Data Validation Words to Live By: #2 </vt:lpstr>
      <vt:lpstr>XSS Flow</vt:lpstr>
      <vt:lpstr>PowerPoint Presentation</vt:lpstr>
      <vt:lpstr>PowerPoint Presentation</vt:lpstr>
      <vt:lpstr>XSS Injection – Exploit Demo</vt:lpstr>
      <vt:lpstr>Real World – Myspace &amp; samy is my hero</vt:lpstr>
      <vt:lpstr>Secure Coding …</vt:lpstr>
      <vt:lpstr>Real World – Google's URL Redirection </vt:lpstr>
      <vt:lpstr>Data Validation Words to Live By: #3 </vt:lpstr>
      <vt:lpstr>PowerPoint Presentation</vt:lpstr>
      <vt:lpstr>PowerPoint Presentation</vt:lpstr>
      <vt:lpstr>Eval Injection – Exploit Demo</vt:lpstr>
      <vt:lpstr>Real World Example – TWiki Exploit</vt:lpstr>
      <vt:lpstr>Secure Coding …</vt:lpstr>
      <vt:lpstr>Data Validation Words to Live By: #4 </vt:lpstr>
      <vt:lpstr>PowerPoint Presentation</vt:lpstr>
      <vt:lpstr>PowerPoint Presentation</vt:lpstr>
      <vt:lpstr>Real World Example – Buffer Overflow</vt:lpstr>
      <vt:lpstr>Secure Coding …</vt:lpstr>
      <vt:lpstr>Error Handling</vt:lpstr>
      <vt:lpstr>Error Handling Core Concepts</vt:lpstr>
      <vt:lpstr>Error Handling Words to Live By</vt:lpstr>
      <vt:lpstr>Error Handling Words to Live By: #1 </vt:lpstr>
      <vt:lpstr>Information Leakage Examples</vt:lpstr>
      <vt:lpstr>Real World Example – Information Leak</vt:lpstr>
      <vt:lpstr>PowerPoint Presentation</vt:lpstr>
      <vt:lpstr>Secure Coding …</vt:lpstr>
      <vt:lpstr>Information Leakage - Discussion</vt:lpstr>
      <vt:lpstr>Error Handling Words to Live By: #2 </vt:lpstr>
      <vt:lpstr>Failure to Cleanup on Error – Exploit Demo</vt:lpstr>
      <vt:lpstr>Real World Example – Improper Cleanup</vt:lpstr>
      <vt:lpstr>PowerPoint Presentation</vt:lpstr>
      <vt:lpstr>Secure Coding …</vt:lpstr>
      <vt:lpstr>Logging</vt:lpstr>
      <vt:lpstr>Logging Core Concepts</vt:lpstr>
      <vt:lpstr>Logging Words to Live By</vt:lpstr>
      <vt:lpstr>Logging Words to Live By: #1 </vt:lpstr>
      <vt:lpstr>Sensitive Logging – Exploit Demo</vt:lpstr>
      <vt:lpstr>Real World Example – Logging Sensitive Data</vt:lpstr>
      <vt:lpstr>Secure Coding …</vt:lpstr>
      <vt:lpstr>Logging Words to Live By: #2 </vt:lpstr>
      <vt:lpstr>Logging Words to Live By: #3 </vt:lpstr>
      <vt:lpstr>Logging Words to Live By: #4 </vt:lpstr>
      <vt:lpstr>CRLF Log Injection – Exploit Demo</vt:lpstr>
      <vt:lpstr>Real World Example – Log Spoofing</vt:lpstr>
      <vt:lpstr>Secure Coding …</vt:lpstr>
      <vt:lpstr>Encryption</vt:lpstr>
      <vt:lpstr>Encryption Core Concepts</vt:lpstr>
      <vt:lpstr>ECB vs. Other Modes</vt:lpstr>
      <vt:lpstr>Encryption Words to Live By</vt:lpstr>
      <vt:lpstr>Encryption Words to Live By: #1 </vt:lpstr>
      <vt:lpstr>Hash Password Cracking – Exploit Demo</vt:lpstr>
      <vt:lpstr>Password Cracking</vt:lpstr>
      <vt:lpstr>Real World Example – Hash Compromise</vt:lpstr>
      <vt:lpstr>Secure Coding …</vt:lpstr>
      <vt:lpstr>Encryption Words to Live By: #2 </vt:lpstr>
      <vt:lpstr>Not Encrypting Sessions – Exploit Demo</vt:lpstr>
      <vt:lpstr>Real World Example – Packet Capture</vt:lpstr>
      <vt:lpstr>Real World Example - POODLE</vt:lpstr>
      <vt:lpstr>Encryption Words to Live By: #3 </vt:lpstr>
      <vt:lpstr>Use of Random Numbers</vt:lpstr>
      <vt:lpstr>Real World Example - Chip and Pin</vt:lpstr>
      <vt:lpstr>Secure Coding …</vt:lpstr>
      <vt:lpstr>Closing Remarks</vt:lpstr>
      <vt:lpstr>Security Mechanisms to Achieve Goals</vt:lpstr>
      <vt:lpstr>Secure Coding Words to Live By</vt:lpstr>
      <vt:lpstr>CWE Top 25</vt:lpstr>
      <vt:lpstr>External Resources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Version 1.0 _x000d_
10/8/03</dc:description>
  <cp:lastModifiedBy/>
  <cp:revision>1</cp:revision>
  <dcterms:created xsi:type="dcterms:W3CDTF">2010-03-30T18:18:06Z</dcterms:created>
  <dcterms:modified xsi:type="dcterms:W3CDTF">2014-12-17T17:45:13Z</dcterms:modified>
</cp:coreProperties>
</file>