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7"/>
  </p:notesMasterIdLst>
  <p:handoutMasterIdLst>
    <p:handoutMasterId r:id="rId118"/>
  </p:handoutMasterIdLst>
  <p:sldIdLst>
    <p:sldId id="371" r:id="rId3"/>
    <p:sldId id="3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2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120" Type="http://schemas.openxmlformats.org/officeDocument/2006/relationships/presProps" Target="presProps.xml"/><Relationship Id="rId121" Type="http://schemas.openxmlformats.org/officeDocument/2006/relationships/viewProps" Target="viewProps.xml"/><Relationship Id="rId122" Type="http://schemas.openxmlformats.org/officeDocument/2006/relationships/theme" Target="theme/theme1.xml"/><Relationship Id="rId123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90" Type="http://schemas.openxmlformats.org/officeDocument/2006/relationships/slide" Target="slides/slide88.xml"/><Relationship Id="rId91" Type="http://schemas.openxmlformats.org/officeDocument/2006/relationships/slide" Target="slides/slide89.xml"/><Relationship Id="rId92" Type="http://schemas.openxmlformats.org/officeDocument/2006/relationships/slide" Target="slides/slide90.xml"/><Relationship Id="rId93" Type="http://schemas.openxmlformats.org/officeDocument/2006/relationships/slide" Target="slides/slide91.xml"/><Relationship Id="rId94" Type="http://schemas.openxmlformats.org/officeDocument/2006/relationships/slide" Target="slides/slide92.xml"/><Relationship Id="rId95" Type="http://schemas.openxmlformats.org/officeDocument/2006/relationships/slide" Target="slides/slide93.xml"/><Relationship Id="rId96" Type="http://schemas.openxmlformats.org/officeDocument/2006/relationships/slide" Target="slides/slide94.xml"/><Relationship Id="rId101" Type="http://schemas.openxmlformats.org/officeDocument/2006/relationships/slide" Target="slides/slide99.xml"/><Relationship Id="rId102" Type="http://schemas.openxmlformats.org/officeDocument/2006/relationships/slide" Target="slides/slide100.xml"/><Relationship Id="rId103" Type="http://schemas.openxmlformats.org/officeDocument/2006/relationships/slide" Target="slides/slide101.xml"/><Relationship Id="rId104" Type="http://schemas.openxmlformats.org/officeDocument/2006/relationships/slide" Target="slides/slide102.xml"/><Relationship Id="rId105" Type="http://schemas.openxmlformats.org/officeDocument/2006/relationships/slide" Target="slides/slide103.xml"/><Relationship Id="rId106" Type="http://schemas.openxmlformats.org/officeDocument/2006/relationships/slide" Target="slides/slide104.xml"/><Relationship Id="rId107" Type="http://schemas.openxmlformats.org/officeDocument/2006/relationships/slide" Target="slides/slide105.xml"/><Relationship Id="rId108" Type="http://schemas.openxmlformats.org/officeDocument/2006/relationships/slide" Target="slides/slide106.xml"/><Relationship Id="rId109" Type="http://schemas.openxmlformats.org/officeDocument/2006/relationships/slide" Target="slides/slide107.xml"/><Relationship Id="rId97" Type="http://schemas.openxmlformats.org/officeDocument/2006/relationships/slide" Target="slides/slide95.xml"/><Relationship Id="rId98" Type="http://schemas.openxmlformats.org/officeDocument/2006/relationships/slide" Target="slides/slide96.xml"/><Relationship Id="rId99" Type="http://schemas.openxmlformats.org/officeDocument/2006/relationships/slide" Target="slides/slide97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00" Type="http://schemas.openxmlformats.org/officeDocument/2006/relationships/slide" Target="slides/slide98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110" Type="http://schemas.openxmlformats.org/officeDocument/2006/relationships/slide" Target="slides/slide108.xml"/><Relationship Id="rId111" Type="http://schemas.openxmlformats.org/officeDocument/2006/relationships/slide" Target="slides/slide109.xml"/><Relationship Id="rId112" Type="http://schemas.openxmlformats.org/officeDocument/2006/relationships/slide" Target="slides/slide110.xml"/><Relationship Id="rId113" Type="http://schemas.openxmlformats.org/officeDocument/2006/relationships/slide" Target="slides/slide111.xml"/><Relationship Id="rId114" Type="http://schemas.openxmlformats.org/officeDocument/2006/relationships/slide" Target="slides/slide112.xml"/><Relationship Id="rId115" Type="http://schemas.openxmlformats.org/officeDocument/2006/relationships/slide" Target="slides/slide113.xml"/><Relationship Id="rId116" Type="http://schemas.openxmlformats.org/officeDocument/2006/relationships/slide" Target="slides/slide114.xml"/><Relationship Id="rId117" Type="http://schemas.openxmlformats.org/officeDocument/2006/relationships/notesMaster" Target="notesMasters/notesMaster1.xml"/><Relationship Id="rId118" Type="http://schemas.openxmlformats.org/officeDocument/2006/relationships/handoutMaster" Target="handoutMasters/handoutMaster1.xml"/><Relationship Id="rId119" Type="http://schemas.openxmlformats.org/officeDocument/2006/relationships/printerSettings" Target="printerSettings/printerSettings1.bin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80" Type="http://schemas.openxmlformats.org/officeDocument/2006/relationships/slide" Target="slides/slide78.xml"/><Relationship Id="rId81" Type="http://schemas.openxmlformats.org/officeDocument/2006/relationships/slide" Target="slides/slide79.xml"/><Relationship Id="rId82" Type="http://schemas.openxmlformats.org/officeDocument/2006/relationships/slide" Target="slides/slide80.xml"/><Relationship Id="rId83" Type="http://schemas.openxmlformats.org/officeDocument/2006/relationships/slide" Target="slides/slide81.xml"/><Relationship Id="rId84" Type="http://schemas.openxmlformats.org/officeDocument/2006/relationships/slide" Target="slides/slide82.xml"/><Relationship Id="rId85" Type="http://schemas.openxmlformats.org/officeDocument/2006/relationships/slide" Target="slides/slide83.xml"/><Relationship Id="rId86" Type="http://schemas.openxmlformats.org/officeDocument/2006/relationships/slide" Target="slides/slide84.xml"/><Relationship Id="rId87" Type="http://schemas.openxmlformats.org/officeDocument/2006/relationships/slide" Target="slides/slide85.xml"/><Relationship Id="rId88" Type="http://schemas.openxmlformats.org/officeDocument/2006/relationships/slide" Target="slides/slide86.xml"/><Relationship Id="rId89" Type="http://schemas.openxmlformats.org/officeDocument/2006/relationships/slide" Target="slides/slide8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2D4E4-2EDA-4143-833D-9FD87BBBF8EB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7965E-73BE-104B-8458-07625BBF07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439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A0BE5-3FD4-4BBA-9D5E-80400A863708}" type="datetimeFigureOut">
              <a:rPr lang="en-US" smtClean="0"/>
              <a:t>10/14/15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CB1CD-D33E-4C7A-A8E4-CE0CA43C1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9554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4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Attribution condition: You must indicate that derivative work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+mn-lt"/>
              </a:rPr>
              <a:t>"Is derived from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Xeno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prstClr val="black"/>
                </a:solidFill>
                <a:latin typeface="+mn-lt"/>
              </a:rPr>
              <a:t>Kovah's</a:t>
            </a:r>
            <a:r>
              <a:rPr lang="en-US" sz="1200" dirty="0" smtClean="0">
                <a:solidFill>
                  <a:prstClr val="black"/>
                </a:solidFill>
                <a:latin typeface="+mn-lt"/>
              </a:rPr>
              <a:t> ’Introductory Intel x86: Assembly, Architecture, and Applications’ class"</a:t>
            </a:r>
            <a:endParaRPr lang="en-US" sz="12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2E91C7F-A5F6-9A4D-B053-7F1F29C94874}" type="slidenum">
              <a:rPr lang="en-US" sz="1200">
                <a:solidFill>
                  <a:prstClr val="black"/>
                </a:solidFill>
              </a:rPr>
              <a:pPr/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53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53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5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53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5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16A983-5AF7-459C-A0B7-DBBE50A9FF5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8020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that on newer systems it</a:t>
            </a:r>
            <a:r>
              <a:rPr lang="en-US" baseline="0" dirty="0" smtClean="0"/>
              <a:t> gets its own lock bit, and is no longer dependent on D_LCK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CB1CD-D33E-4C7A-A8E4-CE0CA43C1544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350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18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184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O_o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CB1CD-D33E-4C7A-A8E4-CE0CA43C1544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35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9339" fontAlgn="base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SCI are interrupts for ACPI, not part of this class </a:t>
            </a:r>
          </a:p>
          <a:p>
            <a:pPr fontAlgn="base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776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00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00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logical question</a:t>
            </a:r>
            <a:r>
              <a:rPr lang="en-US" baseline="0" dirty="0" smtClean="0"/>
              <a:t> is why do they do this?  And why do they limit the reset vector if they don’t have to?</a:t>
            </a:r>
          </a:p>
          <a:p>
            <a:r>
              <a:rPr lang="en-US" baseline="0" dirty="0" smtClean="0"/>
              <a:t>I have no idea.  Legacy I guess.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00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00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B6C09-24B6-4676-9E17-B83EC56B3D96}" type="slidenum">
              <a:rPr lang="en-US" smtClean="0"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***This is not going to be a discussion on CPU architecture, for details on caching I recommend 3 sources:</a:t>
            </a:r>
          </a:p>
          <a:p>
            <a:r>
              <a:rPr lang="en-US" dirty="0"/>
              <a:t>Both the Intel and AMD Optimization Reference Manuals, and </a:t>
            </a:r>
            <a:r>
              <a:rPr lang="en-US" dirty="0" err="1"/>
              <a:t>Agner</a:t>
            </a:r>
            <a:r>
              <a:rPr lang="en-US" dirty="0"/>
              <a:t> Fog’s optimization references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1938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Todo</a:t>
            </a:r>
            <a:r>
              <a:rPr lang="en-US" dirty="0" smtClean="0"/>
              <a:t>,</a:t>
            </a:r>
            <a:r>
              <a:rPr lang="en-US" baseline="0" dirty="0" smtClean="0"/>
              <a:t> cite </a:t>
            </a:r>
            <a:r>
              <a:rPr lang="en-US" baseline="0" dirty="0" err="1" smtClean="0"/>
              <a:t>Loic's</a:t>
            </a:r>
            <a:r>
              <a:rPr lang="en-US" baseline="0" dirty="0" smtClean="0"/>
              <a:t> paper since they technically found it first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CB1CD-D33E-4C7A-A8E4-CE0CA43C1544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945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CB1CD-D33E-4C7A-A8E4-CE0CA43C1544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8431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***This is not going to be a discussion on CPU architecture, for details on caching I recommend 3 sources:</a:t>
            </a:r>
          </a:p>
          <a:p>
            <a:r>
              <a:rPr lang="en-US" dirty="0"/>
              <a:t>Both the Intel and AMD Optimization Reference Manuals, and </a:t>
            </a:r>
            <a:r>
              <a:rPr lang="en-US" dirty="0" err="1"/>
              <a:t>Agner</a:t>
            </a:r>
            <a:r>
              <a:rPr lang="en-US" dirty="0"/>
              <a:t> Fog’s optimization references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1938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Note,</a:t>
            </a:r>
            <a:r>
              <a:rPr lang="en-US" baseline="0" dirty="0" smtClean="0"/>
              <a:t> this is from our public released </a:t>
            </a:r>
            <a:r>
              <a:rPr lang="en-US" baseline="0" dirty="0" err="1" smtClean="0"/>
              <a:t>charizard</a:t>
            </a:r>
            <a:r>
              <a:rPr lang="en-US" baseline="0" dirty="0" smtClean="0"/>
              <a:t> talk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CB1CD-D33E-4C7A-A8E4-CE0CA43C1544}" type="slidenum">
              <a:rPr lang="en-US" smtClean="0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933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 PCH and include</a:t>
            </a:r>
            <a:r>
              <a:rPr lang="en-US" baseline="0" dirty="0" smtClean="0"/>
              <a:t> location, if different, otherwise note its static location.  Its in LPC so it should be the same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07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871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5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5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5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5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85B9D-D1E9-4DEF-A2C5-2516A000581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5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C860-44C5-644B-90D9-2974B61089B6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FE24-4D94-DB4B-A561-D8D7D380DB1A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2A463-1C44-6A4B-A97C-15362D0C31EC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DBC6C-D62F-9948-B8A2-935E8788ADA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8815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8983-EAEA-9640-B741-596E6424298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04427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377C-E047-E34E-BB7D-54CC1C666EC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0620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DEAA9-FCFE-B741-8C7A-BE403A97EE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9125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6F34A-51CA-984D-A888-12E753504B1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0552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AF7C-AA0D-1340-9106-64C779F1159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924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F6C42-5370-8C4A-9BB9-26D2211ABE9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34693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41A68-DB9E-7C41-ACEE-EBA478D8FE9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0856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93C85-BCD7-7D43-A197-EB939308491D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F787-D978-9C48-B2E2-50EEA5BC8A7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87374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DD691-7D95-5E4D-837F-B75AC6D914A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87039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55A0D-B451-C047-A4FA-35DD491D0987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0026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1843-BB20-9747-9FBA-2222FBD9EF25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38347-DD57-434F-9A12-E5ECB169ECD5}" type="datetime1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040F3-885D-E342-8AB7-90F7F67D7BE4}" type="datetime1">
              <a:rPr lang="en-US" smtClean="0"/>
              <a:t>10/14/15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A1C35-94C4-6B43-BCCB-06EA41583E57}" type="datetime1">
              <a:rPr lang="en-US" smtClean="0"/>
              <a:t>10/14/15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EDDB-D97C-1045-A304-898E3BBA7EA6}" type="datetime1">
              <a:rPr lang="en-US" smtClean="0"/>
              <a:t>10/14/15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6998B-AF75-AE45-A317-E05698DCABC2}" type="datetime1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C177D-BCE3-4D44-BA4D-05C5CEB45CF4}" type="datetime1">
              <a:rPr lang="en-US" smtClean="0"/>
              <a:t>10/14/15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3C701-DEAC-C845-BFE0-B41A714FB5CC}" type="datetime1">
              <a:rPr lang="en-US" smtClean="0"/>
              <a:t>10/14/15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23EEC-FF47-FF45-8D80-A565D4A1073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10/14/15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69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660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Relationship Id="rId3" Type="http://schemas.openxmlformats.org/officeDocument/2006/relationships/image" Target="../media/image94.png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Relationship Id="rId3" Type="http://schemas.openxmlformats.org/officeDocument/2006/relationships/image" Target="../media/image97.png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9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Relationship Id="rId3" Type="http://schemas.openxmlformats.org/officeDocument/2006/relationships/image" Target="../media/image100.png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38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2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5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5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61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6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67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hyperlink" Target="https://cansecwest.com/csw09/csw09-duflot.pdf" TargetMode="External"/><Relationship Id="rId4" Type="http://schemas.openxmlformats.org/officeDocument/2006/relationships/hyperlink" Target="http://invisiblethingslab.com/resources/misc09/smm_cache_fun.pdf" TargetMode="External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gner.org/optimize/" TargetMode="Externa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69.png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71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Relationship Id="rId3" Type="http://schemas.openxmlformats.org/officeDocument/2006/relationships/image" Target="../media/image83.png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87625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Advanced x86:</a:t>
            </a:r>
            <a:br>
              <a:rPr lang="en-US" dirty="0" smtClean="0"/>
            </a:br>
            <a:r>
              <a:rPr lang="en-US" dirty="0" smtClean="0"/>
              <a:t>BIOS and System Management Mode Internals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/>
              <a:t>John Butterworth &amp; </a:t>
            </a:r>
            <a:r>
              <a:rPr lang="en-US" dirty="0" err="1"/>
              <a:t>Xeno</a:t>
            </a:r>
            <a:r>
              <a:rPr lang="en-US" dirty="0"/>
              <a:t> </a:t>
            </a:r>
            <a:r>
              <a:rPr lang="en-US" dirty="0" err="1"/>
              <a:t>Kovah</a:t>
            </a:r>
            <a:endParaRPr lang="en-US"/>
          </a:p>
          <a:p>
            <a:endParaRPr lang="en-US" dirty="0"/>
          </a:p>
          <a:p>
            <a:r>
              <a:rPr lang="en-US" dirty="0" smtClean="0"/>
              <a:t>Part 2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28" r="35461"/>
          <a:stretch/>
        </p:blipFill>
        <p:spPr bwMode="auto">
          <a:xfrm>
            <a:off x="3581400" y="77302"/>
            <a:ext cx="1963000" cy="2284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474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Generating SMI: APM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3429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applicable to systems that support Advanced Power Management (most do these days)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Fixed I/O range, so it cannot be relocated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Check your I/O Controller Hub datasheet to verify its supported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Writes to 0xB3 do not trigger an SMI#, only the write to 0xB2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0xB3 can be used to pass information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 b="38775"/>
          <a:stretch>
            <a:fillRect/>
          </a:stretch>
        </p:blipFill>
        <p:spPr bwMode="auto">
          <a:xfrm>
            <a:off x="2088107" y="1540995"/>
            <a:ext cx="510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2395" y="2670140"/>
            <a:ext cx="50768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1554707" y="2531595"/>
            <a:ext cx="6172200" cy="53340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7237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SMI_EN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990600"/>
            <a:ext cx="2895600" cy="5715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SMI_EN provides a lot of control over the generation of SMI#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can also enable/disable that periodic generation of SMI#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You get the idea…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5676900" cy="5048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37178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562600"/>
            <a:ext cx="8686800" cy="1143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 we know, we (should be) unable to assert bit 0 in the BIOS_CNTL register located in LPC D31:F0, offset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DCh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Let’s “fix” that!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4819650" cy="4362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2695575" cy="113347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990600" y="1905000"/>
            <a:ext cx="32004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943600" y="2907268"/>
            <a:ext cx="1987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BIOS_CNTL register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621360" y="3572826"/>
            <a:ext cx="259080" cy="54197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36770" y="4518184"/>
            <a:ext cx="259080" cy="27098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11" idx="0"/>
          </p:cNvCxnSpPr>
          <p:nvPr/>
        </p:nvCxnSpPr>
        <p:spPr>
          <a:xfrm flipV="1">
            <a:off x="4766310" y="3843813"/>
            <a:ext cx="339090" cy="67437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51537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0"/>
            <a:ext cx="8382000" cy="2133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Locate the PMBASE address from LPC D31:F0, offset 40h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mapped to the I/O address space, as indicated in the Base Address register description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781"/>
          <a:stretch/>
        </p:blipFill>
        <p:spPr bwMode="auto">
          <a:xfrm>
            <a:off x="1424940" y="1371600"/>
            <a:ext cx="5867400" cy="2910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7335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0"/>
            <a:ext cx="8686800" cy="2133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case we can see it is mapped to I/O starting at address 0x1000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Open up an I/O ports window and enter 0x1000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 sure to check ACPI Power Management Base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some systems not doing this causes lockups or system crashes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98"/>
          <a:stretch/>
        </p:blipFill>
        <p:spPr bwMode="auto">
          <a:xfrm>
            <a:off x="228600" y="990600"/>
            <a:ext cx="4772025" cy="26784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53"/>
          <a:stretch/>
        </p:blipFill>
        <p:spPr bwMode="auto">
          <a:xfrm>
            <a:off x="3962400" y="1210629"/>
            <a:ext cx="4810125" cy="31899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453390" y="2876074"/>
            <a:ext cx="1752600" cy="27098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6" idx="6"/>
          </p:cNvCxnSpPr>
          <p:nvPr/>
        </p:nvCxnSpPr>
        <p:spPr>
          <a:xfrm>
            <a:off x="2205990" y="3011567"/>
            <a:ext cx="4161472" cy="188833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214110" y="3646170"/>
            <a:ext cx="1905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55369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24474"/>
            <a:ext cx="8686800" cy="1381125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bit to suppress global SMI# is at bit 0 in the SMI_EN register located at PMBASE + 30h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looks like uninitialized space, but everything is enabled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Just not locked down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64"/>
          <a:stretch/>
        </p:blipFill>
        <p:spPr bwMode="auto">
          <a:xfrm>
            <a:off x="1905000" y="3124200"/>
            <a:ext cx="4810125" cy="2068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339" y="2331720"/>
            <a:ext cx="5788661" cy="662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340" y="1143000"/>
            <a:ext cx="5788660" cy="1024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2164080" y="4788694"/>
            <a:ext cx="1752600" cy="27098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64900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49"/>
          <a:stretch/>
        </p:blipFill>
        <p:spPr bwMode="auto">
          <a:xfrm>
            <a:off x="2176463" y="992505"/>
            <a:ext cx="4791075" cy="21231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029200"/>
            <a:ext cx="8686800" cy="1676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Commence SMI# suppression!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De-assert bit 0 so that SMI_EN is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FFFF_FFFEh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43" y="3305175"/>
            <a:ext cx="7478713" cy="1114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7146608" y="3545205"/>
            <a:ext cx="233362" cy="59817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3326130" y="2926080"/>
            <a:ext cx="59055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6" idx="2"/>
          </p:cNvCxnSpPr>
          <p:nvPr/>
        </p:nvCxnSpPr>
        <p:spPr>
          <a:xfrm>
            <a:off x="3916680" y="2926080"/>
            <a:ext cx="3229928" cy="91821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4354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410200"/>
            <a:ext cx="8686800" cy="1295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Now with SMI# suppressed we can enable writes to the BIOS flash by asserting bit 0 in the BIOS_CNTL register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We’ll cover this in more detail in the next section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4819650" cy="4362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76600"/>
            <a:ext cx="2695575" cy="1133475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990600" y="1905000"/>
            <a:ext cx="32004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943600" y="2907268"/>
            <a:ext cx="1987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BIOS_CNTL register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621360" y="3572826"/>
            <a:ext cx="259080" cy="54197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636770" y="4518184"/>
            <a:ext cx="259080" cy="27098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>
          <a:xfrm flipV="1">
            <a:off x="4766310" y="3843813"/>
            <a:ext cx="339090" cy="674371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252842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0"/>
            <a:ext cx="8686800" cy="1371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Notice that bit 0 remains asserted now whereas before disabling SMI# it would have been reset to 0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Now we can write to the BIOS.  This is very bad.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90600"/>
            <a:ext cx="4829175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4682490" y="4495324"/>
            <a:ext cx="259080" cy="27098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0286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Demo: 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486400"/>
            <a:ext cx="8686800" cy="1219199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Running the write_bios_base_deadbeef.sys writes to the BIOS base to prove this point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86115"/>
            <a:ext cx="3234468" cy="41364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962025"/>
            <a:ext cx="4810125" cy="4371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3939960" y="1952625"/>
            <a:ext cx="1470240" cy="54197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143000" y="3167062"/>
            <a:ext cx="990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8" idx="2"/>
          </p:cNvCxnSpPr>
          <p:nvPr/>
        </p:nvCxnSpPr>
        <p:spPr>
          <a:xfrm flipV="1">
            <a:off x="2133600" y="2223612"/>
            <a:ext cx="1806360" cy="94345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26016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257800"/>
            <a:ext cx="8229600" cy="137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Ring0 can modify 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authenticated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EFI Variables, which allows trivial bypassing of Secure Boot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We’ll cover this in the UEFI secure boot portion of the class.  For now just take my word for it: this is not good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54125"/>
            <a:ext cx="8773941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Demo Video: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Charizard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05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Advanced Power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Management (APM)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229600" cy="32004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APM_CNT (0xB2) is the control register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APM_STS (0xB3) is the status register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Located in I/O Address space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Registers are R/W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Note: APM != ACPI, but even on the Dell E6400 running Windows 7 which uses ACPI 2.0, this still triggers an SMI#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PCH datasheets (up to 8-series) also still list these under the fixed IO address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Have not been able to test on a newer system 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524000"/>
            <a:ext cx="5991225" cy="17145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97025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486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 we’ll see in the next section, there is one secondary defense that could still work to prevent an attacker from being able to flash the BIOS under these circumstances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 they can’t be used to protect the UEFI variables because those must 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always be writeable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Locking down the SMI_EN register is something that vendors don’t really know about: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3216 of 8005 (~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%)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systems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measured did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not have SMI_LOCK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set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numbers are much higher if you rollback the BIOS to a vulnerable revision, which is typically permitted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46934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 Suppression Prevention 1: GEN_PMCON1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86200"/>
            <a:ext cx="8686800" cy="2819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GEN_PMCON1 is located in the LPC D31:F0 Power Management registers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vendor must (must must!) assert SMI_LOCK in the GEN_PMCON_1 register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Don’t give attackers the option of suppressing SMI#</a:t>
            </a:r>
          </a:p>
          <a:p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Especially since the system depends on SMM to protect the BIOS Flash!!!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367790"/>
            <a:ext cx="5810250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76550"/>
            <a:ext cx="8213008" cy="857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82571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 Suppression Prevention 2: BIOS_CNTL.SMM_BWP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800600"/>
            <a:ext cx="8686800" cy="1905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We’ll cover this register during the BIOS flash portion of the course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Raises the security level of the platform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Suffice to say this is a very useful (newish) feature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That isn’t utilized very often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85875"/>
            <a:ext cx="859155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79002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SMM Lockdown Summary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Although these may generally only be implemented by the vendor, you can verify most of these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Use TSEG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entire SMRAM range is contained in the protected space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SMI handler code should not execute code outside the protected memory range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Don’t use interrupts in SMM, unless you explicitly WBINVD the cache before generating an interrupt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Ensure D_LCK is set to lock down both memory-mapping registers as well as SMRAM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SMRR are supported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SMRR are used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SMRR range overlaps/matches TSEG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SMM_LOCK bit is asserted to prevent an attacker from suppressing SMI#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the SMM_BWP bit is set in the BIOS_CNTL register to permit writes to flash only when processor is in SMM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812967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SMM Conclusion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Holds a lot of responsibility in protecting the system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Protects the BIOS flash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Protects itself, because it is instantiated by the BIOS from binary on the BIOS flash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 it is very fragile in case of a writeable BIOS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It is not difficult to locate and “carve” out the SMI code module and replace it with a malicious one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Once written to BIOS the attacker can lock down the once-vulnerable system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Which highlights a general problem with tools like Copernicus. We’ll touch on this at the end of the Trusted Computing section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Bottom line: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If the attacker can write to the BIOS, they can modify SMM (and a lot of other stuff, unlocking protections, etc.)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Therefore, the most important thing to lock down is the SPI Flash, first and foremost.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protection of which relies first and foremost on SMM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703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00200"/>
            <a:ext cx="2971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APM_CNT </a:t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APM_STS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267200"/>
            <a:ext cx="8229600" cy="2544763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Writing a byte to port 0xB2 will trigger an SMI#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Writing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0xB3 does NOT trigger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the SMI#.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be used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pass information to the SMI handler.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 flow through the SMI handler can be determined by the values in ports B2 – B3h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Could tell the SMI handler to measure Hypervisor memory, or initiate a BIOS update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l="12152"/>
          <a:stretch/>
        </p:blipFill>
        <p:spPr bwMode="auto">
          <a:xfrm>
            <a:off x="2438400" y="0"/>
            <a:ext cx="6695852" cy="2160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print"/>
          <a:srcRect l="12113"/>
          <a:stretch/>
        </p:blipFill>
        <p:spPr bwMode="auto">
          <a:xfrm>
            <a:off x="2438400" y="2224454"/>
            <a:ext cx="6705600" cy="212207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22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1676400"/>
          </a:xfrm>
        </p:spPr>
        <p:txBody>
          <a:bodyPr>
            <a:normAutofit/>
          </a:bodyPr>
          <a:lstStyle/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138062"/>
            <a:ext cx="277041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OUT 0xB2, 0x12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3793694"/>
            <a:ext cx="278323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MOV DX, 0x1234</a:t>
            </a:r>
          </a:p>
          <a:p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OUT 0xB2, DX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7670" y="5505271"/>
            <a:ext cx="276550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OUT 0xB3, 0x34</a:t>
            </a:r>
          </a:p>
          <a:p>
            <a:r>
              <a:rPr lang="en-US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OUT 0xB2, 0x12</a:t>
            </a:r>
            <a:endParaRPr lang="en-US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67453" y="1584065"/>
            <a:ext cx="389074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Generates SMI. SMI handler can read port 0xB2 to see that 0x12 was passed.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67453" y="3424363"/>
            <a:ext cx="389074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Writes 0x34 to 0xB3 and 0x12 to 0xB2 all in one shot (Generating SMI).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67453" y="5135940"/>
            <a:ext cx="389074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Writes 0x34 to 0xB3 and then writes 0x12 to 0xB2. SMI is triggered only on the write to 0xB2.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>
            <a:stCxn id="7" idx="1"/>
            <a:endCxn id="4" idx="3"/>
          </p:cNvCxnSpPr>
          <p:nvPr/>
        </p:nvCxnSpPr>
        <p:spPr>
          <a:xfrm flipH="1">
            <a:off x="3456210" y="2368895"/>
            <a:ext cx="111124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1"/>
            <a:endCxn id="5" idx="3"/>
          </p:cNvCxnSpPr>
          <p:nvPr/>
        </p:nvCxnSpPr>
        <p:spPr>
          <a:xfrm flipH="1">
            <a:off x="3469034" y="4024528"/>
            <a:ext cx="1098419" cy="1846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9" idx="1"/>
            <a:endCxn id="6" idx="3"/>
          </p:cNvCxnSpPr>
          <p:nvPr/>
        </p:nvCxnSpPr>
        <p:spPr>
          <a:xfrm flipH="1">
            <a:off x="3503171" y="5920770"/>
            <a:ext cx="106428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960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Generating  SMI via APIC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590800"/>
            <a:ext cx="3962400" cy="4038599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We've not yet had time to play with this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Should be able to generate SMI by programming the Interrupt Command Register in the APIC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Architecture (and APIC type) dependent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also a Self IPI register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276475"/>
            <a:ext cx="4474552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>
          <a:xfrm>
            <a:off x="3352800" y="3810001"/>
            <a:ext cx="1447800" cy="3048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384"/>
          <a:stretch/>
        </p:blipFill>
        <p:spPr bwMode="auto">
          <a:xfrm>
            <a:off x="228600" y="1080856"/>
            <a:ext cx="7572375" cy="671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89" b="-835"/>
          <a:stretch/>
        </p:blipFill>
        <p:spPr bwMode="auto">
          <a:xfrm>
            <a:off x="239751" y="1784195"/>
            <a:ext cx="7572375" cy="492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096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5943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“Corollary” SMI# Generation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0" y="4267200"/>
            <a:ext cx="8229600" cy="23161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Looking through the datasheets there are various (too many to show) register bit-combinations that will also generate an SMI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now I’m going to call this a corollary SMI#.  Software is setting a register bit that incidentally generates an SMI#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441" b="68872"/>
          <a:stretch/>
        </p:blipFill>
        <p:spPr bwMode="auto">
          <a:xfrm>
            <a:off x="3000498" y="1371599"/>
            <a:ext cx="3447803" cy="93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1676400" y="2377044"/>
            <a:ext cx="6096000" cy="149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val 16"/>
          <p:cNvSpPr/>
          <p:nvPr/>
        </p:nvSpPr>
        <p:spPr>
          <a:xfrm>
            <a:off x="1828800" y="3276600"/>
            <a:ext cx="6019800" cy="6096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07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371600"/>
            <a:ext cx="3886200" cy="5257800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Open a port IO window in RW-E at address 0xB2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Type in the number 1 and hit enter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2" indent="-342900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 choose 1 because I know it to be a ‘safe’ value to enter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Notice anything?</a:t>
            </a:r>
          </a:p>
          <a:p>
            <a:pPr marL="742950" lvl="2" indent="-342900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(You’re not supposed to)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system just transitioned into SMM, executed code, and then exited SMM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4791075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vulnBIOS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specific: SMI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Invocation Example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37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56"/>
          <a:stretch/>
        </p:blipFill>
        <p:spPr bwMode="auto">
          <a:xfrm>
            <a:off x="152400" y="914400"/>
            <a:ext cx="4829175" cy="29030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vulnBIOS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specific: SMI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Invocation Example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209800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Now open a memory window in RW-E to 0x90030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And view it as a dword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61"/>
          <a:stretch/>
        </p:blipFill>
        <p:spPr bwMode="auto">
          <a:xfrm>
            <a:off x="4140820" y="1904999"/>
            <a:ext cx="4810125" cy="21540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4190999" y="2590799"/>
            <a:ext cx="2743201" cy="29457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048802" y="2177740"/>
            <a:ext cx="464518" cy="379606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850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87"/>
          <a:stretch/>
        </p:blipFill>
        <p:spPr bwMode="auto">
          <a:xfrm>
            <a:off x="184379" y="943100"/>
            <a:ext cx="4810125" cy="29030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31"/>
          <a:stretch/>
        </p:blipFill>
        <p:spPr bwMode="auto">
          <a:xfrm>
            <a:off x="4183950" y="1933699"/>
            <a:ext cx="4772025" cy="21540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02875"/>
            <a:ext cx="8229600" cy="2350325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Output 0x3333 to ports B2-B3h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Notice the memory at 0x90030 is now changed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a (very) contrived example but it’s difficult to “show” the effects of SMM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We’ll see another more real-world example later during the BIOS flash portion of the course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point is,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SMM the processor can touch anything it’s able to without any interference 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4466447" y="3075770"/>
            <a:ext cx="3516351" cy="29457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25214" y="2100040"/>
            <a:ext cx="540834" cy="294577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5" idx="2"/>
          </p:cNvCxnSpPr>
          <p:nvPr/>
        </p:nvCxnSpPr>
        <p:spPr>
          <a:xfrm>
            <a:off x="1266048" y="2236177"/>
            <a:ext cx="3200399" cy="98688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6488875"/>
            <a:ext cx="7707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*This example is only applicable on an E6400 running the class’ customized BIOS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vulnBIOS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specific: SMI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Invocation Example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52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SMI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Communication Byte Patterns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895600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search for instances where a program is communicating with SMM via port IO by searching for byte patterns like those above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To locate triggering of SMI via port 0xB2, you can search for the bytes “E6 B2” and “E7 B2” in IDA Pro</a:t>
            </a:r>
          </a:p>
          <a:p>
            <a:pPr marL="742950" lvl="2" indent="-342900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Single byte searches for EE and EF yield many false-positives so analyze the code before it to ensure that the DX register contains B2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APIC accesses will be trickier as they are memory-mapped</a:t>
            </a:r>
          </a:p>
          <a:p>
            <a:pPr marL="742950" lvl="2" indent="-342900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 do not have any examples of this SMI at this time 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3121" y="1066800"/>
            <a:ext cx="713775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val 17"/>
          <p:cNvSpPr/>
          <p:nvPr/>
        </p:nvSpPr>
        <p:spPr>
          <a:xfrm>
            <a:off x="891374" y="1600200"/>
            <a:ext cx="620751" cy="15240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83987" y="8423"/>
            <a:ext cx="1393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Intel Vol. 2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039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>
                <a:latin typeface="Arial" charset="0"/>
                <a:ea typeface="ＭＳ Ｐゴシック" charset="0"/>
                <a:cs typeface="ＭＳ Ｐゴシック" charset="0"/>
              </a:rPr>
              <a:t>All materials are licensed under a Creative Commons 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Share Alike</a:t>
            </a:r>
            <a:r>
              <a:rPr lang="ja-JP" altLang="en-US" sz="36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600">
                <a:latin typeface="Arial" charset="0"/>
                <a:ea typeface="ＭＳ Ｐゴシック" charset="0"/>
                <a:cs typeface="ＭＳ Ｐゴシック" charset="0"/>
              </a:rPr>
              <a:t> license.</a:t>
            </a:r>
            <a:endParaRPr lang="en-US" sz="36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4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772400" cy="54864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http://creativecommons.org/licenses/by-sa/3.0/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A0190B3-9E64-8946-ADD2-447C9EEAC016}" type="slidenum">
              <a:rPr lang="en-US" sz="1400">
                <a:solidFill>
                  <a:prstClr val="black"/>
                </a:solidFill>
              </a:rPr>
              <a:pPr/>
              <a:t>2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324600" cy="4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Rectangle 1"/>
          <p:cNvSpPr>
            <a:spLocks noChangeArrowheads="1"/>
          </p:cNvSpPr>
          <p:nvPr/>
        </p:nvSpPr>
        <p:spPr bwMode="auto">
          <a:xfrm>
            <a:off x="0" y="6427788"/>
            <a:ext cx="91440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  <a:latin typeface="Calibri"/>
              </a:rPr>
              <a:t>Attribution condition: You must indicate that derivative work</a:t>
            </a:r>
          </a:p>
          <a:p>
            <a:r>
              <a:rPr lang="en-US" sz="1100" dirty="0">
                <a:solidFill>
                  <a:prstClr val="black"/>
                </a:solidFill>
                <a:latin typeface="Calibri"/>
              </a:rPr>
              <a:t>"Is derived from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John Butterworth &amp;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Xeno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Kovah’s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 ’Advanced Intel </a:t>
            </a:r>
            <a:r>
              <a:rPr lang="en-US" sz="1100" dirty="0">
                <a:solidFill>
                  <a:prstClr val="black"/>
                </a:solidFill>
                <a:latin typeface="Calibri"/>
              </a:rPr>
              <a:t>x86: BIOS and 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SMM’ class posted at http://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opensecuritytraining.info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/</a:t>
            </a:r>
            <a:r>
              <a:rPr lang="en-US" sz="1100" dirty="0" err="1" smtClean="0">
                <a:solidFill>
                  <a:prstClr val="black"/>
                </a:solidFill>
                <a:latin typeface="Calibri"/>
              </a:rPr>
              <a:t>IntroBIOS.html</a:t>
            </a:r>
            <a:r>
              <a:rPr lang="en-US" sz="1100" dirty="0" smtClean="0">
                <a:solidFill>
                  <a:prstClr val="black"/>
                </a:solidFill>
                <a:latin typeface="Calibri"/>
              </a:rPr>
              <a:t>”</a:t>
            </a:r>
            <a:endParaRPr lang="en-US" sz="11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1830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SMI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Byte Patterns Example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2743200"/>
            <a:ext cx="5562600" cy="3810000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Searching for instances of “E6 B2” and “E7 B2” in IDA will yield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list of examples like that on the left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Most importantly, IDA provides an interesting clue here to a problem that we’ll be covering shortly…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And is actually the only reason this slide is included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71"/>
          <a:stretch/>
        </p:blipFill>
        <p:spPr bwMode="auto">
          <a:xfrm>
            <a:off x="0" y="1528334"/>
            <a:ext cx="9144000" cy="7228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4724400" y="1319150"/>
            <a:ext cx="4506951" cy="1219200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/>
          <a:stretch/>
        </p:blipFill>
        <p:spPr bwMode="auto">
          <a:xfrm>
            <a:off x="187960" y="3352800"/>
            <a:ext cx="2703830" cy="2266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9" name="Curved Connector 8"/>
          <p:cNvCxnSpPr>
            <a:stCxn id="2050" idx="0"/>
          </p:cNvCxnSpPr>
          <p:nvPr/>
        </p:nvCxnSpPr>
        <p:spPr>
          <a:xfrm rot="5400000" flipH="1" flipV="1">
            <a:off x="1562417" y="1867218"/>
            <a:ext cx="1463041" cy="1508125"/>
          </a:xfrm>
          <a:prstGeom prst="curved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362700" y="2191810"/>
            <a:ext cx="16764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85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SMI Invocation Counter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 we’ve seen that there are a lot of events that can generate SMI and we’ve generated some on our own as well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One logical question is: how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frequently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are these generated?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 always, the answer is “it depends”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 a system like a laptop, SMM will likely be called frequently to check the battery/power status</a:t>
            </a:r>
          </a:p>
          <a:p>
            <a:pPr marL="742950" lvl="2" indent="-342900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Should be an SMI# in that case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But on a desktop it may be called much less frequently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 that you can actually see it happening, since it’s transparent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our lab system has been specially modified to provide you more insight to this so let’s take a look!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8814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066800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vulnBIOS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specific: SMI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Invocation Counter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352800"/>
            <a:ext cx="8763000" cy="3429000"/>
          </a:xfrm>
        </p:spPr>
        <p:txBody>
          <a:bodyPr>
            <a:normAutofit fontScale="92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 your E6400 lab machine, open a memory window to address 0x90000 using RW-E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Viewing as a DWORD, look at offset 0x90000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value increments by one every time the system enters SMM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This is not a standard feature!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 added a custom SMI-handler to answer the question of how frequently a system can enter SMM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Presumably because this is a laptop, SMM is entered about 1/second to check battery status/power </a:t>
            </a:r>
          </a:p>
          <a:p>
            <a:pPr marL="742950" lvl="2" indent="-342900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Desktops may enter SMM far less frequently (like minutes apart)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Notice that you don’t notice your system freezing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812"/>
          <a:stretch/>
        </p:blipFill>
        <p:spPr bwMode="auto">
          <a:xfrm>
            <a:off x="1981200" y="1183888"/>
            <a:ext cx="4810125" cy="1940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2189480" y="2402097"/>
            <a:ext cx="1828800" cy="17284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079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SMI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Counter (MSR)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0"/>
            <a:ext cx="8763000" cy="2819400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And as if answering my wishes for some way to track how frequently SMM is entered, I found this in Intel’s Software Programming Guide (Chapter 35, MSRs)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It’s only available on Nehalem and later processor families (new stuff)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Trying to read this will crash any system that doesn’t support it  </a:t>
            </a:r>
          </a:p>
          <a:p>
            <a:pPr marL="742950" lvl="2" indent="-342900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 hope you read this before trying ;)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8534400" cy="13283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9200" y="2917231"/>
            <a:ext cx="5816053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Nehalem (Core </a:t>
            </a:r>
            <a:r>
              <a:rPr lang="en-US" dirty="0" err="1" smtClean="0"/>
              <a:t>i</a:t>
            </a:r>
            <a:r>
              <a:rPr lang="en-US" dirty="0" smtClean="0"/>
              <a:t> series &amp; Xeon) and later architectures only!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56" y="6553200"/>
            <a:ext cx="4322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Intel Vol. 3. Ch. "Model Specific Registers (MSRs)"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9002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Periodic SMI#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438400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More as a side note (but related to the SMI counter), SMI# can be configured to fire periodically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way it can be guaranteed that SMI will be generated at least once every 8, 16, 32, or 64 seconds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register is R/W and resides on the LPC bus (D31:F0, offset A0h, bits 1:0)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88" y="1447800"/>
            <a:ext cx="591502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88" y="2695575"/>
            <a:ext cx="587692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41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Entering SMM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905000"/>
          </a:xfrm>
        </p:spPr>
        <p:txBody>
          <a:bodyPr>
            <a:noAutofit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When receiving an SMI, the processor waits for all instructions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to complete and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stores to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SMI interrupts are handled on an architecturally defined “interruptible” point in program execution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Like an instruction boundary: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3429000"/>
            <a:ext cx="146527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XOR EAX, EAX</a:t>
            </a:r>
          </a:p>
          <a:p>
            <a:r>
              <a:rPr lang="en-US" dirty="0" smtClean="0"/>
              <a:t>ADD EAX, 1</a:t>
            </a:r>
            <a:endParaRPr lang="en-US" dirty="0"/>
          </a:p>
        </p:txBody>
      </p:sp>
      <p:cxnSp>
        <p:nvCxnSpPr>
          <p:cNvPr id="6" name="Straight Connector 5"/>
          <p:cNvCxnSpPr>
            <a:stCxn id="4" idx="1"/>
          </p:cNvCxnSpPr>
          <p:nvPr/>
        </p:nvCxnSpPr>
        <p:spPr>
          <a:xfrm>
            <a:off x="1295400" y="3752166"/>
            <a:ext cx="1981200" cy="2378"/>
          </a:xfrm>
          <a:prstGeom prst="line">
            <a:avLst/>
          </a:prstGeom>
          <a:ln w="15875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76600" y="3572256"/>
            <a:ext cx="4191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Architecturally “interruptible” point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22613" y="44196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Processor saves the context in SMRAM and begins executing the SMI Handler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a multi-core processor, no SMI handler code is executed until all cores have performed the above and entered SMM</a:t>
            </a:r>
          </a:p>
          <a:p>
            <a:pPr marL="0" indent="0">
              <a:buFont typeface="Arial" pitchFamily="34" charset="0"/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414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Entering SMM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due to IO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79095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IO Instruction restart field is located in the state save area in SMRAM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 + 7F00h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 an IO instruction to a device triggers an SMI, the SMI handler has the option of re-executing that instruction upon returning from SMM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Example: If a device is asleep, port IO to it may generate SMI#.  The SMI handler can then wake up the device and re-execute the instruction that generated the original SMI#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Similar to the auto HALT restart. The SMI handler can return execution either the instruction that generated the SMI# or to the instruction following it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9" y="1371600"/>
            <a:ext cx="8545513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7672" y="-3019"/>
            <a:ext cx="4016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Intel Vol. 3. Ch. "System Management Mode"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84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Exiting SMM: RSM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6450"/>
            <a:ext cx="8229600" cy="470535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only way to exit SMM is through the RSM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instruction</a:t>
            </a:r>
          </a:p>
          <a:p>
            <a:pPr lvl="1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Or system shutdown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Returns control to the application program or operating-system procedure that was interrupted by the SMI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processor’s state is restored from the save state area within SMRAM. If the processor detects invalid state information during state restoration, it enters the shutdown state.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operating mode the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processor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was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at the time of the SMI is restored.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RSM can only be executed from within SMM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So if you see this, you are debugging the SMRAM code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RSM opcodes are: 0x0F 0xAA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 our E6400, you can see SMRAM and the RSM instruction at DFF0_5AFDh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Executing RSM while not in SMRAM generates an invalid opcode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exception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" y="1066800"/>
            <a:ext cx="75819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50094" y="7310"/>
            <a:ext cx="1393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Intel Vol. 2</a:t>
            </a:r>
            <a:endParaRPr lang="en-US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720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 we have talked about what causes the system to enter SMM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And we’ve (sort of) even “seen” it happen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As best as possible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But we haven’t talked about SMM’s address space yet …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0903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SMRAM is the address space where the processor switches to upon entering SMM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This address space contains the SMI handler code and data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processor’s pre-SMI context state save information is saved at a pre-defined location in SMRAM (offset from SMBASE)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SMBASE is the base address of SMRAM and can be located in either system memory or another location defined by the vendor (separate RAM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89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2533650"/>
          </a:xfrm>
        </p:spPr>
        <p:txBody>
          <a:bodyPr/>
          <a:lstStyle/>
          <a:p>
            <a:r>
              <a:rPr lang="en-US" dirty="0" smtClean="0"/>
              <a:t>System </a:t>
            </a:r>
            <a:br>
              <a:rPr lang="en-US" dirty="0" smtClean="0"/>
            </a:br>
            <a:r>
              <a:rPr lang="en-US" dirty="0" smtClean="0"/>
              <a:t>Management Mode (SMM)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SMM: Ruling the hen house since </a:t>
            </a:r>
          </a:p>
          <a:p>
            <a:r>
              <a:rPr lang="en-US" dirty="0" smtClean="0"/>
              <a:t>~1993*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76200" y="6488668"/>
            <a:ext cx="926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With Intel Management Engine present, does SMM still rule the hen house? We're not sure yet!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394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Address Space Layout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First off, lets define the terms SMBASE and SMRAM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SMRAM refers to the entire range (or ranges) where the SMI handler code and data is located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SMBASE is the address denoting the base address of SMRAM for a processor (or core)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Each core will have its own SMBASE, typically staggered by the size of the state save area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state save area(s) and entry point(s) are offset from SMBASE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SMBASE is defined in a field stored in the state save area within SMRAM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Always at the same offset from SMBASE (FEF8h)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32-bit value containing the physical address of SMRAM (SMBASE)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Even in x64 architecture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Therefore SMRAM itself is re-locatable by changing the value of SMBASE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We’ll talk about where in physical memory SMBASE/SMRAM is likely to be located in a bit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37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6670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Default SMBASE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startup 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30000h, but can be relocated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SMI Handler Executable code entry point is always at SMBASE + 8000h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CPU always begins executing at SMBASE + 8000h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Multi-core systems will (had better!) have their SMBASE offset by N bytes from each other. For example: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Core 0 defines SMBASE as A_0000h, will enter SMI handler at A_8000h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Core 1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defines SMBASE as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A_1000h, will enter SMI handler at A_9000h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68780" y="228600"/>
            <a:ext cx="5257800" cy="3657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068780" y="3124200"/>
            <a:ext cx="5257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68780" y="1219200"/>
            <a:ext cx="5257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68780" y="1738745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62905" y="382177"/>
            <a:ext cx="2263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31856" y="382177"/>
            <a:ext cx="2263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14673" y="3708413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6235" y="2968823"/>
            <a:ext cx="1664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055646" y="2211288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70474" y="2806519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SMI Handler (code)  Entry Point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8200" y="74711"/>
            <a:ext cx="2244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SMRAM Size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0" y="1239975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Start of State Save Area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869870" y="1547752"/>
            <a:ext cx="0" cy="1855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165270" y="1547752"/>
            <a:ext cx="0" cy="66353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1256077" y="3886200"/>
            <a:ext cx="914400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91835" y="3124200"/>
            <a:ext cx="914400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724982" y="3124200"/>
            <a:ext cx="0" cy="76200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4828" y="1579420"/>
            <a:ext cx="3029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+ 7E00h (32 bit)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875" y="2057400"/>
            <a:ext cx="3049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+ 7C00h (64 bit)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7100" y="1065311"/>
            <a:ext cx="2403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+ 7FFFh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9828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3068780" y="1219199"/>
            <a:ext cx="5257800" cy="519546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590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State save address starts at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SMBASE + 8000h +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7FFFh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FFFFh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32-bit CPU’s, the state-save area is 200h bytes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State save area extends down to SMBASE + 8000h + 7E00h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FE00h</a:t>
            </a:r>
          </a:p>
        </p:txBody>
      </p:sp>
      <p:sp>
        <p:nvSpPr>
          <p:cNvPr id="6" name="Rectangle 5"/>
          <p:cNvSpPr/>
          <p:nvPr/>
        </p:nvSpPr>
        <p:spPr>
          <a:xfrm>
            <a:off x="3068780" y="228600"/>
            <a:ext cx="5257800" cy="3657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068780" y="3124200"/>
            <a:ext cx="5257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68780" y="1219200"/>
            <a:ext cx="5257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68780" y="1738745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62905" y="382177"/>
            <a:ext cx="2263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31856" y="382177"/>
            <a:ext cx="2263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14673" y="3708413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6235" y="2968823"/>
            <a:ext cx="1664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055646" y="2211288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70474" y="2806519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SMI Handler (code)  Entry Point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8200" y="74711"/>
            <a:ext cx="2244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SMRAM Size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0" y="1239975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Start of State Save Area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715000" y="1547752"/>
            <a:ext cx="0" cy="1855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4828" y="1579420"/>
            <a:ext cx="3029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+ 7E00h (32 bit)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875" y="2057400"/>
            <a:ext cx="3049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+ 7C00h (64 bit)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7100" y="1065311"/>
            <a:ext cx="2403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+ 7FFFh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860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08" y="228600"/>
            <a:ext cx="6391385" cy="6495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1376308" y="6307606"/>
            <a:ext cx="6391385" cy="17151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-5071" y="0"/>
            <a:ext cx="1255472" cy="58477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32-Bit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7672" y="-3019"/>
            <a:ext cx="4016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Intel Vol. 3. Ch. "System Management Mode"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786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3068780" y="1219198"/>
            <a:ext cx="5257800" cy="992089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2590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State save address starts at SMBASE + 8000h + 7FFFh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FFFFh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64-bit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CPU’s, the state-save area 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400h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bytes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state-save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extends down to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SMBASE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+ 8000h +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7C00h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FC00h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68780" y="228600"/>
            <a:ext cx="5257800" cy="3657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068780" y="3124200"/>
            <a:ext cx="5257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68780" y="1219200"/>
            <a:ext cx="5257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62905" y="382177"/>
            <a:ext cx="2263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31856" y="382177"/>
            <a:ext cx="2263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14673" y="3708413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6235" y="2968823"/>
            <a:ext cx="1664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055646" y="2211288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70474" y="2806519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SMI Handler (code) Entry Point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8200" y="74711"/>
            <a:ext cx="2244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SMRAM Size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0" y="1239975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Start of State Save Area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638800" y="1547752"/>
            <a:ext cx="0" cy="66353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4828" y="1579420"/>
            <a:ext cx="3029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+ 7E00h (32 bit)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875" y="2057400"/>
            <a:ext cx="3049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+ 7C00h (64 bit)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7100" y="1065311"/>
            <a:ext cx="2403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+ 7FFFh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3675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9" r="6871"/>
          <a:stretch/>
        </p:blipFill>
        <p:spPr bwMode="auto">
          <a:xfrm>
            <a:off x="1282890" y="289587"/>
            <a:ext cx="6578221" cy="656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5071" y="0"/>
            <a:ext cx="1255472" cy="58477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64-Bit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7672" y="-3019"/>
            <a:ext cx="4016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Intel Vol. 3. Ch. "System Management Mode"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521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5" r="6623"/>
          <a:stretch/>
        </p:blipFill>
        <p:spPr bwMode="auto">
          <a:xfrm>
            <a:off x="1023581" y="4101152"/>
            <a:ext cx="6728348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6" r="6640"/>
          <a:stretch/>
        </p:blipFill>
        <p:spPr bwMode="auto">
          <a:xfrm>
            <a:off x="1023581" y="1806906"/>
            <a:ext cx="6728348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0" r="6685"/>
          <a:stretch/>
        </p:blipFill>
        <p:spPr bwMode="auto">
          <a:xfrm>
            <a:off x="1023581" y="0"/>
            <a:ext cx="6728347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1156648" y="1635395"/>
            <a:ext cx="6477000" cy="17151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5867400"/>
            <a:ext cx="8229600" cy="990599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SMBASE field for both 64-bit and 32-bit architectures is always located at the same offset from SMBASE (FEF8h)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5071" y="0"/>
            <a:ext cx="1255472" cy="58477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64-Bit</a:t>
            </a:r>
            <a:endParaRPr lang="en-US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3075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91000"/>
            <a:ext cx="8229600" cy="2590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remaining area is free for use as SMI handler code and data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Total size of SMRAM region is defined by the BIOS when it configures SMM</a:t>
            </a:r>
          </a:p>
        </p:txBody>
      </p:sp>
      <p:sp>
        <p:nvSpPr>
          <p:cNvPr id="6" name="Rectangle 5"/>
          <p:cNvSpPr/>
          <p:nvPr/>
        </p:nvSpPr>
        <p:spPr>
          <a:xfrm>
            <a:off x="3068780" y="228600"/>
            <a:ext cx="5257800" cy="3657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068780" y="3124200"/>
            <a:ext cx="5257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68780" y="1219200"/>
            <a:ext cx="5257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68780" y="1738745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962905" y="382177"/>
            <a:ext cx="2263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31856" y="382177"/>
            <a:ext cx="22634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14673" y="3708413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06235" y="2968823"/>
            <a:ext cx="1664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055646" y="2211288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70474" y="2806519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SMI Handler Entry Point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8200" y="74711"/>
            <a:ext cx="2244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SMRAM Size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0" y="1239975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Start of State Save Area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869870" y="1547752"/>
            <a:ext cx="0" cy="18555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165270" y="1547752"/>
            <a:ext cx="0" cy="66353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068780" y="2211288"/>
            <a:ext cx="5257800" cy="1674912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076077" y="239751"/>
            <a:ext cx="5257800" cy="979448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4828" y="1579420"/>
            <a:ext cx="3029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+ 7E00h (32 bit)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875" y="2057400"/>
            <a:ext cx="3049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+ 7C00h (64 bit)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7100" y="1065311"/>
            <a:ext cx="2403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SMBASE + 8000h + 7FFFh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329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2402152" y="1449288"/>
            <a:ext cx="5257800" cy="519546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397825" y="2397825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Core 1 SMI Entry Point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402775" y="621475"/>
            <a:ext cx="5257800" cy="519546"/>
          </a:xfrm>
          <a:prstGeom prst="rect">
            <a:avLst/>
          </a:prstGeom>
          <a:solidFill>
            <a:srgbClr val="92D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397825" y="2362200"/>
            <a:ext cx="5257800" cy="370614"/>
          </a:xfrm>
          <a:prstGeom prst="rect">
            <a:avLst/>
          </a:prstGeom>
          <a:solidFill>
            <a:srgbClr val="92D05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394855" y="2990600"/>
            <a:ext cx="5257800" cy="370614"/>
          </a:xfrm>
          <a:prstGeom prst="rect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24384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Each core will have its own SMBASE address offset from the other core(s) SMBASE addresses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Like 1000h bytes per the above 32-bit example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Technically, another core could define its SMBASE in a completely separate memory address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diagram I show them sharing the same SMRAM memory range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practice, some cores will simply execute a dead loop</a:t>
            </a:r>
          </a:p>
        </p:txBody>
      </p:sp>
      <p:sp>
        <p:nvSpPr>
          <p:cNvPr id="6" name="Rectangle 5"/>
          <p:cNvSpPr/>
          <p:nvPr/>
        </p:nvSpPr>
        <p:spPr>
          <a:xfrm>
            <a:off x="2394855" y="152400"/>
            <a:ext cx="5257800" cy="396388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94855" y="3354289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94855" y="1127664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394855" y="1968834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25598" y="3962400"/>
            <a:ext cx="1561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0 SMBASE</a:t>
            </a:r>
            <a:endParaRPr lang="en-US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3700" y="3198912"/>
            <a:ext cx="227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0 SMBASE + 8000h</a:t>
            </a:r>
            <a:endParaRPr lang="en-US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96549" y="3036608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Core 0 SMI Entry Point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74075" y="1551212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Core 0 State Save Area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200" y="1295400"/>
            <a:ext cx="2310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0 SMBASE + FFFFh</a:t>
            </a:r>
            <a:endParaRPr lang="en-US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35647" y="3598217"/>
            <a:ext cx="1561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1 SMBASE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577" y="475514"/>
            <a:ext cx="2310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1 SMBASE + FFFFh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2397825" y="2712525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23700" y="2560125"/>
            <a:ext cx="22717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1 SMBASE + 8000h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402775" y="609600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374075" y="685800"/>
            <a:ext cx="52745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Core 1 State Save Area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2397825" y="3745675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655625" y="3940625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D000_0000h</a:t>
            </a:r>
            <a:endParaRPr lang="en-US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55625" y="3581400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D000_1000h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650675" y="3200400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D000_0000h</a:t>
            </a:r>
            <a:endParaRPr lang="en-US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661172" y="2560125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D000_9000h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656222" y="1283525"/>
            <a:ext cx="1257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D000_FFFFh</a:t>
            </a:r>
            <a:endParaRPr lang="en-US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49297" y="1825823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D000_FE00h</a:t>
            </a:r>
            <a:endParaRPr lang="en-US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655625" y="457200"/>
            <a:ext cx="1247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D001_0FFFh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655625" y="963873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D001_0E00h</a:t>
            </a:r>
            <a:endParaRPr lang="en-US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09800" y="76200"/>
            <a:ext cx="5562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>
            <a:off x="2397825" y="1447800"/>
            <a:ext cx="52578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800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 Location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Technically, SMRAM can be located anywhere in the 4GB memory address space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SMBASE can be overwritten by the SMI handler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Typically SMRAM is relocated at least once: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On system startup, the first time the system enters SMM, SMBASE is at 0x30000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SMI handler starts executing at 0x38000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no reason it needs to stay at that address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Intel defines a few locations for SMRAM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But it really is a flexible system and can be put anywhere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 think these guidelines are provided to make configuration easier for the BIOS developers and to avoid areas where SMRAM may overlap with other regions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all part of building that memory map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461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Management Mode (SMM) Overview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Most privileged x86 processor operating mode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Runs transparent to the operating system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When the processor enters SMM, all other running tasks are suspended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SMM can be invoked only by a System Management Interrupt (SMI) and exited only by the RSM (resume) instruction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Intended use is to provide an isolated operating environment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Power/Battery management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Controlling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system hardware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Running proprietary OEM code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etc. (anything that should run privileged and uninterrupted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4922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SMRAM Locations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6670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ICH/MCH chipsets there are 3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locations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for SMRAM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PCH chipsets the High Address (HSEG) is no longer supported (so 2 locations)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Technically the base address of SMRAM can be relocated by the SMI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handler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But there are reasons these guidelines should be followed and for all practical purposes SMRAM will be in TSEG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69" y="1447800"/>
            <a:ext cx="879316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911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Compatible SMRAM (Legacy Video Area)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371600"/>
            <a:ext cx="4267200" cy="5334000"/>
          </a:xfrm>
        </p:spPr>
        <p:txBody>
          <a:bodyPr>
            <a:normAutofit lnSpcReduction="10000"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Fixed address space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Legacy VGA space (A_0000 -  B_FFFFh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Confusingly called C Range or C-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Seg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 “Compatible”</a:t>
            </a:r>
          </a:p>
          <a:p>
            <a:pPr lvl="1"/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So I may incorrectly state it’s address to start at C_0000h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When compatible SMM space is enabled, SMM-mode processor accesses to this range are routed to physical system memory at this address. 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Non-SMM-mode processor accesses to this range are considered to be to the video buffer area.</a:t>
            </a:r>
          </a:p>
          <a:p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37" t="5822" r="18767" b="3102"/>
          <a:stretch/>
        </p:blipFill>
        <p:spPr bwMode="auto">
          <a:xfrm>
            <a:off x="457200" y="1371600"/>
            <a:ext cx="3626634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28123" y="3114707"/>
            <a:ext cx="1974039" cy="772778"/>
          </a:xfrm>
          <a:prstGeom prst="rect">
            <a:avLst/>
          </a:prstGeom>
          <a:solidFill>
            <a:srgbClr val="C0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9047" y="5975712"/>
            <a:ext cx="3347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Legacy (DOS) Compatibility Range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860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Enabling Compatible SMRAM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10000"/>
            <a:ext cx="8153400" cy="28956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address space is enabled by asserting the G_SMRAME bit</a:t>
            </a:r>
          </a:p>
          <a:p>
            <a:pPr lvl="1"/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I believe G_SMRARE is a typo in the datasheet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register containing this bit (SMRAMC) will be located in a different place depending on the architecture</a:t>
            </a:r>
          </a:p>
          <a:p>
            <a:pPr lvl="1"/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On our E6400 it is located in the DRAM Controller (D0:F0) at offset 9Dh</a:t>
            </a:r>
          </a:p>
          <a:p>
            <a:pPr lvl="1"/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On a </a:t>
            </a:r>
            <a:r>
              <a:rPr lang="en-US" sz="1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Haswell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 system, for example, it is also located in the DRAM controller but at offset 88h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799851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707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TSEG (Top of Main Memory Segment)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371600"/>
            <a:ext cx="4191000" cy="28956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 address space</a:t>
            </a:r>
          </a:p>
          <a:p>
            <a:pPr lvl="1"/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In terms of size and location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Located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at: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TOLUD – STOLEN – TSEG_SZ</a:t>
            </a:r>
          </a:p>
          <a:p>
            <a:pPr marL="0" indent="0">
              <a:buNone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 TOLUD – STOLEN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STOLEN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refers to Graphics Memory Stolen, which is optional and can be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zero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New architecture enables more customized location/size of TSEG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" y="1084467"/>
            <a:ext cx="4063851" cy="5773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458153" y="3265609"/>
            <a:ext cx="1790358" cy="223105"/>
          </a:xfrm>
          <a:prstGeom prst="rect">
            <a:avLst/>
          </a:prstGeom>
          <a:solidFill>
            <a:srgbClr val="C00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>
            <a:off x="1245891" y="2743200"/>
            <a:ext cx="155448" cy="522409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0002" y="2819738"/>
            <a:ext cx="90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STOLEN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4419600"/>
            <a:ext cx="4075943" cy="12003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When extended SMRAM space is enabled, processor accesses to the TSEG range when the processor is not in SMM are treated as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invalid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5943600"/>
            <a:ext cx="4075943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Non-processor originated accesses are not allowed to SMM space.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19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Enabling TSEG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038600"/>
            <a:ext cx="8153400" cy="2667000"/>
          </a:xfrm>
        </p:spPr>
        <p:txBody>
          <a:bodyPr>
            <a:normAutofit fontScale="925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TSEG is enabled differently depending on the architecture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MCH chipsets, it was defined in the ESMRAMC register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Either 1, 2, or 8MB in size for TSEG (defined in bits 2:1)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our E6400 it’s in D0:F0, offset 9Eh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Newer systems offer more flexibility in TSEG size and location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35"/>
          <a:stretch/>
        </p:blipFill>
        <p:spPr bwMode="auto">
          <a:xfrm>
            <a:off x="1398121" y="2773100"/>
            <a:ext cx="6366656" cy="11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7" y="1367882"/>
            <a:ext cx="6164263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7856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Enabling TSEG on new platforms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105400"/>
            <a:ext cx="8153400" cy="1600199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On newer systems the size of TSEG is more flexible in its programming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offset of this register and its method of programming is dependent on the memory controller (which exists either in the MCH or the processor)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7845425" cy="383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7452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HSEG (High SMM Memory Space)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0" y="1371600"/>
            <a:ext cx="4648200" cy="533400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Fixed address space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FEDA_0000 to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FEDB_FFFFh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When enabled (if supported), A_0000h to B_FFFFh are remapped to high memory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Not supported in PCH chipsets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Note: TSEG is located under TOLUD which is located at the bottom of this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diagram</a:t>
            </a:r>
          </a:p>
          <a:p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849" y="1228725"/>
            <a:ext cx="3490151" cy="56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70588" y="2209800"/>
            <a:ext cx="1405220" cy="223105"/>
          </a:xfrm>
          <a:prstGeom prst="rect">
            <a:avLst/>
          </a:prstGeom>
          <a:solidFill>
            <a:srgbClr val="C00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89941" y="3424238"/>
            <a:ext cx="931210" cy="461962"/>
          </a:xfrm>
          <a:prstGeom prst="rect">
            <a:avLst/>
          </a:prstGeom>
          <a:solidFill>
            <a:srgbClr val="C00000">
              <a:alpha val="3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9151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Enabling HSEG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495800"/>
            <a:ext cx="8153400" cy="2209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HSEG is enabled when bit 7 of the ESMRAMC bit is set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 supported on PCH systems and later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278" y="2743200"/>
            <a:ext cx="6373813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7" y="1367882"/>
            <a:ext cx="6164263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1052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 Combinations (MCH-based)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895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 to two memory locations can be used for SMRAM on a system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still only one SMBASE per core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Global Enable means that SMM compatible space is turned on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Note that enabling HSEG disables the Compatible C-range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Disabling the C-range disables all other ranges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 if you’re using TSEG, there is guaranteed to be either the C-range or the H-range also present</a:t>
            </a: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1457325"/>
            <a:ext cx="728821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9926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 Combinations (PCH-based)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229600" cy="2743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Up to two memory locations can be used for SMRAM on a system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Which is good since on PCH there is only the Compatible and TSEG ranges; HSEG is no longer supported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As you can see, this means that the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Compatible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range is always enabled if TSEG is enabled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So the only question is whether or not you use TSEG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1447800"/>
            <a:ext cx="728821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2362200" y="1828800"/>
            <a:ext cx="1295400" cy="182880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362200" y="1828800"/>
            <a:ext cx="1295400" cy="182880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172200" y="1828800"/>
            <a:ext cx="990600" cy="182880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172200" y="1828800"/>
            <a:ext cx="990600" cy="182880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992149" y="3536796"/>
            <a:ext cx="715010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990292" y="3254298"/>
            <a:ext cx="715010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System Management Mode (SMM)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code that executes in SMM (called the SMI handler) is instantiated from the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BIOS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flash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Protecting SMM is a matter of protecting both the active (running) SMRAM address space but also protecting the flash chip from which it is derived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Protect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itself (SMBASE (location), SMRAM Permissions)</a:t>
            </a:r>
          </a:p>
          <a:p>
            <a:pPr lvl="1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Write-Protect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Flash</a:t>
            </a: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So far in our research, only about 5% of SMRAM configurations were directly unlocked and vulnerable to overwrite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since &gt; 50% of the BIOS flash chips we've seen are vulnerable, that means &gt; 50% of SMRAM will follow suit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60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Demo: Locating SMRAM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295400"/>
            <a:ext cx="3810000" cy="54102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First let’s see what address ranges are enabled on our system for SMRAM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Open RW-Everything and select PCI devices, device 0, function 0 (the DRAM Controller)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Look at offset 9Dh (SMRAMC register)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See if bit 3 (G_SMRAME) bit is set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Compatible SMRAM at A_0000 to B_FFFFh is set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20" y="1419225"/>
            <a:ext cx="4829175" cy="5210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86200"/>
            <a:ext cx="2733675" cy="1171575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4114800" y="5105400"/>
            <a:ext cx="3048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9219" idx="3"/>
            <a:endCxn id="4" idx="1"/>
          </p:cNvCxnSpPr>
          <p:nvPr/>
        </p:nvCxnSpPr>
        <p:spPr>
          <a:xfrm>
            <a:off x="3343275" y="4471988"/>
            <a:ext cx="816162" cy="678049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1535151" y="4210674"/>
            <a:ext cx="304800" cy="49142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08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Demo: Locating SMRAM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295400"/>
            <a:ext cx="3810000" cy="54102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Let’s now check to see if TSEG (or HSEG) is enabled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 know we cannot be using both along side the compatible C range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Look at the register at offset 9Eh (ESMRAMC)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Notice that TSEG Enable bit 0 is asserted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By default then, HSEG is not enabled, but we can also see that bit 7 is not asserted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20" y="1419225"/>
            <a:ext cx="4829175" cy="5210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892900"/>
            <a:ext cx="2733675" cy="1171575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4386147" y="5105400"/>
            <a:ext cx="3048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1"/>
            <a:endCxn id="10242" idx="3"/>
          </p:cNvCxnSpPr>
          <p:nvPr/>
        </p:nvCxnSpPr>
        <p:spPr>
          <a:xfrm flipH="1" flipV="1">
            <a:off x="3343275" y="4478688"/>
            <a:ext cx="1087509" cy="671349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133600" y="4210674"/>
            <a:ext cx="304800" cy="49142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14600" y="5486400"/>
            <a:ext cx="102406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TSEG Yes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5498068"/>
            <a:ext cx="1024448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HSEG No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/>
          <p:cNvCxnSpPr>
            <a:stCxn id="5" idx="0"/>
          </p:cNvCxnSpPr>
          <p:nvPr/>
        </p:nvCxnSpPr>
        <p:spPr>
          <a:xfrm flipH="1" flipV="1">
            <a:off x="2286001" y="4702099"/>
            <a:ext cx="740631" cy="784301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0"/>
            <a:endCxn id="16" idx="4"/>
          </p:cNvCxnSpPr>
          <p:nvPr/>
        </p:nvCxnSpPr>
        <p:spPr>
          <a:xfrm flipH="1" flipV="1">
            <a:off x="861950" y="4682424"/>
            <a:ext cx="564674" cy="81564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09550" y="4191000"/>
            <a:ext cx="304800" cy="49142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645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Lab: Find TSEG Base/Limit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23622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 we know that Compatible SMRAM is enabled, and that is always at a fixed address A_0000 to B_FFFFh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But TSEG is dependent on other addresses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TSEG location can be calculated (if you are analyzing a system that does not have an explicit TSEG register):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TSEG Range is calculated as: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9" t="25000" r="17659" b="57380"/>
          <a:stretch/>
        </p:blipFill>
        <p:spPr bwMode="auto">
          <a:xfrm>
            <a:off x="2077844" y="1392366"/>
            <a:ext cx="4170556" cy="180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916044" y="2751380"/>
            <a:ext cx="3124200" cy="382659"/>
          </a:xfrm>
          <a:prstGeom prst="rect">
            <a:avLst/>
          </a:prstGeom>
          <a:solidFill>
            <a:srgbClr val="C00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>
            <a:off x="2684396" y="1741179"/>
            <a:ext cx="155448" cy="934781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11043" y="2014653"/>
            <a:ext cx="106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STOLEN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24221" y="2743200"/>
            <a:ext cx="985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TSEG_SZ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>
            <a:off x="2689302" y="2740229"/>
            <a:ext cx="155448" cy="382114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5800" y="6172200"/>
            <a:ext cx="8156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(TOLUD – STOLEN – TSEG_SZ) to  (TOLUD – STOLEN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2235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3"/>
          <a:stretch/>
        </p:blipFill>
        <p:spPr bwMode="auto">
          <a:xfrm>
            <a:off x="180282" y="990600"/>
            <a:ext cx="4810125" cy="362600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Lab: Find TSEG: TOLUD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48200"/>
            <a:ext cx="8229600" cy="2057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(TOLUD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– STOLEN –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TSEG_SZ) to  (TOLUD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STOLEN)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(E0000000 - ? - ?) to (E0000000 - ?)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707" y="2286000"/>
            <a:ext cx="4600575" cy="12858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209482" y="3810000"/>
            <a:ext cx="3847464" cy="52322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TOLUD = E000_0000h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89882" y="4157547"/>
            <a:ext cx="4572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11" idx="6"/>
            <a:endCxn id="9" idx="1"/>
          </p:cNvCxnSpPr>
          <p:nvPr/>
        </p:nvCxnSpPr>
        <p:spPr>
          <a:xfrm flipV="1">
            <a:off x="1247082" y="4071610"/>
            <a:ext cx="3962400" cy="23833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52693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76800"/>
            <a:ext cx="8229600" cy="1828800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Next is to find the amount of memory (if any) that has been stolen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from graphics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Bits 11:8 determine the amount of graphics memory stolen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case it is 0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(TOLUD – STOLEN – TSEG_SZ) to  (TOLUD – STOLEN)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(E0000000 -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0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- ?) to (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E0000000 - 0)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Lab: Find TSEG: STOLEN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3"/>
          <a:stretch/>
        </p:blipFill>
        <p:spPr bwMode="auto">
          <a:xfrm>
            <a:off x="228600" y="990600"/>
            <a:ext cx="4810125" cy="362600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2400" y="4191000"/>
            <a:ext cx="2423997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STOLEN = 0h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349298" y="3071928"/>
            <a:ext cx="4572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10" idx="4"/>
            <a:endCxn id="9" idx="0"/>
          </p:cNvCxnSpPr>
          <p:nvPr/>
        </p:nvCxnSpPr>
        <p:spPr>
          <a:xfrm flipH="1">
            <a:off x="1364399" y="3376728"/>
            <a:ext cx="213499" cy="814272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587" y="457200"/>
            <a:ext cx="6221413" cy="15906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4275" y="2057400"/>
            <a:ext cx="6870700" cy="209550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2438400" y="3733800"/>
            <a:ext cx="4572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4953000" y="3200400"/>
            <a:ext cx="4572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0756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Lab: Find TSEG: TSEG_SZ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458200" cy="1905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And lastly we need to determine the size of TSEG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differ based on architecture but for our system it’s 8 bits</a:t>
            </a:r>
          </a:p>
          <a:p>
            <a:r>
              <a:rPr lang="en-US" sz="22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TOLUD – STOLEN – TSEG_SZ) to  (TOLUD – STOLEN)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E000_0000 -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0 -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10_0000)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to (E0000000 -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0)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7" b="20438"/>
          <a:stretch/>
        </p:blipFill>
        <p:spPr bwMode="auto">
          <a:xfrm>
            <a:off x="76200" y="1219200"/>
            <a:ext cx="4829175" cy="32784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80" y="2826028"/>
            <a:ext cx="2733675" cy="1171575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Oval 13"/>
          <p:cNvSpPr/>
          <p:nvPr/>
        </p:nvSpPr>
        <p:spPr>
          <a:xfrm>
            <a:off x="4283927" y="4038528"/>
            <a:ext cx="3048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>
            <a:stCxn id="13" idx="3"/>
            <a:endCxn id="14" idx="1"/>
          </p:cNvCxnSpPr>
          <p:nvPr/>
        </p:nvCxnSpPr>
        <p:spPr>
          <a:xfrm>
            <a:off x="3241055" y="3411816"/>
            <a:ext cx="1087509" cy="671349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1676399" y="3143802"/>
            <a:ext cx="423748" cy="49142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411815"/>
            <a:ext cx="3686175" cy="12477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264" y="2200275"/>
            <a:ext cx="5299580" cy="10763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5029200" y="3401189"/>
            <a:ext cx="3886200" cy="351811"/>
          </a:xfrm>
          <a:prstGeom prst="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3434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Calculate TSEG Base/Limit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3124200"/>
          </a:xfrm>
        </p:spPr>
        <p:txBody>
          <a:bodyPr>
            <a:normAutofit fontScale="85000" lnSpcReduction="2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 plug our known values into: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(TOLUD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– STOLEN –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TSEG_SZ) to  (TOLUD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STOLEN)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(E000_0000h – 0 – 1 MB) to (E000_0000 – 0)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Provides us the range: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DFF0_0000h to E000_0000h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Technically it’s DFF0_0000 to DFFF_FFFFh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*should* be the SMBASE address (which is relocatable of course but in all likelihood will be here)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also read the SMRR PHYSBASE MSR if it’s supported or on a newer system read the TSEG Base/Limit from the TSEG register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SMRRs covered in a little bit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33344" y="1458951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E000_0000h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 flipH="1">
            <a:off x="5772371" y="1765833"/>
            <a:ext cx="152400" cy="934781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922699" y="2044747"/>
            <a:ext cx="531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" name="Left Brace 10"/>
          <p:cNvSpPr/>
          <p:nvPr/>
        </p:nvSpPr>
        <p:spPr>
          <a:xfrm flipH="1">
            <a:off x="5795862" y="2803772"/>
            <a:ext cx="129149" cy="296624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9" t="25000" r="17659" b="57380"/>
          <a:stretch/>
        </p:blipFill>
        <p:spPr bwMode="auto">
          <a:xfrm>
            <a:off x="1643613" y="1392366"/>
            <a:ext cx="4170556" cy="180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481813" y="2751380"/>
            <a:ext cx="3124200" cy="382659"/>
          </a:xfrm>
          <a:prstGeom prst="rect">
            <a:avLst/>
          </a:prstGeom>
          <a:solidFill>
            <a:srgbClr val="C00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Brace 14"/>
          <p:cNvSpPr/>
          <p:nvPr/>
        </p:nvSpPr>
        <p:spPr>
          <a:xfrm>
            <a:off x="2250165" y="1741179"/>
            <a:ext cx="155448" cy="934781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276812" y="2014653"/>
            <a:ext cx="106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STOLEN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89990" y="2743200"/>
            <a:ext cx="985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TSEG_SZ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>
          <a:xfrm>
            <a:off x="2255071" y="2740229"/>
            <a:ext cx="155448" cy="382114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925012" y="276550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MB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5995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Calculate TSEG Base/Limit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57600"/>
            <a:ext cx="8229600" cy="3048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TSEG base address marks the beginning of the protected SMRAM range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Therefore the TSEG base *should* equate to SMBASE 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Or the lowest SMBASE value in a multi-core system, assuming shared SMRAM range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We’ll see in a bit that this isn’t necessarily the case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33344" y="1458951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E000_0000h</a:t>
            </a:r>
            <a:endParaRPr lang="en-US" dirty="0"/>
          </a:p>
        </p:txBody>
      </p:sp>
      <p:sp>
        <p:nvSpPr>
          <p:cNvPr id="9" name="Left Brace 8"/>
          <p:cNvSpPr/>
          <p:nvPr/>
        </p:nvSpPr>
        <p:spPr>
          <a:xfrm flipH="1">
            <a:off x="5772371" y="1765833"/>
            <a:ext cx="152400" cy="934781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922699" y="2044747"/>
            <a:ext cx="531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1" name="Left Brace 10"/>
          <p:cNvSpPr/>
          <p:nvPr/>
        </p:nvSpPr>
        <p:spPr>
          <a:xfrm flipH="1">
            <a:off x="5795862" y="2803772"/>
            <a:ext cx="129149" cy="296624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9" t="25000" r="17659" b="57380"/>
          <a:stretch/>
        </p:blipFill>
        <p:spPr bwMode="auto">
          <a:xfrm>
            <a:off x="1643613" y="1392366"/>
            <a:ext cx="4170556" cy="180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481813" y="2751380"/>
            <a:ext cx="3124200" cy="382659"/>
          </a:xfrm>
          <a:prstGeom prst="rect">
            <a:avLst/>
          </a:prstGeom>
          <a:solidFill>
            <a:srgbClr val="C00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 Brace 14"/>
          <p:cNvSpPr/>
          <p:nvPr/>
        </p:nvSpPr>
        <p:spPr>
          <a:xfrm>
            <a:off x="2250165" y="1741179"/>
            <a:ext cx="155448" cy="934781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276812" y="2014653"/>
            <a:ext cx="1063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STOLEN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89990" y="2743200"/>
            <a:ext cx="985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TSEG_SZ</a:t>
            </a:r>
            <a:endParaRPr lang="en-US" dirty="0"/>
          </a:p>
        </p:txBody>
      </p:sp>
      <p:sp>
        <p:nvSpPr>
          <p:cNvPr id="18" name="Left Brace 17"/>
          <p:cNvSpPr/>
          <p:nvPr/>
        </p:nvSpPr>
        <p:spPr>
          <a:xfrm>
            <a:off x="2255071" y="2740229"/>
            <a:ext cx="155448" cy="382114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925012" y="276550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 MB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85758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Map Protection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86200"/>
            <a:ext cx="8153400" cy="2635921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location of TSEG is dependent on the values of TOLUD and Stolen 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Modifying this value is technically something that an attacker could try to shift the SMRAM region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 these registers can be locked down by either TXT or by the D_LCK bit in the SMRAM register (a key-bit)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One of these should be used to lock in those memory map values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4524375" cy="12096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78232"/>
            <a:ext cx="3857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40"/>
          <a:stretch/>
        </p:blipFill>
        <p:spPr bwMode="auto">
          <a:xfrm>
            <a:off x="4498703" y="2438400"/>
            <a:ext cx="4416697" cy="12096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2828897" y="1853831"/>
            <a:ext cx="577597" cy="27141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400196" y="3240170"/>
            <a:ext cx="577597" cy="27141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304800" y="2672815"/>
            <a:ext cx="4058433" cy="106178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>
            <a:stCxn id="10" idx="2"/>
            <a:endCxn id="14" idx="0"/>
          </p:cNvCxnSpPr>
          <p:nvPr/>
        </p:nvCxnSpPr>
        <p:spPr>
          <a:xfrm flipH="1">
            <a:off x="2334017" y="1989541"/>
            <a:ext cx="494880" cy="683274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15365" idx="3"/>
          </p:cNvCxnSpPr>
          <p:nvPr/>
        </p:nvCxnSpPr>
        <p:spPr>
          <a:xfrm flipH="1" flipV="1">
            <a:off x="4314825" y="3240170"/>
            <a:ext cx="3152775" cy="135709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6522121"/>
            <a:ext cx="5418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*I’ve tried it and frozen my system.  Optional if you want to try.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7142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 Lock-Down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029200"/>
            <a:ext cx="8458200" cy="1676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D_LCK is pretty much a necessity and is rarely left unset (5% or so of measured BIOS have D_LCK not set)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When set prevents changes to a lot of registers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Our lab demo laptop isn’t locked thanks to our custom BIOS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675"/>
          <a:stretch/>
        </p:blipFill>
        <p:spPr bwMode="auto">
          <a:xfrm>
            <a:off x="381000" y="1143000"/>
            <a:ext cx="5717091" cy="162333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976" y="2819400"/>
            <a:ext cx="6392863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64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86200"/>
            <a:ext cx="8382000" cy="28194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figure shows how the processor moves in and out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 SMM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IA32e is Long Mode (64-bit mode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SMM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can be entered from any CPU operating mode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SMI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# always causes the processor to enter SMM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RSM causes the processor to return the operating mode it was in prior to the SMI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only way in and out of SMM is through an SMI# and a RSM,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respectively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120" y="290946"/>
            <a:ext cx="5161280" cy="3519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73116" y="0"/>
            <a:ext cx="3970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Intel Vol. 1. </a:t>
            </a:r>
            <a:r>
              <a:rPr lang="en-US" sz="1400" dirty="0" err="1" smtClean="0"/>
              <a:t>Ch</a:t>
            </a:r>
            <a:r>
              <a:rPr lang="en-US" sz="1400" dirty="0" smtClean="0"/>
              <a:t> "System Management Mode"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5409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vulnBIOS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specific: Viewing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213360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 SMRAM is properly locked down this isn’t possible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Assert the D_OPEN bit in the SMRAMC register (D0:F0, offset 9Dh)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Since it’s unlocked, let’s take a look at SMRAM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According to our TSEG calculations it should be located at DFF0_0000h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should be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SMBASE…but is it? Let’s see…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48"/>
          <a:stretch/>
        </p:blipFill>
        <p:spPr bwMode="auto">
          <a:xfrm>
            <a:off x="187829" y="1129991"/>
            <a:ext cx="4294961" cy="28623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13"/>
          <a:stretch/>
        </p:blipFill>
        <p:spPr bwMode="auto">
          <a:xfrm>
            <a:off x="4603712" y="1371600"/>
            <a:ext cx="4311688" cy="30405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54" y="2264859"/>
            <a:ext cx="2733675" cy="1171575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3649694" y="3641929"/>
            <a:ext cx="335102" cy="22940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9" idx="2"/>
            <a:endCxn id="17412" idx="2"/>
          </p:cNvCxnSpPr>
          <p:nvPr/>
        </p:nvCxnSpPr>
        <p:spPr>
          <a:xfrm flipH="1" flipV="1">
            <a:off x="2097592" y="3436434"/>
            <a:ext cx="1552102" cy="320197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046360" y="2561687"/>
            <a:ext cx="294441" cy="55507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0711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D_OPEN (or just D_O!)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029200"/>
            <a:ext cx="8458200" cy="1676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To help the BIOS configure SMRAM, the chipset provides a means for leaving SMRAM open even when the processor is not in SMM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D_LCK prevents this bit from being asserted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675"/>
          <a:stretch/>
        </p:blipFill>
        <p:spPr bwMode="auto">
          <a:xfrm>
            <a:off x="381000" y="1287902"/>
            <a:ext cx="5717091" cy="162333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97" b="47583"/>
          <a:stretch/>
        </p:blipFill>
        <p:spPr bwMode="auto">
          <a:xfrm>
            <a:off x="2743200" y="3063636"/>
            <a:ext cx="5953125" cy="1813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32618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29" y="1129992"/>
            <a:ext cx="4294961" cy="2877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161" y="1524000"/>
            <a:ext cx="4319239" cy="30655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vulnBIOS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specific: Viewing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24400"/>
            <a:ext cx="8229600" cy="19812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Well, there is some binary at DFF0_0000h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EB 38 is a JMP instruction which would take us to DFF0_003Ah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But shouldn’t our code enter at SMBASE + 8000h (DFF0_8000h) instead?  Maybe this is just random bits.</a:t>
            </a:r>
          </a:p>
        </p:txBody>
      </p:sp>
      <p:sp>
        <p:nvSpPr>
          <p:cNvPr id="9" name="Oval 8"/>
          <p:cNvSpPr/>
          <p:nvPr/>
        </p:nvSpPr>
        <p:spPr>
          <a:xfrm>
            <a:off x="3649694" y="3641929"/>
            <a:ext cx="335102" cy="22940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9" idx="7"/>
            <a:endCxn id="14" idx="2"/>
          </p:cNvCxnSpPr>
          <p:nvPr/>
        </p:nvCxnSpPr>
        <p:spPr>
          <a:xfrm flipV="1">
            <a:off x="3935721" y="3276601"/>
            <a:ext cx="693987" cy="398923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629708" y="1752601"/>
            <a:ext cx="4361892" cy="3048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36444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vulnBIOS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specific: Viewing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371600"/>
            <a:ext cx="3733800" cy="5105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Let’s look at address DFF0_8000h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Definitely </a:t>
            </a:r>
            <a:r>
              <a:rPr lang="en-US" sz="2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executable code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Call it a hunch but let’s look at address DFF0_7EF8h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Recall that the SMBASE field in the state save register is located at offset SMBASE + 8000h + 7EF8h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Let’s see what that shows us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4791075" cy="4371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228600" y="2614550"/>
            <a:ext cx="1676400" cy="45800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02789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vulnBIOS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specific: Viewing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371600"/>
            <a:ext cx="3581400" cy="5105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the SMBASE value and its value is DFEF_8000h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 SMBASE + 8000h is DFF0_0000h which is our TSEG base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Technically, the SMRAM range is outside of the TSEG protected area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524000"/>
            <a:ext cx="4810125" cy="4352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1219200" y="2709746"/>
            <a:ext cx="990600" cy="22860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89031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Unprotected SMRAM Range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38600"/>
            <a:ext cx="8229600" cy="2667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can see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that it's outside the range if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we go to an address just under DFF0_0000h and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write some bytes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Then we can toggle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the D_OPEN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bit off and on and see that the bytes we just wrote are still present whether SMRAM is open or closed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9" t="25001" r="17659" b="48033"/>
          <a:stretch/>
        </p:blipFill>
        <p:spPr bwMode="auto">
          <a:xfrm>
            <a:off x="1371600" y="1119161"/>
            <a:ext cx="4170556" cy="276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245425" y="2478176"/>
            <a:ext cx="3124200" cy="382659"/>
          </a:xfrm>
          <a:prstGeom prst="rect">
            <a:avLst/>
          </a:prstGeom>
          <a:solidFill>
            <a:srgbClr val="C00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66181" y="2928536"/>
            <a:ext cx="3075819" cy="608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6" idx="1"/>
          </p:cNvCxnSpPr>
          <p:nvPr/>
        </p:nvCxnSpPr>
        <p:spPr>
          <a:xfrm>
            <a:off x="2266181" y="3232666"/>
            <a:ext cx="3101272" cy="0"/>
          </a:xfrm>
          <a:prstGeom prst="line">
            <a:avLst/>
          </a:prstGeom>
          <a:ln w="412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45151" y="3036849"/>
            <a:ext cx="317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DFEF_8000h (SMBASE)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6302" y="2676811"/>
            <a:ext cx="363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DFF0_0000h (SMBASE + 8000h)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91200" y="2176864"/>
            <a:ext cx="2198038" cy="369332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Protected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Memory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>
            <a:stCxn id="25" idx="1"/>
          </p:cNvCxnSpPr>
          <p:nvPr/>
        </p:nvCxnSpPr>
        <p:spPr>
          <a:xfrm flipH="1">
            <a:off x="4724400" y="2361530"/>
            <a:ext cx="1066800" cy="307975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92990" y="3407062"/>
            <a:ext cx="2492990" cy="369332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Unprotected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Memory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804090" y="3003396"/>
            <a:ext cx="1" cy="423594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6091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So how bad is this?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038600"/>
            <a:ext cx="8839200" cy="2667000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It’s definitely not good! But…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*this* case the SMI handler neither references nor calls anything in this unprotected range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 it’s “okay” in this case, but could be catastrophic in another</a:t>
            </a:r>
          </a:p>
          <a:p>
            <a:r>
              <a:rPr lang="en-US" sz="2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moral of the story: Ensure that all SMI handler accessed code/data is within the protected memory range</a:t>
            </a:r>
          </a:p>
          <a:p>
            <a:pPr lvl="1"/>
            <a:r>
              <a:rPr lang="en-US" sz="1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ITL found multiple bugs in Intel's SMM code where it was accessing data outside the protected ranges, which could consequently be attacker controlled (which led to simple "change a function pointer to jump to my code" type attacks, and could lead to buffer overflow attacks)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9" t="25001" r="17659" b="48033"/>
          <a:stretch/>
        </p:blipFill>
        <p:spPr bwMode="auto">
          <a:xfrm>
            <a:off x="1371600" y="1119161"/>
            <a:ext cx="4170556" cy="276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245425" y="2478176"/>
            <a:ext cx="3124200" cy="382659"/>
          </a:xfrm>
          <a:prstGeom prst="rect">
            <a:avLst/>
          </a:prstGeom>
          <a:solidFill>
            <a:srgbClr val="C00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66181" y="2928536"/>
            <a:ext cx="3075819" cy="608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6" idx="1"/>
          </p:cNvCxnSpPr>
          <p:nvPr/>
        </p:nvCxnSpPr>
        <p:spPr>
          <a:xfrm>
            <a:off x="2266181" y="3232666"/>
            <a:ext cx="3101272" cy="0"/>
          </a:xfrm>
          <a:prstGeom prst="line">
            <a:avLst/>
          </a:prstGeom>
          <a:ln w="412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45151" y="3036849"/>
            <a:ext cx="3178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DFEF_8000h (SMBASE)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56302" y="2676811"/>
            <a:ext cx="363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DFF0_0000h (SMBASE + 8000h)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91200" y="2176864"/>
            <a:ext cx="2198038" cy="369332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Protected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Memory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Arrow Connector 26"/>
          <p:cNvCxnSpPr>
            <a:stCxn id="25" idx="1"/>
          </p:cNvCxnSpPr>
          <p:nvPr/>
        </p:nvCxnSpPr>
        <p:spPr>
          <a:xfrm flipH="1">
            <a:off x="4724400" y="2361530"/>
            <a:ext cx="1066800" cy="307975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92990" y="3407062"/>
            <a:ext cx="2492990" cy="369332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Unprotected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Memory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804090" y="3003396"/>
            <a:ext cx="1" cy="423594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34114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Watching the State Save Context Area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371600"/>
            <a:ext cx="3581400" cy="49530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While we have SMRAM up it’s kind of interesting* to watch the state context save area change dynamically depending on the processor context when an SMI was generated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Since our laptop generates them 1/s we can see this easily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 security related, just one of those rare things you otherwise don’t get a chance to see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524000"/>
            <a:ext cx="4810125" cy="4352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674" y="6197025"/>
            <a:ext cx="5419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* Speaking as a nerd, this is the equivalent of watching fireflies in BIOS…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267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3" t="25001" r="17660" b="48033"/>
          <a:stretch/>
        </p:blipFill>
        <p:spPr bwMode="auto">
          <a:xfrm>
            <a:off x="5354444" y="1361814"/>
            <a:ext cx="3332356" cy="2767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SMM Entry State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286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 we’ve seen WHERE the processor enters SMRAM and even saw the initial jump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But what’s the entry state the processor is in when it gets to the entry point?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01657"/>
            <a:ext cx="4319239" cy="30655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387898" y="2720829"/>
            <a:ext cx="3124200" cy="382659"/>
          </a:xfrm>
          <a:prstGeom prst="rect">
            <a:avLst/>
          </a:prstGeom>
          <a:solidFill>
            <a:srgbClr val="C0000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837000" y="2725657"/>
            <a:ext cx="1819729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JMP DFF0_003Ah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94000" y="2268457"/>
            <a:ext cx="685800" cy="22860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10" idx="4"/>
            <a:endCxn id="9" idx="1"/>
          </p:cNvCxnSpPr>
          <p:nvPr/>
        </p:nvCxnSpPr>
        <p:spPr>
          <a:xfrm>
            <a:off x="1036900" y="2497058"/>
            <a:ext cx="800100" cy="413265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3"/>
            <a:endCxn id="7" idx="1"/>
          </p:cNvCxnSpPr>
          <p:nvPr/>
        </p:nvCxnSpPr>
        <p:spPr>
          <a:xfrm>
            <a:off x="3656729" y="2910323"/>
            <a:ext cx="1731169" cy="183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06249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024" y="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SMM Entry State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362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Similar to the entry state upon platform reset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the General Purpose registers are undefined (unchanged from their values prior to entering SMM)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EFLAGS are zeroed out (bit 1 is reserved and hardcoded)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" r="5113"/>
          <a:stretch/>
        </p:blipFill>
        <p:spPr bwMode="auto">
          <a:xfrm>
            <a:off x="600501" y="914400"/>
            <a:ext cx="7956646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" r="5113"/>
          <a:stretch/>
        </p:blipFill>
        <p:spPr bwMode="auto">
          <a:xfrm>
            <a:off x="600501" y="2835320"/>
            <a:ext cx="7956646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963306" y="0"/>
            <a:ext cx="3195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From Intel Vol. 3. Ch. "System Management Mode"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33748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Management Interrupt (SMI)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SMM can only be invoked by signaling a System Management Interrupt (SMI)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SMI’s can be received via the SMI# pin on the processor or through the APIC bus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SMI’s cannot be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masked like normal interrupts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SMI’s are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independent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from the processor’s interrupt- and exception-handling mechanism and the local APIC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SMI’s take precedence over non-maskable and maskable interrupts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Including debug exceptions and external interrupts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If an SMI and NMI occur at the same time, only the SMI will be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handled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7910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024" y="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SMM Entry State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024" y="4334230"/>
            <a:ext cx="8229600" cy="2286000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EIP is set to 8000h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CS Selector is set to SMBASE &gt;&gt; 4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Base is set to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SMBASE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Same as at the entry vector, the processor can execute code anywhere in the 4 GB address 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CS Limit is set to FFFF_FFFFh (omitted from table)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 segment selectors and bases are set to zero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All segment limits are set to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FFFF_FFFFh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" r="5113"/>
          <a:stretch/>
        </p:blipFill>
        <p:spPr bwMode="auto">
          <a:xfrm>
            <a:off x="600501" y="914400"/>
            <a:ext cx="7956646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" r="5113"/>
          <a:stretch/>
        </p:blipFill>
        <p:spPr bwMode="auto">
          <a:xfrm>
            <a:off x="600501" y="2835320"/>
            <a:ext cx="7956646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963306" y="0"/>
            <a:ext cx="3195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From Intel Vol. 3. Ch. "System Management Mode"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3807534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024" y="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SMM Entry State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715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With segment Bases and Limits of 0 and FFFF_FFFFh, respectively, the processor can address from 0 to 4 GB of memory address space even in Real Mode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CSBASE + EIP = DFEF8000h + 8000h = DFF00000h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Contrast this with the settings at the reset vector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Despite this superiority, the first thing that will be done is to transition to Flat Protected Mode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3255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024" y="0"/>
            <a:ext cx="8229600" cy="914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SMM Entry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19600"/>
            <a:ext cx="8229600" cy="2286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Debug registers, DR6 and DR7 are read-only in SMRAM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DR7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cleared upon SMM entry to disable breakpoint traps (bit 10 is hardcoded to 1)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Prevents 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debugger from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breaking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into an SMI handler if a debug breakpoint is set in normal address space that overlays code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 data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SMRAM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" r="5113"/>
          <a:stretch/>
        </p:blipFill>
        <p:spPr bwMode="auto">
          <a:xfrm>
            <a:off x="600501" y="914400"/>
            <a:ext cx="7956646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7" r="5113"/>
          <a:stretch/>
        </p:blipFill>
        <p:spPr bwMode="auto">
          <a:xfrm>
            <a:off x="600501" y="2835320"/>
            <a:ext cx="7956646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63306" y="0"/>
            <a:ext cx="3195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From Intel Vol. 3. Ch. "System Management Mode"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14353048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537" y="65926"/>
            <a:ext cx="8229600" cy="10668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itchFamily="34" charset="0"/>
                <a:cs typeface="Arial" pitchFamily="34" charset="0"/>
              </a:rPr>
              <a:t>SMM Entry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State: Control Registers (CRs)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62" y="3048000"/>
            <a:ext cx="8481038" cy="3733800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PG (Paging) is set to zero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Paging is disabled, all linear addresses are treated as physical addresses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TS (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ask Switched) is set to zero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EM (Emulation) is set to zero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With TS and EM both equal to zero, x87 FPU instructions will be executed 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PE (Protection Enable) is set to zero</a:t>
            </a:r>
          </a:p>
          <a:p>
            <a:pPr lvl="1"/>
            <a:r>
              <a:rPr lang="en-US" sz="2000" dirty="0" smtClean="0">
                <a:latin typeface="Arial" pitchFamily="34" charset="0"/>
                <a:cs typeface="Arial" pitchFamily="34" charset="0"/>
              </a:rPr>
              <a:t>Thus the processor enters SMM in 16-bit real mode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All other bits are unchanged from when the SMI was generated</a:t>
            </a:r>
          </a:p>
          <a:p>
            <a:r>
              <a:rPr lang="en-US" sz="2400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aching is not explicitly disabled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75" r="3413"/>
          <a:stretch/>
        </p:blipFill>
        <p:spPr bwMode="auto">
          <a:xfrm>
            <a:off x="228600" y="1143000"/>
            <a:ext cx="8721475" cy="184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00600" y="2406134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notable bits are high-lighted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992151" y="1489652"/>
            <a:ext cx="218011" cy="898466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09785" y="1496517"/>
            <a:ext cx="218011" cy="898466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260749" y="1488690"/>
            <a:ext cx="218011" cy="898466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8162" y="1488690"/>
            <a:ext cx="218011" cy="898466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5826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Interrupts in SMM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When the processor enters SMM, interrupts are disabled as follows: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IF flag in the EFLAGS register is cleared, inhibiting maskable interrupts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TF flag in the EFLAGS register is cleared, disabling single-step traps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Debug register DR7 is cleared, disabling breakpoint traps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Preventing an attacker from getting debug access to SMRAM by setting a breakpoint at a normal address that overlaps with SMRAM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NMI, SMI and A20M interrupts are blocked by internal SMM logic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No, you cannot recursively enter SMM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Software interrupts (INT n) can still occur and maskable hardware interrupts can be enabled by asserting the IF flag 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It is recommended by Intel that SMI handler code not generate interrupts or exceptions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It’s important to keep SMI handler code inside SMRAM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82418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NMI Interrupts in SMM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NMI interrupts are blocked when the processor enters SMM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 an NMI request occurs while the processor is in SMM, it is latched and serviced after the processor exits SMM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Only one such NMI will be latched during SMM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 an NMI request is pending when the processor executes the RSM instruction, the NMI is serviced before the next instruction of the interrupted code sequence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Executing an IRET instruction will enable maskable interrupts, in which case the SMI handler had better have setup an NMI handler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Returns program control from an exception or interrupt handler to a program or procedure that was interrupted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by an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exception, an external interrupt, or a software-generated interrupt.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77133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SMRAM and Caching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0398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801"/>
          <a:stretch/>
        </p:blipFill>
        <p:spPr bwMode="auto">
          <a:xfrm>
            <a:off x="152400" y="5024053"/>
            <a:ext cx="4191000" cy="107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53" b="27973"/>
          <a:stretch/>
        </p:blipFill>
        <p:spPr bwMode="auto">
          <a:xfrm>
            <a:off x="4724400" y="5039360"/>
            <a:ext cx="4191000" cy="1105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815"/>
          <a:stretch/>
        </p:blipFill>
        <p:spPr bwMode="auto">
          <a:xfrm>
            <a:off x="5731587" y="6041532"/>
            <a:ext cx="3412413" cy="816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Cache Basics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99"/>
            <a:ext cx="8229600" cy="3896361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Temporary storage located on the CPU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Accesses to data/instructions in cache are much faster than those to physical 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Caching is available in all operating modes, including SMM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Caching type for a physical memory range is defined in Memory-Type Range Registers (MTRRs)</a:t>
            </a: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Memory Type Range Registers (MTRRs) are a type of MSR (Model-Specific Register) that can be set to specify the type of CPU caching for ranges of physical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Configured by BIOS but can also be configured by the operating system as needed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84437" y="0"/>
            <a:ext cx="2859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From Intel Vol. 3. Ch. "Memory Cache Control"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19079559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274320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Physical memory ranges can be defined as having one of these types of caching properties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only one we’ll discuss is the one that was the subject of the dual discovery by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Duflot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(SGDN) and then later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Wojtczuck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 (ITL)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Getting into SMRAM: SMM Reloaded,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://cansecwest.com/csw09/csw09-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duflot.pdf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Attacking Memory via Intel CPU Cache Poisoning,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invisiblethingslab.com/resources/misc09/smm_cache_fun.pdf</a:t>
            </a:r>
            <a:endParaRPr lang="en-US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attack is brilliant in its simplicity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" y="3767636"/>
            <a:ext cx="8437880" cy="301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Caching Types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74453" y="5840812"/>
            <a:ext cx="8195094" cy="247711"/>
          </a:xfrm>
          <a:prstGeom prst="roundRect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84437" y="0"/>
            <a:ext cx="2859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From Intel Vol. 3. Ch. "Memory Cache Control"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51709454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Write-back (WB)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0480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point of Write-back caching is to reduce the amount of bus traffic between the processor and 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Reads come from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cache lines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cache hits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Writes are performed in the cache and not immediately forwarded to 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Both read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and write misses cause </a:t>
            </a:r>
            <a:r>
              <a:rPr lang="en-US" sz="2200" u="sng" dirty="0">
                <a:latin typeface="Arial" panose="020B0604020202020204" pitchFamily="34" charset="0"/>
                <a:cs typeface="Arial" panose="020B0604020202020204" pitchFamily="34" charset="0"/>
              </a:rPr>
              <a:t>cache fills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Modified CPU cache lines are written back (write-back) to memory at a later time*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19446"/>
            <a:ext cx="46183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*Read the Intel Software Developers Guide Volume 3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1" y="4419600"/>
            <a:ext cx="8229600" cy="178510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Simply put,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reading/writing from/to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 memory region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that uses write-back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caching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will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initially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fill a line in the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CPU cache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Subsequent reads/writes from/to that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address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will be from/to cache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instead of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Until the processor writes-back that cache to memory*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892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SMI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# vs. SMI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 the datasheets you will see references to SMI# and SMI</a:t>
            </a:r>
          </a:p>
          <a:p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SMI# refers to the assertion of an external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SMI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SMI# is a pin on the processor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Hardware devices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trigger this SMI# on various conditions (power, thermal, etc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Software can also generate SMI# as a side-effect to writing to a register/device in such a way that it generates an SMI#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SMI refers to that which is software-generated and delivered via the APIC bus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CPU/BIOS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can trigger these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And so can you with sufficient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privileges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can programmatically set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some register combinations that trigger SMI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8261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Some Caching Terminology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1558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 CPU cache is divided up into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cache lines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Each cache line has a </a:t>
            </a:r>
            <a:r>
              <a:rPr lang="en-US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line size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(like 32 or 64 bytes)</a:t>
            </a:r>
            <a:endParaRPr lang="en-US" sz="18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When the processor reads something from memory that is marked as cacheable (as denoted by its memory type per the MTRR), an entire cache line is filled, this is called a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cache fill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(or cache line fill)</a:t>
            </a:r>
            <a:endParaRPr lang="en-US" sz="22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Partial cache fills are not permitted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ranges not marked as cacheable are not cached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 the memory location of that read is still cached the next time the processor tries to read it, it can read from cache instead of memory.  This is called a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cache hit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(and is a good thing in terms of performance)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Likewise, a </a:t>
            </a:r>
            <a:r>
              <a:rPr lang="en-US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cache miss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is simply when a read or write attempt is made to an address that is not cached (and thus will be made from memory).  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160" y="6334780"/>
            <a:ext cx="8983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*Cache is an interesting topic but a detailed explanation is beyond the scope of this course.  </a:t>
            </a:r>
            <a:r>
              <a:rPr lang="en-US" sz="1400" dirty="0" err="1" smtClean="0"/>
              <a:t>Agner</a:t>
            </a:r>
            <a:r>
              <a:rPr lang="en-US" sz="1400" dirty="0" smtClean="0"/>
              <a:t> Fog has written some </a:t>
            </a:r>
          </a:p>
          <a:p>
            <a:r>
              <a:rPr lang="en-US" sz="1400" dirty="0" smtClean="0"/>
              <a:t>great documentation on optimization (and caching). </a:t>
            </a:r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://www.agner.org/optimize</a:t>
            </a:r>
            <a:r>
              <a:rPr lang="en-US" sz="1400" dirty="0" smtClean="0">
                <a:hlinkClick r:id="rId2"/>
              </a:rPr>
              <a:t>/</a:t>
            </a: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81774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3632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Lab: Cache Poisoning w/ SMM Suppression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6162" y="1219200"/>
            <a:ext cx="4045438" cy="5454134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demo requires installing the vulnbios2 bios update*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Open the OSR Loader.exe application on the desktop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alternatively use the instdrv.exe command line utility but this is windows so why bother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Labs directory, find the “install_vulnbios2.sys” driver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Register the service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Start the service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you don’t have to stop it or unregister it but you can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When it’s finished, reboot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8725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 I broke one too many protections on this BIOS revision to be able to show subverting the protections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51" y="1024652"/>
            <a:ext cx="4173349" cy="5376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2"/>
          <p:cNvSpPr/>
          <p:nvPr/>
        </p:nvSpPr>
        <p:spPr>
          <a:xfrm>
            <a:off x="779651" y="5948442"/>
            <a:ext cx="9144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481515" y="5943362"/>
            <a:ext cx="9144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840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Lab: Cache Poisoning w/ SMM Suppression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219200"/>
            <a:ext cx="3886200" cy="5229225"/>
          </a:xfrm>
        </p:spPr>
        <p:txBody>
          <a:bodyPr>
            <a:normAutofit fontScale="925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LPC D31:F0: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Notice that BIOS_CNTL.BLE (bit 1) is asserted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try asserting BIOS_CNTL.BIOSWE (bit 0)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Notice it is “immediately” reset back to 0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bit is being flipped back to 0 in SMM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 cannot write to the BIOS unless this bit is asserted*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can also open a memory window to DFF0_0000h and see that SMRAM is not open nor writeable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484822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810000" y="5635625"/>
            <a:ext cx="3048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515" y="3773170"/>
            <a:ext cx="2752725" cy="1171575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" name="Straight Arrow Connector 6"/>
          <p:cNvCxnSpPr>
            <a:stCxn id="4099" idx="2"/>
            <a:endCxn id="4" idx="1"/>
          </p:cNvCxnSpPr>
          <p:nvPr/>
        </p:nvCxnSpPr>
        <p:spPr>
          <a:xfrm>
            <a:off x="2702878" y="4944745"/>
            <a:ext cx="1151759" cy="73551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-10160" y="6492240"/>
            <a:ext cx="6801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This is covered in the BIOS Flash section, for now take my word for it.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4324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Lab: Cache Poisoning w/ SMM Suppression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350520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steps required to pull off this attack are well-documented, and it is easy to reproduce.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 set up a 1 MB range in physical memory where SMRAM is located and set its memory caching type to Write-back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 next write the RSM instruction to the base of this range which corresponds to SMBASE + 8000h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data written will be located in CPU cache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Because its memory type is Write-back, the CPU will first look to execute from cache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Now the system will exit SMM immediately after entering it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SMM won’t perform any of those security checks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54" r="1194"/>
          <a:stretch/>
        </p:blipFill>
        <p:spPr bwMode="auto">
          <a:xfrm>
            <a:off x="111761" y="1082040"/>
            <a:ext cx="8869679" cy="2135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56840" y="2619990"/>
            <a:ext cx="4038600" cy="4801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0110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" y="1220152"/>
            <a:ext cx="482917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Lab: Cache Poisoning w/ SMM Suppression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220152"/>
            <a:ext cx="3886200" cy="5228273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 Corey Kallenberg pointed out: because SMRAM is charged with the task of protecting the BIOS, if we remove its ability do so then we’re able to overwrite the BIOS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Notice now that BIOS_CNTL.BIOSWE (bit 1) is asserted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 can de-assert and re-assert it at will now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means we can write to the BIOS now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810000" y="5635625"/>
            <a:ext cx="30480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515" y="3773170"/>
            <a:ext cx="2752725" cy="1171575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7" name="Straight Arrow Connector 6"/>
          <p:cNvCxnSpPr>
            <a:stCxn id="4099" idx="2"/>
            <a:endCxn id="4" idx="1"/>
          </p:cNvCxnSpPr>
          <p:nvPr/>
        </p:nvCxnSpPr>
        <p:spPr>
          <a:xfrm>
            <a:off x="2702878" y="4944745"/>
            <a:ext cx="1151759" cy="73551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946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Lab: Cache Poisoning (Optional)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686800" cy="2749788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 can run our BIOS_CNTL driver that writes 0xDEADBEEF to the base of the BIOS range to prove this fact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Steps: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1) Run Copernicus to dump the BIOS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2) Verify that 0ffset 0x260000* is 0xFFFFFFFF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3) Run the driver to write 0xdeadbeef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4) Re-run Copernicus and see that offset 0x260000 is now 0xDEADBEEF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662"/>
          <a:stretch/>
        </p:blipFill>
        <p:spPr bwMode="auto">
          <a:xfrm>
            <a:off x="609600" y="1219200"/>
            <a:ext cx="7707313" cy="2311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>
            <a:off x="731520" y="2438400"/>
            <a:ext cx="2316480" cy="3048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6483588"/>
            <a:ext cx="5803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*Base of the BIOS region in flash. All will be revealed shortly.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32813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Cache Poisoning IDA “Signature”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8686800" cy="2749788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For reference, this is what the above steps may look like in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asm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Configures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an MTRR to set SMRAM range as write-back cacheable 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MTRR pair (numbers) may differ (there are many of them)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MTRRs are 64 bit registers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BASE and LIMIT values will overlap SMRAM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63" b="55149"/>
          <a:stretch/>
        </p:blipFill>
        <p:spPr bwMode="auto">
          <a:xfrm>
            <a:off x="1066800" y="1398270"/>
            <a:ext cx="6842760" cy="21069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6040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Cache Poisoning IDA “Signature”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581400"/>
            <a:ext cx="8686800" cy="31242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will also see a call to map physical 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allocated memory will overlap with a portion of TSEG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Example-specific notes: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This example was performed in a windows driver; the cache type comment refers to the MmCached that you can specify in a call to MmMapIoSpace()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1000h is the size of the area we are mapping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Tseg_mb is a PHYSICAL_ADDRESS data structure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37"/>
          <a:stretch/>
        </p:blipFill>
        <p:spPr bwMode="auto">
          <a:xfrm>
            <a:off x="533400" y="1219200"/>
            <a:ext cx="7844118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58708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Cache Poisoning IDA “Signature”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276600"/>
            <a:ext cx="8686800" cy="3429000"/>
          </a:xfrm>
        </p:spPr>
        <p:txBody>
          <a:bodyPr>
            <a:normAutofit/>
          </a:bodyPr>
          <a:lstStyle/>
          <a:p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seg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is a virtual address mapped to our 1000h byte address range that overlaps TSEG (starting at address DFF0_0000h)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At some point you will see a write to that mapped memory range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For example like that above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After that write, you may see the code generate an SMI, or you may see a write to a PCI device (like asserting bit 0 of PCI D31:F0, offset 0xDC, to enable writes to the BIOS)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It depends on what was written to SMRAM</a:t>
            </a:r>
          </a:p>
          <a:p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87" y="1447800"/>
            <a:ext cx="7502013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06503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fix: SMRR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51054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preceding is a great example of how security researchers can influence industry for the better.  Damn fine job.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System-Management Range Register (SMRR) was introduced in Intel’s x64 architecture*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latest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Haswell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systems provide more than one SMRR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Provides a PHYSBASE/PHYSMASK pair just like MTRRs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Prevents the kind of attack that we just saw in the preceding example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SMRR restricts access to the address range defined in the SMRR registers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Defines the memory type (caching) for the SMRAM range</a:t>
            </a:r>
          </a:p>
          <a:p>
            <a:r>
              <a:rPr lang="en-US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SMRRs can be written to only when the processor is in SMM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SMRR takes priority over MTRR in case of overlapping ranges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50223"/>
            <a:ext cx="9103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 This is one of the only architecture-dependent security mechanisms. So far up to this point all has been x32/x64 agnostic 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96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60337"/>
            <a:ext cx="4543425" cy="669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30312" y="160337"/>
            <a:ext cx="4114800" cy="7159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Causes of SMI#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575" y="1685925"/>
            <a:ext cx="4543425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00599" y="849868"/>
            <a:ext cx="4191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Just an example, your ICH/PCH will list them for your system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86567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51" y="15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SMRR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151" y="4114800"/>
            <a:ext cx="8229600" cy="2514600"/>
          </a:xfrm>
        </p:spPr>
        <p:txBody>
          <a:bodyPr>
            <a:norm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When the processor is in SMM: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accesses to this range will use the memory type defined in SMRR_PHYSBASE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When the processor is not in SMM: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reads return a fixed value (0xFF in my experience)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writes are ignored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Memory type is Uncacheable</a:t>
            </a:r>
          </a:p>
          <a:p>
            <a:pPr lvl="1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8" t="2516" r="12735" b="59023"/>
          <a:stretch/>
        </p:blipFill>
        <p:spPr bwMode="auto">
          <a:xfrm>
            <a:off x="152400" y="1038860"/>
            <a:ext cx="5317589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35" t="43788" r="12217" b="21301"/>
          <a:stretch/>
        </p:blipFill>
        <p:spPr bwMode="auto">
          <a:xfrm>
            <a:off x="3581400" y="2438400"/>
            <a:ext cx="5349929" cy="1468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31387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066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SMRR Support: IA32_MTRRCAP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151" y="5562600"/>
            <a:ext cx="8229600" cy="1219200"/>
          </a:xfrm>
        </p:spPr>
        <p:txBody>
          <a:bodyPr>
            <a:normAutofit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SMRR is supported on a system if bit 11 in the IA32_MTRRCAP MSR is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set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Verify next that it is being used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674" y="1247775"/>
            <a:ext cx="6469063" cy="408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3200400"/>
            <a:ext cx="6267459" cy="180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369276" y="4614860"/>
            <a:ext cx="3993968" cy="14658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urved Connector 9"/>
          <p:cNvCxnSpPr/>
          <p:nvPr/>
        </p:nvCxnSpPr>
        <p:spPr>
          <a:xfrm rot="5400000" flipH="1" flipV="1">
            <a:off x="4175061" y="2957261"/>
            <a:ext cx="1848802" cy="1466401"/>
          </a:xfrm>
          <a:prstGeom prst="curvedConnector3">
            <a:avLst>
              <a:gd name="adj1" fmla="val 50000"/>
            </a:avLst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1508760" y="3408619"/>
            <a:ext cx="243840" cy="20381"/>
          </a:xfrm>
          <a:custGeom>
            <a:avLst/>
            <a:gdLst>
              <a:gd name="connsiteX0" fmla="*/ 0 w 243840"/>
              <a:gd name="connsiteY0" fmla="*/ 20381 h 20381"/>
              <a:gd name="connsiteX1" fmla="*/ 243840 w 243840"/>
              <a:gd name="connsiteY1" fmla="*/ 61 h 2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0" h="20381">
                <a:moveTo>
                  <a:pt x="0" y="20381"/>
                </a:moveTo>
                <a:cubicBezTo>
                  <a:pt x="203076" y="-2183"/>
                  <a:pt x="121545" y="61"/>
                  <a:pt x="243840" y="61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761423" y="2745679"/>
            <a:ext cx="142480" cy="20381"/>
          </a:xfrm>
          <a:custGeom>
            <a:avLst/>
            <a:gdLst>
              <a:gd name="connsiteX0" fmla="*/ 0 w 243840"/>
              <a:gd name="connsiteY0" fmla="*/ 20381 h 20381"/>
              <a:gd name="connsiteX1" fmla="*/ 243840 w 243840"/>
              <a:gd name="connsiteY1" fmla="*/ 61 h 2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0" h="20381">
                <a:moveTo>
                  <a:pt x="0" y="20381"/>
                </a:moveTo>
                <a:cubicBezTo>
                  <a:pt x="203076" y="-2183"/>
                  <a:pt x="121545" y="61"/>
                  <a:pt x="243840" y="61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08378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51" y="15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SMRR MSR Number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151" y="4191000"/>
            <a:ext cx="8229600" cy="2514600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try to read the SMRR of your system, be sure to verify its location using the developers guide (MSR chapter)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MSR register addresses are non "architectural" and will therefore differ between architectures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That’s why they are called Model-Specific Registers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RW-E does not appear to handle exceptions well since reading the wrong MSR will crash your system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As of latest version 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36"/>
          <a:stretch/>
        </p:blipFill>
        <p:spPr bwMode="auto">
          <a:xfrm>
            <a:off x="559435" y="1295400"/>
            <a:ext cx="4500880" cy="159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1824037"/>
            <a:ext cx="4124325" cy="2124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Freeform 3"/>
          <p:cNvSpPr/>
          <p:nvPr/>
        </p:nvSpPr>
        <p:spPr>
          <a:xfrm>
            <a:off x="711200" y="1503680"/>
            <a:ext cx="365760" cy="24279"/>
          </a:xfrm>
          <a:custGeom>
            <a:avLst/>
            <a:gdLst>
              <a:gd name="connsiteX0" fmla="*/ 0 w 365760"/>
              <a:gd name="connsiteY0" fmla="*/ 0 h 24279"/>
              <a:gd name="connsiteX1" fmla="*/ 365760 w 365760"/>
              <a:gd name="connsiteY1" fmla="*/ 20320 h 2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760" h="24279">
                <a:moveTo>
                  <a:pt x="0" y="0"/>
                </a:moveTo>
                <a:cubicBezTo>
                  <a:pt x="187943" y="37589"/>
                  <a:pt x="67063" y="20320"/>
                  <a:pt x="365760" y="2032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470400" y="2046138"/>
            <a:ext cx="365760" cy="24279"/>
          </a:xfrm>
          <a:custGeom>
            <a:avLst/>
            <a:gdLst>
              <a:gd name="connsiteX0" fmla="*/ 0 w 365760"/>
              <a:gd name="connsiteY0" fmla="*/ 0 h 24279"/>
              <a:gd name="connsiteX1" fmla="*/ 365760 w 365760"/>
              <a:gd name="connsiteY1" fmla="*/ 20320 h 24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760" h="24279">
                <a:moveTo>
                  <a:pt x="0" y="0"/>
                </a:moveTo>
                <a:cubicBezTo>
                  <a:pt x="187943" y="37589"/>
                  <a:pt x="67063" y="20320"/>
                  <a:pt x="365760" y="20320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7480" y="3024781"/>
            <a:ext cx="2031365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our lab E6400 (Core2Duo) this is ours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H="1" flipV="1">
            <a:off x="894080" y="1600200"/>
            <a:ext cx="279083" cy="142458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6118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SMRAM Ranges, 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One SMRR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5105400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 we know, there can be more than one SMRAM range used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Each core could theoretically implement an SMBASE in a completely separate memory range (although this would be foolish)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The compatible range (A_0000 – B_FFFFh) is used alongside TSEG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However, in the Intel Software Programmers Guide, Chapter 35 (MSR’s), each architecture is listed as having just one SMRR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 this means that even when SMRRs are used, there will still be one range (likely the compatible range) that will still be subject to cache attacks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Likely this range is unused, but not necessarily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 more than one SMRAM range is actually used on a system which provides just one SMRR, then at some point the SMI handler must call the WBINVD instruction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Intel’s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Haswell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architecture (I believe) provides more than one SMRR now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33264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Intel Guidelines for Caching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99"/>
            <a:ext cx="8229600" cy="5562601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Intel provides 3 guidelines for the location of SMRAM so that cache coherency is always guaranteed (meaning that what is in cache matches what is in memory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They don’t mention the use of SMRR in these guidelines, but if SMRR is not implemented, then even following these guidelines will endanger SMRAM 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1) Place SMRAM in a dedicated section of system memory that the OS and applications are prevented from accessing. If put here, then the SMRAM caching type can be WB cacheable. 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Placing SMRAM in TSEG matches this criteria (TSEG is next to stolen memory but does not equal stolen memory)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Being able to (securely) cache SMRAM is desirable for performance gains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2) Place SMRAM in a part of system memory that overlaps an area that is used by the OS (video memory, for example) but mark it as Uncacheable</a:t>
            </a: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3) Place SMRAM in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 part of system memory that overlaps an area that is used by the OS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but explicitly write-back and invalidate the caches upon entering and before exiting SMM.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732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792162"/>
          </a:xfrm>
        </p:spPr>
        <p:txBody>
          <a:bodyPr/>
          <a:lstStyle/>
          <a:p>
            <a:r>
              <a:rPr lang="en-US" dirty="0" smtClean="0"/>
              <a:t>SMM </a:t>
            </a:r>
            <a:r>
              <a:rPr lang="en-US" dirty="0" err="1" smtClean="0"/>
              <a:t>Misc</a:t>
            </a:r>
            <a:r>
              <a:rPr lang="en-US" dirty="0" smtClean="0"/>
              <a:t>: I/O Trapping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99" y="1066800"/>
            <a:ext cx="4910883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334000" y="1295400"/>
            <a:ext cx="3581400" cy="5324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Enables the execution of the SMI handler upon execution of an IN/OUT instruction to a specified IO range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Bit 0 is R/W so it does not appear that this register can be locked down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It is limited to I/O address space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7322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14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87467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 Suppression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550" y="1524000"/>
            <a:ext cx="8229600" cy="2971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SMM stands as the first line of defense for protecting the BIOS flash from being overwritten</a:t>
            </a:r>
          </a:p>
          <a:p>
            <a:pPr lvl="1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We’ll cover how in the flash BIOS portion of the course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What if the attacker simply suppressed SMI from being generated?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They can, if the system isn’t locked down properly: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" y="4724400"/>
            <a:ext cx="7962900" cy="1409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71800" y="6149578"/>
            <a:ext cx="2747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I/O Controller Hub Family 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9283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SMI_EN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: SMI Control and </a:t>
            </a: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Enable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Register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22860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Located in the Power Management IO Registers (memory-mapped at PMBASE defined in LPC D31:F0)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SMI_EN register can enable or disable some very specific instances of SMI# or globally enable/disable all SMI#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Shown above is the Global Enable/Disable for SMI#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" y="3028950"/>
            <a:ext cx="8156575" cy="933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" y="1371599"/>
            <a:ext cx="8156575" cy="1443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1873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SMI_EN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11430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can disable the generation of SMI# on writes to IO port 0xB2</a:t>
            </a: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a slough of others (BIOS_EN refers to BIOS being able to receive ACPI “messages”, it has nothing to do with enabling/disabling BIOS itself)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1066800"/>
            <a:ext cx="6743700" cy="426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485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7689</TotalTime>
  <Words>8886</Words>
  <Application>Microsoft Macintosh PowerPoint</Application>
  <PresentationFormat>On-screen Show (4:3)</PresentationFormat>
  <Paragraphs>984</Paragraphs>
  <Slides>114</Slides>
  <Notes>29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114</vt:i4>
      </vt:variant>
    </vt:vector>
  </HeadingPairs>
  <TitlesOfParts>
    <vt:vector size="116" baseType="lpstr">
      <vt:lpstr>Office Theme</vt:lpstr>
      <vt:lpstr>1_Office Theme</vt:lpstr>
      <vt:lpstr>Advanced x86: BIOS and System Management Mode Internals</vt:lpstr>
      <vt:lpstr>All materials are licensed under a Creative Commons “Share Alike” license.</vt:lpstr>
      <vt:lpstr>System  Management Mode (SMM)</vt:lpstr>
      <vt:lpstr>System Management Mode (SMM) Overview</vt:lpstr>
      <vt:lpstr>System Management Mode (SMM) Overview</vt:lpstr>
      <vt:lpstr>PowerPoint Presentation</vt:lpstr>
      <vt:lpstr>System Management Interrupt (SMI)</vt:lpstr>
      <vt:lpstr>SMI# vs. SMI</vt:lpstr>
      <vt:lpstr>Causes of SMI#</vt:lpstr>
      <vt:lpstr>Generating SMI: APM</vt:lpstr>
      <vt:lpstr>Advanced Power Management (APM)</vt:lpstr>
      <vt:lpstr>APM_CNT  &amp;  APM_STS</vt:lpstr>
      <vt:lpstr>Examples</vt:lpstr>
      <vt:lpstr>Generating  SMI via APIC</vt:lpstr>
      <vt:lpstr>“Corollary” SMI# Generation</vt:lpstr>
      <vt:lpstr>vulnBIOS specific: SMI Invocation Example</vt:lpstr>
      <vt:lpstr>vulnBIOS specific: SMI Invocation Example</vt:lpstr>
      <vt:lpstr>vulnBIOS specific: SMI Invocation Example</vt:lpstr>
      <vt:lpstr>SMI Communication Byte Patterns</vt:lpstr>
      <vt:lpstr>SMI Byte Patterns Example</vt:lpstr>
      <vt:lpstr>SMI Invocation Counter</vt:lpstr>
      <vt:lpstr>vulnBIOS specific: SMI Invocation Counter</vt:lpstr>
      <vt:lpstr>SMI Counter (MSR)</vt:lpstr>
      <vt:lpstr>Periodic SMI#</vt:lpstr>
      <vt:lpstr>Entering SMM</vt:lpstr>
      <vt:lpstr>Entering SMM due to IO</vt:lpstr>
      <vt:lpstr>Exiting SMM: RSM</vt:lpstr>
      <vt:lpstr>SMRAM</vt:lpstr>
      <vt:lpstr>SMRAM</vt:lpstr>
      <vt:lpstr>Address Space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SMRAM Location</vt:lpstr>
      <vt:lpstr>Standard SMRAM Locations</vt:lpstr>
      <vt:lpstr>Compatible SMRAM (Legacy Video Area)</vt:lpstr>
      <vt:lpstr>Enabling Compatible SMRAM</vt:lpstr>
      <vt:lpstr>TSEG (Top of Main Memory Segment)</vt:lpstr>
      <vt:lpstr>Enabling TSEG</vt:lpstr>
      <vt:lpstr>Enabling TSEG on new platforms</vt:lpstr>
      <vt:lpstr>HSEG (High SMM Memory Space)</vt:lpstr>
      <vt:lpstr>Enabling HSEG</vt:lpstr>
      <vt:lpstr>SMRAM Combinations (MCH-based)</vt:lpstr>
      <vt:lpstr>SMRAM Combinations (PCH-based)</vt:lpstr>
      <vt:lpstr>Demo: Locating SMRAM</vt:lpstr>
      <vt:lpstr>Demo: Locating SMRAM</vt:lpstr>
      <vt:lpstr>Lab: Find TSEG Base/Limit</vt:lpstr>
      <vt:lpstr>Lab: Find TSEG: TOLUD</vt:lpstr>
      <vt:lpstr>Lab: Find TSEG: STOLEN</vt:lpstr>
      <vt:lpstr>Lab: Find TSEG: TSEG_SZ</vt:lpstr>
      <vt:lpstr>Calculate TSEG Base/Limit</vt:lpstr>
      <vt:lpstr>Calculate TSEG Base/Limit</vt:lpstr>
      <vt:lpstr>Memory Map Protection</vt:lpstr>
      <vt:lpstr>SMRAM Lock-Down</vt:lpstr>
      <vt:lpstr>vulnBIOS specific: Viewing SMRAM</vt:lpstr>
      <vt:lpstr>D_OPEN (or just D_O!)</vt:lpstr>
      <vt:lpstr>vulnBIOS specific: Viewing SMRAM</vt:lpstr>
      <vt:lpstr>vulnBIOS specific: Viewing SMRAM</vt:lpstr>
      <vt:lpstr>vulnBIOS specific: Viewing SMRAM</vt:lpstr>
      <vt:lpstr>Unprotected SMRAM Range</vt:lpstr>
      <vt:lpstr>So how bad is this?</vt:lpstr>
      <vt:lpstr>Watching the State Save Context Area</vt:lpstr>
      <vt:lpstr>SMM Entry State</vt:lpstr>
      <vt:lpstr>SMM Entry State</vt:lpstr>
      <vt:lpstr>SMM Entry State</vt:lpstr>
      <vt:lpstr>SMM Entry State</vt:lpstr>
      <vt:lpstr>SMM Entry State</vt:lpstr>
      <vt:lpstr>SMM Entry State: Control Registers (CRs)</vt:lpstr>
      <vt:lpstr>Interrupts in SMM</vt:lpstr>
      <vt:lpstr>NMI Interrupts in SMM</vt:lpstr>
      <vt:lpstr>SMRAM and Caching</vt:lpstr>
      <vt:lpstr>Cache Basics</vt:lpstr>
      <vt:lpstr>Memory Caching Types</vt:lpstr>
      <vt:lpstr>Write-back (WB)</vt:lpstr>
      <vt:lpstr>Some Caching Terminology</vt:lpstr>
      <vt:lpstr>Lab: Cache Poisoning w/ SMM Suppression</vt:lpstr>
      <vt:lpstr>Lab: Cache Poisoning w/ SMM Suppression</vt:lpstr>
      <vt:lpstr>Lab: Cache Poisoning w/ SMM Suppression</vt:lpstr>
      <vt:lpstr>Lab: Cache Poisoning w/ SMM Suppression</vt:lpstr>
      <vt:lpstr>Lab: Cache Poisoning (Optional)</vt:lpstr>
      <vt:lpstr>Cache Poisoning IDA “Signature”</vt:lpstr>
      <vt:lpstr>Cache Poisoning IDA “Signature”</vt:lpstr>
      <vt:lpstr>Cache Poisoning IDA “Signature”</vt:lpstr>
      <vt:lpstr>The fix: SMRR</vt:lpstr>
      <vt:lpstr>SMRR</vt:lpstr>
      <vt:lpstr>Verify SMRR Support: IA32_MTRRCAP</vt:lpstr>
      <vt:lpstr>SMRR MSR Number</vt:lpstr>
      <vt:lpstr>Multiple SMRAM Ranges,  One SMRR</vt:lpstr>
      <vt:lpstr>Intel Guidelines for Caching</vt:lpstr>
      <vt:lpstr>SMM Misc: I/O Trapping</vt:lpstr>
      <vt:lpstr>SMI Suppression</vt:lpstr>
      <vt:lpstr>SMI Suppression</vt:lpstr>
      <vt:lpstr>SMI_EN: SMI Control and  Enable Register</vt:lpstr>
      <vt:lpstr>SMI_EN</vt:lpstr>
      <vt:lpstr>SMI_EN</vt:lpstr>
      <vt:lpstr>Demo: SMI Suppression</vt:lpstr>
      <vt:lpstr>Demo: SMI Suppression</vt:lpstr>
      <vt:lpstr>Demo: SMI Suppression</vt:lpstr>
      <vt:lpstr>Demo: SMI Suppression</vt:lpstr>
      <vt:lpstr>Demo: SMI Suppression</vt:lpstr>
      <vt:lpstr>Demo: SMI Suppression</vt:lpstr>
      <vt:lpstr>Demo: SMI Suppression</vt:lpstr>
      <vt:lpstr>Demo: SMI Suppression</vt:lpstr>
      <vt:lpstr>Demo Video: Charizard</vt:lpstr>
      <vt:lpstr>SMI Suppression</vt:lpstr>
      <vt:lpstr>SMI Suppression Prevention 1: GEN_PMCON1</vt:lpstr>
      <vt:lpstr>SMI Suppression Prevention 2: BIOS_CNTL.SMM_BWP</vt:lpstr>
      <vt:lpstr>SMM Lockdown Summary</vt:lpstr>
      <vt:lpstr>SMM 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BIOS and System Management Mode Security</dc:title>
  <dc:creator>johnb</dc:creator>
  <cp:lastModifiedBy>a</cp:lastModifiedBy>
  <cp:revision>140</cp:revision>
  <dcterms:created xsi:type="dcterms:W3CDTF">2006-08-16T00:00:00Z</dcterms:created>
  <dcterms:modified xsi:type="dcterms:W3CDTF">2015-10-14T06:32:12Z</dcterms:modified>
</cp:coreProperties>
</file>