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1"/>
  </p:notesMasterIdLst>
  <p:handoutMasterIdLst>
    <p:handoutMasterId r:id="rId142"/>
  </p:handoutMasterIdLst>
  <p:sldIdLst>
    <p:sldId id="395" r:id="rId3"/>
    <p:sldId id="40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396" r:id="rId22"/>
    <p:sldId id="398" r:id="rId23"/>
    <p:sldId id="274" r:id="rId24"/>
    <p:sldId id="399" r:id="rId25"/>
    <p:sldId id="275" r:id="rId26"/>
    <p:sldId id="276" r:id="rId27"/>
    <p:sldId id="393" r:id="rId28"/>
    <p:sldId id="279" r:id="rId29"/>
    <p:sldId id="391" r:id="rId30"/>
    <p:sldId id="392" r:id="rId31"/>
    <p:sldId id="283" r:id="rId32"/>
    <p:sldId id="394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401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400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  <p:sldId id="383" r:id="rId133"/>
    <p:sldId id="384" r:id="rId134"/>
    <p:sldId id="385" r:id="rId135"/>
    <p:sldId id="386" r:id="rId136"/>
    <p:sldId id="387" r:id="rId137"/>
    <p:sldId id="388" r:id="rId138"/>
    <p:sldId id="389" r:id="rId139"/>
    <p:sldId id="390" r:id="rId1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120" Type="http://schemas.openxmlformats.org/officeDocument/2006/relationships/slide" Target="slides/slide118.xml"/><Relationship Id="rId121" Type="http://schemas.openxmlformats.org/officeDocument/2006/relationships/slide" Target="slides/slide119.xml"/><Relationship Id="rId122" Type="http://schemas.openxmlformats.org/officeDocument/2006/relationships/slide" Target="slides/slide120.xml"/><Relationship Id="rId123" Type="http://schemas.openxmlformats.org/officeDocument/2006/relationships/slide" Target="slides/slide121.xml"/><Relationship Id="rId124" Type="http://schemas.openxmlformats.org/officeDocument/2006/relationships/slide" Target="slides/slide122.xml"/><Relationship Id="rId125" Type="http://schemas.openxmlformats.org/officeDocument/2006/relationships/slide" Target="slides/slide123.xml"/><Relationship Id="rId126" Type="http://schemas.openxmlformats.org/officeDocument/2006/relationships/slide" Target="slides/slide124.xml"/><Relationship Id="rId127" Type="http://schemas.openxmlformats.org/officeDocument/2006/relationships/slide" Target="slides/slide125.xml"/><Relationship Id="rId128" Type="http://schemas.openxmlformats.org/officeDocument/2006/relationships/slide" Target="slides/slide126.xml"/><Relationship Id="rId129" Type="http://schemas.openxmlformats.org/officeDocument/2006/relationships/slide" Target="slides/slide12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101" Type="http://schemas.openxmlformats.org/officeDocument/2006/relationships/slide" Target="slides/slide99.xml"/><Relationship Id="rId102" Type="http://schemas.openxmlformats.org/officeDocument/2006/relationships/slide" Target="slides/slide100.xml"/><Relationship Id="rId103" Type="http://schemas.openxmlformats.org/officeDocument/2006/relationships/slide" Target="slides/slide101.xml"/><Relationship Id="rId104" Type="http://schemas.openxmlformats.org/officeDocument/2006/relationships/slide" Target="slides/slide102.xml"/><Relationship Id="rId105" Type="http://schemas.openxmlformats.org/officeDocument/2006/relationships/slide" Target="slides/slide103.xml"/><Relationship Id="rId106" Type="http://schemas.openxmlformats.org/officeDocument/2006/relationships/slide" Target="slides/slide104.xml"/><Relationship Id="rId107" Type="http://schemas.openxmlformats.org/officeDocument/2006/relationships/slide" Target="slides/slide105.xml"/><Relationship Id="rId108" Type="http://schemas.openxmlformats.org/officeDocument/2006/relationships/slide" Target="slides/slide106.xml"/><Relationship Id="rId109" Type="http://schemas.openxmlformats.org/officeDocument/2006/relationships/slide" Target="slides/slide107.xml"/><Relationship Id="rId97" Type="http://schemas.openxmlformats.org/officeDocument/2006/relationships/slide" Target="slides/slide95.xml"/><Relationship Id="rId98" Type="http://schemas.openxmlformats.org/officeDocument/2006/relationships/slide" Target="slides/slide96.xml"/><Relationship Id="rId99" Type="http://schemas.openxmlformats.org/officeDocument/2006/relationships/slide" Target="slides/slide97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00" Type="http://schemas.openxmlformats.org/officeDocument/2006/relationships/slide" Target="slides/slide98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30" Type="http://schemas.openxmlformats.org/officeDocument/2006/relationships/slide" Target="slides/slide128.xml"/><Relationship Id="rId131" Type="http://schemas.openxmlformats.org/officeDocument/2006/relationships/slide" Target="slides/slide129.xml"/><Relationship Id="rId132" Type="http://schemas.openxmlformats.org/officeDocument/2006/relationships/slide" Target="slides/slide130.xml"/><Relationship Id="rId133" Type="http://schemas.openxmlformats.org/officeDocument/2006/relationships/slide" Target="slides/slide131.xml"/><Relationship Id="rId134" Type="http://schemas.openxmlformats.org/officeDocument/2006/relationships/slide" Target="slides/slide132.xml"/><Relationship Id="rId135" Type="http://schemas.openxmlformats.org/officeDocument/2006/relationships/slide" Target="slides/slide133.xml"/><Relationship Id="rId136" Type="http://schemas.openxmlformats.org/officeDocument/2006/relationships/slide" Target="slides/slide134.xml"/><Relationship Id="rId137" Type="http://schemas.openxmlformats.org/officeDocument/2006/relationships/slide" Target="slides/slide135.xml"/><Relationship Id="rId138" Type="http://schemas.openxmlformats.org/officeDocument/2006/relationships/slide" Target="slides/slide136.xml"/><Relationship Id="rId139" Type="http://schemas.openxmlformats.org/officeDocument/2006/relationships/slide" Target="slides/slide13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110" Type="http://schemas.openxmlformats.org/officeDocument/2006/relationships/slide" Target="slides/slide108.xml"/><Relationship Id="rId111" Type="http://schemas.openxmlformats.org/officeDocument/2006/relationships/slide" Target="slides/slide109.xml"/><Relationship Id="rId112" Type="http://schemas.openxmlformats.org/officeDocument/2006/relationships/slide" Target="slides/slide110.xml"/><Relationship Id="rId113" Type="http://schemas.openxmlformats.org/officeDocument/2006/relationships/slide" Target="slides/slide111.xml"/><Relationship Id="rId114" Type="http://schemas.openxmlformats.org/officeDocument/2006/relationships/slide" Target="slides/slide112.xml"/><Relationship Id="rId115" Type="http://schemas.openxmlformats.org/officeDocument/2006/relationships/slide" Target="slides/slide113.xml"/><Relationship Id="rId116" Type="http://schemas.openxmlformats.org/officeDocument/2006/relationships/slide" Target="slides/slide114.xml"/><Relationship Id="rId117" Type="http://schemas.openxmlformats.org/officeDocument/2006/relationships/slide" Target="slides/slide115.xml"/><Relationship Id="rId118" Type="http://schemas.openxmlformats.org/officeDocument/2006/relationships/slide" Target="slides/slide116.xml"/><Relationship Id="rId119" Type="http://schemas.openxmlformats.org/officeDocument/2006/relationships/slide" Target="slides/slide11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Relationship Id="rId140" Type="http://schemas.openxmlformats.org/officeDocument/2006/relationships/slide" Target="slides/slide138.xml"/><Relationship Id="rId141" Type="http://schemas.openxmlformats.org/officeDocument/2006/relationships/notesMaster" Target="notesMasters/notesMaster1.xml"/><Relationship Id="rId142" Type="http://schemas.openxmlformats.org/officeDocument/2006/relationships/handoutMaster" Target="handoutMasters/handoutMaster1.xml"/><Relationship Id="rId143" Type="http://schemas.openxmlformats.org/officeDocument/2006/relationships/printerSettings" Target="printerSettings/printerSettings1.bin"/><Relationship Id="rId144" Type="http://schemas.openxmlformats.org/officeDocument/2006/relationships/presProps" Target="presProps.xml"/><Relationship Id="rId145" Type="http://schemas.openxmlformats.org/officeDocument/2006/relationships/viewProps" Target="viewProps.xml"/><Relationship Id="rId146" Type="http://schemas.openxmlformats.org/officeDocument/2006/relationships/theme" Target="theme/theme1.xml"/><Relationship Id="rId14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DB3B6-4C88-B14F-A725-B05A96F94893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803D5-DB52-644C-8527-52FFB741FB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3738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52D24-1A51-43CD-A741-9B2EDCBE3D34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CC416-5540-44EC-9371-5DCD80E8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269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0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0.xml"/></Relationships>
</file>

<file path=ppt/notesSlides/_rels/notesSlide10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7.xml"/></Relationships>
</file>

<file path=ppt/notesSlides/_rels/notesSlide10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8.xml"/></Relationships>
</file>

<file path=ppt/notesSlides/_rels/notesSlide10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9.xml"/></Relationships>
</file>

<file path=ppt/notesSlides/_rels/notesSlide10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1.xml"/></Relationships>
</file>

<file path=ppt/notesSlides/_rels/notesSlide10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5.xml"/></Relationships>
</file>

<file path=ppt/notesSlides/_rels/notesSlide10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3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5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7.xml"/></Relationships>
</file>

<file path=ppt/notesSlides/_rels/notesSlide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9.xml"/></Relationships>
</file>

<file path=ppt/notesSlides/_rels/notesSlide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0.xml"/></Relationships>
</file>

<file path=ppt/notesSlides/_rels/notesSlide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1.xml"/></Relationships>
</file>

<file path=ppt/notesSlides/_rels/notesSlide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_rels/notesSlide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3.xml"/></Relationships>
</file>

<file path=ppt/notesSlides/_rels/notesSlide8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5.xml"/></Relationships>
</file>

<file path=ppt/notesSlides/_rels/notesSlide9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6.xml"/></Relationships>
</file>

<file path=ppt/notesSlides/_rels/notesSlide9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7.xml"/></Relationships>
</file>

<file path=ppt/notesSlides/_rels/notesSlide9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8.xml"/></Relationships>
</file>

<file path=ppt/notesSlides/_rels/notesSlide9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_rels/notesSlide9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0.xml"/></Relationships>
</file>

<file path=ppt/notesSlides/_rels/notesSlide9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1.xml"/></Relationships>
</file>

<file path=ppt/notesSlides/_rels/notesSlide9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5.xml"/></Relationships>
</file>

<file path=ppt/notesSlides/_rels/notesSlide9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6.xml"/></Relationships>
</file>

<file path=ppt/notesSlides/_rels/notesSlide9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Attribution condition: You must indicate that derivative work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"Is derived from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Xeno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Kovah's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’Introductory Intel x86: Assembly, Architecture, and Applications’ class"</a:t>
            </a:r>
            <a:endParaRPr lang="en-US" sz="12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E91C7F-A5F6-9A4D-B053-7F1F29C94874}" type="slidenum">
              <a:rPr lang="en-US" sz="1200">
                <a:solidFill>
                  <a:prstClr val="black"/>
                </a:solidFill>
              </a:rPr>
              <a:pPr/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940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CDFB8-CE1E-4CEA-A9A7-0392F69410F3}" type="slidenum">
              <a:rPr lang="en-US" smtClean="0"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04344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940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CDFB8-CE1E-4CEA-A9A7-0392F69410F3}" type="slidenum">
              <a:rPr lang="en-US" smtClean="0"/>
              <a:t>127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04344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attack surface;</a:t>
            </a:r>
            <a:r>
              <a:rPr lang="en-US" baseline="0" dirty="0" smtClean="0"/>
              <a:t> data which the attacker controls.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F530-48BE-403E-B621-99CAA652448C}" type="slidenum">
              <a:rPr lang="en-US" smtClean="0"/>
              <a:t>128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362755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CDFB8-CE1E-4CEA-A9A7-0392F69410F3}" type="slidenum">
              <a:rPr lang="en-US" smtClean="0"/>
              <a:t>129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81424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</a:t>
            </a:r>
            <a:r>
              <a:rPr lang="en-US" baseline="0" dirty="0" smtClean="0"/>
              <a:t> that’s not the only attacker controlled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CDFB8-CE1E-4CEA-A9A7-0392F69410F3}" type="slidenum">
              <a:rPr lang="en-US" smtClean="0"/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427056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CDFB8-CE1E-4CEA-A9A7-0392F69410F3}" type="slidenum">
              <a:rPr lang="en-US" smtClean="0"/>
              <a:t>135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016738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940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CDFB8-CE1E-4CEA-A9A7-0392F69410F3}" type="slidenum">
              <a:rPr lang="en-US" smtClean="0"/>
              <a:t>136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043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</a:t>
            </a:r>
            <a:r>
              <a:rPr lang="en-US" baseline="0" dirty="0" smtClean="0"/>
              <a:t> note that you shouldn't be able to corrupt the descriptor for the OS, since it *should* be unconditionally write protected on any correctly configured system (I don't think we've found any that have vulnerable descriptors)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lvl="1" defTabSz="914334"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(this slide</a:t>
            </a:r>
            <a:r>
              <a:rPr lang="en-US" sz="20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seems duplicative? May delete)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defTabSz="914334"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you read the flash that is mapped to upper 4GB of memory, this is direct access.</a:t>
            </a:r>
          </a:p>
          <a:p>
            <a:pPr marL="0" lvl="1" defTabSz="914334">
              <a:defRPr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 will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get into actual SPI programming in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future Advanced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class, for now we just want to understand that there is an interface and how to use some pre-made tools for forensics analysis</a:t>
            </a:r>
          </a:p>
          <a:p>
            <a:endParaRPr lang="en-US" dirty="0" smtClean="0"/>
          </a:p>
          <a:p>
            <a:r>
              <a:rPr lang="en-US" dirty="0" smtClean="0"/>
              <a:t>*** Is it</a:t>
            </a:r>
            <a:r>
              <a:rPr lang="en-US" baseline="0" dirty="0" smtClean="0"/>
              <a:t> the flash controller that limits this?  Or the ICH decoder?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superradnow.files.wordpress.com</a:t>
            </a:r>
            <a:r>
              <a:rPr lang="en-US" dirty="0" smtClean="0"/>
              <a:t>/2012/09/</a:t>
            </a:r>
            <a:r>
              <a:rPr lang="en-US" dirty="0" err="1" smtClean="0"/>
              <a:t>spy.jpeg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*** I</a:t>
            </a:r>
            <a:r>
              <a:rPr lang="en-US" baseline="0" dirty="0" smtClean="0"/>
              <a:t> think platform data was added for ICH9?  ICH8 had only 4 regions I think.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*** I</a:t>
            </a:r>
            <a:r>
              <a:rPr lang="en-US" baseline="0" dirty="0" smtClean="0"/>
              <a:t> think platform data was added for ICH9?  ICH8 had only 4 regions I think.</a:t>
            </a:r>
          </a:p>
          <a:p>
            <a:r>
              <a:rPr lang="en-US" baseline="0" dirty="0" smtClean="0"/>
              <a:t>Note: I wanted to do a "Fred + Greg = FREG!" picture, but there's literally no famous </a:t>
            </a:r>
            <a:r>
              <a:rPr lang="en-US" baseline="0" dirty="0" err="1" smtClean="0"/>
              <a:t>gregs</a:t>
            </a:r>
            <a:r>
              <a:rPr lang="en-US" baseline="0" dirty="0" smtClean="0"/>
              <a:t>!  Just enter "Greg" into </a:t>
            </a:r>
            <a:r>
              <a:rPr lang="en-US" baseline="0" dirty="0" err="1" smtClean="0"/>
              <a:t>google</a:t>
            </a:r>
            <a:r>
              <a:rPr lang="en-US" baseline="0" dirty="0" smtClean="0"/>
              <a:t> images and see for yourself!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Maybe put this in</a:t>
            </a:r>
            <a:r>
              <a:rPr lang="en-US" baseline="0" dirty="0" smtClean="0"/>
              <a:t> the Appendix for reference and keep just the PCH one here in actual SPI section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FDBAR = food bar = http://</a:t>
            </a:r>
            <a:r>
              <a:rPr lang="en-US" dirty="0" err="1" smtClean="0"/>
              <a:t>www.grocery.com</a:t>
            </a:r>
            <a:r>
              <a:rPr lang="en-US" dirty="0" smtClean="0"/>
              <a:t>/</a:t>
            </a:r>
            <a:r>
              <a:rPr lang="en-US" dirty="0" err="1" smtClean="0"/>
              <a:t>wp</a:t>
            </a:r>
            <a:r>
              <a:rPr lang="en-US" dirty="0" smtClean="0"/>
              <a:t>-content/uploads/2013/05/organic-food-bar-active-</a:t>
            </a:r>
            <a:r>
              <a:rPr lang="en-US" dirty="0" err="1" smtClean="0"/>
              <a:t>greens.jpg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FD region needs to be made write-protected from ALL masters during manufacturing.  Never supposed</a:t>
            </a:r>
            <a:r>
              <a:rPr lang="en-US" baseline="0" dirty="0" smtClean="0"/>
              <a:t> to change.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http://img4.wikia.nocookie.net/__cb20110829153234/</a:t>
            </a:r>
            <a:r>
              <a:rPr lang="en-US" dirty="0" err="1" smtClean="0"/>
              <a:t>marvel_dc</a:t>
            </a:r>
            <a:r>
              <a:rPr lang="en-US" dirty="0" smtClean="0"/>
              <a:t>/images/4/48/</a:t>
            </a:r>
            <a:r>
              <a:rPr lang="en-US" dirty="0" err="1" smtClean="0"/>
              <a:t>Flash_Sega_Master_System.jpg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a tool that analyzes</a:t>
            </a:r>
            <a:r>
              <a:rPr lang="en-US" baseline="0" dirty="0" smtClean="0"/>
              <a:t> a dumped binary, rather than reading from the chip. SPI programming should be handled in the advanced course.</a:t>
            </a:r>
          </a:p>
          <a:p>
            <a:r>
              <a:rPr lang="en-US" baseline="0" dirty="0" smtClean="0"/>
              <a:t>Pop quiz: what Controller Hub family is this dump from?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an</a:t>
            </a:r>
            <a:r>
              <a:rPr lang="en-US" baseline="0" dirty="0" smtClean="0"/>
              <a:t> alternate slide format to the one prior.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 think I like the prior one better.  Not sure.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an</a:t>
            </a:r>
            <a:r>
              <a:rPr lang="en-US" baseline="0" dirty="0" smtClean="0"/>
              <a:t> alternate slide format to the one prior.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 think I like the prior one better.  Not sure.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soft strap data is read prior to the de-assertion of</a:t>
            </a:r>
            <a:r>
              <a:rPr lang="en-US" baseline="0" dirty="0" smtClean="0"/>
              <a:t> reset to both the Mgt. Engine and the host system.</a:t>
            </a:r>
          </a:p>
          <a:p>
            <a:r>
              <a:rPr lang="en-US" baseline="0" dirty="0" smtClean="0"/>
              <a:t>Systems exit sleep mode and such via a de-assertion of a reset (different types, SLP_SUS# for instance).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9404"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 you answer “undetermined”, pat yourself on the back and move to the next slide.  If you said what the bits indicate well you are still probably correct.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055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*** There is literally</a:t>
            </a:r>
            <a:r>
              <a:rPr lang="en-US" baseline="0" dirty="0" smtClean="0"/>
              <a:t> no info on FWH Sector Protection…not even in the really old ICH datasheets nor BIOS </a:t>
            </a:r>
            <a:r>
              <a:rPr lang="en-US" baseline="0" dirty="0" err="1" smtClean="0"/>
              <a:t>Ninjitsu</a:t>
            </a:r>
            <a:endParaRPr lang="en-US" baseline="0" dirty="0" smtClean="0"/>
          </a:p>
          <a:p>
            <a:r>
              <a:rPr lang="en-US" baseline="0" dirty="0" smtClean="0"/>
              <a:t>*** Verify writes to PD section are still blocked…</a:t>
            </a:r>
          </a:p>
          <a:p>
            <a:endParaRPr lang="en-US" baseline="0" dirty="0" smtClean="0"/>
          </a:p>
          <a:p>
            <a:pPr marL="0" lvl="1" defTabSz="914334">
              <a:defRPr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Just to hammer it home: It is really important to lock down SMRAM!!!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9404"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If you answer “undetermined”, pat yourself on the back and move to the next slide.  If you said what the bits indicate well you are still probably correct.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0554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nerd in me wants to remove SMM’s taunting laugh</a:t>
            </a:r>
            <a:r>
              <a:rPr lang="en-US" baseline="0" dirty="0" smtClean="0"/>
              <a:t> because once the CPU exits SMM, SMM is no longer able to “gloat.”  However, I like the gloating SMM.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CC416-5540-44EC-9371-5DCD80E85BF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816894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Move to after we cover the FD and the flash masters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81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82</a:t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83</a:t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84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</a:t>
            </a:r>
            <a:r>
              <a:rPr lang="en-US" baseline="0" dirty="0" smtClean="0"/>
              <a:t> we program the SPI registers, we aren't accessing that memory-mapped space.  We are reading data in and out of a buffer, accesses to that buffer do not derive from the memory-mapped range.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361192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85</a:t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86</a:t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87</a:t>
            </a:fld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88</a:t>
            </a:fld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89</a:t>
            </a:fld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90</a:t>
            </a:fld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91</a:t>
            </a:fld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92</a:t>
            </a:fld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93</a:t>
            </a:fld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Wish I could talk more about this one but I can’t test it</a:t>
            </a:r>
          </a:p>
          <a:p>
            <a:r>
              <a:rPr lang="en-US" dirty="0" smtClean="0"/>
              <a:t>http://</a:t>
            </a:r>
            <a:r>
              <a:rPr lang="en-US" dirty="0" err="1" smtClean="0"/>
              <a:t>imagopole.info</a:t>
            </a:r>
            <a:r>
              <a:rPr lang="en-US" dirty="0" smtClean="0"/>
              <a:t>/</a:t>
            </a:r>
            <a:r>
              <a:rPr lang="en-US" dirty="0" err="1" smtClean="0"/>
              <a:t>img</a:t>
            </a:r>
            <a:r>
              <a:rPr lang="en-US" dirty="0" smtClean="0"/>
              <a:t>/</a:t>
            </a:r>
            <a:r>
              <a:rPr lang="en-US" dirty="0" err="1" smtClean="0"/>
              <a:t>babar</a:t>
            </a:r>
            <a:r>
              <a:rPr lang="en-US" dirty="0" smtClean="0"/>
              <a:t>/5.jpeg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94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know I read something to this effect, need to find it.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68512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http://2.bp.blogspot.com/-Ov11wliyk4o/UHVhYVBS2EI/AAAAAAAABm4/rZio72_x_lw/s1600/</a:t>
            </a:r>
            <a:r>
              <a:rPr lang="en-US" dirty="0" err="1" smtClean="0"/>
              <a:t>Salted+Caramel+Mocha+Frappuccino.jpg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95</a:t>
            </a:fld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96</a:t>
            </a:fld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97</a:t>
            </a:fld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98</a:t>
            </a:fld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99</a:t>
            </a:fld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100</a:t>
            </a:fld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 who watches the watcher … FLOCKDN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101</a:t>
            </a:fld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102</a:t>
            </a:fld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103</a:t>
            </a:fld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104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*** Ok that;s interesting…</a:t>
            </a:r>
          </a:p>
          <a:p>
            <a:r>
              <a:rPr lang="en-US" dirty="0" smtClean="0"/>
              <a:t>**** Standardized – the JEDEC ones?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105</a:t>
            </a:fld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106</a:t>
            </a:fld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107</a:t>
            </a:fld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108</a:t>
            </a:fld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109</a:t>
            </a:fld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110</a:t>
            </a:fld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973FB-7864-4B70-9813-6E1FC204C727}" type="slidenum">
              <a:rPr lang="en-US" smtClean="0"/>
              <a:pPr/>
              <a:t>111</a:t>
            </a:fld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940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CDFB8-CE1E-4CEA-A9A7-0392F69410F3}" type="slidenum">
              <a:rPr lang="en-US" smtClean="0"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04344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940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CDFB8-CE1E-4CEA-A9A7-0392F69410F3}" type="slidenum">
              <a:rPr lang="en-US" smtClean="0"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04344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940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CDFB8-CE1E-4CEA-A9A7-0392F69410F3}" type="slidenum">
              <a:rPr lang="en-US" smtClean="0"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0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F5AE-33A9-2842-A59A-2AE1ADA4A322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407F4-539D-A94B-9BA0-F9BCBE756723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B74D0-1ADF-5C48-B4DA-DB90E3F370EE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8815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4427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0620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9125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0552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924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34693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0856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3D349-148D-764B-8D69-E5B3256DDFE1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87374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87039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0026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C873F-C131-C544-B74A-95D8DC512D7A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781E4-BD8F-E44C-8ED9-F99D1C2903C1}" type="datetime1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958BD-8A36-6B4F-8DFC-C73E5A223597}" type="datetime1">
              <a:rPr lang="en-US" smtClean="0"/>
              <a:t>10/14/15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3E58B-3BED-5C41-A285-F6C0E9A45B17}" type="datetime1">
              <a:rPr lang="en-US" smtClean="0"/>
              <a:t>10/14/15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3C2C6-4475-C340-A4D7-292CFD815EFD}" type="datetime1">
              <a:rPr lang="en-US" smtClean="0"/>
              <a:t>10/14/15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3131F-1EA9-B24D-B836-4BBC79DD663D}" type="datetime1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6C199-BEE0-2846-8FEB-B7D63FDE60E1}" type="datetime1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8768F-E5BB-FF4E-B5F7-D98A25068EFC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532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660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6.png"/><Relationship Id="rId5" Type="http://schemas.openxmlformats.org/officeDocument/2006/relationships/image" Target="../media/image74.png"/><Relationship Id="rId6" Type="http://schemas.openxmlformats.org/officeDocument/2006/relationships/image" Target="../media/image24.png"/><Relationship Id="rId7" Type="http://schemas.openxmlformats.org/officeDocument/2006/relationships/image" Target="../media/image70.png"/><Relationship Id="rId8" Type="http://schemas.openxmlformats.org/officeDocument/2006/relationships/image" Target="../media/image75.jpeg"/><Relationship Id="rId9" Type="http://schemas.microsoft.com/office/2007/relationships/hdphoto" Target="../media/hdphoto2.wdp"/><Relationship Id="rId10" Type="http://schemas.microsoft.com/office/2007/relationships/hdphoto" Target="../media/hdphoto6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5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24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Relationship Id="rId3" Type="http://schemas.openxmlformats.org/officeDocument/2006/relationships/image" Target="../media/image70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9.xml"/><Relationship Id="rId3" Type="http://schemas.openxmlformats.org/officeDocument/2006/relationships/image" Target="../media/image24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74.png"/><Relationship Id="rId5" Type="http://schemas.openxmlformats.org/officeDocument/2006/relationships/image" Target="../media/image75.jpeg"/><Relationship Id="rId6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0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3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http://invisiblethingslab.com/resources/bh09usa/Attacking%20Intel%20BIOS.pdf" TargetMode="External"/><Relationship Id="rId4" Type="http://schemas.openxmlformats.org/officeDocument/2006/relationships/hyperlink" Target="https://media.blackhat.com/us-13/US-13-Butterworth-BIOS-Security-Slides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5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6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7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8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0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1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2.xml"/><Relationship Id="rId3" Type="http://schemas.openxmlformats.org/officeDocument/2006/relationships/image" Target="../media/image84.png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3.xml"/><Relationship Id="rId3" Type="http://schemas.openxmlformats.org/officeDocument/2006/relationships/image" Target="../media/image8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4.xml"/><Relationship Id="rId3" Type="http://schemas.openxmlformats.org/officeDocument/2006/relationships/image" Target="../media/image87.png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5.xml"/><Relationship Id="rId3" Type="http://schemas.openxmlformats.org/officeDocument/2006/relationships/image" Target="../media/image91.jpeg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6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youtu.be/V_ea21CrOPM" TargetMode="External"/><Relationship Id="rId3" Type="http://schemas.openxmlformats.org/officeDocument/2006/relationships/image" Target="../media/image92.jpeg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ownload.intel.com/design/chipsets/datashts/29065804.pdf" TargetMode="External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10.png"/><Relationship Id="rId6" Type="http://schemas.openxmlformats.org/officeDocument/2006/relationships/image" Target="../media/image8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8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7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6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8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9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2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2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2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1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2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4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4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4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4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4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4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5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4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esources.infosecinstitute.com/system-address-map-initialization-x86x64-architecture-part-2-pci-express-based-systems/" TargetMode="Externa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onference.hitb.org/hitbsecconf2013kul/materials/D1T1%20-%20Kallenberg,%20Kovah,%20Butterworth%20-%20Defeating%20Signed%20BIOS%20Enforcement.pdf" TargetMode="External"/><Relationship Id="rId3" Type="http://schemas.openxmlformats.org/officeDocument/2006/relationships/hyperlink" Target="http://syscan.org/index.php/download/get/6e597f6067493dd581eed737146f3afb/SyScan2014_CoreyKallenberg_SetupforFailureDefeatingSecureBoot.zip" TargetMode="Externa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57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41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18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18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18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9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18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18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5.xml"/><Relationship Id="rId3" Type="http://schemas.openxmlformats.org/officeDocument/2006/relationships/image" Target="../media/image64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6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7.xml"/><Relationship Id="rId3" Type="http://schemas.openxmlformats.org/officeDocument/2006/relationships/image" Target="../media/image18.pn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8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24.png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9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24.pn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0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24.pn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1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0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24.png"/><Relationship Id="rId6" Type="http://schemas.openxmlformats.org/officeDocument/2006/relationships/image" Target="../media/image74.png"/><Relationship Id="rId7" Type="http://schemas.openxmlformats.org/officeDocument/2006/relationships/image" Target="../media/image75.jpeg"/><Relationship Id="rId8" Type="http://schemas.microsoft.com/office/2007/relationships/hdphoto" Target="../media/hdphoto1.wdp"/><Relationship Id="rId9" Type="http://schemas.openxmlformats.org/officeDocument/2006/relationships/image" Target="../media/image70.png"/><Relationship Id="rId10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3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4.png"/><Relationship Id="rId6" Type="http://schemas.openxmlformats.org/officeDocument/2006/relationships/image" Target="../media/image75.jpeg"/><Relationship Id="rId7" Type="http://schemas.microsoft.com/office/2007/relationships/hdphoto" Target="../media/hdphoto3.wdp"/><Relationship Id="rId8" Type="http://schemas.microsoft.com/office/2007/relationships/hdphoto" Target="../media/hdphoto4.wdp"/><Relationship Id="rId9" Type="http://schemas.microsoft.com/office/2007/relationships/hdphoto" Target="../media/hdphoto5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876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Advanced x86:</a:t>
            </a:r>
            <a:br>
              <a:rPr lang="en-US" dirty="0" smtClean="0"/>
            </a:br>
            <a:r>
              <a:rPr lang="en-US" dirty="0" smtClean="0"/>
              <a:t>BIOS and System Management Mode Internals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John Butterworth &amp; </a:t>
            </a:r>
            <a:r>
              <a:rPr lang="en-US" dirty="0" err="1"/>
              <a:t>Xeno</a:t>
            </a:r>
            <a:r>
              <a:rPr lang="en-US" dirty="0"/>
              <a:t> </a:t>
            </a:r>
            <a:r>
              <a:rPr lang="en-US" dirty="0" err="1"/>
              <a:t>Kovah</a:t>
            </a:r>
            <a:endParaRPr lang="en-US"/>
          </a:p>
          <a:p>
            <a:endParaRPr lang="en-US" dirty="0" smtClean="0"/>
          </a:p>
          <a:p>
            <a:r>
              <a:rPr lang="en-US" dirty="0"/>
              <a:t>Part 3: Flash BIOS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8" r="35461"/>
          <a:stretch/>
        </p:blipFill>
        <p:spPr bwMode="auto">
          <a:xfrm>
            <a:off x="3581400" y="77302"/>
            <a:ext cx="1963000" cy="2284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474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4321"/>
            <a:ext cx="8991600" cy="102076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itchFamily="34" charset="0"/>
                <a:cs typeface="Arial" pitchFamily="34" charset="0"/>
              </a:rPr>
              <a:t>Lab: </a:t>
            </a:r>
            <a:r>
              <a:rPr lang="en-US" sz="3600" u="sng" dirty="0">
                <a:latin typeface="Arial" pitchFamily="34" charset="0"/>
                <a:cs typeface="Arial" pitchFamily="34" charset="0"/>
              </a:rPr>
              <a:t>Change</a:t>
            </a:r>
            <a:r>
              <a:rPr lang="en-US" sz="3600" dirty="0">
                <a:latin typeface="Arial" pitchFamily="34" charset="0"/>
                <a:cs typeface="Arial" pitchFamily="34" charset="0"/>
              </a:rPr>
              <a:t> BIOS Access Destination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0" y="1587008"/>
            <a:ext cx="5324052" cy="1027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2719432"/>
            <a:ext cx="5263893" cy="383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34000" y="1219200"/>
            <a:ext cx="3657600" cy="55626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Notice these bits are R/W?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change the destination for BIOS accesses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Likely this is to help the system recover from a corrupted BIOS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But it could be certainly misused as well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Note just to be clear: The bits in GCS alter accesses to the BIOS *only* 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the BIOS has begun booting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Chipset Configuration registers must be mapped to memory, etc.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functional straps are physical pins which cannot be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altered and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decide the BIOS Boot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Location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131596" y="2650553"/>
            <a:ext cx="599572" cy="370674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531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99" y="1090449"/>
            <a:ext cx="4810125" cy="2505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FRAP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191000"/>
            <a:ext cx="8534400" cy="2505076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 a result of modifying the GbE FRAP register to grant write access to the CPU/BIOS master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change is reflected in the CPU/BIOS FRAP register indicating the write-access permission to GbE region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Now the CPU/BIOS can write to the GbE region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Note: The GbE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master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could not remove CPU/BIOS write-access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GbE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region if the CPU/BIOS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FLMSTR1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register grants write-access to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that region (same for all masters)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1524000"/>
            <a:ext cx="4791075" cy="2486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1647825" y="3121245"/>
            <a:ext cx="762000" cy="35242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urved Connector 4"/>
          <p:cNvCxnSpPr>
            <a:endCxn id="11" idx="6"/>
          </p:cNvCxnSpPr>
          <p:nvPr/>
        </p:nvCxnSpPr>
        <p:spPr>
          <a:xfrm rot="10800000">
            <a:off x="2409825" y="3297458"/>
            <a:ext cx="2314576" cy="436342"/>
          </a:xfrm>
          <a:prstGeom prst="curvedConnector3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26764" t="47893"/>
          <a:stretch/>
        </p:blipFill>
        <p:spPr>
          <a:xfrm>
            <a:off x="5715000" y="2133600"/>
            <a:ext cx="609600" cy="4337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9400" y="1676400"/>
            <a:ext cx="491613" cy="381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95400" y="2819400"/>
            <a:ext cx="412750" cy="7620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43400" y="3200400"/>
            <a:ext cx="412750" cy="76200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4670424" y="3984624"/>
            <a:ext cx="412750" cy="7620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5661024" y="4572000"/>
            <a:ext cx="412750" cy="76200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621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FLOCKDN Register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 to now we’ve been able to easily modify (and re-modify) registers in the SPI configuration registers that are designed to protect the system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example, we can configure and modify the protected range registers to suit the needs of a lab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But if we can change them, so can any other app capable of mapping SPIBAR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Therefore they don’t really provide a lot of protection do they?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Intel provides the FLOCKDN register to solve this problem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Available in Descriptor mode </a:t>
            </a: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Non-Descriptor mode*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Also called the “SPI Configuration Lock-Down” bit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Also called the “Flash Configuration Lock-Down” bit</a:t>
            </a: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30" y="6488668"/>
            <a:ext cx="797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*I have not found this explained anywhere, I had to determine this through testing.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446145"/>
            <a:ext cx="567813" cy="4400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657600" y="3472815"/>
            <a:ext cx="533400" cy="41338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9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FLOCKDN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667000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FLOCKDN, when asserted, prevents certain configuration registers/bits in the SPI BAR from being changed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Once asserted, FLOCKDN cannot be reset to 0 until a reset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Although hardware-sequencing is available only in descriptor mode, the FLOCKDN bit still provides register lock-down protection when the flash is operating in non-descriptor mode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Called SPI or Flash Configuration Lock-Down bit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75" y="1447800"/>
            <a:ext cx="672465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183398" y="2667000"/>
            <a:ext cx="7046201" cy="114299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1879600"/>
            <a:ext cx="533400" cy="3556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054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Flash Regions Access Permissions Register (FRAP)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bits 31:24 (BMWAG) and bits 23:16 (BMRAG)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Protected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Range (PR) registers 0 to 4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entire register is locked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Software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Sequencing Flash Control Register (SSFC)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bits 18:16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Configure SPI Cycle Frequency (20 MHz, 33 MHz, or 50 MHz [PCH only])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Prefix Opcode Configuration Register (PREOP)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entire register is locked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Opcode Type Configuration Registers (OPTYPE)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Entire register is locked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Opcode Menu Configuration Register (OPMENU)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Entire register is locked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FLOCKDN Affected Registers: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356230" y="949569"/>
            <a:ext cx="457200" cy="84406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347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FLOCKDN Testing*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tested whether FLOCKDN locks down registers even when the chip is operating in non-descriptor mode (it does)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tested this by corrupting the flash descriptor, thus putting the system in Non-Descriptor mode upon reboot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tested changing the PREOP register (SPIBAR + 94h) which is normally R/W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then asserted FLOCKDN bit 15 in HSFS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again tested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changing the PREOP register (SPIBAR + 94h)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found that I was not able to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then tested writes to PR0 and also found that although the system was in non-descriptor mode, the PR registers were still locked as well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/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91296"/>
            <a:ext cx="8369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*Not available as a lab right now because my software sequencing SPI routine is broken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3124200"/>
            <a:ext cx="567813" cy="4400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172200" y="3150870"/>
            <a:ext cx="533400" cy="4133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5987" y="4343400"/>
            <a:ext cx="567813" cy="4400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43800" y="4343400"/>
            <a:ext cx="533400" cy="41338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39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GbE SPI Flash Program Registers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990600"/>
            <a:ext cx="37338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Gigabit Ethernet master also has some programming registers as well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as many as CPU/BIOS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Mirror those of the CPU/BIOS which we have been discussing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won’t discuss them since it’s redundant, but those marked should be configured similarly to those of the CPU/BIOS SPI programming registers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*FRAP will only need modification if you are providing R/W access to another Master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1592103"/>
            <a:ext cx="4952999" cy="4427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25670" y="2419793"/>
            <a:ext cx="4876800" cy="228600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25670" y="4422013"/>
            <a:ext cx="4876800" cy="304800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3550" y="4894445"/>
            <a:ext cx="4876800" cy="181838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3550" y="5216420"/>
            <a:ext cx="4876800" cy="591549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05108"/>
            <a:ext cx="914400" cy="9144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07817" y="927556"/>
            <a:ext cx="6589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MBARB </a:t>
            </a:r>
            <a:endParaRPr lang="en-US" sz="8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3124200"/>
            <a:ext cx="412750" cy="7620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5952392" y="5249010"/>
            <a:ext cx="380998" cy="70338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99586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SPI Lockdown Summary 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Locking down the SPI Flash is a little more complicated than locking down SMM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the most part, only the vendor can do this, but you can verify and try to implement some yourself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that BIOS_CNTL.BLE is set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If it’s not set, you can assert it yourself but that doesn’t mean there is SMI handler code present that will de-assert bit 0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that SMM is protecting the BIOS from writes by asserting bit 0 and ensuring that it is reset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If supported, ensure that SMM BIOS Write Protect Disable (in the BIOS_CNTL register) is asserted so that the BIOS can only be written to when the processor is in SMM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set this yourself.  The only drawback being that you may not be able to update the BIOS, depending on how the vendor implemented updates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41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SPI Lockdown Summary 2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that Protected Range registers are being used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You could also set these yourself but it will be a trial and error exercise since you won’t know what parts of the BIOS flash will be used to store variables (UEFI definitely and some Legacy)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Set FLOCKDN to ensure the above registers can’t be changed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above changes you could play with won’t permanently hurt your system if they lock it up – they will all reset back to their original values on startup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that the Flash Master permissions are set and that the Flash Descriptor region cannot itself be written to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You have no control over this unless it is writeable, in which case the most you should do is make the FD un-writeable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Messing with this one could brick your system “permanently”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80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SPI Summary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Locking down the SPI flash memory is the first line of defense against an attacker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is complicated and hard for vendors to get right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gets a little more complex in UEFI where the SPI flash is specifically used as a file system for storing system variables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Can’t just set a single PR to write-protect the whole BIOS region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Remember: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BIOS boots from the flash and is responsible for configuring all of the settings we have been discussing so far in the class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Letting an attacker modify the BIOS means game over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It’s not easy, but it’s not that hard either for an attacker to modify your BIOS flash</a:t>
            </a:r>
            <a:endParaRPr lang="en-US" sz="2400" dirty="0"/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193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SPI Summary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 the settings in this section apply to both x86 and x64 architecture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 the settings in this section apply to both legacy BIOS and UEFI BIOS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 the settings in this section apply to systems running legacy MCH/ICH chipsets and the new PCH chipsets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Except where otherwise noted (SMM_BWP)</a:t>
            </a:r>
            <a:endParaRPr lang="en-US" sz="2400" dirty="0"/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13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4321"/>
            <a:ext cx="8915400" cy="102076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itchFamily="34" charset="0"/>
                <a:cs typeface="Arial" pitchFamily="34" charset="0"/>
              </a:rPr>
              <a:t>Lab: </a:t>
            </a:r>
            <a:r>
              <a:rPr lang="en-US" sz="3600" u="sng" dirty="0" smtClean="0">
                <a:latin typeface="Arial" pitchFamily="34" charset="0"/>
                <a:cs typeface="Arial" pitchFamily="34" charset="0"/>
              </a:rPr>
              <a:t>Change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BIOS Access Destination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4953000"/>
            <a:ext cx="8763000" cy="1828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Bring up a memory window and go to an address which shows the memory-mapped BIOS (like FFFF_FF80h which will show us the entry vector)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should see the BIOS in memory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59" b="48480"/>
          <a:stretch/>
        </p:blipFill>
        <p:spPr bwMode="auto">
          <a:xfrm>
            <a:off x="381000" y="1066800"/>
            <a:ext cx="4740442" cy="326331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0246" b="27396"/>
          <a:stretch/>
        </p:blipFill>
        <p:spPr bwMode="auto">
          <a:xfrm>
            <a:off x="3910012" y="2057400"/>
            <a:ext cx="4852988" cy="26830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1371600" y="3189520"/>
            <a:ext cx="838200" cy="185337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833812" y="2710490"/>
            <a:ext cx="2819400" cy="306280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60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But wait there’s more!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Rollback attacks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“Updates” (optional discussion)</a:t>
            </a: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 the vendor can protect against this: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Firmware Signing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Secure Boot (basically firmware signing in regards to the flash installation)</a:t>
            </a: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software bugs can bypass ALL of the above protections</a:t>
            </a:r>
          </a:p>
          <a:p>
            <a:pPr lvl="1"/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Wojtczuck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Tereshkin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bypass firmware signing (2009)</a:t>
            </a:r>
          </a:p>
          <a:p>
            <a:pPr lvl="2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http://invisiblethingslab.com/resources/bh09usa/Attacking%20Intel%20BIOS.pdf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Kallenberg et al. bypasses firmware signing (2013)</a:t>
            </a:r>
          </a:p>
          <a:p>
            <a:pPr lvl="2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media.blackhat.com/us-13/US-13-Butterworth-BIOS-Security-Slides.pdf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Kallenberg et al. bypasses firmware signing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(2 ways) (2014)</a:t>
            </a:r>
          </a:p>
          <a:p>
            <a:pPr lvl="2"/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BlackHat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USA 2014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67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Flash BIOS Exploits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Updates and vulnerabilities related to attackers being able to control variables parsed by SMM and/or BIOS during the update or boot process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BIOS is complicated and hard to debug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 some point, the operating system in one way or another has an opportunity to “interact” with the BIOS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directly, but through proxy (like SMM maybe) to update the BIOS for example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can be seen during the update process on all systems and also in with UEFI variables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First we’ll talk about the update process, briefly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21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BIOS Updates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54815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NIST 800-155 Update Methods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Where NIST 800-147 describes ways to initialize the BIOS update process, NIST 800-155 describes ways that the system should actually perform the update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None: The flash BIOS cannot be updated</a:t>
            </a:r>
          </a:p>
          <a:p>
            <a:pPr marL="857250" lvl="1" indent="-457200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This could mean that the SPI Flash is simply not writeable or</a:t>
            </a:r>
          </a:p>
          <a:p>
            <a:pPr marL="857250" lvl="1" indent="-457200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no software update mechanism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Capsule: from the OS the BIOS image is written to RAM; a soft reboot is performed; the BIOS (preferably SMM) updates the BIOS following the reboot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Management Mode (SMM): from the OS the BIOS image is written to RAM and then an SMI is triggered at which point an SMI handler performs the BIOS update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Permits the OS to continue running after the update although the features of the new BIOS will not be enabled until the next reboot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Other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599018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815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Capsule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Update: User Space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819400" y="1025240"/>
            <a:ext cx="3505200" cy="556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19398" y="1652644"/>
            <a:ext cx="35052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$RPK… Packet=1, size=0x400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19398" y="2033644"/>
            <a:ext cx="3505200" cy="457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Copyright 2011 Dell Inc.. A29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19396" y="5225498"/>
            <a:ext cx="3505204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$RPK… Packet=N, size=0x100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19397" y="5615044"/>
            <a:ext cx="3505202" cy="50989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EB 39 00 00 00 FF FF FF FF …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819398" y="2795644"/>
            <a:ext cx="35052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$RPK… Packet=2, size=0x1000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19397" y="3178780"/>
            <a:ext cx="3505203" cy="457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00 00 FF </a:t>
            </a:r>
            <a:r>
              <a:rPr lang="en-US" dirty="0" err="1" smtClean="0"/>
              <a:t>FF</a:t>
            </a:r>
            <a:r>
              <a:rPr lang="en-US" dirty="0" smtClean="0"/>
              <a:t> </a:t>
            </a:r>
            <a:r>
              <a:rPr lang="en-US" dirty="0" err="1" smtClean="0"/>
              <a:t>FF</a:t>
            </a:r>
            <a:r>
              <a:rPr lang="en-US" dirty="0" smtClean="0"/>
              <a:t> </a:t>
            </a:r>
            <a:r>
              <a:rPr lang="en-US" dirty="0" err="1" smtClean="0"/>
              <a:t>FF</a:t>
            </a:r>
            <a:r>
              <a:rPr lang="en-US" dirty="0" smtClean="0"/>
              <a:t> </a:t>
            </a:r>
            <a:r>
              <a:rPr lang="en-US" dirty="0" err="1" smtClean="0"/>
              <a:t>FF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21591" y="1257300"/>
            <a:ext cx="1537952" cy="1181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Kernel Driver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59542" y="1581506"/>
            <a:ext cx="759854" cy="26163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3"/>
          </p:cNvCxnSpPr>
          <p:nvPr/>
        </p:nvCxnSpPr>
        <p:spPr>
          <a:xfrm>
            <a:off x="2059543" y="1847850"/>
            <a:ext cx="683657" cy="1056715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059542" y="2233040"/>
            <a:ext cx="683658" cy="3091995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29" y="3701549"/>
            <a:ext cx="981075" cy="11049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Arrow Connector 18"/>
          <p:cNvCxnSpPr>
            <a:stCxn id="3074" idx="0"/>
            <a:endCxn id="15" idx="2"/>
          </p:cNvCxnSpPr>
          <p:nvPr/>
        </p:nvCxnSpPr>
        <p:spPr>
          <a:xfrm flipV="1">
            <a:off x="1290567" y="2438400"/>
            <a:ext cx="0" cy="1263149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5" name="TextBox 3074"/>
          <p:cNvSpPr txBox="1"/>
          <p:nvPr/>
        </p:nvSpPr>
        <p:spPr>
          <a:xfrm>
            <a:off x="670852" y="4858076"/>
            <a:ext cx="1239442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OEM update </a:t>
            </a:r>
          </a:p>
          <a:p>
            <a:pPr algn="ctr">
              <a:spcAft>
                <a:spcPts val="600"/>
              </a:spcAft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u</a:t>
            </a:r>
            <a:r>
              <a:rPr lang="en-US" sz="1400" dirty="0" smtClean="0">
                <a:ea typeface="Verdana" pitchFamily="34" charset="0"/>
                <a:cs typeface="Verdana" pitchFamily="34" charset="0"/>
              </a:rPr>
              <a:t>tility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92582" y="997089"/>
            <a:ext cx="237733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Privileged user  executes the vendor-provided update utility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“Packetizes” BIOS image in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Flips CMOS bit to signal BIOS that a firmware update is present</a:t>
            </a:r>
          </a:p>
          <a:p>
            <a:r>
              <a:rPr lang="en-US" dirty="0" smtClean="0">
                <a:latin typeface="Calibri"/>
                <a:cs typeface="Calibri"/>
              </a:rPr>
              <a:t>(There are other ways the BIOS could be made aware of a pending update on reboot, but this works just fine)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“Soft” reboots system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492240"/>
            <a:ext cx="2026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Dell E6400 example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85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815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Capsule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Update: Upon Reboot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819400" y="1025240"/>
            <a:ext cx="3505200" cy="556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21590" y="1192691"/>
            <a:ext cx="1537952" cy="11170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SMM BIOS Update Routine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19394" y="5208979"/>
            <a:ext cx="3505204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$RPK… Packet=N, size=0x100</a:t>
            </a: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19396" y="5598525"/>
            <a:ext cx="3505202" cy="50989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00 </a:t>
            </a:r>
            <a:r>
              <a:rPr lang="en-US" dirty="0">
                <a:latin typeface="Calibri"/>
                <a:cs typeface="Calibri"/>
              </a:rPr>
              <a:t>00 FF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…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15118" y="4265025"/>
            <a:ext cx="35052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$RPK… Packet=N-1, size=0x1000</a:t>
            </a: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815118" y="4644957"/>
            <a:ext cx="3505203" cy="457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/>
                <a:cs typeface="Calibri"/>
              </a:rPr>
              <a:t>EB 39 00 00 00 FF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…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815118" y="2245725"/>
            <a:ext cx="3505200" cy="1676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Image Reconstruction Space:</a:t>
            </a:r>
          </a:p>
          <a:p>
            <a:pPr algn="ctr"/>
            <a:r>
              <a:rPr lang="en-US" dirty="0" smtClean="0">
                <a:latin typeface="Calibri"/>
                <a:cs typeface="Calibri"/>
              </a:rPr>
              <a:t>Copyright 2011 Dell Inc. A29..</a:t>
            </a:r>
          </a:p>
          <a:p>
            <a:pPr algn="ctr"/>
            <a:r>
              <a:rPr lang="en-US" dirty="0">
                <a:latin typeface="Calibri"/>
                <a:cs typeface="Calibri"/>
              </a:rPr>
              <a:t>00 00 FF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…</a:t>
            </a:r>
          </a:p>
          <a:p>
            <a:pPr algn="ctr"/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…</a:t>
            </a:r>
          </a:p>
          <a:p>
            <a:pPr algn="ctr"/>
            <a:r>
              <a:rPr lang="en-US" dirty="0" smtClean="0">
                <a:latin typeface="Calibri"/>
                <a:cs typeface="Calibri"/>
              </a:rPr>
              <a:t>EB 39 00 00 FF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 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788922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788670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788819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788819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250970" y="3586852"/>
            <a:ext cx="1537952" cy="2155527"/>
          </a:xfrm>
          <a:prstGeom prst="roundRect">
            <a:avLst/>
          </a:prstGeom>
          <a:gradFill>
            <a:gsLst>
              <a:gs pos="0">
                <a:schemeClr val="dk1">
                  <a:tint val="50000"/>
                  <a:satMod val="300000"/>
                </a:schemeClr>
              </a:gs>
              <a:gs pos="0">
                <a:schemeClr val="accent4">
                  <a:lumMod val="75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BIOS Chip</a:t>
            </a:r>
          </a:p>
          <a:p>
            <a:pPr algn="ctr"/>
            <a:endParaRPr lang="en-US" dirty="0">
              <a:latin typeface="Calibri"/>
              <a:cs typeface="Calibri"/>
            </a:endParaRPr>
          </a:p>
          <a:p>
            <a:pPr algn="ctr"/>
            <a:endParaRPr lang="en-US" dirty="0" smtClean="0">
              <a:latin typeface="Calibri"/>
              <a:cs typeface="Calibri"/>
            </a:endParaRPr>
          </a:p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080638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080386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080535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080535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079" name="Bent Arrow 3078"/>
          <p:cNvSpPr/>
          <p:nvPr/>
        </p:nvSpPr>
        <p:spPr>
          <a:xfrm flipV="1">
            <a:off x="808352" y="2316305"/>
            <a:ext cx="1213088" cy="3282220"/>
          </a:xfrm>
          <a:prstGeom prst="bentArrow">
            <a:avLst/>
          </a:prstGeom>
          <a:solidFill>
            <a:schemeClr val="bg1">
              <a:lumMod val="50000"/>
              <a:alpha val="67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080" name="Curved Right Arrow 3079"/>
          <p:cNvSpPr/>
          <p:nvPr/>
        </p:nvSpPr>
        <p:spPr>
          <a:xfrm flipV="1">
            <a:off x="2065944" y="2785208"/>
            <a:ext cx="731520" cy="2730748"/>
          </a:xfrm>
          <a:prstGeom prst="curvedRightArrow">
            <a:avLst/>
          </a:prstGeom>
          <a:solidFill>
            <a:srgbClr val="00B050">
              <a:alpha val="67000"/>
            </a:srgb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8" name="Curved Right Arrow 57"/>
          <p:cNvSpPr/>
          <p:nvPr/>
        </p:nvSpPr>
        <p:spPr>
          <a:xfrm flipV="1">
            <a:off x="2173044" y="3586851"/>
            <a:ext cx="613101" cy="946062"/>
          </a:xfrm>
          <a:prstGeom prst="curvedRightArrow">
            <a:avLst/>
          </a:prstGeom>
          <a:solidFill>
            <a:srgbClr val="00B050">
              <a:alpha val="67000"/>
            </a:srgb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61964" y="5598525"/>
            <a:ext cx="1705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Reconstructs BIOS Image</a:t>
            </a:r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7" name="Explosion 1 66"/>
          <p:cNvSpPr/>
          <p:nvPr/>
        </p:nvSpPr>
        <p:spPr bwMode="auto">
          <a:xfrm>
            <a:off x="3868404" y="2457496"/>
            <a:ext cx="1407191" cy="1384024"/>
          </a:xfrm>
          <a:prstGeom prst="irregularSeal1">
            <a:avLst/>
          </a:prstGeom>
          <a:solidFill>
            <a:srgbClr val="FF333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Verifies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signature!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819396" y="1483725"/>
            <a:ext cx="3500922" cy="5602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System Management Mode RAM</a:t>
            </a:r>
            <a:endParaRPr lang="en-US" dirty="0">
              <a:latin typeface="Calibri"/>
              <a:cs typeface="Calibri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H="1" flipV="1">
            <a:off x="2021440" y="1192691"/>
            <a:ext cx="774628" cy="329134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2021440" y="2043953"/>
            <a:ext cx="797954" cy="26577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492582" y="997089"/>
            <a:ext cx="23773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The SMI handler reconstructs the image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If signed firmware updates are enabled, the signature is verified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56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815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Capsule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Update: Upon Reboot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819400" y="1025240"/>
            <a:ext cx="3505200" cy="556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21590" y="1192691"/>
            <a:ext cx="1537952" cy="11170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SMM BIOS Update Routine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19394" y="5208979"/>
            <a:ext cx="3505204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$RPK… Packet=N, size=0x100</a:t>
            </a: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19396" y="5598525"/>
            <a:ext cx="3505202" cy="50989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00 </a:t>
            </a:r>
            <a:r>
              <a:rPr lang="en-US" dirty="0">
                <a:latin typeface="Calibri"/>
                <a:cs typeface="Calibri"/>
              </a:rPr>
              <a:t>00 FF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…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15118" y="4265025"/>
            <a:ext cx="35052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$RPK… Packet=N-1, size=0x1000</a:t>
            </a: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815118" y="4644957"/>
            <a:ext cx="3505203" cy="457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/>
                <a:cs typeface="Calibri"/>
              </a:rPr>
              <a:t>EB 39 00 00 00 FF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…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815118" y="2245725"/>
            <a:ext cx="3505200" cy="1676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Image Reconstruction Space:</a:t>
            </a:r>
          </a:p>
          <a:p>
            <a:pPr algn="ctr"/>
            <a:r>
              <a:rPr lang="en-US" dirty="0" smtClean="0">
                <a:latin typeface="Calibri"/>
                <a:cs typeface="Calibri"/>
              </a:rPr>
              <a:t>Copyright 2011 Dell Inc. A29..</a:t>
            </a:r>
          </a:p>
          <a:p>
            <a:pPr algn="ctr"/>
            <a:r>
              <a:rPr lang="en-US" dirty="0">
                <a:latin typeface="Calibri"/>
                <a:cs typeface="Calibri"/>
              </a:rPr>
              <a:t>00 00 FF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…</a:t>
            </a:r>
          </a:p>
          <a:p>
            <a:pPr algn="ctr"/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…</a:t>
            </a:r>
          </a:p>
          <a:p>
            <a:pPr algn="ctr"/>
            <a:r>
              <a:rPr lang="en-US" dirty="0" smtClean="0">
                <a:latin typeface="Calibri"/>
                <a:cs typeface="Calibri"/>
              </a:rPr>
              <a:t>EB 39 00 00 FF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 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788922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788670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788819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788819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250970" y="3586852"/>
            <a:ext cx="1537952" cy="2155527"/>
          </a:xfrm>
          <a:prstGeom prst="roundRect">
            <a:avLst/>
          </a:prstGeom>
          <a:gradFill>
            <a:gsLst>
              <a:gs pos="0">
                <a:schemeClr val="dk1">
                  <a:tint val="50000"/>
                  <a:satMod val="300000"/>
                </a:schemeClr>
              </a:gs>
              <a:gs pos="0">
                <a:schemeClr val="accent4">
                  <a:lumMod val="75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BIOS Chip</a:t>
            </a:r>
          </a:p>
          <a:p>
            <a:pPr algn="ctr"/>
            <a:endParaRPr lang="en-US" dirty="0">
              <a:latin typeface="Calibri"/>
              <a:cs typeface="Calibri"/>
            </a:endParaRPr>
          </a:p>
          <a:p>
            <a:pPr algn="ctr"/>
            <a:endParaRPr lang="en-US" dirty="0" smtClean="0">
              <a:latin typeface="Calibri"/>
              <a:cs typeface="Calibri"/>
            </a:endParaRPr>
          </a:p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080638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080386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080535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080535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079" name="Bent Arrow 3078"/>
          <p:cNvSpPr/>
          <p:nvPr/>
        </p:nvSpPr>
        <p:spPr>
          <a:xfrm flipV="1">
            <a:off x="808352" y="2316305"/>
            <a:ext cx="1213088" cy="3282220"/>
          </a:xfrm>
          <a:prstGeom prst="bentArrow">
            <a:avLst/>
          </a:prstGeom>
          <a:solidFill>
            <a:schemeClr val="bg1">
              <a:lumMod val="50000"/>
              <a:alpha val="67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61964" y="5598525"/>
            <a:ext cx="1705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Reconstructs BIOS Image</a:t>
            </a:r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819396" y="1483725"/>
            <a:ext cx="3500922" cy="5602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System Management Mode RAM</a:t>
            </a:r>
            <a:endParaRPr lang="en-US" dirty="0">
              <a:latin typeface="Calibri"/>
              <a:cs typeface="Calibri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H="1" flipV="1">
            <a:off x="2021440" y="1192691"/>
            <a:ext cx="774628" cy="329134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2021440" y="2043953"/>
            <a:ext cx="797954" cy="26577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492582" y="997089"/>
            <a:ext cx="23773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If the image signature is valid (or perhaps a checksum if firmware signing isn’t being used), the SMI handler writes the image to the flash.</a:t>
            </a:r>
          </a:p>
        </p:txBody>
      </p:sp>
      <p:cxnSp>
        <p:nvCxnSpPr>
          <p:cNvPr id="5" name="Curved Connector 4"/>
          <p:cNvCxnSpPr>
            <a:stCxn id="68" idx="2"/>
          </p:cNvCxnSpPr>
          <p:nvPr/>
        </p:nvCxnSpPr>
        <p:spPr>
          <a:xfrm rot="16200000" flipH="1">
            <a:off x="4984569" y="1629240"/>
            <a:ext cx="2620664" cy="3450089"/>
          </a:xfrm>
          <a:prstGeom prst="curvedConnector2">
            <a:avLst/>
          </a:prstGeom>
          <a:ln w="1143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xplosion 1 31"/>
          <p:cNvSpPr/>
          <p:nvPr/>
        </p:nvSpPr>
        <p:spPr bwMode="auto">
          <a:xfrm>
            <a:off x="5410200" y="3416576"/>
            <a:ext cx="1407191" cy="1384024"/>
          </a:xfrm>
          <a:prstGeom prst="irregularSeal1">
            <a:avLst/>
          </a:prstGeom>
          <a:solidFill>
            <a:srgbClr val="FF333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Flashes </a:t>
            </a:r>
          </a:p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BIOS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!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75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Capsule Update Process Summary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previous example assumes a signed firmware check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Without requiring firmware signing, typically the only integrity check a BIOS must pass is that of a checksum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other words, only an integrity check against mal-formation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 security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previous example also takes into account that Dell breaks up their firmware image into packets and then reconstructs it upon reboot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That is tough hand-coded assembly to write!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3006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815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SMM Update: User-Space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819400" y="1025240"/>
            <a:ext cx="3505200" cy="556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819398" y="2438400"/>
            <a:ext cx="3505200" cy="2743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BIOS Update Image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21591" y="1257300"/>
            <a:ext cx="1537952" cy="1181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Kernel Driver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59542" y="1581506"/>
            <a:ext cx="759854" cy="85689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5" idx="2"/>
          </p:cNvCxnSpPr>
          <p:nvPr/>
        </p:nvCxnSpPr>
        <p:spPr>
          <a:xfrm flipV="1">
            <a:off x="1290567" y="2438400"/>
            <a:ext cx="0" cy="1263149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5" name="TextBox 3074"/>
          <p:cNvSpPr txBox="1"/>
          <p:nvPr/>
        </p:nvSpPr>
        <p:spPr>
          <a:xfrm>
            <a:off x="379010" y="3740259"/>
            <a:ext cx="1823128" cy="90794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none" rtlCol="0" anchor="ctr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 smtClean="0">
                <a:ea typeface="Verdana" pitchFamily="34" charset="0"/>
                <a:cs typeface="Verdana" pitchFamily="34" charset="0"/>
              </a:rPr>
              <a:t>OEM update </a:t>
            </a:r>
          </a:p>
          <a:p>
            <a:pPr algn="ctr">
              <a:spcAft>
                <a:spcPts val="600"/>
              </a:spcAft>
            </a:pPr>
            <a:r>
              <a:rPr lang="en-US" sz="2400" dirty="0">
                <a:ea typeface="Verdana" pitchFamily="34" charset="0"/>
                <a:cs typeface="Verdana" pitchFamily="34" charset="0"/>
              </a:rPr>
              <a:t>u</a:t>
            </a:r>
            <a:r>
              <a:rPr lang="en-US" sz="2400" dirty="0" smtClean="0">
                <a:ea typeface="Verdana" pitchFamily="34" charset="0"/>
                <a:cs typeface="Verdana" pitchFamily="34" charset="0"/>
              </a:rPr>
              <a:t>tility</a:t>
            </a:r>
            <a:endParaRPr lang="en-US" sz="2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92582" y="997089"/>
            <a:ext cx="237733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Privileged user  executes the vendor-provided update utility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BIOS image is written to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SMI is triggered to signal SMM that a firmware update is pending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In this example the binary is not in packets but is a flat image (seen both, either is valid)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492240"/>
            <a:ext cx="2026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Dell E6400 example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808107" y="1483725"/>
            <a:ext cx="3500922" cy="5602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System Management Mode RAM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154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815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SMM Update: SMM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819400" y="1025240"/>
            <a:ext cx="3505200" cy="556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21590" y="1192691"/>
            <a:ext cx="1537952" cy="11170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SMI Handler Updates BIOS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788922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788670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788819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788819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250970" y="3586852"/>
            <a:ext cx="1537952" cy="2155527"/>
          </a:xfrm>
          <a:prstGeom prst="roundRect">
            <a:avLst/>
          </a:prstGeom>
          <a:gradFill>
            <a:gsLst>
              <a:gs pos="0">
                <a:schemeClr val="dk1">
                  <a:tint val="50000"/>
                  <a:satMod val="300000"/>
                </a:schemeClr>
              </a:gs>
              <a:gs pos="0">
                <a:schemeClr val="accent4">
                  <a:lumMod val="75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BIOS Chip</a:t>
            </a:r>
          </a:p>
          <a:p>
            <a:pPr algn="ctr"/>
            <a:endParaRPr lang="en-US" dirty="0">
              <a:latin typeface="Calibri"/>
              <a:cs typeface="Calibri"/>
            </a:endParaRPr>
          </a:p>
          <a:p>
            <a:pPr algn="ctr"/>
            <a:endParaRPr lang="en-US" dirty="0" smtClean="0">
              <a:latin typeface="Calibri"/>
              <a:cs typeface="Calibri"/>
            </a:endParaRPr>
          </a:p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080638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080386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080535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080535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079" name="Bent Arrow 3078"/>
          <p:cNvSpPr/>
          <p:nvPr/>
        </p:nvSpPr>
        <p:spPr>
          <a:xfrm flipV="1">
            <a:off x="1066800" y="2316305"/>
            <a:ext cx="1729268" cy="2061830"/>
          </a:xfrm>
          <a:prstGeom prst="bentArrow">
            <a:avLst/>
          </a:prstGeom>
          <a:solidFill>
            <a:schemeClr val="bg1">
              <a:lumMod val="50000"/>
              <a:alpha val="67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42722" y="4452641"/>
            <a:ext cx="17058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dirty="0" smtClean="0">
                <a:ea typeface="Verdana" pitchFamily="34" charset="0"/>
                <a:cs typeface="Verdana" pitchFamily="34" charset="0"/>
              </a:rPr>
              <a:t>SMI Handler verifies and updates BIOS</a:t>
            </a:r>
            <a:endParaRPr lang="en-US" sz="20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819396" y="1483725"/>
            <a:ext cx="3500922" cy="5602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System Management Mode RAM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819398" y="2438400"/>
            <a:ext cx="3505200" cy="2743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BIOS Update Image</a:t>
            </a:r>
            <a:endParaRPr lang="en-US" dirty="0"/>
          </a:p>
        </p:txBody>
      </p:sp>
      <p:cxnSp>
        <p:nvCxnSpPr>
          <p:cNvPr id="69" name="Straight Connector 68"/>
          <p:cNvCxnSpPr/>
          <p:nvPr/>
        </p:nvCxnSpPr>
        <p:spPr>
          <a:xfrm flipH="1" flipV="1">
            <a:off x="2021440" y="1192691"/>
            <a:ext cx="774628" cy="329134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2021440" y="2043953"/>
            <a:ext cx="797954" cy="26577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92582" y="997089"/>
            <a:ext cx="23773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Signature is checked if enabled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Otherwise may just be a checksum (not secure)</a:t>
            </a:r>
          </a:p>
        </p:txBody>
      </p:sp>
      <p:sp>
        <p:nvSpPr>
          <p:cNvPr id="23" name="Explosion 1 22"/>
          <p:cNvSpPr/>
          <p:nvPr/>
        </p:nvSpPr>
        <p:spPr bwMode="auto">
          <a:xfrm>
            <a:off x="4114800" y="3597362"/>
            <a:ext cx="1407191" cy="1384024"/>
          </a:xfrm>
          <a:prstGeom prst="irregularSeal1">
            <a:avLst/>
          </a:prstGeom>
          <a:solidFill>
            <a:srgbClr val="FF333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Verifies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signature!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72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4321"/>
            <a:ext cx="8915400" cy="102076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itchFamily="34" charset="0"/>
                <a:cs typeface="Arial" pitchFamily="34" charset="0"/>
              </a:rPr>
              <a:t>Lab: </a:t>
            </a:r>
            <a:r>
              <a:rPr lang="en-US" sz="3600" u="sng" dirty="0" smtClean="0">
                <a:latin typeface="Arial" pitchFamily="34" charset="0"/>
                <a:cs typeface="Arial" pitchFamily="34" charset="0"/>
              </a:rPr>
              <a:t>Change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BIOS Access Destination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4953000"/>
            <a:ext cx="8763000" cy="18288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Modify the GCS register to 00C00C40h, bits 11:10 are 11b now which point the device to the LPC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our lab system the LPC has no firmware BIOS so this translates to reads of all 1’s (0xFF)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Your personal system may differ and you may actually see valid binary here. 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371600" y="3288632"/>
            <a:ext cx="914400" cy="152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886200" y="2959768"/>
            <a:ext cx="2819400" cy="3168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7" b="47325"/>
          <a:stretch/>
        </p:blipFill>
        <p:spPr bwMode="auto">
          <a:xfrm>
            <a:off x="320842" y="1066800"/>
            <a:ext cx="4788568" cy="3316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44" t="30508" r="973" b="27450"/>
          <a:stretch/>
        </p:blipFill>
        <p:spPr bwMode="auto">
          <a:xfrm>
            <a:off x="3826042" y="2037347"/>
            <a:ext cx="4860758" cy="26469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1371600" y="3167463"/>
            <a:ext cx="838200" cy="185337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854114" y="2962296"/>
            <a:ext cx="4936958" cy="1842312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489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815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SMM Update: SMM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819400" y="1025240"/>
            <a:ext cx="3505200" cy="556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21590" y="1192691"/>
            <a:ext cx="1537952" cy="11170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SMI Handler Updates BIOS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788922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788670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788819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788819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250970" y="3586852"/>
            <a:ext cx="1537952" cy="2155527"/>
          </a:xfrm>
          <a:prstGeom prst="roundRect">
            <a:avLst/>
          </a:prstGeom>
          <a:gradFill>
            <a:gsLst>
              <a:gs pos="0">
                <a:schemeClr val="dk1">
                  <a:tint val="50000"/>
                  <a:satMod val="300000"/>
                </a:schemeClr>
              </a:gs>
              <a:gs pos="0">
                <a:schemeClr val="accent4">
                  <a:lumMod val="75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BIOS Chip</a:t>
            </a:r>
          </a:p>
          <a:p>
            <a:pPr algn="ctr"/>
            <a:endParaRPr lang="en-US" dirty="0">
              <a:latin typeface="Calibri"/>
              <a:cs typeface="Calibri"/>
            </a:endParaRPr>
          </a:p>
          <a:p>
            <a:pPr algn="ctr"/>
            <a:endParaRPr lang="en-US" dirty="0" smtClean="0">
              <a:latin typeface="Calibri"/>
              <a:cs typeface="Calibri"/>
            </a:endParaRPr>
          </a:p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080638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080386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080535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080535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079" name="Bent Arrow 3078"/>
          <p:cNvSpPr/>
          <p:nvPr/>
        </p:nvSpPr>
        <p:spPr>
          <a:xfrm flipV="1">
            <a:off x="1066800" y="2316305"/>
            <a:ext cx="1729268" cy="2061830"/>
          </a:xfrm>
          <a:prstGeom prst="bentArrow">
            <a:avLst/>
          </a:prstGeom>
          <a:solidFill>
            <a:schemeClr val="bg1">
              <a:lumMod val="50000"/>
              <a:alpha val="67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42722" y="4452641"/>
            <a:ext cx="17058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000" dirty="0" smtClean="0">
                <a:ea typeface="Verdana" pitchFamily="34" charset="0"/>
                <a:cs typeface="Verdana" pitchFamily="34" charset="0"/>
              </a:rPr>
              <a:t>SMI Handler verifies and updates BIOS</a:t>
            </a:r>
            <a:endParaRPr lang="en-US" sz="20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819396" y="1483725"/>
            <a:ext cx="3500922" cy="5602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System Management Mode RAM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819398" y="2438400"/>
            <a:ext cx="3505200" cy="2743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BIOS Update Image</a:t>
            </a:r>
            <a:endParaRPr lang="en-US" dirty="0"/>
          </a:p>
        </p:txBody>
      </p:sp>
      <p:cxnSp>
        <p:nvCxnSpPr>
          <p:cNvPr id="69" name="Straight Connector 68"/>
          <p:cNvCxnSpPr/>
          <p:nvPr/>
        </p:nvCxnSpPr>
        <p:spPr>
          <a:xfrm flipH="1" flipV="1">
            <a:off x="2021440" y="1192691"/>
            <a:ext cx="774628" cy="329134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2021440" y="2043953"/>
            <a:ext cx="797954" cy="26577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92582" y="997089"/>
            <a:ext cx="23773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BIOS Flash is updated by SMI handler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Control can be returned to OS without reboot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cs typeface="Calibri"/>
              </a:rPr>
              <a:t>New configuration </a:t>
            </a:r>
            <a:r>
              <a:rPr lang="en-US" dirty="0">
                <a:cs typeface="Calibri"/>
              </a:rPr>
              <a:t>won’t be realized until next reboot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Calibri"/>
              <a:cs typeface="Calibri"/>
            </a:endParaRPr>
          </a:p>
        </p:txBody>
      </p:sp>
      <p:cxnSp>
        <p:nvCxnSpPr>
          <p:cNvPr id="23" name="Curved Connector 22"/>
          <p:cNvCxnSpPr/>
          <p:nvPr/>
        </p:nvCxnSpPr>
        <p:spPr>
          <a:xfrm rot="16200000" flipH="1">
            <a:off x="4984569" y="1629240"/>
            <a:ext cx="2620664" cy="3450089"/>
          </a:xfrm>
          <a:prstGeom prst="curvedConnector2">
            <a:avLst/>
          </a:prstGeom>
          <a:ln w="1143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xplosion 1 23"/>
          <p:cNvSpPr/>
          <p:nvPr/>
        </p:nvSpPr>
        <p:spPr bwMode="auto">
          <a:xfrm>
            <a:off x="5410200" y="3416576"/>
            <a:ext cx="1407191" cy="1384024"/>
          </a:xfrm>
          <a:prstGeom prst="irregularSeal1">
            <a:avLst/>
          </a:prstGeom>
          <a:solidFill>
            <a:srgbClr val="FF333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Flashes </a:t>
            </a:r>
          </a:p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BIOS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!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106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Protecting BIOS from Malicious Updates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There’s nothing preventing an attacker from researching how a system performs its updates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Copy image to memory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Determine what sort of update pending flag the BIOS update process uses</a:t>
            </a:r>
          </a:p>
          <a:p>
            <a:pPr lvl="2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CMOS bit, etc.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Set that update flag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prevents an attacker from doing this?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Firmware signing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78272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Firmware Signing – almost perfect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Signed firmware updates requires that only an authorized BIOS (signed by a trusted authority) can be flashed to the chip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it has no capability to protect against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bootkits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installed after-the-fact, like that from an Evil Maid attack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Microsoft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BitLocker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will prevent this specific attack assuming it's used with the TPM and the TPM Platform Configuration Registers change due to the modified MBR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BitLocker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won’t protect against malicious PCI Option ROMs,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unless they're being properly measured too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UEFI Secure Boot will also prevent this malicious MBR from executing because it will have failed the firmware signature check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Therefore, firmware signing in conjunction with secure boot (or TPM-enabled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BitLocker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provides good protection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More about Secure Boot and TPM later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699617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Firmware Signing &amp; Rollback Attacks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One thing to remember is that OEMs generally allow you to also downgrade a BIOS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 if an attacker knows BIOS revision X is vulnerable, they may be able to downgrade the BIOS to that vulnerable revision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vendor can prevent this by revoking signing keys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BIOS firmware contains a key store of approved signing key(s)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 example of the revocation process: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vendor releases a BIOS update with it’s key store containing only the new sign key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All the customer has to do is 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update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their BIOS and they are “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baselined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” to the new revision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67867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Software Vulnerabilities Trump All…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599"/>
            <a:ext cx="8229600" cy="419100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Signed firmware updates are very good; they prevent an attacker from being able to easily update a system BIOS with a malicious image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even with firmware signing enabled, vulnerabilities in the code can still allow an attacker to gain entry to the system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“Attacking Intel BIOS” by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Rafal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Wojtczuk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and Alexander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Tereshkin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Bypassed firmware signing by exploiting a vulnerability in the code that parses the BIOS splash image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577" y="5641365"/>
            <a:ext cx="1054097" cy="840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4539" y="5667375"/>
            <a:ext cx="6019800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77000" y="5334000"/>
            <a:ext cx="2654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Or ours :)</a:t>
            </a:r>
          </a:p>
          <a:p>
            <a:r>
              <a:rPr lang="en-US" dirty="0" smtClean="0"/>
              <a:t>VU #552286 coming soon!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334000" y="5562600"/>
            <a:ext cx="12192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16509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BIOS Exploits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467600" cy="2438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BIOS is firmware.</a:t>
            </a:r>
          </a:p>
          <a:p>
            <a:r>
              <a:rPr lang="en-US" dirty="0" smtClean="0"/>
              <a:t>Firmware is software.</a:t>
            </a:r>
          </a:p>
          <a:p>
            <a:r>
              <a:rPr lang="en-US" dirty="0" smtClean="0"/>
              <a:t>Software can be vulnerable.</a:t>
            </a:r>
          </a:p>
          <a:p>
            <a:r>
              <a:rPr lang="en-US" dirty="0" smtClean="0"/>
              <a:t>Therefore BIOS can be vulnerable.</a:t>
            </a:r>
          </a:p>
          <a:p>
            <a:r>
              <a:rPr lang="en-US" dirty="0" smtClean="0"/>
              <a:t>Vulnerable BIOS can be exploited.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80052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81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Dell Capsule Update: User Space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819400" y="1025240"/>
            <a:ext cx="3505200" cy="556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19398" y="1652644"/>
            <a:ext cx="35052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$RPK… Packet=1, size=0x400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819398" y="2033644"/>
            <a:ext cx="3505200" cy="457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Copyright 2011 Dell Inc.. A29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19396" y="5225498"/>
            <a:ext cx="3505204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$RPK… Packet=N, size=0x100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19397" y="5615044"/>
            <a:ext cx="3505202" cy="50989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EB 39 00 00 00 FF FF FF FF …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819398" y="2795644"/>
            <a:ext cx="35052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</a:rPr>
              <a:t>$RPK… Packet=2, size=0x1000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19397" y="3178780"/>
            <a:ext cx="3505203" cy="457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00 00 FF </a:t>
            </a:r>
            <a:r>
              <a:rPr lang="en-US" dirty="0" err="1" smtClean="0"/>
              <a:t>FF</a:t>
            </a:r>
            <a:r>
              <a:rPr lang="en-US" dirty="0" smtClean="0"/>
              <a:t> </a:t>
            </a:r>
            <a:r>
              <a:rPr lang="en-US" dirty="0" err="1" smtClean="0"/>
              <a:t>FF</a:t>
            </a:r>
            <a:r>
              <a:rPr lang="en-US" dirty="0" smtClean="0"/>
              <a:t> </a:t>
            </a:r>
            <a:r>
              <a:rPr lang="en-US" dirty="0" err="1" smtClean="0"/>
              <a:t>FF</a:t>
            </a:r>
            <a:r>
              <a:rPr lang="en-US" dirty="0" smtClean="0"/>
              <a:t> </a:t>
            </a:r>
            <a:r>
              <a:rPr lang="en-US" dirty="0" err="1" smtClean="0"/>
              <a:t>FF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521591" y="1257300"/>
            <a:ext cx="1537952" cy="11811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Kernel Driver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59542" y="1581506"/>
            <a:ext cx="759854" cy="26163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5" idx="3"/>
          </p:cNvCxnSpPr>
          <p:nvPr/>
        </p:nvCxnSpPr>
        <p:spPr>
          <a:xfrm>
            <a:off x="2059543" y="1847850"/>
            <a:ext cx="683657" cy="1056715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059542" y="2233040"/>
            <a:ext cx="683658" cy="3091995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29" y="3701549"/>
            <a:ext cx="981075" cy="1104900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Arrow Connector 18"/>
          <p:cNvCxnSpPr>
            <a:stCxn id="3074" idx="0"/>
            <a:endCxn id="15" idx="2"/>
          </p:cNvCxnSpPr>
          <p:nvPr/>
        </p:nvCxnSpPr>
        <p:spPr>
          <a:xfrm flipV="1">
            <a:off x="1290567" y="2438400"/>
            <a:ext cx="0" cy="1263149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5" name="TextBox 3074"/>
          <p:cNvSpPr txBox="1"/>
          <p:nvPr/>
        </p:nvSpPr>
        <p:spPr>
          <a:xfrm>
            <a:off x="670852" y="4858076"/>
            <a:ext cx="1239442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OEM update </a:t>
            </a:r>
          </a:p>
          <a:p>
            <a:pPr algn="ctr">
              <a:spcAft>
                <a:spcPts val="600"/>
              </a:spcAft>
            </a:pPr>
            <a:r>
              <a:rPr lang="en-US" sz="1400" dirty="0">
                <a:ea typeface="Verdana" pitchFamily="34" charset="0"/>
                <a:cs typeface="Verdana" pitchFamily="34" charset="0"/>
              </a:rPr>
              <a:t>u</a:t>
            </a:r>
            <a:r>
              <a:rPr lang="en-US" sz="1400" dirty="0" smtClean="0">
                <a:ea typeface="Verdana" pitchFamily="34" charset="0"/>
                <a:cs typeface="Verdana" pitchFamily="34" charset="0"/>
              </a:rPr>
              <a:t>tility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07822" y="3822464"/>
            <a:ext cx="23773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“Packetizes” BIOS image in RAM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Flips CMOS bit to signal BIOS that a firmware update is present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“Soft” reboots system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97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81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Dell Capsule Update: BIOS, on Reboot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819400" y="1025240"/>
            <a:ext cx="3505200" cy="556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21590" y="1192691"/>
            <a:ext cx="1537952" cy="11170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SMM BIOS Update Routine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19394" y="5208979"/>
            <a:ext cx="3505204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$RPK… Packet=N, size=0x100</a:t>
            </a: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19396" y="5598525"/>
            <a:ext cx="3505202" cy="509899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00 </a:t>
            </a:r>
            <a:r>
              <a:rPr lang="en-US" dirty="0">
                <a:latin typeface="Calibri"/>
                <a:cs typeface="Calibri"/>
              </a:rPr>
              <a:t>00 FF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…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815118" y="4265025"/>
            <a:ext cx="3505200" cy="38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$RPK… Packet=N-1, size=0x1000</a:t>
            </a:r>
            <a:endParaRPr lang="en-US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815118" y="4644957"/>
            <a:ext cx="3505203" cy="457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Calibri"/>
                <a:cs typeface="Calibri"/>
              </a:rPr>
              <a:t>EB 39 00 00 00 FF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…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815118" y="2245725"/>
            <a:ext cx="3505200" cy="1676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Image Reconstruction Space:</a:t>
            </a:r>
          </a:p>
          <a:p>
            <a:pPr algn="ctr"/>
            <a:r>
              <a:rPr lang="en-US" dirty="0" smtClean="0">
                <a:latin typeface="Calibri"/>
                <a:cs typeface="Calibri"/>
              </a:rPr>
              <a:t>Copyright 2011 Dell Inc. A29..</a:t>
            </a:r>
          </a:p>
          <a:p>
            <a:pPr algn="ctr"/>
            <a:r>
              <a:rPr lang="en-US" dirty="0">
                <a:latin typeface="Calibri"/>
                <a:cs typeface="Calibri"/>
              </a:rPr>
              <a:t>00 00 FF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err="1">
                <a:latin typeface="Calibri"/>
                <a:cs typeface="Calibri"/>
              </a:rPr>
              <a:t>FF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…</a:t>
            </a:r>
          </a:p>
          <a:p>
            <a:pPr algn="ctr"/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…</a:t>
            </a:r>
          </a:p>
          <a:p>
            <a:pPr algn="ctr"/>
            <a:r>
              <a:rPr lang="en-US" dirty="0" smtClean="0">
                <a:latin typeface="Calibri"/>
                <a:cs typeface="Calibri"/>
              </a:rPr>
              <a:t>EB 39 00 00 FF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r>
              <a:rPr lang="en-US" dirty="0" smtClean="0">
                <a:latin typeface="Calibri"/>
                <a:cs typeface="Calibri"/>
              </a:rPr>
              <a:t> </a:t>
            </a:r>
            <a:r>
              <a:rPr lang="en-US" dirty="0" err="1" smtClean="0">
                <a:latin typeface="Calibri"/>
                <a:cs typeface="Calibri"/>
              </a:rPr>
              <a:t>FF</a:t>
            </a:r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 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788922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788670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788819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788819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250970" y="3586852"/>
            <a:ext cx="1537952" cy="2155527"/>
          </a:xfrm>
          <a:prstGeom prst="roundRect">
            <a:avLst/>
          </a:prstGeom>
          <a:gradFill>
            <a:gsLst>
              <a:gs pos="0">
                <a:schemeClr val="dk1">
                  <a:tint val="50000"/>
                  <a:satMod val="300000"/>
                </a:schemeClr>
              </a:gs>
              <a:gs pos="0">
                <a:schemeClr val="accent4">
                  <a:lumMod val="75000"/>
                </a:schemeClr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BIOS Chip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080638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080386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080535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080535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079" name="Bent Arrow 3078"/>
          <p:cNvSpPr/>
          <p:nvPr/>
        </p:nvSpPr>
        <p:spPr>
          <a:xfrm flipV="1">
            <a:off x="808352" y="2316305"/>
            <a:ext cx="1213088" cy="3282220"/>
          </a:xfrm>
          <a:prstGeom prst="bentArrow">
            <a:avLst/>
          </a:prstGeom>
          <a:solidFill>
            <a:schemeClr val="bg1">
              <a:lumMod val="50000"/>
              <a:alpha val="67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080" name="Curved Right Arrow 3079"/>
          <p:cNvSpPr/>
          <p:nvPr/>
        </p:nvSpPr>
        <p:spPr>
          <a:xfrm flipV="1">
            <a:off x="2065944" y="2785208"/>
            <a:ext cx="731520" cy="2730748"/>
          </a:xfrm>
          <a:prstGeom prst="curvedRightArrow">
            <a:avLst/>
          </a:prstGeom>
          <a:solidFill>
            <a:srgbClr val="00B050">
              <a:alpha val="67000"/>
            </a:srgb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8" name="Curved Right Arrow 57"/>
          <p:cNvSpPr/>
          <p:nvPr/>
        </p:nvSpPr>
        <p:spPr>
          <a:xfrm flipV="1">
            <a:off x="2173044" y="3586851"/>
            <a:ext cx="613101" cy="946062"/>
          </a:xfrm>
          <a:prstGeom prst="curvedRightArrow">
            <a:avLst/>
          </a:prstGeom>
          <a:solidFill>
            <a:srgbClr val="00B050">
              <a:alpha val="67000"/>
            </a:srgb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1" name="Right Arrow 60"/>
          <p:cNvSpPr/>
          <p:nvPr/>
        </p:nvSpPr>
        <p:spPr>
          <a:xfrm rot="2197300">
            <a:off x="5541177" y="3414907"/>
            <a:ext cx="2308295" cy="595561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 w="63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 rot="2197300">
            <a:off x="5688701" y="3468289"/>
            <a:ext cx="1788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Update Firmware</a:t>
            </a:r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61964" y="5598525"/>
            <a:ext cx="17058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Reconstructs BIOS Image</a:t>
            </a:r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67" name="Explosion 1 66"/>
          <p:cNvSpPr/>
          <p:nvPr/>
        </p:nvSpPr>
        <p:spPr bwMode="auto">
          <a:xfrm>
            <a:off x="3868404" y="2457496"/>
            <a:ext cx="1407191" cy="1384024"/>
          </a:xfrm>
          <a:prstGeom prst="irregularSeal1">
            <a:avLst/>
          </a:prstGeom>
          <a:solidFill>
            <a:srgbClr val="FF333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Verifies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signature!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819396" y="1483725"/>
            <a:ext cx="3500922" cy="5602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System Management Mode RAM</a:t>
            </a:r>
            <a:endParaRPr lang="en-US" dirty="0">
              <a:latin typeface="Calibri"/>
              <a:cs typeface="Calibri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H="1" flipV="1">
            <a:off x="2021440" y="1192691"/>
            <a:ext cx="774628" cy="329134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2021440" y="2043953"/>
            <a:ext cx="797954" cy="26577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38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Attack Surface ($RPK)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871619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2098" y="6488668"/>
            <a:ext cx="7562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http://linux.dell.com/libsmbios/main/RbuLowLevel_8h-source.html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91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BIOS Update: Locate &amp; Parse 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45132"/>
            <a:ext cx="8229600" cy="178426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Update process scans memory for the $RPK string.</a:t>
            </a:r>
          </a:p>
          <a:p>
            <a:r>
              <a:rPr lang="en-US" dirty="0" smtClean="0"/>
              <a:t>Once located, packet data members are stored in an SMM data area for use in later calculations…</a:t>
            </a:r>
          </a:p>
          <a:p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143000"/>
            <a:ext cx="5334000" cy="356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24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6038"/>
            <a:ext cx="8991600" cy="1020762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Lab: 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LOCK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BIOS </a:t>
            </a:r>
            <a:r>
              <a:rPr lang="en-US" dirty="0">
                <a:latin typeface="Arial" pitchFamily="34" charset="0"/>
                <a:cs typeface="Arial" pitchFamily="34" charset="0"/>
              </a:rPr>
              <a:t>Access Destination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0" y="1077376"/>
            <a:ext cx="5324052" cy="1027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2209800"/>
            <a:ext cx="5263893" cy="383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34000" y="1828800"/>
            <a:ext cx="3657600" cy="49530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Intel provides a way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lock down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destination of BIOS accesses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When bit 0 in the General Control and Status Register (GCS) is set, bits 11:10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become </a:t>
            </a: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Read-Only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BIOS should lock this down!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2131596" y="2128889"/>
            <a:ext cx="599572" cy="370674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0"/>
            <a:ext cx="5263893" cy="69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-4976" y="5934726"/>
            <a:ext cx="5415176" cy="883169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60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/>
              <a:t>BIOS Update: Curious </a:t>
            </a:r>
            <a:r>
              <a:rPr lang="en-US" dirty="0" smtClean="0"/>
              <a:t>GEOR?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15840"/>
            <a:ext cx="8229600" cy="19659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reconstruction area is populated with ‘GEOR’ at page-aligned boundaries</a:t>
            </a:r>
          </a:p>
          <a:p>
            <a:r>
              <a:rPr lang="en-US" dirty="0" smtClean="0"/>
              <a:t>‘GEOR’ must be present at the location where packet payload is to be written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197" y="1143000"/>
            <a:ext cx="5295900" cy="34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67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BIOS Update: Copy </a:t>
            </a:r>
            <a:r>
              <a:rPr lang="en-US" dirty="0" smtClean="0"/>
              <a:t>Packet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381" y="4899660"/>
            <a:ext cx="8573931" cy="179622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Notice the size parameter (</a:t>
            </a:r>
            <a:r>
              <a:rPr lang="en-US" dirty="0" err="1" smtClean="0"/>
              <a:t>ecx</a:t>
            </a:r>
            <a:r>
              <a:rPr lang="en-US" dirty="0" smtClean="0"/>
              <a:t>) for the inline </a:t>
            </a:r>
            <a:r>
              <a:rPr lang="en-US" dirty="0" err="1" smtClean="0"/>
              <a:t>memcpy</a:t>
            </a:r>
            <a:r>
              <a:rPr lang="en-US" dirty="0" smtClean="0"/>
              <a:t> (rep </a:t>
            </a:r>
            <a:r>
              <a:rPr lang="en-US" dirty="0" err="1" smtClean="0"/>
              <a:t>movsd</a:t>
            </a:r>
            <a:r>
              <a:rPr lang="en-US" dirty="0" smtClean="0"/>
              <a:t>) is derived from attacker controlled data (</a:t>
            </a:r>
            <a:r>
              <a:rPr lang="en-US" dirty="0" err="1" smtClean="0"/>
              <a:t>g_pktSizeMinusHdrSize</a:t>
            </a:r>
            <a:r>
              <a:rPr lang="en-US" dirty="0" smtClean="0"/>
              <a:t>)</a:t>
            </a:r>
          </a:p>
          <a:p>
            <a:r>
              <a:rPr lang="en-US" dirty="0" smtClean="0"/>
              <a:t>ECX controls the number of </a:t>
            </a:r>
            <a:r>
              <a:rPr lang="en-US" dirty="0" err="1" smtClean="0"/>
              <a:t>dwords</a:t>
            </a:r>
            <a:r>
              <a:rPr lang="en-US" dirty="0" smtClean="0"/>
              <a:t> copied in the rep </a:t>
            </a:r>
            <a:r>
              <a:rPr lang="en-US" dirty="0" err="1" smtClean="0"/>
              <a:t>movsd</a:t>
            </a:r>
            <a:r>
              <a:rPr lang="en-US" dirty="0" smtClean="0"/>
              <a:t> instruction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6934200" cy="3680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3098292" y="1133856"/>
            <a:ext cx="2887980" cy="35356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750564" y="4395216"/>
            <a:ext cx="4021836" cy="35356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872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smtClean="0"/>
              <a:t>Attacker Controlled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>In fact, the source and destination are also both derived from attacker controlled data. </a:t>
            </a:r>
          </a:p>
          <a:p>
            <a:endParaRPr lang="en-US" dirty="0" smtClean="0"/>
          </a:p>
          <a:p>
            <a:r>
              <a:rPr lang="en-US" dirty="0" smtClean="0"/>
              <a:t>This is an exploitable buffer overflow.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89867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reeform 3"/>
          <p:cNvSpPr/>
          <p:nvPr/>
        </p:nvSpPr>
        <p:spPr>
          <a:xfrm>
            <a:off x="743712" y="2169781"/>
            <a:ext cx="7790688" cy="85739"/>
          </a:xfrm>
          <a:custGeom>
            <a:avLst/>
            <a:gdLst>
              <a:gd name="connsiteX0" fmla="*/ 0 w 7790688"/>
              <a:gd name="connsiteY0" fmla="*/ 12587 h 85739"/>
              <a:gd name="connsiteX1" fmla="*/ 60960 w 7790688"/>
              <a:gd name="connsiteY1" fmla="*/ 24779 h 85739"/>
              <a:gd name="connsiteX2" fmla="*/ 109728 w 7790688"/>
              <a:gd name="connsiteY2" fmla="*/ 36971 h 85739"/>
              <a:gd name="connsiteX3" fmla="*/ 243840 w 7790688"/>
              <a:gd name="connsiteY3" fmla="*/ 24779 h 85739"/>
              <a:gd name="connsiteX4" fmla="*/ 585216 w 7790688"/>
              <a:gd name="connsiteY4" fmla="*/ 24779 h 85739"/>
              <a:gd name="connsiteX5" fmla="*/ 621792 w 7790688"/>
              <a:gd name="connsiteY5" fmla="*/ 36971 h 85739"/>
              <a:gd name="connsiteX6" fmla="*/ 694944 w 7790688"/>
              <a:gd name="connsiteY6" fmla="*/ 49163 h 85739"/>
              <a:gd name="connsiteX7" fmla="*/ 926592 w 7790688"/>
              <a:gd name="connsiteY7" fmla="*/ 61355 h 85739"/>
              <a:gd name="connsiteX8" fmla="*/ 1560576 w 7790688"/>
              <a:gd name="connsiteY8" fmla="*/ 49163 h 85739"/>
              <a:gd name="connsiteX9" fmla="*/ 2255520 w 7790688"/>
              <a:gd name="connsiteY9" fmla="*/ 36971 h 85739"/>
              <a:gd name="connsiteX10" fmla="*/ 2499360 w 7790688"/>
              <a:gd name="connsiteY10" fmla="*/ 24779 h 85739"/>
              <a:gd name="connsiteX11" fmla="*/ 2865120 w 7790688"/>
              <a:gd name="connsiteY11" fmla="*/ 49163 h 85739"/>
              <a:gd name="connsiteX12" fmla="*/ 2938272 w 7790688"/>
              <a:gd name="connsiteY12" fmla="*/ 61355 h 85739"/>
              <a:gd name="connsiteX13" fmla="*/ 3230880 w 7790688"/>
              <a:gd name="connsiteY13" fmla="*/ 85739 h 85739"/>
              <a:gd name="connsiteX14" fmla="*/ 3425952 w 7790688"/>
              <a:gd name="connsiteY14" fmla="*/ 73547 h 85739"/>
              <a:gd name="connsiteX15" fmla="*/ 3462528 w 7790688"/>
              <a:gd name="connsiteY15" fmla="*/ 61355 h 85739"/>
              <a:gd name="connsiteX16" fmla="*/ 3596640 w 7790688"/>
              <a:gd name="connsiteY16" fmla="*/ 49163 h 85739"/>
              <a:gd name="connsiteX17" fmla="*/ 4218432 w 7790688"/>
              <a:gd name="connsiteY17" fmla="*/ 36971 h 85739"/>
              <a:gd name="connsiteX18" fmla="*/ 4645152 w 7790688"/>
              <a:gd name="connsiteY18" fmla="*/ 36971 h 85739"/>
              <a:gd name="connsiteX19" fmla="*/ 4693920 w 7790688"/>
              <a:gd name="connsiteY19" fmla="*/ 24779 h 85739"/>
              <a:gd name="connsiteX20" fmla="*/ 4937760 w 7790688"/>
              <a:gd name="connsiteY20" fmla="*/ 12587 h 85739"/>
              <a:gd name="connsiteX21" fmla="*/ 5169408 w 7790688"/>
              <a:gd name="connsiteY21" fmla="*/ 24779 h 85739"/>
              <a:gd name="connsiteX22" fmla="*/ 5327904 w 7790688"/>
              <a:gd name="connsiteY22" fmla="*/ 36971 h 85739"/>
              <a:gd name="connsiteX23" fmla="*/ 5900928 w 7790688"/>
              <a:gd name="connsiteY23" fmla="*/ 24779 h 85739"/>
              <a:gd name="connsiteX24" fmla="*/ 7790688 w 7790688"/>
              <a:gd name="connsiteY24" fmla="*/ 12587 h 85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790688" h="85739">
                <a:moveTo>
                  <a:pt x="0" y="12587"/>
                </a:moveTo>
                <a:cubicBezTo>
                  <a:pt x="20320" y="16651"/>
                  <a:pt x="40731" y="20284"/>
                  <a:pt x="60960" y="24779"/>
                </a:cubicBezTo>
                <a:cubicBezTo>
                  <a:pt x="77317" y="28414"/>
                  <a:pt x="92972" y="36971"/>
                  <a:pt x="109728" y="36971"/>
                </a:cubicBezTo>
                <a:cubicBezTo>
                  <a:pt x="154616" y="36971"/>
                  <a:pt x="199136" y="28843"/>
                  <a:pt x="243840" y="24779"/>
                </a:cubicBezTo>
                <a:cubicBezTo>
                  <a:pt x="373762" y="-18528"/>
                  <a:pt x="292239" y="3852"/>
                  <a:pt x="585216" y="24779"/>
                </a:cubicBezTo>
                <a:cubicBezTo>
                  <a:pt x="598035" y="25695"/>
                  <a:pt x="609247" y="34183"/>
                  <a:pt x="621792" y="36971"/>
                </a:cubicBezTo>
                <a:cubicBezTo>
                  <a:pt x="645924" y="42334"/>
                  <a:pt x="670302" y="47192"/>
                  <a:pt x="694944" y="49163"/>
                </a:cubicBezTo>
                <a:cubicBezTo>
                  <a:pt x="772021" y="55329"/>
                  <a:pt x="849376" y="57291"/>
                  <a:pt x="926592" y="61355"/>
                </a:cubicBezTo>
                <a:cubicBezTo>
                  <a:pt x="1231928" y="288"/>
                  <a:pt x="941186" y="49163"/>
                  <a:pt x="1560576" y="49163"/>
                </a:cubicBezTo>
                <a:cubicBezTo>
                  <a:pt x="1792260" y="49163"/>
                  <a:pt x="2023872" y="41035"/>
                  <a:pt x="2255520" y="36971"/>
                </a:cubicBezTo>
                <a:cubicBezTo>
                  <a:pt x="2336800" y="32907"/>
                  <a:pt x="2417978" y="24779"/>
                  <a:pt x="2499360" y="24779"/>
                </a:cubicBezTo>
                <a:cubicBezTo>
                  <a:pt x="2589282" y="24779"/>
                  <a:pt x="2759941" y="36016"/>
                  <a:pt x="2865120" y="49163"/>
                </a:cubicBezTo>
                <a:cubicBezTo>
                  <a:pt x="2889649" y="52229"/>
                  <a:pt x="2913674" y="58895"/>
                  <a:pt x="2938272" y="61355"/>
                </a:cubicBezTo>
                <a:cubicBezTo>
                  <a:pt x="3035660" y="71094"/>
                  <a:pt x="3230880" y="85739"/>
                  <a:pt x="3230880" y="85739"/>
                </a:cubicBezTo>
                <a:cubicBezTo>
                  <a:pt x="3295904" y="81675"/>
                  <a:pt x="3361159" y="80367"/>
                  <a:pt x="3425952" y="73547"/>
                </a:cubicBezTo>
                <a:cubicBezTo>
                  <a:pt x="3438733" y="72202"/>
                  <a:pt x="3449806" y="63172"/>
                  <a:pt x="3462528" y="61355"/>
                </a:cubicBezTo>
                <a:cubicBezTo>
                  <a:pt x="3506965" y="55007"/>
                  <a:pt x="3551936" y="53227"/>
                  <a:pt x="3596640" y="49163"/>
                </a:cubicBezTo>
                <a:cubicBezTo>
                  <a:pt x="3843330" y="-33067"/>
                  <a:pt x="3644095" y="24208"/>
                  <a:pt x="4218432" y="36971"/>
                </a:cubicBezTo>
                <a:cubicBezTo>
                  <a:pt x="4413722" y="58670"/>
                  <a:pt x="4347512" y="56814"/>
                  <a:pt x="4645152" y="36971"/>
                </a:cubicBezTo>
                <a:cubicBezTo>
                  <a:pt x="4661871" y="35856"/>
                  <a:pt x="4677222" y="26171"/>
                  <a:pt x="4693920" y="24779"/>
                </a:cubicBezTo>
                <a:cubicBezTo>
                  <a:pt x="4775020" y="18021"/>
                  <a:pt x="4856480" y="16651"/>
                  <a:pt x="4937760" y="12587"/>
                </a:cubicBezTo>
                <a:lnTo>
                  <a:pt x="5169408" y="24779"/>
                </a:lnTo>
                <a:cubicBezTo>
                  <a:pt x="5222293" y="28084"/>
                  <a:pt x="5274916" y="36971"/>
                  <a:pt x="5327904" y="36971"/>
                </a:cubicBezTo>
                <a:cubicBezTo>
                  <a:pt x="5518955" y="36971"/>
                  <a:pt x="5709895" y="27396"/>
                  <a:pt x="5900928" y="24779"/>
                </a:cubicBezTo>
                <a:lnTo>
                  <a:pt x="7790688" y="12587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426720" y="2795017"/>
            <a:ext cx="6278880" cy="45719"/>
          </a:xfrm>
          <a:custGeom>
            <a:avLst/>
            <a:gdLst>
              <a:gd name="connsiteX0" fmla="*/ 0 w 7790688"/>
              <a:gd name="connsiteY0" fmla="*/ 12587 h 85739"/>
              <a:gd name="connsiteX1" fmla="*/ 60960 w 7790688"/>
              <a:gd name="connsiteY1" fmla="*/ 24779 h 85739"/>
              <a:gd name="connsiteX2" fmla="*/ 109728 w 7790688"/>
              <a:gd name="connsiteY2" fmla="*/ 36971 h 85739"/>
              <a:gd name="connsiteX3" fmla="*/ 243840 w 7790688"/>
              <a:gd name="connsiteY3" fmla="*/ 24779 h 85739"/>
              <a:gd name="connsiteX4" fmla="*/ 585216 w 7790688"/>
              <a:gd name="connsiteY4" fmla="*/ 24779 h 85739"/>
              <a:gd name="connsiteX5" fmla="*/ 621792 w 7790688"/>
              <a:gd name="connsiteY5" fmla="*/ 36971 h 85739"/>
              <a:gd name="connsiteX6" fmla="*/ 694944 w 7790688"/>
              <a:gd name="connsiteY6" fmla="*/ 49163 h 85739"/>
              <a:gd name="connsiteX7" fmla="*/ 926592 w 7790688"/>
              <a:gd name="connsiteY7" fmla="*/ 61355 h 85739"/>
              <a:gd name="connsiteX8" fmla="*/ 1560576 w 7790688"/>
              <a:gd name="connsiteY8" fmla="*/ 49163 h 85739"/>
              <a:gd name="connsiteX9" fmla="*/ 2255520 w 7790688"/>
              <a:gd name="connsiteY9" fmla="*/ 36971 h 85739"/>
              <a:gd name="connsiteX10" fmla="*/ 2499360 w 7790688"/>
              <a:gd name="connsiteY10" fmla="*/ 24779 h 85739"/>
              <a:gd name="connsiteX11" fmla="*/ 2865120 w 7790688"/>
              <a:gd name="connsiteY11" fmla="*/ 49163 h 85739"/>
              <a:gd name="connsiteX12" fmla="*/ 2938272 w 7790688"/>
              <a:gd name="connsiteY12" fmla="*/ 61355 h 85739"/>
              <a:gd name="connsiteX13" fmla="*/ 3230880 w 7790688"/>
              <a:gd name="connsiteY13" fmla="*/ 85739 h 85739"/>
              <a:gd name="connsiteX14" fmla="*/ 3425952 w 7790688"/>
              <a:gd name="connsiteY14" fmla="*/ 73547 h 85739"/>
              <a:gd name="connsiteX15" fmla="*/ 3462528 w 7790688"/>
              <a:gd name="connsiteY15" fmla="*/ 61355 h 85739"/>
              <a:gd name="connsiteX16" fmla="*/ 3596640 w 7790688"/>
              <a:gd name="connsiteY16" fmla="*/ 49163 h 85739"/>
              <a:gd name="connsiteX17" fmla="*/ 4218432 w 7790688"/>
              <a:gd name="connsiteY17" fmla="*/ 36971 h 85739"/>
              <a:gd name="connsiteX18" fmla="*/ 4645152 w 7790688"/>
              <a:gd name="connsiteY18" fmla="*/ 36971 h 85739"/>
              <a:gd name="connsiteX19" fmla="*/ 4693920 w 7790688"/>
              <a:gd name="connsiteY19" fmla="*/ 24779 h 85739"/>
              <a:gd name="connsiteX20" fmla="*/ 4937760 w 7790688"/>
              <a:gd name="connsiteY20" fmla="*/ 12587 h 85739"/>
              <a:gd name="connsiteX21" fmla="*/ 5169408 w 7790688"/>
              <a:gd name="connsiteY21" fmla="*/ 24779 h 85739"/>
              <a:gd name="connsiteX22" fmla="*/ 5327904 w 7790688"/>
              <a:gd name="connsiteY22" fmla="*/ 36971 h 85739"/>
              <a:gd name="connsiteX23" fmla="*/ 5900928 w 7790688"/>
              <a:gd name="connsiteY23" fmla="*/ 24779 h 85739"/>
              <a:gd name="connsiteX24" fmla="*/ 7790688 w 7790688"/>
              <a:gd name="connsiteY24" fmla="*/ 12587 h 85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7790688" h="85739">
                <a:moveTo>
                  <a:pt x="0" y="12587"/>
                </a:moveTo>
                <a:cubicBezTo>
                  <a:pt x="20320" y="16651"/>
                  <a:pt x="40731" y="20284"/>
                  <a:pt x="60960" y="24779"/>
                </a:cubicBezTo>
                <a:cubicBezTo>
                  <a:pt x="77317" y="28414"/>
                  <a:pt x="92972" y="36971"/>
                  <a:pt x="109728" y="36971"/>
                </a:cubicBezTo>
                <a:cubicBezTo>
                  <a:pt x="154616" y="36971"/>
                  <a:pt x="199136" y="28843"/>
                  <a:pt x="243840" y="24779"/>
                </a:cubicBezTo>
                <a:cubicBezTo>
                  <a:pt x="373762" y="-18528"/>
                  <a:pt x="292239" y="3852"/>
                  <a:pt x="585216" y="24779"/>
                </a:cubicBezTo>
                <a:cubicBezTo>
                  <a:pt x="598035" y="25695"/>
                  <a:pt x="609247" y="34183"/>
                  <a:pt x="621792" y="36971"/>
                </a:cubicBezTo>
                <a:cubicBezTo>
                  <a:pt x="645924" y="42334"/>
                  <a:pt x="670302" y="47192"/>
                  <a:pt x="694944" y="49163"/>
                </a:cubicBezTo>
                <a:cubicBezTo>
                  <a:pt x="772021" y="55329"/>
                  <a:pt x="849376" y="57291"/>
                  <a:pt x="926592" y="61355"/>
                </a:cubicBezTo>
                <a:cubicBezTo>
                  <a:pt x="1231928" y="288"/>
                  <a:pt x="941186" y="49163"/>
                  <a:pt x="1560576" y="49163"/>
                </a:cubicBezTo>
                <a:cubicBezTo>
                  <a:pt x="1792260" y="49163"/>
                  <a:pt x="2023872" y="41035"/>
                  <a:pt x="2255520" y="36971"/>
                </a:cubicBezTo>
                <a:cubicBezTo>
                  <a:pt x="2336800" y="32907"/>
                  <a:pt x="2417978" y="24779"/>
                  <a:pt x="2499360" y="24779"/>
                </a:cubicBezTo>
                <a:cubicBezTo>
                  <a:pt x="2589282" y="24779"/>
                  <a:pt x="2759941" y="36016"/>
                  <a:pt x="2865120" y="49163"/>
                </a:cubicBezTo>
                <a:cubicBezTo>
                  <a:pt x="2889649" y="52229"/>
                  <a:pt x="2913674" y="58895"/>
                  <a:pt x="2938272" y="61355"/>
                </a:cubicBezTo>
                <a:cubicBezTo>
                  <a:pt x="3035660" y="71094"/>
                  <a:pt x="3230880" y="85739"/>
                  <a:pt x="3230880" y="85739"/>
                </a:cubicBezTo>
                <a:cubicBezTo>
                  <a:pt x="3295904" y="81675"/>
                  <a:pt x="3361159" y="80367"/>
                  <a:pt x="3425952" y="73547"/>
                </a:cubicBezTo>
                <a:cubicBezTo>
                  <a:pt x="3438733" y="72202"/>
                  <a:pt x="3449806" y="63172"/>
                  <a:pt x="3462528" y="61355"/>
                </a:cubicBezTo>
                <a:cubicBezTo>
                  <a:pt x="3506965" y="55007"/>
                  <a:pt x="3551936" y="53227"/>
                  <a:pt x="3596640" y="49163"/>
                </a:cubicBezTo>
                <a:cubicBezTo>
                  <a:pt x="3843330" y="-33067"/>
                  <a:pt x="3644095" y="24208"/>
                  <a:pt x="4218432" y="36971"/>
                </a:cubicBezTo>
                <a:cubicBezTo>
                  <a:pt x="4413722" y="58670"/>
                  <a:pt x="4347512" y="56814"/>
                  <a:pt x="4645152" y="36971"/>
                </a:cubicBezTo>
                <a:cubicBezTo>
                  <a:pt x="4661871" y="35856"/>
                  <a:pt x="4677222" y="26171"/>
                  <a:pt x="4693920" y="24779"/>
                </a:cubicBezTo>
                <a:cubicBezTo>
                  <a:pt x="4775020" y="18021"/>
                  <a:pt x="4856480" y="16651"/>
                  <a:pt x="4937760" y="12587"/>
                </a:cubicBezTo>
                <a:lnTo>
                  <a:pt x="5169408" y="24779"/>
                </a:lnTo>
                <a:cubicBezTo>
                  <a:pt x="5222293" y="28084"/>
                  <a:pt x="5274916" y="36971"/>
                  <a:pt x="5327904" y="36971"/>
                </a:cubicBezTo>
                <a:cubicBezTo>
                  <a:pt x="5518955" y="36971"/>
                  <a:pt x="5709895" y="27396"/>
                  <a:pt x="5900928" y="24779"/>
                </a:cubicBezTo>
                <a:lnTo>
                  <a:pt x="7790688" y="12587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85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“Constraints Solving”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124" y="2819400"/>
            <a:ext cx="8412481" cy="361797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Source, Destination, and Size have dependencies</a:t>
            </a:r>
          </a:p>
          <a:p>
            <a:pPr lvl="1"/>
            <a:r>
              <a:rPr lang="en-US" dirty="0" smtClean="0"/>
              <a:t>Changing one operand, changes the others.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Plus, other constraints must be accounted for:</a:t>
            </a:r>
          </a:p>
          <a:p>
            <a:pPr lvl="1"/>
            <a:r>
              <a:rPr lang="en-US" dirty="0" smtClean="0"/>
              <a:t>Our </a:t>
            </a:r>
            <a:r>
              <a:rPr lang="en-US" dirty="0"/>
              <a:t>copy destination must point to an area pre-initialized with </a:t>
            </a:r>
            <a:r>
              <a:rPr lang="en-US" dirty="0" smtClean="0"/>
              <a:t>‘GEOR’.</a:t>
            </a:r>
            <a:endParaRPr lang="en-US" dirty="0"/>
          </a:p>
          <a:p>
            <a:pPr lvl="1"/>
            <a:r>
              <a:rPr lang="en-US" dirty="0" err="1"/>
              <a:t>Copy_dest</a:t>
            </a:r>
            <a:r>
              <a:rPr lang="en-US" dirty="0"/>
              <a:t> must be lower in memory than the return address.</a:t>
            </a:r>
          </a:p>
          <a:p>
            <a:pPr lvl="1"/>
            <a:r>
              <a:rPr lang="en-US" dirty="0"/>
              <a:t>We can’t overwrite too much lest we die in the inline </a:t>
            </a:r>
            <a:r>
              <a:rPr lang="en-US" dirty="0" err="1"/>
              <a:t>memcpy</a:t>
            </a:r>
            <a:r>
              <a:rPr lang="en-US" dirty="0"/>
              <a:t> and never return. 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00200"/>
            <a:ext cx="9144000" cy="97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73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‘Evil’ Packet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all those constraints in mind, we brute force a packet configuration that allows us to pass the sanity checks and overwrite the return address gracefully.</a:t>
            </a:r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222" y="3945311"/>
            <a:ext cx="695381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114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81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‘Evil’ BIOS Update: User Space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819400" y="1025240"/>
            <a:ext cx="3505200" cy="556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521591" y="1257300"/>
            <a:ext cx="1537952" cy="11811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‘Evil’ Kernel Driver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15" idx="3"/>
          </p:cNvCxnSpPr>
          <p:nvPr/>
        </p:nvCxnSpPr>
        <p:spPr>
          <a:xfrm>
            <a:off x="2059543" y="1847850"/>
            <a:ext cx="683657" cy="2731623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5" idx="2"/>
          </p:cNvCxnSpPr>
          <p:nvPr/>
        </p:nvCxnSpPr>
        <p:spPr>
          <a:xfrm flipV="1">
            <a:off x="1290567" y="2438400"/>
            <a:ext cx="0" cy="1263149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5" name="TextBox 3074"/>
          <p:cNvSpPr txBox="1"/>
          <p:nvPr/>
        </p:nvSpPr>
        <p:spPr>
          <a:xfrm>
            <a:off x="772111" y="4846504"/>
            <a:ext cx="1106137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400" dirty="0" smtClean="0">
                <a:ea typeface="Verdana" pitchFamily="34" charset="0"/>
                <a:cs typeface="Verdana" pitchFamily="34" charset="0"/>
              </a:rPr>
              <a:t>‘Evil’ Binary</a:t>
            </a:r>
            <a:endParaRPr lang="en-US" sz="14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07822" y="3390812"/>
            <a:ext cx="23773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Only has to write a single packet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Writes ‘GEOR’ at packet destination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Flips CMOS bit to signal BIOS that a firmware update is present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/>
                <a:cs typeface="Calibri"/>
              </a:rPr>
              <a:t>“Soft” reboots system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Calibri"/>
              <a:cs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813536" y="4579473"/>
            <a:ext cx="3500922" cy="381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Calibri"/>
                <a:cs typeface="Calibri"/>
              </a:rPr>
              <a:t>$RPK.. Packet=0x83f9, size=0xfffe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13536" y="4960473"/>
            <a:ext cx="3500922" cy="100870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libri"/>
                <a:cs typeface="Calibri"/>
              </a:rPr>
              <a:t>Shellcode</a:t>
            </a:r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err="1" smtClean="0">
                <a:latin typeface="Calibri"/>
                <a:cs typeface="Calibri"/>
              </a:rPr>
              <a:t>Shellcode</a:t>
            </a:r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…</a:t>
            </a:r>
          </a:p>
          <a:p>
            <a:pPr algn="ctr"/>
            <a:r>
              <a:rPr lang="en-US" dirty="0" err="1" smtClean="0">
                <a:latin typeface="Calibri"/>
                <a:cs typeface="Calibri"/>
              </a:rPr>
              <a:t>Shellcode</a:t>
            </a:r>
            <a:endParaRPr lang="en-US" dirty="0">
              <a:latin typeface="Calibri"/>
              <a:cs typeface="Calibri"/>
            </a:endParaRPr>
          </a:p>
        </p:txBody>
      </p:sp>
      <p:pic>
        <p:nvPicPr>
          <p:cNvPr id="6146" name="Picture 2" descr="http://media.northjersey.com/images/poisonVR_041813_vr_tif_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13" y="3701549"/>
            <a:ext cx="1226887" cy="1117694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2823678" y="2688974"/>
            <a:ext cx="3500922" cy="28587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Calibri"/>
                <a:cs typeface="Calibri"/>
              </a:rPr>
              <a:t>‘GEOR’</a:t>
            </a:r>
            <a:endParaRPr lang="en-US" dirty="0">
              <a:latin typeface="Calibri"/>
              <a:cs typeface="Calibri"/>
            </a:endParaRPr>
          </a:p>
        </p:txBody>
      </p:sp>
      <p:cxnSp>
        <p:nvCxnSpPr>
          <p:cNvPr id="13" name="Straight Arrow Connector 12"/>
          <p:cNvCxnSpPr>
            <a:stCxn id="15" idx="3"/>
          </p:cNvCxnSpPr>
          <p:nvPr/>
        </p:nvCxnSpPr>
        <p:spPr>
          <a:xfrm>
            <a:off x="2059543" y="1847850"/>
            <a:ext cx="683657" cy="841124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59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ounded Rectangle 49"/>
          <p:cNvSpPr/>
          <p:nvPr/>
        </p:nvSpPr>
        <p:spPr>
          <a:xfrm>
            <a:off x="7250970" y="3586852"/>
            <a:ext cx="1537952" cy="2155527"/>
          </a:xfrm>
          <a:prstGeom prst="round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0">
                <a:schemeClr val="dk1">
                  <a:tint val="50000"/>
                  <a:satMod val="300000"/>
                </a:schemeClr>
              </a:gs>
              <a:gs pos="0">
                <a:srgbClr val="00B050"/>
              </a:gs>
              <a:gs pos="100000">
                <a:schemeClr val="dk1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BIOS Chip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81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‘Evil’ BIOS Update: Upon Reboot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819400" y="1025240"/>
            <a:ext cx="3505200" cy="556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521590" y="1192691"/>
            <a:ext cx="1537952" cy="111703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SMM BIOS Update Routine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19396" y="1483725"/>
            <a:ext cx="3500922" cy="5602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System Management Mode RAM</a:t>
            </a:r>
            <a:endParaRPr lang="en-US" dirty="0">
              <a:latin typeface="Calibri"/>
              <a:cs typeface="Calibri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2021440" y="1192691"/>
            <a:ext cx="774628" cy="329134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2021440" y="2043953"/>
            <a:ext cx="797954" cy="26577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8788922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788670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788819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788819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080638" y="5322089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080386" y="3897047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080535" y="4378135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080535" y="4883083"/>
            <a:ext cx="171975" cy="1547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079" name="Bent Arrow 3078"/>
          <p:cNvSpPr/>
          <p:nvPr/>
        </p:nvSpPr>
        <p:spPr>
          <a:xfrm flipV="1">
            <a:off x="808352" y="2316305"/>
            <a:ext cx="1213088" cy="3282220"/>
          </a:xfrm>
          <a:prstGeom prst="bentArrow">
            <a:avLst/>
          </a:prstGeom>
          <a:solidFill>
            <a:schemeClr val="bg1">
              <a:lumMod val="50000"/>
              <a:alpha val="67000"/>
            </a:scheme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080" name="Curved Right Arrow 3079"/>
          <p:cNvSpPr/>
          <p:nvPr/>
        </p:nvSpPr>
        <p:spPr>
          <a:xfrm flipV="1">
            <a:off x="2065944" y="2666999"/>
            <a:ext cx="731520" cy="2848957"/>
          </a:xfrm>
          <a:prstGeom prst="curvedRightArrow">
            <a:avLst/>
          </a:prstGeom>
          <a:solidFill>
            <a:srgbClr val="FF0000">
              <a:alpha val="67000"/>
            </a:srgbClr>
          </a:solidFill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11862" y="5630625"/>
            <a:ext cx="2099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600" dirty="0" smtClean="0">
                <a:ea typeface="Verdana" pitchFamily="34" charset="0"/>
                <a:cs typeface="Verdana" pitchFamily="34" charset="0"/>
              </a:rPr>
              <a:t>Reconstructs BIOS image exploiting buffer overflow</a:t>
            </a:r>
            <a:endParaRPr lang="en-US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818146" y="1882588"/>
            <a:ext cx="3506453" cy="220840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/>
                <a:cs typeface="Calibri"/>
              </a:rPr>
              <a:t>Image Reconstruction Space:</a:t>
            </a:r>
          </a:p>
          <a:p>
            <a:pPr algn="ctr"/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err="1" smtClean="0">
                <a:latin typeface="Calibri"/>
                <a:cs typeface="Calibri"/>
              </a:rPr>
              <a:t>Shellcode</a:t>
            </a:r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err="1" smtClean="0">
                <a:latin typeface="Calibri"/>
                <a:cs typeface="Calibri"/>
              </a:rPr>
              <a:t>Shellcode</a:t>
            </a:r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….</a:t>
            </a:r>
          </a:p>
          <a:p>
            <a:pPr algn="ctr"/>
            <a:r>
              <a:rPr lang="en-US" dirty="0" err="1" smtClean="0">
                <a:latin typeface="Calibri"/>
                <a:cs typeface="Calibri"/>
              </a:rPr>
              <a:t>Shellcode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13536" y="1882588"/>
            <a:ext cx="3493596" cy="294250"/>
          </a:xfrm>
          <a:prstGeom prst="rect">
            <a:avLst/>
          </a:prstGeom>
          <a:pattFill prst="wdUpDiag">
            <a:fgClr>
              <a:srgbClr val="FF0000"/>
            </a:fgClr>
            <a:bgClr>
              <a:srgbClr val="FFC000"/>
            </a:bgClr>
          </a:patt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813536" y="4579473"/>
            <a:ext cx="3500922" cy="381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latin typeface="Calibri"/>
                <a:cs typeface="Calibri"/>
              </a:rPr>
              <a:t>$RPK.. Packet=0x83f9, size=0xfffe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813536" y="4960473"/>
            <a:ext cx="3500922" cy="100870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Calibri"/>
                <a:cs typeface="Calibri"/>
              </a:rPr>
              <a:t>Shellcode</a:t>
            </a:r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err="1" smtClean="0">
                <a:latin typeface="Calibri"/>
                <a:cs typeface="Calibri"/>
              </a:rPr>
              <a:t>Shellcode</a:t>
            </a:r>
            <a:endParaRPr lang="en-US" dirty="0" smtClean="0">
              <a:latin typeface="Calibri"/>
              <a:cs typeface="Calibri"/>
            </a:endParaRPr>
          </a:p>
          <a:p>
            <a:pPr algn="ctr"/>
            <a:r>
              <a:rPr lang="en-US" dirty="0" smtClean="0">
                <a:latin typeface="Calibri"/>
                <a:cs typeface="Calibri"/>
              </a:rPr>
              <a:t>…</a:t>
            </a:r>
          </a:p>
          <a:p>
            <a:pPr algn="ctr"/>
            <a:r>
              <a:rPr lang="en-US" dirty="0" err="1" smtClean="0">
                <a:latin typeface="Calibri"/>
                <a:cs typeface="Calibri"/>
              </a:rPr>
              <a:t>Shellcode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2" name="Curved Right Arrow 11"/>
          <p:cNvSpPr/>
          <p:nvPr/>
        </p:nvSpPr>
        <p:spPr>
          <a:xfrm rot="10800000">
            <a:off x="6336418" y="1882587"/>
            <a:ext cx="610482" cy="1123661"/>
          </a:xfrm>
          <a:prstGeom prst="curvedRightArrow">
            <a:avLst/>
          </a:prstGeom>
          <a:solidFill>
            <a:srgbClr val="FF000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44" name="Explosion 1 43"/>
          <p:cNvSpPr/>
          <p:nvPr/>
        </p:nvSpPr>
        <p:spPr bwMode="auto">
          <a:xfrm>
            <a:off x="6920552" y="1192691"/>
            <a:ext cx="2111756" cy="2129654"/>
          </a:xfrm>
          <a:prstGeom prst="irregularSeal1">
            <a:avLst/>
          </a:prstGeom>
          <a:solidFill>
            <a:srgbClr val="FF3333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Overflows </a:t>
            </a:r>
          </a:p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lang="en-US" sz="1400" b="1" dirty="0" smtClean="0">
                <a:latin typeface="Arial" charset="0"/>
              </a:rPr>
              <a:t>function Return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;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0" fontAlgn="base" latinLnBrk="0" hangingPunct="0">
              <a:lnSpc>
                <a:spcPts val="1600"/>
              </a:lnSpc>
              <a:spcBef>
                <a:spcPct val="0"/>
              </a:spcBef>
              <a:buClr>
                <a:srgbClr val="FDAA03"/>
              </a:buClr>
              <a:buSzTx/>
              <a:buFontTx/>
              <a:buNone/>
              <a:tabLst/>
            </a:pPr>
            <a:r>
              <a:rPr lang="en-US" sz="1400" b="1" dirty="0">
                <a:latin typeface="Arial" charset="0"/>
              </a:rPr>
              <a:t>c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ontrol</a:t>
            </a:r>
            <a:r>
              <a:rPr lang="en-US" sz="1400" b="1" dirty="0" smtClean="0">
                <a:latin typeface="Arial" charset="0"/>
              </a:rPr>
              <a:t>s 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IP!</a:t>
            </a:r>
          </a:p>
        </p:txBody>
      </p:sp>
      <p:sp>
        <p:nvSpPr>
          <p:cNvPr id="14" name="Oval 13"/>
          <p:cNvSpPr/>
          <p:nvPr/>
        </p:nvSpPr>
        <p:spPr>
          <a:xfrm>
            <a:off x="7424474" y="3855607"/>
            <a:ext cx="1219200" cy="11998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chemeClr val="tx1"/>
              </a:solidFill>
            </a:endParaRPr>
          </a:p>
        </p:txBody>
      </p:sp>
      <p:cxnSp>
        <p:nvCxnSpPr>
          <p:cNvPr id="17" name="Straight Connector 16"/>
          <p:cNvCxnSpPr>
            <a:stCxn id="14" idx="0"/>
          </p:cNvCxnSpPr>
          <p:nvPr/>
        </p:nvCxnSpPr>
        <p:spPr>
          <a:xfrm>
            <a:off x="8034074" y="3855607"/>
            <a:ext cx="0" cy="11998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4" idx="2"/>
            <a:endCxn id="14" idx="6"/>
          </p:cNvCxnSpPr>
          <p:nvPr/>
        </p:nvCxnSpPr>
        <p:spPr>
          <a:xfrm>
            <a:off x="7424474" y="4455525"/>
            <a:ext cx="1219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958142" y="4071285"/>
            <a:ext cx="1518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7976430" y="4223685"/>
            <a:ext cx="1518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7970334" y="4363893"/>
            <a:ext cx="1518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964238" y="4589445"/>
            <a:ext cx="1518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982526" y="4741845"/>
            <a:ext cx="1518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7976430" y="4882053"/>
            <a:ext cx="1518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547320" y="4388976"/>
            <a:ext cx="0" cy="1330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699720" y="4395072"/>
            <a:ext cx="0" cy="1330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7864312" y="4388976"/>
            <a:ext cx="0" cy="1330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8187400" y="4382880"/>
            <a:ext cx="0" cy="1330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8339800" y="4388976"/>
            <a:ext cx="0" cy="1330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8504392" y="4382880"/>
            <a:ext cx="0" cy="1330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613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PoC</a:t>
            </a:r>
            <a:r>
              <a:rPr lang="en-US" dirty="0" smtClean="0"/>
              <a:t> Demonstration Video</a:t>
            </a:r>
            <a:br>
              <a:rPr lang="en-US" dirty="0" smtClean="0"/>
            </a:br>
            <a:r>
              <a:rPr lang="en-US" sz="2000" dirty="0">
                <a:hlinkClick r:id="rId2"/>
              </a:rPr>
              <a:t>http://youtu.be/V_ea21CrOPM</a:t>
            </a:r>
            <a:endParaRPr lang="en-US" dirty="0"/>
          </a:p>
        </p:txBody>
      </p:sp>
      <p:pic>
        <p:nvPicPr>
          <p:cNvPr id="4" name="Picture 2" descr="C:\Users\jbutterworth\Desktop\bios vuln slides\bios_owned_pic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" t="12588" r="2259" b="2483"/>
          <a:stretch/>
        </p:blipFill>
        <p:spPr bwMode="auto">
          <a:xfrm>
            <a:off x="762000" y="1336999"/>
            <a:ext cx="7738037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93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BIOS Exploit Summary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This example was performed on a legacy BIOS 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UEFI BIOS is also vulnerable, as you will see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BIOS is buggy, like all software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It’s hard to write code like this that parses complex images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Hard enough to get it working</a:t>
            </a:r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If an attacker could control a variable at any point, that variable must be validated thoroughly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Attackers may have all the time in the world to investigate the binaries for vulnerabilities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662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4321"/>
            <a:ext cx="8915400" cy="102076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itchFamily="34" charset="0"/>
                <a:cs typeface="Arial" pitchFamily="34" charset="0"/>
              </a:rPr>
              <a:t>Lab: </a:t>
            </a:r>
            <a:r>
              <a:rPr lang="en-US" sz="3600" u="sng" dirty="0" smtClean="0">
                <a:latin typeface="Arial" pitchFamily="34" charset="0"/>
                <a:cs typeface="Arial" pitchFamily="34" charset="0"/>
              </a:rPr>
              <a:t>Change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BIOS Access Destination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4800600"/>
            <a:ext cx="8763000" cy="1828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Set bits 11:10 in the GCS register back to their original values (01b for SPI)*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Assert bit 1 in GCS, now GCS is 00C00441h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Now find that bits 11:10 are fixed in place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371600" y="3288632"/>
            <a:ext cx="914400" cy="152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886200" y="2959768"/>
            <a:ext cx="2819400" cy="3168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7" b="47325"/>
          <a:stretch/>
        </p:blipFill>
        <p:spPr bwMode="auto">
          <a:xfrm>
            <a:off x="320842" y="1066800"/>
            <a:ext cx="4788568" cy="3316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44" t="30508" r="973" b="27450"/>
          <a:stretch/>
        </p:blipFill>
        <p:spPr bwMode="auto">
          <a:xfrm>
            <a:off x="3826042" y="2037347"/>
            <a:ext cx="4860758" cy="26469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1371600" y="3167463"/>
            <a:ext cx="838200" cy="185337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854114" y="2962296"/>
            <a:ext cx="4936958" cy="1842312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489032"/>
            <a:ext cx="869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*Or leave them pointing to nothing, this is not permanent and nothing a reboot won’t reset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493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4321"/>
            <a:ext cx="8915400" cy="10207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A Word About This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4876800"/>
            <a:ext cx="8763000" cy="1828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only affects direct accesses to BIOS flash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Programs (like Copernicus or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Flashrom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 that read directly from the BIOS flash using the SPI programming registers (for example) will still successfully read the BIOS binary from the chip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371600" y="3288632"/>
            <a:ext cx="914400" cy="152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886200" y="2959768"/>
            <a:ext cx="2819400" cy="3168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857" b="47325"/>
          <a:stretch/>
        </p:blipFill>
        <p:spPr bwMode="auto">
          <a:xfrm>
            <a:off x="320842" y="1066800"/>
            <a:ext cx="4788568" cy="33164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44" t="30508" r="973" b="27450"/>
          <a:stretch/>
        </p:blipFill>
        <p:spPr bwMode="auto">
          <a:xfrm>
            <a:off x="3826042" y="2037347"/>
            <a:ext cx="4860758" cy="26469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1371600" y="3167463"/>
            <a:ext cx="838200" cy="185337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54114" y="2962296"/>
            <a:ext cx="4832686" cy="1842312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257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Firmware Hub (FWH)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295400"/>
            <a:ext cx="4495800" cy="5389966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Provides register-based R/W protection for each code/data storage block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Has hardware write-protect pins for the top boot block and the remaining code/data storage blocks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Contains a Random Number Generator (RNG)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More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than one FWH device can be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supported</a:t>
            </a:r>
          </a:p>
          <a:p>
            <a:r>
              <a:rPr lang="en-US" sz="2200" dirty="0">
                <a:latin typeface="Arial" pitchFamily="34" charset="0"/>
                <a:cs typeface="Arial" pitchFamily="34" charset="0"/>
              </a:rPr>
              <a:t>Operates at 33 MHz (synchronous to the PCI bus)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Has a lot of pins compared to SPI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endParaRPr lang="en-US" sz="2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007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Intel 82802AB/82802AC Firmware </a:t>
            </a:r>
            <a:r>
              <a:rPr lang="de-DE" dirty="0"/>
              <a:t>Hub (FWH)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1600200"/>
            <a:ext cx="4181475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1" t="11728" r="39309" b="9263"/>
          <a:stretch/>
        </p:blipFill>
        <p:spPr bwMode="auto">
          <a:xfrm>
            <a:off x="0" y="5410200"/>
            <a:ext cx="1129281" cy="119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ular Callout 4"/>
          <p:cNvSpPr/>
          <p:nvPr/>
        </p:nvSpPr>
        <p:spPr>
          <a:xfrm>
            <a:off x="1066800" y="5562600"/>
            <a:ext cx="1143000" cy="457200"/>
          </a:xfrm>
          <a:prstGeom prst="wedgeRoundRectCallout">
            <a:avLst>
              <a:gd name="adj1" fmla="val -86263"/>
              <a:gd name="adj2" fmla="val 44498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It's a me! Mario!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35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Firmware Hub (FWH)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1143000"/>
            <a:ext cx="3886200" cy="57150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Memory-mapped interface 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Programmable Erase, Read, Write commands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Each block can be locked down to prevent Reads and/or Writes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Firmware hubs are rare (at least in modern PC’s) and I have never seen one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Sample FWH datasheet:</a:t>
            </a:r>
          </a:p>
          <a:p>
            <a:r>
              <a:rPr lang="en-US" sz="2200" dirty="0">
                <a:latin typeface="Arial" pitchFamily="34" charset="0"/>
                <a:cs typeface="Arial" pitchFamily="34" charset="0"/>
                <a:hlinkClick r:id="rId2"/>
              </a:rPr>
              <a:t>http://</a:t>
            </a:r>
            <a:r>
              <a:rPr lang="en-US" sz="2200" dirty="0" smtClean="0">
                <a:latin typeface="Arial" pitchFamily="34" charset="0"/>
                <a:cs typeface="Arial" pitchFamily="34" charset="0"/>
                <a:hlinkClick r:id="rId2"/>
              </a:rPr>
              <a:t>download.intel.com/design/chipsets/datashts/29065804.pdf</a:t>
            </a:r>
            <a:endParaRPr lang="en-US" sz="2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If you ever encounter a system with a firmware hub email me and tell me the make/model please</a:t>
            </a:r>
            <a:endParaRPr lang="en-US" sz="2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02" y="1752600"/>
            <a:ext cx="4770998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65007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Intel 82802AB/82802AC Firmware </a:t>
            </a:r>
            <a:r>
              <a:rPr lang="de-DE" dirty="0"/>
              <a:t>Hub (FWH)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41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392" y="13063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Serial Peripheral Interface (SPI)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870266"/>
            <a:ext cx="8382000" cy="17526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SPI controller can support 1 or 2 devices for 32 MB maximum addressable space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Lower </a:t>
            </a:r>
            <a:r>
              <a:rPr lang="en-US" sz="2200" dirty="0">
                <a:latin typeface="Arial" pitchFamily="34" charset="0"/>
                <a:cs typeface="Arial" pitchFamily="34" charset="0"/>
              </a:rPr>
              <a:t>cost 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alternative (per Intel datasheet)</a:t>
            </a:r>
            <a:endParaRPr lang="en-US" sz="2200" dirty="0">
              <a:latin typeface="Arial" pitchFamily="34" charset="0"/>
              <a:cs typeface="Arial" pitchFamily="34" charset="0"/>
            </a:endParaRP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Memory-mapped programming interface offset from RCRB (consult your datasheet for its exactly offset)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9" r="954"/>
          <a:stretch/>
        </p:blipFill>
        <p:spPr bwMode="auto">
          <a:xfrm>
            <a:off x="4513" y="1905000"/>
            <a:ext cx="3600951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605464" y="1060266"/>
            <a:ext cx="5538535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Intel’s ICH/PCH implements an SPI interface as an alternative interface for the BIOS flash device. 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Used as a replacement for the Firmware Hub (FWH) on LPC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SPI is required in order to support Active Management Technology (AMT), Gigabit Ethernet (GbE), and others.</a:t>
            </a:r>
          </a:p>
          <a:p>
            <a:r>
              <a:rPr lang="en-US" sz="2200" dirty="0" smtClean="0">
                <a:latin typeface="Arial" pitchFamily="34" charset="0"/>
                <a:cs typeface="Arial" pitchFamily="34" charset="0"/>
              </a:rPr>
              <a:t>Each SPI flash device can be up to 16 MB (2</a:t>
            </a:r>
            <a:r>
              <a:rPr lang="en-US" sz="2200" baseline="30000" dirty="0" smtClean="0">
                <a:latin typeface="Arial" pitchFamily="34" charset="0"/>
                <a:cs typeface="Arial" pitchFamily="34" charset="0"/>
              </a:rPr>
              <a:t>24</a:t>
            </a:r>
            <a:r>
              <a:rPr lang="en-US" sz="2200" dirty="0" smtClean="0">
                <a:latin typeface="Arial" pitchFamily="34" charset="0"/>
                <a:cs typeface="Arial" pitchFamily="34" charset="0"/>
              </a:rPr>
              <a:t> bits)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3360" y="3935147"/>
            <a:ext cx="2664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Typically 8 pins, can be 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01731"/>
            <a:ext cx="91296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*Based on datasheet information and that the Flash Address Register accepts addresses occupying bits 24:0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77200" y="5486400"/>
            <a:ext cx="584200" cy="1066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78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itchFamily="34" charset="0"/>
                <a:cs typeface="Arial" pitchFamily="34" charset="0"/>
              </a:rPr>
              <a:t>SPI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SPI protocol can support data rates up to 100 MHz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Intel’s implementation is configurable to operate at either 20 MHz or 33 MHz (or 50 MHz on the newer PCI Express systems)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Intel abstracts most of the low-level SPI protocol from you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SPI protocol is not a fixed standard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Different chips will support different commands and so forth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Intel defines a set of minimum requirements for a chip to support.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Likely though each chip will support more than just that bare minimum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So we’ll be covering Intel’s implementation and interface to SPI, not really the SPI protocol itself (they intertwine somewhat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course).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53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>
                <a:latin typeface="Arial" charset="0"/>
                <a:ea typeface="ＭＳ Ｐゴシック" charset="0"/>
                <a:cs typeface="ＭＳ Ｐゴシック" charset="0"/>
              </a:rPr>
              <a:t>All materials are licensed under a Creative Commons 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  <a:endParaRPr lang="en-US" sz="36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A0190B3-9E64-8946-ADD2-447C9EEAC016}" type="slidenum">
              <a:rPr lang="en-US" sz="1400">
                <a:solidFill>
                  <a:prstClr val="black"/>
                </a:solidFill>
              </a:rPr>
              <a:pPr/>
              <a:t>2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324600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1"/>
          <p:cNvSpPr>
            <a:spLocks noChangeArrowheads="1"/>
          </p:cNvSpPr>
          <p:nvPr/>
        </p:nvSpPr>
        <p:spPr bwMode="auto">
          <a:xfrm>
            <a:off x="0" y="6427788"/>
            <a:ext cx="9144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  <a:latin typeface="Calibri"/>
              </a:rPr>
              <a:t>Attribution condition: You must indicate that derivative work</a:t>
            </a:r>
          </a:p>
          <a:p>
            <a:r>
              <a:rPr lang="en-US" sz="1100" dirty="0">
                <a:solidFill>
                  <a:prstClr val="black"/>
                </a:solidFill>
                <a:latin typeface="Calibri"/>
              </a:rPr>
              <a:t>"Is derived from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John Butterworth &amp;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Xeno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Kovah’s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’Advanced Intel </a:t>
            </a:r>
            <a:r>
              <a:rPr lang="en-US" sz="1100" dirty="0">
                <a:solidFill>
                  <a:prstClr val="black"/>
                </a:solidFill>
                <a:latin typeface="Calibri"/>
              </a:rPr>
              <a:t>x86: BIOS and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SMM’ class posted at http://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opensecuritytraining.info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IntroBIOS.html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”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1830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SPI Operating Modes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Since I/O Controller Hub version 8, the SPI flash has been able to support 2 distinct operating modes: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Non-Descriptor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Mode (</a:t>
            </a:r>
            <a:r>
              <a:rPr lang="en-US" sz="2400" strike="sngStrike" dirty="0">
                <a:latin typeface="Arial" pitchFamily="34" charset="0"/>
                <a:cs typeface="Arial" pitchFamily="34" charset="0"/>
              </a:rPr>
              <a:t>RIP, deceased </a:t>
            </a:r>
            <a:r>
              <a:rPr lang="en-US" sz="2400" strike="sngStrike" dirty="0" smtClean="0">
                <a:latin typeface="Arial" pitchFamily="34" charset="0"/>
                <a:cs typeface="Arial" pitchFamily="34" charset="0"/>
              </a:rPr>
              <a:t>’09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IT LIVES! (On embedded devices like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MinnowBoard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!)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In ICH7 this is the only supported operating mode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Descriptor Mode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Since ICH8 (so ICH8, ICH9, ICH10, and PCH)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For systems that have a Platform Controller Hub device (PCH), non-descriptor mode has been phased out and is no longer supported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93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Descriptor Mode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Enables chipset features like: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Integrated Gigabit Ethernet, Host processor for Gigabit Ethernet Software, Active Management Technology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Provides support for two SPI flash chips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Divides the SPI flash into regions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Provides hardware enforced security restricting region access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Chipset Soft Strap region provides the ability to use Flash NVM as an alternative to hardware pull-up/pull-down resistors for both ICH and PCH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On reset, the controller hub reads the soft strap data out of the SPI flash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Can be programmed (at a minimum) using the commands specified in the Intel ICH/PCH datasheet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But each chip can support additional commands, not very standardized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04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165" y="1447800"/>
            <a:ext cx="285191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 rot="5400000">
            <a:off x="2136514" y="1743920"/>
            <a:ext cx="2010597" cy="1640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547" y="3878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Memory Mapping: Descriptor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7609" y="1181782"/>
            <a:ext cx="4427791" cy="537141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 of the flash chip is mapped to high memory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Descriptor Mode, only the BIOS region of the flash is readable in memory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 other regions return 0xFF on reads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We'll get to the other regions in a bit</a:t>
            </a:r>
          </a:p>
        </p:txBody>
      </p:sp>
      <p:sp>
        <p:nvSpPr>
          <p:cNvPr id="10" name="Rectangle 9"/>
          <p:cNvSpPr/>
          <p:nvPr/>
        </p:nvSpPr>
        <p:spPr>
          <a:xfrm rot="5400000">
            <a:off x="-710525" y="2261277"/>
            <a:ext cx="3173650" cy="9906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63163" y="1213395"/>
            <a:ext cx="1040049" cy="97682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>
            <a:off x="462554" y="5023846"/>
            <a:ext cx="486595" cy="497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4343400"/>
            <a:ext cx="988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84851" y="1027893"/>
            <a:ext cx="48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4GB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82575" y="5090498"/>
            <a:ext cx="1559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Flash Contents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19067" y="5849832"/>
            <a:ext cx="294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Flash contents that are viewable in Memory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321660" y="2574582"/>
            <a:ext cx="1640305" cy="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 rot="5400000">
            <a:off x="462947" y="5785846"/>
            <a:ext cx="486595" cy="4973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5400000" flipH="1">
            <a:off x="2656040" y="2268341"/>
            <a:ext cx="988359" cy="162348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5400000" flipH="1">
            <a:off x="634037" y="956395"/>
            <a:ext cx="514245" cy="9575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481631" y="2895420"/>
            <a:ext cx="1320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BIOS Region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637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Non-Descriptor Mode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Best described by its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lack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of features (as compared to Descriptor mode)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entire flash is used for BIOS (this does not mean the BIOS will be larger)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Security features available in Descriptor mode are not available in Non-Descriptor mode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The BIOS/CPU can read/write to the flash without restriction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Therefore there is also no support for Gb Ethernet, Management Engine, or chipset soft straps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Interesting quote in Intel’s ICH datasheet (10, in this case): “[in Non-Descriptor Mode], Direct read and writes are not supported.”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‘Non-Descriptor Mode == !Descriptor Mode’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No longer a viable option on the newer PCH systems, since they require a valid flash descriptor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33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165" y="2590800"/>
            <a:ext cx="285191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 rot="5400000">
            <a:off x="2136514" y="2886920"/>
            <a:ext cx="2010597" cy="1640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782"/>
            <a:ext cx="83820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Mapping: Non-Descriptor Mode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7609" y="1181519"/>
            <a:ext cx="4427791" cy="5676481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Non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-Descriptor Mode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entire flash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contents are visible in memory (more than just BIOS, if any more is present)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If flash is &lt; 16 MB and the FWH decoders are enabled in LPC, you will see the BIOS mapped repeatedly (think ribbons) at high memory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 4MB BIOS is mapped 4 times in the high 16 MB of memory space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flash device in descriptor mode that has its descriptor signature “corrupted” will be viewable in memory in its entirety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But the descriptor signature is protected, so that would require physical flash access to corrupt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710525" y="2261277"/>
            <a:ext cx="3173650" cy="9906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373410" y="1193068"/>
            <a:ext cx="1019555" cy="9964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>
            <a:off x="462554" y="5023846"/>
            <a:ext cx="486595" cy="497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81000" y="4343400"/>
            <a:ext cx="988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384851" y="1027893"/>
            <a:ext cx="48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4GB</a:t>
            </a:r>
            <a:endParaRPr lang="en-US" sz="1400" b="1" dirty="0"/>
          </a:p>
        </p:txBody>
      </p:sp>
      <p:sp>
        <p:nvSpPr>
          <p:cNvPr id="13" name="Rectangle 12"/>
          <p:cNvSpPr/>
          <p:nvPr/>
        </p:nvSpPr>
        <p:spPr>
          <a:xfrm rot="5400000">
            <a:off x="490625" y="5785846"/>
            <a:ext cx="486595" cy="497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82575" y="5090498"/>
            <a:ext cx="1559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Flash Contents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19067" y="5849832"/>
            <a:ext cx="3682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Flash Contents Readable in Memory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541730" y="3530245"/>
            <a:ext cx="1272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Entire Flash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92589" y="2047186"/>
            <a:ext cx="1181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4GB – 16 MB </a:t>
            </a:r>
            <a:endParaRPr lang="en-US" sz="1400" b="1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81000" y="2201074"/>
            <a:ext cx="988925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2644" y="1691297"/>
            <a:ext cx="988925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82644" y="1936530"/>
            <a:ext cx="988925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82644" y="1437290"/>
            <a:ext cx="988925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402388" y="1292423"/>
            <a:ext cx="1976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4GB – size of flash (MB)</a:t>
            </a:r>
            <a:endParaRPr lang="en-US" sz="1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64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0550" b="59613"/>
          <a:stretch/>
        </p:blipFill>
        <p:spPr bwMode="auto">
          <a:xfrm>
            <a:off x="76200" y="955948"/>
            <a:ext cx="4849999" cy="1765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712" b="60109"/>
          <a:stretch/>
        </p:blipFill>
        <p:spPr bwMode="auto">
          <a:xfrm>
            <a:off x="734209" y="2362201"/>
            <a:ext cx="4812254" cy="17364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0867" b="59176"/>
          <a:stretch/>
        </p:blipFill>
        <p:spPr bwMode="auto">
          <a:xfrm>
            <a:off x="1411941" y="3733800"/>
            <a:ext cx="4801496" cy="1784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08" b="63618"/>
          <a:stretch/>
        </p:blipFill>
        <p:spPr bwMode="auto">
          <a:xfrm>
            <a:off x="2057400" y="5108090"/>
            <a:ext cx="4813198" cy="15975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Non-Descriptor Mode Memory Mapping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9800" y="1143000"/>
            <a:ext cx="2971800" cy="25146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 of 4 MB device in “non-descriptor” mode mapped to high 16MB of memory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“Invalid” Flash Descriptor</a:t>
            </a:r>
          </a:p>
        </p:txBody>
      </p:sp>
      <p:sp>
        <p:nvSpPr>
          <p:cNvPr id="26" name="Oval 25"/>
          <p:cNvSpPr/>
          <p:nvPr/>
        </p:nvSpPr>
        <p:spPr>
          <a:xfrm>
            <a:off x="609599" y="1600200"/>
            <a:ext cx="1891599" cy="3048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217206" y="2986066"/>
            <a:ext cx="1891599" cy="3048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828800" y="4377560"/>
            <a:ext cx="1891599" cy="3048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2525110" y="5746530"/>
            <a:ext cx="1891599" cy="3048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139152" y="5782270"/>
            <a:ext cx="12953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0FF0A55</a:t>
            </a:r>
            <a:r>
              <a:rPr lang="en-US" dirty="0" smtClean="0">
                <a:solidFill>
                  <a:srgbClr val="C00000"/>
                </a:solidFill>
              </a:rPr>
              <a:t>B</a:t>
            </a:r>
            <a:r>
              <a:rPr lang="en-US" dirty="0"/>
              <a:t>h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instead of 0FF0A55Ah </a:t>
            </a:r>
            <a:endParaRPr lang="en-US" dirty="0"/>
          </a:p>
        </p:txBody>
      </p:sp>
      <p:sp>
        <p:nvSpPr>
          <p:cNvPr id="17" name="Freeform 16"/>
          <p:cNvSpPr/>
          <p:nvPr/>
        </p:nvSpPr>
        <p:spPr>
          <a:xfrm>
            <a:off x="2506719" y="6479485"/>
            <a:ext cx="945931" cy="27896"/>
          </a:xfrm>
          <a:custGeom>
            <a:avLst/>
            <a:gdLst>
              <a:gd name="connsiteX0" fmla="*/ 0 w 945931"/>
              <a:gd name="connsiteY0" fmla="*/ 26418 h 27896"/>
              <a:gd name="connsiteX1" fmla="*/ 546538 w 945931"/>
              <a:gd name="connsiteY1" fmla="*/ 26418 h 27896"/>
              <a:gd name="connsiteX2" fmla="*/ 945931 w 945931"/>
              <a:gd name="connsiteY2" fmla="*/ 26418 h 27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5931" h="27896">
                <a:moveTo>
                  <a:pt x="0" y="26418"/>
                </a:moveTo>
                <a:cubicBezTo>
                  <a:pt x="261187" y="-25820"/>
                  <a:pt x="21451" y="13291"/>
                  <a:pt x="546538" y="26418"/>
                </a:cubicBezTo>
                <a:cubicBezTo>
                  <a:pt x="679627" y="29745"/>
                  <a:pt x="812800" y="26418"/>
                  <a:pt x="945931" y="26418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33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547" y="387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Why is some of the chip visible in memory in one mode but not the other?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1" y="1371600"/>
            <a:ext cx="85344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Has to do with the type of flash access as well as permissions to read that memory: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an SPI “rule” that states: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Every SPI Master has direct read access to it’s own region only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Direct Access refers to memory reads in mapped memory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Thus the BIOS Master can read the BIOS region in memory (mapped to high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at 4 GB)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Descriptor mode, the SPI flash is divided into regions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BIOS region, Flash Descriptor, etc. (we’ll cover in more detail soon)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Therefore, in Descriptor Mode, only the BIOS region can be seen in high mapped-memory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Non-Descriptor mode, there is no concept of regions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It’s just “the BIOS”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 therefore, the entire “BIOS” (entire flash) can be seen in memory when the SPI flash is in Non-Descriptor mode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35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Flash Accesses: Direct &amp; Register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Direct Access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This applies to memory accesses (mapped to high-memory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Masters are allowed to read </a:t>
            </a:r>
            <a:r>
              <a:rPr lang="en-US" sz="20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their own region</a:t>
            </a:r>
          </a:p>
          <a:p>
            <a:pPr lvl="2"/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CPU/BIOS can read the BIOS region</a:t>
            </a:r>
          </a:p>
          <a:p>
            <a:pPr lvl="2"/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 Engine can read only the ME region</a:t>
            </a:r>
          </a:p>
          <a:p>
            <a:pPr lvl="2"/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GbE controller can read the GbE region (GbE software must use the programming registers)</a:t>
            </a:r>
          </a:p>
          <a:p>
            <a:pPr lvl="1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Access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Access a region by programming the base address registers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accesses are not allowed to cross a 4 KB aligned boundary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Cannot execute a command that may extend across to a second SPI flash (if present)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Software must know the SPI flash linear address it is trying to read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489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269" y="922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Access: </a:t>
            </a:r>
            <a:b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SPI Base Address Register (SPIBAR)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3886200"/>
            <a:ext cx="8382000" cy="2819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SPI extends it’s Base Address Registers (BARs) to memory starting at an address called SPIBAR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SPIBAR is offset from the Root Complex Register Block (RCRB)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offset from RCRB is chipset-dependent, but will be listed in the SPI section of the datasheet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46125" y="1419728"/>
            <a:ext cx="3581400" cy="23579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303699" y="1207532"/>
            <a:ext cx="1219200" cy="222146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532947" y="2130623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SPIBAR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874725" y="2164851"/>
            <a:ext cx="3107407" cy="13716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33103"/>
              </p:ext>
            </p:extLst>
          </p:nvPr>
        </p:nvGraphicFramePr>
        <p:xfrm>
          <a:off x="903301" y="2850651"/>
          <a:ext cx="3069306" cy="627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3307"/>
                <a:gridCol w="1066800"/>
                <a:gridCol w="1219199"/>
              </a:tblGrid>
              <a:tr h="3136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Offset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Name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Value</a:t>
                      </a:r>
                      <a:endParaRPr lang="en-US" sz="1400" dirty="0"/>
                    </a:p>
                  </a:txBody>
                  <a:tcPr/>
                </a:tc>
              </a:tr>
              <a:tr h="31369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F0h</a:t>
                      </a:r>
                      <a:endParaRPr 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RCBA</a:t>
                      </a:r>
                      <a:endParaRPr 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FED18000</a:t>
                      </a:r>
                      <a:endParaRPr 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555816"/>
              </p:ext>
            </p:extLst>
          </p:nvPr>
        </p:nvGraphicFramePr>
        <p:xfrm>
          <a:off x="931876" y="2222636"/>
          <a:ext cx="3012157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40097"/>
                <a:gridCol w="13720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LPC Device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B0:D31:F0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9" name="Straight Arrow Connector 28"/>
          <p:cNvCxnSpPr/>
          <p:nvPr/>
        </p:nvCxnSpPr>
        <p:spPr>
          <a:xfrm flipV="1">
            <a:off x="3770325" y="3111602"/>
            <a:ext cx="2533374" cy="184662"/>
          </a:xfrm>
          <a:prstGeom prst="straightConnector1">
            <a:avLst/>
          </a:prstGeom>
          <a:ln w="31750"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170712" y="1562796"/>
            <a:ext cx="2515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ICH (same on PCH)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6320446" y="3111599"/>
            <a:ext cx="12192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539646" y="2957710"/>
            <a:ext cx="6771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RCRB</a:t>
            </a:r>
            <a:endParaRPr lang="en-US" sz="1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317732" y="1374869"/>
            <a:ext cx="1210392" cy="90755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SPIBAR</a:t>
            </a:r>
            <a:endParaRPr lang="en-US" dirty="0"/>
          </a:p>
        </p:txBody>
      </p:sp>
      <p:sp>
        <p:nvSpPr>
          <p:cNvPr id="44" name="Right Brace 43"/>
          <p:cNvSpPr/>
          <p:nvPr/>
        </p:nvSpPr>
        <p:spPr>
          <a:xfrm>
            <a:off x="7574462" y="2421523"/>
            <a:ext cx="184881" cy="53618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726862" y="2504950"/>
            <a:ext cx="723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offset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425248" y="3364468"/>
            <a:ext cx="976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memory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5105400"/>
            <a:ext cx="230414" cy="42075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3429000"/>
            <a:ext cx="355600" cy="45609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3429000"/>
            <a:ext cx="230414" cy="42075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2971800"/>
            <a:ext cx="230414" cy="4207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0" y="1678305"/>
            <a:ext cx="685800" cy="5314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1870" y="0"/>
            <a:ext cx="1032130" cy="79990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4267200"/>
            <a:ext cx="685800" cy="53149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228600" y="4572000"/>
            <a:ext cx="685800" cy="53149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967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553200" y="952699"/>
            <a:ext cx="1032130" cy="7999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Lab: Locate SPIBAR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1632" y="3276600"/>
            <a:ext cx="4648200" cy="3276601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Per your datasheet, the SPI host interface registers (SPIBAR) is located at an offset from RCRB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Mobile 4-Series chipset on our lab laptop, SPIBAR is located at: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RCRB + 3800h = FED1_B800h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7" y="1219200"/>
            <a:ext cx="6011863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74"/>
          <a:stretch/>
        </p:blipFill>
        <p:spPr bwMode="auto">
          <a:xfrm>
            <a:off x="104272" y="3276600"/>
            <a:ext cx="4302407" cy="3228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>
          <a:xfrm>
            <a:off x="994608" y="6172200"/>
            <a:ext cx="914400" cy="152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0937" y="1676401"/>
            <a:ext cx="6019800" cy="12668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12200" y="3733800"/>
            <a:ext cx="431800" cy="7885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5791200"/>
            <a:ext cx="431800" cy="7885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380999" y="6331512"/>
            <a:ext cx="614761" cy="52648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001" y="6450182"/>
            <a:ext cx="201446" cy="367857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1371600" y="6400800"/>
            <a:ext cx="990600" cy="304800"/>
          </a:xfrm>
          <a:prstGeom prst="wedgeRoundRectCallout">
            <a:avLst>
              <a:gd name="adj1" fmla="val -110917"/>
              <a:gd name="adj2" fmla="val 243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déjà vu!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0" y="5867400"/>
            <a:ext cx="685800" cy="53149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4587" y="4665345"/>
            <a:ext cx="567813" cy="44005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671187" y="4692015"/>
            <a:ext cx="533400" cy="413385"/>
          </a:xfrm>
          <a:prstGeom prst="rect">
            <a:avLst/>
          </a:prstGeom>
        </p:spPr>
      </p:pic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66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BIOS Flash Overview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Everything we have talked about so far, although harmful to a system, isn’t persistent unless you can write to the BIOS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But one of the goals an attacker has in establishing a presence in the system is persistence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To achieve persistence, the attacker will have to figure out a way to write to the BIOS flash so that upon every reboot, his presence is still there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Using Copernicus we have measured systems multiple organizations, so far we have found that ~55% of systems measured have BIOS’ which is over-writeable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17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SPI Regions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819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Intel has left room for additional regions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 only ones required are the Flash Descriptor region and the BIOS region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They are not listed in the order in which they will appear on the flash chip: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Flash Descriptor will always be first, as listed, but BIOS will always be last so it ends at 4 GB of memory address space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371600"/>
            <a:ext cx="345809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own Arrow 4"/>
          <p:cNvSpPr/>
          <p:nvPr/>
        </p:nvSpPr>
        <p:spPr>
          <a:xfrm rot="5400000">
            <a:off x="6982759" y="2486960"/>
            <a:ext cx="622243" cy="21762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 anchor="ctr"/>
          <a:lstStyle/>
          <a:p>
            <a:pPr algn="ctr"/>
            <a:r>
              <a:rPr lang="en-US" b="1" dirty="0" smtClean="0"/>
              <a:t>Added in ICH9</a:t>
            </a:r>
            <a:endParaRPr lang="en-US" b="1" dirty="0"/>
          </a:p>
        </p:txBody>
      </p:sp>
      <p:sp>
        <p:nvSpPr>
          <p:cNvPr id="4" name="Right Arrow 3"/>
          <p:cNvSpPr/>
          <p:nvPr/>
        </p:nvSpPr>
        <p:spPr>
          <a:xfrm>
            <a:off x="990600" y="1752600"/>
            <a:ext cx="14478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Required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990600" y="2133600"/>
            <a:ext cx="14478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Required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58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74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Determining SPI Regions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2057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You can determine the regions on your flash by reading the FREG(n) registers in the SPI Base Address Registers (SPIBAR        + {54 to 64h})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FREG0 to FREG4, each 32 bits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If the Base is higher than the limit, the region is unused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19200"/>
            <a:ext cx="608630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3309" y="1600200"/>
            <a:ext cx="491613" cy="381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5410200"/>
            <a:ext cx="435077" cy="33718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66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Flash Descriptor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200"/>
          </a:xfrm>
        </p:spPr>
        <p:txBody>
          <a:bodyPr>
            <a:normAutofit fontScale="92500"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Defines most (but not all) of the flash protection that are supported by the Controller Hub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Not defined in flash descriptor: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BIOS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Range Write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Protection</a:t>
            </a:r>
          </a:p>
          <a:p>
            <a:pPr lvl="2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SMI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# Global Write protection (described elsewhere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2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Logically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OR’d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together, if either are set then access is blocked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flash descriptor registers used to be documented in the   I/O Controller Hub datasheets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Now, in the PCH datasheets, the descriptor sections are not listed. The GbE portion of the Descriptor is, however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(this is not the same thing as the GbE PCI device)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Must be written during the manufacturing process and set to Read-Only when it leaves the manufacturer, per Intel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Sometimes (rarely) the Flash Descriptor itself is vulnerable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27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6477000" y="381000"/>
            <a:ext cx="2362200" cy="617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6491111" y="6270615"/>
            <a:ext cx="932102" cy="35299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38667" y="2768524"/>
            <a:ext cx="5486400" cy="2981497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Signature 0FF0A55Ah denotes the device has a valid descriptor and is therefore operating in Descriptor mode.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Signature offset is located at 0 on ICH8, ICH9, and ICH10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PCH it has been moved to 0x10 and bytes 0 thru 0x0F are Reserved</a:t>
            </a:r>
          </a:p>
        </p:txBody>
      </p:sp>
      <p:cxnSp>
        <p:nvCxnSpPr>
          <p:cNvPr id="15" name="Straight Arrow Connector 14"/>
          <p:cNvCxnSpPr>
            <a:stCxn id="12" idx="3"/>
          </p:cNvCxnSpPr>
          <p:nvPr/>
        </p:nvCxnSpPr>
        <p:spPr>
          <a:xfrm>
            <a:off x="5825067" y="4259273"/>
            <a:ext cx="804333" cy="201134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6478534"/>
            <a:ext cx="336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Pictured: ICH 10 Flash Descriptor 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04800" y="228601"/>
            <a:ext cx="5486400" cy="190500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"Flash Descriptor" structure is what's read by the ICH/PCH in order to populate and expose the information via RO registers (like FREG0) in SPIBAR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1602105"/>
            <a:ext cx="685800" cy="53149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54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11" y="1213330"/>
            <a:ext cx="1828144" cy="523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3657600" y="1227942"/>
            <a:ext cx="2004378" cy="523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6934200" y="1220635"/>
            <a:ext cx="1885949" cy="523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6800" y="685800"/>
            <a:ext cx="880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ICH8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693017" y="685800"/>
            <a:ext cx="1933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ICH9, ICH10</a:t>
            </a:r>
            <a:endParaRPr 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96199" y="697415"/>
            <a:ext cx="792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PCH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55121" y="2226500"/>
            <a:ext cx="789960" cy="276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R</a:t>
            </a:r>
            <a:r>
              <a:rPr lang="en-US" sz="1200" b="1" dirty="0" smtClean="0"/>
              <a:t>enamed</a:t>
            </a:r>
            <a:endParaRPr lang="en-US" sz="1200" b="1" dirty="0"/>
          </a:p>
        </p:txBody>
      </p:sp>
      <p:cxnSp>
        <p:nvCxnSpPr>
          <p:cNvPr id="10" name="Straight Arrow Connector 9"/>
          <p:cNvCxnSpPr>
            <a:stCxn id="7" idx="3"/>
          </p:cNvCxnSpPr>
          <p:nvPr/>
        </p:nvCxnSpPr>
        <p:spPr>
          <a:xfrm>
            <a:off x="2845081" y="2365000"/>
            <a:ext cx="1498319" cy="16630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80917" y="6200001"/>
            <a:ext cx="1050737" cy="276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Offset shifted</a:t>
            </a:r>
            <a:endParaRPr lang="en-US" sz="1200" b="1" dirty="0"/>
          </a:p>
        </p:txBody>
      </p:sp>
      <p:cxnSp>
        <p:nvCxnSpPr>
          <p:cNvPr id="24" name="Straight Arrow Connector 23"/>
          <p:cNvCxnSpPr>
            <a:stCxn id="23" idx="3"/>
          </p:cNvCxnSpPr>
          <p:nvPr/>
        </p:nvCxnSpPr>
        <p:spPr>
          <a:xfrm flipV="1">
            <a:off x="6531654" y="6338500"/>
            <a:ext cx="478746" cy="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26289" y="3604566"/>
            <a:ext cx="965329" cy="276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Combined…</a:t>
            </a:r>
          </a:p>
        </p:txBody>
      </p:sp>
      <p:cxnSp>
        <p:nvCxnSpPr>
          <p:cNvPr id="27" name="Straight Arrow Connector 26"/>
          <p:cNvCxnSpPr>
            <a:stCxn id="26" idx="3"/>
          </p:cNvCxnSpPr>
          <p:nvPr/>
        </p:nvCxnSpPr>
        <p:spPr>
          <a:xfrm>
            <a:off x="6691618" y="3743066"/>
            <a:ext cx="852182" cy="23603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ight Brace 29"/>
          <p:cNvSpPr/>
          <p:nvPr/>
        </p:nvSpPr>
        <p:spPr>
          <a:xfrm>
            <a:off x="5506530" y="3282011"/>
            <a:ext cx="155448" cy="914400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TextBox 1023"/>
          <p:cNvSpPr txBox="1"/>
          <p:nvPr/>
        </p:nvSpPr>
        <p:spPr>
          <a:xfrm>
            <a:off x="1966925" y="111597"/>
            <a:ext cx="5419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Evolution of the Flash Descriptor from ICH to PCH</a:t>
            </a:r>
            <a:endParaRPr lang="en-US" sz="2000" b="1" dirty="0"/>
          </a:p>
        </p:txBody>
      </p:sp>
      <p:sp>
        <p:nvSpPr>
          <p:cNvPr id="1025" name="TextBox 1024"/>
          <p:cNvSpPr txBox="1"/>
          <p:nvPr/>
        </p:nvSpPr>
        <p:spPr>
          <a:xfrm>
            <a:off x="0" y="6520934"/>
            <a:ext cx="251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ICH 8, 9, 10 are identical 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021535" y="1447800"/>
            <a:ext cx="966931" cy="276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Still 256 bits</a:t>
            </a:r>
            <a:endParaRPr lang="en-US" sz="1200" b="1" dirty="0"/>
          </a:p>
        </p:txBody>
      </p:sp>
      <p:cxnSp>
        <p:nvCxnSpPr>
          <p:cNvPr id="40" name="Straight Arrow Connector 39"/>
          <p:cNvCxnSpPr>
            <a:stCxn id="39" idx="3"/>
          </p:cNvCxnSpPr>
          <p:nvPr/>
        </p:nvCxnSpPr>
        <p:spPr>
          <a:xfrm>
            <a:off x="2988466" y="1586300"/>
            <a:ext cx="1354934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522983" y="1442366"/>
            <a:ext cx="966931" cy="276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Still 256 bits</a:t>
            </a:r>
            <a:endParaRPr lang="en-US" sz="1200" b="1" dirty="0"/>
          </a:p>
        </p:txBody>
      </p:sp>
      <p:cxnSp>
        <p:nvCxnSpPr>
          <p:cNvPr id="43" name="Straight Arrow Connector 42"/>
          <p:cNvCxnSpPr>
            <a:stCxn id="42" idx="3"/>
          </p:cNvCxnSpPr>
          <p:nvPr/>
        </p:nvCxnSpPr>
        <p:spPr>
          <a:xfrm flipV="1">
            <a:off x="6489914" y="1569787"/>
            <a:ext cx="1121753" cy="1107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03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5638800" cy="5985611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registers of the Flash Descriptor used to be documented fully in the I/O Controller Hub datasheets.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Platform Controller Hub datasheets, however, the Descriptor offsets and registers are no longer described.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 this reason, I will use the image of the flash descriptor as taken from ICH10.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When describing the protection mechanisms provided by the flash descriptor, I’ll point out how they differ between ICH revisions where applicable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Remember, this isn’t an exercise in memorization but in acquiring new awareness and understanding, with that you can fill in details as they change in the future.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functionality described will be present, even if the offsets change in the future.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6096000" y="381000"/>
            <a:ext cx="2362200" cy="617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28936" y="6499578"/>
            <a:ext cx="2434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ICH10 used as example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29600" y="62484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FDBAR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56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638800" cy="5147411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Signature 0FF0A55Ah identifies a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valid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flash descriptor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valid flash descriptor indicates the SPI flash is operating in Descriptor mode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PCH and Management Engine each require a valid flash descriptor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Located at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FDBAR + 0000h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FDBAR defined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bits 12:0 in FREG0 (located in SPIBAR)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Signature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offset is located at 0 on ICH8, ICH9, and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ICH10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PCH it has been moved to 0x10 and bytes 0 thru 0x0F are Reserved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6096000" y="381000"/>
            <a:ext cx="2362200" cy="617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6933" y="0"/>
            <a:ext cx="6036733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Signature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874932" y="5974644"/>
            <a:ext cx="1447799" cy="685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1" y="4572000"/>
            <a:ext cx="469490" cy="36385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29600" y="62484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FDBAR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39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5638800" cy="4995011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Describes the data structure of the Flash Descriptor 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number of sections in the descriptor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pointers to these sections as well as the size of each section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# of physical SPI flash chips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</a:p>
          <a:p>
            <a:pPr marL="0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6096000" y="381000"/>
            <a:ext cx="2362200" cy="617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6933" y="0"/>
            <a:ext cx="6036733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Descriptor Map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874932" y="5551311"/>
            <a:ext cx="1447799" cy="685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229600" y="62484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FDBAR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29600" y="5879068"/>
            <a:ext cx="95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FLMAP0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29600" y="5650468"/>
            <a:ext cx="954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FLMAP1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29600" y="5421868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82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5638800" cy="4126088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Identifies the different flash chips themselves and their capabilities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Read/Write/Erase clock frequencies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Even if there are 2 SPI chips, there is still just a single component section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component section contains the Flash Invalid Instructions Register which says which instructions will be blocked from execution by the hardware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6096000" y="381000"/>
            <a:ext cx="2362200" cy="617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6933" y="0"/>
            <a:ext cx="6036733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874932" y="4964289"/>
            <a:ext cx="1447799" cy="685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03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9444"/>
            <a:ext cx="8229600" cy="2661356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Defines opcodes that will be prevented from running on the chip by the flash controller hardware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Chip Erase (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opcode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0xC7 is a good one to block)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FLILL register is constant across ICH8, ICH9, ICH10 and appears to be the same on PCH*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Same location (FCBA + 004h), same bit meanings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733" y="310444"/>
            <a:ext cx="689943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6488668"/>
            <a:ext cx="687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*Based purely on my analysis of BIOS dumps on machines running PCH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743200" y="609600"/>
            <a:ext cx="533856" cy="457200"/>
          </a:xfrm>
          <a:prstGeom prst="rect">
            <a:avLst/>
          </a:prstGeom>
        </p:spPr>
      </p:pic>
      <p:sp>
        <p:nvSpPr>
          <p:cNvPr id="2" name="Rounded Rectangular Callout 1"/>
          <p:cNvSpPr/>
          <p:nvPr/>
        </p:nvSpPr>
        <p:spPr>
          <a:xfrm>
            <a:off x="3352800" y="533400"/>
            <a:ext cx="381000" cy="304800"/>
          </a:xfrm>
          <a:prstGeom prst="wedgeRoundRectCallout">
            <a:avLst>
              <a:gd name="adj1" fmla="val -127312"/>
              <a:gd name="adj2" fmla="val 5092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Yo</a:t>
            </a:r>
            <a:endParaRPr lang="en-US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400" y="6096000"/>
            <a:ext cx="355600" cy="45609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396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567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BIOS Flash Location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6"/>
          <a:stretch/>
        </p:blipFill>
        <p:spPr bwMode="auto">
          <a:xfrm>
            <a:off x="228600" y="1905000"/>
            <a:ext cx="4324767" cy="410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724400" y="1371600"/>
            <a:ext cx="4267200" cy="5181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BIOS can reside in one of 3 locations: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Firmware Hub (FWH)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Older technology but still supported in the newest chipsets (8-series at the time of this writing)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SPI Flash</a:t>
            </a:r>
          </a:p>
          <a:p>
            <a:pPr lvl="1"/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Most likely location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PCI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intended for debugging or recovering from a corrupted BIOS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91126" y="5599967"/>
            <a:ext cx="1033013" cy="352387"/>
          </a:xfrm>
          <a:prstGeom prst="rect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64507" y="4038600"/>
            <a:ext cx="782905" cy="352387"/>
          </a:xfrm>
          <a:prstGeom prst="rect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686928" y="4259446"/>
            <a:ext cx="737211" cy="176194"/>
          </a:xfrm>
          <a:prstGeom prst="rect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46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Note on SPI Instructions (opcodes)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800600" cy="5029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Each ICH/PCH datasheet defines a minimal set of SPI commands that a chip must support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H/W Sequencing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Interoperability with Intel platform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table can serve a reference to identify any opcodes that are listed in the FLILL register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each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serial flash device may have unique capabilities and commands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6628" y="1600200"/>
            <a:ext cx="29337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97501" y="5934075"/>
            <a:ext cx="2596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ICH 10 Required Opcodes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519446"/>
            <a:ext cx="8217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*Write Enable looks interesting doesn’t it?  A future Advanced course goes into SPI Programming</a:t>
            </a: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5584372" y="5263410"/>
            <a:ext cx="3276600" cy="39716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9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3657600" cy="6248401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Supported opcodes on an Atmel AT25DF321A SPI Serial Flash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Taken straight from Atmel’s datasheet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Supports more than the minimum set required by Intel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Notice it supports more than one Chip Erase command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FLILL register must be filled out with these opcodes in mind, not just those that Intel lists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04800"/>
            <a:ext cx="4532108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244" y="4397022"/>
            <a:ext cx="1905000" cy="170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4518378" y="2320252"/>
            <a:ext cx="3581400" cy="54956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6559069"/>
            <a:ext cx="3447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</a:t>
            </a:r>
            <a:r>
              <a:rPr lang="en-US" sz="1400" dirty="0"/>
              <a:t>://www.atmel.com/Images/doc3633.pdf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290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1"/>
            <a:ext cx="8458200" cy="301424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Looking at the Flash Invalid Instructions Register from the Copernicus BIOS dump, we can see that none are defined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Although only 4 opcodes can be black-listed here, it’s still a setting that should be used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 SPI Flash vendor’s datasheet should be taken into account when defining forbidden opcodes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 don’t recall any other source that has provided this recommendation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7570124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71800" y="1530625"/>
            <a:ext cx="1066800" cy="21535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162046" y="2895991"/>
            <a:ext cx="2238754" cy="36933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FLILL = 00000000h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Curved Connector 9"/>
          <p:cNvCxnSpPr>
            <a:stCxn id="2" idx="2"/>
            <a:endCxn id="4" idx="1"/>
          </p:cNvCxnSpPr>
          <p:nvPr/>
        </p:nvCxnSpPr>
        <p:spPr>
          <a:xfrm rot="16200000" flipH="1">
            <a:off x="3166283" y="2084893"/>
            <a:ext cx="1334681" cy="656846"/>
          </a:xfrm>
          <a:prstGeom prst="curvedConnector2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41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56388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Identifies the different regions of the SPI Flash (BIOS,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Mgt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Eng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, etc.)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to be confused with defining the flash descriptor map.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Each FLREG register (0-4) has a base and a limit, each corresponding to the range of that particular region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FLREG0 = Flash Descriptor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FLREG1 = BIOS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FLREG2 = ME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FLREG3 = GbE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FLREG4 = Platform Data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Disabled/unused regions will have a base of 1FFFh and a limit of 0000h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determine what regions are active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If BIOS region is inactive, then the BIOS is located on the FWH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6096000" y="381000"/>
            <a:ext cx="2362200" cy="617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6933" y="0"/>
            <a:ext cx="6036733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874932" y="4408311"/>
            <a:ext cx="1447799" cy="685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742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Keeping it straight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</a:t>
            </a:r>
            <a:r>
              <a:rPr lang="en-US" sz="2400" b="1" u="sng" dirty="0" smtClean="0"/>
              <a:t>L</a:t>
            </a:r>
            <a:r>
              <a:rPr lang="en-US" sz="2400" dirty="0" smtClean="0"/>
              <a:t>REG0-4 are what's in the Flash Descriptor. The data from the Descriptor is then exposed through FREG0-4 registers.</a:t>
            </a:r>
            <a:endParaRPr lang="en-US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438400"/>
            <a:ext cx="608630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509" y="2819400"/>
            <a:ext cx="491613" cy="381000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219200" y="2362200"/>
            <a:ext cx="4572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6200000">
            <a:off x="2971800" y="5867400"/>
            <a:ext cx="457200" cy="4572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256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523999"/>
            <a:ext cx="5638800" cy="5031871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Defines the Read/Write capabilities that each Flash Master has with respect to each of the SPI regions, including the flash descriptor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Each SPI Master has a register that defines these permissions called the Flash Master register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Permissions apply only to register access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Also describes if and how the SPI flash is logically divided into partitions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be divided into one or two partitions, Upper and Lower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Each partition, separate from regions, can have different attributes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Section base is located at FMBA + 000h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Defined in FLMAP1 (FDBAR + 08h, 0:7)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6096000" y="381000"/>
            <a:ext cx="2362200" cy="617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6933" y="0"/>
            <a:ext cx="6036733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Master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874932" y="3843867"/>
            <a:ext cx="1447799" cy="685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89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-76200" y="990600"/>
            <a:ext cx="2819400" cy="507077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layout is identical for each of the three masters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location and layout is also identical across ICH8, ICH9, ICH10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Appears to be identical on PCH as well*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60933" cy="9144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Flash Master Permissions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519446"/>
            <a:ext cx="41036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*Based on my analysis of SPI serial flash dumps</a:t>
            </a:r>
            <a:endParaRPr lang="en-US" sz="16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116787"/>
            <a:ext cx="5572125" cy="518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3299178" y="3265479"/>
            <a:ext cx="495299" cy="43456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590800" y="3276600"/>
            <a:ext cx="76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Should never be set anywhere!</a:t>
            </a:r>
            <a:endParaRPr lang="en-US" sz="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044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Flash Master Permissions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906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requestor ID of the master attempting to access a region must match that of the defined requestor ID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2-Byte value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CPU and ME must have requestor ID’s of 0h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GbE must have a requestor ID of 0218h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Each master will always have Read/Write permission to its own region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CPU/BIOS will always be able to read the BIOS region of the SPI flash, and so on.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by default and hardcoded by Intel</a:t>
            </a: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250" y="4093427"/>
            <a:ext cx="3111500" cy="27645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35992" y="5345668"/>
            <a:ext cx="640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BIOS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359518">
            <a:off x="3550523" y="5867400"/>
            <a:ext cx="564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FFFF"/>
                </a:solidFill>
              </a:rPr>
              <a:t>GbE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800000">
            <a:off x="5012193" y="5890143"/>
            <a:ext cx="49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500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778" y="1306286"/>
            <a:ext cx="6222029" cy="17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Example: FLMSTR meanings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3200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Based on analysis of the Descriptor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Map (FLMAP offset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8h), we have identified that the Master section begins at offset 60h of the Serial Flash (06h is left-shifted 4 bits).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FLMAP = 12100206h (bits 7:0 define Flash Master location)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FLMSTR1 (CPU/BIOS) = 1A1B0000h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FLMSTR2 (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Mgt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Engine) = 0C0D0000h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FLMSTR3 (GbE) = 08080218h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548272" y="2875845"/>
            <a:ext cx="1261728" cy="1734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147733" y="1600200"/>
            <a:ext cx="262466" cy="173445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819598" y="2391614"/>
            <a:ext cx="1241045" cy="83099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FLMAP1 (7:0)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efines Master 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section location</a:t>
            </a:r>
          </a:p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at 60h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08788" y="1600200"/>
            <a:ext cx="992012" cy="17344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447801" y="2879957"/>
            <a:ext cx="990600" cy="16933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3" idx="1"/>
          </p:cNvCxnSpPr>
          <p:nvPr/>
        </p:nvCxnSpPr>
        <p:spPr>
          <a:xfrm flipH="1" flipV="1">
            <a:off x="5777455" y="1773646"/>
            <a:ext cx="2042143" cy="1033467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38817" y="2814834"/>
            <a:ext cx="1208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Master Section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6298" y="2874555"/>
            <a:ext cx="1236867" cy="1734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159022" y="2873022"/>
            <a:ext cx="1236867" cy="1734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Curved Connector 4"/>
          <p:cNvCxnSpPr>
            <a:stCxn id="12" idx="1"/>
            <a:endCxn id="15" idx="0"/>
          </p:cNvCxnSpPr>
          <p:nvPr/>
        </p:nvCxnSpPr>
        <p:spPr>
          <a:xfrm rot="10800000" flipV="1">
            <a:off x="1943101" y="1686923"/>
            <a:ext cx="3204632" cy="1193034"/>
          </a:xfrm>
          <a:prstGeom prst="curvedConnector2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6491748"/>
            <a:ext cx="8378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  <a:r>
              <a:rPr lang="en-US" dirty="0" err="1" smtClean="0"/>
              <a:t>HxD</a:t>
            </a:r>
            <a:r>
              <a:rPr lang="en-US" dirty="0" smtClean="0"/>
              <a:t> doesn’t let you view the words in 32- bit format (with little-endian interpretation)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961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778" y="1275987"/>
            <a:ext cx="6222029" cy="17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FLMSTR1 (CPU/BIOS)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34982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FLMSTR1 (CPU/BIOS) = 1A1B0000h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Therefore CPU/BIOS has the following privileges: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Write (bits 28:24)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Can w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rite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Platform Data region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of SPI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Flash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rite to the BIOS region of SPI Flash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write to the GbE region of SPI Flash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Read (bits 20:16)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read the Flash Descriptor of SPI flash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read the BIOS region of SPI flash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read the GbE region of SPI flash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48272" y="2819400"/>
            <a:ext cx="1261728" cy="17344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447801" y="2823512"/>
            <a:ext cx="990600" cy="16933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38817" y="2758389"/>
            <a:ext cx="1208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Master Section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550223"/>
            <a:ext cx="8753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*Note: The FLMAP0 register defines 03h + 1 SPI regions, therefore there is no Platform Data region on this SPI flash.</a:t>
            </a:r>
            <a:endParaRPr lang="en-US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276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611"/>
            <a:ext cx="8229600" cy="929189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Boot BIOS Flash Location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00" y="1252537"/>
            <a:ext cx="3657600" cy="53006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boot destination is decided by the configuration of the following pins on the ICH/PCH*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Pins are sampled at power-up to determine location of BIOS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Intended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static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configuration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PCI boot is intended only for debugging or recovering from corrupt BIOS (so not necessarily static)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52537"/>
            <a:ext cx="4931365" cy="522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256674" y="2133600"/>
            <a:ext cx="810126" cy="1295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252664" y="4572000"/>
            <a:ext cx="810126" cy="1295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2590800" y="2286000"/>
            <a:ext cx="685800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240504" y="4596064"/>
            <a:ext cx="685800" cy="990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0" y="6488668"/>
            <a:ext cx="8869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References to ICH/PCH mean applicable to both legacy and modern chipsets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47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/>
          <a:stretch/>
        </p:blipFill>
        <p:spPr bwMode="auto">
          <a:xfrm>
            <a:off x="1944080" y="882705"/>
            <a:ext cx="5752120" cy="544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4133" y="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CPU/BIOS Permissions = 1A1B0000h 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64167" y="1521243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</a:t>
            </a:r>
            <a:endParaRPr lang="en-US" sz="1200" b="1" dirty="0"/>
          </a:p>
        </p:txBody>
      </p:sp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1402238" y="1659743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64167" y="1867239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</a:t>
            </a:r>
            <a:endParaRPr lang="en-US" sz="1200" b="1" dirty="0"/>
          </a:p>
        </p:txBody>
      </p:sp>
      <p:cxnSp>
        <p:nvCxnSpPr>
          <p:cNvPr id="22" name="Straight Arrow Connector 21"/>
          <p:cNvCxnSpPr>
            <a:stCxn id="21" idx="3"/>
          </p:cNvCxnSpPr>
          <p:nvPr/>
        </p:nvCxnSpPr>
        <p:spPr>
          <a:xfrm>
            <a:off x="1402238" y="2005739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56131" y="2231727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24" name="Straight Arrow Connector 23"/>
          <p:cNvCxnSpPr>
            <a:stCxn id="23" idx="3"/>
          </p:cNvCxnSpPr>
          <p:nvPr/>
        </p:nvCxnSpPr>
        <p:spPr>
          <a:xfrm>
            <a:off x="1394202" y="2370227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66859" y="2733871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</a:t>
            </a:r>
            <a:endParaRPr lang="en-US" sz="1200" b="1" dirty="0"/>
          </a:p>
        </p:txBody>
      </p:sp>
      <p:cxnSp>
        <p:nvCxnSpPr>
          <p:cNvPr id="26" name="Straight Arrow Connector 25"/>
          <p:cNvCxnSpPr>
            <a:stCxn id="25" idx="3"/>
          </p:cNvCxnSpPr>
          <p:nvPr/>
        </p:nvCxnSpPr>
        <p:spPr>
          <a:xfrm>
            <a:off x="1404930" y="2872371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78148" y="3250128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28" name="Straight Arrow Connector 27"/>
          <p:cNvCxnSpPr>
            <a:stCxn id="27" idx="3"/>
          </p:cNvCxnSpPr>
          <p:nvPr/>
        </p:nvCxnSpPr>
        <p:spPr>
          <a:xfrm>
            <a:off x="1416219" y="3388628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64156" y="3824605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1</a:t>
            </a:r>
          </a:p>
        </p:txBody>
      </p:sp>
      <p:cxnSp>
        <p:nvCxnSpPr>
          <p:cNvPr id="30" name="Straight Arrow Connector 29"/>
          <p:cNvCxnSpPr>
            <a:stCxn id="29" idx="3"/>
          </p:cNvCxnSpPr>
          <p:nvPr/>
        </p:nvCxnSpPr>
        <p:spPr>
          <a:xfrm>
            <a:off x="1402227" y="3963105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64156" y="4182176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</a:t>
            </a:r>
            <a:endParaRPr lang="en-US" sz="1200" b="1" dirty="0"/>
          </a:p>
        </p:txBody>
      </p:sp>
      <p:cxnSp>
        <p:nvCxnSpPr>
          <p:cNvPr id="32" name="Straight Arrow Connector 31"/>
          <p:cNvCxnSpPr>
            <a:stCxn id="31" idx="3"/>
          </p:cNvCxnSpPr>
          <p:nvPr/>
        </p:nvCxnSpPr>
        <p:spPr>
          <a:xfrm>
            <a:off x="1402227" y="4320676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56120" y="4546664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34" name="Straight Arrow Connector 33"/>
          <p:cNvCxnSpPr>
            <a:stCxn id="33" idx="3"/>
          </p:cNvCxnSpPr>
          <p:nvPr/>
        </p:nvCxnSpPr>
        <p:spPr>
          <a:xfrm>
            <a:off x="1394191" y="4685164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66848" y="5060383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</a:t>
            </a:r>
            <a:endParaRPr lang="en-US" sz="1200" b="1" dirty="0"/>
          </a:p>
        </p:txBody>
      </p:sp>
      <p:cxnSp>
        <p:nvCxnSpPr>
          <p:cNvPr id="36" name="Straight Arrow Connector 35"/>
          <p:cNvCxnSpPr>
            <a:stCxn id="35" idx="3"/>
          </p:cNvCxnSpPr>
          <p:nvPr/>
        </p:nvCxnSpPr>
        <p:spPr>
          <a:xfrm>
            <a:off x="1404919" y="5198883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78137" y="5576640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</a:t>
            </a:r>
            <a:endParaRPr lang="en-US" sz="1200" b="1" dirty="0"/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>
          <a:xfrm>
            <a:off x="1416208" y="5715140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6550223"/>
            <a:ext cx="8753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*Note: The FLMAP0 register defines 03h + 1 SPI regions, therefore there is no Platform Data region on this SPI flash.</a:t>
            </a:r>
            <a:endParaRPr lang="en-US" sz="1400" b="1" dirty="0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0" y="18288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0" y="35052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0" y="41910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0" y="58674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76200" y="1143000"/>
            <a:ext cx="441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600" dirty="0"/>
          </a:p>
        </p:txBody>
      </p:sp>
      <p:sp>
        <p:nvSpPr>
          <p:cNvPr id="42" name="Rectangle 41"/>
          <p:cNvSpPr/>
          <p:nvPr/>
        </p:nvSpPr>
        <p:spPr>
          <a:xfrm>
            <a:off x="76200" y="2286000"/>
            <a:ext cx="5054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3600" dirty="0"/>
          </a:p>
        </p:txBody>
      </p:sp>
      <p:sp>
        <p:nvSpPr>
          <p:cNvPr id="43" name="Rectangle 42"/>
          <p:cNvSpPr/>
          <p:nvPr/>
        </p:nvSpPr>
        <p:spPr>
          <a:xfrm>
            <a:off x="76200" y="3505200"/>
            <a:ext cx="441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3600" dirty="0"/>
          </a:p>
        </p:txBody>
      </p:sp>
      <p:sp>
        <p:nvSpPr>
          <p:cNvPr id="44" name="Rectangle 43"/>
          <p:cNvSpPr/>
          <p:nvPr/>
        </p:nvSpPr>
        <p:spPr>
          <a:xfrm>
            <a:off x="76200" y="4724400"/>
            <a:ext cx="5054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3600" dirty="0"/>
          </a:p>
        </p:txBody>
      </p:sp>
      <p:sp>
        <p:nvSpPr>
          <p:cNvPr id="45" name="Rectangle 44"/>
          <p:cNvSpPr/>
          <p:nvPr/>
        </p:nvSpPr>
        <p:spPr>
          <a:xfrm>
            <a:off x="83710" y="5867400"/>
            <a:ext cx="1211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0000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304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4133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ME Permissions =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0C0D0000h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6550223"/>
            <a:ext cx="8753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*Note: The FLMAP0 register defines 03h + 1 SPI regions, therefore there is no Platform Data region on this SPI flash.</a:t>
            </a:r>
            <a:endParaRPr lang="en-US" sz="1400" b="1" dirty="0"/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89"/>
          <a:stretch/>
        </p:blipFill>
        <p:spPr bwMode="auto">
          <a:xfrm>
            <a:off x="1944080" y="882705"/>
            <a:ext cx="5752120" cy="544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864167" y="1521243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41" name="Straight Arrow Connector 40"/>
          <p:cNvCxnSpPr>
            <a:stCxn id="40" idx="3"/>
          </p:cNvCxnSpPr>
          <p:nvPr/>
        </p:nvCxnSpPr>
        <p:spPr>
          <a:xfrm>
            <a:off x="1402238" y="1659743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64167" y="1867239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</a:t>
            </a:r>
            <a:endParaRPr lang="en-US" sz="1200" b="1" dirty="0"/>
          </a:p>
        </p:txBody>
      </p:sp>
      <p:cxnSp>
        <p:nvCxnSpPr>
          <p:cNvPr id="43" name="Straight Arrow Connector 42"/>
          <p:cNvCxnSpPr>
            <a:stCxn id="42" idx="3"/>
          </p:cNvCxnSpPr>
          <p:nvPr/>
        </p:nvCxnSpPr>
        <p:spPr>
          <a:xfrm>
            <a:off x="1402238" y="2005739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56131" y="2231727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</a:t>
            </a:r>
            <a:endParaRPr lang="en-US" sz="1200" b="1" dirty="0"/>
          </a:p>
        </p:txBody>
      </p:sp>
      <p:cxnSp>
        <p:nvCxnSpPr>
          <p:cNvPr id="45" name="Straight Arrow Connector 44"/>
          <p:cNvCxnSpPr>
            <a:stCxn id="44" idx="3"/>
          </p:cNvCxnSpPr>
          <p:nvPr/>
        </p:nvCxnSpPr>
        <p:spPr>
          <a:xfrm>
            <a:off x="1394202" y="2370227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66859" y="2733871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47" name="Straight Arrow Connector 46"/>
          <p:cNvCxnSpPr>
            <a:stCxn id="46" idx="3"/>
          </p:cNvCxnSpPr>
          <p:nvPr/>
        </p:nvCxnSpPr>
        <p:spPr>
          <a:xfrm>
            <a:off x="1404930" y="2872371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78148" y="3250128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49" name="Straight Arrow Connector 48"/>
          <p:cNvCxnSpPr>
            <a:stCxn id="48" idx="3"/>
          </p:cNvCxnSpPr>
          <p:nvPr/>
        </p:nvCxnSpPr>
        <p:spPr>
          <a:xfrm>
            <a:off x="1416219" y="3388628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64156" y="3824605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0</a:t>
            </a:r>
          </a:p>
        </p:txBody>
      </p:sp>
      <p:cxnSp>
        <p:nvCxnSpPr>
          <p:cNvPr id="51" name="Straight Arrow Connector 50"/>
          <p:cNvCxnSpPr>
            <a:stCxn id="50" idx="3"/>
          </p:cNvCxnSpPr>
          <p:nvPr/>
        </p:nvCxnSpPr>
        <p:spPr>
          <a:xfrm>
            <a:off x="1402227" y="3963105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864156" y="4182176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</a:t>
            </a:r>
            <a:endParaRPr lang="en-US" sz="1200" b="1" dirty="0"/>
          </a:p>
        </p:txBody>
      </p:sp>
      <p:cxnSp>
        <p:nvCxnSpPr>
          <p:cNvPr id="53" name="Straight Arrow Connector 52"/>
          <p:cNvCxnSpPr>
            <a:stCxn id="52" idx="3"/>
          </p:cNvCxnSpPr>
          <p:nvPr/>
        </p:nvCxnSpPr>
        <p:spPr>
          <a:xfrm>
            <a:off x="1402227" y="4320676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56120" y="4546664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1</a:t>
            </a:r>
          </a:p>
        </p:txBody>
      </p:sp>
      <p:cxnSp>
        <p:nvCxnSpPr>
          <p:cNvPr id="55" name="Straight Arrow Connector 54"/>
          <p:cNvCxnSpPr>
            <a:stCxn id="54" idx="3"/>
          </p:cNvCxnSpPr>
          <p:nvPr/>
        </p:nvCxnSpPr>
        <p:spPr>
          <a:xfrm>
            <a:off x="1394191" y="4685164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66848" y="5060383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0</a:t>
            </a:r>
          </a:p>
        </p:txBody>
      </p:sp>
      <p:cxnSp>
        <p:nvCxnSpPr>
          <p:cNvPr id="57" name="Straight Arrow Connector 56"/>
          <p:cNvCxnSpPr>
            <a:stCxn id="56" idx="3"/>
          </p:cNvCxnSpPr>
          <p:nvPr/>
        </p:nvCxnSpPr>
        <p:spPr>
          <a:xfrm>
            <a:off x="1404919" y="5198883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878137" y="5576640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1</a:t>
            </a:r>
          </a:p>
        </p:txBody>
      </p:sp>
      <p:cxnSp>
        <p:nvCxnSpPr>
          <p:cNvPr id="59" name="Straight Arrow Connector 58"/>
          <p:cNvCxnSpPr>
            <a:stCxn id="58" idx="3"/>
          </p:cNvCxnSpPr>
          <p:nvPr/>
        </p:nvCxnSpPr>
        <p:spPr>
          <a:xfrm>
            <a:off x="1416208" y="5715140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0" y="18288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0" y="35052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0" y="41910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0" y="58674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6200" y="1143000"/>
            <a:ext cx="441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3600" dirty="0"/>
          </a:p>
        </p:txBody>
      </p:sp>
      <p:sp>
        <p:nvSpPr>
          <p:cNvPr id="30" name="Rectangle 29"/>
          <p:cNvSpPr/>
          <p:nvPr/>
        </p:nvSpPr>
        <p:spPr>
          <a:xfrm>
            <a:off x="76200" y="2286000"/>
            <a:ext cx="5180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3600" dirty="0"/>
          </a:p>
        </p:txBody>
      </p:sp>
      <p:sp>
        <p:nvSpPr>
          <p:cNvPr id="31" name="Rectangle 30"/>
          <p:cNvSpPr/>
          <p:nvPr/>
        </p:nvSpPr>
        <p:spPr>
          <a:xfrm>
            <a:off x="76200" y="3505200"/>
            <a:ext cx="441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3600" dirty="0"/>
          </a:p>
        </p:txBody>
      </p:sp>
      <p:sp>
        <p:nvSpPr>
          <p:cNvPr id="32" name="Rectangle 31"/>
          <p:cNvSpPr/>
          <p:nvPr/>
        </p:nvSpPr>
        <p:spPr>
          <a:xfrm>
            <a:off x="76200" y="4724400"/>
            <a:ext cx="5180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3600" dirty="0"/>
          </a:p>
        </p:txBody>
      </p:sp>
      <p:sp>
        <p:nvSpPr>
          <p:cNvPr id="33" name="Rectangle 32"/>
          <p:cNvSpPr/>
          <p:nvPr/>
        </p:nvSpPr>
        <p:spPr>
          <a:xfrm>
            <a:off x="83710" y="5867400"/>
            <a:ext cx="1211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0000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83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605" y="934146"/>
            <a:ext cx="5954935" cy="539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74133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GbE Permissions = 08080218h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6550223"/>
            <a:ext cx="7068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*Note: Requestor ID 0218h is required on ICH8, ICH9, and ICH10 systems, in PCH this is 0118h</a:t>
            </a:r>
            <a:endParaRPr lang="en-US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864167" y="1524000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41" name="Straight Arrow Connector 40"/>
          <p:cNvCxnSpPr>
            <a:stCxn id="40" idx="3"/>
          </p:cNvCxnSpPr>
          <p:nvPr/>
        </p:nvCxnSpPr>
        <p:spPr>
          <a:xfrm>
            <a:off x="1402238" y="1662500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864167" y="2022396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</a:t>
            </a:r>
            <a:endParaRPr lang="en-US" sz="1200" b="1" dirty="0"/>
          </a:p>
        </p:txBody>
      </p:sp>
      <p:cxnSp>
        <p:nvCxnSpPr>
          <p:cNvPr id="43" name="Straight Arrow Connector 42"/>
          <p:cNvCxnSpPr>
            <a:stCxn id="42" idx="3"/>
          </p:cNvCxnSpPr>
          <p:nvPr/>
        </p:nvCxnSpPr>
        <p:spPr>
          <a:xfrm>
            <a:off x="1402238" y="2160896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856131" y="2590800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45" name="Straight Arrow Connector 44"/>
          <p:cNvCxnSpPr>
            <a:stCxn id="44" idx="3"/>
          </p:cNvCxnSpPr>
          <p:nvPr/>
        </p:nvCxnSpPr>
        <p:spPr>
          <a:xfrm>
            <a:off x="1394202" y="2729300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66859" y="2957268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0</a:t>
            </a:r>
          </a:p>
        </p:txBody>
      </p:sp>
      <p:cxnSp>
        <p:nvCxnSpPr>
          <p:cNvPr id="47" name="Straight Arrow Connector 46"/>
          <p:cNvCxnSpPr>
            <a:stCxn id="46" idx="3"/>
          </p:cNvCxnSpPr>
          <p:nvPr/>
        </p:nvCxnSpPr>
        <p:spPr>
          <a:xfrm>
            <a:off x="1404930" y="3095768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78148" y="3314973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49" name="Straight Arrow Connector 48"/>
          <p:cNvCxnSpPr>
            <a:stCxn id="48" idx="3"/>
          </p:cNvCxnSpPr>
          <p:nvPr/>
        </p:nvCxnSpPr>
        <p:spPr>
          <a:xfrm>
            <a:off x="1416219" y="3453473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64156" y="3908778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51" name="Straight Arrow Connector 50"/>
          <p:cNvCxnSpPr>
            <a:stCxn id="50" idx="3"/>
          </p:cNvCxnSpPr>
          <p:nvPr/>
        </p:nvCxnSpPr>
        <p:spPr>
          <a:xfrm>
            <a:off x="1402227" y="4047278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864156" y="4447401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1</a:t>
            </a:r>
            <a:endParaRPr lang="en-US" sz="1200" b="1" dirty="0"/>
          </a:p>
        </p:txBody>
      </p:sp>
      <p:cxnSp>
        <p:nvCxnSpPr>
          <p:cNvPr id="53" name="Straight Arrow Connector 52"/>
          <p:cNvCxnSpPr>
            <a:stCxn id="52" idx="3"/>
          </p:cNvCxnSpPr>
          <p:nvPr/>
        </p:nvCxnSpPr>
        <p:spPr>
          <a:xfrm>
            <a:off x="1402227" y="4585901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56120" y="4980801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55" name="Straight Arrow Connector 54"/>
          <p:cNvCxnSpPr>
            <a:stCxn id="54" idx="3"/>
          </p:cNvCxnSpPr>
          <p:nvPr/>
        </p:nvCxnSpPr>
        <p:spPr>
          <a:xfrm>
            <a:off x="1394191" y="5119301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66848" y="5339223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0</a:t>
            </a:r>
            <a:endParaRPr lang="en-US" sz="1200" b="1" dirty="0"/>
          </a:p>
        </p:txBody>
      </p:sp>
      <p:cxnSp>
        <p:nvCxnSpPr>
          <p:cNvPr id="57" name="Straight Arrow Connector 56"/>
          <p:cNvCxnSpPr>
            <a:stCxn id="56" idx="3"/>
          </p:cNvCxnSpPr>
          <p:nvPr/>
        </p:nvCxnSpPr>
        <p:spPr>
          <a:xfrm>
            <a:off x="1404919" y="5477723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878137" y="5709219"/>
            <a:ext cx="538071" cy="27699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0</a:t>
            </a:r>
          </a:p>
        </p:txBody>
      </p:sp>
      <p:cxnSp>
        <p:nvCxnSpPr>
          <p:cNvPr id="59" name="Straight Arrow Connector 58"/>
          <p:cNvCxnSpPr>
            <a:stCxn id="58" idx="3"/>
          </p:cNvCxnSpPr>
          <p:nvPr/>
        </p:nvCxnSpPr>
        <p:spPr>
          <a:xfrm>
            <a:off x="1416208" y="5847719"/>
            <a:ext cx="588142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6705600" y="5986217"/>
            <a:ext cx="762000" cy="34251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0" y="19050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0" y="35814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0" y="42672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0" y="5943600"/>
            <a:ext cx="6096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6200" y="1182469"/>
            <a:ext cx="441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3600" dirty="0"/>
          </a:p>
        </p:txBody>
      </p:sp>
      <p:sp>
        <p:nvSpPr>
          <p:cNvPr id="31" name="Rectangle 30"/>
          <p:cNvSpPr/>
          <p:nvPr/>
        </p:nvSpPr>
        <p:spPr>
          <a:xfrm>
            <a:off x="76200" y="2325469"/>
            <a:ext cx="441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sz="3600" dirty="0"/>
          </a:p>
        </p:txBody>
      </p:sp>
      <p:sp>
        <p:nvSpPr>
          <p:cNvPr id="32" name="Rectangle 31"/>
          <p:cNvSpPr/>
          <p:nvPr/>
        </p:nvSpPr>
        <p:spPr>
          <a:xfrm>
            <a:off x="76200" y="3544669"/>
            <a:ext cx="441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3600" dirty="0"/>
          </a:p>
        </p:txBody>
      </p:sp>
      <p:sp>
        <p:nvSpPr>
          <p:cNvPr id="33" name="Rectangle 32"/>
          <p:cNvSpPr/>
          <p:nvPr/>
        </p:nvSpPr>
        <p:spPr>
          <a:xfrm>
            <a:off x="76200" y="4763869"/>
            <a:ext cx="441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sz="3600" dirty="0"/>
          </a:p>
        </p:txBody>
      </p:sp>
      <p:sp>
        <p:nvSpPr>
          <p:cNvPr id="34" name="Rectangle 33"/>
          <p:cNvSpPr/>
          <p:nvPr/>
        </p:nvSpPr>
        <p:spPr>
          <a:xfrm>
            <a:off x="83710" y="5906869"/>
            <a:ext cx="12116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0218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53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638800" cy="5181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First implemented in ICH8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PCH, both regions are combined into a single PCH Soft Straps section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Soft Strap data is read out of the SPI device prior to de-asserting a reset (power-on, in layman’s terms)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specific functions within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chipset before the BIOS or any other software can intervene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specific details regarding the implementation of Soft Straps are located in Intel’s confidential SPI programming guides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6096000" y="381000"/>
            <a:ext cx="2362200" cy="617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6933" y="0"/>
            <a:ext cx="6036733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Soft Straps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874932" y="2764466"/>
            <a:ext cx="1447799" cy="1143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015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5638800" cy="4876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OEM Section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*CH does not read the OEM information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256 bytes (ICH8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ICH9, ICH10, and PCH (up thru 8-series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PCH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lvl="1" indent="0">
              <a:buNone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Descriptor Upper MAP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dirty="0" smtClean="0">
                <a:latin typeface="Arial"/>
                <a:cs typeface="Arial"/>
              </a:rPr>
              <a:t>escribes the Base and length of the Management </a:t>
            </a:r>
            <a:r>
              <a:rPr lang="en-US" sz="2000" dirty="0">
                <a:latin typeface="Arial"/>
                <a:cs typeface="Arial"/>
              </a:rPr>
              <a:t>Vendor Specific Component </a:t>
            </a:r>
            <a:r>
              <a:rPr lang="en-US" sz="2000" dirty="0" smtClean="0">
                <a:latin typeface="Arial"/>
                <a:cs typeface="Arial"/>
              </a:rPr>
              <a:t>Capabilities (VSCC) Table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Base address is at FDBAR +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EFCh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(ICH8, ICH9, ICH10, and PCH</a:t>
            </a:r>
            <a:r>
              <a:rPr 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2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Recall FDBAR is offset 10h on the flash chip on PCH, 0h on all others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6096000" y="381000"/>
            <a:ext cx="2362200" cy="617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6933" y="76200"/>
            <a:ext cx="6036733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OEM Section and Descriptor Upper MAP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864299" y="457200"/>
            <a:ext cx="1447799" cy="124046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-1772" y="6183868"/>
            <a:ext cx="4350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/>
              <a:t>Most recent PCH at the time of this writing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488668"/>
            <a:ext cx="4091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/>
              <a:t> Based on  my analysis of BIOS binaries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29600" y="62484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FDBAR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25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638800" cy="4953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Contains the JEDEC ID of the Flash Chip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Identifies the Vendor and Device ID of the SPI serial flash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Describes the different attributes an SPI partition can have (Upper or Lower)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Based on the value defined in the FPBA flash descriptor register in the Master section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If SPI is defined as having one single partition, then only the attributes defined for the Upper partition are used.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"/>
          <a:stretch/>
        </p:blipFill>
        <p:spPr bwMode="auto">
          <a:xfrm>
            <a:off x="6096000" y="381000"/>
            <a:ext cx="2362200" cy="617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16933" y="0"/>
            <a:ext cx="6036733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 Engine VSCC* Table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864299" y="1545516"/>
            <a:ext cx="1447799" cy="74073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6484251"/>
            <a:ext cx="474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*VSCC = Vendor Specific Component Capabilities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42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429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With no Flash Descriptor present, the only mechanisms to lock the flash are: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BIOS Range Write Protection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SMM Write Protection (aka Global Write Protection)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reference to FWH Sector Protection yields no results in any datasheets. I am assuming it is related to the R/W control shown in the sample FWH register map at the beginning of the BIOS Flash section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85800"/>
            <a:ext cx="84677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Flash Protection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51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2971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Covering this first because I believe it to be your first line of defense to protect your BIOS flash from writes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Applies to the </a:t>
            </a: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entire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flash chip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(Global Flash Protection)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Provides SMM the ability to determine whether or not a request to unlock the BIOS flash for writing will be permitted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protection is provided by the chipset (not on the flash itself)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04950"/>
            <a:ext cx="84677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371599" y="2971800"/>
            <a:ext cx="7324725" cy="762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Flash Protection Mechanism #1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17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57275"/>
            <a:ext cx="4869553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76200" y="5095875"/>
            <a:ext cx="5105400" cy="16859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181600" y="1371600"/>
            <a:ext cx="3505200" cy="5257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MCH/ICH systems, bits 7:5 of the BIOS_CNTL are reserved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BIOS_CNTL is located in the LPC device (D31:F0, offset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DCh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These protections would also apply to the Firmware Hub (FWH) if the BIOS were located there.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5607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Global (or SMM) Write Protection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1681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CH/PCH Chipset 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SMM-derived Write Protection: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2362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BIOS_CNTL.BIOSWE (bit 0) enables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write access to the flash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chip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Always R/W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BIOS_CNTL.BLE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(bit 1) provides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 opportunity for the OEM to implement an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SMI 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protect the BIOSWE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bit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1790700"/>
            <a:ext cx="730567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30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4321"/>
            <a:ext cx="8915400" cy="10207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Lab: Find BIOS Boot Destination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4" y="1535029"/>
            <a:ext cx="5129464" cy="989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54" y="2629901"/>
            <a:ext cx="5072946" cy="3694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34000" y="1219200"/>
            <a:ext cx="3657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programmatically find where your BIOS is configured to boot from, you can also view bits 11:10 in the General Control and Status Register (GCS)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Located at memory-mapped offsets 3410-3413h in the Chipset Configuration Registers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Chipset Configuration Registers are mapped starting at the address held by RCBA…you know, RCRB? :)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6544905"/>
            <a:ext cx="4999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Verify GCS location on your datasheet if not using the class E6400.</a:t>
            </a:r>
            <a:endParaRPr lang="en-US" sz="1400" dirty="0"/>
          </a:p>
        </p:txBody>
      </p:sp>
      <p:sp>
        <p:nvSpPr>
          <p:cNvPr id="4" name="Oval 3"/>
          <p:cNvSpPr/>
          <p:nvPr/>
        </p:nvSpPr>
        <p:spPr>
          <a:xfrm>
            <a:off x="990600" y="3636580"/>
            <a:ext cx="990600" cy="228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81200" y="3587234"/>
            <a:ext cx="2188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01b  SPI (typo in datasheet)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5302" y="6250617"/>
            <a:ext cx="709220" cy="6073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48600" y="6400801"/>
            <a:ext cx="206769" cy="37757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49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How it works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590800" y="3611609"/>
            <a:ext cx="2397264" cy="731791"/>
          </a:xfrm>
          <a:prstGeom prst="rightArrow">
            <a:avLst/>
          </a:prstGeom>
          <a:solidFill>
            <a:srgbClr val="C0000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BIOS_CNTL.BIOSWE = </a:t>
            </a:r>
            <a:r>
              <a:rPr lang="en-US" sz="1600" b="1" dirty="0" smtClean="0">
                <a:solidFill>
                  <a:schemeClr val="tx1"/>
                </a:solidFill>
              </a:rPr>
              <a:t>1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1600" y="3485279"/>
            <a:ext cx="2743200" cy="923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BIOS_CNTL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29400" y="3489851"/>
            <a:ext cx="1295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BLE = 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629400" y="3949741"/>
            <a:ext cx="1295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BIOSWE = 0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70948" y="2895600"/>
            <a:ext cx="1847850" cy="18610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Privileged Application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4562644"/>
            <a:ext cx="34290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524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Privileged app wants to write to the SPI flash, sets BIOS_CNTL.BIOSWE to 1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only reason privileges are needed is to execute the in/out instructions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419600" y="1501939"/>
            <a:ext cx="1799807" cy="1243470"/>
          </a:xfrm>
          <a:prstGeom prst="roundRect">
            <a:avLst/>
          </a:prstGeom>
          <a:solidFill>
            <a:srgbClr val="C0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SMM</a:t>
            </a:r>
          </a:p>
        </p:txBody>
      </p:sp>
      <p:sp>
        <p:nvSpPr>
          <p:cNvPr id="4" name="Rectangle 3"/>
          <p:cNvSpPr/>
          <p:nvPr/>
        </p:nvSpPr>
        <p:spPr>
          <a:xfrm>
            <a:off x="4191000" y="1295400"/>
            <a:ext cx="2667000" cy="178748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189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How it works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1600" y="3485279"/>
            <a:ext cx="2743200" cy="923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BIOS_CNTL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29400" y="3489851"/>
            <a:ext cx="1295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BLE = 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629400" y="3949741"/>
            <a:ext cx="1295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BIOSWE = 1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4419600" y="1501939"/>
            <a:ext cx="1799807" cy="1243470"/>
          </a:xfrm>
          <a:prstGeom prst="roundRect">
            <a:avLst/>
          </a:prstGeom>
          <a:solidFill>
            <a:srgbClr val="C0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SMM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4562644"/>
            <a:ext cx="34290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xplosion 2 3"/>
          <p:cNvSpPr/>
          <p:nvPr/>
        </p:nvSpPr>
        <p:spPr>
          <a:xfrm>
            <a:off x="6237098" y="2438401"/>
            <a:ext cx="1371600" cy="946112"/>
          </a:xfrm>
          <a:prstGeom prst="irregularSeal2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SMI</a:t>
            </a:r>
            <a:endParaRPr lang="en-US" dirty="0"/>
          </a:p>
        </p:txBody>
      </p:sp>
      <p:sp>
        <p:nvSpPr>
          <p:cNvPr id="52" name="Oval 51"/>
          <p:cNvSpPr/>
          <p:nvPr/>
        </p:nvSpPr>
        <p:spPr>
          <a:xfrm rot="14407284">
            <a:off x="6904878" y="3734509"/>
            <a:ext cx="1251845" cy="35760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Content Placeholder 2"/>
          <p:cNvSpPr>
            <a:spLocks noGrp="1"/>
          </p:cNvSpPr>
          <p:nvPr>
            <p:ph idx="1"/>
          </p:nvPr>
        </p:nvSpPr>
        <p:spPr>
          <a:xfrm>
            <a:off x="460284" y="5181600"/>
            <a:ext cx="8229600" cy="1524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BIOS_CNTL register has the BIOS Lock (BLE) enabled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Asserting BIOSWE while BLE is set generates an SMI#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SMI# is initiated by the Chipset (ICH)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processor transitions to System Management Mode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70948" y="2895600"/>
            <a:ext cx="1847850" cy="18610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Privileged 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60284" y="2123674"/>
            <a:ext cx="2054316" cy="267423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504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How it works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1600" y="3485279"/>
            <a:ext cx="2743200" cy="923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BIOS_CNTL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29400" y="3489851"/>
            <a:ext cx="1295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BLE = 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629400" y="3949741"/>
            <a:ext cx="1295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BIOSWE = 1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4419600" y="1501939"/>
            <a:ext cx="1799807" cy="1243470"/>
          </a:xfrm>
          <a:prstGeom prst="roundRect">
            <a:avLst/>
          </a:prstGeom>
          <a:solidFill>
            <a:srgbClr val="C0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SMM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4562644"/>
            <a:ext cx="34290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loud Callout 5"/>
          <p:cNvSpPr/>
          <p:nvPr/>
        </p:nvSpPr>
        <p:spPr>
          <a:xfrm>
            <a:off x="6553200" y="609600"/>
            <a:ext cx="2133600" cy="1146048"/>
          </a:xfrm>
          <a:prstGeom prst="cloudCallout">
            <a:avLst>
              <a:gd name="adj1" fmla="val -62178"/>
              <a:gd name="adj2" fmla="val 747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 </a:t>
            </a:r>
            <a:r>
              <a:rPr lang="en-US" dirty="0" err="1" smtClean="0"/>
              <a:t>no</a:t>
            </a:r>
            <a:r>
              <a:rPr lang="en-US" dirty="0" smtClean="0"/>
              <a:t> no, this will never do…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553200" y="3978022"/>
            <a:ext cx="15240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2134510">
            <a:off x="5419669" y="3138264"/>
            <a:ext cx="2448667" cy="45578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SMI Handler</a:t>
            </a:r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1524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routine in the SMI handler explicitly checks to see if BIOS_CNTL.BIOSWE is set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70948" y="2895600"/>
            <a:ext cx="1847850" cy="18610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Privileged 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0284" y="2123674"/>
            <a:ext cx="2054316" cy="267423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22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How it works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1600" y="3485279"/>
            <a:ext cx="2743200" cy="923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BIOS_CNTL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29400" y="3489851"/>
            <a:ext cx="1295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BLE = 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629400" y="3949741"/>
            <a:ext cx="1295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BIOSWE = 0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4419600" y="1501939"/>
            <a:ext cx="1799807" cy="1243470"/>
          </a:xfrm>
          <a:prstGeom prst="roundRect">
            <a:avLst/>
          </a:prstGeom>
          <a:solidFill>
            <a:srgbClr val="C0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SMM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4562644"/>
            <a:ext cx="34290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loud Callout 5"/>
          <p:cNvSpPr/>
          <p:nvPr/>
        </p:nvSpPr>
        <p:spPr>
          <a:xfrm>
            <a:off x="6553200" y="609600"/>
            <a:ext cx="2133600" cy="1146048"/>
          </a:xfrm>
          <a:prstGeom prst="cloudCallout">
            <a:avLst>
              <a:gd name="adj1" fmla="val -62178"/>
              <a:gd name="adj2" fmla="val 747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Much better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 rot="2134510">
            <a:off x="5419669" y="3138264"/>
            <a:ext cx="2448667" cy="45578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Zeroes BIOSWE bit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SMI handler flips this bit back to 0, disabling writes to the serial flash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Since updates should be applied only by SMRAM, SMRAM knows that unless it flipped this bit, this bit shouldn’t be flipped.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70948" y="2895600"/>
            <a:ext cx="1847850" cy="18610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Privileged 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0284" y="2123674"/>
            <a:ext cx="2054316" cy="267423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56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loud Callout 14"/>
          <p:cNvSpPr/>
          <p:nvPr/>
        </p:nvSpPr>
        <p:spPr>
          <a:xfrm>
            <a:off x="6553200" y="609600"/>
            <a:ext cx="2133600" cy="1146048"/>
          </a:xfrm>
          <a:prstGeom prst="cloudCallout">
            <a:avLst>
              <a:gd name="adj1" fmla="val -62178"/>
              <a:gd name="adj2" fmla="val 747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Heh heh heh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4419600" y="1501939"/>
            <a:ext cx="1799807" cy="1243470"/>
          </a:xfrm>
          <a:prstGeom prst="roundRect">
            <a:avLst/>
          </a:prstGeom>
          <a:solidFill>
            <a:srgbClr val="C0000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SMM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How it works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1600" y="3485279"/>
            <a:ext cx="2743200" cy="9235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BIOS_CNTL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29400" y="3489851"/>
            <a:ext cx="1295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BLE = 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629400" y="3949741"/>
            <a:ext cx="1295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BIOSWE = 0</a:t>
            </a:r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4562644"/>
            <a:ext cx="34290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Oval 18"/>
          <p:cNvSpPr/>
          <p:nvPr/>
        </p:nvSpPr>
        <p:spPr>
          <a:xfrm>
            <a:off x="6509274" y="3978022"/>
            <a:ext cx="1524000" cy="4572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loud Callout 19"/>
          <p:cNvSpPr/>
          <p:nvPr/>
        </p:nvSpPr>
        <p:spPr>
          <a:xfrm>
            <a:off x="2667001" y="1600200"/>
            <a:ext cx="1143000" cy="989761"/>
          </a:xfrm>
          <a:prstGeom prst="cloudCallout">
            <a:avLst>
              <a:gd name="adj1" fmla="val -62178"/>
              <a:gd name="adj2" fmla="val 747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Aw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6226884" y="476923"/>
            <a:ext cx="2695993" cy="1854317"/>
          </a:xfrm>
          <a:prstGeom prst="roundRect">
            <a:avLst/>
          </a:prstGeom>
          <a:solidFill>
            <a:schemeClr val="bg1">
              <a:alpha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91000" y="1295400"/>
            <a:ext cx="2028407" cy="178748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From the app’s perspective, it appears the BIOSWE bit was never even asserted.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course this only works if: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BLE is asserted/enabled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a SMI handler explicitly checking/resetting the BIOSWE bit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SMIs cannot be somehow suppressed (you already saw 1 way)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70948" y="2895600"/>
            <a:ext cx="1847850" cy="18610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Privileged 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210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219200"/>
            <a:ext cx="3657600" cy="54102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Look at the BIOS_CNTL register in the LPC device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BIOS Lock Enable (BLE) bit 1 is not asserted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means any application privileged enough to either map the PCI Express configuration space or perform port I/O can assert BIOSWE to enable writes to the BIOS flash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21828"/>
            <a:ext cx="481012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Lab: BIOS_CNTL Testing </a:t>
            </a:r>
          </a:p>
        </p:txBody>
      </p:sp>
      <p:sp>
        <p:nvSpPr>
          <p:cNvPr id="8" name="Oval 7"/>
          <p:cNvSpPr/>
          <p:nvPr/>
        </p:nvSpPr>
        <p:spPr>
          <a:xfrm>
            <a:off x="3865180" y="5617780"/>
            <a:ext cx="381000" cy="3048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3048000"/>
            <a:ext cx="3429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040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219200"/>
            <a:ext cx="3657600" cy="54102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First let’s establish the fact that we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cannot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write to the BIOS flash without first enabling Writes via BIOS_CNTL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We’ll try to write to the BIOS flash with BIOSWE disabled (set to 0)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21828"/>
            <a:ext cx="481012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Lab: BIOS_CNTL Testing </a:t>
            </a:r>
          </a:p>
        </p:txBody>
      </p:sp>
      <p:sp>
        <p:nvSpPr>
          <p:cNvPr id="8" name="Oval 7"/>
          <p:cNvSpPr/>
          <p:nvPr/>
        </p:nvSpPr>
        <p:spPr>
          <a:xfrm>
            <a:off x="3865180" y="5617780"/>
            <a:ext cx="3810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68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114800"/>
            <a:ext cx="8534400" cy="259080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Run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write_bios_deadbeef.sys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with OSR Driver Loader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cleverly-named app will attempt to write 0xdeadbeef to the base of the BIOS region at FLA 0x260000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Run Copernicus.bat  to dump the flash contents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Open Copernicus_BIOS.bin in the C:\ drive and go to address 0x260000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should fail, as evident by the 0xFFFFFFFF still at flash address 0x260000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Lab: BIOS_CNTL Testing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9" b="42519"/>
          <a:stretch/>
        </p:blipFill>
        <p:spPr bwMode="auto">
          <a:xfrm>
            <a:off x="-31044" y="1220367"/>
            <a:ext cx="4529043" cy="19642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00"/>
          <a:stretch/>
        </p:blipFill>
        <p:spPr bwMode="auto">
          <a:xfrm>
            <a:off x="2988578" y="1784131"/>
            <a:ext cx="6030913" cy="217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3134710" y="3007658"/>
            <a:ext cx="2199290" cy="35395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00" y="2667000"/>
            <a:ext cx="990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114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219200"/>
            <a:ext cx="486727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219200"/>
            <a:ext cx="3657600" cy="54102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Now let’s establish that we can write to the BIOS by simply enabling BIOSWE bit 0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Note: If Flash Master permissions provide write-access to the CPU/BIOS, we would be able to write to other regions as well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Set BIOSWE to 1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BIOS_CNTL should now equal 0x09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0000 1001b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Lab: BIOS_CNTL Testing </a:t>
            </a:r>
          </a:p>
        </p:txBody>
      </p:sp>
      <p:sp>
        <p:nvSpPr>
          <p:cNvPr id="8" name="Oval 7"/>
          <p:cNvSpPr/>
          <p:nvPr/>
        </p:nvSpPr>
        <p:spPr>
          <a:xfrm>
            <a:off x="3865180" y="5617780"/>
            <a:ext cx="3810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895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9" b="42519"/>
          <a:stretch/>
        </p:blipFill>
        <p:spPr bwMode="auto">
          <a:xfrm>
            <a:off x="-31044" y="1220367"/>
            <a:ext cx="4529043" cy="19642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62"/>
          <a:stretch/>
        </p:blipFill>
        <p:spPr bwMode="auto">
          <a:xfrm>
            <a:off x="2988577" y="1798255"/>
            <a:ext cx="6030913" cy="2164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114800"/>
            <a:ext cx="8534400" cy="25908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Re-run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write_bios_deadbeef.sys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with OSR Driver Loader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Now we’ll successfully write 0xdeadbeef to the base of the BIOS region at FLA 0x260000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Run Copernicus.bat  to dump the flash contents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Open Copernicus_BIOS.bin in the C:\ drive and go to address 0x260000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Lab: BIOS_CNTL Testing </a:t>
            </a:r>
          </a:p>
        </p:txBody>
      </p:sp>
      <p:sp>
        <p:nvSpPr>
          <p:cNvPr id="14" name="Oval 13"/>
          <p:cNvSpPr/>
          <p:nvPr/>
        </p:nvSpPr>
        <p:spPr>
          <a:xfrm>
            <a:off x="3155730" y="3028678"/>
            <a:ext cx="2199290" cy="35395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0" y="6519446"/>
            <a:ext cx="74339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*You can just keep </a:t>
            </a:r>
            <a:r>
              <a:rPr lang="en-US" sz="1600" dirty="0" err="1" smtClean="0"/>
              <a:t>HxD</a:t>
            </a:r>
            <a:r>
              <a:rPr lang="en-US" sz="1600" dirty="0" smtClean="0"/>
              <a:t> open with the Copernicus_BIOS.bin file loaded, it will overwrite</a:t>
            </a:r>
            <a:endParaRPr lang="en-US" sz="16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2667000"/>
            <a:ext cx="9906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150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4321"/>
            <a:ext cx="8915400" cy="1020762"/>
          </a:xfrm>
        </p:spPr>
        <p:txBody>
          <a:bodyPr>
            <a:normAutofit/>
          </a:bodyPr>
          <a:lstStyle/>
          <a:p>
            <a:pPr algn="r"/>
            <a:r>
              <a:rPr lang="en-US" sz="3600" dirty="0" smtClean="0">
                <a:latin typeface="Arial" pitchFamily="34" charset="0"/>
                <a:cs typeface="Arial" pitchFamily="34" charset="0"/>
              </a:rPr>
              <a:t>Quick Note: RCBA/RCRB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33400" y="3657600"/>
            <a:ext cx="8458200" cy="3124200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Root Complex Register Block (RCRB) decode range is located in the Root Complex Base Address (RCBA) register located in the LPC (D31:F0, offset F0-F3h)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root complex is PCI-Express related. It connects the processor and memory to the PCI Express devices.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know more about the inner workings of PCI Express, there are a number of good sources, such as (Darmawan):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://resources.infosecinstitute.com/system-address-map-initialization-x86x64-architecture-part-2-pci-express-based-systems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19200"/>
            <a:ext cx="5776913" cy="228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1295400"/>
            <a:ext cx="2003815" cy="17160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694" y="1674865"/>
            <a:ext cx="584200" cy="1066800"/>
          </a:xfrm>
          <a:prstGeom prst="rect">
            <a:avLst/>
          </a:prstGeom>
        </p:spPr>
      </p:pic>
      <p:sp>
        <p:nvSpPr>
          <p:cNvPr id="3" name="Rounded Rectangular Callout 2"/>
          <p:cNvSpPr/>
          <p:nvPr/>
        </p:nvSpPr>
        <p:spPr>
          <a:xfrm>
            <a:off x="228600" y="838200"/>
            <a:ext cx="1752600" cy="609600"/>
          </a:xfrm>
          <a:prstGeom prst="wedgeRoundRectCallout">
            <a:avLst>
              <a:gd name="adj1" fmla="val 44446"/>
              <a:gd name="adj2" fmla="val 145086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 know the drill!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15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5" b="43101"/>
          <a:stretch/>
        </p:blipFill>
        <p:spPr bwMode="auto">
          <a:xfrm>
            <a:off x="0" y="1209079"/>
            <a:ext cx="4343400" cy="191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114800"/>
            <a:ext cx="8534400" cy="2590800"/>
          </a:xfrm>
        </p:spPr>
        <p:txBody>
          <a:bodyPr>
            <a:normAutofit lnSpcReduction="10000"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Run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reset_bios_FFFFFFFF.sys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with OSR Driver Loader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write 0xFFFFFFFF to the base of the BIOS region at FLA 0x260000, thus resetting the original value there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Run Copernicus.bat  to dump the flash contents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Open Copernicus_BIOS.bin in the C:\ drive and go to address 0x260000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that 0xFFFFFFFF is back at flash address 0x260000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Lab: BIOS_CNTL Testing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00"/>
          <a:stretch/>
        </p:blipFill>
        <p:spPr bwMode="auto">
          <a:xfrm>
            <a:off x="2988578" y="1784131"/>
            <a:ext cx="6030913" cy="2178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3155730" y="3007658"/>
            <a:ext cx="2199290" cy="35395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1295400" y="2590800"/>
            <a:ext cx="1066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81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1219200"/>
            <a:ext cx="482917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219200"/>
            <a:ext cx="3657600" cy="54102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don’t have to do this, but note that it is possible to set BIOS Lock Enable to 1 and not have an SMI handler routine running that checks and de-asserts BIOS Write Enable bit 0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We've seen this on multiple systems; where BLE was set, but asserting BIOSWE to 1 was not reset to 0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why bit 0 must be tested in order to really test write-protection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Lab: BIOS_CNTL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65180" y="5617780"/>
            <a:ext cx="3810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3733800"/>
            <a:ext cx="2752725" cy="119062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5" name="Straight Arrow Connector 14"/>
          <p:cNvCxnSpPr>
            <a:stCxn id="8" idx="2"/>
            <a:endCxn id="6148" idx="2"/>
          </p:cNvCxnSpPr>
          <p:nvPr/>
        </p:nvCxnSpPr>
        <p:spPr>
          <a:xfrm flipH="1" flipV="1">
            <a:off x="2814638" y="4924425"/>
            <a:ext cx="1050542" cy="84575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2814637" y="4266051"/>
            <a:ext cx="3810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64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516"/>
          <a:stretch/>
        </p:blipFill>
        <p:spPr bwMode="auto">
          <a:xfrm>
            <a:off x="238125" y="1219200"/>
            <a:ext cx="4867275" cy="1862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219200"/>
            <a:ext cx="3657600" cy="54102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Now we’re going to setup BIOS_CNTL so that it protects the flash</a:t>
            </a:r>
          </a:p>
          <a:p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only work on these lab machines with this modified BIOS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 inserted a custom SMI handler that resets the BIOSWE bit to 0 if it is asserted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We’re going to enable this by writing the word 0xb105 to port 0xB2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should now see the BLE bit asserted in BIOS_CNTL (0x0A)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vulnBIOS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specific: </a:t>
            </a:r>
            <a:b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BIOS_CNTL Testing: Set BLE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65180" y="5617780"/>
            <a:ext cx="3810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20" b="55856"/>
          <a:stretch/>
        </p:blipFill>
        <p:spPr bwMode="auto">
          <a:xfrm>
            <a:off x="251265" y="2116522"/>
            <a:ext cx="4867275" cy="192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727840" y="3276600"/>
            <a:ext cx="685800" cy="23215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336331" y="3016470"/>
            <a:ext cx="1692165" cy="45719"/>
          </a:xfrm>
          <a:custGeom>
            <a:avLst/>
            <a:gdLst>
              <a:gd name="connsiteX0" fmla="*/ 0 w 3384331"/>
              <a:gd name="connsiteY0" fmla="*/ 0 h 84082"/>
              <a:gd name="connsiteX1" fmla="*/ 1240221 w 3384331"/>
              <a:gd name="connsiteY1" fmla="*/ 21020 h 84082"/>
              <a:gd name="connsiteX2" fmla="*/ 1429407 w 3384331"/>
              <a:gd name="connsiteY2" fmla="*/ 21020 h 84082"/>
              <a:gd name="connsiteX3" fmla="*/ 1681655 w 3384331"/>
              <a:gd name="connsiteY3" fmla="*/ 21020 h 84082"/>
              <a:gd name="connsiteX4" fmla="*/ 2228193 w 3384331"/>
              <a:gd name="connsiteY4" fmla="*/ 42041 h 84082"/>
              <a:gd name="connsiteX5" fmla="*/ 2438400 w 3384331"/>
              <a:gd name="connsiteY5" fmla="*/ 63062 h 84082"/>
              <a:gd name="connsiteX6" fmla="*/ 2501462 w 3384331"/>
              <a:gd name="connsiteY6" fmla="*/ 84082 h 84082"/>
              <a:gd name="connsiteX7" fmla="*/ 3384331 w 3384331"/>
              <a:gd name="connsiteY7" fmla="*/ 63062 h 84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84331" h="84082">
                <a:moveTo>
                  <a:pt x="0" y="0"/>
                </a:moveTo>
                <a:lnTo>
                  <a:pt x="1240221" y="21020"/>
                </a:lnTo>
                <a:cubicBezTo>
                  <a:pt x="1470798" y="28340"/>
                  <a:pt x="1157669" y="75368"/>
                  <a:pt x="1429407" y="21020"/>
                </a:cubicBezTo>
                <a:cubicBezTo>
                  <a:pt x="1677102" y="70560"/>
                  <a:pt x="1368774" y="21020"/>
                  <a:pt x="1681655" y="21020"/>
                </a:cubicBezTo>
                <a:cubicBezTo>
                  <a:pt x="1863969" y="21020"/>
                  <a:pt x="2046014" y="35034"/>
                  <a:pt x="2228193" y="42041"/>
                </a:cubicBezTo>
                <a:cubicBezTo>
                  <a:pt x="2298262" y="49048"/>
                  <a:pt x="2368800" y="52354"/>
                  <a:pt x="2438400" y="63062"/>
                </a:cubicBezTo>
                <a:cubicBezTo>
                  <a:pt x="2460300" y="66431"/>
                  <a:pt x="2479304" y="84082"/>
                  <a:pt x="2501462" y="84082"/>
                </a:cubicBezTo>
                <a:cubicBezTo>
                  <a:pt x="2795835" y="84082"/>
                  <a:pt x="3089958" y="63062"/>
                  <a:pt x="3384331" y="63062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783227" y="1676400"/>
            <a:ext cx="490538" cy="381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2511975" y="2714300"/>
            <a:ext cx="341585" cy="45719"/>
          </a:xfrm>
          <a:custGeom>
            <a:avLst/>
            <a:gdLst>
              <a:gd name="connsiteX0" fmla="*/ 0 w 3384331"/>
              <a:gd name="connsiteY0" fmla="*/ 0 h 84082"/>
              <a:gd name="connsiteX1" fmla="*/ 1240221 w 3384331"/>
              <a:gd name="connsiteY1" fmla="*/ 21020 h 84082"/>
              <a:gd name="connsiteX2" fmla="*/ 1429407 w 3384331"/>
              <a:gd name="connsiteY2" fmla="*/ 21020 h 84082"/>
              <a:gd name="connsiteX3" fmla="*/ 1681655 w 3384331"/>
              <a:gd name="connsiteY3" fmla="*/ 21020 h 84082"/>
              <a:gd name="connsiteX4" fmla="*/ 2228193 w 3384331"/>
              <a:gd name="connsiteY4" fmla="*/ 42041 h 84082"/>
              <a:gd name="connsiteX5" fmla="*/ 2438400 w 3384331"/>
              <a:gd name="connsiteY5" fmla="*/ 63062 h 84082"/>
              <a:gd name="connsiteX6" fmla="*/ 2501462 w 3384331"/>
              <a:gd name="connsiteY6" fmla="*/ 84082 h 84082"/>
              <a:gd name="connsiteX7" fmla="*/ 3384331 w 3384331"/>
              <a:gd name="connsiteY7" fmla="*/ 63062 h 84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84331" h="84082">
                <a:moveTo>
                  <a:pt x="0" y="0"/>
                </a:moveTo>
                <a:lnTo>
                  <a:pt x="1240221" y="21020"/>
                </a:lnTo>
                <a:cubicBezTo>
                  <a:pt x="1470798" y="28340"/>
                  <a:pt x="1157669" y="75368"/>
                  <a:pt x="1429407" y="21020"/>
                </a:cubicBezTo>
                <a:cubicBezTo>
                  <a:pt x="1677102" y="70560"/>
                  <a:pt x="1368774" y="21020"/>
                  <a:pt x="1681655" y="21020"/>
                </a:cubicBezTo>
                <a:cubicBezTo>
                  <a:pt x="1863969" y="21020"/>
                  <a:pt x="2046014" y="35034"/>
                  <a:pt x="2228193" y="42041"/>
                </a:cubicBezTo>
                <a:cubicBezTo>
                  <a:pt x="2298262" y="49048"/>
                  <a:pt x="2368800" y="52354"/>
                  <a:pt x="2438400" y="63062"/>
                </a:cubicBezTo>
                <a:cubicBezTo>
                  <a:pt x="2460300" y="66431"/>
                  <a:pt x="2479304" y="84082"/>
                  <a:pt x="2501462" y="84082"/>
                </a:cubicBezTo>
                <a:cubicBezTo>
                  <a:pt x="2795835" y="84082"/>
                  <a:pt x="3089958" y="63062"/>
                  <a:pt x="3384331" y="63062"/>
                </a:cubicBezTo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7" r="13547" b="8920"/>
          <a:stretch/>
        </p:blipFill>
        <p:spPr bwMode="auto">
          <a:xfrm>
            <a:off x="1413640" y="3508136"/>
            <a:ext cx="3875691" cy="310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4"/>
          <p:cNvSpPr/>
          <p:nvPr/>
        </p:nvSpPr>
        <p:spPr>
          <a:xfrm>
            <a:off x="4697221" y="6138040"/>
            <a:ext cx="490538" cy="381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urved Connector 3"/>
          <p:cNvCxnSpPr>
            <a:stCxn id="9" idx="4"/>
            <a:endCxn id="15" idx="2"/>
          </p:cNvCxnSpPr>
          <p:nvPr/>
        </p:nvCxnSpPr>
        <p:spPr>
          <a:xfrm rot="16200000" flipH="1">
            <a:off x="1474088" y="3105406"/>
            <a:ext cx="2819785" cy="3626481"/>
          </a:xfrm>
          <a:prstGeom prst="curvedConnector2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04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73" r="30156" b="-1"/>
          <a:stretch/>
        </p:blipFill>
        <p:spPr bwMode="auto">
          <a:xfrm>
            <a:off x="155030" y="1219200"/>
            <a:ext cx="4824250" cy="4378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066800"/>
            <a:ext cx="3810000" cy="5562599"/>
          </a:xfrm>
          <a:noFill/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Now try to enable writes to the BIOS by asserting BIOSWE bit 0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Set BIOS_CNTL to 0x0B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will notice that it resets to 0x0A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the SMI handler working as it should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Note the reset of BIOSWE to 0 occurs during SMM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Any tangible delay you see in resetting this value is due to the (configurable) “Refresh” button in RW-E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vulnBIOS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specific: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BIOS_CNTL Testing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733800" y="4724397"/>
            <a:ext cx="490538" cy="381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191" y="5929476"/>
            <a:ext cx="12668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88017"/>
            <a:ext cx="2752725" cy="119062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0" name="Straight Arrow Connector 9"/>
          <p:cNvCxnSpPr>
            <a:stCxn id="9" idx="2"/>
            <a:endCxn id="7" idx="2"/>
          </p:cNvCxnSpPr>
          <p:nvPr/>
        </p:nvCxnSpPr>
        <p:spPr>
          <a:xfrm>
            <a:off x="2062163" y="3878642"/>
            <a:ext cx="1671637" cy="103625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510860" y="4793870"/>
            <a:ext cx="1963102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Bit 0 is de-asserted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379150" y="6069558"/>
            <a:ext cx="847156" cy="381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64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BIOSWE/BLE should be considered deprecated!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We can defeat it on systems that are not using SMRRs</a:t>
            </a:r>
          </a:p>
          <a:p>
            <a:pPr lvl="1"/>
            <a:r>
              <a:rPr lang="en-US" dirty="0" smtClean="0"/>
              <a:t>"The Sicilian" – "</a:t>
            </a:r>
            <a:r>
              <a:rPr lang="en-US" dirty="0" smtClean="0">
                <a:hlinkClick r:id="rId2"/>
              </a:rPr>
              <a:t>Defeating Signed BIOS enforcement</a:t>
            </a:r>
            <a:r>
              <a:rPr lang="en-US" dirty="0" smtClean="0"/>
              <a:t>",  Kallenberg et al., </a:t>
            </a:r>
            <a:r>
              <a:rPr lang="en-US" dirty="0" err="1" smtClean="0"/>
              <a:t>EkoParty</a:t>
            </a:r>
            <a:r>
              <a:rPr lang="en-US" dirty="0" smtClean="0"/>
              <a:t> 2013</a:t>
            </a:r>
          </a:p>
          <a:p>
            <a:r>
              <a:rPr lang="en-US" dirty="0" smtClean="0"/>
              <a:t>We can defeat it on systems that don't set SMI_LOCK</a:t>
            </a:r>
          </a:p>
          <a:p>
            <a:pPr lvl="1"/>
            <a:r>
              <a:rPr lang="en-US" dirty="0" smtClean="0"/>
              <a:t>"</a:t>
            </a:r>
            <a:r>
              <a:rPr lang="en-US" dirty="0" err="1" smtClean="0"/>
              <a:t>Charizard</a:t>
            </a:r>
            <a:r>
              <a:rPr lang="en-US" dirty="0" smtClean="0"/>
              <a:t>" – "</a:t>
            </a:r>
            <a:r>
              <a:rPr lang="en-US" dirty="0" smtClean="0">
                <a:hlinkClick r:id="rId3"/>
              </a:rPr>
              <a:t>Setup for Failure: Defeating UEFI Secure Boot</a:t>
            </a:r>
            <a:r>
              <a:rPr lang="en-US" dirty="0" smtClean="0"/>
              <a:t>", Kallenberg et al., </a:t>
            </a:r>
            <a:r>
              <a:rPr lang="en-US" dirty="0" err="1" smtClean="0"/>
              <a:t>Syscan</a:t>
            </a:r>
            <a:r>
              <a:rPr lang="en-US" dirty="0" smtClean="0"/>
              <a:t> 2014</a:t>
            </a:r>
          </a:p>
          <a:p>
            <a:pPr lvl="1"/>
            <a:r>
              <a:rPr lang="en-US" dirty="0" smtClean="0"/>
              <a:t>But </a:t>
            </a:r>
            <a:r>
              <a:rPr lang="en-US" dirty="0" err="1" smtClean="0"/>
              <a:t>Charizard</a:t>
            </a:r>
            <a:r>
              <a:rPr lang="en-US" dirty="0" smtClean="0"/>
              <a:t> actually found by Sam Cornwell, it just got merged into Corey's talk in its first appearance. Will be spun off later.</a:t>
            </a:r>
          </a:p>
          <a:p>
            <a:r>
              <a:rPr lang="en-US" dirty="0" smtClean="0"/>
              <a:t>We can defeat it on systems TXT-enabled that suppress SMIs</a:t>
            </a:r>
          </a:p>
          <a:p>
            <a:pPr lvl="1"/>
            <a:r>
              <a:rPr lang="en-US" dirty="0" smtClean="0"/>
              <a:t>"Sandman" – "SENTER Sandman: Using Intel TXT to attack </a:t>
            </a:r>
            <a:r>
              <a:rPr lang="en-US" dirty="0" err="1" smtClean="0"/>
              <a:t>BIOSes</a:t>
            </a:r>
            <a:r>
              <a:rPr lang="en-US" dirty="0" smtClean="0"/>
              <a:t>", Kovah et al., </a:t>
            </a:r>
            <a:r>
              <a:rPr lang="en-US" dirty="0" err="1" smtClean="0"/>
              <a:t>Summercon</a:t>
            </a:r>
            <a:r>
              <a:rPr lang="en-US" dirty="0" smtClean="0"/>
              <a:t> 2014</a:t>
            </a:r>
          </a:p>
          <a:p>
            <a:r>
              <a:rPr lang="en-US" dirty="0" smtClean="0"/>
              <a:t>We have a new fundamental attack against it that will break it on all systems, once and for all. Targeted for this Dec.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96221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79513"/>
            <a:ext cx="4482842" cy="590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228600" y="1981200"/>
            <a:ext cx="4572000" cy="106680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953000" y="1066800"/>
            <a:ext cx="3962400" cy="57150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PCH chipsets, bit 5 of BIOS_CNTL has been defined: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Provides the vendor the ability to ensure that BIOS region may ONLY be written to when all processors are in SMM and BIOSWE is enabled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Our lab system does not implement this bit because it is an MCH/ICH system, but check it out on your own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 we’ve seen, this register is important to lock down the BIOS to mitigate SMI suppression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Same here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Only 6 out of ~10k systems we’ve measured to date use it!!! 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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As of 3/31/2014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15608"/>
            <a:ext cx="8229600" cy="863906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BIOS_CNTL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SMM_BWP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07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743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BIOS Range Write-Protection is the second major line of defense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 are 5 Protected Range registers (0-4) with independent R/W permissions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Setting these will prevent reads and/or writes until the system is reset.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04950"/>
            <a:ext cx="84677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762000" y="2349500"/>
            <a:ext cx="8000999" cy="89288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Another Protection Mechanism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754" y="6334780"/>
            <a:ext cx="9160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Information on FWH Sector Protection is hard to come by. It appears to be a security mechanic on the chip itself, since chips can be described as being divided into sectors.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99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457200"/>
            <a:ext cx="72390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05492" y="6444734"/>
            <a:ext cx="3561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of a Protect Range Register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084348" y="1083953"/>
            <a:ext cx="457200" cy="27049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34200" y="708117"/>
            <a:ext cx="175419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So who protects </a:t>
            </a:r>
          </a:p>
          <a:p>
            <a:pPr algn="ctr"/>
            <a:r>
              <a:rPr lang="en-US" dirty="0" smtClean="0"/>
              <a:t>the protector?</a:t>
            </a: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>
            <a:off x="6629400" y="1031283"/>
            <a:ext cx="304800" cy="1384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162800" y="1379272"/>
            <a:ext cx="1590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This guy that’s who</a:t>
            </a:r>
            <a:endParaRPr lang="en-US" sz="1400" dirty="0"/>
          </a:p>
        </p:txBody>
      </p:sp>
      <p:cxnSp>
        <p:nvCxnSpPr>
          <p:cNvPr id="4" name="Straight Arrow Connector 3"/>
          <p:cNvCxnSpPr>
            <a:stCxn id="2" idx="1"/>
          </p:cNvCxnSpPr>
          <p:nvPr/>
        </p:nvCxnSpPr>
        <p:spPr>
          <a:xfrm flipH="1">
            <a:off x="5221996" y="1533161"/>
            <a:ext cx="1940804" cy="1538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419600" y="1905000"/>
            <a:ext cx="838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931545"/>
            <a:ext cx="567813" cy="440055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290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rotected Range (PR) Registers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protections prescribed herein are enforced even upon the SMI handler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Enforced on register access, not direct access, however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Protected ranges are available to an SPI flash operating in either Non-Descriptor mode or Descriptor mode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ranges don’t have to mirror descriptor mode regions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Base addresses must be page-aligned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Lower 12 bits are 000h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Limit addresses end at one under a page aligned boundary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Lower 12 bits are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FFFh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Addresses are Flash Linear Addresses (FLAs)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Basically an offset from the base of the flash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So “offset” 0x260000 on the flash is Flash Linear Address 0x260000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34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05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 Sample: Base 2A2000h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2129135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set a PR from a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Flash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Linear Address Limit:</a:t>
            </a: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  <a:r>
              <a:rPr lang="en-US" sz="2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((page-aligned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FLA</a:t>
            </a:r>
            <a:r>
              <a:rPr lang="en-US" sz="2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800" smtClean="0">
                <a:latin typeface="Arial" panose="020B0604020202020204" pitchFamily="34" charset="0"/>
                <a:cs typeface="Arial" panose="020B0604020202020204" pitchFamily="34" charset="0"/>
              </a:rPr>
              <a:t>&amp; FFF000)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12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  <a:r>
              <a:rPr lang="en-US" sz="2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|= 2A2 = 0000002A2h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write-protect this range: PR0 | = 80000000h</a:t>
            </a:r>
          </a:p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read-protect this range: PR0 |=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00008000h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396335"/>
            <a:ext cx="9143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*We’re picking a funny base because the offset at the real BIOS base is normally all 0xFF’s so it’s harder to illustrate the point. </a:t>
            </a:r>
          </a:p>
          <a:p>
            <a:r>
              <a:rPr lang="en-US" sz="1200" dirty="0" smtClean="0"/>
              <a:t>This example will show us a visible boundary whereas the real BIOS base address would not.</a:t>
            </a:r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9725"/>
              </p:ext>
            </p:extLst>
          </p:nvPr>
        </p:nvGraphicFramePr>
        <p:xfrm>
          <a:off x="152394" y="3284846"/>
          <a:ext cx="8763004" cy="829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29639"/>
                <a:gridCol w="229639"/>
                <a:gridCol w="229639"/>
                <a:gridCol w="229639"/>
                <a:gridCol w="229639"/>
                <a:gridCol w="229639"/>
                <a:gridCol w="229639"/>
                <a:gridCol w="229639"/>
                <a:gridCol w="229639"/>
                <a:gridCol w="229639"/>
              </a:tblGrid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</a:tr>
              <a:tr h="4489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WP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R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P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817914"/>
              </p:ext>
            </p:extLst>
          </p:nvPr>
        </p:nvGraphicFramePr>
        <p:xfrm>
          <a:off x="1366245" y="1676400"/>
          <a:ext cx="6411510" cy="82995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19573"/>
                <a:gridCol w="219573"/>
                <a:gridCol w="219573"/>
                <a:gridCol w="219573"/>
                <a:gridCol w="219573"/>
                <a:gridCol w="219573"/>
                <a:gridCol w="219573"/>
                <a:gridCol w="219573"/>
                <a:gridCol w="219573"/>
                <a:gridCol w="219573"/>
              </a:tblGrid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23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12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</a:tr>
              <a:tr h="4489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287834" y="1138535"/>
            <a:ext cx="2568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F</a:t>
            </a:r>
            <a:r>
              <a:rPr lang="en-US" sz="2400" dirty="0" err="1" smtClean="0"/>
              <a:t>LA</a:t>
            </a:r>
            <a:r>
              <a:rPr lang="en-US" sz="2400" baseline="-25000" dirty="0" err="1" smtClean="0"/>
              <a:t>base</a:t>
            </a:r>
            <a:r>
              <a:rPr lang="en-US" sz="2400" dirty="0" smtClean="0"/>
              <a:t> = 2A2000h 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5867400" y="2809300"/>
            <a:ext cx="29036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Protected Range Base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524000" y="2514600"/>
            <a:ext cx="4343400" cy="7343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72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68" y="154321"/>
            <a:ext cx="8229600" cy="102076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itchFamily="34" charset="0"/>
                <a:cs typeface="Arial" pitchFamily="34" charset="0"/>
              </a:rPr>
              <a:t>Lab: Find BIOS Boot Location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181600" y="1219200"/>
            <a:ext cx="3810000" cy="5410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Locate RCRB: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Bit 0 is just an enable bit (the nibble this bit is in is still part of the address, but change it to 0)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Here the RCRB begins at FED1_8000h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GCS register is located at in the chipset configuration registers.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At RCRB + 3410h = FED1_B410h</a:t>
            </a: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4848225" cy="521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1143000" y="6019800"/>
            <a:ext cx="9144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505575"/>
            <a:ext cx="5981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root complex base address will differ on different systems.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09600" y="6019800"/>
            <a:ext cx="690961" cy="5917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9200" y="6172200"/>
            <a:ext cx="201446" cy="36785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24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05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PR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Example: Limit 3FFFFFh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2860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 set a PR from a Flash Linear Address Limit:</a:t>
            </a: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  <a:r>
              <a:rPr lang="en-US" sz="2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limit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(page-aligned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FLA</a:t>
            </a:r>
            <a:r>
              <a:rPr lang="en-US" sz="2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limit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&lt;&lt; 16 </a:t>
            </a:r>
          </a:p>
          <a:p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</a:t>
            </a:r>
            <a:r>
              <a:rPr lang="en-US" sz="2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limit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= 3FF000 &lt;&lt; 4 = 03FF02A2h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 write-protect this: PR | = 80000000h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 read-protect this: PR |= 00008000h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056736"/>
              </p:ext>
            </p:extLst>
          </p:nvPr>
        </p:nvGraphicFramePr>
        <p:xfrm>
          <a:off x="152394" y="3276600"/>
          <a:ext cx="8763004" cy="829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93937"/>
                <a:gridCol w="229639"/>
                <a:gridCol w="229639"/>
                <a:gridCol w="229639"/>
                <a:gridCol w="229639"/>
                <a:gridCol w="229639"/>
                <a:gridCol w="229639"/>
                <a:gridCol w="229639"/>
                <a:gridCol w="229639"/>
                <a:gridCol w="229639"/>
                <a:gridCol w="229639"/>
              </a:tblGrid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</a:tr>
              <a:tr h="4489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WP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R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P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734879"/>
              </p:ext>
            </p:extLst>
          </p:nvPr>
        </p:nvGraphicFramePr>
        <p:xfrm>
          <a:off x="1366245" y="1684646"/>
          <a:ext cx="6411510" cy="82995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81052"/>
                <a:gridCol w="219573"/>
                <a:gridCol w="219573"/>
                <a:gridCol w="219573"/>
                <a:gridCol w="219573"/>
                <a:gridCol w="219573"/>
                <a:gridCol w="219573"/>
                <a:gridCol w="219573"/>
                <a:gridCol w="219573"/>
                <a:gridCol w="219573"/>
                <a:gridCol w="219573"/>
              </a:tblGrid>
              <a:tr h="381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23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15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12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</a:tr>
              <a:tr h="4489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0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7638" marR="77638" marT="38819" marB="38819" anchor="ctr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88636" y="1138535"/>
            <a:ext cx="2319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F</a:t>
            </a:r>
            <a:r>
              <a:rPr lang="en-US" sz="2400" dirty="0" err="1" smtClean="0"/>
              <a:t>LA</a:t>
            </a:r>
            <a:r>
              <a:rPr lang="en-US" sz="2400" baseline="-25000" dirty="0" err="1" smtClean="0"/>
              <a:t>limit</a:t>
            </a: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/>
              <a:t>3FFFFFh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2787266"/>
            <a:ext cx="2934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Protected Range Limit</a:t>
            </a:r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219200" y="2514600"/>
            <a:ext cx="304800" cy="7343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135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Lab: Protected Range Registers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5146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On our lab E6400, the BIOS region occupies the range 260000 – 3FFFFFh on the physical chip</a:t>
            </a:r>
          </a:p>
          <a:p>
            <a:pPr marL="342900" lvl="1" indent="-342900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260000h and 3FFFFFh are Flash Linear Addresses (FLAs)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CPU/BIOS (including us using RW-E) always has Read/Write access the BIOS region on flash</a:t>
            </a:r>
          </a:p>
          <a:p>
            <a:pPr marL="342900" lvl="1" indent="-342900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 the flash master permission settings</a:t>
            </a: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779" y="1447800"/>
            <a:ext cx="285191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5400000">
            <a:off x="2153842" y="2145635"/>
            <a:ext cx="1207169" cy="1640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97245" y="2895420"/>
            <a:ext cx="1320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BIOS Region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927299" y="2370038"/>
            <a:ext cx="261528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18780" y="2185372"/>
            <a:ext cx="306750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260000h (start of BIOS region)</a:t>
            </a:r>
            <a:endParaRPr lang="en-US" b="1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921651" y="3601270"/>
            <a:ext cx="261528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13132" y="3416604"/>
            <a:ext cx="21307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3FFFFFh (BIOS limit)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511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Lab: Protected Range Registers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667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previous slides set up a protected range from 2A2000h to 3FFFFFh</a:t>
            </a:r>
          </a:p>
          <a:p>
            <a:pPr marL="0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 = </a:t>
            </a:r>
            <a:r>
              <a:rPr lang="en-US" sz="2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03FF02A2h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(has not yet been read/write protected)</a:t>
            </a:r>
          </a:p>
          <a:p>
            <a:pPr marL="0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On our lab machines, this covers a portion of our BIOS region</a:t>
            </a: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779" y="1447800"/>
            <a:ext cx="285191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5400000">
            <a:off x="2153842" y="2145635"/>
            <a:ext cx="1207169" cy="1640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97245" y="2895420"/>
            <a:ext cx="1320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BIOS Region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37274" y="2743200"/>
            <a:ext cx="2615281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28755" y="2558534"/>
            <a:ext cx="34948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2A2000h (start of protected range)</a:t>
            </a:r>
            <a:endParaRPr lang="en-US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927299" y="2370038"/>
            <a:ext cx="261528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18780" y="2185372"/>
            <a:ext cx="306750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260000h (start of BIOS region)</a:t>
            </a:r>
            <a:endParaRPr lang="en-US" b="1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921651" y="3601270"/>
            <a:ext cx="261528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13132" y="3416604"/>
            <a:ext cx="213071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3FFFFFh (BIOS limit)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5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Lab: Protected Range Registers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667000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Let’s first verify we can read this by viewing the BIOS dump from Copernicus</a:t>
            </a:r>
          </a:p>
          <a:p>
            <a:pPr marL="0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 = 03FF02A2h (has not yet been read/write protected)</a:t>
            </a:r>
          </a:p>
          <a:p>
            <a:pPr marL="0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On our lab machines, this covers a portion of our BIOS region</a:t>
            </a: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779" y="1447800"/>
            <a:ext cx="285191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5400000">
            <a:off x="2153842" y="2145635"/>
            <a:ext cx="1207169" cy="1640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5400000">
            <a:off x="2348284" y="2352174"/>
            <a:ext cx="825929" cy="16403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97245" y="2895420"/>
            <a:ext cx="1320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BIOS Region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37274" y="2743200"/>
            <a:ext cx="2615281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28755" y="2558534"/>
            <a:ext cx="34948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2A2000h (start of protected range)</a:t>
            </a:r>
            <a:endParaRPr lang="en-US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927299" y="2370038"/>
            <a:ext cx="261528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18780" y="2185372"/>
            <a:ext cx="306750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260000h (start of BIOS region)</a:t>
            </a:r>
            <a:endParaRPr lang="en-US" b="1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921651" y="3601270"/>
            <a:ext cx="261528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13132" y="3416604"/>
            <a:ext cx="439254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3FFFFFh (BIOS limit, end of protected range)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64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98" b="-1"/>
          <a:stretch/>
        </p:blipFill>
        <p:spPr bwMode="auto">
          <a:xfrm>
            <a:off x="646393" y="3355467"/>
            <a:ext cx="4751200" cy="1216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Lab: Protected Range Registers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534400" cy="2057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First let’s establish that we have permission to read the BIOS region 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Run Copernicus and open the .bin file with your favorite hex editor (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HxD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is a good one for Windows)</a:t>
            </a:r>
          </a:p>
          <a:p>
            <a:pPr marL="0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Observe binary range 2A2000-3FFFFFh </a:t>
            </a:r>
          </a:p>
          <a:p>
            <a:pPr marL="0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Looks like BIOS to me!</a:t>
            </a: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71" b="33916"/>
          <a:stretch/>
        </p:blipFill>
        <p:spPr bwMode="auto">
          <a:xfrm>
            <a:off x="622329" y="986279"/>
            <a:ext cx="4775264" cy="1856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/>
          <p:nvPr/>
        </p:nvCxnSpPr>
        <p:spPr>
          <a:xfrm>
            <a:off x="481597" y="2286580"/>
            <a:ext cx="5105400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63197" y="2101914"/>
            <a:ext cx="19986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2A2000h (PR Start)</a:t>
            </a:r>
            <a:endParaRPr lang="en-US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505661" y="4317996"/>
            <a:ext cx="51054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87261" y="4133330"/>
            <a:ext cx="2999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3FFFFFh (PR End (BIOS Limit))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014997" y="2740930"/>
            <a:ext cx="226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  <a:p>
            <a:r>
              <a:rPr lang="en-US" sz="1200" b="1" dirty="0"/>
              <a:t>.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009961" y="2740930"/>
            <a:ext cx="226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  <a:p>
            <a:r>
              <a:rPr lang="en-US" sz="1200" b="1" dirty="0"/>
              <a:t>.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827253" y="2742886"/>
            <a:ext cx="226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  <a:p>
            <a:r>
              <a:rPr lang="en-US" sz="1200" b="1" dirty="0"/>
              <a:t>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29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Lab: Protected Range Registers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0" y="1447800"/>
            <a:ext cx="3581400" cy="52578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Write-protect a range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| = 80000000h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Read-protect a range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|=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00008000h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For this example let’s disable reads to this range: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Set PR0 (at SPIBAR + 74h) to 03FF</a:t>
            </a:r>
            <a:r>
              <a:rPr lang="en-US" sz="24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8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2A2h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13" r="30317"/>
          <a:stretch/>
        </p:blipFill>
        <p:spPr bwMode="auto">
          <a:xfrm>
            <a:off x="228600" y="1676400"/>
            <a:ext cx="4892842" cy="4364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15"/>
          <p:cNvSpPr/>
          <p:nvPr/>
        </p:nvSpPr>
        <p:spPr>
          <a:xfrm>
            <a:off x="2314453" y="4114800"/>
            <a:ext cx="809747" cy="27049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600" y="5116830"/>
            <a:ext cx="1066800" cy="8267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2286000"/>
            <a:ext cx="491613" cy="381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837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49"/>
          <a:stretch/>
        </p:blipFill>
        <p:spPr bwMode="auto">
          <a:xfrm>
            <a:off x="646395" y="971682"/>
            <a:ext cx="4751200" cy="187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94" y="3389217"/>
            <a:ext cx="4751200" cy="1260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Lab: Protected Range Registers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534400" cy="2057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Now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re-run Copernicus and view the BIOS binary file in a hex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editor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As you can see the Protected Range registers override the Flash Master permissions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This is the BIOS region to which the CPU/BIOS Master otherwise “always” has permission to read and write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81597" y="2286580"/>
            <a:ext cx="5105400" cy="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63197" y="2101914"/>
            <a:ext cx="19986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2A2000h (PR Start)</a:t>
            </a:r>
            <a:endParaRPr lang="en-US" b="1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505661" y="4414252"/>
            <a:ext cx="5105400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87261" y="4229586"/>
            <a:ext cx="299953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3FFFFFh (PR End (BIOS Limit))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014997" y="2740930"/>
            <a:ext cx="226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  <a:p>
            <a:r>
              <a:rPr lang="en-US" sz="1200" b="1" dirty="0"/>
              <a:t>.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009961" y="2740930"/>
            <a:ext cx="226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  <a:p>
            <a:r>
              <a:rPr lang="en-US" sz="1200" b="1" dirty="0"/>
              <a:t>.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827253" y="2742886"/>
            <a:ext cx="2263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  <a:p>
            <a:r>
              <a:rPr lang="en-US" sz="1200" b="1" dirty="0"/>
              <a:t>.</a:t>
            </a:r>
            <a:endParaRPr lang="en-US" b="1" dirty="0"/>
          </a:p>
        </p:txBody>
      </p:sp>
      <p:sp>
        <p:nvSpPr>
          <p:cNvPr id="18" name="Oval 17"/>
          <p:cNvSpPr/>
          <p:nvPr/>
        </p:nvSpPr>
        <p:spPr>
          <a:xfrm>
            <a:off x="505661" y="2286580"/>
            <a:ext cx="5081336" cy="21276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778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Experiment: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Overlapping PR Ranges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667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What happens when two (or more) protected ranges overlap with differing permissions?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This test will experiment with the following two (typically) adjacent regions which the CPU/BIOS typically has R/W access to</a:t>
            </a:r>
          </a:p>
          <a:p>
            <a:pPr lvl="1">
              <a:spcBef>
                <a:spcPts val="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Gigabit Ethernet: 1000 – 2FFFh</a:t>
            </a:r>
          </a:p>
          <a:p>
            <a:pPr lvl="1">
              <a:spcBef>
                <a:spcPts val="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Platform Data: 3000h - AFFFh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779" y="1600200"/>
            <a:ext cx="285191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5400000">
            <a:off x="2612418" y="1370865"/>
            <a:ext cx="290016" cy="1624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2542064" y="1735830"/>
            <a:ext cx="438369" cy="16403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endCxn id="9" idx="1"/>
          </p:cNvCxnSpPr>
          <p:nvPr/>
        </p:nvCxnSpPr>
        <p:spPr>
          <a:xfrm>
            <a:off x="1937274" y="2330966"/>
            <a:ext cx="269148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28755" y="2146300"/>
            <a:ext cx="346633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3000h (Platform Data region base)</a:t>
            </a:r>
            <a:endParaRPr lang="en-US" b="1" dirty="0"/>
          </a:p>
        </p:txBody>
      </p:sp>
      <p:cxnSp>
        <p:nvCxnSpPr>
          <p:cNvPr id="10" name="Straight Connector 9"/>
          <p:cNvCxnSpPr>
            <a:endCxn id="11" idx="1"/>
          </p:cNvCxnSpPr>
          <p:nvPr/>
        </p:nvCxnSpPr>
        <p:spPr>
          <a:xfrm>
            <a:off x="1944019" y="2013466"/>
            <a:ext cx="269148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35500" y="1828800"/>
            <a:ext cx="36917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/>
              <a:t>1000h (Gigabit Ethernet region </a:t>
            </a:r>
            <a:r>
              <a:rPr lang="en-US" b="1" dirty="0" smtClean="0"/>
              <a:t>base)</a:t>
            </a:r>
            <a:endParaRPr lang="en-US" b="1" dirty="0"/>
          </a:p>
        </p:txBody>
      </p:sp>
      <p:cxnSp>
        <p:nvCxnSpPr>
          <p:cNvPr id="12" name="Straight Connector 11"/>
          <p:cNvCxnSpPr>
            <a:endCxn id="13" idx="1"/>
          </p:cNvCxnSpPr>
          <p:nvPr/>
        </p:nvCxnSpPr>
        <p:spPr>
          <a:xfrm flipV="1">
            <a:off x="1921651" y="2775466"/>
            <a:ext cx="2691481" cy="133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13132" y="2590800"/>
            <a:ext cx="34470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AFFFh (</a:t>
            </a:r>
            <a:r>
              <a:rPr lang="en-US" b="1" dirty="0"/>
              <a:t>Platform Data </a:t>
            </a:r>
            <a:r>
              <a:rPr lang="en-US" b="1" dirty="0" smtClean="0"/>
              <a:t>region limit)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05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Experiment: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Overlapping PR Ranges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667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As said, the CPU/BIOS has R/W permissions to both of these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We’ll disable writes to the Gigabit Ethernet region to make it read-only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We’ll disable reads to the Platform Data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779" y="1600200"/>
            <a:ext cx="285191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5400000">
            <a:off x="2612418" y="1370865"/>
            <a:ext cx="290016" cy="1624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 rot="5400000">
            <a:off x="2542064" y="1735830"/>
            <a:ext cx="438369" cy="16403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endCxn id="9" idx="1"/>
          </p:cNvCxnSpPr>
          <p:nvPr/>
        </p:nvCxnSpPr>
        <p:spPr>
          <a:xfrm>
            <a:off x="1937274" y="2330966"/>
            <a:ext cx="269148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28755" y="2146300"/>
            <a:ext cx="346633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3000h (Platform Data region base)</a:t>
            </a:r>
            <a:endParaRPr lang="en-US" b="1" dirty="0"/>
          </a:p>
        </p:txBody>
      </p:sp>
      <p:cxnSp>
        <p:nvCxnSpPr>
          <p:cNvPr id="10" name="Straight Connector 9"/>
          <p:cNvCxnSpPr>
            <a:endCxn id="11" idx="1"/>
          </p:cNvCxnSpPr>
          <p:nvPr/>
        </p:nvCxnSpPr>
        <p:spPr>
          <a:xfrm>
            <a:off x="1944019" y="2013466"/>
            <a:ext cx="269148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35500" y="1828800"/>
            <a:ext cx="36917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/>
              <a:t>1000h (Gigabit Ethernet region </a:t>
            </a:r>
            <a:r>
              <a:rPr lang="en-US" b="1" dirty="0" smtClean="0"/>
              <a:t>base)</a:t>
            </a:r>
            <a:endParaRPr lang="en-US" b="1" dirty="0"/>
          </a:p>
        </p:txBody>
      </p:sp>
      <p:cxnSp>
        <p:nvCxnSpPr>
          <p:cNvPr id="12" name="Straight Connector 11"/>
          <p:cNvCxnSpPr>
            <a:endCxn id="13" idx="1"/>
          </p:cNvCxnSpPr>
          <p:nvPr/>
        </p:nvCxnSpPr>
        <p:spPr>
          <a:xfrm flipV="1">
            <a:off x="1921651" y="2775466"/>
            <a:ext cx="2691481" cy="133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613132" y="2590800"/>
            <a:ext cx="344709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AFFFh (</a:t>
            </a:r>
            <a:r>
              <a:rPr lang="en-US" b="1" dirty="0"/>
              <a:t>Platform Data </a:t>
            </a:r>
            <a:r>
              <a:rPr lang="en-US" b="1" dirty="0" smtClean="0"/>
              <a:t>region limit)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81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381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What if the PR Limit Overruns the Flash Chip Limit?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743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CPU/BIOS has read permissions to the BIOS region whose limit equals the physical limit (size) of the flash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CPU/BIOS also has read permissions to the Flash Descriptor which is located at the base of the flash 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What happens when we set a protected range that extends beyond the limit of the flash?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Is it ignored? Does the flash controller “wrap it around” to the front of the flash?</a:t>
            </a: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779" y="1371600"/>
            <a:ext cx="285191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ectangle 40"/>
          <p:cNvSpPr/>
          <p:nvPr/>
        </p:nvSpPr>
        <p:spPr>
          <a:xfrm rot="5400000">
            <a:off x="1939289" y="1488200"/>
            <a:ext cx="1636271" cy="16240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 rot="5400000">
            <a:off x="2577098" y="2488198"/>
            <a:ext cx="368301" cy="16403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>
            <a:endCxn id="44" idx="1"/>
          </p:cNvCxnSpPr>
          <p:nvPr/>
        </p:nvCxnSpPr>
        <p:spPr>
          <a:xfrm flipV="1">
            <a:off x="1921651" y="3131066"/>
            <a:ext cx="2691481" cy="133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613132" y="2946400"/>
            <a:ext cx="28190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300000h (BIOS region base)</a:t>
            </a:r>
            <a:endParaRPr lang="en-US" b="1" dirty="0"/>
          </a:p>
        </p:txBody>
      </p:sp>
      <p:cxnSp>
        <p:nvCxnSpPr>
          <p:cNvPr id="45" name="Straight Connector 44"/>
          <p:cNvCxnSpPr>
            <a:endCxn id="46" idx="1"/>
          </p:cNvCxnSpPr>
          <p:nvPr/>
        </p:nvCxnSpPr>
        <p:spPr>
          <a:xfrm>
            <a:off x="1917700" y="3815834"/>
            <a:ext cx="2691481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609181" y="3631168"/>
            <a:ext cx="191590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400FFFh (PR limit)</a:t>
            </a:r>
            <a:endParaRPr lang="en-US" b="1" dirty="0"/>
          </a:p>
        </p:txBody>
      </p:sp>
      <p:sp>
        <p:nvSpPr>
          <p:cNvPr id="47" name="Rectangle 46"/>
          <p:cNvSpPr/>
          <p:nvPr/>
        </p:nvSpPr>
        <p:spPr>
          <a:xfrm rot="5400000">
            <a:off x="2579102" y="849899"/>
            <a:ext cx="368301" cy="16403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>
            <a:endCxn id="49" idx="1"/>
          </p:cNvCxnSpPr>
          <p:nvPr/>
        </p:nvCxnSpPr>
        <p:spPr>
          <a:xfrm flipV="1">
            <a:off x="1917700" y="1834634"/>
            <a:ext cx="2691481" cy="133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609181" y="1649968"/>
            <a:ext cx="29643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0FFFh (Flash Descriptor limit)</a:t>
            </a:r>
            <a:endParaRPr lang="en-US" b="1" dirty="0"/>
          </a:p>
        </p:txBody>
      </p:sp>
      <p:cxnSp>
        <p:nvCxnSpPr>
          <p:cNvPr id="50" name="Curved Connector 49"/>
          <p:cNvCxnSpPr>
            <a:stCxn id="40" idx="2"/>
            <a:endCxn id="47" idx="1"/>
          </p:cNvCxnSpPr>
          <p:nvPr/>
        </p:nvCxnSpPr>
        <p:spPr>
          <a:xfrm rot="5400000" flipH="1">
            <a:off x="1692645" y="2556509"/>
            <a:ext cx="2171699" cy="30484"/>
          </a:xfrm>
          <a:prstGeom prst="curvedConnector5">
            <a:avLst>
              <a:gd name="adj1" fmla="val -11696"/>
              <a:gd name="adj2" fmla="val 5427628"/>
              <a:gd name="adj3" fmla="val 110526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286000" y="3492501"/>
            <a:ext cx="0" cy="285233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795452" y="3505200"/>
            <a:ext cx="0" cy="285233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276600" y="3499004"/>
            <a:ext cx="0" cy="285233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55" idx="1"/>
          </p:cNvCxnSpPr>
          <p:nvPr/>
        </p:nvCxnSpPr>
        <p:spPr>
          <a:xfrm flipV="1">
            <a:off x="1930400" y="3523734"/>
            <a:ext cx="2691481" cy="133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621881" y="3339068"/>
            <a:ext cx="27549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3FFFFFh (BIOS region limit)</a:t>
            </a:r>
            <a:endParaRPr lang="en-US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825468" y="2329934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88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49"/>
          <a:stretch/>
        </p:blipFill>
        <p:spPr bwMode="auto">
          <a:xfrm>
            <a:off x="228600" y="1497430"/>
            <a:ext cx="4886325" cy="2845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368" y="154321"/>
            <a:ext cx="8229600" cy="1020762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itchFamily="34" charset="0"/>
                <a:cs typeface="Arial" pitchFamily="34" charset="0"/>
              </a:rPr>
              <a:t>Lab: Find BIOS Boot Location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181600" y="1295400"/>
            <a:ext cx="3810000" cy="5410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GCS at FED1_B410h yields the following value on our lab system: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00C0_0440h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Bits 11:10 are 01b which indicates that this BIOS boots from SPI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But how can we trust what this says?  We’re not actually sampling the Controller’s pins in this register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219200" y="3545304"/>
            <a:ext cx="9144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44" t="24848" r="8507" b="64174"/>
          <a:stretch/>
        </p:blipFill>
        <p:spPr bwMode="auto">
          <a:xfrm>
            <a:off x="719148" y="5181600"/>
            <a:ext cx="3954858" cy="11931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3159" y="4776172"/>
            <a:ext cx="1305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Bits 11:10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71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381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Experiment:</a:t>
            </a:r>
            <a:b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 Limit Overruns Flash Chip Limit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8800" y="1524000"/>
            <a:ext cx="3276600" cy="5257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 test this we’ll disable reads to the following range:</a:t>
            </a:r>
          </a:p>
          <a:p>
            <a:pPr>
              <a:spcBef>
                <a:spcPts val="0"/>
              </a:spcBef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base = 300000h limit = 400FFFh </a:t>
            </a:r>
          </a:p>
          <a:p>
            <a:pPr>
              <a:spcBef>
                <a:spcPts val="0"/>
              </a:spcBef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PR0 = 04008300h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Ensure other PR’s are zero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23975"/>
            <a:ext cx="4905375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Oval 40"/>
          <p:cNvSpPr/>
          <p:nvPr/>
        </p:nvSpPr>
        <p:spPr>
          <a:xfrm>
            <a:off x="2362200" y="4648200"/>
            <a:ext cx="914400" cy="3429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49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381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Experiment:</a:t>
            </a:r>
            <a:b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 Limit Overruns Flash Chip Limit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7413" y="1600200"/>
            <a:ext cx="3048000" cy="5257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Once set, run Copernicus (or other flash –dumping tool), and view the results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 are still able to read the Flash Descriptor region</a:t>
            </a:r>
          </a:p>
          <a:p>
            <a:pPr>
              <a:spcBef>
                <a:spcPts val="0"/>
              </a:spcBef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As expected, the BIOS is unreadable</a:t>
            </a:r>
          </a:p>
          <a:p>
            <a:pPr>
              <a:spcBef>
                <a:spcPts val="0"/>
              </a:spcBef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5764213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689"/>
          <a:stretch/>
        </p:blipFill>
        <p:spPr bwMode="auto">
          <a:xfrm>
            <a:off x="152400" y="1295400"/>
            <a:ext cx="5726113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rot="20291712">
            <a:off x="2209800" y="2209800"/>
            <a:ext cx="223651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Readable</a:t>
            </a: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291712">
            <a:off x="1760959" y="4964250"/>
            <a:ext cx="313419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Readable</a:t>
            </a:r>
            <a:endParaRPr lang="en-US" sz="3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17500" y="1739900"/>
            <a:ext cx="2133600" cy="3429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17500" y="6337300"/>
            <a:ext cx="914400" cy="3429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34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381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Experiment:</a:t>
            </a:r>
            <a:b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PR Limit Overruns Flash Chip Limit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590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Therefore, the upper portion of the protected range that extends past the end of the flash is simply ignored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It does not wrap around to the front of the flash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Also of importance is knowing that the permissions are still applied to the valid parts of the range and aren’t “thrown out” because it is technically an invalid range</a:t>
            </a:r>
          </a:p>
          <a:p>
            <a:pPr marL="0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Not terribly surprising, but good to know!</a:t>
            </a:r>
          </a:p>
          <a:p>
            <a:pPr marL="0">
              <a:spcBef>
                <a:spcPts val="0"/>
              </a:spcBef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779" y="1371600"/>
            <a:ext cx="285191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 rot="5400000">
            <a:off x="1931107" y="1480079"/>
            <a:ext cx="1652634" cy="164030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rot="5400000">
            <a:off x="2577098" y="2488198"/>
            <a:ext cx="368301" cy="16403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>
            <a:endCxn id="29" idx="1"/>
          </p:cNvCxnSpPr>
          <p:nvPr/>
        </p:nvCxnSpPr>
        <p:spPr>
          <a:xfrm flipV="1">
            <a:off x="1921651" y="3131066"/>
            <a:ext cx="2691481" cy="133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613132" y="2946400"/>
            <a:ext cx="28190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300000h (BIOS region base)</a:t>
            </a:r>
            <a:endParaRPr lang="en-US" b="1" dirty="0"/>
          </a:p>
        </p:txBody>
      </p:sp>
      <p:cxnSp>
        <p:nvCxnSpPr>
          <p:cNvPr id="30" name="Straight Connector 29"/>
          <p:cNvCxnSpPr>
            <a:endCxn id="31" idx="1"/>
          </p:cNvCxnSpPr>
          <p:nvPr/>
        </p:nvCxnSpPr>
        <p:spPr>
          <a:xfrm>
            <a:off x="1917700" y="3815834"/>
            <a:ext cx="2691481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609181" y="3631168"/>
            <a:ext cx="191590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400FFFh (PR limit)</a:t>
            </a:r>
            <a:endParaRPr lang="en-US" b="1" dirty="0"/>
          </a:p>
        </p:txBody>
      </p:sp>
      <p:cxnSp>
        <p:nvCxnSpPr>
          <p:cNvPr id="33" name="Straight Connector 32"/>
          <p:cNvCxnSpPr>
            <a:endCxn id="34" idx="1"/>
          </p:cNvCxnSpPr>
          <p:nvPr/>
        </p:nvCxnSpPr>
        <p:spPr>
          <a:xfrm flipV="1">
            <a:off x="1917700" y="1834634"/>
            <a:ext cx="2691481" cy="133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609181" y="1649968"/>
            <a:ext cx="296433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0FFFh (Flash Descriptor limit)</a:t>
            </a:r>
            <a:endParaRPr lang="en-US" b="1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2286000" y="3492501"/>
            <a:ext cx="0" cy="285233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795452" y="3505200"/>
            <a:ext cx="0" cy="285233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276600" y="3499004"/>
            <a:ext cx="0" cy="285233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915886" y="3523734"/>
            <a:ext cx="2691481" cy="133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596481" y="3339068"/>
            <a:ext cx="275492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3FFFFFh (BIOS region limit)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1752599" y="3542268"/>
            <a:ext cx="2860533" cy="394216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673601" y="3657600"/>
            <a:ext cx="1851490" cy="394216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25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 Summary: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17068"/>
          </a:xfrm>
        </p:spPr>
        <p:txBody>
          <a:bodyPr>
            <a:noAutofit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Implementing Protected Ranges is an important strategy for locking down a system BIOS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Without PR’s, any bypass of SMM’s global write-protection means an attacker is automatically able to modify the BIOS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Protected Range register enforcement:</a:t>
            </a:r>
          </a:p>
          <a:p>
            <a:pPr lvl="1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Overrides the Flash Master permissions</a:t>
            </a:r>
          </a:p>
          <a:p>
            <a:pPr lvl="1"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Prevents Reads/Writes directly from the flash, even when the processor is running in SMM</a:t>
            </a:r>
          </a:p>
          <a:p>
            <a:pPr lvl="2">
              <a:spcBef>
                <a:spcPts val="0"/>
              </a:spcBef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 did not demonstrate this, but it is true</a:t>
            </a:r>
          </a:p>
          <a:p>
            <a:pPr>
              <a:spcBef>
                <a:spcPts val="0"/>
              </a:spcBef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Because of this, BIOS updates (or updates to protected ranges) must be performed using the capsule-update method before the Protected Ranges are configured by the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BIOS</a:t>
            </a:r>
          </a:p>
          <a:p>
            <a:pPr>
              <a:spcBef>
                <a:spcPts val="0"/>
              </a:spcBef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Only the vendor can reliably configure PR’s since new UEFI BIOS’ use the flash as a file system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88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BIOS Base Address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Configuration Register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(BBAR)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83964"/>
            <a:ext cx="8229600" cy="227403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register prevents SPI commands (read/write/erase) from occurring below the specified address; including memory reads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Similar to a PR register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Tested on my system and register bits are read-only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Attributes could be Write-Once, RO thereafter (typo?)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063" y="1143000"/>
            <a:ext cx="4986337" cy="336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1479804" y="1981200"/>
            <a:ext cx="4892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1743670"/>
            <a:ext cx="17244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Typo: describes a different register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39000" y="1330469"/>
            <a:ext cx="16283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offset might also be a typo: register appears to be read-only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1498600"/>
            <a:ext cx="381000" cy="25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200" y="0"/>
            <a:ext cx="1028700" cy="1219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05800" y="0"/>
            <a:ext cx="83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first and last time you'll be seeing Babar</a:t>
            </a:r>
            <a:endParaRPr lang="en-US" sz="1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508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Flash Region Access Permissions (FRAP)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0" y="1209676"/>
            <a:ext cx="33528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BIOS master may grant the GbE and/or the ME masters Write and/or Read access to the BIOS’ region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Bits 15:0 are always Read-Only</a:t>
            </a:r>
          </a:p>
          <a:p>
            <a:r>
              <a:rPr lang="en-US" sz="2400" dirty="0"/>
              <a:t>Contents will reflect the permissions configured in the FLMSTR1 (CPU/BIOS) register.  </a:t>
            </a:r>
            <a:r>
              <a:rPr lang="en-US" sz="2400"/>
              <a:t>however if another flash master has provided more permissive permissions to the CPU/BIOS, then that additional permissive bit will be reflected here as well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1209675"/>
            <a:ext cx="54864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85812" y="12032"/>
            <a:ext cx="1646156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Descriptor Mode Only!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1600200"/>
            <a:ext cx="381000" cy="25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5650" y="304800"/>
            <a:ext cx="635747" cy="117368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9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FRAP Flash Descriptor Security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610600" cy="2743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Bits 15:0 of FRAP will override the access permissions defined in the flash descriptor if this FDOPSS bit is 0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HDA_SDO signal is not a soft-strap, it is a physical strap and cannot be changed programmatically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have not seen a system on which the FDOPPS is asserted, so testing has been limited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85812" y="12032"/>
            <a:ext cx="1646156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Descriptor Mode Only!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253"/>
          <a:stretch/>
        </p:blipFill>
        <p:spPr bwMode="auto">
          <a:xfrm>
            <a:off x="1371600" y="959070"/>
            <a:ext cx="6629400" cy="149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42"/>
          <a:stretch/>
        </p:blipFill>
        <p:spPr bwMode="auto">
          <a:xfrm>
            <a:off x="1361090" y="2559270"/>
            <a:ext cx="6629400" cy="101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1447800"/>
            <a:ext cx="457200" cy="30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0625" y="0"/>
            <a:ext cx="511922" cy="9450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543857" y="3663268"/>
            <a:ext cx="429372" cy="79268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86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FRAP Example (not a lab*)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267200"/>
            <a:ext cx="8534400" cy="2428876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Tested by disabling CPU/BIOS write access to the GbE region in the FLMSTR1 register (in the flash descriptor)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New FLMSTR1 value: 121B0000h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Reflected in FRAP register bits 15:0 as 0000121Bh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Only possible to test if you can write to your Flash Descriptor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Which you should not be able to do; I used an EEPROM programmer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74"/>
          <a:stretch/>
        </p:blipFill>
        <p:spPr bwMode="auto">
          <a:xfrm>
            <a:off x="2057400" y="1295400"/>
            <a:ext cx="4791075" cy="247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3145220" y="3360355"/>
            <a:ext cx="762000" cy="29724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630" y="6519446"/>
            <a:ext cx="89051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*Requires modifying the flash descriptor which is Read-Only in this class to prevent the “easy-brick oven”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625" y="0"/>
            <a:ext cx="511922" cy="9450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7200" y="1981200"/>
            <a:ext cx="457200" cy="30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2303" y="3048000"/>
            <a:ext cx="388097" cy="7164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678795" y="5169805"/>
            <a:ext cx="388097" cy="71648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117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FRAP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267200"/>
            <a:ext cx="8534400" cy="2514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FRAP in the 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GbE BAR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to permit write access to the CPU/BIOS (02020808h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Yes, the GbE master also has it’s own flash program registers to configure and lock down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Located at memory-mapped address MBARB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GbE LAN device (D25:F0), Offset 14h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 class E6400, MBARB is at F6FD_B000h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74"/>
          <a:stretch/>
        </p:blipFill>
        <p:spPr bwMode="auto">
          <a:xfrm>
            <a:off x="733425" y="1019176"/>
            <a:ext cx="4791075" cy="24751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25" y="1628775"/>
            <a:ext cx="4829175" cy="2486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3668110"/>
            <a:ext cx="667170" cy="36933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FRAP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3"/>
          </p:cNvCxnSpPr>
          <p:nvPr/>
        </p:nvCxnSpPr>
        <p:spPr>
          <a:xfrm flipV="1">
            <a:off x="1581570" y="3810000"/>
            <a:ext cx="2457030" cy="4277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4" idx="0"/>
          </p:cNvCxnSpPr>
          <p:nvPr/>
        </p:nvCxnSpPr>
        <p:spPr>
          <a:xfrm flipV="1">
            <a:off x="1247985" y="3276600"/>
            <a:ext cx="276015" cy="39151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43460" y="808619"/>
            <a:ext cx="2543340" cy="64633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GbE SPI Flash Program Registers Base (MBARB)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1" idx="2"/>
          </p:cNvCxnSpPr>
          <p:nvPr/>
        </p:nvCxnSpPr>
        <p:spPr>
          <a:xfrm flipH="1">
            <a:off x="5867400" y="1454950"/>
            <a:ext cx="1547730" cy="98345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0570" y="521222"/>
            <a:ext cx="914400" cy="36933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SPIBAR</a:t>
            </a:r>
            <a:endParaRPr lang="en-US" dirty="0"/>
          </a:p>
        </p:txBody>
      </p:sp>
      <p:cxnSp>
        <p:nvCxnSpPr>
          <p:cNvPr id="22" name="Straight Arrow Connector 21"/>
          <p:cNvCxnSpPr>
            <a:stCxn id="21" idx="2"/>
          </p:cNvCxnSpPr>
          <p:nvPr/>
        </p:nvCxnSpPr>
        <p:spPr>
          <a:xfrm>
            <a:off x="547770" y="890554"/>
            <a:ext cx="823830" cy="93824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1600200"/>
            <a:ext cx="491613" cy="381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0995" y="5334000"/>
            <a:ext cx="1467108" cy="146710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43611" y="5749316"/>
            <a:ext cx="7573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MBARB </a:t>
            </a:r>
            <a:endParaRPr lang="en-US" sz="12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26764" t="47893"/>
          <a:stretch/>
        </p:blipFill>
        <p:spPr>
          <a:xfrm>
            <a:off x="3200400" y="6553200"/>
            <a:ext cx="609600" cy="4337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26764" t="47893"/>
          <a:stretch/>
        </p:blipFill>
        <p:spPr>
          <a:xfrm>
            <a:off x="6926549" y="0"/>
            <a:ext cx="1074451" cy="7644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153400" y="5545485"/>
            <a:ext cx="9906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At this point the graphics are probably jumping the shark? From clever to contrived?</a:t>
            </a:r>
            <a:endParaRPr lang="en-US" sz="11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64050" y="3352799"/>
            <a:ext cx="412750" cy="76200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24000" y="2743200"/>
            <a:ext cx="388097" cy="71648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1470024" y="4016374"/>
            <a:ext cx="412750" cy="762001"/>
          </a:xfrm>
          <a:prstGeom prst="rect">
            <a:avLst/>
          </a:prstGeom>
        </p:spPr>
      </p:pic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643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FRAP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181600"/>
            <a:ext cx="8534400" cy="1514476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Modified GbE FRAP to provide write-access to the CPU/BIOS (that which had been disabled in CPU/BIOS flash master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Bit 25 of GbE FRAP determines whether the CPU/BIOS master has write-permission to the GbE region of flash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143000"/>
            <a:ext cx="4791075" cy="2486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33800"/>
            <a:ext cx="7516813" cy="1171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>
          <a:xfrm>
            <a:off x="2133600" y="3976687"/>
            <a:ext cx="304800" cy="68580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200400" y="3152775"/>
            <a:ext cx="762000" cy="35242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26764" t="47893"/>
          <a:stretch/>
        </p:blipFill>
        <p:spPr>
          <a:xfrm>
            <a:off x="4267200" y="1676400"/>
            <a:ext cx="609600" cy="4337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95600" y="2819400"/>
            <a:ext cx="412750" cy="7620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2765426" y="5006974"/>
            <a:ext cx="412750" cy="7620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Cemen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2689226" y="5737224"/>
            <a:ext cx="412750" cy="76200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702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8156</TotalTime>
  <Words>11838</Words>
  <Application>Microsoft Macintosh PowerPoint</Application>
  <PresentationFormat>On-screen Show (4:3)</PresentationFormat>
  <Paragraphs>1660</Paragraphs>
  <Slides>138</Slides>
  <Notes>106</Notes>
  <HiddenSlides>2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138</vt:i4>
      </vt:variant>
    </vt:vector>
  </HeadingPairs>
  <TitlesOfParts>
    <vt:vector size="140" baseType="lpstr">
      <vt:lpstr>Office Theme</vt:lpstr>
      <vt:lpstr>1_Office Theme</vt:lpstr>
      <vt:lpstr>Advanced x86: BIOS and System Management Mode Internals</vt:lpstr>
      <vt:lpstr>All materials are licensed under a Creative Commons “Share Alike” license.</vt:lpstr>
      <vt:lpstr>BIOS Flash Overview</vt:lpstr>
      <vt:lpstr>BIOS Flash Location</vt:lpstr>
      <vt:lpstr>Boot BIOS Flash Location</vt:lpstr>
      <vt:lpstr>Lab: Find BIOS Boot Destination</vt:lpstr>
      <vt:lpstr>Quick Note: RCBA/RCRB</vt:lpstr>
      <vt:lpstr>Lab: Find BIOS Boot Location</vt:lpstr>
      <vt:lpstr>Lab: Find BIOS Boot Location</vt:lpstr>
      <vt:lpstr>Lab: Change BIOS Access Destination</vt:lpstr>
      <vt:lpstr>Lab: Change BIOS Access Destination</vt:lpstr>
      <vt:lpstr>Lab: Change BIOS Access Destination</vt:lpstr>
      <vt:lpstr>Lab: LOCK BIOS Access Destination</vt:lpstr>
      <vt:lpstr>Lab: Change BIOS Access Destination</vt:lpstr>
      <vt:lpstr>A Word About This</vt:lpstr>
      <vt:lpstr>Firmware Hub (FWH)</vt:lpstr>
      <vt:lpstr>Firmware Hub (FWH)</vt:lpstr>
      <vt:lpstr>Serial Peripheral Interface (SPI)</vt:lpstr>
      <vt:lpstr>SPI Overview</vt:lpstr>
      <vt:lpstr>SPI Operating Modes</vt:lpstr>
      <vt:lpstr>Descriptor Mode</vt:lpstr>
      <vt:lpstr>Memory Mapping: Descriptor Mode</vt:lpstr>
      <vt:lpstr>Non-Descriptor Mode</vt:lpstr>
      <vt:lpstr>Memory Mapping: Non-Descriptor Mode</vt:lpstr>
      <vt:lpstr>Non-Descriptor Mode Memory Mapping</vt:lpstr>
      <vt:lpstr>Why is some of the chip visible in memory in one mode but not the other?</vt:lpstr>
      <vt:lpstr>Flash Accesses: Direct &amp; Register</vt:lpstr>
      <vt:lpstr>Register Access:  SPI Base Address Register (SPIBAR)</vt:lpstr>
      <vt:lpstr>Lab: Locate SPIBAR</vt:lpstr>
      <vt:lpstr>SPI Regions</vt:lpstr>
      <vt:lpstr>Determining SPI Regions</vt:lpstr>
      <vt:lpstr>Flash Descriptor</vt:lpstr>
      <vt:lpstr>PowerPoint Presentation</vt:lpstr>
      <vt:lpstr>PowerPoint Presentation</vt:lpstr>
      <vt:lpstr>PowerPoint Presentation</vt:lpstr>
      <vt:lpstr>Signature</vt:lpstr>
      <vt:lpstr>Descriptor Map</vt:lpstr>
      <vt:lpstr>Component</vt:lpstr>
      <vt:lpstr>PowerPoint Presentation</vt:lpstr>
      <vt:lpstr>Note on SPI Instructions (opcodes)</vt:lpstr>
      <vt:lpstr>PowerPoint Presentation</vt:lpstr>
      <vt:lpstr>PowerPoint Presentation</vt:lpstr>
      <vt:lpstr>Region</vt:lpstr>
      <vt:lpstr>Keeping it straight</vt:lpstr>
      <vt:lpstr>Master</vt:lpstr>
      <vt:lpstr>Flash Master Permissions</vt:lpstr>
      <vt:lpstr>Flash Master Permissions</vt:lpstr>
      <vt:lpstr>Example: FLMSTR meanings</vt:lpstr>
      <vt:lpstr>FLMSTR1 (CPU/BIOS)</vt:lpstr>
      <vt:lpstr>CPU/BIOS Permissions = 1A1B0000h </vt:lpstr>
      <vt:lpstr>ME Permissions = 0C0D0000h</vt:lpstr>
      <vt:lpstr>GbE Permissions = 08080218h</vt:lpstr>
      <vt:lpstr>Soft Straps</vt:lpstr>
      <vt:lpstr>OEM Section and Descriptor Upper MAP</vt:lpstr>
      <vt:lpstr>Management Engine VSCC* Table</vt:lpstr>
      <vt:lpstr>Flash Protection</vt:lpstr>
      <vt:lpstr>Flash Protection Mechanism #1</vt:lpstr>
      <vt:lpstr>Global (or SMM) Write Protection</vt:lpstr>
      <vt:lpstr>ICH/PCH Chipset  SMM-derived Write Protection:</vt:lpstr>
      <vt:lpstr>How it works</vt:lpstr>
      <vt:lpstr>How it works</vt:lpstr>
      <vt:lpstr>How it works</vt:lpstr>
      <vt:lpstr>How it works</vt:lpstr>
      <vt:lpstr>How it works</vt:lpstr>
      <vt:lpstr>Lab: BIOS_CNTL Testing </vt:lpstr>
      <vt:lpstr>Lab: BIOS_CNTL Testing </vt:lpstr>
      <vt:lpstr>Lab: BIOS_CNTL Testing </vt:lpstr>
      <vt:lpstr>Lab: BIOS_CNTL Testing </vt:lpstr>
      <vt:lpstr>Lab: BIOS_CNTL Testing </vt:lpstr>
      <vt:lpstr>Lab: BIOS_CNTL Testing </vt:lpstr>
      <vt:lpstr>Lab: BIOS_CNTL Testing</vt:lpstr>
      <vt:lpstr>vulnBIOS specific:  BIOS_CNTL Testing: Set BLE</vt:lpstr>
      <vt:lpstr>vulnBIOS specific:  BIOS_CNTL Testing</vt:lpstr>
      <vt:lpstr>BIOSWE/BLE should be considered deprecated!</vt:lpstr>
      <vt:lpstr>BIOS_CNTL: SMM_BWP</vt:lpstr>
      <vt:lpstr>Another Protection Mechanism</vt:lpstr>
      <vt:lpstr>PowerPoint Presentation</vt:lpstr>
      <vt:lpstr>Protected Range (PR) Registers</vt:lpstr>
      <vt:lpstr>PR Sample: Base 2A2000h</vt:lpstr>
      <vt:lpstr>PR Example: Limit 3FFFFFh</vt:lpstr>
      <vt:lpstr>Lab: Protected Range Registers</vt:lpstr>
      <vt:lpstr>Lab: Protected Range Registers</vt:lpstr>
      <vt:lpstr>Lab: Protected Range Registers</vt:lpstr>
      <vt:lpstr>Lab: Protected Range Registers</vt:lpstr>
      <vt:lpstr>Lab: Protected Range Registers</vt:lpstr>
      <vt:lpstr>Lab: Protected Range Registers</vt:lpstr>
      <vt:lpstr>Experiment: Overlapping PR Ranges</vt:lpstr>
      <vt:lpstr>Experiment: Overlapping PR Ranges</vt:lpstr>
      <vt:lpstr>What if the PR Limit Overruns the Flash Chip Limit?</vt:lpstr>
      <vt:lpstr>Experiment: PR Limit Overruns Flash Chip Limit</vt:lpstr>
      <vt:lpstr>Experiment: PR Limit Overruns Flash Chip Limit</vt:lpstr>
      <vt:lpstr>Experiment: PR Limit Overruns Flash Chip Limit</vt:lpstr>
      <vt:lpstr>PR Summary:</vt:lpstr>
      <vt:lpstr>BIOS Base Address  Configuration Register (BBAR) </vt:lpstr>
      <vt:lpstr>Flash Region Access Permissions (FRAP)</vt:lpstr>
      <vt:lpstr>FRAP Flash Descriptor Security </vt:lpstr>
      <vt:lpstr>FRAP Example (not a lab*)</vt:lpstr>
      <vt:lpstr>FRAP Example</vt:lpstr>
      <vt:lpstr>FRAP Example</vt:lpstr>
      <vt:lpstr>FRAP Example</vt:lpstr>
      <vt:lpstr>FLOCKDN Register</vt:lpstr>
      <vt:lpstr>FLOCKDN</vt:lpstr>
      <vt:lpstr>FLOCKDN Affected Registers:</vt:lpstr>
      <vt:lpstr>FLOCKDN Testing*</vt:lpstr>
      <vt:lpstr>GbE SPI Flash Program Registers</vt:lpstr>
      <vt:lpstr>SPI Lockdown Summary 1</vt:lpstr>
      <vt:lpstr>SPI Lockdown Summary 2</vt:lpstr>
      <vt:lpstr>SPI Summary</vt:lpstr>
      <vt:lpstr>SPI Summary</vt:lpstr>
      <vt:lpstr>But wait there’s more!</vt:lpstr>
      <vt:lpstr>Flash BIOS Exploits</vt:lpstr>
      <vt:lpstr>BIOS Updates</vt:lpstr>
      <vt:lpstr>NIST 800-155 Update Methods</vt:lpstr>
      <vt:lpstr>Capsule Update: User Space</vt:lpstr>
      <vt:lpstr>Capsule Update: Upon Reboot</vt:lpstr>
      <vt:lpstr>Capsule Update: Upon Reboot</vt:lpstr>
      <vt:lpstr>Capsule Update Process Summary</vt:lpstr>
      <vt:lpstr>SMM Update: User-Space</vt:lpstr>
      <vt:lpstr>SMM Update: SMM</vt:lpstr>
      <vt:lpstr>SMM Update: SMM</vt:lpstr>
      <vt:lpstr>Protecting BIOS from Malicious Updates</vt:lpstr>
      <vt:lpstr>Firmware Signing – almost perfect</vt:lpstr>
      <vt:lpstr>Firmware Signing &amp; Rollback Attacks</vt:lpstr>
      <vt:lpstr>Software Vulnerabilities Trump All…</vt:lpstr>
      <vt:lpstr>BIOS Exploits</vt:lpstr>
      <vt:lpstr>Dell Capsule Update: User Space</vt:lpstr>
      <vt:lpstr>Dell Capsule Update: BIOS, on Reboot</vt:lpstr>
      <vt:lpstr>Attack Surface ($RPK)</vt:lpstr>
      <vt:lpstr>BIOS Update: Locate &amp; Parse Packet</vt:lpstr>
      <vt:lpstr>BIOS Update: Curious GEOR?</vt:lpstr>
      <vt:lpstr>BIOS Update: Copy Packet</vt:lpstr>
      <vt:lpstr>More Attacker Controlled Data</vt:lpstr>
      <vt:lpstr>A “Constraints Solving” Problem</vt:lpstr>
      <vt:lpstr>‘Evil’ Packet Solution</vt:lpstr>
      <vt:lpstr>‘Evil’ BIOS Update: User Space</vt:lpstr>
      <vt:lpstr>‘Evil’ BIOS Update: Upon Reboot</vt:lpstr>
      <vt:lpstr>PoC Demonstration Video http://youtu.be/V_ea21CrOPM</vt:lpstr>
      <vt:lpstr>BIOS Exploit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BIOS and System Management Mode Security</dc:title>
  <dc:creator>johnb</dc:creator>
  <cp:lastModifiedBy>a</cp:lastModifiedBy>
  <cp:revision>291</cp:revision>
  <dcterms:created xsi:type="dcterms:W3CDTF">2006-08-16T00:00:00Z</dcterms:created>
  <dcterms:modified xsi:type="dcterms:W3CDTF">2015-10-14T06:32:21Z</dcterms:modified>
</cp:coreProperties>
</file>