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4" r:id="rId2"/>
    <p:sldMasterId id="2147483696" r:id="rId3"/>
  </p:sldMasterIdLst>
  <p:notesMasterIdLst>
    <p:notesMasterId r:id="rId8"/>
  </p:notesMasterIdLst>
  <p:sldIdLst>
    <p:sldId id="259" r:id="rId4"/>
    <p:sldId id="262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7" d="100"/>
          <a:sy n="107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EE8FD-2967-EE4D-A1A9-51BF80754068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E86DA-10F8-0449-A271-4BC479934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17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D7082-E91C-4A70-ABE3-58686BBA458D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5846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dirty="0" smtClean="0">
                <a:solidFill>
                  <a:prstClr val="black"/>
                </a:solidFill>
                <a:latin typeface="+mn-lt"/>
              </a:rPr>
              <a:t>Attribution condition: You must indicate that derivative work</a:t>
            </a:r>
          </a:p>
          <a:p>
            <a:r>
              <a:rPr lang="en-US" sz="1200" dirty="0" smtClean="0">
                <a:solidFill>
                  <a:prstClr val="black"/>
                </a:solidFill>
                <a:latin typeface="+mn-lt"/>
              </a:rPr>
              <a:t>"Is derived from John Butterworth &amp; 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Xeno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Kovah’s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 ’Advanced Intel x86: </a:t>
            </a:r>
            <a:r>
              <a:rPr lang="en-US" sz="1200" dirty="0" smtClean="0"/>
              <a:t>BIOS and SMM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’ class posted at http://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opensecuritytraining.info</a:t>
            </a: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/</a:t>
            </a:r>
            <a:r>
              <a:rPr lang="en-US" sz="1200" dirty="0" err="1" smtClean="0">
                <a:solidFill>
                  <a:prstClr val="black"/>
                </a:solidFill>
                <a:latin typeface="+mn-lt"/>
              </a:rPr>
              <a:t>IntroBIOS.html</a:t>
            </a:r>
            <a:r>
              <a:rPr lang="en-US" sz="1200" smtClean="0">
                <a:solidFill>
                  <a:prstClr val="black"/>
                </a:solidFill>
                <a:latin typeface="+mn-lt"/>
              </a:rPr>
              <a:t>”</a:t>
            </a:r>
            <a:endParaRPr lang="en-US" sz="12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2E91C7F-A5F6-9A4D-B053-7F1F29C94874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C860-44C5-644B-90D9-2974B61089B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090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AFE24-4D94-DB4B-A561-D8D7D380DB1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5414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463-1C44-6A4B-A97C-15362D0C31E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938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BC6C-D62F-9948-B8A2-935E8788ADA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3444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983-EAEA-9640-B741-596E642429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1782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77C-E047-E34E-BB7D-54CC1C666E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8387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EAA9-FCFE-B741-8C7A-BE403A97EE3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4837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F34A-51CA-984D-A888-12E753504B1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05153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AF7C-AA0D-1340-9106-64C779F115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93787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C42-5370-8C4A-9BB9-26D2211ABE9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4403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1A68-DB9E-7C41-ACEE-EBA478D8FE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630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93C85-BCD7-7D43-A197-EB939308491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882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787-D978-9C48-B2E2-50EEA5BC8A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9148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D691-7D95-5E4D-837F-B75AC6D914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970874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A0D-B451-C047-A4FA-35DD491D09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13830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DBC6C-D62F-9948-B8A2-935E8788ADA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19311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8983-EAEA-9640-B741-596E6424298D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5751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C377C-E047-E34E-BB7D-54CC1C666E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188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EAA9-FCFE-B741-8C7A-BE403A97EE31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927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F34A-51CA-984D-A888-12E753504B1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75497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CAF7C-AA0D-1340-9106-64C779F1159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6390003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6C42-5370-8C4A-9BB9-26D2211ABE99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5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A1843-BB20-9747-9FBA-2222FBD9EF2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703866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41A68-DB9E-7C41-ACEE-EBA478D8FE9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55611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787-D978-9C48-B2E2-50EEA5BC8A7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53282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D691-7D95-5E4D-837F-B75AC6D914A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1393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55A0D-B451-C047-A4FA-35DD491D098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398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8347-DD57-434F-9A12-E5ECB169ECD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970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40F3-885D-E342-8AB7-90F7F67D7BE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988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1C35-94C4-6B43-BCCB-06EA41583E5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5724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7EDDB-D97C-1045-A304-898E3BBA7EA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875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998B-AF75-AE45-A317-E05698DCABC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014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C177D-BCE3-4D44-BA4D-05C5CEB45CF4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6749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5693C701-DEAC-C845-BFE0-B41A714FB5C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448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23EEC-FF47-FF45-8D80-A565D4A107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3929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F923EEC-FF47-FF45-8D80-A565D4A1073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10/14/15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30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5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Advanced x86:</a:t>
            </a:r>
            <a:br>
              <a:rPr lang="en-US" dirty="0"/>
            </a:br>
            <a:r>
              <a:rPr lang="en-US" sz="4000" dirty="0"/>
              <a:t>BIOS and System Management Mode </a:t>
            </a:r>
            <a:r>
              <a:rPr lang="en-US" sz="4000" dirty="0" smtClean="0"/>
              <a:t>Internals</a:t>
            </a:r>
            <a:br>
              <a:rPr lang="en-US" sz="4000" dirty="0" smtClean="0"/>
            </a:br>
            <a:r>
              <a:rPr lang="en-US" sz="4000" i="1" smtClean="0"/>
              <a:t>SMM Conclusion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79140"/>
            <a:ext cx="6400800" cy="1275533"/>
          </a:xfrm>
        </p:spPr>
        <p:txBody>
          <a:bodyPr>
            <a:normAutofit/>
          </a:bodyPr>
          <a:lstStyle/>
          <a:p>
            <a:r>
              <a:rPr lang="en-US" dirty="0" err="1"/>
              <a:t>Xeno</a:t>
            </a:r>
            <a:r>
              <a:rPr lang="en-US" dirty="0"/>
              <a:t> </a:t>
            </a:r>
            <a:r>
              <a:rPr lang="en-US" dirty="0" err="1" smtClean="0"/>
              <a:t>Kovah</a:t>
            </a:r>
            <a:r>
              <a:rPr lang="en-US" dirty="0" smtClean="0"/>
              <a:t> &amp;&amp; Corey </a:t>
            </a:r>
            <a:r>
              <a:rPr lang="en-US" dirty="0" err="1" smtClean="0"/>
              <a:t>Kallenberg</a:t>
            </a:r>
            <a:endParaRPr lang="en-US" dirty="0"/>
          </a:p>
          <a:p>
            <a:r>
              <a:rPr lang="en-US" dirty="0" smtClean="0"/>
              <a:t>LegbaCore, LLC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l="28609" t="3591" r="27540" b="6899"/>
          <a:stretch/>
        </p:blipFill>
        <p:spPr>
          <a:xfrm>
            <a:off x="3009900" y="3188296"/>
            <a:ext cx="31242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27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All materials are licensed under a Creative Commons 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Share Alike</a:t>
            </a:r>
            <a:r>
              <a:rPr lang="ja-JP" altLang="en-US" sz="360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sz="3600">
                <a:latin typeface="Arial" charset="0"/>
                <a:ea typeface="ＭＳ Ｐゴシック" charset="0"/>
                <a:cs typeface="ＭＳ Ｐゴシック" charset="0"/>
              </a:rPr>
              <a:t> license.</a:t>
            </a:r>
            <a:endParaRPr lang="en-US" sz="36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772400" cy="5486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http://creativecommons.org/licenses/by-sa/3.0/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0190B3-9E64-8946-ADD2-447C9EEAC016}" type="slidenum">
              <a:rPr lang="en-US" sz="1400">
                <a:solidFill>
                  <a:prstClr val="black"/>
                </a:solidFill>
              </a:rPr>
              <a:pPr/>
              <a:t>2</a:t>
            </a:fld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324600" cy="473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1"/>
          <p:cNvSpPr>
            <a:spLocks noChangeArrowheads="1"/>
          </p:cNvSpPr>
          <p:nvPr/>
        </p:nvSpPr>
        <p:spPr bwMode="auto">
          <a:xfrm>
            <a:off x="0" y="6427788"/>
            <a:ext cx="9144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/>
            <a:r>
              <a:rPr lang="en-US" sz="1100" dirty="0">
                <a:solidFill>
                  <a:prstClr val="black"/>
                </a:solidFill>
                <a:latin typeface="Calibri"/>
              </a:rPr>
              <a:t>Attribution condition: You must indicate that derivative work</a:t>
            </a:r>
          </a:p>
          <a:p>
            <a:pPr defTabSz="914400"/>
            <a:r>
              <a:rPr lang="en-US" sz="1100" dirty="0">
                <a:solidFill>
                  <a:prstClr val="black"/>
                </a:solidFill>
                <a:latin typeface="Calibri"/>
              </a:rPr>
              <a:t>"Is derived from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John Butterworth &amp;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Xeno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Kovah’s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 ’Advanced Intel </a:t>
            </a:r>
            <a:r>
              <a:rPr lang="en-US" sz="1100" dirty="0">
                <a:solidFill>
                  <a:prstClr val="black"/>
                </a:solidFill>
                <a:latin typeface="Calibri"/>
              </a:rPr>
              <a:t>x86: BIOS and 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SMM’ class posted at http://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opensecuritytraining.info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/</a:t>
            </a:r>
            <a:r>
              <a:rPr lang="en-US" sz="1100" dirty="0" err="1" smtClean="0">
                <a:solidFill>
                  <a:prstClr val="black"/>
                </a:solidFill>
                <a:latin typeface="Calibri"/>
              </a:rPr>
              <a:t>IntroBIOS.html</a:t>
            </a:r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”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6034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SMM Lockdown Summary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Although these may generally only be implemented by the vendor, you can verify most of these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 TSEG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entire SMRAM range is contained in the protected space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SMI handler code should not execute code outside the protected memory range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Don’t use interrupts in SMM, unless you explicitly WBINVD the cache before generating an interrupt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D_LCK is set to lock down both memory-mapping registers as well as SMRAM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Verify SMRR are supported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Verify SMRR are used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Verify SMRR range overlaps/matches TSEG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Verify SMM_LOCK bit is asserted to prevent an attacker from suppressing SMI#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Verify the SMM_BWP bit is set in the BIOS_CNTL register to permit writes to flash only when processor is in SMM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6043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SMM Conclusion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Holds a lot of responsibility in protecting the system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Protects the BIOS flash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Protects itself, because it is instantiated by the BIOS from binary on the BIOS flash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 it is very fragile in case of a writeable BIOS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It is not difficult to locate and “carve” out the SMI code module and replace it with a malicious one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Once written to BIOS the attacker can lock down the once-vulnerable system 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highlights a general problem with tools like Copernicus. We’ll touch on this at the end of the Trusted Computing section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Bottom line: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attacker can write to the BIOS, they can modify SMM (and a lot of other stuff, unlocking protections, etc.)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Therefore, the most important thing to lock down is the SPI Flash, first and foremost.</a:t>
            </a:r>
          </a:p>
          <a:p>
            <a:pPr lvl="1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protection of which relies first and foremost on SMM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49768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</TotalTime>
  <Words>404</Words>
  <Application>Microsoft Macintosh PowerPoint</Application>
  <PresentationFormat>On-screen Show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1_Office Theme</vt:lpstr>
      <vt:lpstr>2_Office Theme</vt:lpstr>
      <vt:lpstr>Advanced x86: BIOS and System Management Mode Internals SMM Conclusion</vt:lpstr>
      <vt:lpstr>All materials are licensed under a Creative Commons “Share Alike” license.</vt:lpstr>
      <vt:lpstr>SMM Lockdown Summary</vt:lpstr>
      <vt:lpstr>SMM 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x86: BIOS and System Management Mode Internals SMM Conclusion</dc:title>
  <dc:creator>a</dc:creator>
  <cp:lastModifiedBy>a</cp:lastModifiedBy>
  <cp:revision>3</cp:revision>
  <dcterms:created xsi:type="dcterms:W3CDTF">2015-01-31T02:14:48Z</dcterms:created>
  <dcterms:modified xsi:type="dcterms:W3CDTF">2015-10-14T06:44:07Z</dcterms:modified>
</cp:coreProperties>
</file>