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320" r:id="rId2"/>
    <p:sldId id="321" r:id="rId3"/>
    <p:sldId id="322" r:id="rId4"/>
    <p:sldId id="319" r:id="rId5"/>
    <p:sldId id="317" r:id="rId6"/>
    <p:sldId id="316" r:id="rId7"/>
    <p:sldId id="276" r:id="rId8"/>
    <p:sldId id="281" r:id="rId9"/>
    <p:sldId id="283" r:id="rId10"/>
    <p:sldId id="284" r:id="rId11"/>
    <p:sldId id="280" r:id="rId12"/>
    <p:sldId id="287" r:id="rId13"/>
    <p:sldId id="286" r:id="rId14"/>
    <p:sldId id="288" r:id="rId15"/>
    <p:sldId id="296" r:id="rId16"/>
    <p:sldId id="297" r:id="rId17"/>
    <p:sldId id="298" r:id="rId18"/>
    <p:sldId id="299" r:id="rId19"/>
    <p:sldId id="282" r:id="rId20"/>
    <p:sldId id="301" r:id="rId21"/>
    <p:sldId id="302" r:id="rId22"/>
    <p:sldId id="304" r:id="rId23"/>
    <p:sldId id="303" r:id="rId24"/>
    <p:sldId id="305" r:id="rId25"/>
    <p:sldId id="306" r:id="rId26"/>
    <p:sldId id="307" r:id="rId27"/>
    <p:sldId id="308" r:id="rId28"/>
    <p:sldId id="300" r:id="rId29"/>
    <p:sldId id="318" r:id="rId30"/>
    <p:sldId id="323" r:id="rId31"/>
    <p:sldId id="324" r:id="rId32"/>
    <p:sldId id="32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98790" autoAdjust="0"/>
  </p:normalViewPr>
  <p:slideViewPr>
    <p:cSldViewPr>
      <p:cViewPr varScale="1">
        <p:scale>
          <a:sx n="64" d="100"/>
          <a:sy n="64" d="100"/>
        </p:scale>
        <p:origin x="-1332" y="-96"/>
      </p:cViewPr>
      <p:guideLst>
        <p:guide orient="horz" pos="2160"/>
        <p:guide pos="2880"/>
      </p:guideLst>
    </p:cSldViewPr>
  </p:slideViewPr>
  <p:outlineViewPr>
    <p:cViewPr>
      <p:scale>
        <a:sx n="33" d="100"/>
        <a:sy n="33" d="100"/>
      </p:scale>
      <p:origin x="0" y="13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D7C024-0D3A-4BD4-B289-269F05CC13FA}"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87099B-B872-4110-82AC-A48C55F089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FB4438-FF1F-49B5-8136-E8921E8F6799}" type="slidenum">
              <a:rPr lang="en-US"/>
              <a:pPr/>
              <a:t>2</a:t>
            </a:fld>
            <a:endParaRPr lang="en-US"/>
          </a:p>
        </p:txBody>
      </p:sp>
      <p:sp>
        <p:nvSpPr>
          <p:cNvPr id="23449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34498" name="Rectangle 2"/>
          <p:cNvSpPr txBox="1">
            <a:spLocks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7099B-B872-4110-82AC-A48C55F0898B}"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7099B-B872-4110-82AC-A48C55F0898B}"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7099B-B872-4110-82AC-A48C55F0898B}"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7099B-B872-4110-82AC-A48C55F0898B}"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7099B-B872-4110-82AC-A48C55F0898B}"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5C4ED-D591-4686-8821-A791ED6EF3C7}"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72BA4-1028-42A9-8699-E0724DECA2E0}"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E72E82-2478-43F6-ABB8-8AF8AF267CFB}"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00563-9991-4CEB-AC25-BC51B0210F1D}"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5E3498-6CAB-4814-9FD2-F23879582831}" type="datetime1">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7BDB29-9F47-498B-8CA0-49C99145EBC7}"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752831-70FA-4EE6-9CE5-480473037564}" type="datetime1">
              <a:rPr lang="en-US" smtClean="0"/>
              <a:t>1/29/2013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DD314D-49C5-41E2-88ED-F39347C723C2}" type="datetime1">
              <a:rPr lang="en-US" smtClean="0"/>
              <a:t>1/29/2013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B5844-0108-45AF-A039-B1D656DC9A53}" type="datetime1">
              <a:rPr lang="en-US" smtClean="0"/>
              <a:t>1/29/2013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D5BC2-550E-4395-BCCF-349B43694B53}"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A3AD0-E5E1-423C-9972-4C54DDE78061}" type="datetime1">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8BA3E-8557-415A-91C0-C8F6E28D0BC0}" type="datetime1">
              <a:rPr lang="en-US" smtClean="0"/>
              <a:t>1/29/2013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pentest.cryptocity.net/files/exploitation/winasm-1.0.1.pdf" TargetMode="External"/><Relationship Id="rId3" Type="http://schemas.openxmlformats.org/officeDocument/2006/relationships/hyperlink" Target="http://www.corelan.be/index.php/2010/02/25/exploit-writing-tutorial-part-9-introduction-to-win32-shellcodeing/" TargetMode="External"/><Relationship Id="rId7" Type="http://schemas.openxmlformats.org/officeDocument/2006/relationships/hyperlink" Target="http://pentest.cryptocity.net/files/exploitation/asmcodes-1.0.2.pdf" TargetMode="External"/><Relationship Id="rId2" Type="http://schemas.openxmlformats.org/officeDocument/2006/relationships/hyperlink" Target="http://www.blackhatlibrary.net/Shellcode" TargetMode="External"/><Relationship Id="rId1" Type="http://schemas.openxmlformats.org/officeDocument/2006/relationships/slideLayout" Target="../slideLayouts/slideLayout2.xml"/><Relationship Id="rId6" Type="http://schemas.openxmlformats.org/officeDocument/2006/relationships/hyperlink" Target="http://www.vividmachines.com/shellcode/shellcode.html" TargetMode="External"/><Relationship Id="rId5" Type="http://schemas.openxmlformats.org/officeDocument/2006/relationships/hyperlink" Target="http://www.patternsinthevoid.net/blog/2011/09/learning-assembly-through-writing-shellcode/" TargetMode="External"/><Relationship Id="rId4" Type="http://schemas.openxmlformats.org/officeDocument/2006/relationships/hyperlink" Target="http://skypher.com/wiki/index.php/Hacking/Shellcode/Alphanumeric/x64_printable_opcode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kernel-panic.it/security/shellcode/index.html" TargetMode="External"/><Relationship Id="rId2" Type="http://schemas.openxmlformats.org/officeDocument/2006/relationships/hyperlink" Target="http://blog.markloiseau.com/2012/06/64-bit-linux-shellcode/" TargetMode="External"/><Relationship Id="rId1" Type="http://schemas.openxmlformats.org/officeDocument/2006/relationships/slideLayout" Target="../slideLayouts/slideLayout2.xml"/><Relationship Id="rId5" Type="http://schemas.openxmlformats.org/officeDocument/2006/relationships/hyperlink" Target="http://www.infosecwriters.com/hhworld/shellcode.txt" TargetMode="External"/><Relationship Id="rId4" Type="http://schemas.openxmlformats.org/officeDocument/2006/relationships/hyperlink" Target="http://ref.x86asm.net/"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ref.x86asm.net/" TargetMode="External"/><Relationship Id="rId2" Type="http://schemas.openxmlformats.org/officeDocument/2006/relationships/hyperlink" Target="http://code.google.com/p/beta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Hacking Techniques &amp; Intrusion Detection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fontScale="92500" lnSpcReduction="10000"/>
          </a:bodyPr>
          <a:lstStyle/>
          <a:p>
            <a:endParaRPr lang="en-US" sz="2600" dirty="0" smtClean="0"/>
          </a:p>
          <a:p>
            <a:endParaRPr lang="en-US" dirty="0" smtClean="0">
              <a:solidFill>
                <a:schemeClr val="bg1"/>
              </a:solidFill>
            </a:endParaRPr>
          </a:p>
          <a:p>
            <a:r>
              <a:rPr lang="en-US" dirty="0" smtClean="0">
                <a:solidFill>
                  <a:schemeClr val="bg1"/>
                </a:solidFill>
              </a:rPr>
              <a:t>Ali </a:t>
            </a:r>
            <a:r>
              <a:rPr lang="en-US" dirty="0" smtClean="0">
                <a:solidFill>
                  <a:schemeClr val="bg1"/>
                </a:solidFill>
              </a:rPr>
              <a:t>Al-</a:t>
            </a:r>
            <a:r>
              <a:rPr lang="en-US" dirty="0" err="1" smtClean="0">
                <a:solidFill>
                  <a:schemeClr val="bg1"/>
                </a:solidFill>
              </a:rPr>
              <a:t>Shemery</a:t>
            </a:r>
            <a:endParaRPr lang="en-US" dirty="0" smtClean="0">
              <a:solidFill>
                <a:schemeClr val="bg1"/>
              </a:solidFill>
            </a:endParaRPr>
          </a:p>
          <a:p>
            <a:r>
              <a:rPr lang="en-US" dirty="0" err="1" smtClean="0">
                <a:solidFill>
                  <a:schemeClr val="bg1"/>
                </a:solidFill>
              </a:rPr>
              <a:t>arabnix</a:t>
            </a:r>
            <a:r>
              <a:rPr lang="en-US" dirty="0" smtClean="0">
                <a:solidFill>
                  <a:schemeClr val="bg1"/>
                </a:solidFill>
              </a:rPr>
              <a:t> [at] </a:t>
            </a:r>
            <a:r>
              <a:rPr lang="en-US" dirty="0" err="1" smtClean="0">
                <a:solidFill>
                  <a:schemeClr val="bg1"/>
                </a:solidFill>
              </a:rPr>
              <a:t>gmail</a:t>
            </a:r>
            <a:endParaRPr lang="en-US"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Immunity Debugger</a:t>
            </a:r>
          </a:p>
        </p:txBody>
      </p:sp>
      <p:sp>
        <p:nvSpPr>
          <p:cNvPr id="3" name="Content Placeholder 2"/>
          <p:cNvSpPr>
            <a:spLocks noGrp="1"/>
          </p:cNvSpPr>
          <p:nvPr>
            <p:ph idx="1"/>
          </p:nvPr>
        </p:nvSpPr>
        <p:spPr/>
        <p:txBody>
          <a:bodyPr>
            <a:normAutofit lnSpcReduction="10000"/>
          </a:bodyPr>
          <a:lstStyle/>
          <a:p>
            <a:pPr>
              <a:buClr>
                <a:srgbClr val="FF0000"/>
              </a:buClr>
            </a:pPr>
            <a:r>
              <a:rPr lang="en-US" dirty="0" smtClean="0">
                <a:solidFill>
                  <a:schemeClr val="bg1"/>
                </a:solidFill>
                <a:latin typeface="Bookman Old Style" pitchFamily="18" charset="0"/>
              </a:rPr>
              <a:t>A powerful new way to write exploits, analyze malware, and reverse engineer binary files. </a:t>
            </a:r>
          </a:p>
          <a:p>
            <a:pPr>
              <a:buClr>
                <a:srgbClr val="FF0000"/>
              </a:buClr>
            </a:pPr>
            <a:r>
              <a:rPr lang="en-US" dirty="0" smtClean="0">
                <a:solidFill>
                  <a:schemeClr val="bg1"/>
                </a:solidFill>
                <a:latin typeface="Bookman Old Style" pitchFamily="18" charset="0"/>
              </a:rPr>
              <a:t>It builds on a solid user interface with function graphing, and a large and well supported Python API for easy extensibility.</a:t>
            </a:r>
          </a:p>
          <a:p>
            <a:pPr>
              <a:buClr>
                <a:srgbClr val="FF0000"/>
              </a:buClr>
            </a:pPr>
            <a:endParaRPr lang="en-US" dirty="0" smtClean="0">
              <a:solidFill>
                <a:schemeClr val="bg1"/>
              </a:solidFill>
              <a:latin typeface="Bookman Old Style" pitchFamily="18" charset="0"/>
            </a:endParaRPr>
          </a:p>
          <a:p>
            <a:pPr algn="r">
              <a:buClr>
                <a:srgbClr val="FF0000"/>
              </a:buClr>
              <a:buNone/>
            </a:pPr>
            <a:r>
              <a:rPr lang="en-US" dirty="0" smtClean="0">
                <a:solidFill>
                  <a:srgbClr val="C00000"/>
                </a:solidFill>
                <a:latin typeface="Bookman Old Style" pitchFamily="18" charset="0"/>
              </a:rPr>
              <a:t>Did you read that? </a:t>
            </a:r>
            <a:r>
              <a:rPr lang="en-US" b="1" u="sng" dirty="0" smtClean="0">
                <a:solidFill>
                  <a:srgbClr val="C00000"/>
                </a:solidFill>
                <a:latin typeface="Bookman Old Style" pitchFamily="18" charset="0"/>
              </a:rPr>
              <a:t>Python</a:t>
            </a:r>
            <a:r>
              <a:rPr lang="en-US" dirty="0" smtClean="0">
                <a:solidFill>
                  <a:srgbClr val="C00000"/>
                </a:solidFill>
                <a:latin typeface="Bookman Old Style" pitchFamily="18" charset="0"/>
              </a:rPr>
              <a:t> </a:t>
            </a:r>
            <a:r>
              <a:rPr lang="en-US" dirty="0" smtClean="0">
                <a:solidFill>
                  <a:srgbClr val="C00000"/>
                </a:solidFill>
                <a:latin typeface="Bookman Old Style" pitchFamily="18" charset="0"/>
                <a:sym typeface="Wingdings" pitchFamily="2" charset="2"/>
              </a:rPr>
              <a:t></a:t>
            </a:r>
            <a:endParaRPr lang="en-US" dirty="0" smtClean="0">
              <a:solidFill>
                <a:srgbClr val="C00000"/>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Immunity Debugger</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pic>
        <p:nvPicPr>
          <p:cNvPr id="6" name="Content Placeholder 5" descr="immunitydebugger.png"/>
          <p:cNvPicPr>
            <a:picLocks noGrp="1" noChangeAspect="1"/>
          </p:cNvPicPr>
          <p:nvPr>
            <p:ph idx="1"/>
          </p:nvPr>
        </p:nvPicPr>
        <p:blipFill>
          <a:blip r:embed="rId3" cstate="print"/>
          <a:stretch>
            <a:fillRect/>
          </a:stretch>
        </p:blipFill>
        <p:spPr>
          <a:xfrm>
            <a:off x="27434" y="152400"/>
            <a:ext cx="9116566" cy="6553200"/>
          </a:xfrm>
        </p:spPr>
      </p:pic>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Which to use?</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IMO there is no exact answer to this question, it’s a matter of comfort! </a:t>
            </a:r>
          </a:p>
          <a:p>
            <a:pPr>
              <a:buClr>
                <a:srgbClr val="FF0000"/>
              </a:buClr>
            </a:pPr>
            <a:r>
              <a:rPr lang="en-US" dirty="0" smtClean="0">
                <a:solidFill>
                  <a:schemeClr val="bg1"/>
                </a:solidFill>
                <a:latin typeface="Bookman Old Style" pitchFamily="18" charset="0"/>
              </a:rPr>
              <a:t>Choose the debugger comfortable for you and helps you with your debugging process.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Example – </a:t>
            </a:r>
            <a:r>
              <a:rPr lang="en-US" b="1" dirty="0" err="1" smtClean="0">
                <a:solidFill>
                  <a:schemeClr val="bg1"/>
                </a:solidFill>
                <a:latin typeface="Bookman Old Style" pitchFamily="18" charset="0"/>
              </a:rPr>
              <a:t>Auth.c</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solidFill>
                  <a:schemeClr val="bg1"/>
                </a:solidFill>
                <a:latin typeface="Bookman Old Style" pitchFamily="18" charset="0"/>
              </a:rPr>
              <a:t>What does </a:t>
            </a:r>
            <a:r>
              <a:rPr lang="en-US" dirty="0" err="1" smtClean="0">
                <a:solidFill>
                  <a:schemeClr val="bg1"/>
                </a:solidFill>
                <a:latin typeface="Bookman Old Style" pitchFamily="18" charset="0"/>
              </a:rPr>
              <a:t>auth.c</a:t>
            </a:r>
            <a:r>
              <a:rPr lang="en-US" dirty="0" smtClean="0">
                <a:solidFill>
                  <a:schemeClr val="bg1"/>
                </a:solidFill>
                <a:latin typeface="Bookman Old Style" pitchFamily="18" charset="0"/>
              </a:rPr>
              <a:t> do?</a:t>
            </a:r>
          </a:p>
          <a:p>
            <a:pPr lvl="1">
              <a:buClr>
                <a:srgbClr val="FF0000"/>
              </a:buClr>
            </a:pPr>
            <a:r>
              <a:rPr lang="en-US" dirty="0" smtClean="0">
                <a:solidFill>
                  <a:schemeClr val="bg1"/>
                </a:solidFill>
                <a:latin typeface="Bookman Old Style" pitchFamily="18" charset="0"/>
              </a:rPr>
              <a:t>It takes the first argument from the command line,</a:t>
            </a:r>
          </a:p>
          <a:p>
            <a:pPr lvl="1">
              <a:buClr>
                <a:srgbClr val="FF0000"/>
              </a:buClr>
            </a:pPr>
            <a:r>
              <a:rPr lang="en-US" dirty="0" smtClean="0">
                <a:solidFill>
                  <a:schemeClr val="bg1"/>
                </a:solidFill>
                <a:latin typeface="Bookman Old Style" pitchFamily="18" charset="0"/>
              </a:rPr>
              <a:t>It then passes this argument to a basic authentication function for checking,</a:t>
            </a:r>
          </a:p>
          <a:p>
            <a:pPr lvl="1">
              <a:buClr>
                <a:srgbClr val="FF0000"/>
              </a:buClr>
            </a:pPr>
            <a:r>
              <a:rPr lang="en-US" dirty="0" smtClean="0">
                <a:solidFill>
                  <a:schemeClr val="bg1"/>
                </a:solidFill>
                <a:latin typeface="Bookman Old Style" pitchFamily="18" charset="0"/>
              </a:rPr>
              <a:t>If the argument is the correct password, it prints a success message,</a:t>
            </a:r>
          </a:p>
          <a:p>
            <a:pPr lvl="1">
              <a:buClr>
                <a:srgbClr val="FF0000"/>
              </a:buClr>
            </a:pPr>
            <a:r>
              <a:rPr lang="en-US" dirty="0" smtClean="0">
                <a:solidFill>
                  <a:schemeClr val="bg1"/>
                </a:solidFill>
                <a:latin typeface="Bookman Old Style" pitchFamily="18" charset="0"/>
              </a:rPr>
              <a:t>If the argument isn’t the correct password, it prints a failure message.</a:t>
            </a:r>
          </a:p>
          <a:p>
            <a:pPr>
              <a:buClr>
                <a:srgbClr val="FF0000"/>
              </a:buClr>
            </a:pPr>
            <a:r>
              <a:rPr lang="en-US" dirty="0" smtClean="0">
                <a:solidFill>
                  <a:schemeClr val="bg1"/>
                </a:solidFill>
                <a:latin typeface="Bookman Old Style" pitchFamily="18" charset="0"/>
              </a:rPr>
              <a:t>There is a bug in the code!</a:t>
            </a:r>
          </a:p>
          <a:p>
            <a:pPr>
              <a:buClr>
                <a:srgbClr val="FF0000"/>
              </a:buClr>
            </a:pPr>
            <a:r>
              <a:rPr lang="en-US" dirty="0" smtClean="0">
                <a:solidFill>
                  <a:schemeClr val="bg1"/>
                </a:solidFill>
                <a:latin typeface="Bookman Old Style" pitchFamily="18" charset="0"/>
              </a:rPr>
              <a:t>Let’s try to discover it.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is a command line debugger, not very user friendly, but very powerful.</a:t>
            </a:r>
          </a:p>
          <a:p>
            <a:pPr>
              <a:buClr>
                <a:srgbClr val="FF0000"/>
              </a:buClr>
            </a:pPr>
            <a:r>
              <a:rPr lang="en-US" dirty="0" smtClean="0">
                <a:solidFill>
                  <a:schemeClr val="bg1"/>
                </a:solidFill>
                <a:latin typeface="Bookman Old Style" pitchFamily="18" charset="0"/>
              </a:rPr>
              <a:t>First we need to compile </a:t>
            </a:r>
            <a:r>
              <a:rPr lang="en-US" dirty="0" err="1" smtClean="0">
                <a:solidFill>
                  <a:schemeClr val="bg1"/>
                </a:solidFill>
                <a:latin typeface="Bookman Old Style" pitchFamily="18" charset="0"/>
              </a:rPr>
              <a:t>auth.c</a:t>
            </a:r>
            <a:r>
              <a:rPr lang="en-US" dirty="0" smtClean="0">
                <a:solidFill>
                  <a:schemeClr val="bg1"/>
                </a:solidFill>
                <a:latin typeface="Bookman Old Style" pitchFamily="18" charset="0"/>
              </a:rPr>
              <a:t>, then run auth from within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Use </a:t>
            </a:r>
            <a:r>
              <a:rPr lang="en-US" dirty="0" err="1" smtClean="0">
                <a:solidFill>
                  <a:schemeClr val="bg1"/>
                </a:solidFill>
                <a:latin typeface="Bookman Old Style" pitchFamily="18" charset="0"/>
              </a:rPr>
              <a:t>gcc</a:t>
            </a:r>
            <a:r>
              <a:rPr lang="en-US" dirty="0" smtClean="0">
                <a:solidFill>
                  <a:schemeClr val="bg1"/>
                </a:solidFill>
                <a:latin typeface="Bookman Old Style" pitchFamily="18" charset="0"/>
              </a:rPr>
              <a:t>:</a:t>
            </a:r>
          </a:p>
          <a:p>
            <a:pPr lvl="1">
              <a:buClr>
                <a:srgbClr val="FF0000"/>
              </a:buClr>
            </a:pPr>
            <a:r>
              <a:rPr lang="en-US" dirty="0" err="1" smtClean="0">
                <a:solidFill>
                  <a:schemeClr val="bg1"/>
                </a:solidFill>
                <a:latin typeface="Bookman Old Style" pitchFamily="18" charset="0"/>
              </a:rPr>
              <a:t>gcc</a:t>
            </a:r>
            <a:r>
              <a:rPr lang="en-US" dirty="0" smtClean="0">
                <a:solidFill>
                  <a:schemeClr val="bg1"/>
                </a:solidFill>
                <a:latin typeface="Bookman Old Style" pitchFamily="18" charset="0"/>
              </a:rPr>
              <a:t> –</a:t>
            </a:r>
            <a:r>
              <a:rPr lang="en-US" dirty="0" err="1" smtClean="0">
                <a:solidFill>
                  <a:schemeClr val="bg1"/>
                </a:solidFill>
                <a:latin typeface="Bookman Old Style" pitchFamily="18" charset="0"/>
              </a:rPr>
              <a:t>ggdb</a:t>
            </a:r>
            <a:r>
              <a:rPr lang="en-US" dirty="0" smtClean="0">
                <a:solidFill>
                  <a:schemeClr val="bg1"/>
                </a:solidFill>
                <a:latin typeface="Bookman Old Style" pitchFamily="18" charset="0"/>
              </a:rPr>
              <a:t> –O0 </a:t>
            </a:r>
            <a:r>
              <a:rPr lang="en-US" dirty="0" err="1" smtClean="0">
                <a:solidFill>
                  <a:schemeClr val="bg1"/>
                </a:solidFill>
                <a:latin typeface="Bookman Old Style" pitchFamily="18" charset="0"/>
              </a:rPr>
              <a:t>auth.c</a:t>
            </a:r>
            <a:r>
              <a:rPr lang="en-US" dirty="0" smtClean="0">
                <a:solidFill>
                  <a:schemeClr val="bg1"/>
                </a:solidFill>
                <a:latin typeface="Bookman Old Style" pitchFamily="18" charset="0"/>
              </a:rPr>
              <a:t> -o auth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lnSpcReduction="10000"/>
          </a:bodyPr>
          <a:lstStyle/>
          <a:p>
            <a:pPr>
              <a:buClr>
                <a:srgbClr val="FF0000"/>
              </a:buClr>
            </a:pPr>
            <a:r>
              <a:rPr lang="en-US" dirty="0" smtClean="0">
                <a:solidFill>
                  <a:schemeClr val="bg1"/>
                </a:solidFill>
                <a:latin typeface="Bookman Old Style" pitchFamily="18" charset="0"/>
              </a:rPr>
              <a:t>Start auth from within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a:t>
            </a:r>
          </a:p>
          <a:p>
            <a:pPr lvl="1">
              <a:buClr>
                <a:srgbClr val="FF0000"/>
              </a:buClr>
            </a:pP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 auth</a:t>
            </a: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Run it with no arguments</a:t>
            </a:r>
          </a:p>
          <a:p>
            <a:pPr lvl="1">
              <a:buClr>
                <a:srgbClr val="FF0000"/>
              </a:buClr>
              <a:buNone/>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 run</a:t>
            </a: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This will give us a Segmentation fault.</a:t>
            </a:r>
          </a:p>
          <a:p>
            <a:pPr>
              <a:buClr>
                <a:srgbClr val="FF0000"/>
              </a:buClr>
            </a:pPr>
            <a:r>
              <a:rPr lang="en-US" dirty="0" smtClean="0">
                <a:solidFill>
                  <a:schemeClr val="bg1"/>
                </a:solidFill>
                <a:latin typeface="Bookman Old Style" pitchFamily="18" charset="0"/>
              </a:rPr>
              <a:t>The program now crashes!</a:t>
            </a:r>
          </a:p>
          <a:p>
            <a:pPr>
              <a:buClr>
                <a:srgbClr val="FF0000"/>
              </a:buClr>
            </a:pPr>
            <a:r>
              <a:rPr lang="en-US" dirty="0" smtClean="0">
                <a:solidFill>
                  <a:schemeClr val="bg1"/>
                </a:solidFill>
                <a:latin typeface="Bookman Old Style" pitchFamily="18" charset="0"/>
              </a:rPr>
              <a:t>Let’s find what made the program crash.</a:t>
            </a: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solidFill>
                  <a:schemeClr val="bg1"/>
                </a:solidFill>
                <a:latin typeface="Bookman Old Style" pitchFamily="18" charset="0"/>
              </a:rPr>
              <a:t>We need to reconstruct the frames on the stack.</a:t>
            </a:r>
          </a:p>
          <a:p>
            <a:pPr>
              <a:buClr>
                <a:srgbClr val="FF0000"/>
              </a:buClr>
            </a:pPr>
            <a:r>
              <a:rPr lang="en-US" dirty="0" smtClean="0">
                <a:solidFill>
                  <a:schemeClr val="bg1"/>
                </a:solidFill>
                <a:latin typeface="Bookman Old Style" pitchFamily="18" charset="0"/>
              </a:rPr>
              <a:t>The frames will show us the function calling sequence.</a:t>
            </a:r>
          </a:p>
          <a:p>
            <a:pPr>
              <a:buClr>
                <a:srgbClr val="FF0000"/>
              </a:buClr>
            </a:pPr>
            <a:r>
              <a:rPr lang="en-US" dirty="0" smtClean="0">
                <a:solidFill>
                  <a:schemeClr val="bg1"/>
                </a:solidFill>
                <a:latin typeface="Bookman Old Style" pitchFamily="18" charset="0"/>
              </a:rPr>
              <a:t>Use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command “</a:t>
            </a:r>
            <a:r>
              <a:rPr lang="en-US" dirty="0" err="1" smtClean="0">
                <a:solidFill>
                  <a:schemeClr val="bg1"/>
                </a:solidFill>
                <a:latin typeface="Bookman Old Style" pitchFamily="18" charset="0"/>
              </a:rPr>
              <a:t>backtrace</a:t>
            </a:r>
            <a:r>
              <a:rPr lang="en-US" dirty="0" smtClean="0">
                <a:solidFill>
                  <a:schemeClr val="bg1"/>
                </a:solidFill>
                <a:latin typeface="Bookman Old Style" pitchFamily="18" charset="0"/>
              </a:rPr>
              <a:t>”</a:t>
            </a:r>
          </a:p>
          <a:p>
            <a:pPr lvl="1">
              <a:buClr>
                <a:srgbClr val="FF0000"/>
              </a:buClr>
              <a:buNone/>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a:t>
            </a:r>
            <a:r>
              <a:rPr lang="en-US" dirty="0" err="1" smtClean="0">
                <a:solidFill>
                  <a:schemeClr val="bg1"/>
                </a:solidFill>
                <a:latin typeface="Bookman Old Style" pitchFamily="18" charset="0"/>
              </a:rPr>
              <a:t>backtrace</a:t>
            </a: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If you examine the output of the command you will find that the crash happened after calling the </a:t>
            </a:r>
            <a:r>
              <a:rPr lang="en-US" dirty="0" smtClean="0">
                <a:solidFill>
                  <a:srgbClr val="C00000"/>
                </a:solidFill>
                <a:latin typeface="Bookman Old Style" pitchFamily="18" charset="0"/>
              </a:rPr>
              <a:t>auth() </a:t>
            </a:r>
            <a:r>
              <a:rPr lang="en-US" dirty="0" smtClean="0">
                <a:solidFill>
                  <a:schemeClr val="bg1"/>
                </a:solidFill>
                <a:latin typeface="Bookman Old Style" pitchFamily="18" charset="0"/>
              </a:rPr>
              <a:t>function (</a:t>
            </a:r>
            <a:r>
              <a:rPr lang="en-US" dirty="0" smtClean="0">
                <a:solidFill>
                  <a:srgbClr val="C00000"/>
                </a:solidFill>
                <a:latin typeface="Bookman Old Style" pitchFamily="18" charset="0"/>
              </a:rPr>
              <a:t>frame #1</a:t>
            </a:r>
            <a:r>
              <a:rPr lang="en-US" dirty="0" smtClean="0">
                <a:solidFill>
                  <a:schemeClr val="bg1"/>
                </a:solidFill>
                <a:latin typeface="Bookman Old Style" pitchFamily="18"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85000" lnSpcReduction="10000"/>
          </a:bodyPr>
          <a:lstStyle/>
          <a:p>
            <a:pPr>
              <a:buClr>
                <a:srgbClr val="FF0000"/>
              </a:buClr>
            </a:pPr>
            <a:r>
              <a:rPr lang="en-US" dirty="0" smtClean="0">
                <a:solidFill>
                  <a:schemeClr val="bg1"/>
                </a:solidFill>
                <a:latin typeface="Bookman Old Style" pitchFamily="18" charset="0"/>
              </a:rPr>
              <a:t>We need to check the instructions in the code where it has crashed. </a:t>
            </a:r>
          </a:p>
          <a:p>
            <a:pPr>
              <a:buClr>
                <a:srgbClr val="FF0000"/>
              </a:buClr>
            </a:pPr>
            <a:r>
              <a:rPr lang="en-US" dirty="0" smtClean="0">
                <a:solidFill>
                  <a:schemeClr val="bg1"/>
                </a:solidFill>
                <a:latin typeface="Bookman Old Style" pitchFamily="18" charset="0"/>
              </a:rPr>
              <a:t>EIP points to the last instruction executed.</a:t>
            </a:r>
          </a:p>
          <a:p>
            <a:pPr>
              <a:buClr>
                <a:srgbClr val="FF0000"/>
              </a:buClr>
            </a:pPr>
            <a:r>
              <a:rPr lang="en-US" dirty="0" smtClean="0">
                <a:solidFill>
                  <a:schemeClr val="bg1"/>
                </a:solidFill>
                <a:latin typeface="Bookman Old Style" pitchFamily="18" charset="0"/>
              </a:rPr>
              <a:t>We need to examine the memory and EIP:</a:t>
            </a:r>
          </a:p>
          <a:p>
            <a:pPr>
              <a:buClr>
                <a:srgbClr val="FF0000"/>
              </a:buClr>
            </a:pPr>
            <a:r>
              <a:rPr lang="en-US" dirty="0" smtClean="0">
                <a:solidFill>
                  <a:schemeClr val="bg1"/>
                </a:solidFill>
                <a:latin typeface="Bookman Old Style" pitchFamily="18" charset="0"/>
              </a:rPr>
              <a:t>To do that we will use the “x” to display memory contents:</a:t>
            </a:r>
          </a:p>
          <a:p>
            <a:pPr lvl="1">
              <a:buClr>
                <a:srgbClr val="FF0000"/>
              </a:buClr>
              <a:buNone/>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x/5i $</a:t>
            </a:r>
            <a:r>
              <a:rPr lang="en-US" dirty="0" err="1" smtClean="0">
                <a:solidFill>
                  <a:schemeClr val="bg1"/>
                </a:solidFill>
                <a:latin typeface="Bookman Old Style" pitchFamily="18" charset="0"/>
              </a:rPr>
              <a:t>eip</a:t>
            </a: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What does all that do????</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“x” is used to display memory content in various formats,</a:t>
            </a:r>
          </a:p>
          <a:p>
            <a:pPr>
              <a:buClr>
                <a:srgbClr val="FF0000"/>
              </a:buClr>
            </a:pPr>
            <a:r>
              <a:rPr lang="en-US" dirty="0" smtClean="0">
                <a:solidFill>
                  <a:schemeClr val="bg1"/>
                </a:solidFill>
                <a:latin typeface="Bookman Old Style" pitchFamily="18" charset="0"/>
              </a:rPr>
              <a:t>“</a:t>
            </a:r>
            <a:r>
              <a:rPr lang="en-US" dirty="0" err="1" smtClean="0">
                <a:solidFill>
                  <a:schemeClr val="bg1"/>
                </a:solidFill>
                <a:latin typeface="Bookman Old Style" pitchFamily="18" charset="0"/>
              </a:rPr>
              <a:t>i</a:t>
            </a:r>
            <a:r>
              <a:rPr lang="en-US" dirty="0" smtClean="0">
                <a:solidFill>
                  <a:schemeClr val="bg1"/>
                </a:solidFill>
                <a:latin typeface="Bookman Old Style" pitchFamily="18" charset="0"/>
              </a:rPr>
              <a:t>” is used for displaying instructions (disassembly),</a:t>
            </a:r>
          </a:p>
          <a:p>
            <a:pPr>
              <a:buClr>
                <a:srgbClr val="FF0000"/>
              </a:buClr>
            </a:pPr>
            <a:r>
              <a:rPr lang="en-US" dirty="0" smtClean="0">
                <a:solidFill>
                  <a:schemeClr val="bg1"/>
                </a:solidFill>
                <a:latin typeface="Bookman Old Style" pitchFamily="18" charset="0"/>
              </a:rPr>
              <a:t>“5” is the number of instructions to display.</a:t>
            </a:r>
          </a:p>
          <a:p>
            <a:pPr>
              <a:buClr>
                <a:srgbClr val="FF0000"/>
              </a:buClr>
            </a:pPr>
            <a:endParaRPr lang="en-US" dirty="0" smtClean="0">
              <a:solidFill>
                <a:schemeClr val="bg1"/>
              </a:solidFill>
              <a:latin typeface="Bookman Old Style" pitchFamily="18" charset="0"/>
            </a:endParaRPr>
          </a:p>
          <a:p>
            <a:pPr algn="r">
              <a:buClr>
                <a:srgbClr val="FF0000"/>
              </a:buClr>
              <a:buNone/>
            </a:pPr>
            <a:r>
              <a:rPr lang="en-US" i="1" dirty="0" smtClean="0">
                <a:solidFill>
                  <a:srgbClr val="C00000"/>
                </a:solidFill>
                <a:latin typeface="Bookman Old Style" pitchFamily="18" charset="0"/>
              </a:rPr>
              <a:t>Check next slide for “x” formats.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“x” – Examine Memory</a:t>
            </a:r>
          </a:p>
        </p:txBody>
      </p:sp>
      <p:graphicFrame>
        <p:nvGraphicFramePr>
          <p:cNvPr id="5" name="Content Placeholder 4"/>
          <p:cNvGraphicFramePr>
            <a:graphicFrameLocks noGrp="1"/>
          </p:cNvGraphicFramePr>
          <p:nvPr>
            <p:ph idx="1"/>
          </p:nvPr>
        </p:nvGraphicFramePr>
        <p:xfrm>
          <a:off x="762000" y="2743196"/>
          <a:ext cx="4114800" cy="3683848"/>
        </p:xfrm>
        <a:graphic>
          <a:graphicData uri="http://schemas.openxmlformats.org/drawingml/2006/table">
            <a:tbl>
              <a:tblPr firstRow="1" bandRow="1">
                <a:tableStyleId>{5C22544A-7EE6-4342-B048-85BDC9FD1C3A}</a:tableStyleId>
              </a:tblPr>
              <a:tblGrid>
                <a:gridCol w="1107831"/>
                <a:gridCol w="3006969"/>
              </a:tblGrid>
              <a:tr h="430956">
                <a:tc>
                  <a:txBody>
                    <a:bodyPr/>
                    <a:lstStyle/>
                    <a:p>
                      <a:r>
                        <a:rPr lang="en-US" sz="2400" dirty="0" smtClean="0"/>
                        <a:t>Format</a:t>
                      </a:r>
                      <a:endParaRPr lang="en-US" sz="2400" dirty="0"/>
                    </a:p>
                  </a:txBody>
                  <a:tcPr/>
                </a:tc>
                <a:tc>
                  <a:txBody>
                    <a:bodyPr/>
                    <a:lstStyle/>
                    <a:p>
                      <a:r>
                        <a:rPr lang="en-US" sz="2400" dirty="0" smtClean="0"/>
                        <a:t>Description</a:t>
                      </a:r>
                      <a:endParaRPr lang="en-US" sz="2400" dirty="0"/>
                    </a:p>
                  </a:txBody>
                  <a:tcPr/>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x</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hexadecimal</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d</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decimal</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o</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octal</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t</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binary</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err="1" smtClean="0">
                          <a:ln>
                            <a:noFill/>
                          </a:ln>
                          <a:solidFill>
                            <a:schemeClr val="tx1"/>
                          </a:solidFill>
                          <a:effectLst/>
                          <a:latin typeface="Lucida Sans Unicode" pitchFamily="34" charset="0"/>
                          <a:ea typeface="新細明體" pitchFamily="18" charset="-120"/>
                        </a:rPr>
                        <a:t>i</a:t>
                      </a:r>
                      <a:endPar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instructions</a:t>
                      </a:r>
                      <a:endParaRPr kumimoji="1" lang="en-US" sz="2000" b="0" i="0" u="none" strike="noStrike" cap="none" normalizeH="0" baseline="0" dirty="0" smtClean="0">
                        <a:ln>
                          <a:noFill/>
                        </a:ln>
                        <a:solidFill>
                          <a:schemeClr val="accent2"/>
                        </a:solidFill>
                        <a:effectLst/>
                        <a:latin typeface="Lucida Sans Unicode" pitchFamily="34" charset="0"/>
                        <a:ea typeface="新細明體" pitchFamily="18" charset="-120"/>
                      </a:endParaRP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s</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sz="2000" b="0" i="0" u="none" strike="noStrike" cap="none" normalizeH="0" baseline="0" dirty="0" smtClean="0">
                          <a:ln>
                            <a:noFill/>
                          </a:ln>
                          <a:solidFill>
                            <a:schemeClr val="accent2"/>
                          </a:solidFill>
                          <a:effectLst/>
                          <a:latin typeface="Lucida Sans Unicode" pitchFamily="34" charset="0"/>
                          <a:ea typeface="新細明體" pitchFamily="18" charset="-120"/>
                        </a:rPr>
                        <a:t>string</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c</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sz="2000" b="0" i="0" u="none" strike="noStrike" cap="none" normalizeH="0" baseline="0" dirty="0" smtClean="0">
                          <a:ln>
                            <a:noFill/>
                          </a:ln>
                          <a:solidFill>
                            <a:schemeClr val="accent2"/>
                          </a:solidFill>
                          <a:effectLst/>
                          <a:latin typeface="Lucida Sans Unicode" pitchFamily="34" charset="0"/>
                          <a:ea typeface="新細明體" pitchFamily="18" charset="-120"/>
                        </a:rPr>
                        <a:t>character</a:t>
                      </a:r>
                    </a:p>
                  </a:txBody>
                  <a:tcPr horzOverflow="overflow"/>
                </a:tc>
              </a:tr>
              <a:tr h="403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u</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unsigned</a:t>
                      </a:r>
                    </a:p>
                  </a:txBody>
                  <a:tcPr horzOverflow="overflow"/>
                </a:tc>
              </a:tr>
            </a:tbl>
          </a:graphicData>
        </a:graphic>
      </p:graphicFrame>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4"/>
          <p:cNvGraphicFramePr>
            <a:graphicFrameLocks/>
          </p:cNvGraphicFramePr>
          <p:nvPr/>
        </p:nvGraphicFramePr>
        <p:xfrm>
          <a:off x="5029200" y="2743200"/>
          <a:ext cx="3276600" cy="1600201"/>
        </p:xfrm>
        <a:graphic>
          <a:graphicData uri="http://schemas.openxmlformats.org/drawingml/2006/table">
            <a:tbl>
              <a:tblPr firstRow="1" bandRow="1">
                <a:tableStyleId>{5C22544A-7EE6-4342-B048-85BDC9FD1C3A}</a:tableStyleId>
              </a:tblPr>
              <a:tblGrid>
                <a:gridCol w="882162"/>
                <a:gridCol w="2394438"/>
              </a:tblGrid>
              <a:tr h="557213">
                <a:tc>
                  <a:txBody>
                    <a:bodyPr/>
                    <a:lstStyle/>
                    <a:p>
                      <a:r>
                        <a:rPr lang="en-US" sz="2400" dirty="0" smtClean="0"/>
                        <a:t>Unit</a:t>
                      </a:r>
                      <a:endParaRPr lang="en-US" sz="2400" dirty="0"/>
                    </a:p>
                  </a:txBody>
                  <a:tcPr/>
                </a:tc>
                <a:tc>
                  <a:txBody>
                    <a:bodyPr/>
                    <a:lstStyle/>
                    <a:p>
                      <a:r>
                        <a:rPr lang="en-US" sz="2400" dirty="0" smtClean="0"/>
                        <a:t>Description</a:t>
                      </a:r>
                      <a:endParaRPr lang="en-US" sz="2400" dirty="0"/>
                    </a:p>
                  </a:txBody>
                  <a:tcPr/>
                </a:tc>
              </a:tr>
              <a:tr h="5214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b</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bytes</a:t>
                      </a:r>
                    </a:p>
                  </a:txBody>
                  <a:tcPr horzOverflow="overflow"/>
                </a:tc>
              </a:tr>
              <a:tr h="5214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tx1"/>
                          </a:solidFill>
                          <a:effectLst/>
                          <a:latin typeface="Lucida Sans Unicode" pitchFamily="34" charset="0"/>
                          <a:ea typeface="新細明體" pitchFamily="18" charset="-120"/>
                        </a:rPr>
                        <a:t>w</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dirty="0" smtClean="0">
                          <a:ln>
                            <a:noFill/>
                          </a:ln>
                          <a:solidFill>
                            <a:schemeClr val="accent2"/>
                          </a:solidFill>
                          <a:effectLst/>
                          <a:latin typeface="Lucida Sans Unicode" pitchFamily="34" charset="0"/>
                          <a:ea typeface="新細明體" pitchFamily="18" charset="-120"/>
                        </a:rPr>
                        <a:t>words (4 bytes)</a:t>
                      </a:r>
                    </a:p>
                  </a:txBody>
                  <a:tcPr horzOverflow="overflow"/>
                </a:tc>
              </a:tr>
            </a:tbl>
          </a:graphicData>
        </a:graphic>
      </p:graphicFrame>
      <p:graphicFrame>
        <p:nvGraphicFramePr>
          <p:cNvPr id="8" name="Content Placeholder 4"/>
          <p:cNvGraphicFramePr>
            <a:graphicFrameLocks/>
          </p:cNvGraphicFramePr>
          <p:nvPr/>
        </p:nvGraphicFramePr>
        <p:xfrm>
          <a:off x="762000" y="1737360"/>
          <a:ext cx="7543800" cy="701040"/>
        </p:xfrm>
        <a:graphic>
          <a:graphicData uri="http://schemas.openxmlformats.org/drawingml/2006/table">
            <a:tbl>
              <a:tblPr firstRow="1" bandRow="1">
                <a:tableStyleId>{5C22544A-7EE6-4342-B048-85BDC9FD1C3A}</a:tableStyleId>
              </a:tblPr>
              <a:tblGrid>
                <a:gridCol w="7543800"/>
              </a:tblGrid>
              <a:tr h="370840">
                <a:tc>
                  <a:txBody>
                    <a:bodyPr/>
                    <a:lstStyle/>
                    <a:p>
                      <a:pPr algn="ctr"/>
                      <a:r>
                        <a:rPr lang="en-US" sz="4000" dirty="0" smtClean="0"/>
                        <a:t>x / &lt;count&gt; &lt;format&gt; &lt;unit&gt;</a:t>
                      </a:r>
                      <a:endParaRPr lang="en-US" sz="4000" dirty="0"/>
                    </a:p>
                  </a:txBody>
                  <a:tcPr/>
                </a:tc>
              </a:tr>
            </a:tbl>
          </a:graphicData>
        </a:graphic>
      </p:graphicFrame>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0"/>
            <a:ext cx="9144000" cy="1143000"/>
          </a:xfrm>
          <a:ln/>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a:solidFill>
                  <a:schemeClr val="bg1"/>
                </a:solidFill>
              </a:rPr>
              <a:t>All materials is licensed under a Creative Commons “Share Alike” license.</a:t>
            </a:r>
          </a:p>
        </p:txBody>
      </p:sp>
      <p:sp>
        <p:nvSpPr>
          <p:cNvPr id="5122" name="Text Box 2"/>
          <p:cNvSpPr txBox="1">
            <a:spLocks noChangeArrowheads="1"/>
          </p:cNvSpPr>
          <p:nvPr/>
        </p:nvSpPr>
        <p:spPr bwMode="auto">
          <a:xfrm>
            <a:off x="685800" y="1371600"/>
            <a:ext cx="7772400" cy="4114800"/>
          </a:xfrm>
          <a:prstGeom prst="rect">
            <a:avLst/>
          </a:prstGeom>
          <a:noFill/>
          <a:ln w="9525">
            <a:noFill/>
            <a:round/>
            <a:headEnd/>
            <a:tailEnd/>
          </a:ln>
          <a:effectLst/>
        </p:spPr>
        <p:txBody>
          <a:bodyPr/>
          <a:lstStyle/>
          <a:p>
            <a:pPr marL="342900" indent="-341313" hangingPunct="1">
              <a:lnSpc>
                <a:spcPct val="100000"/>
              </a:lnSpc>
              <a:spcBef>
                <a:spcPts val="488"/>
              </a:spcBef>
              <a:spcAft>
                <a:spcPts val="1425"/>
              </a:spcAft>
              <a:buFont typeface="Arial"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sz="2400">
                <a:solidFill>
                  <a:schemeClr val="bg1"/>
                </a:solidFill>
                <a:latin typeface="Calibri" charset="0"/>
                <a:ea typeface="宋体" charset="0"/>
                <a:cs typeface="宋体" charset="0"/>
              </a:rPr>
              <a:t>http://creativecommons.org/licenses/by-sa/3.0/</a:t>
            </a:r>
          </a:p>
        </p:txBody>
      </p:sp>
      <p:sp>
        <p:nvSpPr>
          <p:cNvPr id="5123"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hangingPunct="1">
              <a:lnSpc>
                <a:spcPct val="100000"/>
              </a:lnSpc>
            </a:pPr>
            <a:endParaRPr lang="en-US" dirty="0">
              <a:solidFill>
                <a:schemeClr val="bg1"/>
              </a:solidFill>
              <a:latin typeface="Calibri" charset="0"/>
              <a:ea typeface="ＭＳ Ｐゴシック" pitchFamily="80" charset="0"/>
              <a:cs typeface="ＭＳ Ｐゴシック" pitchFamily="80" charset="0"/>
            </a:endParaRPr>
          </a:p>
        </p:txBody>
      </p:sp>
      <p:pic>
        <p:nvPicPr>
          <p:cNvPr id="5124" name="Picture 4"/>
          <p:cNvPicPr>
            <a:picLocks noChangeAspect="1" noChangeArrowheads="1"/>
          </p:cNvPicPr>
          <p:nvPr/>
        </p:nvPicPr>
        <p:blipFill>
          <a:blip r:embed="rId3" cstate="print"/>
          <a:srcRect/>
          <a:stretch>
            <a:fillRect/>
          </a:stretch>
        </p:blipFill>
        <p:spPr bwMode="auto">
          <a:xfrm>
            <a:off x="1524000" y="2049463"/>
            <a:ext cx="6324600" cy="4732337"/>
          </a:xfrm>
          <a:prstGeom prst="rect">
            <a:avLst/>
          </a:prstGeom>
          <a:noFill/>
          <a:ln w="9360">
            <a:noFill/>
            <a:miter lim="800000"/>
            <a:headEnd/>
            <a:tailEnd/>
          </a:ln>
          <a:effectLst/>
        </p:spPr>
      </p:pic>
      <p:sp>
        <p:nvSpPr>
          <p:cNvPr id="6" name="Slide Number Placeholder 5"/>
          <p:cNvSpPr>
            <a:spLocks noGrp="1"/>
          </p:cNvSpPr>
          <p:nvPr>
            <p:ph type="sldNum" sz="quarter" idx="12"/>
          </p:nvPr>
        </p:nvSpPr>
        <p:spPr/>
        <p:txBody>
          <a:bodyPr/>
          <a:lstStyle/>
          <a:p>
            <a:fld id="{B9CC72DF-3A8E-450B-81DD-45727830726F}" type="slidenum">
              <a:rPr lang="en-US" smtClean="0"/>
              <a:pPr/>
              <a:t>2</a:t>
            </a:fld>
            <a:endParaRPr 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a:bodyPr>
          <a:lstStyle/>
          <a:p>
            <a:pPr>
              <a:buClr>
                <a:srgbClr val="FF0000"/>
              </a:buClr>
            </a:pPr>
            <a:r>
              <a:rPr lang="en-US" dirty="0" smtClean="0">
                <a:solidFill>
                  <a:schemeClr val="bg1"/>
                </a:solidFill>
                <a:latin typeface="Bookman Old Style" pitchFamily="18" charset="0"/>
              </a:rPr>
              <a:t>The fault occurred at this instruction:</a:t>
            </a:r>
          </a:p>
          <a:p>
            <a:pPr lvl="1">
              <a:buClr>
                <a:srgbClr val="FF0000"/>
              </a:buClr>
              <a:buNone/>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x/10i $</a:t>
            </a:r>
            <a:r>
              <a:rPr lang="en-US" dirty="0" err="1" smtClean="0">
                <a:solidFill>
                  <a:schemeClr val="bg1"/>
                </a:solidFill>
                <a:latin typeface="Bookman Old Style" pitchFamily="18" charset="0"/>
              </a:rPr>
              <a:t>eip</a:t>
            </a:r>
            <a:endParaRPr lang="en-US" dirty="0" smtClean="0">
              <a:solidFill>
                <a:schemeClr val="bg1"/>
              </a:solidFill>
              <a:latin typeface="Bookman Old Style" pitchFamily="18" charset="0"/>
            </a:endParaRPr>
          </a:p>
          <a:p>
            <a:pPr lvl="1">
              <a:buClr>
                <a:srgbClr val="FF0000"/>
              </a:buClr>
              <a:buNone/>
            </a:pPr>
            <a:r>
              <a:rPr lang="en-US" dirty="0" err="1" smtClean="0">
                <a:solidFill>
                  <a:srgbClr val="C00000"/>
                </a:solidFill>
                <a:latin typeface="Bookman Old Style" pitchFamily="18" charset="0"/>
              </a:rPr>
              <a:t>cmp</a:t>
            </a:r>
            <a:r>
              <a:rPr lang="en-US" dirty="0" smtClean="0">
                <a:solidFill>
                  <a:srgbClr val="C00000"/>
                </a:solidFill>
                <a:latin typeface="Bookman Old Style" pitchFamily="18" charset="0"/>
              </a:rPr>
              <a:t> al, BYTE PTR [</a:t>
            </a:r>
            <a:r>
              <a:rPr lang="en-US" dirty="0" err="1" smtClean="0">
                <a:solidFill>
                  <a:srgbClr val="C00000"/>
                </a:solidFill>
                <a:latin typeface="Bookman Old Style" pitchFamily="18" charset="0"/>
              </a:rPr>
              <a:t>edx</a:t>
            </a:r>
            <a:r>
              <a:rPr lang="en-US" dirty="0" smtClean="0">
                <a:solidFill>
                  <a:srgbClr val="C00000"/>
                </a:solidFill>
                <a:latin typeface="Bookman Old Style" pitchFamily="18" charset="0"/>
              </a:rPr>
              <a:t>]</a:t>
            </a:r>
          </a:p>
          <a:p>
            <a:pPr>
              <a:buClr>
                <a:srgbClr val="FF0000"/>
              </a:buClr>
            </a:pPr>
            <a:r>
              <a:rPr lang="en-US" dirty="0" err="1" smtClean="0">
                <a:solidFill>
                  <a:schemeClr val="bg1"/>
                </a:solidFill>
                <a:latin typeface="Bookman Old Style" pitchFamily="18" charset="0"/>
              </a:rPr>
              <a:t>cmp</a:t>
            </a:r>
            <a:r>
              <a:rPr lang="en-US" dirty="0" smtClean="0">
                <a:solidFill>
                  <a:schemeClr val="bg1"/>
                </a:solidFill>
                <a:latin typeface="Bookman Old Style" pitchFamily="18" charset="0"/>
              </a:rPr>
              <a:t> al, BYTE PTR [</a:t>
            </a:r>
            <a:r>
              <a:rPr lang="en-US" dirty="0" err="1" smtClean="0">
                <a:solidFill>
                  <a:schemeClr val="bg1"/>
                </a:solidFill>
                <a:latin typeface="Bookman Old Style" pitchFamily="18" charset="0"/>
              </a:rPr>
              <a:t>edx</a:t>
            </a:r>
            <a:r>
              <a:rPr lang="en-US" dirty="0" smtClean="0">
                <a:solidFill>
                  <a:schemeClr val="bg1"/>
                </a:solidFill>
                <a:latin typeface="Bookman Old Style" pitchFamily="18" charset="0"/>
              </a:rPr>
              <a:t>] compares </a:t>
            </a:r>
            <a:r>
              <a:rPr lang="en-US" dirty="0" smtClean="0">
                <a:solidFill>
                  <a:srgbClr val="C00000"/>
                </a:solidFill>
                <a:latin typeface="Bookman Old Style" pitchFamily="18" charset="0"/>
              </a:rPr>
              <a:t>al</a:t>
            </a:r>
            <a:r>
              <a:rPr lang="en-US" dirty="0" smtClean="0">
                <a:solidFill>
                  <a:schemeClr val="bg1"/>
                </a:solidFill>
                <a:latin typeface="Bookman Old Style" pitchFamily="18" charset="0"/>
              </a:rPr>
              <a:t> with the byte at the memory address stored within </a:t>
            </a:r>
            <a:r>
              <a:rPr lang="en-US" dirty="0" err="1" smtClean="0">
                <a:solidFill>
                  <a:srgbClr val="C00000"/>
                </a:solidFill>
                <a:latin typeface="Bookman Old Style" pitchFamily="18" charset="0"/>
              </a:rPr>
              <a:t>edx</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There doesn’t seem to be an error here!</a:t>
            </a:r>
          </a:p>
          <a:p>
            <a:pPr>
              <a:buClr>
                <a:srgbClr val="FF0000"/>
              </a:buClr>
            </a:pPr>
            <a:r>
              <a:rPr lang="en-US" dirty="0" smtClean="0">
                <a:solidFill>
                  <a:schemeClr val="bg1"/>
                </a:solidFill>
                <a:latin typeface="Bookman Old Style" pitchFamily="18" charset="0"/>
              </a:rPr>
              <a:t>Wait, let’s inspect the register </a:t>
            </a:r>
            <a:r>
              <a:rPr lang="en-US" dirty="0" err="1" smtClean="0">
                <a:solidFill>
                  <a:srgbClr val="C00000"/>
                </a:solidFill>
                <a:latin typeface="Bookman Old Style" pitchFamily="18" charset="0"/>
              </a:rPr>
              <a:t>edx</a:t>
            </a:r>
            <a:r>
              <a:rPr lang="en-US" dirty="0" smtClean="0">
                <a:solidFill>
                  <a:schemeClr val="bg1"/>
                </a:solidFill>
                <a:latin typeface="Bookman Old Style" pitchFamily="18" charset="0"/>
              </a:rPr>
              <a:t> and see what does it hold?</a:t>
            </a:r>
            <a:endParaRPr lang="en-US" dirty="0" smtClean="0">
              <a:solidFill>
                <a:srgbClr val="C00000"/>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solidFill>
                  <a:schemeClr val="bg1"/>
                </a:solidFill>
                <a:latin typeface="Bookman Old Style" pitchFamily="18" charset="0"/>
              </a:rPr>
              <a:t>Let’s inspect the local variables and arguments.</a:t>
            </a:r>
          </a:p>
          <a:p>
            <a:pPr>
              <a:buClr>
                <a:srgbClr val="FF0000"/>
              </a:buClr>
            </a:pPr>
            <a:r>
              <a:rPr lang="en-US" dirty="0" smtClean="0">
                <a:solidFill>
                  <a:schemeClr val="bg1"/>
                </a:solidFill>
                <a:latin typeface="Bookman Old Style" pitchFamily="18" charset="0"/>
              </a:rPr>
              <a:t>We can use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a:t>
            </a:r>
            <a:r>
              <a:rPr lang="en-US" dirty="0" smtClean="0">
                <a:solidFill>
                  <a:srgbClr val="C00000"/>
                </a:solidFill>
                <a:latin typeface="Bookman Old Style" pitchFamily="18" charset="0"/>
              </a:rPr>
              <a:t>info locals</a:t>
            </a:r>
            <a:r>
              <a:rPr lang="en-US" dirty="0" smtClean="0">
                <a:solidFill>
                  <a:schemeClr val="bg1"/>
                </a:solidFill>
                <a:latin typeface="Bookman Old Style" pitchFamily="18" charset="0"/>
              </a:rPr>
              <a:t>” and “</a:t>
            </a:r>
            <a:r>
              <a:rPr lang="en-US" dirty="0" smtClean="0">
                <a:solidFill>
                  <a:srgbClr val="C00000"/>
                </a:solidFill>
                <a:latin typeface="Bookman Old Style" pitchFamily="18" charset="0"/>
              </a:rPr>
              <a:t>info </a:t>
            </a:r>
            <a:r>
              <a:rPr lang="en-US" dirty="0" err="1" smtClean="0">
                <a:solidFill>
                  <a:srgbClr val="C00000"/>
                </a:solidFill>
                <a:latin typeface="Bookman Old Style" pitchFamily="18" charset="0"/>
              </a:rPr>
              <a:t>args</a:t>
            </a:r>
            <a:r>
              <a:rPr lang="en-US" dirty="0" smtClean="0">
                <a:solidFill>
                  <a:schemeClr val="bg1"/>
                </a:solidFill>
                <a:latin typeface="Bookman Old Style" pitchFamily="18" charset="0"/>
              </a:rPr>
              <a:t>” commands:</a:t>
            </a:r>
          </a:p>
          <a:p>
            <a:pPr>
              <a:buClr>
                <a:srgbClr val="FF0000"/>
              </a:buClr>
              <a:buNone/>
            </a:pPr>
            <a:endParaRPr lang="en-US" dirty="0" smtClean="0">
              <a:solidFill>
                <a:schemeClr val="bg1"/>
              </a:solidFill>
              <a:latin typeface="Bookman Old Style" pitchFamily="18" charset="0"/>
            </a:endParaRPr>
          </a:p>
          <a:p>
            <a:pPr>
              <a:buClr>
                <a:srgbClr val="FF0000"/>
              </a:buClr>
              <a:buNone/>
            </a:pPr>
            <a:r>
              <a:rPr lang="en-US" dirty="0" smtClean="0">
                <a:solidFill>
                  <a:schemeClr val="bg1"/>
                </a:solidFill>
                <a:latin typeface="Bookman Old Style" pitchFamily="18" charset="0"/>
              </a:rPr>
              <a:t>	</a:t>
            </a: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info locals</a:t>
            </a:r>
          </a:p>
          <a:p>
            <a:pPr>
              <a:buClr>
                <a:srgbClr val="FF0000"/>
              </a:buClr>
              <a:buNone/>
            </a:pPr>
            <a:r>
              <a:rPr lang="en-US" dirty="0" smtClean="0">
                <a:solidFill>
                  <a:schemeClr val="bg1"/>
                </a:solidFill>
                <a:latin typeface="Bookman Old Style" pitchFamily="18" charset="0"/>
              </a:rPr>
              <a:t>	No symbol table info </a:t>
            </a:r>
            <a:r>
              <a:rPr lang="en-US" dirty="0" err="1" smtClean="0">
                <a:solidFill>
                  <a:schemeClr val="bg1"/>
                </a:solidFill>
                <a:latin typeface="Bookman Old Style" pitchFamily="18" charset="0"/>
              </a:rPr>
              <a:t>availabe</a:t>
            </a:r>
            <a:endParaRPr lang="en-US" dirty="0" smtClean="0">
              <a:solidFill>
                <a:schemeClr val="bg1"/>
              </a:solidFill>
              <a:latin typeface="Bookman Old Style" pitchFamily="18" charset="0"/>
            </a:endParaRPr>
          </a:p>
          <a:p>
            <a:pPr>
              <a:buClr>
                <a:srgbClr val="FF0000"/>
              </a:buClr>
              <a:buNone/>
            </a:pPr>
            <a:endParaRPr lang="en-US" dirty="0" smtClean="0">
              <a:solidFill>
                <a:schemeClr val="bg1"/>
              </a:solidFill>
              <a:latin typeface="Bookman Old Style" pitchFamily="18" charset="0"/>
            </a:endParaRPr>
          </a:p>
          <a:p>
            <a:pPr>
              <a:buClr>
                <a:srgbClr val="FF0000"/>
              </a:buClr>
              <a:buNone/>
            </a:pPr>
            <a:r>
              <a:rPr lang="en-US" dirty="0" smtClean="0">
                <a:solidFill>
                  <a:schemeClr val="bg1"/>
                </a:solidFill>
                <a:latin typeface="Bookman Old Style" pitchFamily="18" charset="0"/>
              </a:rPr>
              <a:t>	</a:t>
            </a: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info </a:t>
            </a:r>
            <a:r>
              <a:rPr lang="en-US" dirty="0" err="1" smtClean="0">
                <a:solidFill>
                  <a:schemeClr val="bg1"/>
                </a:solidFill>
                <a:latin typeface="Bookman Old Style" pitchFamily="18" charset="0"/>
              </a:rPr>
              <a:t>args</a:t>
            </a:r>
            <a:endParaRPr lang="en-US" dirty="0" smtClean="0">
              <a:solidFill>
                <a:schemeClr val="bg1"/>
              </a:solidFill>
              <a:latin typeface="Bookman Old Style" pitchFamily="18" charset="0"/>
            </a:endParaRPr>
          </a:p>
          <a:p>
            <a:pPr>
              <a:buClr>
                <a:srgbClr val="FF0000"/>
              </a:buClr>
              <a:buNone/>
            </a:pPr>
            <a:r>
              <a:rPr lang="en-US" dirty="0" smtClean="0">
                <a:solidFill>
                  <a:schemeClr val="bg1"/>
                </a:solidFill>
                <a:latin typeface="Bookman Old Style" pitchFamily="18" charset="0"/>
              </a:rPr>
              <a:t>	No symbol table info </a:t>
            </a:r>
            <a:r>
              <a:rPr lang="en-US" dirty="0" err="1" smtClean="0">
                <a:solidFill>
                  <a:schemeClr val="bg1"/>
                </a:solidFill>
                <a:latin typeface="Bookman Old Style" pitchFamily="18" charset="0"/>
              </a:rPr>
              <a:t>availabe</a:t>
            </a: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77500" lnSpcReduction="20000"/>
          </a:bodyPr>
          <a:lstStyle/>
          <a:p>
            <a:pPr>
              <a:buClr>
                <a:srgbClr val="FF0000"/>
              </a:buClr>
            </a:pPr>
            <a:r>
              <a:rPr lang="en-US" dirty="0" smtClean="0">
                <a:solidFill>
                  <a:schemeClr val="bg1"/>
                </a:solidFill>
                <a:latin typeface="Bookman Old Style" pitchFamily="18" charset="0"/>
              </a:rPr>
              <a:t>That means there is no debugging information. (Re-compile to resolve!)</a:t>
            </a:r>
          </a:p>
          <a:p>
            <a:pPr>
              <a:buClr>
                <a:srgbClr val="FF0000"/>
              </a:buClr>
            </a:pPr>
            <a:r>
              <a:rPr lang="en-US" dirty="0" smtClean="0">
                <a:solidFill>
                  <a:schemeClr val="bg1"/>
                </a:solidFill>
                <a:latin typeface="Bookman Old Style" pitchFamily="18" charset="0"/>
              </a:rPr>
              <a:t>Quit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a:t>
            </a:r>
          </a:p>
          <a:p>
            <a:pPr>
              <a:buClr>
                <a:srgbClr val="FF0000"/>
              </a:buClr>
              <a:buNone/>
            </a:pPr>
            <a:r>
              <a:rPr lang="en-US" dirty="0" smtClean="0">
                <a:solidFill>
                  <a:schemeClr val="bg1"/>
                </a:solidFill>
                <a:latin typeface="Bookman Old Style" pitchFamily="18" charset="0"/>
              </a:rPr>
              <a:t>	</a:t>
            </a: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q</a:t>
            </a: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Recompile with debugging information enabled:</a:t>
            </a:r>
          </a:p>
          <a:p>
            <a:pPr>
              <a:buClr>
                <a:srgbClr val="FF0000"/>
              </a:buClr>
              <a:buNone/>
            </a:pPr>
            <a:r>
              <a:rPr lang="en-US" dirty="0" smtClean="0">
                <a:solidFill>
                  <a:srgbClr val="C00000"/>
                </a:solidFill>
                <a:latin typeface="Bookman Old Style" pitchFamily="18" charset="0"/>
              </a:rPr>
              <a:t>	</a:t>
            </a:r>
            <a:r>
              <a:rPr lang="en-US" dirty="0" err="1" smtClean="0">
                <a:solidFill>
                  <a:srgbClr val="C00000"/>
                </a:solidFill>
                <a:latin typeface="Bookman Old Style" pitchFamily="18" charset="0"/>
              </a:rPr>
              <a:t>gcc</a:t>
            </a:r>
            <a:r>
              <a:rPr lang="en-US" dirty="0" smtClean="0">
                <a:solidFill>
                  <a:srgbClr val="C00000"/>
                </a:solidFill>
                <a:latin typeface="Bookman Old Style" pitchFamily="18" charset="0"/>
              </a:rPr>
              <a:t> –g </a:t>
            </a:r>
            <a:r>
              <a:rPr lang="en-US" dirty="0" err="1" smtClean="0">
                <a:solidFill>
                  <a:srgbClr val="C00000"/>
                </a:solidFill>
                <a:latin typeface="Bookman Old Style" pitchFamily="18" charset="0"/>
              </a:rPr>
              <a:t>auth.c</a:t>
            </a:r>
            <a:r>
              <a:rPr lang="en-US" dirty="0" smtClean="0">
                <a:solidFill>
                  <a:srgbClr val="C00000"/>
                </a:solidFill>
                <a:latin typeface="Bookman Old Style" pitchFamily="18" charset="0"/>
              </a:rPr>
              <a:t> –o auth</a:t>
            </a: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The –g informs the compile to include symbolic debugging information within the compiled binary.</a:t>
            </a: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a:bodyPr>
          <a:lstStyle/>
          <a:p>
            <a:pPr>
              <a:buClr>
                <a:srgbClr val="FF0000"/>
              </a:buClr>
            </a:pPr>
            <a:r>
              <a:rPr lang="en-US" dirty="0" smtClean="0">
                <a:solidFill>
                  <a:schemeClr val="bg1"/>
                </a:solidFill>
                <a:latin typeface="Bookman Old Style" pitchFamily="18" charset="0"/>
              </a:rPr>
              <a:t>Let’s load auth in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again:</a:t>
            </a:r>
          </a:p>
          <a:p>
            <a:pPr lvl="1">
              <a:buClr>
                <a:srgbClr val="FF0000"/>
              </a:buClr>
              <a:buNone/>
            </a:pPr>
            <a:r>
              <a:rPr lang="en-US" dirty="0" smtClean="0">
                <a:solidFill>
                  <a:schemeClr val="bg1"/>
                </a:solidFill>
                <a:latin typeface="Bookman Old Style" pitchFamily="18" charset="0"/>
              </a:rPr>
              <a:t>$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auth</a:t>
            </a:r>
          </a:p>
          <a:p>
            <a:pPr>
              <a:buClr>
                <a:srgbClr val="FF0000"/>
              </a:buClr>
            </a:pPr>
            <a:r>
              <a:rPr lang="en-US" dirty="0" smtClean="0">
                <a:solidFill>
                  <a:schemeClr val="bg1"/>
                </a:solidFill>
                <a:latin typeface="Bookman Old Style" pitchFamily="18" charset="0"/>
              </a:rPr>
              <a:t>Now we can list the program code which is available from the debugging information.</a:t>
            </a:r>
          </a:p>
          <a:p>
            <a:pPr>
              <a:buClr>
                <a:srgbClr val="FF0000"/>
              </a:buClr>
            </a:pPr>
            <a:r>
              <a:rPr lang="en-US" dirty="0" smtClean="0">
                <a:solidFill>
                  <a:schemeClr val="bg1"/>
                </a:solidFill>
                <a:latin typeface="Bookman Old Style" pitchFamily="18" charset="0"/>
              </a:rPr>
              <a:t>For that we use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“list” command:</a:t>
            </a:r>
          </a:p>
          <a:p>
            <a:pPr lvl="1">
              <a:buClr>
                <a:srgbClr val="FF0000"/>
              </a:buClr>
              <a:buNone/>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 </a:t>
            </a:r>
            <a:r>
              <a:rPr lang="en-US" dirty="0" smtClean="0">
                <a:solidFill>
                  <a:schemeClr val="bg1"/>
                </a:solidFill>
                <a:latin typeface="Bookman Old Style" pitchFamily="18" charset="0"/>
              </a:rPr>
              <a:t>list</a:t>
            </a:r>
          </a:p>
          <a:p>
            <a:pPr lvl="1">
              <a:buClr>
                <a:srgbClr val="FF0000"/>
              </a:buClr>
              <a:buNone/>
            </a:pPr>
            <a:endParaRPr lang="en-US" dirty="0" smtClean="0">
              <a:solidFill>
                <a:schemeClr val="bg1"/>
              </a:solidFill>
              <a:latin typeface="Bookman Old Style" pitchFamily="18" charset="0"/>
            </a:endParaRPr>
          </a:p>
          <a:p>
            <a:pPr lvl="1">
              <a:buClr>
                <a:srgbClr val="FF0000"/>
              </a:buClr>
            </a:pPr>
            <a:r>
              <a:rPr lang="en-US" dirty="0" smtClean="0">
                <a:solidFill>
                  <a:schemeClr val="bg1"/>
                </a:solidFill>
                <a:latin typeface="Bookman Old Style" pitchFamily="18" charset="0"/>
              </a:rPr>
              <a:t>Press Enter if not all the code is shown.</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solidFill>
                  <a:schemeClr val="bg1"/>
                </a:solidFill>
                <a:latin typeface="Bookman Old Style" pitchFamily="18" charset="0"/>
              </a:rPr>
              <a:t>If you remember the program crashed when calling the auth() function.</a:t>
            </a:r>
          </a:p>
          <a:p>
            <a:pPr>
              <a:buClr>
                <a:srgbClr val="FF0000"/>
              </a:buClr>
            </a:pPr>
            <a:r>
              <a:rPr lang="en-US" dirty="0" smtClean="0">
                <a:solidFill>
                  <a:schemeClr val="bg1"/>
                </a:solidFill>
                <a:latin typeface="Bookman Old Style" pitchFamily="18" charset="0"/>
              </a:rPr>
              <a:t>Let us setup a break point. We can use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“break” command:</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break 13</a:t>
            </a:r>
          </a:p>
          <a:p>
            <a:pPr>
              <a:buClr>
                <a:srgbClr val="FF0000"/>
              </a:buClr>
            </a:pPr>
            <a:r>
              <a:rPr lang="en-US" dirty="0" smtClean="0">
                <a:solidFill>
                  <a:schemeClr val="bg1"/>
                </a:solidFill>
                <a:latin typeface="Bookman Old Style" pitchFamily="18" charset="0"/>
              </a:rPr>
              <a:t>Now run the program:</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 </a:t>
            </a:r>
            <a:r>
              <a:rPr lang="en-US" dirty="0" smtClean="0">
                <a:solidFill>
                  <a:schemeClr val="bg1"/>
                </a:solidFill>
                <a:latin typeface="Bookman Old Style" pitchFamily="18" charset="0"/>
              </a:rPr>
              <a:t>run</a:t>
            </a:r>
          </a:p>
          <a:p>
            <a:pPr>
              <a:buClr>
                <a:srgbClr val="FF0000"/>
              </a:buClr>
            </a:pPr>
            <a:r>
              <a:rPr lang="en-US" dirty="0" smtClean="0">
                <a:solidFill>
                  <a:schemeClr val="bg1"/>
                </a:solidFill>
                <a:latin typeface="Bookman Old Style" pitchFamily="18" charset="0"/>
              </a:rPr>
              <a:t>The process execution is suspended when it reaches our breakpoint. This is how we made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control the execution process!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solidFill>
                  <a:schemeClr val="bg1"/>
                </a:solidFill>
                <a:latin typeface="Bookman Old Style" pitchFamily="18" charset="0"/>
              </a:rPr>
              <a:t>Let us check the arguments values.</a:t>
            </a:r>
          </a:p>
          <a:p>
            <a:pPr>
              <a:buClr>
                <a:srgbClr val="FF0000"/>
              </a:buClr>
            </a:pPr>
            <a:r>
              <a:rPr lang="en-US" dirty="0" smtClean="0">
                <a:solidFill>
                  <a:schemeClr val="bg1"/>
                </a:solidFill>
                <a:latin typeface="Bookman Old Style" pitchFamily="18" charset="0"/>
              </a:rPr>
              <a:t>We can use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“print” command for inspecting variables.</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print </a:t>
            </a:r>
            <a:r>
              <a:rPr lang="en-US" dirty="0" err="1" smtClean="0">
                <a:solidFill>
                  <a:schemeClr val="bg1"/>
                </a:solidFill>
                <a:latin typeface="Bookman Old Style" pitchFamily="18" charset="0"/>
              </a:rPr>
              <a:t>argv</a:t>
            </a:r>
            <a:r>
              <a:rPr lang="en-US" dirty="0" smtClean="0">
                <a:solidFill>
                  <a:schemeClr val="bg1"/>
                </a:solidFill>
                <a:latin typeface="Bookman Old Style" pitchFamily="18" charset="0"/>
              </a:rPr>
              <a:t>[1]</a:t>
            </a:r>
          </a:p>
          <a:p>
            <a:pPr>
              <a:buClr>
                <a:srgbClr val="FF0000"/>
              </a:buClr>
            </a:pPr>
            <a:r>
              <a:rPr lang="en-US" dirty="0" err="1" smtClean="0">
                <a:solidFill>
                  <a:schemeClr val="bg1"/>
                </a:solidFill>
                <a:latin typeface="Bookman Old Style" pitchFamily="18" charset="0"/>
              </a:rPr>
              <a:t>argv</a:t>
            </a:r>
            <a:r>
              <a:rPr lang="en-US" dirty="0" smtClean="0">
                <a:solidFill>
                  <a:schemeClr val="bg1"/>
                </a:solidFill>
                <a:latin typeface="Bookman Old Style" pitchFamily="18" charset="0"/>
              </a:rPr>
              <a:t>[1] is the argument passed to the auth function. And as you can see it’s value is </a:t>
            </a:r>
            <a:r>
              <a:rPr lang="en-US" dirty="0" smtClean="0">
                <a:solidFill>
                  <a:srgbClr val="C00000"/>
                </a:solidFill>
                <a:latin typeface="Bookman Old Style" pitchFamily="18" charset="0"/>
              </a:rPr>
              <a:t>0x0</a:t>
            </a:r>
            <a:r>
              <a:rPr lang="en-US" dirty="0" smtClean="0">
                <a:solidFill>
                  <a:schemeClr val="bg1"/>
                </a:solidFill>
                <a:latin typeface="Bookman Old Style" pitchFamily="18" charset="0"/>
              </a:rPr>
              <a:t> which is a NULL pointer!</a:t>
            </a:r>
          </a:p>
          <a:p>
            <a:pPr>
              <a:buClr>
                <a:srgbClr val="FF0000"/>
              </a:buClr>
            </a:pPr>
            <a:r>
              <a:rPr lang="en-US" dirty="0" smtClean="0">
                <a:solidFill>
                  <a:schemeClr val="bg1"/>
                </a:solidFill>
                <a:latin typeface="Bookman Old Style" pitchFamily="18" charset="0"/>
              </a:rPr>
              <a:t>Continue the execution with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command “continue”:</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continue</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Cont.</a:t>
            </a:r>
          </a:p>
        </p:txBody>
      </p:sp>
      <p:sp>
        <p:nvSpPr>
          <p:cNvPr id="3" name="Content Placeholder 2"/>
          <p:cNvSpPr>
            <a:spLocks noGrp="1"/>
          </p:cNvSpPr>
          <p:nvPr>
            <p:ph idx="1"/>
          </p:nvPr>
        </p:nvSpPr>
        <p:spPr/>
        <p:txBody>
          <a:bodyPr>
            <a:normAutofit fontScale="92500"/>
          </a:bodyPr>
          <a:lstStyle/>
          <a:p>
            <a:pPr>
              <a:buClr>
                <a:srgbClr val="FF0000"/>
              </a:buClr>
            </a:pPr>
            <a:r>
              <a:rPr lang="en-US" dirty="0" smtClean="0">
                <a:solidFill>
                  <a:schemeClr val="bg1"/>
                </a:solidFill>
                <a:latin typeface="Bookman Old Style" pitchFamily="18" charset="0"/>
              </a:rPr>
              <a:t>Now if we inspect the registers using the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command “info registers” we see that </a:t>
            </a:r>
            <a:r>
              <a:rPr lang="en-US" dirty="0" err="1" smtClean="0">
                <a:solidFill>
                  <a:schemeClr val="bg1"/>
                </a:solidFill>
                <a:latin typeface="Bookman Old Style" pitchFamily="18" charset="0"/>
              </a:rPr>
              <a:t>edx</a:t>
            </a:r>
            <a:r>
              <a:rPr lang="en-US" dirty="0" smtClean="0">
                <a:solidFill>
                  <a:schemeClr val="bg1"/>
                </a:solidFill>
                <a:latin typeface="Bookman Old Style" pitchFamily="18" charset="0"/>
              </a:rPr>
              <a:t> is holding 0x0 (the NULL pointer).</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a:t>
            </a:r>
            <a:r>
              <a:rPr lang="en-US" dirty="0" smtClean="0">
                <a:solidFill>
                  <a:schemeClr val="bg1"/>
                </a:solidFill>
                <a:latin typeface="Bookman Old Style" pitchFamily="18" charset="0"/>
              </a:rPr>
              <a:t> info registers</a:t>
            </a:r>
          </a:p>
          <a:p>
            <a:pPr lvl="1">
              <a:buClr>
                <a:srgbClr val="FF0000"/>
              </a:buClr>
            </a:pPr>
            <a:r>
              <a:rPr lang="en-US" dirty="0" smtClean="0">
                <a:solidFill>
                  <a:srgbClr val="C00000"/>
                </a:solidFill>
                <a:latin typeface="Bookman Old Style" pitchFamily="18" charset="0"/>
              </a:rPr>
              <a:t>(</a:t>
            </a:r>
            <a:r>
              <a:rPr lang="en-US" dirty="0" err="1" smtClean="0">
                <a:solidFill>
                  <a:srgbClr val="C00000"/>
                </a:solidFill>
                <a:latin typeface="Bookman Old Style" pitchFamily="18" charset="0"/>
              </a:rPr>
              <a:t>gdb</a:t>
            </a:r>
            <a:r>
              <a:rPr lang="en-US" dirty="0" smtClean="0">
                <a:solidFill>
                  <a:srgbClr val="C00000"/>
                </a:solidFill>
                <a:latin typeface="Bookman Old Style" pitchFamily="18" charset="0"/>
              </a:rPr>
              <a:t>) </a:t>
            </a:r>
            <a:r>
              <a:rPr lang="en-US" dirty="0" smtClean="0">
                <a:solidFill>
                  <a:schemeClr val="bg1"/>
                </a:solidFill>
                <a:latin typeface="Bookman Old Style" pitchFamily="18" charset="0"/>
              </a:rPr>
              <a:t>x/5i $</a:t>
            </a:r>
            <a:r>
              <a:rPr lang="en-US" dirty="0" err="1" smtClean="0">
                <a:solidFill>
                  <a:schemeClr val="bg1"/>
                </a:solidFill>
                <a:latin typeface="Bookman Old Style" pitchFamily="18" charset="0"/>
              </a:rPr>
              <a:t>eip</a:t>
            </a: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This is what is causing the crash, as the program is comparing to a NULL pointer!</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chemeClr val="bg1"/>
                </a:solidFill>
                <a:latin typeface="Bookman Old Style" pitchFamily="18" charset="0"/>
              </a:rPr>
              <a:t>Auth.c</a:t>
            </a:r>
            <a:r>
              <a:rPr lang="en-US" b="1" dirty="0" smtClean="0">
                <a:solidFill>
                  <a:schemeClr val="bg1"/>
                </a:solidFill>
                <a:latin typeface="Bookman Old Style" pitchFamily="18" charset="0"/>
              </a:rPr>
              <a:t> using </a:t>
            </a:r>
            <a:r>
              <a:rPr lang="en-US" b="1" dirty="0" err="1" smtClean="0">
                <a:solidFill>
                  <a:schemeClr val="bg1"/>
                </a:solidFill>
                <a:latin typeface="Bookman Old Style" pitchFamily="18" charset="0"/>
              </a:rPr>
              <a:t>gdb</a:t>
            </a:r>
            <a:r>
              <a:rPr lang="en-US" b="1" dirty="0" smtClean="0">
                <a:solidFill>
                  <a:schemeClr val="bg1"/>
                </a:solidFill>
                <a:latin typeface="Bookman Old Style" pitchFamily="18" charset="0"/>
              </a:rPr>
              <a:t> – Summary</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Using </a:t>
            </a: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we managed to discover the bug in our code.</a:t>
            </a:r>
          </a:p>
          <a:p>
            <a:pPr>
              <a:buClr>
                <a:srgbClr val="FF0000"/>
              </a:buClr>
            </a:pPr>
            <a:r>
              <a:rPr lang="en-US" dirty="0" smtClean="0">
                <a:solidFill>
                  <a:schemeClr val="bg1"/>
                </a:solidFill>
                <a:latin typeface="Bookman Old Style" pitchFamily="18" charset="0"/>
              </a:rPr>
              <a:t>All we need to do to solve this problem is check for the number of given arguments before calling the auth() function!</a:t>
            </a:r>
          </a:p>
          <a:p>
            <a:pPr>
              <a:buClr>
                <a:srgbClr val="FF0000"/>
              </a:buClr>
            </a:pPr>
            <a:endParaRPr lang="en-US" dirty="0" smtClean="0">
              <a:solidFill>
                <a:schemeClr val="bg1"/>
              </a:solidFill>
              <a:latin typeface="Bookman Old Style" pitchFamily="18" charset="0"/>
            </a:endParaRPr>
          </a:p>
          <a:p>
            <a:pPr algn="r">
              <a:buClr>
                <a:srgbClr val="FF0000"/>
              </a:buClr>
              <a:buNone/>
            </a:pPr>
            <a:r>
              <a:rPr lang="en-US" i="1" dirty="0" smtClean="0">
                <a:solidFill>
                  <a:srgbClr val="C00000"/>
                </a:solidFill>
                <a:latin typeface="Bookman Old Style" pitchFamily="18" charset="0"/>
              </a:rPr>
              <a:t>as simple as that!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Load Configurations</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Tired of always setting your GDB configurations?</a:t>
            </a:r>
          </a:p>
          <a:p>
            <a:pPr>
              <a:buClr>
                <a:srgbClr val="FF0000"/>
              </a:buClr>
            </a:pPr>
            <a:r>
              <a:rPr lang="en-US" dirty="0" smtClean="0">
                <a:solidFill>
                  <a:schemeClr val="bg1"/>
                </a:solidFill>
                <a:latin typeface="Bookman Old Style" pitchFamily="18" charset="0"/>
              </a:rPr>
              <a:t>Use the -x file</a:t>
            </a:r>
          </a:p>
          <a:p>
            <a:pPr>
              <a:buClr>
                <a:srgbClr val="FF0000"/>
              </a:buClr>
            </a:pPr>
            <a:r>
              <a:rPr lang="en-US" dirty="0" smtClean="0">
                <a:solidFill>
                  <a:schemeClr val="bg1"/>
                </a:solidFill>
                <a:latin typeface="Bookman Old Style" pitchFamily="18" charset="0"/>
              </a:rPr>
              <a:t>Add your configurations to a file such as </a:t>
            </a:r>
            <a:r>
              <a:rPr lang="en-US" dirty="0" err="1" smtClean="0">
                <a:solidFill>
                  <a:srgbClr val="C00000"/>
                </a:solidFill>
                <a:latin typeface="Bookman Old Style" pitchFamily="18" charset="0"/>
              </a:rPr>
              <a:t>gdb.config</a:t>
            </a:r>
            <a:r>
              <a:rPr lang="en-US" dirty="0" smtClean="0">
                <a:solidFill>
                  <a:schemeClr val="bg1"/>
                </a:solidFill>
                <a:latin typeface="Bookman Old Style" pitchFamily="18" charset="0"/>
              </a:rPr>
              <a:t> and then:</a:t>
            </a:r>
          </a:p>
          <a:p>
            <a:pPr lvl="1">
              <a:buClr>
                <a:srgbClr val="FF0000"/>
              </a:buClr>
            </a:pPr>
            <a:r>
              <a:rPr lang="en-US" dirty="0" err="1" smtClean="0">
                <a:solidFill>
                  <a:schemeClr val="bg1"/>
                </a:solidFill>
                <a:latin typeface="Bookman Old Style" pitchFamily="18" charset="0"/>
              </a:rPr>
              <a:t>gdb</a:t>
            </a:r>
            <a:r>
              <a:rPr lang="en-US" dirty="0" smtClean="0">
                <a:solidFill>
                  <a:schemeClr val="bg1"/>
                </a:solidFill>
                <a:latin typeface="Bookman Old Style" pitchFamily="18" charset="0"/>
              </a:rPr>
              <a:t> –x </a:t>
            </a:r>
            <a:r>
              <a:rPr lang="en-US" dirty="0" err="1" smtClean="0">
                <a:solidFill>
                  <a:schemeClr val="bg1"/>
                </a:solidFill>
                <a:latin typeface="Bookman Old Style" pitchFamily="18" charset="0"/>
              </a:rPr>
              <a:t>gdb.config</a:t>
            </a:r>
            <a:r>
              <a:rPr lang="en-US" dirty="0" smtClean="0">
                <a:solidFill>
                  <a:schemeClr val="bg1"/>
                </a:solidFill>
                <a:latin typeface="Bookman Old Style" pitchFamily="18" charset="0"/>
              </a:rPr>
              <a:t> auth</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latin typeface="Bookman Old Style" pitchFamily="18" charset="0"/>
              </a:rPr>
              <a:t>Quit GDB Debugging</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Just press ‘q’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a:t>
            </a:r>
            <a:r>
              <a:rPr lang="en-US" b="1" dirty="0" err="1" smtClean="0">
                <a:solidFill>
                  <a:schemeClr val="bg1"/>
                </a:solidFill>
                <a:latin typeface="Bookman Old Style" pitchFamily="18" charset="0"/>
              </a:rPr>
              <a:t>whoami</a:t>
            </a:r>
            <a:endParaRPr lang="en-US" sz="4000"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sz="2800" dirty="0" smtClean="0">
                <a:solidFill>
                  <a:schemeClr val="bg1"/>
                </a:solidFill>
              </a:rPr>
              <a:t>Ali </a:t>
            </a:r>
            <a:r>
              <a:rPr lang="en-US" sz="2800" dirty="0" smtClean="0">
                <a:solidFill>
                  <a:schemeClr val="bg1"/>
                </a:solidFill>
              </a:rPr>
              <a:t>Al-</a:t>
            </a:r>
            <a:r>
              <a:rPr lang="en-US" sz="2800" dirty="0" err="1" smtClean="0">
                <a:solidFill>
                  <a:schemeClr val="bg1"/>
                </a:solidFill>
              </a:rPr>
              <a:t>Shemery</a:t>
            </a:r>
            <a:endParaRPr lang="en-US" sz="2800" dirty="0" smtClean="0">
              <a:solidFill>
                <a:schemeClr val="bg1"/>
              </a:solidFill>
            </a:endParaRPr>
          </a:p>
          <a:p>
            <a:pPr>
              <a:buClr>
                <a:srgbClr val="FF0000"/>
              </a:buClr>
            </a:pPr>
            <a:r>
              <a:rPr lang="en-US" sz="2800" dirty="0" smtClean="0">
                <a:solidFill>
                  <a:schemeClr val="bg1"/>
                </a:solidFill>
              </a:rPr>
              <a:t>Ph.D., </a:t>
            </a:r>
            <a:r>
              <a:rPr lang="en-US" sz="2800" dirty="0" err="1" smtClean="0">
                <a:solidFill>
                  <a:schemeClr val="bg1"/>
                </a:solidFill>
              </a:rPr>
              <a:t>MS.c</a:t>
            </a:r>
            <a:r>
              <a:rPr lang="en-US" sz="2800" dirty="0" smtClean="0">
                <a:solidFill>
                  <a:schemeClr val="bg1"/>
                </a:solidFill>
              </a:rPr>
              <a:t>., and </a:t>
            </a:r>
            <a:r>
              <a:rPr lang="en-US" sz="2800" dirty="0" err="1" smtClean="0">
                <a:solidFill>
                  <a:schemeClr val="bg1"/>
                </a:solidFill>
              </a:rPr>
              <a:t>BS.c</a:t>
            </a:r>
            <a:r>
              <a:rPr lang="en-US" sz="2800" dirty="0" smtClean="0">
                <a:solidFill>
                  <a:schemeClr val="bg1"/>
                </a:solidFill>
              </a:rPr>
              <a:t>., </a:t>
            </a:r>
            <a:r>
              <a:rPr lang="en-US" sz="2800" dirty="0" smtClean="0">
                <a:solidFill>
                  <a:schemeClr val="bg1"/>
                </a:solidFill>
              </a:rPr>
              <a:t>Jordan</a:t>
            </a:r>
          </a:p>
          <a:p>
            <a:pPr>
              <a:buClr>
                <a:srgbClr val="FF0000"/>
              </a:buClr>
            </a:pPr>
            <a:r>
              <a:rPr lang="en-US" sz="2800" dirty="0" smtClean="0">
                <a:solidFill>
                  <a:schemeClr val="bg1"/>
                </a:solidFill>
              </a:rPr>
              <a:t>More </a:t>
            </a:r>
            <a:r>
              <a:rPr lang="en-US" sz="2800" dirty="0" smtClean="0">
                <a:solidFill>
                  <a:schemeClr val="bg1"/>
                </a:solidFill>
              </a:rPr>
              <a:t>than 14 years of Technical Background (mainly Linux/Unix and </a:t>
            </a:r>
            <a:r>
              <a:rPr lang="en-US" sz="2800" dirty="0" err="1" smtClean="0">
                <a:solidFill>
                  <a:schemeClr val="bg1"/>
                </a:solidFill>
              </a:rPr>
              <a:t>Infosec</a:t>
            </a:r>
            <a:r>
              <a:rPr lang="en-US" sz="2800" dirty="0" smtClean="0">
                <a:solidFill>
                  <a:schemeClr val="bg1"/>
                </a:solidFill>
              </a:rPr>
              <a:t>)</a:t>
            </a:r>
          </a:p>
          <a:p>
            <a:pPr>
              <a:buClr>
                <a:srgbClr val="FF0000"/>
              </a:buClr>
            </a:pPr>
            <a:r>
              <a:rPr lang="en-US" sz="2800" dirty="0" smtClean="0">
                <a:solidFill>
                  <a:schemeClr val="bg1"/>
                </a:solidFill>
              </a:rPr>
              <a:t>Technical Instructor for more than 10 years (</a:t>
            </a:r>
            <a:r>
              <a:rPr lang="en-US" sz="2800" dirty="0" err="1" smtClean="0">
                <a:solidFill>
                  <a:schemeClr val="bg1"/>
                </a:solidFill>
              </a:rPr>
              <a:t>Infosec</a:t>
            </a:r>
            <a:r>
              <a:rPr lang="en-US" sz="2800" dirty="0" smtClean="0">
                <a:solidFill>
                  <a:schemeClr val="bg1"/>
                </a:solidFill>
              </a:rPr>
              <a:t>, and Linux Courses)</a:t>
            </a:r>
            <a:endParaRPr lang="en-US" sz="2800" dirty="0" smtClean="0">
              <a:solidFill>
                <a:schemeClr val="bg1"/>
              </a:solidFill>
            </a:endParaRPr>
          </a:p>
          <a:p>
            <a:pPr>
              <a:buClr>
                <a:srgbClr val="FF0000"/>
              </a:buClr>
            </a:pPr>
            <a:r>
              <a:rPr lang="en-US" sz="2800" dirty="0" smtClean="0">
                <a:solidFill>
                  <a:schemeClr val="bg1"/>
                </a:solidFill>
              </a:rPr>
              <a:t>Hold more than </a:t>
            </a:r>
            <a:r>
              <a:rPr lang="en-US" sz="2800" dirty="0" smtClean="0">
                <a:solidFill>
                  <a:schemeClr val="bg1"/>
                </a:solidFill>
              </a:rPr>
              <a:t>15 well </a:t>
            </a:r>
            <a:r>
              <a:rPr lang="en-US" sz="2800" dirty="0" smtClean="0">
                <a:solidFill>
                  <a:schemeClr val="bg1"/>
                </a:solidFill>
              </a:rPr>
              <a:t>k</a:t>
            </a:r>
            <a:r>
              <a:rPr lang="en-US" sz="2800" dirty="0" smtClean="0">
                <a:solidFill>
                  <a:schemeClr val="bg1"/>
                </a:solidFill>
              </a:rPr>
              <a:t>nown </a:t>
            </a:r>
            <a:r>
              <a:rPr lang="en-US" sz="2800" dirty="0" smtClean="0">
                <a:solidFill>
                  <a:schemeClr val="bg1"/>
                </a:solidFill>
              </a:rPr>
              <a:t>Technical </a:t>
            </a:r>
            <a:r>
              <a:rPr lang="en-US" sz="2800" dirty="0" smtClean="0">
                <a:solidFill>
                  <a:schemeClr val="bg1"/>
                </a:solidFill>
              </a:rPr>
              <a:t>Certificates</a:t>
            </a:r>
            <a:endParaRPr lang="en-US" sz="2800" dirty="0" smtClean="0">
              <a:solidFill>
                <a:schemeClr val="bg1"/>
              </a:solidFill>
            </a:endParaRPr>
          </a:p>
          <a:p>
            <a:pPr>
              <a:buClr>
                <a:srgbClr val="FF0000"/>
              </a:buClr>
            </a:pPr>
            <a:r>
              <a:rPr lang="en-US" sz="2800" dirty="0" err="1" smtClean="0">
                <a:solidFill>
                  <a:schemeClr val="bg1"/>
                </a:solidFill>
              </a:rPr>
              <a:t>Infosec</a:t>
            </a:r>
            <a:r>
              <a:rPr lang="en-US" sz="2800" dirty="0" smtClean="0">
                <a:solidFill>
                  <a:schemeClr val="bg1"/>
                </a:solidFill>
              </a:rPr>
              <a:t> &amp; Linux are my main Interests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(1)</a:t>
            </a:r>
          </a:p>
        </p:txBody>
      </p:sp>
      <p:sp>
        <p:nvSpPr>
          <p:cNvPr id="3" name="Content Placeholder 2"/>
          <p:cNvSpPr>
            <a:spLocks noGrp="1"/>
          </p:cNvSpPr>
          <p:nvPr>
            <p:ph idx="1"/>
          </p:nvPr>
        </p:nvSpPr>
        <p:spPr>
          <a:xfrm>
            <a:off x="457200" y="1600200"/>
            <a:ext cx="8458200" cy="4525963"/>
          </a:xfrm>
        </p:spPr>
        <p:txBody>
          <a:bodyPr>
            <a:noAutofit/>
          </a:bodyPr>
          <a:lstStyle/>
          <a:p>
            <a:pPr>
              <a:buClr>
                <a:srgbClr val="FF0000"/>
              </a:buClr>
            </a:pPr>
            <a:r>
              <a:rPr lang="en-US" sz="2000" dirty="0" smtClean="0">
                <a:solidFill>
                  <a:schemeClr val="bg1"/>
                </a:solidFill>
                <a:latin typeface="Bookman Old Style" pitchFamily="18" charset="0"/>
              </a:rPr>
              <a:t>Papers/Presentations/Links:</a:t>
            </a:r>
          </a:p>
          <a:p>
            <a:pPr lvl="1">
              <a:buClr>
                <a:srgbClr val="FF0000"/>
              </a:buClr>
            </a:pP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2"/>
              </a:rPr>
              <a:t>http://www.blackhatlibrary.net/Shellcode</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Introduction to win32 </a:t>
            </a:r>
            <a:r>
              <a:rPr lang="en-US" sz="1600" dirty="0" err="1" smtClean="0">
                <a:solidFill>
                  <a:schemeClr val="bg1"/>
                </a:solidFill>
                <a:latin typeface="Bookman Old Style" pitchFamily="18" charset="0"/>
              </a:rPr>
              <a:t>shellcoding</a:t>
            </a:r>
            <a:r>
              <a:rPr lang="en-US" sz="1600" dirty="0" smtClean="0">
                <a:solidFill>
                  <a:schemeClr val="bg1"/>
                </a:solidFill>
                <a:latin typeface="Bookman Old Style" pitchFamily="18" charset="0"/>
              </a:rPr>
              <a:t>, </a:t>
            </a:r>
            <a:r>
              <a:rPr lang="en-US" sz="1600" dirty="0" err="1" smtClean="0">
                <a:solidFill>
                  <a:schemeClr val="bg1"/>
                </a:solidFill>
                <a:latin typeface="Bookman Old Style" pitchFamily="18" charset="0"/>
              </a:rPr>
              <a:t>Corelan</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3"/>
              </a:rPr>
              <a:t>http://www.corelan.be/index.php/2010/02/25/exploit-writing-tutorial-part-9-introduction-to-win32-shellcodeing/</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Hacking/Shellcode/Alphanumeric/x64 printable </a:t>
            </a:r>
            <a:r>
              <a:rPr lang="en-US" sz="1600" dirty="0" err="1" smtClean="0">
                <a:solidFill>
                  <a:schemeClr val="bg1"/>
                </a:solidFill>
                <a:latin typeface="Bookman Old Style" pitchFamily="18" charset="0"/>
              </a:rPr>
              <a:t>opcodes</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4"/>
              </a:rPr>
              <a:t>http://skypher.com/wiki/index.php/Hacking/Shellcode/Alphanumeric/x64_printable_opcodes</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 Learning Assembly Through Writing Shellcode, </a:t>
            </a:r>
            <a:r>
              <a:rPr lang="en-US" sz="1600" dirty="0" smtClean="0">
                <a:solidFill>
                  <a:schemeClr val="bg1"/>
                </a:solidFill>
                <a:latin typeface="Bookman Old Style" pitchFamily="18" charset="0"/>
                <a:hlinkClick r:id="rId5"/>
              </a:rPr>
              <a:t>http://www.patternsinthevoid.net/blog/2011/09/learning-assembly-through-writing-shellcode/</a:t>
            </a:r>
            <a:endParaRPr lang="en-US" sz="1600" dirty="0" smtClean="0">
              <a:solidFill>
                <a:schemeClr val="bg1"/>
              </a:solidFill>
              <a:latin typeface="Bookman Old Style" pitchFamily="18" charset="0"/>
            </a:endParaRPr>
          </a:p>
          <a:p>
            <a:pPr lvl="1">
              <a:buClr>
                <a:srgbClr val="FF0000"/>
              </a:buClr>
            </a:pPr>
            <a:r>
              <a:rPr lang="en-US" sz="1600" dirty="0" err="1" smtClean="0">
                <a:solidFill>
                  <a:schemeClr val="bg1"/>
                </a:solidFill>
                <a:latin typeface="Bookman Old Style" pitchFamily="18" charset="0"/>
              </a:rPr>
              <a:t>Shellcoding</a:t>
            </a:r>
            <a:r>
              <a:rPr lang="en-US" sz="1600" dirty="0" smtClean="0">
                <a:solidFill>
                  <a:schemeClr val="bg1"/>
                </a:solidFill>
                <a:latin typeface="Bookman Old Style" pitchFamily="18" charset="0"/>
              </a:rPr>
              <a:t> for Linux and Windows Tutorial, </a:t>
            </a:r>
            <a:r>
              <a:rPr lang="en-US" sz="1600" dirty="0" smtClean="0">
                <a:solidFill>
                  <a:schemeClr val="bg1"/>
                </a:solidFill>
                <a:latin typeface="Bookman Old Style" pitchFamily="18" charset="0"/>
                <a:hlinkClick r:id="rId6"/>
              </a:rPr>
              <a:t>http://www.vividmachines.com/shellcode/shellcode.html</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Unix Assembly Codes Development, </a:t>
            </a:r>
            <a:r>
              <a:rPr lang="en-US" sz="1600" dirty="0" smtClean="0">
                <a:solidFill>
                  <a:schemeClr val="bg1"/>
                </a:solidFill>
                <a:latin typeface="Bookman Old Style" pitchFamily="18" charset="0"/>
                <a:hlinkClick r:id="rId7"/>
              </a:rPr>
              <a:t>http://pentest.cryptocity.net/files/exploitation/asmcodes-1.0.2.pdf</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Win32 Assembly Components, </a:t>
            </a:r>
            <a:r>
              <a:rPr lang="en-US" sz="1600" dirty="0" smtClean="0">
                <a:solidFill>
                  <a:schemeClr val="bg1"/>
                </a:solidFill>
                <a:latin typeface="Bookman Old Style" pitchFamily="18" charset="0"/>
                <a:hlinkClick r:id="rId8"/>
              </a:rPr>
              <a:t>http://pentest.cryptocity.net/files/exploitation/winasm-1.0.1.pdf</a:t>
            </a: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(2)</a:t>
            </a:r>
          </a:p>
        </p:txBody>
      </p:sp>
      <p:sp>
        <p:nvSpPr>
          <p:cNvPr id="3" name="Content Placeholder 2"/>
          <p:cNvSpPr>
            <a:spLocks noGrp="1"/>
          </p:cNvSpPr>
          <p:nvPr>
            <p:ph idx="1"/>
          </p:nvPr>
        </p:nvSpPr>
        <p:spPr>
          <a:xfrm>
            <a:off x="457200" y="1600200"/>
            <a:ext cx="8458200" cy="4525963"/>
          </a:xfrm>
        </p:spPr>
        <p:txBody>
          <a:bodyPr>
            <a:noAutofit/>
          </a:bodyPr>
          <a:lstStyle/>
          <a:p>
            <a:pPr>
              <a:buClr>
                <a:srgbClr val="FF0000"/>
              </a:buClr>
            </a:pPr>
            <a:r>
              <a:rPr lang="en-US" sz="2000" dirty="0" smtClean="0">
                <a:solidFill>
                  <a:schemeClr val="bg1"/>
                </a:solidFill>
                <a:latin typeface="Bookman Old Style" pitchFamily="18" charset="0"/>
              </a:rPr>
              <a:t>Papers/Presentations/Links:</a:t>
            </a:r>
          </a:p>
          <a:p>
            <a:pPr lvl="1">
              <a:buClr>
                <a:srgbClr val="FF0000"/>
              </a:buClr>
            </a:pPr>
            <a:r>
              <a:rPr lang="en-US" sz="1600" dirty="0" smtClean="0">
                <a:solidFill>
                  <a:schemeClr val="bg1"/>
                </a:solidFill>
                <a:latin typeface="Bookman Old Style" pitchFamily="18" charset="0"/>
              </a:rPr>
              <a:t>64-bit Linux Shellcode, </a:t>
            </a:r>
            <a:r>
              <a:rPr lang="en-US" sz="1600" dirty="0" smtClean="0">
                <a:solidFill>
                  <a:schemeClr val="bg1"/>
                </a:solidFill>
                <a:latin typeface="Bookman Old Style" pitchFamily="18" charset="0"/>
                <a:hlinkClick r:id="rId2"/>
              </a:rPr>
              <a:t>http://blog.markloiseau.com/2012/06/64-bit-linux-shellcode/</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Writing </a:t>
            </a: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for Linux and *BSD, </a:t>
            </a:r>
            <a:r>
              <a:rPr lang="en-US" sz="1600" dirty="0" smtClean="0">
                <a:solidFill>
                  <a:schemeClr val="bg1"/>
                </a:solidFill>
                <a:latin typeface="Bookman Old Style" pitchFamily="18" charset="0"/>
                <a:hlinkClick r:id="rId3"/>
              </a:rPr>
              <a:t>http://www.kernel-panic.it/security/shellcode/index.html</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Understanding Windows’s Shellcode (Matt Miller’s, aka </a:t>
            </a:r>
            <a:r>
              <a:rPr lang="en-US" sz="1600" dirty="0" err="1" smtClean="0">
                <a:solidFill>
                  <a:schemeClr val="bg1"/>
                </a:solidFill>
                <a:latin typeface="Bookman Old Style" pitchFamily="18" charset="0"/>
              </a:rPr>
              <a:t>skape</a:t>
            </a:r>
            <a:r>
              <a:rPr lang="en-US" sz="1600" dirty="0" smtClean="0">
                <a:solidFill>
                  <a:schemeClr val="bg1"/>
                </a:solidFill>
                <a:latin typeface="Bookman Old Style" pitchFamily="18" charset="0"/>
              </a:rPr>
              <a:t>)</a:t>
            </a:r>
          </a:p>
          <a:p>
            <a:pPr lvl="1">
              <a:buClr>
                <a:srgbClr val="FF0000"/>
              </a:buClr>
            </a:pPr>
            <a:r>
              <a:rPr lang="nb-NO" sz="1600" dirty="0" smtClean="0">
                <a:solidFill>
                  <a:schemeClr val="bg1"/>
                </a:solidFill>
                <a:latin typeface="Bookman Old Style" pitchFamily="18" charset="0"/>
              </a:rPr>
              <a:t>Metasploit’s Meterpreter (Matt Miller, aka skape)</a:t>
            </a:r>
          </a:p>
          <a:p>
            <a:pPr lvl="1">
              <a:buClr>
                <a:srgbClr val="FF0000"/>
              </a:buClr>
            </a:pPr>
            <a:r>
              <a:rPr lang="pt-BR" sz="1600" dirty="0" smtClean="0">
                <a:solidFill>
                  <a:schemeClr val="bg1"/>
                </a:solidFill>
                <a:latin typeface="Bookman Old Style" pitchFamily="18" charset="0"/>
              </a:rPr>
              <a:t>Syscall Proxying fun and applications, csk @ uberwall.org</a:t>
            </a:r>
          </a:p>
          <a:p>
            <a:pPr lvl="1">
              <a:buClr>
                <a:srgbClr val="FF0000"/>
              </a:buClr>
            </a:pPr>
            <a:r>
              <a:rPr lang="en-US" sz="1600" dirty="0" smtClean="0">
                <a:solidFill>
                  <a:schemeClr val="bg1"/>
                </a:solidFill>
                <a:latin typeface="Bookman Old Style" pitchFamily="18" charset="0"/>
              </a:rPr>
              <a:t>X86 </a:t>
            </a:r>
            <a:r>
              <a:rPr lang="en-US" sz="1600" dirty="0" err="1" smtClean="0">
                <a:solidFill>
                  <a:schemeClr val="bg1"/>
                </a:solidFill>
                <a:latin typeface="Bookman Old Style" pitchFamily="18" charset="0"/>
              </a:rPr>
              <a:t>Opcode</a:t>
            </a:r>
            <a:r>
              <a:rPr lang="en-US" sz="1600" dirty="0" smtClean="0">
                <a:solidFill>
                  <a:schemeClr val="bg1"/>
                </a:solidFill>
                <a:latin typeface="Bookman Old Style" pitchFamily="18" charset="0"/>
              </a:rPr>
              <a:t> and Instruction Reference, </a:t>
            </a:r>
            <a:r>
              <a:rPr lang="en-US" sz="1600" dirty="0" smtClean="0">
                <a:solidFill>
                  <a:schemeClr val="bg1"/>
                </a:solidFill>
                <a:latin typeface="Bookman Old Style" pitchFamily="18" charset="0"/>
                <a:hlinkClick r:id="rId4"/>
              </a:rPr>
              <a:t>http://ref.x86asm.net/</a:t>
            </a:r>
            <a:endParaRPr lang="pt-BR"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Shellcode: the assembly cocktail, by </a:t>
            </a:r>
            <a:r>
              <a:rPr lang="en-US" sz="1600" dirty="0" err="1" smtClean="0">
                <a:solidFill>
                  <a:schemeClr val="bg1"/>
                </a:solidFill>
                <a:latin typeface="Bookman Old Style" pitchFamily="18" charset="0"/>
              </a:rPr>
              <a:t>Samy</a:t>
            </a:r>
            <a:r>
              <a:rPr lang="en-US" sz="1600" dirty="0" smtClean="0">
                <a:solidFill>
                  <a:schemeClr val="bg1"/>
                </a:solidFill>
                <a:latin typeface="Bookman Old Style" pitchFamily="18" charset="0"/>
              </a:rPr>
              <a:t> </a:t>
            </a:r>
            <a:r>
              <a:rPr lang="en-US" sz="1600" dirty="0" err="1" smtClean="0">
                <a:solidFill>
                  <a:schemeClr val="bg1"/>
                </a:solidFill>
                <a:latin typeface="Bookman Old Style" pitchFamily="18" charset="0"/>
              </a:rPr>
              <a:t>Bahra</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5"/>
              </a:rPr>
              <a:t>http://www.infosecwriters.com/hhworld/shellcode.txt</a:t>
            </a:r>
            <a:endParaRPr lang="en-US" sz="1600" dirty="0" smtClean="0">
              <a:solidFill>
                <a:schemeClr val="bg1"/>
              </a:solidFill>
              <a:latin typeface="Bookman Old Style" pitchFamily="18" charset="0"/>
            </a:endParaRPr>
          </a:p>
          <a:p>
            <a:pPr lvl="1">
              <a:buClr>
                <a:srgbClr val="FF0000"/>
              </a:buClr>
              <a:buNone/>
            </a:pP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(3)</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Books:</a:t>
            </a:r>
          </a:p>
          <a:p>
            <a:pPr lvl="1">
              <a:buClr>
                <a:srgbClr val="FF0000"/>
              </a:buClr>
            </a:pPr>
            <a:r>
              <a:rPr lang="en-US" sz="1600" dirty="0" err="1" smtClean="0">
                <a:solidFill>
                  <a:schemeClr val="bg1"/>
                </a:solidFill>
                <a:latin typeface="Bookman Old Style" pitchFamily="18" charset="0"/>
              </a:rPr>
              <a:t>Grayhat</a:t>
            </a:r>
            <a:r>
              <a:rPr lang="en-US" sz="1600" dirty="0" smtClean="0">
                <a:solidFill>
                  <a:schemeClr val="bg1"/>
                </a:solidFill>
                <a:latin typeface="Bookman Old Style" pitchFamily="18" charset="0"/>
              </a:rPr>
              <a:t> Hacking: The Ethical Hacker’s Handbook, 3</a:t>
            </a:r>
            <a:r>
              <a:rPr lang="en-US" sz="1600" baseline="30000" dirty="0" smtClean="0">
                <a:solidFill>
                  <a:schemeClr val="bg1"/>
                </a:solidFill>
                <a:latin typeface="Bookman Old Style" pitchFamily="18" charset="0"/>
              </a:rPr>
              <a:t>rd</a:t>
            </a:r>
            <a:r>
              <a:rPr lang="en-US" sz="1600" dirty="0" smtClean="0">
                <a:solidFill>
                  <a:schemeClr val="bg1"/>
                </a:solidFill>
                <a:latin typeface="Bookman Old Style" pitchFamily="18" charset="0"/>
              </a:rPr>
              <a:t> Edition</a:t>
            </a:r>
          </a:p>
          <a:p>
            <a:pPr lvl="1">
              <a:buClr>
                <a:srgbClr val="FF0000"/>
              </a:buClr>
            </a:pPr>
            <a:r>
              <a:rPr lang="en-US" sz="1600" dirty="0" smtClean="0">
                <a:solidFill>
                  <a:schemeClr val="bg1"/>
                </a:solidFill>
                <a:latin typeface="Bookman Old Style" pitchFamily="18" charset="0"/>
              </a:rPr>
              <a:t>The </a:t>
            </a:r>
            <a:r>
              <a:rPr lang="en-US" sz="1600" dirty="0" err="1" smtClean="0">
                <a:solidFill>
                  <a:schemeClr val="bg1"/>
                </a:solidFill>
                <a:latin typeface="Bookman Old Style" pitchFamily="18" charset="0"/>
              </a:rPr>
              <a:t>Shellcoders</a:t>
            </a:r>
            <a:r>
              <a:rPr lang="en-US" sz="1600" dirty="0" smtClean="0">
                <a:solidFill>
                  <a:schemeClr val="bg1"/>
                </a:solidFill>
                <a:latin typeface="Bookman Old Style" pitchFamily="18" charset="0"/>
              </a:rPr>
              <a:t> Handbook,</a:t>
            </a:r>
          </a:p>
          <a:p>
            <a:pPr lvl="1">
              <a:buClr>
                <a:srgbClr val="FF0000"/>
              </a:buClr>
            </a:pPr>
            <a:r>
              <a:rPr lang="en-US" sz="1600" dirty="0" smtClean="0">
                <a:solidFill>
                  <a:schemeClr val="bg1"/>
                </a:solidFill>
                <a:latin typeface="Bookman Old Style" pitchFamily="18" charset="0"/>
              </a:rPr>
              <a:t>The Art of Exploitation, 2</a:t>
            </a:r>
            <a:r>
              <a:rPr lang="en-US" sz="1600" baseline="30000" dirty="0" smtClean="0">
                <a:solidFill>
                  <a:schemeClr val="bg1"/>
                </a:solidFill>
                <a:latin typeface="Bookman Old Style" pitchFamily="18" charset="0"/>
              </a:rPr>
              <a:t>nd</a:t>
            </a:r>
            <a:r>
              <a:rPr lang="en-US" sz="1600" dirty="0" smtClean="0">
                <a:solidFill>
                  <a:schemeClr val="bg1"/>
                </a:solidFill>
                <a:latin typeface="Bookman Old Style" pitchFamily="18" charset="0"/>
              </a:rPr>
              <a:t> Edition,</a:t>
            </a:r>
          </a:p>
          <a:p>
            <a:pPr>
              <a:buClr>
                <a:srgbClr val="FF0000"/>
              </a:buClr>
            </a:pPr>
            <a:r>
              <a:rPr lang="en-US" sz="2000" dirty="0" smtClean="0">
                <a:solidFill>
                  <a:schemeClr val="bg1"/>
                </a:solidFill>
                <a:latin typeface="Bookman Old Style" pitchFamily="18" charset="0"/>
              </a:rPr>
              <a:t>Shellcode Repositories:</a:t>
            </a:r>
          </a:p>
          <a:p>
            <a:pPr lvl="1">
              <a:buClr>
                <a:srgbClr val="FF0000"/>
              </a:buClr>
            </a:pPr>
            <a:r>
              <a:rPr lang="en-US" sz="1600" dirty="0" smtClean="0">
                <a:solidFill>
                  <a:schemeClr val="bg1"/>
                </a:solidFill>
                <a:latin typeface="Bookman Old Style" pitchFamily="18" charset="0"/>
              </a:rPr>
              <a:t>Exploit-DB: http://www.exploit-db.com/shellcodes/</a:t>
            </a:r>
          </a:p>
          <a:p>
            <a:pPr lvl="1">
              <a:buClr>
                <a:srgbClr val="FF0000"/>
              </a:buClr>
            </a:pPr>
            <a:r>
              <a:rPr lang="en-US" sz="1600" dirty="0" smtClean="0">
                <a:solidFill>
                  <a:schemeClr val="bg1"/>
                </a:solidFill>
                <a:latin typeface="Bookman Old Style" pitchFamily="18" charset="0"/>
              </a:rPr>
              <a:t>Shell Storm: http://www.shell-storm.org/shellcode/</a:t>
            </a:r>
          </a:p>
          <a:p>
            <a:pPr>
              <a:buClr>
                <a:srgbClr val="FF0000"/>
              </a:buClr>
            </a:pPr>
            <a:r>
              <a:rPr lang="en-US" sz="2000" dirty="0" smtClean="0">
                <a:solidFill>
                  <a:schemeClr val="bg1"/>
                </a:solidFill>
                <a:latin typeface="Bookman Old Style" pitchFamily="18" charset="0"/>
              </a:rPr>
              <a:t>Tools:</a:t>
            </a:r>
          </a:p>
          <a:p>
            <a:pPr lvl="1">
              <a:buClr>
                <a:srgbClr val="FF0000"/>
              </a:buClr>
            </a:pPr>
            <a:r>
              <a:rPr lang="en-US" sz="1600" dirty="0" smtClean="0">
                <a:solidFill>
                  <a:schemeClr val="bg1"/>
                </a:solidFill>
                <a:latin typeface="Bookman Old Style" pitchFamily="18" charset="0"/>
              </a:rPr>
              <a:t>BETA3 - Multi-format </a:t>
            </a: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encoding tool, </a:t>
            </a:r>
            <a:r>
              <a:rPr lang="en-US" sz="1600" dirty="0" smtClean="0">
                <a:solidFill>
                  <a:schemeClr val="bg1"/>
                </a:solidFill>
                <a:latin typeface="Bookman Old Style" pitchFamily="18" charset="0"/>
                <a:hlinkClick r:id="rId2"/>
              </a:rPr>
              <a:t>http://code.google.com/p/beta3/</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X86 </a:t>
            </a:r>
            <a:r>
              <a:rPr lang="en-US" sz="1600" dirty="0" err="1" smtClean="0">
                <a:solidFill>
                  <a:schemeClr val="bg1"/>
                </a:solidFill>
                <a:latin typeface="Bookman Old Style" pitchFamily="18" charset="0"/>
              </a:rPr>
              <a:t>Opcode</a:t>
            </a:r>
            <a:r>
              <a:rPr lang="en-US" sz="1600" dirty="0" smtClean="0">
                <a:solidFill>
                  <a:schemeClr val="bg1"/>
                </a:solidFill>
                <a:latin typeface="Bookman Old Style" pitchFamily="18" charset="0"/>
              </a:rPr>
              <a:t> and Instruction Reference, </a:t>
            </a:r>
            <a:r>
              <a:rPr lang="en-US" sz="1600" dirty="0" smtClean="0">
                <a:solidFill>
                  <a:schemeClr val="bg1"/>
                </a:solidFill>
                <a:latin typeface="Bookman Old Style" pitchFamily="18" charset="0"/>
                <a:hlinkClick r:id="rId3"/>
              </a:rPr>
              <a:t>http://ref.x86asm.net/</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bin2shell, http://blog.markloiseau.com/wp-content/uploads/2012/06/bin2shell.tar.gz</a:t>
            </a:r>
          </a:p>
          <a:p>
            <a:pPr lvl="1">
              <a:buClr>
                <a:srgbClr val="FF0000"/>
              </a:buClr>
            </a:pP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Software Exploitation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a:bodyPr>
          <a:lstStyle/>
          <a:p>
            <a:pPr algn="l"/>
            <a:r>
              <a:rPr lang="en-US" sz="3900" b="1" i="1" dirty="0" smtClean="0">
                <a:solidFill>
                  <a:schemeClr val="bg1"/>
                </a:solidFill>
              </a:rPr>
              <a:t>Prepared by:</a:t>
            </a:r>
          </a:p>
          <a:p>
            <a:pPr algn="r"/>
            <a:r>
              <a:rPr lang="en-US" b="1" i="1" dirty="0" smtClean="0">
                <a:solidFill>
                  <a:schemeClr val="bg1"/>
                </a:solidFill>
              </a:rPr>
              <a:t>Dr. Ali Al-</a:t>
            </a:r>
            <a:r>
              <a:rPr lang="en-US" b="1" i="1" dirty="0" err="1" smtClean="0">
                <a:solidFill>
                  <a:schemeClr val="bg1"/>
                </a:solidFill>
              </a:rPr>
              <a:t>Shemery</a:t>
            </a:r>
            <a:endParaRPr lang="en-US" b="1" i="1" dirty="0" smtClean="0">
              <a:solidFill>
                <a:schemeClr val="bg1"/>
              </a:solidFill>
            </a:endParaRPr>
          </a:p>
          <a:p>
            <a:pPr algn="r"/>
            <a:r>
              <a:rPr lang="en-US" b="1" i="1" dirty="0" smtClean="0">
                <a:solidFill>
                  <a:schemeClr val="bg1"/>
                </a:solidFill>
              </a:rPr>
              <a:t>Mr. </a:t>
            </a:r>
            <a:r>
              <a:rPr lang="en-US" b="1" i="1" dirty="0" err="1" smtClean="0">
                <a:solidFill>
                  <a:schemeClr val="bg1"/>
                </a:solidFill>
              </a:rPr>
              <a:t>Shadi</a:t>
            </a:r>
            <a:r>
              <a:rPr lang="en-US" b="1" i="1" dirty="0" smtClean="0">
                <a:solidFill>
                  <a:schemeClr val="bg1"/>
                </a:solidFill>
              </a:rPr>
              <a:t> </a:t>
            </a:r>
            <a:r>
              <a:rPr lang="en-US" b="1" i="1" dirty="0" err="1" smtClean="0">
                <a:solidFill>
                  <a:schemeClr val="bg1"/>
                </a:solidFill>
              </a:rPr>
              <a:t>Naif</a:t>
            </a:r>
            <a:endParaRPr lang="en-US" b="1" i="1"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2152650"/>
          </a:xfrm>
        </p:spPr>
        <p:txBody>
          <a:bodyPr>
            <a:normAutofit/>
          </a:bodyPr>
          <a:lstStyle/>
          <a:p>
            <a:r>
              <a:rPr lang="en-US" b="1" dirty="0" smtClean="0">
                <a:solidFill>
                  <a:schemeClr val="bg1"/>
                </a:solidFill>
                <a:latin typeface="Bookman Old Style" pitchFamily="18" charset="0"/>
              </a:rPr>
              <a:t>Debugging Fundamentals for </a:t>
            </a:r>
            <a:r>
              <a:rPr lang="en-US" b="1" dirty="0" err="1" smtClean="0">
                <a:solidFill>
                  <a:schemeClr val="bg1"/>
                </a:solidFill>
                <a:latin typeface="Bookman Old Style" pitchFamily="18" charset="0"/>
              </a:rPr>
              <a:t>Pentesters</a:t>
            </a:r>
            <a:endParaRPr lang="en-US" b="1" dirty="0">
              <a:solidFill>
                <a:schemeClr val="bg1"/>
              </a:solidFill>
              <a:latin typeface="Bookman Old Style" pitchFamily="18" charset="0"/>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Outline – Part 2</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Debugger</a:t>
            </a:r>
          </a:p>
          <a:p>
            <a:pPr lvl="1">
              <a:buClr>
                <a:srgbClr val="FF0000"/>
              </a:buClr>
            </a:pPr>
            <a:r>
              <a:rPr lang="en-US" dirty="0" smtClean="0">
                <a:solidFill>
                  <a:schemeClr val="bg1"/>
                </a:solidFill>
                <a:latin typeface="Bookman Old Style" pitchFamily="18" charset="0"/>
              </a:rPr>
              <a:t>GDB</a:t>
            </a:r>
          </a:p>
          <a:p>
            <a:pPr lvl="1">
              <a:buClr>
                <a:srgbClr val="FF0000"/>
              </a:buClr>
            </a:pPr>
            <a:r>
              <a:rPr lang="en-US" dirty="0" smtClean="0">
                <a:solidFill>
                  <a:schemeClr val="bg1"/>
                </a:solidFill>
                <a:latin typeface="Bookman Old Style" pitchFamily="18" charset="0"/>
              </a:rPr>
              <a:t>Immunity Debugger</a:t>
            </a:r>
          </a:p>
          <a:p>
            <a:pPr>
              <a:buClr>
                <a:srgbClr val="FF0000"/>
              </a:buClr>
            </a:pPr>
            <a:r>
              <a:rPr lang="en-US" dirty="0" smtClean="0">
                <a:solidFill>
                  <a:schemeClr val="bg1"/>
                </a:solidFill>
                <a:latin typeface="Bookman Old Style" pitchFamily="18" charset="0"/>
              </a:rPr>
              <a:t>Debuggers Offer?</a:t>
            </a:r>
          </a:p>
          <a:p>
            <a:pPr>
              <a:buClr>
                <a:srgbClr val="FF0000"/>
              </a:buClr>
            </a:pPr>
            <a:r>
              <a:rPr lang="en-US" dirty="0" smtClean="0">
                <a:solidFill>
                  <a:schemeClr val="bg1"/>
                </a:solidFill>
                <a:latin typeface="Bookman Old Style" pitchFamily="18" charset="0"/>
              </a:rPr>
              <a:t>Popular Debuggers?</a:t>
            </a:r>
          </a:p>
          <a:p>
            <a:pPr>
              <a:buClr>
                <a:srgbClr val="FF0000"/>
              </a:buClr>
            </a:pPr>
            <a:r>
              <a:rPr lang="en-US" dirty="0" smtClean="0">
                <a:solidFill>
                  <a:schemeClr val="bg1"/>
                </a:solidFill>
                <a:latin typeface="Bookman Old Style" pitchFamily="18" charset="0"/>
              </a:rPr>
              <a:t>Which to use?</a:t>
            </a:r>
          </a:p>
          <a:p>
            <a:pPr>
              <a:buClr>
                <a:srgbClr val="FF0000"/>
              </a:buClr>
            </a:pPr>
            <a:r>
              <a:rPr lang="en-US" dirty="0" smtClean="0">
                <a:solidFill>
                  <a:schemeClr val="bg1"/>
                </a:solidFill>
                <a:latin typeface="Bookman Old Style" pitchFamily="18" charset="0"/>
              </a:rPr>
              <a:t>Example: Debugging </a:t>
            </a:r>
            <a:r>
              <a:rPr lang="en-US" dirty="0" err="1" smtClean="0">
                <a:solidFill>
                  <a:schemeClr val="bg1"/>
                </a:solidFill>
                <a:latin typeface="Bookman Old Style" pitchFamily="18" charset="0"/>
              </a:rPr>
              <a:t>auth.c</a:t>
            </a:r>
            <a:r>
              <a:rPr lang="en-US" dirty="0" smtClean="0">
                <a:solidFill>
                  <a:schemeClr val="bg1"/>
                </a:solidFill>
                <a:latin typeface="Bookman Old Style" pitchFamily="18" charset="0"/>
              </a:rPr>
              <a:t> using </a:t>
            </a:r>
            <a:r>
              <a:rPr lang="en-US" dirty="0" err="1" smtClean="0">
                <a:solidFill>
                  <a:schemeClr val="bg1"/>
                </a:solidFill>
                <a:latin typeface="Bookman Old Style" pitchFamily="18" charset="0"/>
              </a:rPr>
              <a:t>gdb</a:t>
            </a: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a:p>
            <a:pPr>
              <a:buClr>
                <a:srgbClr val="FF0000"/>
              </a:buClr>
            </a:pPr>
            <a:endParaRPr lang="en-US"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Debugger</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A computer program that lets you run your program, line by line and examine the values of variables or look at values passed into functions and let you figure out why it isn't running the way you expected it to.</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Debuggers Offer?</a:t>
            </a:r>
          </a:p>
        </p:txBody>
      </p:sp>
      <p:sp>
        <p:nvSpPr>
          <p:cNvPr id="3" name="Content Placeholder 2"/>
          <p:cNvSpPr>
            <a:spLocks noGrp="1"/>
          </p:cNvSpPr>
          <p:nvPr>
            <p:ph idx="1"/>
          </p:nvPr>
        </p:nvSpPr>
        <p:spPr/>
        <p:txBody>
          <a:bodyPr>
            <a:normAutofit fontScale="70000" lnSpcReduction="20000"/>
          </a:bodyPr>
          <a:lstStyle/>
          <a:p>
            <a:pPr>
              <a:buClr>
                <a:srgbClr val="FF0000"/>
              </a:buClr>
            </a:pPr>
            <a:r>
              <a:rPr lang="en-US" dirty="0" smtClean="0">
                <a:solidFill>
                  <a:schemeClr val="bg1"/>
                </a:solidFill>
                <a:latin typeface="Bookman Old Style" pitchFamily="18" charset="0"/>
              </a:rPr>
              <a:t>Debuggers offer sophisticated functions such as:</a:t>
            </a:r>
          </a:p>
          <a:p>
            <a:pPr lvl="1">
              <a:buClr>
                <a:srgbClr val="FF0000"/>
              </a:buClr>
            </a:pPr>
            <a:r>
              <a:rPr lang="en-US" dirty="0" smtClean="0">
                <a:solidFill>
                  <a:schemeClr val="bg1"/>
                </a:solidFill>
                <a:latin typeface="Bookman Old Style" pitchFamily="18" charset="0"/>
              </a:rPr>
              <a:t>Running a program step by step (single-stepping mode), </a:t>
            </a:r>
          </a:p>
          <a:p>
            <a:pPr lvl="1">
              <a:buClr>
                <a:srgbClr val="FF0000"/>
              </a:buClr>
            </a:pPr>
            <a:r>
              <a:rPr lang="en-US" dirty="0" smtClean="0">
                <a:solidFill>
                  <a:schemeClr val="bg1"/>
                </a:solidFill>
                <a:latin typeface="Bookman Old Style" pitchFamily="18" charset="0"/>
              </a:rPr>
              <a:t>Stopping (breaking) (pausing the program to examine the current state) at some event or specified instruction by means of a breakpoint, </a:t>
            </a:r>
          </a:p>
          <a:p>
            <a:pPr lvl="1">
              <a:buClr>
                <a:srgbClr val="FF0000"/>
              </a:buClr>
            </a:pPr>
            <a:r>
              <a:rPr lang="en-US" dirty="0" smtClean="0">
                <a:solidFill>
                  <a:schemeClr val="bg1"/>
                </a:solidFill>
                <a:latin typeface="Bookman Old Style" pitchFamily="18" charset="0"/>
              </a:rPr>
              <a:t>Tracking the values of variables,</a:t>
            </a:r>
          </a:p>
          <a:p>
            <a:pPr lvl="1">
              <a:buClr>
                <a:srgbClr val="FF0000"/>
              </a:buClr>
            </a:pPr>
            <a:r>
              <a:rPr lang="en-US" dirty="0" smtClean="0">
                <a:solidFill>
                  <a:schemeClr val="bg1"/>
                </a:solidFill>
                <a:latin typeface="Bookman Old Style" pitchFamily="18" charset="0"/>
              </a:rPr>
              <a:t>Tracking the values of CPU registers,</a:t>
            </a:r>
          </a:p>
          <a:p>
            <a:pPr lvl="1">
              <a:buClr>
                <a:srgbClr val="FF0000"/>
              </a:buClr>
            </a:pPr>
            <a:r>
              <a:rPr lang="en-US" dirty="0" smtClean="0">
                <a:solidFill>
                  <a:schemeClr val="bg1"/>
                </a:solidFill>
                <a:latin typeface="Bookman Old Style" pitchFamily="18" charset="0"/>
              </a:rPr>
              <a:t>Attach to a process,</a:t>
            </a:r>
          </a:p>
          <a:p>
            <a:pPr lvl="1">
              <a:buClr>
                <a:srgbClr val="FF0000"/>
              </a:buClr>
            </a:pPr>
            <a:r>
              <a:rPr lang="en-US" dirty="0" smtClean="0">
                <a:solidFill>
                  <a:schemeClr val="bg1"/>
                </a:solidFill>
                <a:latin typeface="Bookman Old Style" pitchFamily="18" charset="0"/>
              </a:rPr>
              <a:t>View the process’s Memory map,</a:t>
            </a:r>
          </a:p>
          <a:p>
            <a:pPr lvl="1">
              <a:buClr>
                <a:srgbClr val="FF0000"/>
              </a:buClr>
            </a:pPr>
            <a:r>
              <a:rPr lang="en-US" dirty="0" smtClean="0">
                <a:solidFill>
                  <a:schemeClr val="bg1"/>
                </a:solidFill>
                <a:latin typeface="Bookman Old Style" pitchFamily="18" charset="0"/>
              </a:rPr>
              <a:t>Load memory dump (post-mortem debugging),</a:t>
            </a:r>
          </a:p>
          <a:p>
            <a:pPr lvl="1">
              <a:buClr>
                <a:srgbClr val="FF0000"/>
              </a:buClr>
            </a:pPr>
            <a:r>
              <a:rPr lang="en-US" dirty="0" smtClean="0">
                <a:solidFill>
                  <a:schemeClr val="bg1"/>
                </a:solidFill>
                <a:latin typeface="Bookman Old Style" pitchFamily="18" charset="0"/>
              </a:rPr>
              <a:t>Disassemble program instructions,</a:t>
            </a:r>
          </a:p>
          <a:p>
            <a:pPr lvl="1">
              <a:buClr>
                <a:srgbClr val="FF0000"/>
              </a:buClr>
            </a:pPr>
            <a:r>
              <a:rPr lang="en-US" dirty="0" smtClean="0">
                <a:solidFill>
                  <a:schemeClr val="bg1"/>
                </a:solidFill>
                <a:latin typeface="Bookman Old Style" pitchFamily="18" charset="0"/>
              </a:rPr>
              <a:t>Change values at runtime,</a:t>
            </a:r>
          </a:p>
          <a:p>
            <a:pPr lvl="1">
              <a:buClr>
                <a:srgbClr val="FF0000"/>
              </a:buClr>
            </a:pPr>
            <a:r>
              <a:rPr lang="en-US" dirty="0" smtClean="0">
                <a:solidFill>
                  <a:schemeClr val="bg1"/>
                </a:solidFill>
                <a:latin typeface="Bookman Old Style" pitchFamily="18" charset="0"/>
              </a:rPr>
              <a:t>Continue execution at a different location in the program to bypass a crash or logical error.</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Popular Debuggers?</a:t>
            </a: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GNU Debugger (GDB)</a:t>
            </a:r>
          </a:p>
          <a:p>
            <a:pPr>
              <a:buClr>
                <a:srgbClr val="FF0000"/>
              </a:buClr>
            </a:pPr>
            <a:r>
              <a:rPr lang="en-US" dirty="0" smtClean="0">
                <a:solidFill>
                  <a:schemeClr val="bg1"/>
                </a:solidFill>
                <a:latin typeface="Bookman Old Style" pitchFamily="18" charset="0"/>
              </a:rPr>
              <a:t>Microsoft Windows Debugger (</a:t>
            </a:r>
            <a:r>
              <a:rPr lang="en-US" dirty="0" err="1" smtClean="0">
                <a:solidFill>
                  <a:schemeClr val="bg1"/>
                </a:solidFill>
                <a:latin typeface="Bookman Old Style" pitchFamily="18" charset="0"/>
              </a:rPr>
              <a:t>Windbg</a:t>
            </a:r>
            <a:r>
              <a:rPr lang="en-US" dirty="0" smtClean="0">
                <a:solidFill>
                  <a:schemeClr val="bg1"/>
                </a:solidFill>
                <a:latin typeface="Bookman Old Style" pitchFamily="18" charset="0"/>
              </a:rPr>
              <a:t>)</a:t>
            </a:r>
          </a:p>
          <a:p>
            <a:pPr>
              <a:buClr>
                <a:srgbClr val="FF0000"/>
              </a:buClr>
            </a:pPr>
            <a:r>
              <a:rPr lang="en-US" dirty="0" err="1" smtClean="0">
                <a:solidFill>
                  <a:schemeClr val="bg1"/>
                </a:solidFill>
                <a:latin typeface="Bookman Old Style" pitchFamily="18" charset="0"/>
              </a:rPr>
              <a:t>OllyDbg</a:t>
            </a: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Immunity Debugger</a:t>
            </a:r>
          </a:p>
          <a:p>
            <a:pPr>
              <a:buClr>
                <a:srgbClr val="FF0000"/>
              </a:buClr>
            </a:pPr>
            <a:r>
              <a:rPr lang="en-US" dirty="0" smtClean="0">
                <a:solidFill>
                  <a:schemeClr val="bg1"/>
                </a:solidFill>
                <a:latin typeface="Bookman Old Style" pitchFamily="18" charset="0"/>
              </a:rPr>
              <a:t>Microsoft Visual Studio Debugger</a:t>
            </a:r>
          </a:p>
          <a:p>
            <a:pPr>
              <a:buClr>
                <a:srgbClr val="FF0000"/>
              </a:buClr>
            </a:pPr>
            <a:r>
              <a:rPr lang="en-US" dirty="0" smtClean="0">
                <a:solidFill>
                  <a:schemeClr val="bg1"/>
                </a:solidFill>
                <a:latin typeface="Bookman Old Style" pitchFamily="18" charset="0"/>
              </a:rPr>
              <a:t>Interactive </a:t>
            </a:r>
            <a:r>
              <a:rPr lang="en-US" dirty="0" err="1" smtClean="0">
                <a:solidFill>
                  <a:schemeClr val="bg1"/>
                </a:solidFill>
                <a:latin typeface="Bookman Old Style" pitchFamily="18" charset="0"/>
              </a:rPr>
              <a:t>Disassembler</a:t>
            </a:r>
            <a:r>
              <a:rPr lang="en-US" dirty="0" smtClean="0">
                <a:solidFill>
                  <a:schemeClr val="bg1"/>
                </a:solidFill>
                <a:latin typeface="Bookman Old Style" pitchFamily="18" charset="0"/>
              </a:rPr>
              <a:t> (IDA Pro)</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2297</TotalTime>
  <Words>1488</Words>
  <Application>Microsoft Office PowerPoint</Application>
  <PresentationFormat>On-screen Show (4:3)</PresentationFormat>
  <Paragraphs>259</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Hacking Techniques &amp; Intrusion Detection</vt:lpstr>
      <vt:lpstr>All materials is licensed under a Creative Commons “Share Alike” license.</vt:lpstr>
      <vt:lpstr># whoami</vt:lpstr>
      <vt:lpstr>Software Exploitation</vt:lpstr>
      <vt:lpstr>Debugging Fundamentals for Pentesters</vt:lpstr>
      <vt:lpstr>Outline – Part 2</vt:lpstr>
      <vt:lpstr>Debugger</vt:lpstr>
      <vt:lpstr>Debuggers Offer?</vt:lpstr>
      <vt:lpstr>Popular Debuggers?</vt:lpstr>
      <vt:lpstr>Immunity Debugger</vt:lpstr>
      <vt:lpstr>Immunity Debugger</vt:lpstr>
      <vt:lpstr>Which to use?</vt:lpstr>
      <vt:lpstr>Example – Auth.c</vt:lpstr>
      <vt:lpstr>Auth.c using gdb</vt:lpstr>
      <vt:lpstr>Auth.c using gdb - Cont.</vt:lpstr>
      <vt:lpstr>Auth.c using gdb - Cont.</vt:lpstr>
      <vt:lpstr>Auth.c using gdb - Cont.</vt:lpstr>
      <vt:lpstr>Auth.c using gdb - Cont.</vt:lpstr>
      <vt:lpstr>“x” – Examine Memory</vt:lpstr>
      <vt:lpstr>Auth.c using gdb - Cont.</vt:lpstr>
      <vt:lpstr>Auth.c using gdb - Cont.</vt:lpstr>
      <vt:lpstr>Auth.c using gdb - Cont.</vt:lpstr>
      <vt:lpstr>Auth.c using gdb - Cont.</vt:lpstr>
      <vt:lpstr>Auth.c using gdb - Cont.</vt:lpstr>
      <vt:lpstr>Auth.c using gdb - Cont.</vt:lpstr>
      <vt:lpstr>Auth.c using gdb - Cont.</vt:lpstr>
      <vt:lpstr>Auth.c using gdb – Summary</vt:lpstr>
      <vt:lpstr>Load Configurations</vt:lpstr>
      <vt:lpstr>Quit GDB Debugging</vt:lpstr>
      <vt:lpstr>References (1)</vt:lpstr>
      <vt:lpstr>References (2)</vt:lpstr>
      <vt:lpstr>References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Techniques and Intrusion Detection</dc:title>
  <dc:subject>Debugging Fundamentals for Pentesters</dc:subject>
  <dc:creator>Dr. Ali Al-Shemery &amp; Mr. Shadi Naif</dc:creator>
  <dc:description/>
  <cp:lastModifiedBy>user1</cp:lastModifiedBy>
  <cp:revision>305</cp:revision>
  <dcterms:created xsi:type="dcterms:W3CDTF">2006-08-16T00:00:00Z</dcterms:created>
  <dcterms:modified xsi:type="dcterms:W3CDTF">2013-01-30T00:05:05Z</dcterms:modified>
</cp:coreProperties>
</file>