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56" r:id="rId2"/>
    <p:sldId id="299" r:id="rId3"/>
    <p:sldId id="257" r:id="rId4"/>
    <p:sldId id="258" r:id="rId5"/>
    <p:sldId id="259" r:id="rId6"/>
    <p:sldId id="260" r:id="rId7"/>
    <p:sldId id="326" r:id="rId8"/>
    <p:sldId id="327" r:id="rId9"/>
    <p:sldId id="304" r:id="rId10"/>
    <p:sldId id="303" r:id="rId11"/>
    <p:sldId id="305" r:id="rId12"/>
    <p:sldId id="306" r:id="rId13"/>
    <p:sldId id="308" r:id="rId14"/>
    <p:sldId id="307" r:id="rId15"/>
    <p:sldId id="323" r:id="rId16"/>
    <p:sldId id="322" r:id="rId17"/>
    <p:sldId id="333" r:id="rId18"/>
    <p:sldId id="334" r:id="rId19"/>
    <p:sldId id="310" r:id="rId20"/>
    <p:sldId id="311" r:id="rId21"/>
    <p:sldId id="319" r:id="rId22"/>
    <p:sldId id="320" r:id="rId23"/>
    <p:sldId id="261" r:id="rId24"/>
    <p:sldId id="328" r:id="rId25"/>
    <p:sldId id="263" r:id="rId26"/>
    <p:sldId id="264" r:id="rId27"/>
    <p:sldId id="265" r:id="rId28"/>
    <p:sldId id="266" r:id="rId29"/>
    <p:sldId id="267" r:id="rId30"/>
    <p:sldId id="332" r:id="rId31"/>
    <p:sldId id="329" r:id="rId32"/>
    <p:sldId id="330" r:id="rId33"/>
    <p:sldId id="331" r:id="rId34"/>
    <p:sldId id="268" r:id="rId35"/>
    <p:sldId id="269" r:id="rId36"/>
    <p:sldId id="270" r:id="rId37"/>
    <p:sldId id="271" r:id="rId38"/>
    <p:sldId id="335" r:id="rId39"/>
    <p:sldId id="272" r:id="rId40"/>
    <p:sldId id="336" r:id="rId41"/>
    <p:sldId id="273" r:id="rId42"/>
    <p:sldId id="274" r:id="rId43"/>
    <p:sldId id="312" r:id="rId44"/>
    <p:sldId id="313" r:id="rId45"/>
    <p:sldId id="314" r:id="rId46"/>
    <p:sldId id="315" r:id="rId47"/>
    <p:sldId id="275" r:id="rId48"/>
    <p:sldId id="345" r:id="rId49"/>
    <p:sldId id="309" r:id="rId50"/>
    <p:sldId id="277" r:id="rId51"/>
    <p:sldId id="278" r:id="rId52"/>
    <p:sldId id="279" r:id="rId53"/>
    <p:sldId id="280" r:id="rId54"/>
    <p:sldId id="349" r:id="rId55"/>
    <p:sldId id="346" r:id="rId56"/>
    <p:sldId id="347" r:id="rId57"/>
    <p:sldId id="348" r:id="rId58"/>
    <p:sldId id="350" r:id="rId59"/>
    <p:sldId id="282" r:id="rId60"/>
    <p:sldId id="301" r:id="rId61"/>
    <p:sldId id="283" r:id="rId62"/>
    <p:sldId id="284" r:id="rId63"/>
    <p:sldId id="285" r:id="rId64"/>
    <p:sldId id="286" r:id="rId65"/>
    <p:sldId id="287" r:id="rId66"/>
    <p:sldId id="288" r:id="rId67"/>
    <p:sldId id="316" r:id="rId68"/>
    <p:sldId id="318" r:id="rId69"/>
    <p:sldId id="289" r:id="rId70"/>
    <p:sldId id="290" r:id="rId71"/>
    <p:sldId id="291" r:id="rId72"/>
    <p:sldId id="292" r:id="rId73"/>
    <p:sldId id="293" r:id="rId74"/>
    <p:sldId id="294" r:id="rId75"/>
    <p:sldId id="295" r:id="rId76"/>
    <p:sldId id="296" r:id="rId77"/>
    <p:sldId id="297" r:id="rId78"/>
    <p:sldId id="298" r:id="rId79"/>
    <p:sldId id="302" r:id="rId80"/>
    <p:sldId id="337" r:id="rId81"/>
    <p:sldId id="338" r:id="rId82"/>
    <p:sldId id="343" r:id="rId83"/>
    <p:sldId id="344" r:id="rId84"/>
    <p:sldId id="340" r:id="rId85"/>
    <p:sldId id="339" r:id="rId86"/>
    <p:sldId id="342" r:id="rId87"/>
  </p:sldIdLst>
  <p:sldSz cx="9144000" cy="6858000" type="screen4x3"/>
  <p:notesSz cx="6954838" cy="92408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00"/>
    <a:srgbClr val="003399"/>
    <a:srgbClr val="FFCC00"/>
    <a:srgbClr val="EAEAEA"/>
    <a:srgbClr val="FF99FF"/>
    <a:srgbClr val="FF99CC"/>
    <a:srgbClr val="00CC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09" autoAdjust="0"/>
    <p:restoredTop sz="90073" autoAdjust="0"/>
  </p:normalViewPr>
  <p:slideViewPr>
    <p:cSldViewPr>
      <p:cViewPr varScale="1">
        <p:scale>
          <a:sx n="73" d="100"/>
          <a:sy n="73" d="100"/>
        </p:scale>
        <p:origin x="-4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15131" cy="46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7" tIns="46100" rIns="92197" bIns="46100" numCol="1" anchor="t" anchorCtr="0" compatLnSpc="1">
            <a:prstTxWarp prst="textNoShape">
              <a:avLst/>
            </a:prstTxWarp>
          </a:bodyPr>
          <a:lstStyle>
            <a:lvl1pPr defTabSz="922126">
              <a:defRPr/>
            </a:lvl1pPr>
          </a:lstStyle>
          <a:p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9708" y="0"/>
            <a:ext cx="3015130" cy="46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7" tIns="46100" rIns="92197" bIns="46100" numCol="1" anchor="t" anchorCtr="0" compatLnSpc="1">
            <a:prstTxWarp prst="textNoShape">
              <a:avLst/>
            </a:prstTxWarp>
          </a:bodyPr>
          <a:lstStyle>
            <a:lvl1pPr algn="r" defTabSz="922126">
              <a:defRPr/>
            </a:lvl1pPr>
          </a:lstStyle>
          <a:p>
            <a:endParaRPr lang="en-US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77850"/>
            <a:ext cx="3015131" cy="46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7" tIns="46100" rIns="92197" bIns="46100" numCol="1" anchor="b" anchorCtr="0" compatLnSpc="1">
            <a:prstTxWarp prst="textNoShape">
              <a:avLst/>
            </a:prstTxWarp>
          </a:bodyPr>
          <a:lstStyle>
            <a:lvl1pPr defTabSz="922126">
              <a:defRPr/>
            </a:lvl1pPr>
          </a:lstStyle>
          <a:p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9708" y="8777850"/>
            <a:ext cx="3015130" cy="46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7" tIns="46100" rIns="92197" bIns="46100" numCol="1" anchor="b" anchorCtr="0" compatLnSpc="1">
            <a:prstTxWarp prst="textNoShape">
              <a:avLst/>
            </a:prstTxWarp>
          </a:bodyPr>
          <a:lstStyle>
            <a:lvl1pPr algn="r" defTabSz="922126">
              <a:defRPr/>
            </a:lvl1pPr>
          </a:lstStyle>
          <a:p>
            <a:fld id="{7A247132-54E2-4591-96C6-5DDDE6CFA97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09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15131" cy="46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7" tIns="46100" rIns="92197" bIns="46100" numCol="1" anchor="t" anchorCtr="0" compatLnSpc="1">
            <a:prstTxWarp prst="textNoShape">
              <a:avLst/>
            </a:prstTxWarp>
          </a:bodyPr>
          <a:lstStyle>
            <a:lvl1pPr defTabSz="922126"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9708" y="0"/>
            <a:ext cx="3015130" cy="46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7" tIns="46100" rIns="92197" bIns="46100" numCol="1" anchor="t" anchorCtr="0" compatLnSpc="1">
            <a:prstTxWarp prst="textNoShape">
              <a:avLst/>
            </a:prstTxWarp>
          </a:bodyPr>
          <a:lstStyle>
            <a:lvl1pPr algn="r" defTabSz="922126"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3738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734" y="4389715"/>
            <a:ext cx="5099373" cy="415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7" tIns="46100" rIns="92197" bIns="46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77850"/>
            <a:ext cx="3015131" cy="46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7" tIns="46100" rIns="92197" bIns="46100" numCol="1" anchor="b" anchorCtr="0" compatLnSpc="1">
            <a:prstTxWarp prst="textNoShape">
              <a:avLst/>
            </a:prstTxWarp>
          </a:bodyPr>
          <a:lstStyle>
            <a:lvl1pPr defTabSz="922126"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9708" y="8777850"/>
            <a:ext cx="3015130" cy="46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7" tIns="46100" rIns="92197" bIns="46100" numCol="1" anchor="b" anchorCtr="0" compatLnSpc="1">
            <a:prstTxWarp prst="textNoShape">
              <a:avLst/>
            </a:prstTxWarp>
          </a:bodyPr>
          <a:lstStyle>
            <a:lvl1pPr algn="r" defTabSz="922126">
              <a:defRPr>
                <a:latin typeface="Times New Roman" pitchFamily="18" charset="0"/>
              </a:defRPr>
            </a:lvl1pPr>
          </a:lstStyle>
          <a:p>
            <a:fld id="{E006FF6E-14F2-462E-8C0A-8569D6BCA27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53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1A8205-4E92-4149-8316-84AE495DF71C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08B38A-5DC4-41BD-8143-9BFAB861B496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0FE60A-93DD-4212-AEB0-522DDCDA0FEF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AD0595-AAD4-48F8-B960-EB439C97BA68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19A99-F25F-4A10-9C07-F25E9C3DAB78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8513" y="615950"/>
            <a:ext cx="5340350" cy="4005263"/>
          </a:xfrm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0623" y="4783179"/>
            <a:ext cx="5793594" cy="3926724"/>
          </a:xfrm>
        </p:spPr>
        <p:txBody>
          <a:bodyPr/>
          <a:lstStyle/>
          <a:p>
            <a:pPr marL="454747" indent="-454747"/>
            <a:r>
              <a:rPr lang="en-US" dirty="0"/>
              <a:t>Now, the information type that constitutes classified national security information (NSI)…</a:t>
            </a:r>
          </a:p>
          <a:p>
            <a:pPr marL="454747" indent="-454747"/>
            <a:r>
              <a:rPr lang="en-US" b="1" dirty="0"/>
              <a:t>Click</a:t>
            </a:r>
            <a:r>
              <a:rPr lang="en-US" dirty="0"/>
              <a:t>:	a) Military plans, weapons systems, or operations;</a:t>
            </a:r>
          </a:p>
          <a:p>
            <a:pPr marL="454747" indent="-454747"/>
            <a:r>
              <a:rPr lang="en-US" b="1" dirty="0"/>
              <a:t>Click</a:t>
            </a:r>
            <a:r>
              <a:rPr lang="en-US" dirty="0"/>
              <a:t>:	b) Foreign government information;</a:t>
            </a:r>
          </a:p>
          <a:p>
            <a:pPr marL="454747" indent="-454747"/>
            <a:r>
              <a:rPr lang="en-US" b="1" dirty="0"/>
              <a:t>Click</a:t>
            </a:r>
            <a:r>
              <a:rPr lang="en-US" dirty="0"/>
              <a:t>:	c) Intelligence activities (including special activities), intelligence sources or methods, or cryptography;</a:t>
            </a:r>
          </a:p>
          <a:p>
            <a:pPr marL="454747" indent="-454747"/>
            <a:r>
              <a:rPr lang="en-US" b="1" dirty="0"/>
              <a:t>Click</a:t>
            </a:r>
            <a:r>
              <a:rPr lang="en-US" dirty="0"/>
              <a:t>:	d) Foreign relations or foreign activities of the United States, including confidential sources;</a:t>
            </a:r>
          </a:p>
          <a:p>
            <a:pPr marL="454747" indent="-454747"/>
            <a:r>
              <a:rPr lang="en-US" b="1" dirty="0"/>
              <a:t>Click</a:t>
            </a:r>
            <a:r>
              <a:rPr lang="en-US" dirty="0"/>
              <a:t>:	e) Scientific, technological or economic matters relating to the national security; (E.O. 13292: “, which includes defense against transnational terrorism”)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8CC92E-03A6-4186-AC17-9D23EF2B3F8E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AE87CF-1159-40DE-B33F-9E2AC315A513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FC9FB9-B479-4F86-A033-73E0E31806AF}" type="slidenum">
              <a:rPr lang="en-US" smtClean="0"/>
              <a:pPr/>
              <a:t>16</a:t>
            </a:fld>
            <a:endParaRPr lang="en-US" dirty="0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Ref. 5.3 Security Technology and Tools, Page 340.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FF6E-14F2-462E-8C0A-8569D6BCA27E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FF6E-14F2-462E-8C0A-8569D6BCA27E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63D7B0-3A6F-408F-A1E8-E11286AE1954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06E0E8-8D95-4D2F-8386-09E85D28C292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E3954B-25F9-4951-9B10-6EEBA357A6D8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FF6E-14F2-462E-8C0A-8569D6BCA27E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FF6E-14F2-462E-8C0A-8569D6BCA27E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5F957C-9752-4294-8211-1EF1DF1CF282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FF6E-14F2-462E-8C0A-8569D6BCA27E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BBF854-C4E0-4AB6-9913-95001974D175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83934-D068-4059-805E-DF18A13FD062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617525-887B-4631-BB77-742D13668F8A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A1B3C6-5760-4B4F-85D4-473448648626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44C17-4403-496A-8C90-2C35F7ECBD07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66FCCF-14EA-42B5-BBD3-0EC481BF8120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FF6E-14F2-462E-8C0A-8569D6BCA27E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0ACAD-6D15-4C4B-80EA-DB400677E298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99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884CE5-68A7-440A-AEA0-BFF402A5BC7E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99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6567C0-8703-40BE-B3FD-ADA0E16ECEAE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99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C30D64-ED5A-4EBE-A06A-CF95F65E1722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4E04A5-09A7-4D3E-B25F-60A5F5AFD031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ED8ED4-4480-4891-AEB3-7F1943DE3E05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1F823F-5266-4493-91EF-929160E0DDDC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FF6E-14F2-462E-8C0A-8569D6BCA27E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E203C4-A2D1-485A-916D-776FF38DCB2C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F55F40-8D7B-4AAD-BFCA-7DD8B3905AD7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E0173D-9DEB-4B7F-98CA-300F8DE6333D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69A074-F33A-452B-8030-9A85DC9EC5C4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C89D7D-4E41-4C73-96E1-FBF8C1EC3702}" type="slidenum">
              <a:rPr lang="en-US"/>
              <a:pPr/>
              <a:t>42</a:t>
            </a:fld>
            <a:endParaRPr lang="en-US" dirty="0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E4B0AD-3239-4780-873A-EABF69A27432}" type="slidenum">
              <a:rPr lang="en-US"/>
              <a:pPr/>
              <a:t>43</a:t>
            </a:fld>
            <a:endParaRPr lang="en-US" dirty="0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56BA24-4B74-4734-86F3-6C6BF6B844A1}" type="slidenum">
              <a:rPr lang="en-US"/>
              <a:pPr/>
              <a:t>44</a:t>
            </a:fld>
            <a:endParaRPr lang="en-US" dirty="0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16DEF2-9612-45E1-9AAD-ACC794037B38}" type="slidenum">
              <a:rPr lang="en-US"/>
              <a:pPr/>
              <a:t>45</a:t>
            </a:fld>
            <a:endParaRPr lang="en-US" dirty="0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50B66-00FE-4441-9519-6E6DD0BE45B3}" type="slidenum">
              <a:rPr lang="en-US"/>
              <a:pPr/>
              <a:t>46</a:t>
            </a:fld>
            <a:endParaRPr lang="en-US" dirty="0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92762D-0C47-4653-BB74-D7DE139CC38E}" type="slidenum">
              <a:rPr lang="en-US"/>
              <a:pPr/>
              <a:t>47</a:t>
            </a:fld>
            <a:endParaRPr lang="en-US" dirty="0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5EA194-53EF-436C-98E7-2F4B45E6F46F}" type="slidenum">
              <a:rPr lang="en-US"/>
              <a:pPr/>
              <a:t>49</a:t>
            </a:fld>
            <a:endParaRPr lang="en-US" dirty="0"/>
          </a:p>
        </p:txBody>
      </p:sp>
      <p:sp>
        <p:nvSpPr>
          <p:cNvPr id="48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A8878-2627-4397-8383-094C8FDE8510}" type="slidenum">
              <a:rPr lang="en-US"/>
              <a:pPr/>
              <a:t>50</a:t>
            </a:fld>
            <a:endParaRPr lang="en-US" dirty="0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E3FA42-FA62-4110-9B9D-22CA7CD3F677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AEE983-DB99-4E84-BF4A-F2F7E7DC5845}" type="slidenum">
              <a:rPr lang="en-US"/>
              <a:pPr/>
              <a:t>51</a:t>
            </a:fld>
            <a:endParaRPr lang="en-US" dirty="0"/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F60267-533B-4B97-BC67-D75A84E91C9B}" type="slidenum">
              <a:rPr lang="en-US"/>
              <a:pPr/>
              <a:t>52</a:t>
            </a:fld>
            <a:endParaRPr lang="en-US" dirty="0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3F6850-4315-4AD8-AC83-95DF19507E29}" type="slidenum">
              <a:rPr lang="en-US"/>
              <a:pPr/>
              <a:t>53</a:t>
            </a:fld>
            <a:endParaRPr lang="en-US" dirty="0"/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5D5CBA-3F08-4F85-951E-52679082C3D9}" type="slidenum">
              <a:rPr lang="en-US"/>
              <a:pPr/>
              <a:t>54</a:t>
            </a:fld>
            <a:endParaRPr lang="en-US" dirty="0"/>
          </a:p>
        </p:txBody>
      </p:sp>
      <p:sp>
        <p:nvSpPr>
          <p:cNvPr id="67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28C5A6-8BE0-46FD-9CBF-1B5C76F4852D}" type="slidenum">
              <a:rPr lang="en-US"/>
              <a:pPr/>
              <a:t>55</a:t>
            </a:fld>
            <a:endParaRPr lang="en-US" dirty="0"/>
          </a:p>
        </p:txBody>
      </p:sp>
      <p:sp>
        <p:nvSpPr>
          <p:cNvPr id="6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8DA4D8-BA6C-4A4E-8D77-E6804D1EBEB1}" type="slidenum">
              <a:rPr lang="en-US"/>
              <a:pPr/>
              <a:t>56</a:t>
            </a:fld>
            <a:endParaRPr lang="en-US" dirty="0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FC7DBE-943B-4731-A768-5DF6DC97FE83}" type="slidenum">
              <a:rPr lang="en-US"/>
              <a:pPr/>
              <a:t>57</a:t>
            </a:fld>
            <a:endParaRPr lang="en-US" dirty="0"/>
          </a:p>
        </p:txBody>
      </p:sp>
      <p:sp>
        <p:nvSpPr>
          <p:cNvPr id="66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4D4B7C-4AC9-4D6C-96F9-E97DC1D2BDBA}" type="slidenum">
              <a:rPr lang="en-US"/>
              <a:pPr/>
              <a:t>59</a:t>
            </a:fld>
            <a:endParaRPr lang="en-US" dirty="0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C99273-E7DF-41AC-869E-7CC219610200}" type="slidenum">
              <a:rPr lang="en-US"/>
              <a:pPr/>
              <a:t>60</a:t>
            </a:fld>
            <a:endParaRPr lang="en-US" dirty="0"/>
          </a:p>
        </p:txBody>
      </p:sp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8513" y="615950"/>
            <a:ext cx="5338762" cy="4005263"/>
          </a:xfrm>
          <a:ln/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046" y="4784758"/>
            <a:ext cx="5796750" cy="3923564"/>
          </a:xfrm>
        </p:spPr>
        <p:txBody>
          <a:bodyPr/>
          <a:lstStyle/>
          <a:p>
            <a:r>
              <a:rPr lang="en-US" dirty="0"/>
              <a:t>Next, this is an conceptual example of Role-based Access Control (RBAC).  This information operations shows that the user assignments between the user and user roles are “many-to-many”.  The user functional roles are hierarchical and they are subjected to a set of permission assignments that restricts computing operations to data objects.</a:t>
            </a:r>
          </a:p>
          <a:p>
            <a:endParaRPr lang="en-US" dirty="0"/>
          </a:p>
          <a:p>
            <a:r>
              <a:rPr lang="en-US" dirty="0"/>
              <a:t>As you can see… the description of information operations varies on the need.  They are contextual and conceptual.  As a security architect/engineer, one must be able to describe them, so the programmer or system engineers or product vendors can understand what you are looking for.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6B92B-195E-4673-87EB-06993FF31A34}" type="slidenum">
              <a:rPr lang="en-US"/>
              <a:pPr/>
              <a:t>61</a:t>
            </a:fld>
            <a:endParaRPr lang="en-US" dirty="0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BCD35-9F1E-4C94-97BA-C8A2EE0C4149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AF7E5C-393A-4367-8A3A-2CE3BD7D9097}" type="slidenum">
              <a:rPr lang="en-US"/>
              <a:pPr/>
              <a:t>62</a:t>
            </a:fld>
            <a:endParaRPr lang="en-US" dirty="0"/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FC448F-631C-419E-BBD7-803F8C7C8643}" type="slidenum">
              <a:rPr lang="en-US"/>
              <a:pPr/>
              <a:t>63</a:t>
            </a:fld>
            <a:endParaRPr lang="en-US" dirty="0"/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24EFEF-D6D8-451D-AF8A-7A6975FE9CEE}" type="slidenum">
              <a:rPr lang="en-US"/>
              <a:pPr/>
              <a:t>64</a:t>
            </a:fld>
            <a:endParaRPr lang="en-US" dirty="0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2C0226-0D12-4E7F-AF80-0184000DFC88}" type="slidenum">
              <a:rPr lang="en-US"/>
              <a:pPr/>
              <a:t>65</a:t>
            </a:fld>
            <a:endParaRPr lang="en-US" dirty="0"/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1E82F2-4DEC-4A05-A1CF-37547CAEE7E7}" type="slidenum">
              <a:rPr lang="en-US"/>
              <a:pPr/>
              <a:t>66</a:t>
            </a:fld>
            <a:endParaRPr lang="en-US" dirty="0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136D3E-E0CA-4BC1-842D-F1031324726D}" type="slidenum">
              <a:rPr lang="en-US"/>
              <a:pPr/>
              <a:t>67</a:t>
            </a:fld>
            <a:endParaRPr lang="en-US" dirty="0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433C3A-8BA9-444A-B770-D5129CEC6C19}" type="slidenum">
              <a:rPr lang="en-US"/>
              <a:pPr/>
              <a:t>68</a:t>
            </a:fld>
            <a:endParaRPr lang="en-US" dirty="0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85677D-38FE-4737-9DB6-8F61510BEFDA}" type="slidenum">
              <a:rPr lang="en-US"/>
              <a:pPr/>
              <a:t>69</a:t>
            </a:fld>
            <a:endParaRPr lang="en-US" dirty="0"/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0DCAFD-86C3-4E5B-854C-1C1C9F7019B5}" type="slidenum">
              <a:rPr lang="en-US"/>
              <a:pPr/>
              <a:t>70</a:t>
            </a:fld>
            <a:endParaRPr lang="en-US" dirty="0"/>
          </a:p>
        </p:txBody>
      </p:sp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012F6C-A8F3-4DC9-99CF-51348EFE199F}" type="slidenum">
              <a:rPr lang="en-US"/>
              <a:pPr/>
              <a:t>71</a:t>
            </a:fld>
            <a:endParaRPr lang="en-US" dirty="0"/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E7ADF-C8CB-4B9B-8403-56D11BEEA48C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1C21D3-9AA2-4B97-A049-703EE2C3A9EB}" type="slidenum">
              <a:rPr lang="en-US"/>
              <a:pPr/>
              <a:t>72</a:t>
            </a:fld>
            <a:endParaRPr lang="en-US" dirty="0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8D488E-639C-4677-A7CC-ED9D75D6301B}" type="slidenum">
              <a:rPr lang="en-US"/>
              <a:pPr/>
              <a:t>73</a:t>
            </a:fld>
            <a:endParaRPr lang="en-US" dirty="0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50DCB6-F115-4B82-A871-C1867F948F4E}" type="slidenum">
              <a:rPr lang="en-US"/>
              <a:pPr/>
              <a:t>74</a:t>
            </a:fld>
            <a:endParaRPr lang="en-US" dirty="0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311340-1086-4410-B003-217A53080F71}" type="slidenum">
              <a:rPr lang="en-US"/>
              <a:pPr/>
              <a:t>75</a:t>
            </a:fld>
            <a:endParaRPr lang="en-US" dirty="0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61D58-600F-442C-9650-90B04261D3F7}" type="slidenum">
              <a:rPr lang="en-US"/>
              <a:pPr/>
              <a:t>76</a:t>
            </a:fld>
            <a:endParaRPr lang="en-US" dirty="0"/>
          </a:p>
        </p:txBody>
      </p:sp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216A41-DE40-44FB-9832-01262DED3C27}" type="slidenum">
              <a:rPr lang="en-US"/>
              <a:pPr/>
              <a:t>77</a:t>
            </a:fld>
            <a:endParaRPr lang="en-US" dirty="0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6245F3-9178-4625-9F63-C0A708913B60}" type="slidenum">
              <a:rPr lang="en-US"/>
              <a:pPr/>
              <a:t>78</a:t>
            </a:fld>
            <a:endParaRPr lang="en-US" dirty="0"/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8FAEBA-D0B8-4395-BD4C-291DCBE3FF71}" type="slidenum">
              <a:rPr lang="en-US"/>
              <a:pPr/>
              <a:t>79</a:t>
            </a:fld>
            <a:endParaRPr lang="en-US" dirty="0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93738"/>
            <a:ext cx="4616450" cy="3463925"/>
          </a:xfrm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FF6E-14F2-462E-8C0A-8569D6BCA27E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09724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FF6E-14F2-462E-8C0A-8569D6BCA27E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94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ADA9EC-D27A-4158-A80C-C7341B7376F1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FF6E-14F2-462E-8C0A-8569D6BCA27E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0689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FF6E-14F2-462E-8C0A-8569D6BCA27E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80654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FF6E-14F2-462E-8C0A-8569D6BCA27E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30327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FF6E-14F2-462E-8C0A-8569D6BCA27E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9444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6FF6E-14F2-462E-8C0A-8569D6BCA27E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06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1F1A4F-17DA-40AA-89F8-8255F16B76EE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93738"/>
            <a:ext cx="4616450" cy="3463925"/>
          </a:xfrm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Commercial:</a:t>
            </a:r>
          </a:p>
          <a:p>
            <a:r>
              <a:rPr lang="en-US" dirty="0"/>
              <a:t>Public.  Examples: Upcoming projects, personnel allocation, advertisements.</a:t>
            </a:r>
          </a:p>
          <a:p>
            <a:r>
              <a:rPr lang="en-US" dirty="0"/>
              <a:t>Private.  Examples: HR, Medical, Salary information.</a:t>
            </a:r>
          </a:p>
          <a:p>
            <a:r>
              <a:rPr lang="en-US" dirty="0"/>
              <a:t>Sensitive.  Example: Financial goals, profit margins.</a:t>
            </a:r>
          </a:p>
          <a:p>
            <a:r>
              <a:rPr lang="en-US" dirty="0"/>
              <a:t>Confidential / Proprietary.  Example: Trade secrets, competitive advantage, processes.</a:t>
            </a:r>
          </a:p>
          <a:p>
            <a:endParaRPr lang="en-US" dirty="0"/>
          </a:p>
          <a:p>
            <a:r>
              <a:rPr lang="en-US" dirty="0"/>
              <a:t>U.S. Federal Government (Military + Civil)</a:t>
            </a:r>
          </a:p>
          <a:p>
            <a:r>
              <a:rPr lang="en-US" dirty="0"/>
              <a:t>E.O. 12958 “Classified National Security Information” as amended by E.O. 13292.</a:t>
            </a:r>
          </a:p>
          <a:p>
            <a:r>
              <a:rPr lang="en-US" dirty="0"/>
              <a:t>Bonus: E.O. 12968 “Assess to Classified National Security Information”.</a:t>
            </a:r>
          </a:p>
          <a:p>
            <a:r>
              <a:rPr lang="en-US" dirty="0"/>
              <a:t>Bonus: What is DCID 6/1 for? “Security Policy for Sensitive Compartmented Information and Security Policy Manual”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%3ca%20rel=%22license%22%20href=%22http:/creativecommons.org/licenses/by-nc-sa/3.0/%22%3e%3cimg%20alt=%22Creative%20Commons%20License%22%20style=%22border-width:0%22%20src=%22http:/i.creativecommons.org/l/by-nc-sa/3.0/88x31.png%22%20/%3e%3c/a%3e%3cbr%20/%3e%3cspan%20xmlns:dct=%22http:/purl.org/dc/terms/%22%20property=%22dct:title%22%3eCISSP%20Common%20Body%20of%20Knowledge%3c/span%3e%20by%20%3cspan%20xmlns:cc=%22http:/creativecommons.org/ns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990600"/>
            <a:ext cx="6096000" cy="1981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581400"/>
            <a:ext cx="4419600" cy="1143000"/>
          </a:xfrm>
        </p:spPr>
        <p:txBody>
          <a:bodyPr/>
          <a:lstStyle>
            <a:lvl1pPr marL="0" indent="0" algn="ctr">
              <a:buFontTx/>
              <a:buNone/>
              <a:defRPr sz="1600"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48600" y="64008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- </a:t>
            </a:r>
            <a:fld id="{3FDE6267-42FA-4B55-990A-97A91C169435}" type="slidenum">
              <a:rPr lang="en-US"/>
              <a:pPr/>
              <a:t>‹#›</a:t>
            </a:fld>
            <a:r>
              <a:rPr lang="en-US" dirty="0"/>
              <a:t> -</a:t>
            </a:r>
          </a:p>
        </p:txBody>
      </p:sp>
      <p:pic>
        <p:nvPicPr>
          <p:cNvPr id="7" name="Picture 6">
            <a:hlinkClick r:id="rId2" action="ppaction://hlinkfile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23" y="6302928"/>
            <a:ext cx="869937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"/>
          <p:cNvSpPr txBox="1"/>
          <p:nvPr userDrawn="1"/>
        </p:nvSpPr>
        <p:spPr>
          <a:xfrm>
            <a:off x="1772325" y="6096000"/>
            <a:ext cx="660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i="1" dirty="0" smtClean="0">
                <a:solidFill>
                  <a:srgbClr val="003399"/>
                </a:solidFill>
              </a:rPr>
              <a:t>CISSP Common Body of Knowledge Review</a:t>
            </a:r>
            <a:r>
              <a:rPr lang="en-US" sz="1000" dirty="0" smtClean="0">
                <a:solidFill>
                  <a:srgbClr val="003399"/>
                </a:solidFill>
              </a:rPr>
              <a:t> by Alfred Ouyang</a:t>
            </a:r>
            <a:r>
              <a:rPr lang="en-US" sz="1000" baseline="0" dirty="0" smtClean="0">
                <a:solidFill>
                  <a:srgbClr val="003399"/>
                </a:solidFill>
              </a:rPr>
              <a:t> </a:t>
            </a:r>
            <a:r>
              <a:rPr lang="en-US" sz="1000" dirty="0" smtClean="0">
                <a:solidFill>
                  <a:srgbClr val="003399"/>
                </a:solidFill>
              </a:rPr>
              <a:t>is licensed under the Creative Commons Attribution-</a:t>
            </a:r>
            <a:r>
              <a:rPr lang="en-US" sz="1000" dirty="0" err="1" smtClean="0">
                <a:solidFill>
                  <a:srgbClr val="003399"/>
                </a:solidFill>
              </a:rPr>
              <a:t>NonCommercial</a:t>
            </a:r>
            <a:r>
              <a:rPr lang="en-US" sz="1000" dirty="0" smtClean="0">
                <a:solidFill>
                  <a:srgbClr val="003399"/>
                </a:solidFill>
              </a:rPr>
              <a:t>-</a:t>
            </a:r>
            <a:r>
              <a:rPr lang="en-US" sz="1000" dirty="0" err="1" smtClean="0">
                <a:solidFill>
                  <a:srgbClr val="003399"/>
                </a:solidFill>
              </a:rPr>
              <a:t>ShareAlike</a:t>
            </a:r>
            <a:r>
              <a:rPr lang="en-US" sz="1000" dirty="0" smtClean="0">
                <a:solidFill>
                  <a:srgbClr val="003399"/>
                </a:solidFill>
              </a:rPr>
              <a:t> 3.0 </a:t>
            </a:r>
            <a:r>
              <a:rPr lang="en-US" sz="1000" dirty="0" err="1" smtClean="0">
                <a:solidFill>
                  <a:srgbClr val="003399"/>
                </a:solidFill>
              </a:rPr>
              <a:t>Unported</a:t>
            </a:r>
            <a:r>
              <a:rPr lang="en-US" sz="1000" dirty="0" smtClean="0">
                <a:solidFill>
                  <a:srgbClr val="003399"/>
                </a:solidFill>
              </a:rPr>
              <a:t> License. To view a copy of this license, visit http://creativecommons.org/licenses/by-nc-sa/3.0/ or send a letter to Creative Commons, 444 Castro Street, Suite 900, Mountain View, California, 94041, USA.</a:t>
            </a:r>
            <a:endParaRPr lang="en-US" sz="10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- </a:t>
            </a:r>
            <a:fld id="{A86E8B96-7247-4EF8-A8EF-49D82D1241BA}" type="slidenum">
              <a:rPr lang="en-US"/>
              <a:pPr/>
              <a:t>‹#›</a:t>
            </a:fld>
            <a:r>
              <a:rPr lang="en-US" dirty="0"/>
              <a:t> -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-38100"/>
            <a:ext cx="2209800" cy="659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-38100"/>
            <a:ext cx="6477000" cy="659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- </a:t>
            </a:r>
            <a:fld id="{788A26CE-5DE3-47F7-9F30-03B34BB42897}" type="slidenum">
              <a:rPr lang="en-US"/>
              <a:pPr/>
              <a:t>‹#›</a:t>
            </a:fld>
            <a:r>
              <a:rPr lang="en-US" dirty="0"/>
              <a:t> -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38100"/>
            <a:ext cx="88392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777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924300"/>
            <a:ext cx="777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848600" y="6629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- </a:t>
            </a:r>
            <a:fld id="{C95404AD-3A4E-42E9-A422-6941352086D3}" type="slidenum">
              <a:rPr lang="en-US"/>
              <a:pPr/>
              <a:t>‹#›</a:t>
            </a:fld>
            <a:r>
              <a:rPr lang="en-US" dirty="0"/>
              <a:t> -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38100"/>
            <a:ext cx="88392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848600" y="6629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- </a:t>
            </a:r>
            <a:fld id="{2AE327ED-EB76-404F-8C75-4E2B381FFE3C}" type="slidenum">
              <a:rPr lang="en-US"/>
              <a:pPr/>
              <a:t>‹#›</a:t>
            </a:fld>
            <a:r>
              <a:rPr lang="en-US" dirty="0"/>
              <a:t> -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38100"/>
            <a:ext cx="88392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38100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38100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48600" y="6629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- </a:t>
            </a:r>
            <a:fld id="{08EB1388-CFCC-4E1F-8CFF-F7220325F69E}" type="slidenum">
              <a:rPr lang="en-US"/>
              <a:pPr/>
              <a:t>‹#›</a:t>
            </a:fld>
            <a:r>
              <a:rPr lang="en-US" dirty="0"/>
              <a:t> -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- </a:t>
            </a:r>
            <a:fld id="{61627E6E-9C6E-4A11-A24B-132B72A43287}" type="slidenum">
              <a:rPr lang="en-US"/>
              <a:pPr/>
              <a:t>‹#›</a:t>
            </a:fld>
            <a:r>
              <a:rPr lang="en-US" dirty="0"/>
              <a:t> -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- </a:t>
            </a:r>
            <a:fld id="{526FA734-97D6-42CF-8077-4C073FFA46FC}" type="slidenum">
              <a:rPr lang="en-US"/>
              <a:pPr/>
              <a:t>‹#›</a:t>
            </a:fld>
            <a:r>
              <a:rPr lang="en-US" dirty="0"/>
              <a:t> -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- </a:t>
            </a:r>
            <a:fld id="{E9E2D1F9-45C7-4491-8514-0D55EDF7B6BD}" type="slidenum">
              <a:rPr lang="en-US"/>
              <a:pPr/>
              <a:t>‹#›</a:t>
            </a:fld>
            <a:r>
              <a:rPr lang="en-US" dirty="0"/>
              <a:t> -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- </a:t>
            </a:r>
            <a:fld id="{A87D244E-57B6-4CC0-A442-B0FB2661DAE2}" type="slidenum">
              <a:rPr lang="en-US"/>
              <a:pPr/>
              <a:t>‹#›</a:t>
            </a:fld>
            <a:r>
              <a:rPr lang="en-US" dirty="0"/>
              <a:t> -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- </a:t>
            </a:r>
            <a:fld id="{EFD73B8B-A958-4F22-85B1-E7AD3ABEB44A}" type="slidenum">
              <a:rPr lang="en-US"/>
              <a:pPr/>
              <a:t>‹#›</a:t>
            </a:fld>
            <a:r>
              <a:rPr lang="en-US" dirty="0"/>
              <a:t> -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- </a:t>
            </a:r>
            <a:fld id="{48F1B765-ABCF-4D03-9399-AE6E233A5376}" type="slidenum">
              <a:rPr lang="en-US"/>
              <a:pPr/>
              <a:t>‹#›</a:t>
            </a:fld>
            <a:r>
              <a:rPr lang="en-US" dirty="0"/>
              <a:t> -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- </a:t>
            </a:r>
            <a:fld id="{AAC649F0-583D-462E-930E-7AA8FF18401B}" type="slidenum">
              <a:rPr lang="en-US"/>
              <a:pPr/>
              <a:t>‹#›</a:t>
            </a:fld>
            <a:r>
              <a:rPr lang="en-US" dirty="0"/>
              <a:t> -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- </a:t>
            </a:r>
            <a:fld id="{3BFCBB1E-449E-4E36-AAF4-ACE1C1B5EB22}" type="slidenum">
              <a:rPr lang="en-US"/>
              <a:pPr/>
              <a:t>‹#›</a:t>
            </a:fld>
            <a:r>
              <a:rPr lang="en-US" dirty="0"/>
              <a:t> -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-38100"/>
            <a:ext cx="883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8600" y="66294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3399"/>
                </a:solidFill>
              </a:defRPr>
            </a:lvl1pPr>
          </a:lstStyle>
          <a:p>
            <a:r>
              <a:rPr lang="en-US" dirty="0"/>
              <a:t>- </a:t>
            </a:r>
            <a:fld id="{BFBB7F78-5647-45DC-971C-3A638BA323D3}" type="slidenum">
              <a:rPr lang="en-US"/>
              <a:pPr/>
              <a:t>‹#›</a:t>
            </a:fld>
            <a:r>
              <a:rPr lang="en-US" dirty="0"/>
              <a:t> -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52400" y="990600"/>
            <a:ext cx="8839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5" y="6674342"/>
            <a:ext cx="76200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3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3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399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3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3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3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7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8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0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1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2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3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4.bin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5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6.bin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8.bin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9.bin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0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143000"/>
            <a:ext cx="6096000" cy="1981200"/>
          </a:xfrm>
        </p:spPr>
        <p:txBody>
          <a:bodyPr/>
          <a:lstStyle/>
          <a:p>
            <a:r>
              <a:rPr lang="en-US" dirty="0"/>
              <a:t>CISSP</a:t>
            </a:r>
            <a:r>
              <a:rPr lang="en-US" baseline="30000" dirty="0"/>
              <a:t>®</a:t>
            </a:r>
            <a:r>
              <a:rPr lang="en-US" dirty="0"/>
              <a:t> Common Body of </a:t>
            </a:r>
            <a:r>
              <a:rPr lang="en-US" dirty="0" smtClean="0"/>
              <a:t>Knowledge Review: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sz="3200" dirty="0">
                <a:solidFill>
                  <a:srgbClr val="FF6600"/>
                </a:solidFill>
              </a:rPr>
              <a:t>Access Control Domain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55825" y="3886200"/>
            <a:ext cx="4800600" cy="1143000"/>
          </a:xfrm>
        </p:spPr>
        <p:txBody>
          <a:bodyPr/>
          <a:lstStyle/>
          <a:p>
            <a:pPr>
              <a:tabLst>
                <a:tab pos="1143000" algn="l"/>
              </a:tabLst>
            </a:pPr>
            <a:r>
              <a:rPr lang="en-US" dirty="0" smtClean="0"/>
              <a:t>Version</a:t>
            </a:r>
            <a:r>
              <a:rPr lang="en-US" smtClean="0"/>
              <a:t>: 5.10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06980999-ED66-4744-BD07-C715D7FCBA0E}" type="slidenum">
              <a:rPr lang="en-US"/>
              <a:pPr/>
              <a:t>10</a:t>
            </a:fld>
            <a:r>
              <a:rPr lang="en-US" dirty="0"/>
              <a:t> -</a:t>
            </a:r>
          </a:p>
        </p:txBody>
      </p:sp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Definition &amp; Principles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/>
              <a:t>Information Classification – Process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029200"/>
          </a:xfrm>
        </p:spPr>
        <p:txBody>
          <a:bodyPr>
            <a:normAutofit lnSpcReduction="10000"/>
          </a:bodyPr>
          <a:lstStyle/>
          <a:p>
            <a:pPr marL="685800" indent="-685800">
              <a:buClr>
                <a:srgbClr val="003399"/>
              </a:buClr>
              <a:buFontTx/>
              <a:buAutoNum type="arabicPeriod"/>
            </a:pPr>
            <a:r>
              <a:rPr lang="en-US" sz="2000" dirty="0"/>
              <a:t>Determine data classification project objectives.</a:t>
            </a:r>
          </a:p>
          <a:p>
            <a:pPr marL="685800" indent="-685800">
              <a:buClr>
                <a:srgbClr val="003399"/>
              </a:buClr>
              <a:buFontTx/>
              <a:buAutoNum type="arabicPeriod"/>
            </a:pPr>
            <a:r>
              <a:rPr lang="en-US" sz="2000" dirty="0"/>
              <a:t>Establish organizational support.</a:t>
            </a:r>
          </a:p>
          <a:p>
            <a:pPr marL="685800" indent="-685800">
              <a:buClr>
                <a:srgbClr val="003399"/>
              </a:buClr>
              <a:buFontTx/>
              <a:buAutoNum type="arabicPeriod"/>
            </a:pPr>
            <a:r>
              <a:rPr lang="en-US" sz="2000" dirty="0"/>
              <a:t>Develop data classification </a:t>
            </a:r>
            <a:r>
              <a:rPr lang="en-US" sz="2000" u="sng" dirty="0">
                <a:solidFill>
                  <a:srgbClr val="FF6600"/>
                </a:solidFill>
              </a:rPr>
              <a:t>policy</a:t>
            </a:r>
            <a:r>
              <a:rPr lang="en-US" sz="2000" dirty="0"/>
              <a:t>.</a:t>
            </a:r>
          </a:p>
          <a:p>
            <a:pPr marL="685800" indent="-685800">
              <a:buClr>
                <a:srgbClr val="003399"/>
              </a:buClr>
              <a:buFontTx/>
              <a:buAutoNum type="arabicPeriod"/>
            </a:pPr>
            <a:r>
              <a:rPr lang="en-US" sz="2000" dirty="0"/>
              <a:t>Develop data classification </a:t>
            </a:r>
            <a:r>
              <a:rPr lang="en-US" sz="2000" u="sng" dirty="0">
                <a:solidFill>
                  <a:srgbClr val="FF6600"/>
                </a:solidFill>
              </a:rPr>
              <a:t>standard</a:t>
            </a:r>
            <a:r>
              <a:rPr lang="en-US" sz="2000" dirty="0"/>
              <a:t>.</a:t>
            </a:r>
          </a:p>
          <a:p>
            <a:pPr marL="685800" indent="-685800">
              <a:buClr>
                <a:srgbClr val="003399"/>
              </a:buClr>
              <a:buFontTx/>
              <a:buAutoNum type="arabicPeriod"/>
            </a:pPr>
            <a:r>
              <a:rPr lang="en-US" sz="2000" dirty="0"/>
              <a:t>Develop data classification </a:t>
            </a:r>
            <a:r>
              <a:rPr lang="en-US" sz="2000" u="sng" dirty="0">
                <a:solidFill>
                  <a:srgbClr val="FF6600"/>
                </a:solidFill>
              </a:rPr>
              <a:t>process</a:t>
            </a:r>
            <a:r>
              <a:rPr lang="en-US" sz="2000" dirty="0"/>
              <a:t> flow and procedure.</a:t>
            </a:r>
          </a:p>
          <a:p>
            <a:pPr marL="685800" indent="-685800">
              <a:buClr>
                <a:srgbClr val="003399"/>
              </a:buClr>
              <a:buFontTx/>
              <a:buAutoNum type="arabicPeriod"/>
            </a:pPr>
            <a:r>
              <a:rPr lang="en-US" sz="2000" dirty="0"/>
              <a:t>Develop tools to support processes.</a:t>
            </a:r>
          </a:p>
          <a:p>
            <a:pPr marL="685800" indent="-685800">
              <a:buClr>
                <a:srgbClr val="003399"/>
              </a:buClr>
              <a:buFontTx/>
              <a:buAutoNum type="arabicPeriod"/>
            </a:pPr>
            <a:r>
              <a:rPr lang="en-US" sz="2000" dirty="0"/>
              <a:t>Identify application owners.</a:t>
            </a:r>
          </a:p>
          <a:p>
            <a:pPr marL="685800" indent="-685800">
              <a:buClr>
                <a:srgbClr val="003399"/>
              </a:buClr>
              <a:buFontTx/>
              <a:buAutoNum type="arabicPeriod"/>
            </a:pPr>
            <a:r>
              <a:rPr lang="en-US" sz="2000" dirty="0"/>
              <a:t>Identify data owners and date owner delegates.</a:t>
            </a:r>
          </a:p>
          <a:p>
            <a:pPr marL="685800" indent="-685800">
              <a:buClr>
                <a:srgbClr val="003399"/>
              </a:buClr>
              <a:buFontTx/>
              <a:buAutoNum type="arabicPeriod"/>
            </a:pPr>
            <a:r>
              <a:rPr lang="en-US" sz="2000" dirty="0"/>
              <a:t>Distribute standard templates.</a:t>
            </a:r>
          </a:p>
          <a:p>
            <a:pPr marL="685800" indent="-685800">
              <a:buClr>
                <a:srgbClr val="003399"/>
              </a:buClr>
              <a:buFontTx/>
              <a:buAutoNum type="arabicPeriod"/>
            </a:pPr>
            <a:r>
              <a:rPr lang="en-US" sz="2000" dirty="0"/>
              <a:t>Classify information and applications.</a:t>
            </a:r>
          </a:p>
          <a:p>
            <a:pPr marL="685800" indent="-685800">
              <a:buClr>
                <a:srgbClr val="003399"/>
              </a:buClr>
              <a:buFontTx/>
              <a:buAutoNum type="arabicPeriod"/>
            </a:pPr>
            <a:r>
              <a:rPr lang="en-US" sz="2000" dirty="0"/>
              <a:t>Develop auditing procedures.</a:t>
            </a:r>
          </a:p>
          <a:p>
            <a:pPr marL="685800" indent="-685800">
              <a:buClr>
                <a:srgbClr val="003399"/>
              </a:buClr>
              <a:buFontTx/>
              <a:buAutoNum type="arabicPeriod"/>
            </a:pPr>
            <a:r>
              <a:rPr lang="en-US" sz="2000" dirty="0"/>
              <a:t>Load information into central repository.</a:t>
            </a:r>
          </a:p>
          <a:p>
            <a:pPr marL="685800" indent="-685800">
              <a:buClr>
                <a:srgbClr val="003399"/>
              </a:buClr>
              <a:buFontTx/>
              <a:buAutoNum type="arabicPeriod"/>
            </a:pPr>
            <a:r>
              <a:rPr lang="en-US" sz="2000" dirty="0"/>
              <a:t>Train users.</a:t>
            </a:r>
          </a:p>
          <a:p>
            <a:pPr marL="685800" indent="-685800">
              <a:buClr>
                <a:srgbClr val="003399"/>
              </a:buClr>
              <a:buFontTx/>
              <a:buAutoNum type="arabicPeriod"/>
            </a:pPr>
            <a:r>
              <a:rPr lang="en-US" sz="2000" dirty="0"/>
              <a:t>Periodically review and update data classifications.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799" y="6459379"/>
            <a:ext cx="67818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3399"/>
                </a:solidFill>
              </a:rPr>
              <a:t>Reference</a:t>
            </a:r>
            <a:r>
              <a:rPr lang="en-US" sz="1000" dirty="0" smtClean="0">
                <a:solidFill>
                  <a:srgbClr val="003399"/>
                </a:solidFill>
              </a:rPr>
              <a:t>: </a:t>
            </a:r>
            <a:r>
              <a:rPr lang="en-US" sz="1000" i="1" dirty="0" smtClean="0">
                <a:solidFill>
                  <a:srgbClr val="003399"/>
                </a:solidFill>
              </a:rPr>
              <a:t>Official (ISC)</a:t>
            </a:r>
            <a:r>
              <a:rPr lang="en-US" sz="1000" i="1" baseline="30000" dirty="0" smtClean="0">
                <a:solidFill>
                  <a:srgbClr val="003399"/>
                </a:solidFill>
              </a:rPr>
              <a:t>2</a:t>
            </a:r>
            <a:r>
              <a:rPr lang="en-US" sz="1000" i="1" dirty="0" smtClean="0">
                <a:solidFill>
                  <a:srgbClr val="003399"/>
                </a:solidFill>
              </a:rPr>
              <a:t> Guide To The CISSP CBK</a:t>
            </a:r>
            <a:r>
              <a:rPr lang="en-US" sz="1000" dirty="0" smtClean="0">
                <a:solidFill>
                  <a:srgbClr val="003399"/>
                </a:solidFill>
              </a:rPr>
              <a:t>, H. Tipton and K. Henry, (ISC)</a:t>
            </a:r>
            <a:r>
              <a:rPr lang="en-US" sz="1000" baseline="30000" dirty="0" smtClean="0">
                <a:solidFill>
                  <a:srgbClr val="003399"/>
                </a:solidFill>
              </a:rPr>
              <a:t>2</a:t>
            </a:r>
            <a:r>
              <a:rPr lang="en-US" sz="1000" dirty="0" smtClean="0">
                <a:solidFill>
                  <a:srgbClr val="003399"/>
                </a:solidFill>
              </a:rPr>
              <a:t> Press, Auerbach Publications.</a:t>
            </a:r>
            <a:endParaRPr lang="en-US" sz="10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10B2E225-8DBE-4941-B4AF-379FAA5F0254}" type="slidenum">
              <a:rPr lang="en-US"/>
              <a:pPr/>
              <a:t>11</a:t>
            </a:fld>
            <a:r>
              <a:rPr lang="en-US" dirty="0"/>
              <a:t> -</a:t>
            </a:r>
          </a:p>
        </p:txBody>
      </p:sp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Definition &amp; Principles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/>
              <a:t>Information Classification – Example Policy (E.O. </a:t>
            </a:r>
            <a:r>
              <a:rPr lang="en-US" strike="sngStrike" dirty="0"/>
              <a:t>12958</a:t>
            </a:r>
            <a:r>
              <a:rPr lang="en-US" dirty="0"/>
              <a:t>/</a:t>
            </a:r>
            <a:r>
              <a:rPr lang="en-US" strike="sngStrike" dirty="0"/>
              <a:t>13292</a:t>
            </a:r>
            <a:r>
              <a:rPr lang="en-US" dirty="0"/>
              <a:t>/13526)</a:t>
            </a:r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Classification Levels: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0000"/>
                </a:solidFill>
              </a:rPr>
              <a:t>Top Secret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shall be applied to information, the unauthorized disclosure of which reasonably could be expected to </a:t>
            </a:r>
            <a:r>
              <a:rPr lang="en-US" u="sng" dirty="0">
                <a:solidFill>
                  <a:srgbClr val="FF6600"/>
                </a:solidFill>
              </a:rPr>
              <a:t>cause exceptionally </a:t>
            </a:r>
            <a:r>
              <a:rPr lang="en-US" u="sng" dirty="0">
                <a:solidFill>
                  <a:srgbClr val="FF0000"/>
                </a:solidFill>
              </a:rPr>
              <a:t>grave damage</a:t>
            </a:r>
            <a:r>
              <a:rPr lang="en-US" u="sng" dirty="0">
                <a:solidFill>
                  <a:srgbClr val="FF6600"/>
                </a:solidFill>
              </a:rPr>
              <a:t> to the national security</a:t>
            </a:r>
            <a:r>
              <a:rPr lang="en-US" dirty="0"/>
              <a:t> that the original classification authority is able to identify or describe.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0000"/>
                </a:solidFill>
              </a:rPr>
              <a:t>Secret</a:t>
            </a:r>
            <a:r>
              <a:rPr lang="en-US" dirty="0"/>
              <a:t> shall be applied to information, the unauthorized disclosure of which reasonably could be expected to </a:t>
            </a:r>
            <a:r>
              <a:rPr lang="en-US" u="sng" dirty="0">
                <a:solidFill>
                  <a:srgbClr val="FF6600"/>
                </a:solidFill>
              </a:rPr>
              <a:t>cause </a:t>
            </a:r>
            <a:r>
              <a:rPr lang="en-US" u="sng" dirty="0">
                <a:solidFill>
                  <a:srgbClr val="FF0000"/>
                </a:solidFill>
              </a:rPr>
              <a:t>serious damage</a:t>
            </a:r>
            <a:r>
              <a:rPr lang="en-US" u="sng" dirty="0">
                <a:solidFill>
                  <a:srgbClr val="FF6600"/>
                </a:solidFill>
              </a:rPr>
              <a:t> to the national security</a:t>
            </a:r>
            <a:r>
              <a:rPr lang="en-US" dirty="0"/>
              <a:t> that the original classification authority is able to identify or describe.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0000"/>
                </a:solidFill>
              </a:rPr>
              <a:t>Confidential</a:t>
            </a:r>
            <a:r>
              <a:rPr lang="en-US" dirty="0"/>
              <a:t> shall be applied to information, the unauthorized disclosure of which reasonably could be expected to </a:t>
            </a:r>
            <a:r>
              <a:rPr lang="en-US" u="sng" dirty="0">
                <a:solidFill>
                  <a:srgbClr val="FF6600"/>
                </a:solidFill>
              </a:rPr>
              <a:t>cause </a:t>
            </a:r>
            <a:r>
              <a:rPr lang="en-US" u="sng" dirty="0">
                <a:solidFill>
                  <a:srgbClr val="FF0000"/>
                </a:solidFill>
              </a:rPr>
              <a:t>damage</a:t>
            </a:r>
            <a:r>
              <a:rPr lang="en-US" u="sng" dirty="0">
                <a:solidFill>
                  <a:srgbClr val="FF6600"/>
                </a:solidFill>
              </a:rPr>
              <a:t> to the national security</a:t>
            </a:r>
            <a:r>
              <a:rPr lang="en-US" dirty="0"/>
              <a:t> that the original classification authority is able to identify or describe.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59CEE561-E1B3-4BF6-AE86-C32B1AED55BC}" type="slidenum">
              <a:rPr lang="en-US"/>
              <a:pPr/>
              <a:t>12</a:t>
            </a:fld>
            <a:r>
              <a:rPr lang="en-US" dirty="0"/>
              <a:t> -</a:t>
            </a:r>
          </a:p>
        </p:txBody>
      </p:sp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Definition &amp; Principles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/>
              <a:t>Information Classification – Example Policy (E.O. </a:t>
            </a:r>
            <a:r>
              <a:rPr lang="en-US" strike="sngStrike" dirty="0"/>
              <a:t>12958</a:t>
            </a:r>
            <a:r>
              <a:rPr lang="en-US" dirty="0"/>
              <a:t>/</a:t>
            </a:r>
            <a:r>
              <a:rPr lang="en-US" strike="sngStrike" dirty="0"/>
              <a:t>13292</a:t>
            </a:r>
            <a:r>
              <a:rPr lang="en-US" dirty="0"/>
              <a:t>/13526)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E.O. 13526, </a:t>
            </a:r>
            <a:r>
              <a:rPr lang="en-US" i="1" dirty="0" smtClean="0"/>
              <a:t>Classified National Security Information</a:t>
            </a:r>
            <a:r>
              <a:rPr lang="en-US" dirty="0" smtClean="0"/>
              <a:t>, Dec. 29, 2009</a:t>
            </a:r>
          </a:p>
          <a:p>
            <a:pPr marL="457200" indent="-457200"/>
            <a:r>
              <a:rPr lang="en-US" dirty="0" smtClean="0"/>
              <a:t>Classification </a:t>
            </a:r>
            <a:r>
              <a:rPr lang="en-US" dirty="0"/>
              <a:t>Authority:</a:t>
            </a:r>
          </a:p>
          <a:p>
            <a:pPr marL="838200" lvl="1" indent="-381000">
              <a:buClr>
                <a:srgbClr val="003399"/>
              </a:buClr>
              <a:buFontTx/>
              <a:buAutoNum type="arabicParenR"/>
            </a:pPr>
            <a:r>
              <a:rPr lang="en-US" dirty="0"/>
              <a:t>The </a:t>
            </a:r>
            <a:r>
              <a:rPr lang="en-US" u="sng" dirty="0" smtClean="0">
                <a:solidFill>
                  <a:srgbClr val="FF6600"/>
                </a:solidFill>
              </a:rPr>
              <a:t>President</a:t>
            </a:r>
            <a:r>
              <a:rPr lang="en-US" dirty="0" smtClean="0"/>
              <a:t>, </a:t>
            </a:r>
            <a:r>
              <a:rPr lang="en-US" u="sng" dirty="0" smtClean="0">
                <a:solidFill>
                  <a:srgbClr val="FF6600"/>
                </a:solidFill>
              </a:rPr>
              <a:t>Vice President</a:t>
            </a:r>
            <a:endParaRPr lang="en-US" dirty="0"/>
          </a:p>
          <a:p>
            <a:pPr marL="838200" lvl="1" indent="-381000">
              <a:buClr>
                <a:srgbClr val="003399"/>
              </a:buClr>
              <a:buFontTx/>
              <a:buAutoNum type="arabicParenR"/>
            </a:pPr>
            <a:r>
              <a:rPr lang="en-US" u="sng" dirty="0">
                <a:solidFill>
                  <a:srgbClr val="FF6600"/>
                </a:solidFill>
              </a:rPr>
              <a:t>Agency heads</a:t>
            </a:r>
            <a:r>
              <a:rPr lang="en-US" dirty="0"/>
              <a:t> and officials </a:t>
            </a:r>
            <a:r>
              <a:rPr lang="en-US" u="sng" dirty="0">
                <a:solidFill>
                  <a:srgbClr val="FF6600"/>
                </a:solidFill>
              </a:rPr>
              <a:t>designated by the President in the Federal Register</a:t>
            </a:r>
            <a:r>
              <a:rPr lang="en-US" dirty="0"/>
              <a:t>; or</a:t>
            </a:r>
          </a:p>
          <a:p>
            <a:pPr marL="838200" lvl="1" indent="-381000">
              <a:buClr>
                <a:srgbClr val="003399"/>
              </a:buClr>
              <a:buFontTx/>
              <a:buAutoNum type="arabicParenR"/>
            </a:pPr>
            <a:r>
              <a:rPr lang="en-US" u="sng" dirty="0">
                <a:solidFill>
                  <a:srgbClr val="FF6600"/>
                </a:solidFill>
              </a:rPr>
              <a:t>Subordinate USG officials</a:t>
            </a:r>
            <a:r>
              <a:rPr lang="en-US" dirty="0"/>
              <a:t> who have a demonstrable and continuing </a:t>
            </a:r>
            <a:r>
              <a:rPr lang="en-US" u="sng" dirty="0">
                <a:solidFill>
                  <a:srgbClr val="FF6600"/>
                </a:solidFill>
              </a:rPr>
              <a:t>need to exercise classification authority</a:t>
            </a:r>
            <a:r>
              <a:rPr lang="en-US" dirty="0"/>
              <a:t>.</a:t>
            </a:r>
          </a:p>
          <a:p>
            <a:pPr marL="838200" lvl="1" indent="-381000"/>
            <a:endParaRPr lang="en-US" dirty="0"/>
          </a:p>
          <a:p>
            <a:pPr marL="838200" lvl="1" indent="-381000"/>
            <a:r>
              <a:rPr lang="en-US" dirty="0"/>
              <a:t>Each delegation of original classification authority shall be </a:t>
            </a:r>
            <a:r>
              <a:rPr lang="en-US" u="sng" dirty="0">
                <a:solidFill>
                  <a:srgbClr val="FF0000"/>
                </a:solidFill>
              </a:rPr>
              <a:t>in writing</a:t>
            </a:r>
            <a:r>
              <a:rPr lang="en-US" dirty="0"/>
              <a:t> and the authority shall not be re-delegated except as provided in this order.  Each delegation shall identify the official by name or position title.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Definition &amp; Principles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Information Classification – Example Standard (E.O. </a:t>
            </a:r>
            <a:r>
              <a:rPr lang="en-US" strike="sngStrike" dirty="0" smtClean="0"/>
              <a:t>12958</a:t>
            </a:r>
            <a:r>
              <a:rPr lang="en-US" dirty="0" smtClean="0"/>
              <a:t>/</a:t>
            </a:r>
            <a:r>
              <a:rPr lang="en-US" strike="sngStrike" dirty="0" smtClean="0"/>
              <a:t>13292</a:t>
            </a:r>
            <a:r>
              <a:rPr lang="en-US" dirty="0" smtClean="0"/>
              <a:t>/13526)</a:t>
            </a:r>
            <a:endParaRPr lang="en-US" dirty="0"/>
          </a:p>
        </p:txBody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Classified Categories:</a:t>
            </a:r>
          </a:p>
          <a:p>
            <a:pPr lvl="1"/>
            <a:r>
              <a:rPr lang="en-US" dirty="0" smtClean="0"/>
              <a:t>military plans, weapons systems, or operations; </a:t>
            </a:r>
          </a:p>
          <a:p>
            <a:pPr lvl="1"/>
            <a:r>
              <a:rPr lang="en-US" dirty="0" smtClean="0"/>
              <a:t>foreign government information; </a:t>
            </a:r>
          </a:p>
          <a:p>
            <a:pPr lvl="1"/>
            <a:r>
              <a:rPr lang="en-US" dirty="0" smtClean="0"/>
              <a:t>intelligence activities (including special activities), intelligence sources or methods, or cryptology; </a:t>
            </a:r>
          </a:p>
          <a:p>
            <a:pPr lvl="1"/>
            <a:r>
              <a:rPr lang="en-US" dirty="0" smtClean="0"/>
              <a:t>foreign relations or foreign activities of the United States, including confidential sources; </a:t>
            </a:r>
          </a:p>
          <a:p>
            <a:pPr lvl="1"/>
            <a:r>
              <a:rPr lang="en-US" dirty="0" smtClean="0"/>
              <a:t>scientific, technological, or economic matters relating to the national security; </a:t>
            </a:r>
          </a:p>
          <a:p>
            <a:pPr lvl="1"/>
            <a:r>
              <a:rPr lang="en-US" dirty="0" smtClean="0"/>
              <a:t>United States Government programs for safeguarding nuclear materials or facilities; </a:t>
            </a:r>
          </a:p>
          <a:p>
            <a:pPr lvl="1"/>
            <a:r>
              <a:rPr lang="en-US" dirty="0" smtClean="0"/>
              <a:t>vulnerabilities or capabilities of systems, installations, infrastructures, projects, plans, or protection services relating to the national security; or </a:t>
            </a:r>
          </a:p>
          <a:p>
            <a:pPr lvl="1"/>
            <a:r>
              <a:rPr lang="en-US" dirty="0" smtClean="0"/>
              <a:t>the development, production, or use of weapons of mass destruction.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7B35CCFB-4B1F-4C6D-B03A-EDDBAF5C4AAC}" type="slidenum">
              <a:rPr lang="en-US" smtClean="0"/>
              <a:pPr/>
              <a:t>13</a:t>
            </a:fld>
            <a:r>
              <a:rPr lang="en-US" smtClean="0"/>
              <a:t> -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1708B69B-035B-4A8D-9630-E17E1F025A30}" type="slidenum">
              <a:rPr lang="en-US"/>
              <a:pPr/>
              <a:t>14</a:t>
            </a:fld>
            <a:r>
              <a:rPr lang="en-US" dirty="0"/>
              <a:t> -</a:t>
            </a:r>
          </a:p>
        </p:txBody>
      </p: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Definition &amp; Principles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/>
              <a:t>Information Classification – Example Guideline</a:t>
            </a:r>
          </a:p>
        </p:txBody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DoD</a:t>
            </a:r>
            <a:r>
              <a:rPr lang="en-US" dirty="0"/>
              <a:t> </a:t>
            </a:r>
            <a:r>
              <a:rPr lang="en-US" dirty="0" smtClean="0"/>
              <a:t>5200.01, </a:t>
            </a:r>
            <a:r>
              <a:rPr lang="en-US" i="1" dirty="0" smtClean="0"/>
              <a:t>Information </a:t>
            </a:r>
            <a:r>
              <a:rPr lang="en-US" i="1" dirty="0"/>
              <a:t>Security </a:t>
            </a:r>
            <a:r>
              <a:rPr lang="en-US" i="1" dirty="0" smtClean="0"/>
              <a:t>Program</a:t>
            </a:r>
            <a:r>
              <a:rPr lang="en-US" dirty="0" smtClean="0"/>
              <a:t>, Feb. 24, 2012 </a:t>
            </a:r>
            <a:r>
              <a:rPr lang="en-US" dirty="0"/>
              <a:t>prescribes rules for implementation of </a:t>
            </a:r>
            <a:r>
              <a:rPr lang="en-US" dirty="0" smtClean="0"/>
              <a:t>E.O</a:t>
            </a:r>
            <a:r>
              <a:rPr lang="en-US" dirty="0"/>
              <a:t>. </a:t>
            </a:r>
            <a:r>
              <a:rPr lang="en-US" dirty="0" smtClean="0"/>
              <a:t>13526 </a:t>
            </a:r>
            <a:r>
              <a:rPr lang="en-US" dirty="0"/>
              <a:t>within </a:t>
            </a:r>
            <a:r>
              <a:rPr lang="en-US" dirty="0" err="1"/>
              <a:t>DoD</a:t>
            </a:r>
            <a:r>
              <a:rPr lang="en-US" dirty="0" smtClean="0"/>
              <a:t>.</a:t>
            </a:r>
          </a:p>
          <a:p>
            <a:r>
              <a:rPr lang="en-US" dirty="0" smtClean="0"/>
              <a:t>Volume 1: Overview, Classification, and Declassification</a:t>
            </a:r>
          </a:p>
          <a:p>
            <a:r>
              <a:rPr lang="en-US" dirty="0" smtClean="0"/>
              <a:t>Volume 2: Marking of Classified Information</a:t>
            </a:r>
          </a:p>
          <a:p>
            <a:r>
              <a:rPr lang="en-US" dirty="0" smtClean="0"/>
              <a:t>Volume 3: Protection of Classified Information</a:t>
            </a:r>
          </a:p>
          <a:p>
            <a:r>
              <a:rPr lang="en-US" dirty="0" smtClean="0"/>
              <a:t>Volume 4: Controlled Unclassified Information (CUI)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0" y="6172200"/>
            <a:ext cx="495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3399"/>
                </a:solidFill>
              </a:rPr>
              <a:t>Reference</a:t>
            </a:r>
            <a:r>
              <a:rPr lang="en-US" sz="1000" dirty="0" smtClean="0">
                <a:solidFill>
                  <a:srgbClr val="003399"/>
                </a:solidFill>
              </a:rPr>
              <a:t>: </a:t>
            </a:r>
            <a:r>
              <a:rPr lang="en-US" sz="1000" dirty="0" err="1" smtClean="0">
                <a:solidFill>
                  <a:srgbClr val="003399"/>
                </a:solidFill>
              </a:rPr>
              <a:t>DoD</a:t>
            </a:r>
            <a:r>
              <a:rPr lang="en-US" sz="1000" dirty="0">
                <a:solidFill>
                  <a:srgbClr val="003399"/>
                </a:solidFill>
              </a:rPr>
              <a:t> Publications (http://</a:t>
            </a:r>
            <a:r>
              <a:rPr lang="en-US" sz="1000" dirty="0" smtClean="0">
                <a:solidFill>
                  <a:srgbClr val="003399"/>
                </a:solidFill>
              </a:rPr>
              <a:t>www.dtic.mil/whs/directives/corres/pub1.html)</a:t>
            </a:r>
            <a:endParaRPr lang="en-US" sz="10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- </a:t>
            </a:r>
            <a:fld id="{033FE15D-E5C8-45D0-8692-A9D81D872E2F}" type="slidenum">
              <a:rPr lang="en-US" smtClean="0"/>
              <a:pPr/>
              <a:t>15</a:t>
            </a:fld>
            <a:r>
              <a:rPr lang="en-US" dirty="0" smtClean="0"/>
              <a:t> -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Definition &amp; Principles</a:t>
            </a:r>
            <a:br>
              <a:rPr lang="en-US" sz="1200" dirty="0" smtClean="0"/>
            </a:br>
            <a:r>
              <a:rPr lang="en-US" dirty="0" smtClean="0"/>
              <a:t>Categories of Security Controls</a:t>
            </a:r>
            <a:endParaRPr lang="en-US" sz="1200" dirty="0" smtClean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4864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Management (Administrative) Controls</a:t>
            </a:r>
            <a:r>
              <a:rPr lang="en-US" dirty="0" smtClean="0">
                <a:solidFill>
                  <a:srgbClr val="FF6600"/>
                </a:solidFill>
              </a:rPr>
              <a:t>.</a:t>
            </a:r>
            <a:r>
              <a:rPr lang="en-US" dirty="0" smtClean="0"/>
              <a:t>  </a:t>
            </a:r>
          </a:p>
          <a:p>
            <a:pPr lvl="1">
              <a:lnSpc>
                <a:spcPct val="90000"/>
              </a:lnSpc>
              <a:buClr>
                <a:srgbClr val="003399"/>
              </a:buClr>
            </a:pPr>
            <a:r>
              <a:rPr lang="en-US" dirty="0" smtClean="0"/>
              <a:t>Policies, Standards, Processes, Procedures, &amp; Guidelines</a:t>
            </a:r>
          </a:p>
          <a:p>
            <a:pPr lvl="2">
              <a:lnSpc>
                <a:spcPct val="90000"/>
              </a:lnSpc>
              <a:buClr>
                <a:srgbClr val="003399"/>
              </a:buClr>
            </a:pPr>
            <a:r>
              <a:rPr lang="en-US" dirty="0" smtClean="0"/>
              <a:t>Administrative Entities: Executive-Level, Mid.-Level Management</a:t>
            </a:r>
          </a:p>
          <a:p>
            <a:pPr>
              <a:lnSpc>
                <a:spcPct val="90000"/>
              </a:lnSpc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Operational (and Physical) Controls</a:t>
            </a:r>
            <a:r>
              <a:rPr lang="en-US" dirty="0" smtClean="0">
                <a:solidFill>
                  <a:srgbClr val="FF6600"/>
                </a:solidFill>
              </a:rPr>
              <a:t>.</a:t>
            </a:r>
          </a:p>
          <a:p>
            <a:pPr lvl="1">
              <a:lnSpc>
                <a:spcPct val="90000"/>
              </a:lnSpc>
              <a:buClr>
                <a:srgbClr val="003399"/>
              </a:buClr>
            </a:pPr>
            <a:r>
              <a:rPr lang="en-US" dirty="0" smtClean="0"/>
              <a:t>Operational Security (Execution of Policies, Standards &amp; Process, Education &amp; Awareness)</a:t>
            </a:r>
          </a:p>
          <a:p>
            <a:pPr lvl="2">
              <a:lnSpc>
                <a:spcPct val="90000"/>
              </a:lnSpc>
              <a:buClr>
                <a:srgbClr val="003399"/>
              </a:buClr>
            </a:pPr>
            <a:r>
              <a:rPr lang="en-US" dirty="0" smtClean="0"/>
              <a:t>Service Providers: IA, Program Security, Personnel Security, Document Controls (or CM), HR, Finance, etc</a:t>
            </a:r>
          </a:p>
          <a:p>
            <a:pPr lvl="1">
              <a:lnSpc>
                <a:spcPct val="90000"/>
              </a:lnSpc>
              <a:buClr>
                <a:srgbClr val="003399"/>
              </a:buClr>
            </a:pPr>
            <a:r>
              <a:rPr lang="en-US" dirty="0" smtClean="0"/>
              <a:t>Physical Security (Facility or Infrastructure Protection)</a:t>
            </a:r>
          </a:p>
          <a:p>
            <a:pPr lvl="2">
              <a:lnSpc>
                <a:spcPct val="90000"/>
              </a:lnSpc>
              <a:buClr>
                <a:srgbClr val="003399"/>
              </a:buClr>
            </a:pPr>
            <a:r>
              <a:rPr lang="en-US" dirty="0" smtClean="0"/>
              <a:t>Locks, Doors, Walls, Fence, Curtain, etc.</a:t>
            </a:r>
          </a:p>
          <a:p>
            <a:pPr lvl="2">
              <a:lnSpc>
                <a:spcPct val="90000"/>
              </a:lnSpc>
              <a:buClr>
                <a:srgbClr val="003399"/>
              </a:buClr>
            </a:pPr>
            <a:r>
              <a:rPr lang="en-US" dirty="0" smtClean="0"/>
              <a:t>Service Providers: FSO, Guards, Dogs</a:t>
            </a:r>
          </a:p>
          <a:p>
            <a:pPr>
              <a:lnSpc>
                <a:spcPct val="90000"/>
              </a:lnSpc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Technical (Logical) Controls</a:t>
            </a:r>
            <a:r>
              <a:rPr lang="en-US" dirty="0" smtClean="0">
                <a:solidFill>
                  <a:srgbClr val="FF6600"/>
                </a:solidFill>
              </a:rPr>
              <a:t>.</a:t>
            </a:r>
            <a:r>
              <a:rPr lang="en-US" dirty="0" smtClean="0"/>
              <a:t>  </a:t>
            </a:r>
          </a:p>
          <a:p>
            <a:pPr lvl="1">
              <a:lnSpc>
                <a:spcPct val="90000"/>
              </a:lnSpc>
              <a:buClr>
                <a:srgbClr val="003399"/>
              </a:buClr>
            </a:pPr>
            <a:r>
              <a:rPr lang="en-US" dirty="0" smtClean="0"/>
              <a:t>Access Controls , Identification &amp; Authorization, Confidentiality, Integrity, Availability, Non-Repudiation. </a:t>
            </a:r>
          </a:p>
          <a:p>
            <a:pPr lvl="2">
              <a:lnSpc>
                <a:spcPct val="90000"/>
              </a:lnSpc>
              <a:buClr>
                <a:srgbClr val="003399"/>
              </a:buClr>
            </a:pPr>
            <a:r>
              <a:rPr lang="en-US" dirty="0" smtClean="0"/>
              <a:t>Service Providers: Enterprise Architect, Security Engineer, CERT, NOSC, Helpdesk.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- </a:t>
            </a:r>
            <a:fld id="{9BC605CE-A784-4805-BE9D-B120F716C0DA}" type="slidenum">
              <a:rPr lang="en-US" smtClean="0"/>
              <a:pPr/>
              <a:t>16</a:t>
            </a:fld>
            <a:r>
              <a:rPr lang="en-US" dirty="0" smtClean="0"/>
              <a:t> -</a:t>
            </a: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Definition &amp; Principles</a:t>
            </a:r>
            <a:br>
              <a:rPr lang="en-US" sz="1200" dirty="0" smtClean="0"/>
            </a:br>
            <a:r>
              <a:rPr lang="en-US" dirty="0" smtClean="0"/>
              <a:t>Types of Security Controls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077200" cy="5562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Directive Controls</a:t>
            </a:r>
            <a:r>
              <a:rPr lang="en-US" dirty="0" smtClean="0"/>
              <a:t>. Policy and standard that advise employees of the expected behavior for protecting an organization’s information asset from unauthorized access.</a:t>
            </a:r>
          </a:p>
          <a:p>
            <a:pPr>
              <a:lnSpc>
                <a:spcPct val="90000"/>
              </a:lnSpc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Preventive Controls</a:t>
            </a:r>
            <a:r>
              <a:rPr lang="en-US" dirty="0" smtClean="0"/>
              <a:t>. Physical, administrative, and technical measures intended to prevent unauthorized access to organization’s information asset.</a:t>
            </a:r>
          </a:p>
          <a:p>
            <a:pPr>
              <a:lnSpc>
                <a:spcPct val="90000"/>
              </a:lnSpc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Detective Controls</a:t>
            </a:r>
            <a:r>
              <a:rPr lang="en-US" dirty="0" smtClean="0"/>
              <a:t>. Practices, processes, and tools that identify and possibly react to unauthorized access to information asset.</a:t>
            </a:r>
          </a:p>
          <a:p>
            <a:pPr>
              <a:lnSpc>
                <a:spcPct val="90000"/>
              </a:lnSpc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Corrective Controls</a:t>
            </a:r>
            <a:r>
              <a:rPr lang="en-US" dirty="0" smtClean="0"/>
              <a:t>. Physical, administrative, and technical countermeasures designed to react to security incident(s) in order to reduce or eliminate the opportunity for the unwanted event to recur.</a:t>
            </a:r>
          </a:p>
          <a:p>
            <a:pPr>
              <a:lnSpc>
                <a:spcPct val="90000"/>
              </a:lnSpc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Recovery Controls</a:t>
            </a:r>
            <a:r>
              <a:rPr lang="en-US" dirty="0" smtClean="0"/>
              <a:t>.  The act to restore access controls to protect organization’s information asset.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76600" y="6535579"/>
            <a:ext cx="30219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003399"/>
                </a:solidFill>
              </a:rPr>
              <a:t>Reference:</a:t>
            </a:r>
            <a:r>
              <a:rPr lang="en-US" sz="1000" dirty="0">
                <a:solidFill>
                  <a:srgbClr val="003399"/>
                </a:solidFill>
              </a:rPr>
              <a:t> </a:t>
            </a:r>
            <a:r>
              <a:rPr lang="en-US" sz="1000" i="1" dirty="0" smtClean="0">
                <a:solidFill>
                  <a:srgbClr val="003399"/>
                </a:solidFill>
              </a:rPr>
              <a:t>CISM Review Manual – 2007</a:t>
            </a:r>
            <a:r>
              <a:rPr lang="en-US" sz="1000" dirty="0" smtClean="0">
                <a:solidFill>
                  <a:srgbClr val="003399"/>
                </a:solidFill>
              </a:rPr>
              <a:t>, ISACA.</a:t>
            </a:r>
            <a:endParaRPr lang="en-US" sz="10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Definition &amp; Principles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Example Implementations of Access Controls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430315"/>
          <a:ext cx="8686800" cy="433040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  <a:gridCol w="1447800"/>
              </a:tblGrid>
              <a:tr h="73376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Directive</a:t>
                      </a:r>
                      <a:endParaRPr lang="en-US" sz="14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Preventive</a:t>
                      </a:r>
                      <a:endParaRPr lang="en-US" sz="14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Detective</a:t>
                      </a:r>
                      <a:endParaRPr lang="en-US" sz="14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Corrective</a:t>
                      </a:r>
                      <a:endParaRPr lang="en-US" sz="14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Recovery</a:t>
                      </a:r>
                      <a:endParaRPr lang="en-US" sz="14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94921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Management (Administrative)</a:t>
                      </a:r>
                      <a:endParaRPr lang="en-US" sz="1400" b="1" dirty="0">
                        <a:solidFill>
                          <a:srgbClr val="003399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Policy</a:t>
                      </a:r>
                    </a:p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Guideline</a:t>
                      </a:r>
                      <a:r>
                        <a:rPr lang="en-US" sz="1400" dirty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s</a:t>
                      </a:r>
                      <a:endParaRPr lang="en-US" sz="1400" dirty="0" smtClean="0">
                        <a:solidFill>
                          <a:srgbClr val="003399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User registration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User</a:t>
                      </a: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agreement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NdA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Separation</a:t>
                      </a: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 of duties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Warning banner</a:t>
                      </a:r>
                      <a:endParaRPr lang="en-US" sz="1400" dirty="0">
                        <a:solidFill>
                          <a:srgbClr val="003399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Review</a:t>
                      </a: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 access logs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Job rotation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Investigation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Security awareness training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Penalty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Administrative</a:t>
                      </a: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 leave</a:t>
                      </a:r>
                      <a:endParaRPr lang="en-US" sz="1400" dirty="0" smtClean="0">
                        <a:solidFill>
                          <a:srgbClr val="003399"/>
                        </a:solidFill>
                        <a:latin typeface="Arial Narrow" pitchFamily="34" charset="0"/>
                      </a:endParaRPr>
                    </a:p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Controlled termination processes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Business continuity planning (BCP)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Disaster</a:t>
                      </a: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 recovery planning (DRP)</a:t>
                      </a:r>
                      <a:endParaRPr lang="en-US" sz="1400" dirty="0">
                        <a:solidFill>
                          <a:srgbClr val="003399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</a:tr>
              <a:tr h="949212"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Physical/ Operational</a:t>
                      </a:r>
                      <a:endParaRPr lang="en-US" sz="1400" b="1" dirty="0">
                        <a:solidFill>
                          <a:srgbClr val="003399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Procedure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Physical barriers</a:t>
                      </a:r>
                    </a:p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Locks</a:t>
                      </a:r>
                      <a:endParaRPr lang="en-US" sz="1400" baseline="0" dirty="0" smtClean="0">
                        <a:solidFill>
                          <a:srgbClr val="003399"/>
                        </a:solidFill>
                        <a:latin typeface="Arial Narrow" pitchFamily="34" charset="0"/>
                      </a:endParaRP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Badge system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Security Guard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Mantrap doors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Effective hiring practice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Awareness</a:t>
                      </a: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 training,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Monitor access</a:t>
                      </a:r>
                    </a:p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Motion</a:t>
                      </a: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 detectors</a:t>
                      </a:r>
                    </a:p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CCTV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User behavioral modification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Modify and update physical barriers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Reconstruction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Offsite facility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fld id="{61627E6E-9C6E-4A11-A24B-132B72A43287}" type="slidenum">
              <a:rPr lang="en-US" smtClean="0"/>
              <a:pPr/>
              <a:t>17</a:t>
            </a:fld>
            <a:r>
              <a:rPr lang="en-US" dirty="0" smtClean="0"/>
              <a:t> -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2600" y="6227802"/>
            <a:ext cx="617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3399"/>
                </a:solidFill>
              </a:rPr>
              <a:t>Reference</a:t>
            </a:r>
            <a:r>
              <a:rPr lang="en-US" sz="1000" dirty="0" smtClean="0">
                <a:solidFill>
                  <a:srgbClr val="003399"/>
                </a:solidFill>
              </a:rPr>
              <a:t>: </a:t>
            </a:r>
          </a:p>
          <a:p>
            <a:pPr marL="119063" indent="-119063">
              <a:buFont typeface="Arial" charset="0"/>
              <a:buChar char="•"/>
            </a:pPr>
            <a:r>
              <a:rPr lang="en-US" sz="1000" i="1" dirty="0" smtClean="0">
                <a:solidFill>
                  <a:srgbClr val="003399"/>
                </a:solidFill>
              </a:rPr>
              <a:t>CISSP All-in-One Exam </a:t>
            </a:r>
            <a:r>
              <a:rPr lang="en-US" sz="1000" dirty="0" smtClean="0">
                <a:solidFill>
                  <a:srgbClr val="003399"/>
                </a:solidFill>
              </a:rPr>
              <a:t>Guide, 4</a:t>
            </a:r>
            <a:r>
              <a:rPr lang="en-US" sz="1000" baseline="30000" dirty="0" smtClean="0">
                <a:solidFill>
                  <a:srgbClr val="003399"/>
                </a:solidFill>
              </a:rPr>
              <a:t>th</a:t>
            </a:r>
            <a:r>
              <a:rPr lang="en-US" sz="1000" dirty="0" smtClean="0">
                <a:solidFill>
                  <a:srgbClr val="003399"/>
                </a:solidFill>
              </a:rPr>
              <a:t> Ed., S. Harris, McGraw-Hill</a:t>
            </a:r>
          </a:p>
          <a:p>
            <a:pPr marL="119063" indent="-119063">
              <a:buFont typeface="Arial" charset="0"/>
              <a:buChar char="•"/>
            </a:pPr>
            <a:r>
              <a:rPr lang="en-US" sz="1000" i="1" dirty="0" smtClean="0">
                <a:solidFill>
                  <a:srgbClr val="003399"/>
                </a:solidFill>
              </a:rPr>
              <a:t>Official (ISC)</a:t>
            </a:r>
            <a:r>
              <a:rPr lang="en-US" sz="1000" i="1" baseline="30000" dirty="0" smtClean="0">
                <a:solidFill>
                  <a:srgbClr val="003399"/>
                </a:solidFill>
              </a:rPr>
              <a:t>2</a:t>
            </a:r>
            <a:r>
              <a:rPr lang="en-US" sz="1000" i="1" dirty="0" smtClean="0">
                <a:solidFill>
                  <a:srgbClr val="003399"/>
                </a:solidFill>
              </a:rPr>
              <a:t> Guide To The CISSP CBK</a:t>
            </a:r>
            <a:r>
              <a:rPr lang="en-US" sz="1000" dirty="0" smtClean="0">
                <a:solidFill>
                  <a:srgbClr val="003399"/>
                </a:solidFill>
              </a:rPr>
              <a:t>, H. Tipton and K. Henry, (ISC)</a:t>
            </a:r>
            <a:r>
              <a:rPr lang="en-US" sz="1000" baseline="30000" dirty="0" smtClean="0">
                <a:solidFill>
                  <a:srgbClr val="003399"/>
                </a:solidFill>
              </a:rPr>
              <a:t>2</a:t>
            </a:r>
            <a:r>
              <a:rPr lang="en-US" sz="1000" dirty="0" smtClean="0">
                <a:solidFill>
                  <a:srgbClr val="003399"/>
                </a:solidFill>
              </a:rPr>
              <a:t> Press, Auerbach Publications</a:t>
            </a:r>
            <a:endParaRPr lang="en-US" sz="10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Definition &amp; Principles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Example Implementations of Access Controls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430315"/>
          <a:ext cx="8686800" cy="253208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  <a:gridCol w="1447800"/>
              </a:tblGrid>
              <a:tr h="73376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Directive</a:t>
                      </a:r>
                      <a:endParaRPr lang="en-US" sz="14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Preventive</a:t>
                      </a:r>
                      <a:endParaRPr lang="en-US" sz="14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Detective</a:t>
                      </a:r>
                      <a:endParaRPr lang="en-US" sz="14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Corrective</a:t>
                      </a:r>
                      <a:endParaRPr lang="en-US" sz="14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Recovery</a:t>
                      </a:r>
                      <a:endParaRPr lang="en-US" sz="14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94921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Technical</a:t>
                      </a:r>
                      <a:endParaRPr lang="en-US" sz="1400" b="1" dirty="0">
                        <a:solidFill>
                          <a:srgbClr val="003399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Standards,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User authentication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Multi-factor</a:t>
                      </a: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 authentication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ACLs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Firewalls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IPS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Encryption</a:t>
                      </a:r>
                      <a:endParaRPr lang="en-US" sz="1400" dirty="0">
                        <a:solidFill>
                          <a:srgbClr val="003399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Log access</a:t>
                      </a: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 and transactions</a:t>
                      </a:r>
                      <a:endParaRPr lang="en-US" sz="1400" dirty="0" smtClean="0">
                        <a:solidFill>
                          <a:srgbClr val="003399"/>
                        </a:solidFill>
                        <a:latin typeface="Arial Narrow" pitchFamily="34" charset="0"/>
                      </a:endParaRP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Store access logs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SNMP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IDS</a:t>
                      </a:r>
                      <a:endParaRPr lang="en-US" sz="1400" dirty="0">
                        <a:solidFill>
                          <a:srgbClr val="003399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Isolate,</a:t>
                      </a: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 terminate connections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Modify and update access privileges</a:t>
                      </a:r>
                      <a:endParaRPr lang="en-US" sz="1400" dirty="0" smtClean="0">
                        <a:solidFill>
                          <a:srgbClr val="003399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Backups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Recover</a:t>
                      </a:r>
                      <a:r>
                        <a:rPr lang="en-US" sz="1400" baseline="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 system functions</a:t>
                      </a: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,</a:t>
                      </a:r>
                    </a:p>
                    <a:p>
                      <a:pPr marL="114300" indent="-11430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3399"/>
                          </a:solidFill>
                          <a:latin typeface="Arial Narrow" pitchFamily="34" charset="0"/>
                        </a:rPr>
                        <a:t>Rebuild,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fld id="{61627E6E-9C6E-4A11-A24B-132B72A43287}" type="slidenum">
              <a:rPr lang="en-US" smtClean="0"/>
              <a:pPr/>
              <a:t>18</a:t>
            </a:fld>
            <a:r>
              <a:rPr lang="en-US" dirty="0" smtClean="0"/>
              <a:t> -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57400" y="5950803"/>
            <a:ext cx="65532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3399"/>
                </a:solidFill>
              </a:rPr>
              <a:t>Reference</a:t>
            </a:r>
            <a:r>
              <a:rPr lang="en-US" sz="1000" dirty="0" smtClean="0">
                <a:solidFill>
                  <a:srgbClr val="003399"/>
                </a:solidFill>
              </a:rPr>
              <a:t>: </a:t>
            </a:r>
          </a:p>
          <a:p>
            <a:pPr marL="119063" indent="-119063">
              <a:buFont typeface="Arial" charset="0"/>
              <a:buChar char="•"/>
            </a:pPr>
            <a:r>
              <a:rPr lang="en-US" sz="1000" i="1" dirty="0" smtClean="0">
                <a:solidFill>
                  <a:srgbClr val="003399"/>
                </a:solidFill>
              </a:rPr>
              <a:t>CISSP All-in-One Exam </a:t>
            </a:r>
            <a:r>
              <a:rPr lang="en-US" sz="1000" dirty="0" smtClean="0">
                <a:solidFill>
                  <a:srgbClr val="003399"/>
                </a:solidFill>
              </a:rPr>
              <a:t>Guide, 4</a:t>
            </a:r>
            <a:r>
              <a:rPr lang="en-US" sz="1000" baseline="30000" dirty="0" smtClean="0">
                <a:solidFill>
                  <a:srgbClr val="003399"/>
                </a:solidFill>
              </a:rPr>
              <a:t>th</a:t>
            </a:r>
            <a:r>
              <a:rPr lang="en-US" sz="1000" dirty="0" smtClean="0">
                <a:solidFill>
                  <a:srgbClr val="003399"/>
                </a:solidFill>
              </a:rPr>
              <a:t> Ed., S. Harris, McGraw-Hill</a:t>
            </a:r>
          </a:p>
          <a:p>
            <a:pPr marL="119063" indent="-119063">
              <a:buFont typeface="Arial" charset="0"/>
              <a:buChar char="•"/>
            </a:pPr>
            <a:r>
              <a:rPr lang="en-US" sz="1000" i="1" dirty="0" smtClean="0">
                <a:solidFill>
                  <a:srgbClr val="003399"/>
                </a:solidFill>
              </a:rPr>
              <a:t>Official (ISC)</a:t>
            </a:r>
            <a:r>
              <a:rPr lang="en-US" sz="1000" i="1" baseline="30000" dirty="0" smtClean="0">
                <a:solidFill>
                  <a:srgbClr val="003399"/>
                </a:solidFill>
              </a:rPr>
              <a:t>2</a:t>
            </a:r>
            <a:r>
              <a:rPr lang="en-US" sz="1000" i="1" dirty="0" smtClean="0">
                <a:solidFill>
                  <a:srgbClr val="003399"/>
                </a:solidFill>
              </a:rPr>
              <a:t> Guide To The CISSP CBK</a:t>
            </a:r>
            <a:r>
              <a:rPr lang="en-US" sz="1000" dirty="0" smtClean="0">
                <a:solidFill>
                  <a:srgbClr val="003399"/>
                </a:solidFill>
              </a:rPr>
              <a:t>, H. Tipton and K. Henry, (ISC)</a:t>
            </a:r>
            <a:r>
              <a:rPr lang="en-US" sz="1000" baseline="30000" dirty="0" smtClean="0">
                <a:solidFill>
                  <a:srgbClr val="003399"/>
                </a:solidFill>
              </a:rPr>
              <a:t>2</a:t>
            </a:r>
            <a:r>
              <a:rPr lang="en-US" sz="1000" dirty="0" smtClean="0">
                <a:solidFill>
                  <a:srgbClr val="003399"/>
                </a:solidFill>
              </a:rPr>
              <a:t> Press, Auerbach Publications</a:t>
            </a:r>
            <a:endParaRPr lang="en-US" sz="10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304DAFBD-C314-4F2D-93D8-78E50404695B}" type="slidenum">
              <a:rPr lang="en-US"/>
              <a:pPr/>
              <a:t>19</a:t>
            </a:fld>
            <a:r>
              <a:rPr lang="en-US" dirty="0"/>
              <a:t> -</a:t>
            </a:r>
          </a:p>
        </p:txBody>
      </p:sp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Questions:</a:t>
            </a:r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</a:t>
            </a:r>
            <a:r>
              <a:rPr lang="en-US" dirty="0" smtClean="0"/>
              <a:t>two security </a:t>
            </a:r>
            <a:r>
              <a:rPr lang="en-US" dirty="0"/>
              <a:t>implementation principles for access control?</a:t>
            </a:r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What are the four access control environments?</a:t>
            </a:r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Learning Objective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Access Control</a:t>
            </a:r>
            <a:endParaRPr lang="en-US" dirty="0"/>
          </a:p>
        </p:txBody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Access Control domain covers mechanisms by which a system grants or revokes the right to access data or perform an action on an information system.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/>
              <a:t>File permissions, such as “create”, “read”, “edit”, or “delete” on a file server.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/>
              <a:t>Program permissions, such as the right to execute a program on an application server.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/>
              <a:t>Data right, such as the right to retrieve or update information in a database.</a:t>
            </a:r>
          </a:p>
          <a:p>
            <a:pPr marL="57150" indent="0">
              <a:buNone/>
            </a:pPr>
            <a:r>
              <a:rPr lang="en-US" sz="2000" dirty="0" smtClean="0"/>
              <a:t>CISSP candidates should fully understand access control concepts, methodologies and their implementation within centralized and decentralized environments across an organization’s computing environment.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EF168828-437C-4985-8645-BDA082DCD692}" type="slidenum">
              <a:rPr lang="en-US" smtClean="0"/>
              <a:pPr/>
              <a:t>2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802068" y="6277430"/>
            <a:ext cx="287129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003399"/>
                </a:solidFill>
              </a:rPr>
              <a:t>Reference</a:t>
            </a:r>
            <a:r>
              <a:rPr lang="en-US" sz="1000" dirty="0">
                <a:solidFill>
                  <a:srgbClr val="003399"/>
                </a:solidFill>
              </a:rPr>
              <a:t>: </a:t>
            </a:r>
            <a:r>
              <a:rPr lang="en-US" sz="1000" i="1" dirty="0">
                <a:solidFill>
                  <a:srgbClr val="003399"/>
                </a:solidFill>
              </a:rPr>
              <a:t>CISSP CIB</a:t>
            </a:r>
            <a:r>
              <a:rPr lang="en-US" sz="1000" dirty="0">
                <a:solidFill>
                  <a:srgbClr val="003399"/>
                </a:solidFill>
              </a:rPr>
              <a:t>, </a:t>
            </a:r>
            <a:r>
              <a:rPr lang="en-US" sz="1000" dirty="0" smtClean="0">
                <a:solidFill>
                  <a:srgbClr val="003399"/>
                </a:solidFill>
              </a:rPr>
              <a:t>January 2012 (Rev. 5)</a:t>
            </a:r>
            <a:endParaRPr lang="en-US" sz="10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35CD1A99-4ADA-4CE0-BAAA-0B6AAB1DA45C}" type="slidenum">
              <a:rPr lang="en-US"/>
              <a:pPr/>
              <a:t>20</a:t>
            </a:fld>
            <a:r>
              <a:rPr lang="en-US" dirty="0"/>
              <a:t> -</a:t>
            </a:r>
          </a:p>
        </p:txBody>
      </p:sp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Answers:</a:t>
            </a:r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two security implementation principles for access control</a:t>
            </a:r>
            <a:r>
              <a:rPr lang="en-US" dirty="0" smtClean="0"/>
              <a:t>?</a:t>
            </a:r>
            <a:endParaRPr lang="en-US" u="sng" dirty="0" smtClean="0">
              <a:solidFill>
                <a:srgbClr val="FF6600"/>
              </a:solidFill>
            </a:endParaRP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 smtClean="0">
                <a:solidFill>
                  <a:srgbClr val="FF6600"/>
                </a:solidFill>
              </a:rPr>
              <a:t>Least privilege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 smtClean="0">
                <a:solidFill>
                  <a:srgbClr val="FF6600"/>
                </a:solidFill>
              </a:rPr>
              <a:t>Separation </a:t>
            </a:r>
            <a:r>
              <a:rPr lang="en-US" u="sng" dirty="0">
                <a:solidFill>
                  <a:srgbClr val="FF6600"/>
                </a:solidFill>
              </a:rPr>
              <a:t>of </a:t>
            </a:r>
            <a:r>
              <a:rPr lang="en-US" u="sng" dirty="0" smtClean="0">
                <a:solidFill>
                  <a:srgbClr val="FF6600"/>
                </a:solidFill>
              </a:rPr>
              <a:t>duties</a:t>
            </a:r>
          </a:p>
          <a:p>
            <a:pPr lvl="1"/>
            <a:endParaRPr lang="en-US" u="sng" dirty="0">
              <a:solidFill>
                <a:srgbClr val="FF6600"/>
              </a:solidFill>
            </a:endParaRPr>
          </a:p>
          <a:p>
            <a:r>
              <a:rPr lang="en-US" dirty="0"/>
              <a:t>What are the four access control environments?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 smtClean="0">
                <a:solidFill>
                  <a:srgbClr val="FF6600"/>
                </a:solidFill>
              </a:rPr>
              <a:t>Information systems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 smtClean="0">
                <a:solidFill>
                  <a:srgbClr val="FF6600"/>
                </a:solidFill>
              </a:rPr>
              <a:t>Facilities</a:t>
            </a:r>
            <a:endParaRPr lang="en-US" u="sng" dirty="0">
              <a:solidFill>
                <a:srgbClr val="FF6600"/>
              </a:solidFill>
            </a:endParaRP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 smtClean="0">
                <a:solidFill>
                  <a:srgbClr val="FF6600"/>
                </a:solidFill>
              </a:rPr>
              <a:t>Support systems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 smtClean="0">
                <a:solidFill>
                  <a:srgbClr val="FF6600"/>
                </a:solidFill>
              </a:rPr>
              <a:t>Personnel</a:t>
            </a:r>
            <a:endParaRPr lang="en-US" u="sng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1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1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1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1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1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1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process of establishing a data classification program, why it is important to develop the policy, standard, process, and procedure?</a:t>
            </a:r>
          </a:p>
          <a:p>
            <a:pPr lvl="1"/>
            <a:r>
              <a:rPr lang="en-US" dirty="0" smtClean="0"/>
              <a:t>Policy defines…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Standard delineates...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Process explains ...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Procedure provides...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fld id="{61627E6E-9C6E-4A11-A24B-132B72A43287}" type="slidenum">
              <a:rPr lang="en-US" smtClean="0"/>
              <a:pPr/>
              <a:t>21</a:t>
            </a:fld>
            <a:r>
              <a:rPr lang="en-US" dirty="0" smtClean="0"/>
              <a:t> -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process of establishing a data classification program, why it is important to develop the policy, standard, process, and procedure?</a:t>
            </a:r>
          </a:p>
          <a:p>
            <a:pPr lvl="1"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Policy defines the management’s goals and objectives (i.e., requirements) to classify the information assets.  Identifies the roles and assign responsibilities.</a:t>
            </a:r>
          </a:p>
          <a:p>
            <a:pPr lvl="1"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Standard delineates the data types and defines the protection levels required</a:t>
            </a:r>
            <a:r>
              <a:rPr lang="en-US" dirty="0" smtClean="0"/>
              <a:t>.</a:t>
            </a:r>
          </a:p>
          <a:p>
            <a:pPr lvl="1"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Process explains the mandatory activities, actions, and rules for data classification.</a:t>
            </a:r>
          </a:p>
          <a:p>
            <a:pPr lvl="1"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Procedure provides the step-by-step instruction on how to identify and classify data.</a:t>
            </a:r>
            <a:endParaRPr lang="en-US" u="sng" dirty="0">
              <a:solidFill>
                <a:srgbClr val="FF6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fld id="{61627E6E-9C6E-4A11-A24B-132B72A43287}" type="slidenum">
              <a:rPr lang="en-US" smtClean="0"/>
              <a:pPr/>
              <a:t>22</a:t>
            </a:fld>
            <a:r>
              <a:rPr lang="en-US" dirty="0" smtClean="0"/>
              <a:t> -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B396E307-46C3-4864-BF95-DF5435820064}" type="slidenum">
              <a:rPr lang="en-US"/>
              <a:pPr/>
              <a:t>23</a:t>
            </a:fld>
            <a:r>
              <a:rPr lang="en-US" dirty="0"/>
              <a:t> -</a:t>
            </a:r>
          </a:p>
        </p:txBody>
      </p:sp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Topics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Access Control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Definition &amp; Principles</a:t>
            </a:r>
          </a:p>
          <a:p>
            <a:r>
              <a:rPr lang="en-US" dirty="0"/>
              <a:t>Threats</a:t>
            </a:r>
          </a:p>
          <a:p>
            <a:r>
              <a:rPr lang="en-US" dirty="0"/>
              <a:t>Types of Access Control</a:t>
            </a:r>
          </a:p>
          <a:p>
            <a:pPr lvl="1"/>
            <a:r>
              <a:rPr lang="en-US" dirty="0" smtClean="0"/>
              <a:t>Identification, Authentication, Authorization, and Accountability</a:t>
            </a:r>
            <a:endParaRPr lang="en-US" dirty="0"/>
          </a:p>
          <a:p>
            <a:r>
              <a:rPr lang="en-US" dirty="0"/>
              <a:t>Access Control Models</a:t>
            </a:r>
          </a:p>
          <a:p>
            <a:pPr lvl="1"/>
            <a:r>
              <a:rPr lang="en-US" dirty="0" smtClean="0"/>
              <a:t>Security Models</a:t>
            </a:r>
            <a:endParaRPr lang="en-US" dirty="0"/>
          </a:p>
          <a:p>
            <a:pPr lvl="1"/>
            <a:r>
              <a:rPr lang="en-US" dirty="0"/>
              <a:t>Centralized &amp; Decentralized/Distributed</a:t>
            </a:r>
          </a:p>
          <a:p>
            <a:r>
              <a:rPr lang="en-US" dirty="0"/>
              <a:t>Monitor &amp; Management</a:t>
            </a:r>
          </a:p>
          <a:p>
            <a:pPr lvl="1"/>
            <a:r>
              <a:rPr lang="en-US" dirty="0"/>
              <a:t>IPS &amp; IDS</a:t>
            </a:r>
          </a:p>
          <a:p>
            <a:pPr lvl="1"/>
            <a:r>
              <a:rPr lang="en-US" dirty="0"/>
              <a:t>Security Assessment &amp; Evaluation</a:t>
            </a:r>
          </a:p>
        </p:txBody>
      </p:sp>
      <p:sp>
        <p:nvSpPr>
          <p:cNvPr id="379908" name="AutoShape 4"/>
          <p:cNvSpPr>
            <a:spLocks noChangeArrowheads="1"/>
          </p:cNvSpPr>
          <p:nvPr/>
        </p:nvSpPr>
        <p:spPr bwMode="auto">
          <a:xfrm>
            <a:off x="304800" y="1577975"/>
            <a:ext cx="6096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Threats to Access Control</a:t>
            </a:r>
            <a:br>
              <a:rPr lang="en-US" sz="1200" dirty="0" smtClean="0"/>
            </a:br>
            <a:r>
              <a:rPr lang="en-US" dirty="0" smtClean="0"/>
              <a:t>Example Threat List Related To Access Control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67200" cy="5410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Computing threats:</a:t>
            </a:r>
          </a:p>
          <a:p>
            <a:pPr lvl="1"/>
            <a:r>
              <a:rPr lang="en-US" sz="2000" dirty="0" smtClean="0"/>
              <a:t>Denial of services (DoS) threats</a:t>
            </a:r>
          </a:p>
          <a:p>
            <a:pPr lvl="2"/>
            <a:r>
              <a:rPr lang="en-US" sz="1600" dirty="0" smtClean="0"/>
              <a:t>Ping-of-death</a:t>
            </a:r>
          </a:p>
          <a:p>
            <a:pPr lvl="2"/>
            <a:r>
              <a:rPr lang="en-US" sz="1600" dirty="0" smtClean="0"/>
              <a:t>Smurfing</a:t>
            </a:r>
          </a:p>
          <a:p>
            <a:pPr lvl="2"/>
            <a:r>
              <a:rPr lang="en-US" sz="1600" dirty="0" smtClean="0"/>
              <a:t>SYN flood</a:t>
            </a:r>
          </a:p>
          <a:p>
            <a:pPr lvl="2"/>
            <a:r>
              <a:rPr lang="en-US" sz="1600" dirty="0" smtClean="0"/>
              <a:t>Distributed DoS (DDoS)</a:t>
            </a:r>
          </a:p>
          <a:p>
            <a:pPr lvl="1"/>
            <a:r>
              <a:rPr lang="en-US" sz="2000" dirty="0" smtClean="0"/>
              <a:t>Unauthorized software</a:t>
            </a:r>
          </a:p>
          <a:p>
            <a:pPr lvl="2"/>
            <a:r>
              <a:rPr lang="en-US" sz="1600" dirty="0" smtClean="0"/>
              <a:t>Malicious code</a:t>
            </a:r>
          </a:p>
          <a:p>
            <a:pPr lvl="2"/>
            <a:r>
              <a:rPr lang="en-US" sz="1600" dirty="0" smtClean="0"/>
              <a:t>Mobile code</a:t>
            </a:r>
          </a:p>
          <a:p>
            <a:pPr lvl="1"/>
            <a:r>
              <a:rPr lang="en-US" sz="2000" dirty="0" smtClean="0"/>
              <a:t>Software defects</a:t>
            </a:r>
          </a:p>
          <a:p>
            <a:pPr lvl="2"/>
            <a:r>
              <a:rPr lang="en-US" sz="1600" dirty="0" smtClean="0"/>
              <a:t>Buffer overflows</a:t>
            </a:r>
          </a:p>
          <a:p>
            <a:pPr lvl="2"/>
            <a:r>
              <a:rPr lang="en-US" sz="1600" dirty="0" smtClean="0"/>
              <a:t>Covert channel</a:t>
            </a:r>
          </a:p>
          <a:p>
            <a:pPr lvl="2"/>
            <a:r>
              <a:rPr lang="en-US" sz="1600" dirty="0" smtClean="0"/>
              <a:t>Trapdoor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267200" cy="5410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Physical threats:</a:t>
            </a:r>
          </a:p>
          <a:p>
            <a:pPr lvl="1"/>
            <a:r>
              <a:rPr lang="en-US" sz="2000" dirty="0" smtClean="0"/>
              <a:t>Unauthorized physical access</a:t>
            </a:r>
          </a:p>
          <a:p>
            <a:pPr lvl="2"/>
            <a:r>
              <a:rPr lang="en-US" sz="1600" dirty="0" smtClean="0"/>
              <a:t>Dumpster diving</a:t>
            </a:r>
          </a:p>
          <a:p>
            <a:pPr lvl="2"/>
            <a:r>
              <a:rPr lang="en-US" sz="1600" dirty="0" smtClean="0"/>
              <a:t>Shoulder surfing</a:t>
            </a:r>
          </a:p>
          <a:p>
            <a:pPr lvl="2"/>
            <a:r>
              <a:rPr lang="en-US" sz="1600" dirty="0" smtClean="0"/>
              <a:t>Eavesdropping</a:t>
            </a:r>
          </a:p>
          <a:p>
            <a:pPr lvl="1"/>
            <a:r>
              <a:rPr lang="en-US" sz="2000" dirty="0" smtClean="0"/>
              <a:t>Electronic emanations</a:t>
            </a:r>
          </a:p>
          <a:p>
            <a:r>
              <a:rPr lang="en-US" sz="2400" dirty="0" smtClean="0"/>
              <a:t>Personnel/Social engineering threats:</a:t>
            </a:r>
          </a:p>
          <a:p>
            <a:pPr lvl="1"/>
            <a:r>
              <a:rPr lang="en-US" sz="2000" dirty="0" smtClean="0"/>
              <a:t>Disgruntle/ careless employees</a:t>
            </a:r>
          </a:p>
          <a:p>
            <a:pPr lvl="2"/>
            <a:r>
              <a:rPr lang="en-US" sz="1600" dirty="0" smtClean="0"/>
              <a:t>Targeted data mining/ “browsing”</a:t>
            </a:r>
          </a:p>
          <a:p>
            <a:pPr lvl="2"/>
            <a:r>
              <a:rPr lang="en-US" sz="1600" dirty="0" smtClean="0"/>
              <a:t>Spying</a:t>
            </a:r>
          </a:p>
          <a:p>
            <a:pPr lvl="2"/>
            <a:r>
              <a:rPr lang="en-US" sz="1600" dirty="0" smtClean="0"/>
              <a:t>Impersonation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fld id="{61627E6E-9C6E-4A11-A24B-132B72A43287}" type="slidenum">
              <a:rPr lang="en-US" smtClean="0"/>
              <a:pPr/>
              <a:t>24</a:t>
            </a:fld>
            <a:r>
              <a:rPr lang="en-US" dirty="0" smtClean="0"/>
              <a:t> -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DC8B6B24-C9AD-4D25-BC07-F24A8C4D6345}" type="slidenum">
              <a:rPr lang="en-US"/>
              <a:pPr/>
              <a:t>25</a:t>
            </a:fld>
            <a:r>
              <a:rPr lang="en-US" dirty="0"/>
              <a:t> -</a:t>
            </a:r>
          </a:p>
        </p:txBody>
      </p:sp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Threats to Access Control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 smtClean="0"/>
              <a:t>DoS Threats</a:t>
            </a:r>
            <a:r>
              <a:rPr lang="en-US" sz="1200" dirty="0" smtClean="0"/>
              <a:t> </a:t>
            </a:r>
            <a:r>
              <a:rPr lang="en-US" dirty="0"/>
              <a:t>– </a:t>
            </a:r>
            <a:r>
              <a:rPr lang="en-US" dirty="0" smtClean="0"/>
              <a:t>Ping-of-Death</a:t>
            </a:r>
            <a:endParaRPr lang="en-US" dirty="0"/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Ping-of-Death</a:t>
            </a:r>
            <a:endParaRPr lang="en-US" u="sng" dirty="0">
              <a:solidFill>
                <a:srgbClr val="FF6600"/>
              </a:solidFill>
            </a:endParaRPr>
          </a:p>
          <a:p>
            <a:pPr lvl="1">
              <a:buClr>
                <a:srgbClr val="003399"/>
              </a:buClr>
            </a:pPr>
            <a:r>
              <a:rPr lang="en-US" b="1" dirty="0"/>
              <a:t>Attack</a:t>
            </a:r>
            <a:r>
              <a:rPr lang="en-US" dirty="0"/>
              <a:t>: The originator sends an ICMP Echo Request (or ping) with very large packet length (e.g. 65,535 bytes) to the target machine.  The physical and data-link layers will typically break the packet into small frames. The target machine will attempt to re-assemble the data frames in order to return an ICMP Echo Reply.  The process of reassemble large packet may cause buffer overflow of the target machine.</a:t>
            </a:r>
          </a:p>
          <a:p>
            <a:pPr lvl="1">
              <a:buClr>
                <a:srgbClr val="003399"/>
              </a:buClr>
            </a:pPr>
            <a:r>
              <a:rPr lang="en-US" b="1" dirty="0"/>
              <a:t>Countermeasure</a:t>
            </a:r>
            <a:r>
              <a:rPr lang="en-US" dirty="0"/>
              <a:t>: 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Apply patches for buffer </a:t>
            </a:r>
            <a:r>
              <a:rPr lang="en-US" dirty="0" smtClean="0"/>
              <a:t>overflow</a:t>
            </a:r>
            <a:endParaRPr lang="en-US" dirty="0"/>
          </a:p>
          <a:p>
            <a:pPr lvl="2">
              <a:buClr>
                <a:srgbClr val="003399"/>
              </a:buClr>
            </a:pPr>
            <a:r>
              <a:rPr lang="en-US" dirty="0"/>
              <a:t>Configure host-based firewall to block ICMP Echo Request (ping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9599CFD8-C8B5-4CAA-BF6E-C24DD9B4933C}" type="slidenum">
              <a:rPr lang="en-US"/>
              <a:pPr/>
              <a:t>26</a:t>
            </a:fld>
            <a:r>
              <a:rPr lang="en-US" dirty="0"/>
              <a:t> -</a:t>
            </a:r>
          </a:p>
        </p:txBody>
      </p:sp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Threats to Access Control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 smtClean="0"/>
              <a:t>DoS Threats</a:t>
            </a:r>
            <a:r>
              <a:rPr lang="en-US" sz="1200" dirty="0" smtClean="0"/>
              <a:t> </a:t>
            </a:r>
            <a:r>
              <a:rPr lang="en-US" dirty="0"/>
              <a:t>– Smurf Attack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Smurfing</a:t>
            </a:r>
            <a:r>
              <a:rPr lang="en-US" dirty="0"/>
              <a:t> (a.k.a. ICMP storm or </a:t>
            </a:r>
            <a:r>
              <a:rPr lang="en-US" dirty="0" smtClean="0"/>
              <a:t>ping </a:t>
            </a:r>
            <a:r>
              <a:rPr lang="en-US" dirty="0"/>
              <a:t>flooding).  </a:t>
            </a:r>
          </a:p>
          <a:p>
            <a:pPr lvl="1">
              <a:buClr>
                <a:srgbClr val="003399"/>
              </a:buClr>
            </a:pPr>
            <a:r>
              <a:rPr lang="en-US" b="1" dirty="0"/>
              <a:t>Attack</a:t>
            </a:r>
            <a:r>
              <a:rPr lang="en-US" dirty="0"/>
              <a:t>: The attacker sends a large stream of ping packets with spoofed source IP address to a broadcast address.  The intermediaries receives the ping and returns the ICMP Echo Reply back using the spoofed IP address (which is the address of the target machine).</a:t>
            </a:r>
          </a:p>
          <a:p>
            <a:pPr lvl="1">
              <a:buClr>
                <a:srgbClr val="003399"/>
              </a:buClr>
            </a:pPr>
            <a:r>
              <a:rPr lang="en-US" b="1" dirty="0"/>
              <a:t>Countermeasure</a:t>
            </a:r>
            <a:r>
              <a:rPr lang="en-US" dirty="0"/>
              <a:t>: 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Disable IP-directed broadcasts on routers (using ACL</a:t>
            </a:r>
            <a:r>
              <a:rPr lang="en-US" dirty="0" smtClean="0"/>
              <a:t>)</a:t>
            </a:r>
            <a:endParaRPr lang="en-US" dirty="0"/>
          </a:p>
          <a:p>
            <a:pPr lvl="2">
              <a:buClr>
                <a:srgbClr val="003399"/>
              </a:buClr>
            </a:pPr>
            <a:r>
              <a:rPr lang="en-US" dirty="0"/>
              <a:t>Configure host-based firewall or server OS to block ICMP Echo Request (ping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95A55F55-09F9-4F70-AFF4-893D8D16E445}" type="slidenum">
              <a:rPr lang="en-US"/>
              <a:pPr/>
              <a:t>27</a:t>
            </a:fld>
            <a:r>
              <a:rPr lang="en-US" dirty="0"/>
              <a:t> -</a:t>
            </a:r>
          </a:p>
        </p:txBody>
      </p:sp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Threats to Access Control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 smtClean="0"/>
              <a:t>DoS Threats</a:t>
            </a:r>
            <a:r>
              <a:rPr lang="en-US" sz="1200" dirty="0" smtClean="0"/>
              <a:t> </a:t>
            </a:r>
            <a:r>
              <a:rPr lang="en-US" dirty="0"/>
              <a:t>– SYN Flooding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332413"/>
          </a:xfrm>
        </p:spPr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SYN Flooding</a:t>
            </a:r>
          </a:p>
          <a:p>
            <a:pPr lvl="1">
              <a:buClr>
                <a:srgbClr val="003399"/>
              </a:buClr>
            </a:pPr>
            <a:r>
              <a:rPr lang="en-US" b="1" dirty="0"/>
              <a:t>Attack</a:t>
            </a:r>
            <a:r>
              <a:rPr lang="en-US" dirty="0"/>
              <a:t>:  Client system sending a SYN (synchronization) message with spoofed source address to server.  Server respond by returning a SYN/ACK message.  However, since the return source address is spoofed so the server will never get to complete the TCP session.  Since TCP is a stateful protocol, so the server stores this “half-open” session.</a:t>
            </a:r>
            <a:br>
              <a:rPr lang="en-US" dirty="0"/>
            </a:br>
            <a:r>
              <a:rPr lang="en-US" dirty="0"/>
              <a:t>If the server receives false packets faster than the legitimate packets then DoS may occur, or server may exhaust memory or crash for buffer overflow.</a:t>
            </a:r>
          </a:p>
          <a:p>
            <a:pPr lvl="1">
              <a:buClr>
                <a:srgbClr val="003399"/>
              </a:buClr>
            </a:pPr>
            <a:r>
              <a:rPr lang="en-US" b="1" dirty="0"/>
              <a:t>Countermeasure</a:t>
            </a:r>
            <a:r>
              <a:rPr lang="en-US" dirty="0"/>
              <a:t>: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For attacks originated from outside: Apply “Bogon” and private IP inbound ACL to edge (perimeter) router’s external interface.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For attacks originated from inside: Permit packets originated from known interior IP address to outbound ACL on edge router’s internal interface.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A61CA190-0DD9-4776-88F1-D97A74E2817D}" type="slidenum">
              <a:rPr lang="en-US"/>
              <a:pPr/>
              <a:t>28</a:t>
            </a:fld>
            <a:r>
              <a:rPr lang="en-US" dirty="0"/>
              <a:t> -</a:t>
            </a:r>
          </a:p>
        </p:txBody>
      </p:sp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Threats to Access Control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 smtClean="0"/>
              <a:t>DoS Threats</a:t>
            </a:r>
            <a:r>
              <a:rPr lang="en-US" sz="1200" dirty="0" smtClean="0"/>
              <a:t> </a:t>
            </a:r>
            <a:r>
              <a:rPr lang="en-US" dirty="0"/>
              <a:t>– Distributed DoS</a:t>
            </a: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7150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Distributed Denial-of-Service (DDoS)</a:t>
            </a:r>
            <a:r>
              <a:rPr lang="en-US" dirty="0"/>
              <a:t> requires the attacker to have many compromised hosts, which overload a targeted server with network packets.</a:t>
            </a:r>
          </a:p>
          <a:p>
            <a:pPr lvl="1">
              <a:lnSpc>
                <a:spcPct val="90000"/>
              </a:lnSpc>
              <a:buClr>
                <a:srgbClr val="003399"/>
              </a:buClr>
            </a:pPr>
            <a:r>
              <a:rPr lang="en-US" b="1" dirty="0"/>
              <a:t>Attack</a:t>
            </a:r>
            <a:r>
              <a:rPr lang="en-US" dirty="0"/>
              <a:t>:  The attacker installs malicious software into target machine.  The infected target machine then becomes the </a:t>
            </a:r>
            <a:r>
              <a:rPr lang="en-US" dirty="0" smtClean="0"/>
              <a:t>“bots” (/“zombies”) </a:t>
            </a:r>
            <a:r>
              <a:rPr lang="en-US" dirty="0"/>
              <a:t>that infects more machines.  The infected machines begins to perform distributed attacks at a pre-program time (time bomb) or the a initiation command issued through covert channel.  </a:t>
            </a:r>
            <a:r>
              <a:rPr lang="en-US" dirty="0" smtClean="0"/>
              <a:t>“Bots” (/“zombies”) </a:t>
            </a:r>
            <a:r>
              <a:rPr lang="en-US" dirty="0"/>
              <a:t>can initiate legitimate TCP session or launch SYN flooding, Smurfing, or </a:t>
            </a:r>
            <a:r>
              <a:rPr lang="en-US" dirty="0" smtClean="0"/>
              <a:t>Ping-of-death </a:t>
            </a:r>
            <a:r>
              <a:rPr lang="en-US" dirty="0"/>
              <a:t>attacks to prevent the target machine(s) from providing legitimate services. </a:t>
            </a:r>
          </a:p>
          <a:p>
            <a:pPr lvl="1">
              <a:lnSpc>
                <a:spcPct val="90000"/>
              </a:lnSpc>
              <a:buClr>
                <a:srgbClr val="003399"/>
              </a:buClr>
            </a:pPr>
            <a:r>
              <a:rPr lang="en-US" b="1" dirty="0"/>
              <a:t>Countermeasure</a:t>
            </a:r>
            <a:r>
              <a:rPr lang="en-US" dirty="0"/>
              <a:t>:  </a:t>
            </a:r>
          </a:p>
          <a:p>
            <a:pPr lvl="2">
              <a:lnSpc>
                <a:spcPct val="90000"/>
              </a:lnSpc>
              <a:buClr>
                <a:srgbClr val="003399"/>
              </a:buClr>
            </a:pPr>
            <a:r>
              <a:rPr lang="en-US" dirty="0"/>
              <a:t>Harden servers or install H-IDS to prevent them become </a:t>
            </a:r>
            <a:r>
              <a:rPr lang="en-US" dirty="0" smtClean="0"/>
              <a:t>“bots” (/ “zombies”).</a:t>
            </a:r>
            <a:endParaRPr lang="en-US" dirty="0"/>
          </a:p>
          <a:p>
            <a:pPr lvl="2">
              <a:lnSpc>
                <a:spcPct val="90000"/>
              </a:lnSpc>
              <a:buClr>
                <a:srgbClr val="003399"/>
              </a:buClr>
            </a:pPr>
            <a:r>
              <a:rPr lang="en-US" dirty="0"/>
              <a:t>Setup N-IPS at the edge (perimeter) network.</a:t>
            </a:r>
          </a:p>
          <a:p>
            <a:pPr lvl="2">
              <a:lnSpc>
                <a:spcPct val="90000"/>
              </a:lnSpc>
              <a:buClr>
                <a:srgbClr val="003399"/>
              </a:buClr>
            </a:pPr>
            <a:r>
              <a:rPr lang="en-US" dirty="0"/>
              <a:t>Active monitoring of H-IDS, N-IDS, N-IPS, and Syslogs for anomalies.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43FB8F40-4AA6-4DBC-89FE-8CDD5E904973}" type="slidenum">
              <a:rPr lang="en-US"/>
              <a:pPr/>
              <a:t>29</a:t>
            </a:fld>
            <a:r>
              <a:rPr lang="en-US" dirty="0"/>
              <a:t> -</a:t>
            </a:r>
          </a:p>
        </p:txBody>
      </p:sp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Threats to Access Control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Unauthorized Software – Malicious </a:t>
            </a:r>
            <a:r>
              <a:rPr lang="en-US" dirty="0"/>
              <a:t>Code Threats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Viruses</a:t>
            </a:r>
            <a:r>
              <a:rPr lang="en-US" dirty="0"/>
              <a:t> – programs attaches itself to executable code and is executed when the software program begins to run or an infected file is opened.</a:t>
            </a:r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Worms</a:t>
            </a:r>
            <a:r>
              <a:rPr lang="en-US" dirty="0"/>
              <a:t> – programs that reproduce by copying themselves through computers on a network.</a:t>
            </a:r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Trojan horse</a:t>
            </a:r>
            <a:r>
              <a:rPr lang="en-US" dirty="0"/>
              <a:t> – code fragment that hides inside a program and performs a disguised functions.</a:t>
            </a:r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Logic bomb</a:t>
            </a:r>
            <a:r>
              <a:rPr lang="en-US" dirty="0"/>
              <a:t> – a type of Trojan horse that release some type of malicious code when a particular event occurs.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8E5494F9-1C69-49C0-84BB-A656B5C282C4}" type="slidenum">
              <a:rPr lang="en-US"/>
              <a:pPr/>
              <a:t>3</a:t>
            </a:fld>
            <a:r>
              <a:rPr lang="en-US" dirty="0"/>
              <a:t> -</a:t>
            </a:r>
          </a:p>
        </p:txBody>
      </p:sp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Topics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Access Control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Definition &amp; Principles</a:t>
            </a:r>
          </a:p>
          <a:p>
            <a:r>
              <a:rPr lang="en-US" dirty="0"/>
              <a:t>Threats</a:t>
            </a:r>
          </a:p>
          <a:p>
            <a:r>
              <a:rPr lang="en-US" dirty="0"/>
              <a:t>Types of Access Control</a:t>
            </a:r>
          </a:p>
          <a:p>
            <a:pPr lvl="1"/>
            <a:r>
              <a:rPr lang="en-US" dirty="0" smtClean="0"/>
              <a:t>Identification, Authentication, Authorization, and Accountability</a:t>
            </a:r>
            <a:endParaRPr lang="en-US" dirty="0"/>
          </a:p>
          <a:p>
            <a:r>
              <a:rPr lang="en-US" dirty="0"/>
              <a:t>Access Control Models</a:t>
            </a:r>
          </a:p>
          <a:p>
            <a:pPr lvl="1"/>
            <a:r>
              <a:rPr lang="en-US" dirty="0" smtClean="0"/>
              <a:t>Security Models</a:t>
            </a:r>
            <a:endParaRPr lang="en-US" dirty="0"/>
          </a:p>
          <a:p>
            <a:pPr lvl="1"/>
            <a:r>
              <a:rPr lang="en-US" dirty="0"/>
              <a:t>Centralized &amp; Decentralized/Distributed</a:t>
            </a:r>
          </a:p>
          <a:p>
            <a:r>
              <a:rPr lang="en-US" dirty="0"/>
              <a:t>Monitor &amp; Management</a:t>
            </a:r>
          </a:p>
          <a:p>
            <a:pPr lvl="1"/>
            <a:r>
              <a:rPr lang="en-US" dirty="0"/>
              <a:t>IPS &amp; IDS</a:t>
            </a:r>
          </a:p>
          <a:p>
            <a:pPr lvl="1"/>
            <a:r>
              <a:rPr lang="en-US" dirty="0"/>
              <a:t>Security Assessment &amp; Evaluation</a:t>
            </a:r>
          </a:p>
          <a:p>
            <a:endParaRPr lang="en-US" dirty="0"/>
          </a:p>
        </p:txBody>
      </p:sp>
      <p:sp>
        <p:nvSpPr>
          <p:cNvPr id="371716" name="AutoShape 4"/>
          <p:cNvSpPr>
            <a:spLocks noChangeArrowheads="1"/>
          </p:cNvSpPr>
          <p:nvPr/>
        </p:nvSpPr>
        <p:spPr bwMode="auto">
          <a:xfrm>
            <a:off x="304800" y="1143000"/>
            <a:ext cx="6096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Threats to Access Control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Unauthorized Software – Malicious Mobile Code Threats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Macro Viruses </a:t>
            </a:r>
          </a:p>
          <a:p>
            <a:r>
              <a:rPr lang="en-US" dirty="0" smtClean="0"/>
              <a:t>Trojans and Worms </a:t>
            </a:r>
          </a:p>
          <a:p>
            <a:r>
              <a:rPr lang="en-US" dirty="0" smtClean="0"/>
              <a:t>Instant Messaging Attacks </a:t>
            </a:r>
          </a:p>
          <a:p>
            <a:r>
              <a:rPr lang="en-US" dirty="0" smtClean="0"/>
              <a:t>Internet Browser Attacks </a:t>
            </a:r>
          </a:p>
          <a:p>
            <a:r>
              <a:rPr lang="en-US" dirty="0" smtClean="0"/>
              <a:t>Malicious Java Applets </a:t>
            </a:r>
          </a:p>
          <a:p>
            <a:r>
              <a:rPr lang="en-US" dirty="0" smtClean="0"/>
              <a:t>Malicious Active X Controls </a:t>
            </a:r>
          </a:p>
          <a:p>
            <a:r>
              <a:rPr lang="en-US" dirty="0" smtClean="0"/>
              <a:t>Email Attacks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fld id="{61627E6E-9C6E-4A11-A24B-132B72A43287}" type="slidenum">
              <a:rPr lang="en-US" smtClean="0"/>
              <a:pPr/>
              <a:t>30</a:t>
            </a:fld>
            <a:r>
              <a:rPr lang="en-US" dirty="0" smtClean="0"/>
              <a:t> -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4FD39D0B-1357-47FE-8A70-3303A80A285C}" type="slidenum">
              <a:rPr lang="en-US"/>
              <a:pPr/>
              <a:t>31</a:t>
            </a:fld>
            <a:r>
              <a:rPr lang="en-US" dirty="0"/>
              <a:t> -</a:t>
            </a:r>
          </a:p>
        </p:txBody>
      </p:sp>
      <p:sp>
        <p:nvSpPr>
          <p:cNvPr id="99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Threats to Access Control </a:t>
            </a:r>
            <a:r>
              <a:rPr lang="en-US" sz="1200" dirty="0">
                <a:sym typeface="Wingdings" pitchFamily="2" charset="2"/>
              </a:rPr>
              <a:t/>
            </a:r>
            <a:br>
              <a:rPr lang="en-US" sz="1200" dirty="0">
                <a:sym typeface="Wingdings" pitchFamily="2" charset="2"/>
              </a:rPr>
            </a:br>
            <a:r>
              <a:rPr lang="en-US" dirty="0" smtClean="0"/>
              <a:t>Software Defects: Buffer Overflow Threats</a:t>
            </a:r>
            <a:endParaRPr lang="en-US" sz="1200" dirty="0"/>
          </a:p>
        </p:txBody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153400" cy="53324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cs typeface="Arial" charset="0"/>
              </a:rPr>
              <a:t>One of the </a:t>
            </a:r>
            <a:r>
              <a:rPr lang="en-US" u="sng" dirty="0">
                <a:solidFill>
                  <a:srgbClr val="FF6600"/>
                </a:solidFill>
                <a:cs typeface="Arial" charset="0"/>
              </a:rPr>
              <a:t>oldest</a:t>
            </a:r>
            <a:r>
              <a:rPr lang="en-US" dirty="0">
                <a:cs typeface="Arial" charset="0"/>
              </a:rPr>
              <a:t> and </a:t>
            </a:r>
            <a:r>
              <a:rPr lang="en-US" u="sng" dirty="0">
                <a:solidFill>
                  <a:srgbClr val="FF6600"/>
                </a:solidFill>
                <a:cs typeface="Arial" charset="0"/>
              </a:rPr>
              <a:t>most common</a:t>
            </a:r>
            <a:r>
              <a:rPr lang="en-US" dirty="0">
                <a:cs typeface="Arial" charset="0"/>
              </a:rPr>
              <a:t> problems to software.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Arial" charset="0"/>
              </a:rPr>
              <a:t>A buffer overflow occurs when a program or process tries to </a:t>
            </a:r>
            <a:r>
              <a:rPr lang="en-US" u="sng" dirty="0">
                <a:solidFill>
                  <a:srgbClr val="FF6600"/>
                </a:solidFill>
                <a:cs typeface="Arial" charset="0"/>
              </a:rPr>
              <a:t>store more data in a buffer</a:t>
            </a:r>
            <a:r>
              <a:rPr lang="en-US" dirty="0">
                <a:cs typeface="Arial" charset="0"/>
              </a:rPr>
              <a:t> (temporary data storage area) </a:t>
            </a:r>
            <a:r>
              <a:rPr lang="en-US" u="sng" dirty="0">
                <a:solidFill>
                  <a:srgbClr val="FF6600"/>
                </a:solidFill>
                <a:cs typeface="Arial" charset="0"/>
              </a:rPr>
              <a:t>than it was intended to hold</a:t>
            </a:r>
            <a:r>
              <a:rPr lang="en-US" dirty="0">
                <a:cs typeface="Arial" charset="0"/>
              </a:rPr>
              <a:t>.</a:t>
            </a:r>
            <a:endParaRPr lang="en-US" dirty="0"/>
          </a:p>
          <a:p>
            <a:pPr>
              <a:lnSpc>
                <a:spcPct val="90000"/>
              </a:lnSpc>
              <a:buClr>
                <a:srgbClr val="003399"/>
              </a:buClr>
            </a:pPr>
            <a:r>
              <a:rPr lang="en-US" dirty="0"/>
              <a:t>Vulnerability is caused by lack of parameter checking or enforcement for </a:t>
            </a:r>
            <a:r>
              <a:rPr lang="en-US" u="sng" dirty="0">
                <a:solidFill>
                  <a:srgbClr val="FF6600"/>
                </a:solidFill>
              </a:rPr>
              <a:t>accuracy</a:t>
            </a:r>
            <a:r>
              <a:rPr lang="en-US" dirty="0"/>
              <a:t> and </a:t>
            </a:r>
            <a:r>
              <a:rPr lang="en-US" u="sng" dirty="0">
                <a:solidFill>
                  <a:srgbClr val="FF6600"/>
                </a:solidFill>
              </a:rPr>
              <a:t>consistency</a:t>
            </a:r>
            <a:r>
              <a:rPr lang="en-US" dirty="0"/>
              <a:t> by the software application or OS.</a:t>
            </a:r>
          </a:p>
          <a:p>
            <a:pPr>
              <a:lnSpc>
                <a:spcPct val="90000"/>
              </a:lnSpc>
              <a:buClr>
                <a:srgbClr val="003399"/>
              </a:buClr>
            </a:pPr>
            <a:r>
              <a:rPr lang="en-US" dirty="0"/>
              <a:t>Countermeasure: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Arial" charset="0"/>
              </a:rPr>
              <a:t>Practice good SDLC process (code inspection &amp; walkthrough).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Arial" charset="0"/>
              </a:rPr>
              <a:t>Apply patches for OS &amp; applications.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Arial" charset="0"/>
              </a:rPr>
              <a:t>If available, implement hardware states and controls for memory protection. </a:t>
            </a:r>
            <a:r>
              <a:rPr lang="en-US" dirty="0"/>
              <a:t>Buffer management for OS.</a:t>
            </a:r>
          </a:p>
          <a:p>
            <a:pPr lvl="1">
              <a:lnSpc>
                <a:spcPct val="90000"/>
              </a:lnSpc>
              <a:buClr>
                <a:srgbClr val="003399"/>
              </a:buClr>
            </a:pPr>
            <a:r>
              <a:rPr lang="en-US" dirty="0"/>
              <a:t>Programmer implementing parameter checks and enforce data rules.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9A4E1879-605F-454C-83C5-EABF89A884E4}" type="slidenum">
              <a:rPr lang="en-US"/>
              <a:pPr/>
              <a:t>32</a:t>
            </a:fld>
            <a:r>
              <a:rPr lang="en-US" dirty="0"/>
              <a:t> -</a:t>
            </a:r>
          </a:p>
        </p:txBody>
      </p:sp>
      <p:sp>
        <p:nvSpPr>
          <p:cNvPr id="99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Threats to Access Control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Software Defects – Memory Protection Threats</a:t>
            </a:r>
            <a:endParaRPr lang="en-US" dirty="0"/>
          </a:p>
        </p:txBody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Memory protection</a:t>
            </a:r>
            <a:r>
              <a:rPr lang="en-US" dirty="0"/>
              <a:t> is enforcement of access control and privilege level to prevent unauthorized access to OS memory.</a:t>
            </a:r>
          </a:p>
          <a:p>
            <a:pPr>
              <a:buClr>
                <a:srgbClr val="003399"/>
              </a:buClr>
            </a:pPr>
            <a:r>
              <a:rPr lang="en-US" dirty="0"/>
              <a:t>Countermeasures: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Ensure all system-wide data structures and memory pools used by </a:t>
            </a:r>
            <a:r>
              <a:rPr lang="en-US" u="sng" dirty="0">
                <a:solidFill>
                  <a:srgbClr val="FF6600"/>
                </a:solidFill>
              </a:rPr>
              <a:t>kernel-mode</a:t>
            </a:r>
            <a:r>
              <a:rPr lang="en-US" dirty="0"/>
              <a:t> system components can </a:t>
            </a:r>
            <a:r>
              <a:rPr lang="en-US" u="sng" dirty="0">
                <a:solidFill>
                  <a:srgbClr val="FF6600"/>
                </a:solidFill>
              </a:rPr>
              <a:t>only be accessed while in kernel mode</a:t>
            </a:r>
            <a:r>
              <a:rPr lang="en-US" dirty="0"/>
              <a:t>.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Separate software processes</a:t>
            </a:r>
            <a:r>
              <a:rPr lang="en-US" dirty="0"/>
              <a:t>, protect private address space from other processes.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Hardware-controlled</a:t>
            </a:r>
            <a:r>
              <a:rPr lang="en-US" dirty="0"/>
              <a:t> memory protection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Use </a:t>
            </a:r>
            <a:r>
              <a:rPr lang="en-US" u="sng" dirty="0">
                <a:solidFill>
                  <a:srgbClr val="FF6600"/>
                </a:solidFill>
              </a:rPr>
              <a:t>Access Control List (ACL)</a:t>
            </a:r>
            <a:r>
              <a:rPr lang="en-US" dirty="0"/>
              <a:t> to protect shared memory objects.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6688589B-4F6C-4B6A-8C6F-F0AC6F30718F}" type="slidenum">
              <a:rPr lang="en-US"/>
              <a:pPr/>
              <a:t>33</a:t>
            </a:fld>
            <a:r>
              <a:rPr lang="en-US" dirty="0"/>
              <a:t> -</a:t>
            </a:r>
          </a:p>
        </p:txBody>
      </p:sp>
      <p:sp>
        <p:nvSpPr>
          <p:cNvPr id="99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Threats to Access Control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Software Defects – Covert </a:t>
            </a:r>
            <a:r>
              <a:rPr lang="en-US" dirty="0"/>
              <a:t>Channel </a:t>
            </a:r>
            <a:r>
              <a:rPr lang="en-US" dirty="0" smtClean="0"/>
              <a:t>Threats*</a:t>
            </a:r>
            <a:endParaRPr lang="en-US" dirty="0"/>
          </a:p>
        </p:txBody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Covert channel</a:t>
            </a:r>
            <a:r>
              <a:rPr lang="en-US" dirty="0"/>
              <a:t> is an un-controlled information flow (or unauthorized information transfer) through hidden communication path(s).</a:t>
            </a:r>
          </a:p>
          <a:p>
            <a:pPr lvl="1"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Storage</a:t>
            </a:r>
            <a:r>
              <a:rPr lang="en-US" dirty="0" smtClean="0"/>
              <a:t> channel</a:t>
            </a:r>
            <a:endParaRPr lang="en-US" dirty="0"/>
          </a:p>
          <a:p>
            <a:pPr lvl="1"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Timing</a:t>
            </a:r>
            <a:r>
              <a:rPr lang="en-US" dirty="0" smtClean="0"/>
              <a:t> channel</a:t>
            </a:r>
            <a:endParaRPr lang="en-US" dirty="0"/>
          </a:p>
          <a:p>
            <a:pPr>
              <a:buClr>
                <a:srgbClr val="003399"/>
              </a:buClr>
            </a:pPr>
            <a:r>
              <a:rPr lang="en-US" dirty="0"/>
              <a:t>Countermeasure steps: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Identify</a:t>
            </a:r>
            <a:r>
              <a:rPr lang="en-US" dirty="0"/>
              <a:t> potential covert channel(s)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Verify</a:t>
            </a:r>
            <a:r>
              <a:rPr lang="en-US" dirty="0"/>
              <a:t> and validate existence of covert channel(s)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Close</a:t>
            </a:r>
            <a:r>
              <a:rPr lang="en-US" dirty="0"/>
              <a:t> the covert channel by install patch or packet-filtering security mechanism.</a:t>
            </a:r>
          </a:p>
          <a:p>
            <a:pPr lvl="1"/>
            <a:endParaRPr lang="en-US" dirty="0"/>
          </a:p>
          <a:p>
            <a:pPr>
              <a:buFontTx/>
              <a:buNone/>
            </a:pPr>
            <a:r>
              <a:rPr lang="en-US" sz="1200" b="1" dirty="0"/>
              <a:t>* Note</a:t>
            </a:r>
            <a:r>
              <a:rPr lang="en-US" sz="1200" dirty="0"/>
              <a:t>: </a:t>
            </a:r>
            <a:r>
              <a:rPr lang="en-US" sz="1200" dirty="0" smtClean="0"/>
              <a:t>The “classic” definition of covert </a:t>
            </a:r>
            <a:r>
              <a:rPr lang="en-US" sz="1200" dirty="0"/>
              <a:t>channel </a:t>
            </a:r>
            <a:r>
              <a:rPr lang="en-US" sz="1200" dirty="0" smtClean="0"/>
              <a:t>is in the context of TCSEC (i.e., storage &amp; timing channels).</a:t>
            </a:r>
            <a:endParaRPr lang="en-US" sz="1200" dirty="0"/>
          </a:p>
        </p:txBody>
      </p:sp>
      <p:sp>
        <p:nvSpPr>
          <p:cNvPr id="998404" name="Text Box 4"/>
          <p:cNvSpPr txBox="1">
            <a:spLocks noChangeArrowheads="1"/>
          </p:cNvSpPr>
          <p:nvPr/>
        </p:nvSpPr>
        <p:spPr bwMode="auto">
          <a:xfrm>
            <a:off x="1781175" y="6232525"/>
            <a:ext cx="57246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rgbClr val="003399"/>
                </a:solidFill>
              </a:rPr>
              <a:t>Reference</a:t>
            </a:r>
            <a:r>
              <a:rPr lang="en-US" sz="1000" dirty="0" smtClean="0">
                <a:solidFill>
                  <a:srgbClr val="003399"/>
                </a:solidFill>
              </a:rPr>
              <a:t>: </a:t>
            </a:r>
            <a:r>
              <a:rPr lang="en-US" sz="1000" dirty="0">
                <a:solidFill>
                  <a:srgbClr val="003399"/>
                </a:solidFill>
              </a:rPr>
              <a:t>NCSC-TG-30, </a:t>
            </a:r>
            <a:r>
              <a:rPr lang="en-US" sz="1000" i="1" dirty="0">
                <a:solidFill>
                  <a:srgbClr val="003399"/>
                </a:solidFill>
              </a:rPr>
              <a:t>A Guide To Understanding Covert Channel Analysis of Trusted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5093555E-44E1-4A2A-B816-0F19C838E424}" type="slidenum">
              <a:rPr lang="en-US"/>
              <a:pPr/>
              <a:t>34</a:t>
            </a:fld>
            <a:r>
              <a:rPr lang="en-US" dirty="0"/>
              <a:t> -</a:t>
            </a:r>
          </a:p>
        </p:txBody>
      </p:sp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Topics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Access Control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Definition &amp; Principles</a:t>
            </a:r>
          </a:p>
          <a:p>
            <a:r>
              <a:rPr lang="en-US" dirty="0"/>
              <a:t>Threats</a:t>
            </a:r>
          </a:p>
          <a:p>
            <a:r>
              <a:rPr lang="en-US" dirty="0"/>
              <a:t>Types of Access Control</a:t>
            </a:r>
          </a:p>
          <a:p>
            <a:pPr lvl="1"/>
            <a:r>
              <a:rPr lang="en-US" dirty="0" smtClean="0"/>
              <a:t>Identification, Authentication, Authorization, and Accountability</a:t>
            </a:r>
          </a:p>
          <a:p>
            <a:r>
              <a:rPr lang="en-US" dirty="0" smtClean="0"/>
              <a:t>Access </a:t>
            </a:r>
            <a:r>
              <a:rPr lang="en-US" dirty="0"/>
              <a:t>Control Models</a:t>
            </a:r>
          </a:p>
          <a:p>
            <a:pPr lvl="1"/>
            <a:r>
              <a:rPr lang="en-US" dirty="0" smtClean="0"/>
              <a:t>Security Models</a:t>
            </a:r>
            <a:endParaRPr lang="en-US" dirty="0"/>
          </a:p>
          <a:p>
            <a:pPr lvl="1"/>
            <a:r>
              <a:rPr lang="en-US" dirty="0"/>
              <a:t>Centralized &amp; Decentralized/Distributed</a:t>
            </a:r>
          </a:p>
          <a:p>
            <a:r>
              <a:rPr lang="en-US" dirty="0"/>
              <a:t>Monitor &amp; Management</a:t>
            </a:r>
          </a:p>
          <a:p>
            <a:pPr lvl="1"/>
            <a:r>
              <a:rPr lang="en-US" dirty="0"/>
              <a:t>IPS &amp; IDS</a:t>
            </a:r>
          </a:p>
          <a:p>
            <a:pPr lvl="1"/>
            <a:r>
              <a:rPr lang="en-US" dirty="0"/>
              <a:t>Security Assessment &amp; Evaluation</a:t>
            </a:r>
          </a:p>
        </p:txBody>
      </p:sp>
      <p:sp>
        <p:nvSpPr>
          <p:cNvPr id="394244" name="AutoShape 4"/>
          <p:cNvSpPr>
            <a:spLocks noChangeArrowheads="1"/>
          </p:cNvSpPr>
          <p:nvPr/>
        </p:nvSpPr>
        <p:spPr bwMode="auto">
          <a:xfrm>
            <a:off x="304800" y="1992313"/>
            <a:ext cx="6096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B4FD2746-0AE5-4455-A9D1-9741F548BBBE}" type="slidenum">
              <a:rPr lang="en-US"/>
              <a:pPr/>
              <a:t>35</a:t>
            </a:fld>
            <a:r>
              <a:rPr lang="en-US" dirty="0"/>
              <a:t> -</a:t>
            </a:r>
          </a:p>
        </p:txBody>
      </p:sp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Types of Access Control</a:t>
            </a:r>
            <a:br>
              <a:rPr lang="en-US" sz="1200" dirty="0"/>
            </a:br>
            <a:r>
              <a:rPr lang="en-US" dirty="0"/>
              <a:t>Control Types &amp; Examples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7772400" cy="54102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Administrative (or Directive Controls)</a:t>
            </a:r>
          </a:p>
          <a:p>
            <a:pPr lvl="1">
              <a:lnSpc>
                <a:spcPct val="90000"/>
              </a:lnSpc>
              <a:buClr>
                <a:srgbClr val="003399"/>
              </a:buClr>
            </a:pPr>
            <a:r>
              <a:rPr lang="en-US" dirty="0"/>
              <a:t>Regulations, Policies, Standards, Guidelines, Processes &amp; </a:t>
            </a:r>
            <a:r>
              <a:rPr lang="en-US" dirty="0" smtClean="0"/>
              <a:t>Procedures</a:t>
            </a:r>
          </a:p>
          <a:p>
            <a:pPr>
              <a:lnSpc>
                <a:spcPct val="90000"/>
              </a:lnSpc>
              <a:buClr>
                <a:srgbClr val="003399"/>
              </a:buClr>
            </a:pPr>
            <a:endParaRPr lang="en-US" dirty="0"/>
          </a:p>
          <a:p>
            <a:pPr>
              <a:lnSpc>
                <a:spcPct val="90000"/>
              </a:lnSpc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Physical and Technical Controls</a:t>
            </a:r>
          </a:p>
          <a:p>
            <a:pPr lvl="1">
              <a:lnSpc>
                <a:spcPct val="90000"/>
              </a:lnSpc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Preventive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rgbClr val="000099"/>
                </a:solidFill>
              </a:rPr>
              <a:t>– </a:t>
            </a:r>
            <a:r>
              <a:rPr lang="en-US" dirty="0"/>
              <a:t>Controls that avoid </a:t>
            </a:r>
            <a:r>
              <a:rPr lang="en-US" dirty="0" smtClean="0"/>
              <a:t>incident</a:t>
            </a:r>
            <a:endParaRPr lang="en-US" dirty="0"/>
          </a:p>
          <a:p>
            <a:pPr lvl="1">
              <a:lnSpc>
                <a:spcPct val="90000"/>
              </a:lnSpc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Detective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rgbClr val="000099"/>
                </a:solidFill>
              </a:rPr>
              <a:t>– </a:t>
            </a:r>
            <a:r>
              <a:rPr lang="en-US" dirty="0"/>
              <a:t>Controls that identify </a:t>
            </a:r>
            <a:r>
              <a:rPr lang="en-US" dirty="0" smtClean="0"/>
              <a:t>incident</a:t>
            </a:r>
            <a:endParaRPr lang="en-US" dirty="0"/>
          </a:p>
          <a:p>
            <a:pPr lvl="1">
              <a:lnSpc>
                <a:spcPct val="90000"/>
              </a:lnSpc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Corrective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rgbClr val="000099"/>
                </a:solidFill>
              </a:rPr>
              <a:t>– </a:t>
            </a:r>
            <a:r>
              <a:rPr lang="en-US" dirty="0"/>
              <a:t>Controls that remedy </a:t>
            </a:r>
            <a:r>
              <a:rPr lang="en-US" dirty="0" smtClean="0"/>
              <a:t>incident</a:t>
            </a:r>
            <a:endParaRPr lang="en-US" dirty="0"/>
          </a:p>
          <a:p>
            <a:pPr lvl="1">
              <a:lnSpc>
                <a:spcPct val="90000"/>
              </a:lnSpc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Recovery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rgbClr val="000099"/>
                </a:solidFill>
              </a:rPr>
              <a:t>– </a:t>
            </a:r>
            <a:r>
              <a:rPr lang="en-US" dirty="0"/>
              <a:t>Controls that restores baseline from </a:t>
            </a:r>
            <a:r>
              <a:rPr lang="en-US" dirty="0" smtClean="0"/>
              <a:t>incident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CA2DBFBC-9ACA-46C9-A262-B4E318E36E73}" type="slidenum">
              <a:rPr lang="en-US"/>
              <a:pPr/>
              <a:t>36</a:t>
            </a:fld>
            <a:r>
              <a:rPr lang="en-US" dirty="0"/>
              <a:t> -</a:t>
            </a:r>
          </a:p>
        </p:txBody>
      </p:sp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Identification and Authentication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Subject vs. Object (TCB – Orange Book)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Subject</a:t>
            </a:r>
            <a:r>
              <a:rPr lang="en-US" dirty="0"/>
              <a:t> – requests service.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User, program, process, or device, etc.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Can be labeled to have an access sensitivity level (e.g. Unclassified, Secret, Top Secret</a:t>
            </a:r>
            <a:r>
              <a:rPr lang="en-US" dirty="0" smtClean="0"/>
              <a:t>).</a:t>
            </a:r>
          </a:p>
          <a:p>
            <a:pPr>
              <a:buClr>
                <a:srgbClr val="003399"/>
              </a:buClr>
            </a:pPr>
            <a:endParaRPr lang="en-US" dirty="0"/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Object</a:t>
            </a:r>
            <a:r>
              <a:rPr lang="en-US" dirty="0"/>
              <a:t> – provide the requested service.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File, database, program, process, device, etc.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Can be labeled to have an access sensitivity level (e.g. Unclassified, Secret, Top Secret).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5FA68F85-B672-44A0-A5FA-56FA1F0C69F1}" type="slidenum">
              <a:rPr lang="en-US"/>
              <a:pPr/>
              <a:t>37</a:t>
            </a:fld>
            <a:r>
              <a:rPr lang="en-US" dirty="0"/>
              <a:t> -</a:t>
            </a:r>
          </a:p>
        </p:txBody>
      </p:sp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Identification, Authentication, Authorization, and Accountability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 smtClean="0"/>
              <a:t>Identification &amp; Authentication</a:t>
            </a:r>
            <a:endParaRPr lang="en-US" dirty="0"/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Types </a:t>
            </a:r>
            <a:r>
              <a:rPr lang="en-US" dirty="0"/>
              <a:t>of </a:t>
            </a:r>
            <a:r>
              <a:rPr lang="en-US" u="sng" dirty="0">
                <a:solidFill>
                  <a:srgbClr val="FF6600"/>
                </a:solidFill>
              </a:rPr>
              <a:t>identity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User ID, Account Number, User Name, etc.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>
                <a:solidFill>
                  <a:srgbClr val="FF6600"/>
                </a:solidFill>
              </a:rPr>
              <a:t>Unique</a:t>
            </a:r>
            <a:r>
              <a:rPr lang="en-US" dirty="0"/>
              <a:t>, </a:t>
            </a:r>
            <a:r>
              <a:rPr lang="en-US" u="sng" dirty="0">
                <a:solidFill>
                  <a:srgbClr val="FF6600"/>
                </a:solidFill>
              </a:rPr>
              <a:t>standard naming convention</a:t>
            </a:r>
            <a:r>
              <a:rPr lang="en-US" dirty="0"/>
              <a:t>, </a:t>
            </a:r>
            <a:r>
              <a:rPr lang="en-US" u="sng" dirty="0">
                <a:solidFill>
                  <a:srgbClr val="FF6600"/>
                </a:solidFill>
              </a:rPr>
              <a:t>non-descriptive of job function</a:t>
            </a:r>
            <a:r>
              <a:rPr lang="en-US" dirty="0"/>
              <a:t>, secure &amp; documented </a:t>
            </a:r>
            <a:r>
              <a:rPr lang="en-US" u="sng" dirty="0">
                <a:solidFill>
                  <a:srgbClr val="FF6600"/>
                </a:solidFill>
              </a:rPr>
              <a:t>issuance process</a:t>
            </a:r>
            <a:r>
              <a:rPr lang="en-US" dirty="0"/>
              <a:t>.</a:t>
            </a:r>
          </a:p>
          <a:p>
            <a:endParaRPr lang="en-US" dirty="0" smtClean="0"/>
          </a:p>
          <a:p>
            <a:r>
              <a:rPr lang="en-US" dirty="0" smtClean="0"/>
              <a:t>Types </a:t>
            </a:r>
            <a:r>
              <a:rPr lang="en-US" dirty="0"/>
              <a:t>of </a:t>
            </a:r>
            <a:r>
              <a:rPr lang="en-US" u="sng" dirty="0">
                <a:solidFill>
                  <a:srgbClr val="FF6600"/>
                </a:solidFill>
              </a:rPr>
              <a:t>authentication</a:t>
            </a:r>
            <a:r>
              <a:rPr lang="en-US" dirty="0"/>
              <a:t>: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>
                <a:solidFill>
                  <a:srgbClr val="FF6600"/>
                </a:solidFill>
              </a:rPr>
              <a:t>Something the subject knows</a:t>
            </a:r>
            <a:r>
              <a:rPr lang="en-US" dirty="0"/>
              <a:t> – Password, pass phrase, or PIN.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>
                <a:solidFill>
                  <a:srgbClr val="FF6600"/>
                </a:solidFill>
              </a:rPr>
              <a:t>Something the subject has</a:t>
            </a:r>
            <a:r>
              <a:rPr lang="en-US" dirty="0"/>
              <a:t> – Token, smart card, keys.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>
                <a:solidFill>
                  <a:srgbClr val="FF6600"/>
                </a:solidFill>
              </a:rPr>
              <a:t>Something the subject is</a:t>
            </a:r>
            <a:r>
              <a:rPr lang="en-US" dirty="0"/>
              <a:t> – Biometrics: fingerprints, voice, facial, or retina patterns,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Identification, Authentication, Authorization, and Accountability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Authentication, Authorization &amp; Accountability (AAA)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Access control is not complete without coupled with auditing for accountability.</a:t>
            </a:r>
          </a:p>
          <a:p>
            <a:r>
              <a:rPr lang="en-US" dirty="0" smtClean="0"/>
              <a:t>Reference monitor provides the mechanism for access control. (i.e., AAA)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fld id="{61627E6E-9C6E-4A11-A24B-132B72A43287}" type="slidenum">
              <a:rPr lang="en-US" smtClean="0"/>
              <a:pPr/>
              <a:t>38</a:t>
            </a:fld>
            <a:r>
              <a:rPr lang="en-US" dirty="0" smtClean="0"/>
              <a:t> -</a:t>
            </a:r>
            <a:endParaRPr lang="en-US" dirty="0"/>
          </a:p>
        </p:txBody>
      </p:sp>
      <p:graphicFrame>
        <p:nvGraphicFramePr>
          <p:cNvPr id="414722" name="Object 2"/>
          <p:cNvGraphicFramePr>
            <a:graphicFrameLocks noChangeAspect="1"/>
          </p:cNvGraphicFramePr>
          <p:nvPr/>
        </p:nvGraphicFramePr>
        <p:xfrm>
          <a:off x="2052638" y="2895600"/>
          <a:ext cx="5414962" cy="3563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52" name="Visio" r:id="rId4" imgW="6411316" imgH="4218862" progId="Visio.Drawing.11">
                  <p:embed/>
                </p:oleObj>
              </mc:Choice>
              <mc:Fallback>
                <p:oleObj name="Visio" r:id="rId4" imgW="6411316" imgH="4218862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2638" y="2895600"/>
                        <a:ext cx="5414962" cy="35634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4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516777F5-6043-49AB-9E14-046C027A2A77}" type="slidenum">
              <a:rPr lang="en-US"/>
              <a:pPr/>
              <a:t>39</a:t>
            </a:fld>
            <a:r>
              <a:rPr lang="en-US" dirty="0"/>
              <a:t> -</a:t>
            </a:r>
          </a:p>
        </p:txBody>
      </p:sp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Concept of Authentication Mechanism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Something the Subject </a:t>
            </a:r>
            <a:r>
              <a:rPr lang="en-US" dirty="0">
                <a:solidFill>
                  <a:srgbClr val="FF6600"/>
                </a:solidFill>
              </a:rPr>
              <a:t>KNOWS</a:t>
            </a: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Password</a:t>
            </a:r>
            <a:r>
              <a:rPr lang="en-US" dirty="0"/>
              <a:t> is a protected word (or string of characters) that authenticates the subject to the system.</a:t>
            </a:r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Passphrase</a:t>
            </a:r>
            <a:r>
              <a:rPr lang="en-US" dirty="0"/>
              <a:t> is a sequence of characters or words.  Passphrase can also be used to generate encryption keys.</a:t>
            </a:r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PIN</a:t>
            </a:r>
            <a:r>
              <a:rPr lang="en-US" dirty="0"/>
              <a:t> is Personal Identification Number.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7E899B31-67E4-41BE-9FEF-622B1264806E}" type="slidenum">
              <a:rPr lang="en-US"/>
              <a:pPr/>
              <a:t>4</a:t>
            </a:fld>
            <a:r>
              <a:rPr lang="en-US" dirty="0"/>
              <a:t> -</a:t>
            </a:r>
          </a:p>
        </p:txBody>
      </p:sp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Definition &amp; Principles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Access Control</a:t>
            </a:r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Access is the </a:t>
            </a:r>
            <a:r>
              <a:rPr lang="en-US" u="sng" dirty="0" smtClean="0">
                <a:solidFill>
                  <a:srgbClr val="FF6600"/>
                </a:solidFill>
              </a:rPr>
              <a:t>flow of information </a:t>
            </a:r>
            <a:r>
              <a:rPr lang="en-US" dirty="0" smtClean="0"/>
              <a:t>between a </a:t>
            </a:r>
            <a:r>
              <a:rPr lang="en-US" u="sng" dirty="0" smtClean="0">
                <a:solidFill>
                  <a:srgbClr val="FF6600"/>
                </a:solidFill>
              </a:rPr>
              <a:t>subject</a:t>
            </a:r>
            <a:r>
              <a:rPr lang="en-US" dirty="0" smtClean="0"/>
              <a:t> (e.g., user, program, process, or device, etc.) and an </a:t>
            </a:r>
            <a:r>
              <a:rPr lang="en-US" u="sng" dirty="0" smtClean="0">
                <a:solidFill>
                  <a:srgbClr val="FF6600"/>
                </a:solidFill>
              </a:rPr>
              <a:t>object</a:t>
            </a:r>
            <a:r>
              <a:rPr lang="en-US" dirty="0" smtClean="0"/>
              <a:t> (</a:t>
            </a:r>
            <a:r>
              <a:rPr lang="pt-BR" dirty="0" smtClean="0"/>
              <a:t>e.g., file, database, program, process, or device, etc.)</a:t>
            </a:r>
            <a:endParaRPr lang="en-US" dirty="0" smtClean="0"/>
          </a:p>
          <a:p>
            <a:r>
              <a:rPr lang="en-US" dirty="0" smtClean="0"/>
              <a:t>Access </a:t>
            </a:r>
            <a:r>
              <a:rPr lang="en-US" dirty="0"/>
              <a:t>controls are a </a:t>
            </a:r>
            <a:r>
              <a:rPr lang="en-US" u="sng" dirty="0">
                <a:solidFill>
                  <a:srgbClr val="FF6600"/>
                </a:solidFill>
              </a:rPr>
              <a:t>collection</a:t>
            </a:r>
            <a:r>
              <a:rPr lang="en-US" dirty="0"/>
              <a:t> of mechanisms that work together to protect the information assets of the enterprise from unauthorized access.</a:t>
            </a:r>
          </a:p>
          <a:p>
            <a:r>
              <a:rPr lang="en-US" dirty="0" smtClean="0"/>
              <a:t>Access </a:t>
            </a:r>
            <a:r>
              <a:rPr lang="en-US" dirty="0"/>
              <a:t>controls enable management </a:t>
            </a:r>
            <a:r>
              <a:rPr lang="en-US" dirty="0" smtClean="0"/>
              <a:t>to:</a:t>
            </a:r>
            <a:endParaRPr lang="en-US" dirty="0"/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dirty="0" smtClean="0"/>
              <a:t>Specify </a:t>
            </a:r>
            <a:r>
              <a:rPr lang="en-US" u="sng" dirty="0" smtClean="0">
                <a:solidFill>
                  <a:srgbClr val="FF6600"/>
                </a:solidFill>
              </a:rPr>
              <a:t>which </a:t>
            </a:r>
            <a:r>
              <a:rPr lang="en-US" u="sng" dirty="0">
                <a:solidFill>
                  <a:srgbClr val="FF6600"/>
                </a:solidFill>
              </a:rPr>
              <a:t>user</a:t>
            </a:r>
            <a:r>
              <a:rPr lang="en-US" dirty="0"/>
              <a:t> can access the resources contained within the information </a:t>
            </a:r>
            <a:r>
              <a:rPr lang="en-US" dirty="0" smtClean="0"/>
              <a:t>system</a:t>
            </a:r>
            <a:endParaRPr lang="en-US" dirty="0"/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dirty="0" smtClean="0"/>
              <a:t>Specify </a:t>
            </a:r>
            <a:r>
              <a:rPr lang="en-US" u="sng" dirty="0" smtClean="0">
                <a:solidFill>
                  <a:srgbClr val="FF6600"/>
                </a:solidFill>
              </a:rPr>
              <a:t>what </a:t>
            </a:r>
            <a:r>
              <a:rPr lang="en-US" u="sng" dirty="0">
                <a:solidFill>
                  <a:srgbClr val="FF6600"/>
                </a:solidFill>
              </a:rPr>
              <a:t>resources</a:t>
            </a:r>
            <a:r>
              <a:rPr lang="en-US" dirty="0"/>
              <a:t> they can </a:t>
            </a:r>
            <a:r>
              <a:rPr lang="en-US" dirty="0" smtClean="0"/>
              <a:t>access</a:t>
            </a:r>
            <a:endParaRPr lang="en-US" dirty="0"/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dirty="0" smtClean="0"/>
              <a:t>Specify </a:t>
            </a:r>
            <a:r>
              <a:rPr lang="en-US" u="sng" dirty="0" smtClean="0">
                <a:solidFill>
                  <a:srgbClr val="FF6600"/>
                </a:solidFill>
              </a:rPr>
              <a:t>what </a:t>
            </a:r>
            <a:r>
              <a:rPr lang="en-US" u="sng" dirty="0">
                <a:solidFill>
                  <a:srgbClr val="FF6600"/>
                </a:solidFill>
              </a:rPr>
              <a:t>operations</a:t>
            </a:r>
            <a:r>
              <a:rPr lang="en-US" dirty="0"/>
              <a:t> they can </a:t>
            </a:r>
            <a:r>
              <a:rPr lang="en-US" dirty="0" smtClean="0"/>
              <a:t>perform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dirty="0" smtClean="0"/>
              <a:t>Provide individual </a:t>
            </a:r>
            <a:r>
              <a:rPr lang="en-US" u="sng" dirty="0" smtClean="0">
                <a:solidFill>
                  <a:srgbClr val="FF6600"/>
                </a:solidFill>
              </a:rPr>
              <a:t>accountability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57601" y="5950803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3399"/>
                </a:solidFill>
              </a:rPr>
              <a:t>Reference</a:t>
            </a:r>
            <a:r>
              <a:rPr lang="en-US" sz="1000" dirty="0" smtClean="0">
                <a:solidFill>
                  <a:srgbClr val="003399"/>
                </a:solidFill>
              </a:rPr>
              <a:t>: </a:t>
            </a:r>
          </a:p>
          <a:p>
            <a:pPr marL="119063" indent="-119063">
              <a:buFont typeface="Arial" charset="0"/>
              <a:buChar char="•"/>
            </a:pPr>
            <a:r>
              <a:rPr lang="en-US" sz="1000" i="1" dirty="0" smtClean="0">
                <a:solidFill>
                  <a:srgbClr val="003399"/>
                </a:solidFill>
              </a:rPr>
              <a:t>CISSP All-in-One Exam </a:t>
            </a:r>
            <a:r>
              <a:rPr lang="en-US" sz="1000" dirty="0" smtClean="0">
                <a:solidFill>
                  <a:srgbClr val="003399"/>
                </a:solidFill>
              </a:rPr>
              <a:t>Guide, 4</a:t>
            </a:r>
            <a:r>
              <a:rPr lang="en-US" sz="1000" baseline="30000" dirty="0" smtClean="0">
                <a:solidFill>
                  <a:srgbClr val="003399"/>
                </a:solidFill>
              </a:rPr>
              <a:t>th</a:t>
            </a:r>
            <a:r>
              <a:rPr lang="en-US" sz="1000" dirty="0" smtClean="0">
                <a:solidFill>
                  <a:srgbClr val="003399"/>
                </a:solidFill>
              </a:rPr>
              <a:t> Ed., S. Harris, McGraw-Hill</a:t>
            </a:r>
          </a:p>
          <a:p>
            <a:pPr marL="119063" indent="-119063">
              <a:buFont typeface="Arial" charset="0"/>
              <a:buChar char="•"/>
            </a:pPr>
            <a:r>
              <a:rPr lang="en-US" sz="1000" i="1" dirty="0" smtClean="0">
                <a:solidFill>
                  <a:srgbClr val="003399"/>
                </a:solidFill>
              </a:rPr>
              <a:t>Official (ISC)</a:t>
            </a:r>
            <a:r>
              <a:rPr lang="en-US" sz="1000" i="1" baseline="30000" dirty="0" smtClean="0">
                <a:solidFill>
                  <a:srgbClr val="003399"/>
                </a:solidFill>
              </a:rPr>
              <a:t>2</a:t>
            </a:r>
            <a:r>
              <a:rPr lang="en-US" sz="1000" i="1" dirty="0" smtClean="0">
                <a:solidFill>
                  <a:srgbClr val="003399"/>
                </a:solidFill>
              </a:rPr>
              <a:t> Guide To The CISSP CBK</a:t>
            </a:r>
            <a:r>
              <a:rPr lang="en-US" sz="1000" dirty="0" smtClean="0">
                <a:solidFill>
                  <a:srgbClr val="003399"/>
                </a:solidFill>
              </a:rPr>
              <a:t>, H. Tipton and K. Henry, (ISC)</a:t>
            </a:r>
            <a:r>
              <a:rPr lang="en-US" sz="1000" baseline="30000" dirty="0" smtClean="0">
                <a:solidFill>
                  <a:srgbClr val="003399"/>
                </a:solidFill>
              </a:rPr>
              <a:t>2</a:t>
            </a:r>
            <a:r>
              <a:rPr lang="en-US" sz="1000" dirty="0" smtClean="0">
                <a:solidFill>
                  <a:srgbClr val="003399"/>
                </a:solidFill>
              </a:rPr>
              <a:t> Press, Auerbach Publications</a:t>
            </a:r>
            <a:endParaRPr lang="en-US" sz="10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D6921CA1-76FE-4D4C-9558-68C09816A33C}" type="slidenum">
              <a:rPr lang="en-US"/>
              <a:pPr/>
              <a:t>40</a:t>
            </a:fld>
            <a:r>
              <a:rPr lang="en-US" dirty="0"/>
              <a:t> -</a:t>
            </a:r>
          </a:p>
        </p:txBody>
      </p:sp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Concept of Authentication Mechanism</a:t>
            </a:r>
            <a:br>
              <a:rPr lang="en-US" sz="1200" dirty="0" smtClean="0"/>
            </a:br>
            <a:r>
              <a:rPr lang="en-US" dirty="0" smtClean="0"/>
              <a:t>Something the Subject </a:t>
            </a:r>
            <a:r>
              <a:rPr lang="en-US" dirty="0" smtClean="0">
                <a:solidFill>
                  <a:srgbClr val="FF6600"/>
                </a:solidFill>
              </a:rPr>
              <a:t>KNOWS</a:t>
            </a:r>
            <a:endParaRPr lang="en-US" dirty="0"/>
          </a:p>
        </p:txBody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dirty="0" smtClean="0"/>
              <a:t>Password Management</a:t>
            </a:r>
          </a:p>
          <a:p>
            <a:pPr lvl="1"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Control Access</a:t>
            </a:r>
          </a:p>
          <a:p>
            <a:pPr lvl="2">
              <a:buClr>
                <a:srgbClr val="003399"/>
              </a:buClr>
            </a:pPr>
            <a:r>
              <a:rPr lang="en-US" dirty="0" smtClean="0"/>
              <a:t>Restrict access to password files</a:t>
            </a:r>
          </a:p>
          <a:p>
            <a:pPr lvl="2">
              <a:buClr>
                <a:srgbClr val="003399"/>
              </a:buClr>
            </a:pPr>
            <a:r>
              <a:rPr lang="en-US" dirty="0" smtClean="0"/>
              <a:t>Encrypt password files (MD5, SHA)</a:t>
            </a:r>
          </a:p>
          <a:p>
            <a:pPr lvl="1"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Password </a:t>
            </a:r>
            <a:r>
              <a:rPr lang="en-US" u="sng" dirty="0">
                <a:solidFill>
                  <a:srgbClr val="FF6600"/>
                </a:solidFill>
              </a:rPr>
              <a:t>Structure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Password length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Password complexity: a mix of upper/lowercase letters, numbers, special characters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Not using common words found in dictionary </a:t>
            </a:r>
            <a:r>
              <a:rPr lang="en-US" dirty="0" smtClean="0"/>
              <a:t>(use Rainbow Table)</a:t>
            </a:r>
            <a:endParaRPr lang="en-US" dirty="0"/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Password Maintenance</a:t>
            </a:r>
          </a:p>
          <a:p>
            <a:pPr lvl="2">
              <a:buClr>
                <a:srgbClr val="003399"/>
              </a:buClr>
            </a:pPr>
            <a:r>
              <a:rPr lang="en-US" dirty="0" smtClean="0"/>
              <a:t>Password aging, e.g., change </a:t>
            </a:r>
            <a:r>
              <a:rPr lang="en-US" dirty="0"/>
              <a:t>in &lt;90&gt; days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Password can not be reused within &lt;10&gt; password changes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&lt;One&gt; change to &lt;every 24 hr</a:t>
            </a:r>
            <a:r>
              <a:rPr lang="en-US" dirty="0" smtClean="0"/>
              <a:t>.&gt;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D7292C57-B3EA-4C67-9FFD-FB40D2391FD5}" type="slidenum">
              <a:rPr lang="en-US"/>
              <a:pPr/>
              <a:t>41</a:t>
            </a:fld>
            <a:r>
              <a:rPr lang="en-US" dirty="0"/>
              <a:t> -</a:t>
            </a:r>
          </a:p>
        </p:txBody>
      </p:sp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Concept of Authentication Mechanism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Something the Subject </a:t>
            </a:r>
            <a:r>
              <a:rPr lang="en-US" dirty="0">
                <a:solidFill>
                  <a:srgbClr val="FF6600"/>
                </a:solidFill>
              </a:rPr>
              <a:t>HAS</a:t>
            </a:r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One-Time </a:t>
            </a:r>
            <a:r>
              <a:rPr lang="en-US" u="sng" dirty="0">
                <a:solidFill>
                  <a:srgbClr val="FF6600"/>
                </a:solidFill>
              </a:rPr>
              <a:t>P</a:t>
            </a:r>
            <a:r>
              <a:rPr lang="en-US" u="sng" dirty="0" smtClean="0">
                <a:solidFill>
                  <a:srgbClr val="FF6600"/>
                </a:solidFill>
              </a:rPr>
              <a:t>assword</a:t>
            </a:r>
            <a:r>
              <a:rPr lang="en-US" dirty="0" smtClean="0"/>
              <a:t> </a:t>
            </a:r>
            <a:r>
              <a:rPr lang="en-US" dirty="0"/>
              <a:t>(OTP)  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Something generated from a </a:t>
            </a:r>
            <a:r>
              <a:rPr lang="en-US" dirty="0" smtClean="0"/>
              <a:t>RNG </a:t>
            </a:r>
            <a:r>
              <a:rPr lang="en-US" dirty="0"/>
              <a:t>device that generates an </a:t>
            </a:r>
            <a:r>
              <a:rPr lang="en-US" dirty="0" smtClean="0"/>
              <a:t>OTP</a:t>
            </a:r>
            <a:endParaRPr lang="en-US" dirty="0"/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Synchronous T</a:t>
            </a:r>
            <a:r>
              <a:rPr lang="en-US" u="sng" dirty="0" smtClean="0">
                <a:solidFill>
                  <a:srgbClr val="FF6600"/>
                </a:solidFill>
              </a:rPr>
              <a:t>oken</a:t>
            </a:r>
            <a:endParaRPr lang="en-US" u="sng" dirty="0">
              <a:solidFill>
                <a:srgbClr val="FF6600"/>
              </a:solidFill>
            </a:endParaRPr>
          </a:p>
          <a:p>
            <a:pPr lvl="1">
              <a:buClr>
                <a:srgbClr val="003399"/>
              </a:buClr>
            </a:pPr>
            <a:r>
              <a:rPr lang="en-US" dirty="0"/>
              <a:t>Counter-based </a:t>
            </a:r>
            <a:r>
              <a:rPr lang="en-US" dirty="0" smtClean="0"/>
              <a:t>token </a:t>
            </a:r>
            <a:r>
              <a:rPr lang="en-US" dirty="0"/>
              <a:t>(e.g. RSA </a:t>
            </a:r>
            <a:r>
              <a:rPr lang="en-US" dirty="0" smtClean="0"/>
              <a:t>token)</a:t>
            </a:r>
            <a:endParaRPr lang="en-US" dirty="0"/>
          </a:p>
          <a:p>
            <a:pPr lvl="1">
              <a:buClr>
                <a:srgbClr val="003399"/>
              </a:buClr>
            </a:pPr>
            <a:r>
              <a:rPr lang="en-US" dirty="0"/>
              <a:t>Clock-based </a:t>
            </a:r>
            <a:r>
              <a:rPr lang="en-US" dirty="0" smtClean="0"/>
              <a:t>token </a:t>
            </a:r>
            <a:r>
              <a:rPr lang="en-US" dirty="0"/>
              <a:t>(e.g. Kerberos </a:t>
            </a:r>
            <a:r>
              <a:rPr lang="en-US" dirty="0" smtClean="0"/>
              <a:t>token)</a:t>
            </a:r>
            <a:endParaRPr lang="en-US" dirty="0"/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Asynchronous T</a:t>
            </a:r>
            <a:r>
              <a:rPr lang="en-US" u="sng" dirty="0" smtClean="0">
                <a:solidFill>
                  <a:srgbClr val="FF6600"/>
                </a:solidFill>
              </a:rPr>
              <a:t>oken</a:t>
            </a:r>
            <a:endParaRPr lang="en-US" u="sng" dirty="0">
              <a:solidFill>
                <a:srgbClr val="FF6600"/>
              </a:solidFill>
            </a:endParaRPr>
          </a:p>
          <a:p>
            <a:pPr lvl="1">
              <a:buClr>
                <a:srgbClr val="003399"/>
              </a:buClr>
            </a:pPr>
            <a:r>
              <a:rPr lang="en-US" dirty="0" smtClean="0"/>
              <a:t>Challenge-response </a:t>
            </a:r>
            <a:r>
              <a:rPr lang="en-US" dirty="0"/>
              <a:t>d</a:t>
            </a:r>
            <a:r>
              <a:rPr lang="en-US" dirty="0" smtClean="0"/>
              <a:t>evices </a:t>
            </a:r>
            <a:r>
              <a:rPr lang="en-US" dirty="0"/>
              <a:t>(e.g. t</a:t>
            </a:r>
            <a:r>
              <a:rPr lang="en-US" dirty="0" smtClean="0"/>
              <a:t>oken cards, grid cards)</a:t>
            </a:r>
            <a:endParaRPr lang="en-US" dirty="0"/>
          </a:p>
          <a:p>
            <a:pPr lvl="1">
              <a:buClr>
                <a:srgbClr val="003399"/>
              </a:buClr>
            </a:pPr>
            <a:r>
              <a:rPr lang="en-US" dirty="0"/>
              <a:t>Smart </a:t>
            </a:r>
            <a:r>
              <a:rPr lang="en-US" dirty="0" smtClean="0"/>
              <a:t>card</a:t>
            </a:r>
            <a:r>
              <a:rPr lang="en-US" dirty="0"/>
              <a:t>.  With memory or processor chips that accepts, stores, and transmit certificates or keys that generate tokens. (e.g. FIPS 201 PIV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D007D928-DF9C-497D-846C-45FCCC4604D4}" type="slidenum">
              <a:rPr lang="en-US"/>
              <a:pPr/>
              <a:t>42</a:t>
            </a:fld>
            <a:r>
              <a:rPr lang="en-US" dirty="0"/>
              <a:t> -</a:t>
            </a:r>
          </a:p>
        </p:txBody>
      </p:sp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Concept of Authentication Mechanism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Something the Subject </a:t>
            </a:r>
            <a:r>
              <a:rPr lang="en-US" dirty="0">
                <a:solidFill>
                  <a:srgbClr val="FF6600"/>
                </a:solidFill>
              </a:rPr>
              <a:t>IS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5410200" cy="5181600"/>
          </a:xfrm>
        </p:spPr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Biometrics</a:t>
            </a:r>
            <a:r>
              <a:rPr lang="en-US" dirty="0"/>
              <a:t>: Fingerprints, Hand geometry, Facial geometry, Retina patterns, Voice patterns, etc.</a:t>
            </a:r>
          </a:p>
          <a:p>
            <a:pPr>
              <a:buClr>
                <a:srgbClr val="003399"/>
              </a:buClr>
            </a:pPr>
            <a:endParaRPr lang="en-US" dirty="0" smtClean="0"/>
          </a:p>
          <a:p>
            <a:pPr>
              <a:buClr>
                <a:srgbClr val="003399"/>
              </a:buClr>
            </a:pPr>
            <a:r>
              <a:rPr lang="en-US" dirty="0" smtClean="0"/>
              <a:t>Challenges:</a:t>
            </a:r>
          </a:p>
          <a:p>
            <a:pPr lvl="1"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Crossover </a:t>
            </a:r>
            <a:r>
              <a:rPr lang="en-US" u="sng" dirty="0">
                <a:solidFill>
                  <a:srgbClr val="FF6600"/>
                </a:solidFill>
              </a:rPr>
              <a:t>error rate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rgbClr val="000099"/>
                </a:solidFill>
              </a:rPr>
              <a:t>(</a:t>
            </a:r>
            <a:r>
              <a:rPr lang="en-US" u="sng" dirty="0">
                <a:solidFill>
                  <a:srgbClr val="FF6600"/>
                </a:solidFill>
              </a:rPr>
              <a:t>CER</a:t>
            </a:r>
            <a:r>
              <a:rPr lang="en-US" dirty="0">
                <a:solidFill>
                  <a:srgbClr val="000099"/>
                </a:solidFill>
              </a:rPr>
              <a:t>)</a:t>
            </a:r>
            <a:r>
              <a:rPr lang="en-US" dirty="0"/>
              <a:t> (false acceptance vs. false rejection)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Processing speed: Biometrics are complex, one-to-many, many-to-many.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User </a:t>
            </a:r>
            <a:r>
              <a:rPr lang="en-US" dirty="0" smtClean="0"/>
              <a:t>acceptance</a:t>
            </a:r>
            <a:r>
              <a:rPr lang="en-US" dirty="0"/>
              <a:t>: </a:t>
            </a:r>
            <a:r>
              <a:rPr lang="en-US" u="sng" dirty="0">
                <a:solidFill>
                  <a:srgbClr val="FF6600"/>
                </a:solidFill>
              </a:rPr>
              <a:t>Privacy</a:t>
            </a:r>
            <a:r>
              <a:rPr lang="en-US" dirty="0"/>
              <a:t> is a big issue.</a:t>
            </a:r>
          </a:p>
        </p:txBody>
      </p:sp>
      <p:graphicFrame>
        <p:nvGraphicFramePr>
          <p:cNvPr id="40653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5380038" y="3370263"/>
          <a:ext cx="3602037" cy="318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62" name="Visio" r:id="rId4" imgW="4807684" imgH="4248864" progId="Visio.Drawing.11">
                  <p:embed/>
                </p:oleObj>
              </mc:Choice>
              <mc:Fallback>
                <p:oleObj name="Visio" r:id="rId4" imgW="4807684" imgH="4248864" progId="Visio.Drawing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0038" y="3370263"/>
                        <a:ext cx="3602037" cy="3182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6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6978567F-D069-4EA9-AA4F-C700B1AD4F07}" type="slidenum">
              <a:rPr lang="en-US"/>
              <a:pPr/>
              <a:t>43</a:t>
            </a:fld>
            <a:r>
              <a:rPr lang="en-US" dirty="0"/>
              <a:t> -</a:t>
            </a:r>
          </a:p>
        </p:txBody>
      </p:sp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Questions:</a:t>
            </a: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three types of access control?</a:t>
            </a:r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What are the six categories of controls?</a:t>
            </a:r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432D07D6-8D8A-4C6F-9290-6142703A3DA0}" type="slidenum">
              <a:rPr lang="en-US"/>
              <a:pPr/>
              <a:t>44</a:t>
            </a:fld>
            <a:r>
              <a:rPr lang="en-US" dirty="0"/>
              <a:t> -</a:t>
            </a:r>
          </a:p>
        </p:txBody>
      </p:sp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Answers:</a:t>
            </a:r>
          </a:p>
        </p:txBody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three types of access control?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>
                <a:solidFill>
                  <a:srgbClr val="FF6600"/>
                </a:solidFill>
              </a:rPr>
              <a:t>Administrative (Management)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>
                <a:solidFill>
                  <a:srgbClr val="FF6600"/>
                </a:solidFill>
              </a:rPr>
              <a:t>Technical (Logical)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>
                <a:solidFill>
                  <a:srgbClr val="FF6600"/>
                </a:solidFill>
              </a:rPr>
              <a:t>Physical (Operational)</a:t>
            </a:r>
          </a:p>
          <a:p>
            <a:endParaRPr lang="en-US" u="sng" dirty="0">
              <a:solidFill>
                <a:srgbClr val="FF6600"/>
              </a:solidFill>
            </a:endParaRPr>
          </a:p>
          <a:p>
            <a:r>
              <a:rPr lang="en-US" dirty="0"/>
              <a:t>What are the </a:t>
            </a:r>
            <a:r>
              <a:rPr lang="en-US" dirty="0" smtClean="0"/>
              <a:t>five categories </a:t>
            </a:r>
            <a:r>
              <a:rPr lang="en-US" dirty="0"/>
              <a:t>of controls?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>
                <a:solidFill>
                  <a:srgbClr val="FF6600"/>
                </a:solidFill>
              </a:rPr>
              <a:t>Preventive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 smtClean="0">
                <a:solidFill>
                  <a:srgbClr val="FF6600"/>
                </a:solidFill>
              </a:rPr>
              <a:t>Detective</a:t>
            </a:r>
            <a:endParaRPr lang="en-US" u="sng" dirty="0">
              <a:solidFill>
                <a:srgbClr val="FF6600"/>
              </a:solidFill>
            </a:endParaRP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>
                <a:solidFill>
                  <a:srgbClr val="FF6600"/>
                </a:solidFill>
              </a:rPr>
              <a:t>Corrective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>
                <a:solidFill>
                  <a:srgbClr val="FF6600"/>
                </a:solidFill>
              </a:rPr>
              <a:t>Recovery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u="sng" dirty="0">
                <a:solidFill>
                  <a:srgbClr val="FF6600"/>
                </a:solidFill>
              </a:rPr>
              <a:t>Directive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5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5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5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5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5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5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5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5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5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5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5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5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F871D7EE-F92F-4657-B882-EFDE7FFEED58}" type="slidenum">
              <a:rPr lang="en-US"/>
              <a:pPr/>
              <a:t>45</a:t>
            </a:fld>
            <a:r>
              <a:rPr lang="en-US" dirty="0"/>
              <a:t> -</a:t>
            </a:r>
          </a:p>
        </p:txBody>
      </p:sp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Questions: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7924800" cy="5410200"/>
          </a:xfrm>
        </p:spPr>
        <p:txBody>
          <a:bodyPr/>
          <a:lstStyle/>
          <a:p>
            <a:r>
              <a:rPr lang="en-US" sz="2000" dirty="0"/>
              <a:t>What are the three types of authentication factors?</a:t>
            </a:r>
          </a:p>
          <a:p>
            <a:pPr lvl="1"/>
            <a:r>
              <a:rPr lang="en-US" sz="1800" dirty="0"/>
              <a:t> </a:t>
            </a:r>
          </a:p>
          <a:p>
            <a:pPr lvl="1"/>
            <a:r>
              <a:rPr lang="en-US" sz="1800" dirty="0"/>
              <a:t> </a:t>
            </a:r>
          </a:p>
          <a:p>
            <a:pPr lvl="1"/>
            <a:r>
              <a:rPr lang="en-US" sz="18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For biometrics authentication…</a:t>
            </a:r>
          </a:p>
          <a:p>
            <a:r>
              <a:rPr lang="en-US" sz="2000" dirty="0"/>
              <a:t>What is A?</a:t>
            </a:r>
          </a:p>
          <a:p>
            <a:pPr lvl="1"/>
            <a:r>
              <a:rPr lang="en-US" sz="1800" dirty="0"/>
              <a:t> </a:t>
            </a:r>
            <a:br>
              <a:rPr lang="en-US" sz="1800" dirty="0"/>
            </a:br>
            <a:endParaRPr lang="en-US" sz="1800" dirty="0"/>
          </a:p>
          <a:p>
            <a:r>
              <a:rPr lang="en-US" sz="2000" dirty="0"/>
              <a:t>What is B?</a:t>
            </a:r>
          </a:p>
          <a:p>
            <a:pPr lvl="1"/>
            <a:r>
              <a:rPr lang="en-US" sz="1800" dirty="0"/>
              <a:t> </a:t>
            </a:r>
            <a:br>
              <a:rPr lang="en-US" sz="1800" dirty="0"/>
            </a:br>
            <a:endParaRPr lang="en-US" sz="1800" dirty="0"/>
          </a:p>
        </p:txBody>
      </p:sp>
      <p:graphicFrame>
        <p:nvGraphicFramePr>
          <p:cNvPr id="49766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3254375"/>
          <a:ext cx="3732213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698" name="Visio" r:id="rId4" imgW="4807875" imgH="4248993" progId="Visio.Drawing.11">
                  <p:embed/>
                </p:oleObj>
              </mc:Choice>
              <mc:Fallback>
                <p:oleObj name="Visio" r:id="rId4" imgW="4807875" imgH="4248993" progId="Visio.Drawing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254375"/>
                        <a:ext cx="3732213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E4FF933A-6F2B-4CDD-9BB5-F14D81C4B713}" type="slidenum">
              <a:rPr lang="en-US"/>
              <a:pPr/>
              <a:t>46</a:t>
            </a:fld>
            <a:r>
              <a:rPr lang="en-US" dirty="0"/>
              <a:t> -</a:t>
            </a:r>
          </a:p>
        </p:txBody>
      </p:sp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Answers:</a:t>
            </a: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7924800" cy="5410200"/>
          </a:xfrm>
        </p:spPr>
        <p:txBody>
          <a:bodyPr/>
          <a:lstStyle/>
          <a:p>
            <a:r>
              <a:rPr lang="en-US" sz="2000" dirty="0"/>
              <a:t>What are the three types of authentication factors?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sz="1800" u="sng" dirty="0">
                <a:solidFill>
                  <a:srgbClr val="FF6600"/>
                </a:solidFill>
              </a:rPr>
              <a:t>Something the subject knows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sz="1800" u="sng" dirty="0">
                <a:solidFill>
                  <a:srgbClr val="FF6600"/>
                </a:solidFill>
              </a:rPr>
              <a:t>Something the subject has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sz="1800" u="sng" dirty="0">
                <a:solidFill>
                  <a:srgbClr val="FF6600"/>
                </a:solidFill>
              </a:rPr>
              <a:t>Something the subject is</a:t>
            </a:r>
          </a:p>
          <a:p>
            <a:endParaRPr lang="en-US" sz="2000" u="sng" dirty="0">
              <a:solidFill>
                <a:srgbClr val="FF6600"/>
              </a:solidFill>
            </a:endParaRPr>
          </a:p>
          <a:p>
            <a:r>
              <a:rPr lang="en-US" sz="2000" dirty="0"/>
              <a:t>For biometrics authentication…</a:t>
            </a:r>
          </a:p>
          <a:p>
            <a:r>
              <a:rPr lang="en-US" sz="2000" dirty="0"/>
              <a:t>What is A?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sz="1800" u="sng" dirty="0">
                <a:solidFill>
                  <a:srgbClr val="FF6600"/>
                </a:solidFill>
              </a:rPr>
              <a:t>False Acceptance Rate</a:t>
            </a:r>
            <a:br>
              <a:rPr lang="en-US" sz="1800" u="sng" dirty="0">
                <a:solidFill>
                  <a:srgbClr val="FF6600"/>
                </a:solidFill>
              </a:rPr>
            </a:br>
            <a:r>
              <a:rPr lang="en-US" sz="1800" u="sng" dirty="0">
                <a:solidFill>
                  <a:srgbClr val="FF6600"/>
                </a:solidFill>
              </a:rPr>
              <a:t>(Type II Error)</a:t>
            </a:r>
          </a:p>
          <a:p>
            <a:r>
              <a:rPr lang="en-US" sz="2000" dirty="0"/>
              <a:t>What is B?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sz="1800" u="sng" dirty="0">
                <a:solidFill>
                  <a:srgbClr val="FF6600"/>
                </a:solidFill>
              </a:rPr>
              <a:t>False Rejection Rate</a:t>
            </a:r>
            <a:br>
              <a:rPr lang="en-US" sz="1800" u="sng" dirty="0">
                <a:solidFill>
                  <a:srgbClr val="FF6600"/>
                </a:solidFill>
              </a:rPr>
            </a:br>
            <a:r>
              <a:rPr lang="en-US" sz="1800" u="sng" dirty="0">
                <a:solidFill>
                  <a:srgbClr val="FF6600"/>
                </a:solidFill>
              </a:rPr>
              <a:t>(Type I Error)</a:t>
            </a:r>
          </a:p>
        </p:txBody>
      </p:sp>
      <p:graphicFrame>
        <p:nvGraphicFramePr>
          <p:cNvPr id="50176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3254375"/>
          <a:ext cx="3733800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94" name="Visio" r:id="rId4" imgW="4807684" imgH="4248864" progId="Visio.Drawing.11">
                  <p:embed/>
                </p:oleObj>
              </mc:Choice>
              <mc:Fallback>
                <p:oleObj name="Visio" r:id="rId4" imgW="4807684" imgH="4248864" progId="Visio.Drawing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254375"/>
                        <a:ext cx="3733800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1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1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1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79A48571-3AFF-4C31-A177-96958FD68C6B}" type="slidenum">
              <a:rPr lang="en-US"/>
              <a:pPr/>
              <a:t>47</a:t>
            </a:fld>
            <a:r>
              <a:rPr lang="en-US" dirty="0"/>
              <a:t> -</a:t>
            </a:r>
          </a:p>
        </p:txBody>
      </p:sp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Topics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Access Control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Definition &amp; Principles</a:t>
            </a:r>
          </a:p>
          <a:p>
            <a:r>
              <a:rPr lang="en-US" dirty="0"/>
              <a:t>Threats</a:t>
            </a:r>
          </a:p>
          <a:p>
            <a:r>
              <a:rPr lang="en-US" dirty="0"/>
              <a:t>Types of Access Control</a:t>
            </a:r>
          </a:p>
          <a:p>
            <a:pPr lvl="1"/>
            <a:r>
              <a:rPr lang="en-US" dirty="0"/>
              <a:t>Identity &amp; Authentication</a:t>
            </a:r>
          </a:p>
          <a:p>
            <a:r>
              <a:rPr lang="en-US" dirty="0"/>
              <a:t>Access Control Models</a:t>
            </a:r>
          </a:p>
          <a:p>
            <a:pPr lvl="1"/>
            <a:r>
              <a:rPr lang="en-US" dirty="0" smtClean="0"/>
              <a:t>Security Models</a:t>
            </a:r>
            <a:endParaRPr lang="en-US" dirty="0"/>
          </a:p>
          <a:p>
            <a:pPr lvl="1"/>
            <a:r>
              <a:rPr lang="en-US" dirty="0"/>
              <a:t>Centralized &amp; Decentralized/Distributed</a:t>
            </a:r>
          </a:p>
          <a:p>
            <a:r>
              <a:rPr lang="en-US" dirty="0"/>
              <a:t>Monitor &amp; Management</a:t>
            </a:r>
          </a:p>
          <a:p>
            <a:pPr lvl="1"/>
            <a:r>
              <a:rPr lang="en-US" dirty="0"/>
              <a:t>IPS &amp; IDS</a:t>
            </a:r>
          </a:p>
          <a:p>
            <a:pPr lvl="1"/>
            <a:r>
              <a:rPr lang="en-US" dirty="0"/>
              <a:t>Security Assessment &amp; Evaluation</a:t>
            </a:r>
          </a:p>
        </p:txBody>
      </p:sp>
      <p:sp>
        <p:nvSpPr>
          <p:cNvPr id="408580" name="AutoShape 4"/>
          <p:cNvSpPr>
            <a:spLocks noChangeArrowheads="1"/>
          </p:cNvSpPr>
          <p:nvPr/>
        </p:nvSpPr>
        <p:spPr bwMode="auto">
          <a:xfrm>
            <a:off x="304800" y="2819400"/>
            <a:ext cx="6096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408581" name="AutoShape 5"/>
          <p:cNvSpPr>
            <a:spLocks noChangeArrowheads="1"/>
          </p:cNvSpPr>
          <p:nvPr/>
        </p:nvSpPr>
        <p:spPr bwMode="auto">
          <a:xfrm>
            <a:off x="304800" y="2819400"/>
            <a:ext cx="6096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Access Control Models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Security Models Revisited…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Security objectives for access control: confidentiality and integrity.</a:t>
            </a:r>
          </a:p>
          <a:p>
            <a:r>
              <a:rPr lang="en-US" dirty="0" smtClean="0"/>
              <a:t>Implementation principles: least-privilege, separation-of-duties.</a:t>
            </a:r>
          </a:p>
          <a:p>
            <a:r>
              <a:rPr lang="en-US" dirty="0" smtClean="0"/>
              <a:t>Access control governs the information flow.</a:t>
            </a:r>
          </a:p>
          <a:p>
            <a:pPr lvl="1"/>
            <a:r>
              <a:rPr lang="en-US" dirty="0" smtClean="0"/>
              <a:t>Discretionary access control (</a:t>
            </a:r>
            <a:r>
              <a:rPr lang="en-US" u="sng" dirty="0" smtClean="0">
                <a:solidFill>
                  <a:srgbClr val="FF6600"/>
                </a:solidFill>
              </a:rPr>
              <a:t>DAC</a:t>
            </a:r>
            <a:r>
              <a:rPr lang="en-US" dirty="0" smtClean="0"/>
              <a:t>) is where the information owner determines the access capabilities of a subject to what object(s).</a:t>
            </a:r>
          </a:p>
          <a:p>
            <a:pPr lvl="1"/>
            <a:r>
              <a:rPr lang="en-US" dirty="0" smtClean="0"/>
              <a:t>Mandatory access control (</a:t>
            </a:r>
            <a:r>
              <a:rPr lang="en-US" u="sng" dirty="0" smtClean="0">
                <a:solidFill>
                  <a:srgbClr val="FF6600"/>
                </a:solidFill>
              </a:rPr>
              <a:t>MAC</a:t>
            </a:r>
            <a:r>
              <a:rPr lang="en-US" dirty="0" smtClean="0"/>
              <a:t>) is where </a:t>
            </a:r>
            <a:r>
              <a:rPr lang="en-US" dirty="0" smtClean="0"/>
              <a:t>a subject’s access </a:t>
            </a:r>
            <a:r>
              <a:rPr lang="en-US" dirty="0" smtClean="0"/>
              <a:t>capabilities </a:t>
            </a:r>
            <a:r>
              <a:rPr lang="en-US" dirty="0" smtClean="0"/>
              <a:t>have been pre-determined </a:t>
            </a:r>
            <a:r>
              <a:rPr lang="en-US" dirty="0" smtClean="0"/>
              <a:t>by the security classification of a subject and the sensitivity of an object(s).</a:t>
            </a:r>
          </a:p>
          <a:p>
            <a:r>
              <a:rPr lang="en-US" dirty="0" smtClean="0"/>
              <a:t>Security models that specifies </a:t>
            </a:r>
            <a:r>
              <a:rPr lang="en-US" u="sng" dirty="0" smtClean="0">
                <a:solidFill>
                  <a:srgbClr val="FF6600"/>
                </a:solidFill>
              </a:rPr>
              <a:t>access control of information operations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HRU Access Capability Matrix, Bell-</a:t>
            </a:r>
            <a:r>
              <a:rPr lang="en-US" dirty="0" err="1" smtClean="0"/>
              <a:t>LaPadula</a:t>
            </a:r>
            <a:r>
              <a:rPr lang="en-US" dirty="0" smtClean="0"/>
              <a:t> (BLP), </a:t>
            </a:r>
            <a:r>
              <a:rPr lang="en-US" dirty="0" err="1" smtClean="0"/>
              <a:t>Biba</a:t>
            </a:r>
            <a:r>
              <a:rPr lang="en-US" dirty="0" smtClean="0"/>
              <a:t>, and Clark-Wilson</a:t>
            </a:r>
          </a:p>
          <a:p>
            <a:pPr lvl="1"/>
            <a:r>
              <a:rPr lang="en-US" dirty="0" smtClean="0"/>
              <a:t>Rule-set based Access Model:</a:t>
            </a:r>
          </a:p>
          <a:p>
            <a:pPr lvl="2"/>
            <a:r>
              <a:rPr lang="en-US" dirty="0" smtClean="0"/>
              <a:t>Role-based Access Control (RBAC)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61627E6E-9C6E-4A11-A24B-132B72A43287}" type="slidenum">
              <a:rPr lang="en-US" smtClean="0"/>
              <a:pPr/>
              <a:t>48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7932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A7E70E46-18DC-4D73-A132-E82D63283237}" type="slidenum">
              <a:rPr lang="en-US"/>
              <a:pPr/>
              <a:t>49</a:t>
            </a:fld>
            <a:r>
              <a:rPr lang="en-US" dirty="0"/>
              <a:t> -</a:t>
            </a:r>
          </a:p>
        </p:txBody>
      </p:sp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Access Control Models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/>
              <a:t>Access Control Matrix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sz="2800" u="sng" dirty="0">
                <a:solidFill>
                  <a:srgbClr val="FF6600"/>
                </a:solidFill>
              </a:rPr>
              <a:t>Access control matrix</a:t>
            </a:r>
            <a:r>
              <a:rPr lang="en-US" sz="2800" dirty="0"/>
              <a:t> specifies access relations between </a:t>
            </a:r>
            <a:r>
              <a:rPr lang="en-US" sz="2800" u="sng" dirty="0">
                <a:solidFill>
                  <a:srgbClr val="FF6600"/>
                </a:solidFill>
              </a:rPr>
              <a:t>s</a:t>
            </a:r>
            <a:r>
              <a:rPr lang="en-US" sz="2800" u="sng" dirty="0" smtClean="0">
                <a:solidFill>
                  <a:srgbClr val="FF6600"/>
                </a:solidFill>
              </a:rPr>
              <a:t>ubject-subject</a:t>
            </a:r>
            <a:r>
              <a:rPr lang="en-US" sz="2800" dirty="0" smtClean="0"/>
              <a:t> </a:t>
            </a:r>
            <a:r>
              <a:rPr lang="en-US" sz="2800" dirty="0"/>
              <a:t>or </a:t>
            </a:r>
            <a:r>
              <a:rPr lang="en-US" sz="2800" u="sng" dirty="0" smtClean="0">
                <a:solidFill>
                  <a:srgbClr val="FF6600"/>
                </a:solidFill>
              </a:rPr>
              <a:t>subject-object</a:t>
            </a:r>
            <a:r>
              <a:rPr lang="en-US" sz="2800" dirty="0"/>
              <a:t>.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sz="2400" u="sng" dirty="0">
                <a:solidFill>
                  <a:srgbClr val="FF6600"/>
                </a:solidFill>
              </a:rPr>
              <a:t>One row per subject</a:t>
            </a:r>
            <a:r>
              <a:rPr lang="en-US" sz="2400" dirty="0"/>
              <a:t>.</a:t>
            </a:r>
          </a:p>
          <a:p>
            <a:pPr lvl="1">
              <a:buClr>
                <a:srgbClr val="003399"/>
              </a:buClr>
              <a:buFont typeface="Arial" charset="0"/>
              <a:buChar char="–"/>
            </a:pPr>
            <a:r>
              <a:rPr lang="en-US" sz="2400" u="sng" dirty="0">
                <a:solidFill>
                  <a:srgbClr val="FF6600"/>
                </a:solidFill>
              </a:rPr>
              <a:t>One column per subjects or object</a:t>
            </a:r>
            <a:r>
              <a:rPr lang="en-US" sz="2400" dirty="0"/>
              <a:t>.</a:t>
            </a:r>
          </a:p>
          <a:p>
            <a:endParaRPr lang="en-US" dirty="0"/>
          </a:p>
        </p:txBody>
      </p:sp>
      <p:graphicFrame>
        <p:nvGraphicFramePr>
          <p:cNvPr id="486495" name="Group 95"/>
          <p:cNvGraphicFramePr>
            <a:graphicFrameLocks noGrp="1"/>
          </p:cNvGraphicFramePr>
          <p:nvPr/>
        </p:nvGraphicFramePr>
        <p:xfrm>
          <a:off x="1920875" y="3538538"/>
          <a:ext cx="5229225" cy="3017520"/>
        </p:xfrm>
        <a:graphic>
          <a:graphicData uri="http://schemas.openxmlformats.org/drawingml/2006/table">
            <a:tbl>
              <a:tblPr/>
              <a:tblGrid>
                <a:gridCol w="446088"/>
                <a:gridCol w="752475"/>
                <a:gridCol w="614362"/>
                <a:gridCol w="547688"/>
                <a:gridCol w="546100"/>
                <a:gridCol w="546100"/>
                <a:gridCol w="581025"/>
                <a:gridCol w="596900"/>
                <a:gridCol w="598487"/>
              </a:tblGrid>
              <a:tr h="131763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Object / Subject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176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130175">
                <a:tc row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31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30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31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6493" name="Text Box 93"/>
          <p:cNvSpPr txBox="1">
            <a:spLocks noChangeArrowheads="1"/>
          </p:cNvSpPr>
          <p:nvPr/>
        </p:nvSpPr>
        <p:spPr bwMode="auto">
          <a:xfrm rot="-5400000">
            <a:off x="1624807" y="5258593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3399"/>
                </a:solidFill>
              </a:rPr>
              <a:t>Subject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71D45061-78DB-48B3-B996-4AB9BCC5C23E}" type="slidenum">
              <a:rPr lang="en-US"/>
              <a:pPr/>
              <a:t>5</a:t>
            </a:fld>
            <a:r>
              <a:rPr lang="en-US" dirty="0"/>
              <a:t> -</a:t>
            </a:r>
          </a:p>
        </p:txBody>
      </p:sp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Definition &amp; Principles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Security Implementation Principles for Access Control</a:t>
            </a:r>
            <a:endParaRPr lang="en-US" dirty="0"/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Least privilege</a:t>
            </a:r>
            <a:r>
              <a:rPr lang="en-US" dirty="0" smtClean="0"/>
              <a:t> is a policy that limits both the system’s user and processes to access only those resources necessary to perform assigned functions.</a:t>
            </a:r>
          </a:p>
          <a:p>
            <a:pPr lvl="1">
              <a:buClr>
                <a:srgbClr val="003399"/>
              </a:buClr>
            </a:pPr>
            <a:r>
              <a:rPr lang="en-US" dirty="0" smtClean="0"/>
              <a:t>Limit users and processes to access only resources necessary to perform assigned functions</a:t>
            </a:r>
          </a:p>
          <a:p>
            <a:pPr>
              <a:buClr>
                <a:srgbClr val="003399"/>
              </a:buClr>
            </a:pPr>
            <a:endParaRPr lang="en-US" dirty="0" smtClean="0"/>
          </a:p>
          <a:p>
            <a:pPr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Separation of duties</a:t>
            </a:r>
            <a:r>
              <a:rPr lang="en-US" dirty="0" smtClean="0"/>
              <a:t> means that a process is designed so that separate steps must be performed by different people (i.e. force collusion).</a:t>
            </a:r>
          </a:p>
          <a:p>
            <a:pPr lvl="1">
              <a:buClr>
                <a:srgbClr val="003399"/>
              </a:buClr>
            </a:pPr>
            <a:r>
              <a:rPr lang="en-US" dirty="0" smtClean="0"/>
              <a:t>Define elements of a process or work function</a:t>
            </a:r>
          </a:p>
          <a:p>
            <a:pPr lvl="1">
              <a:buClr>
                <a:srgbClr val="003399"/>
              </a:buClr>
            </a:pPr>
            <a:r>
              <a:rPr lang="en-US" dirty="0" smtClean="0"/>
              <a:t>Divide elements among different functions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630549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3399"/>
                </a:solidFill>
              </a:rPr>
              <a:t>Reference</a:t>
            </a:r>
            <a:r>
              <a:rPr lang="en-US" sz="1000" dirty="0" smtClean="0">
                <a:solidFill>
                  <a:srgbClr val="003399"/>
                </a:solidFill>
              </a:rPr>
              <a:t>: </a:t>
            </a:r>
            <a:r>
              <a:rPr lang="en-US" sz="1000" i="1" dirty="0" smtClean="0">
                <a:solidFill>
                  <a:srgbClr val="003399"/>
                </a:solidFill>
              </a:rPr>
              <a:t>Access Control: Principles and Practices</a:t>
            </a:r>
            <a:r>
              <a:rPr lang="en-US" sz="1000" dirty="0" smtClean="0">
                <a:solidFill>
                  <a:srgbClr val="003399"/>
                </a:solidFill>
              </a:rPr>
              <a:t>, Ravi </a:t>
            </a:r>
            <a:r>
              <a:rPr lang="en-US" sz="1000" dirty="0" err="1" smtClean="0">
                <a:solidFill>
                  <a:srgbClr val="003399"/>
                </a:solidFill>
              </a:rPr>
              <a:t>Sandhu</a:t>
            </a:r>
            <a:r>
              <a:rPr lang="en-US" sz="1000" dirty="0" smtClean="0">
                <a:solidFill>
                  <a:srgbClr val="003399"/>
                </a:solidFill>
              </a:rPr>
              <a:t> and </a:t>
            </a:r>
            <a:r>
              <a:rPr lang="en-US" sz="1000" dirty="0" err="1" smtClean="0">
                <a:solidFill>
                  <a:srgbClr val="003399"/>
                </a:solidFill>
              </a:rPr>
              <a:t>Pierangela</a:t>
            </a:r>
            <a:r>
              <a:rPr lang="en-US" sz="1000" dirty="0" smtClean="0">
                <a:solidFill>
                  <a:srgbClr val="003399"/>
                </a:solidFill>
              </a:rPr>
              <a:t> </a:t>
            </a:r>
            <a:r>
              <a:rPr lang="en-US" sz="1000" dirty="0" err="1" smtClean="0">
                <a:solidFill>
                  <a:srgbClr val="003399"/>
                </a:solidFill>
              </a:rPr>
              <a:t>Samarati</a:t>
            </a:r>
            <a:r>
              <a:rPr lang="en-US" sz="1000" dirty="0" smtClean="0">
                <a:solidFill>
                  <a:srgbClr val="003399"/>
                </a:solidFill>
              </a:rPr>
              <a:t>, IEEE Communications Magazine, September 1994.</a:t>
            </a:r>
            <a:endParaRPr lang="en-US" sz="10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8B90632E-3122-4C69-9E72-20C5687CEDB9}" type="slidenum">
              <a:rPr lang="en-US"/>
              <a:pPr/>
              <a:t>50</a:t>
            </a:fld>
            <a:r>
              <a:rPr lang="en-US" dirty="0"/>
              <a:t> -</a:t>
            </a:r>
          </a:p>
        </p:txBody>
      </p:sp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Access Control Models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/>
              <a:t>Access </a:t>
            </a:r>
            <a:r>
              <a:rPr lang="en-US" dirty="0" smtClean="0"/>
              <a:t>Control </a:t>
            </a:r>
            <a:r>
              <a:rPr lang="en-US" dirty="0"/>
              <a:t>Matrix – Using Graham-Denning 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7772400" cy="5181600"/>
          </a:xfrm>
        </p:spPr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Graham-Denning</a:t>
            </a:r>
            <a:r>
              <a:rPr lang="en-US" dirty="0"/>
              <a:t> is an </a:t>
            </a:r>
            <a:r>
              <a:rPr lang="en-US" u="sng" dirty="0">
                <a:solidFill>
                  <a:srgbClr val="FF6600"/>
                </a:solidFill>
              </a:rPr>
              <a:t>information access control model</a:t>
            </a:r>
            <a:r>
              <a:rPr lang="en-US" dirty="0"/>
              <a:t> operates on a set of </a:t>
            </a:r>
            <a:r>
              <a:rPr lang="en-US" u="sng" dirty="0">
                <a:solidFill>
                  <a:srgbClr val="FF6600"/>
                </a:solidFill>
              </a:rPr>
              <a:t>subjects</a:t>
            </a:r>
            <a:r>
              <a:rPr lang="en-US" dirty="0"/>
              <a:t>, </a:t>
            </a:r>
            <a:r>
              <a:rPr lang="en-US" u="sng" dirty="0">
                <a:solidFill>
                  <a:srgbClr val="FF6600"/>
                </a:solidFill>
              </a:rPr>
              <a:t>objects</a:t>
            </a:r>
            <a:r>
              <a:rPr lang="en-US" dirty="0"/>
              <a:t>, </a:t>
            </a:r>
            <a:r>
              <a:rPr lang="en-US" u="sng" dirty="0">
                <a:solidFill>
                  <a:srgbClr val="FF6600"/>
                </a:solidFill>
              </a:rPr>
              <a:t>rights</a:t>
            </a:r>
            <a:r>
              <a:rPr lang="en-US" dirty="0"/>
              <a:t> and an </a:t>
            </a:r>
            <a:r>
              <a:rPr lang="en-US" u="sng" dirty="0">
                <a:solidFill>
                  <a:srgbClr val="FF6600"/>
                </a:solidFill>
              </a:rPr>
              <a:t>access capability matrix</a:t>
            </a:r>
            <a:r>
              <a:rPr lang="en-US" dirty="0"/>
              <a:t>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How to securely create an object/subject.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How to securely delete an object/subject.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How to securely provide the read access right.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How to securely provide the grant access right.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How to securely provide the delete access right.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How to securely provide the transfer access right.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3299FFEA-4C48-42A3-8C59-B43F7F18D10C}" type="slidenum">
              <a:rPr lang="en-US"/>
              <a:pPr/>
              <a:t>51</a:t>
            </a:fld>
            <a:r>
              <a:rPr lang="en-US" dirty="0"/>
              <a:t> -</a:t>
            </a:r>
          </a:p>
        </p:txBody>
      </p:sp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38100"/>
            <a:ext cx="8075613" cy="1066800"/>
          </a:xfrm>
        </p:spPr>
        <p:txBody>
          <a:bodyPr/>
          <a:lstStyle/>
          <a:p>
            <a:r>
              <a:rPr lang="en-US" sz="1200" dirty="0" smtClean="0"/>
              <a:t>Access Control Models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/>
              <a:t>Access Permission</a:t>
            </a:r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List of typical access permission: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UNIX has 8 access permission settings for 3 types of users (o,g,w)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1600" dirty="0"/>
              <a:t>Combination of Read (r), Write (w), Execute (x)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1600" dirty="0">
                <a:latin typeface="Lucida Console" pitchFamily="49" charset="0"/>
              </a:rPr>
              <a:t>--- </a:t>
            </a:r>
            <a:r>
              <a:rPr lang="en-US" sz="1600" dirty="0"/>
              <a:t>	All types of access denied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1600" dirty="0">
                <a:latin typeface="Lucida Console" pitchFamily="49" charset="0"/>
              </a:rPr>
              <a:t>--x</a:t>
            </a:r>
            <a:r>
              <a:rPr lang="en-US" sz="1600" dirty="0"/>
              <a:t> 	Execute access is allowed only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1600" dirty="0">
                <a:latin typeface="Lucida Console" pitchFamily="49" charset="0"/>
              </a:rPr>
              <a:t>-w-</a:t>
            </a:r>
            <a:r>
              <a:rPr lang="en-US" sz="1600" dirty="0"/>
              <a:t>	Write access is allowed only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1600" dirty="0">
                <a:latin typeface="Lucida Console" pitchFamily="49" charset="0"/>
              </a:rPr>
              <a:t>-wx</a:t>
            </a:r>
            <a:r>
              <a:rPr lang="en-US" sz="1600" dirty="0"/>
              <a:t>	Write and execute access are allowed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1600" dirty="0">
                <a:latin typeface="Lucida Console" pitchFamily="49" charset="0"/>
              </a:rPr>
              <a:t>r--</a:t>
            </a:r>
            <a:r>
              <a:rPr lang="en-US" sz="1600" dirty="0"/>
              <a:t>	Read access is allowed only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1600" dirty="0">
                <a:latin typeface="Lucida Console" pitchFamily="49" charset="0"/>
              </a:rPr>
              <a:t>r-x</a:t>
            </a:r>
            <a:r>
              <a:rPr lang="en-US" sz="1600" dirty="0"/>
              <a:t>	Read and execute access are allowed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1600" dirty="0">
                <a:latin typeface="Lucida Console" pitchFamily="49" charset="0"/>
              </a:rPr>
              <a:t>rw-</a:t>
            </a:r>
            <a:r>
              <a:rPr lang="en-US" sz="1600" dirty="0"/>
              <a:t>	Read and write access are allowed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1600" dirty="0">
                <a:latin typeface="Lucida Console" pitchFamily="49" charset="0"/>
              </a:rPr>
              <a:t>rwx</a:t>
            </a:r>
            <a:r>
              <a:rPr lang="en-US" sz="1600" dirty="0"/>
              <a:t>	Everything is allowed 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Windows has 14 access permission settings for SID &amp; UID!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1600" dirty="0"/>
              <a:t>Full Control, 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1600" dirty="0"/>
              <a:t>Traverse Folder / Execute File, List Folder / Read Data, 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1600" dirty="0"/>
              <a:t>Read Attributes, Read Extended Attributes,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1600" dirty="0"/>
              <a:t>Create Files / Write Data, Create Folders / Append Data,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1600" dirty="0"/>
              <a:t>Write Attributes, Write Extended Attributes,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1600" dirty="0"/>
              <a:t>Delete Subfolders and Files, Delete,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1600" dirty="0"/>
              <a:t>Read Permissions, Change Permissions, Take Ownership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93E67332-B99B-4A0F-9BBE-EBFCFA787D8A}" type="slidenum">
              <a:rPr lang="en-US"/>
              <a:pPr/>
              <a:t>52</a:t>
            </a:fld>
            <a:r>
              <a:rPr lang="en-US" dirty="0"/>
              <a:t> -</a:t>
            </a:r>
          </a:p>
        </p:txBody>
      </p:sp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Access Control Models</a:t>
            </a:r>
            <a:br>
              <a:rPr lang="en-US" sz="1200" dirty="0" smtClean="0"/>
            </a:br>
            <a:r>
              <a:rPr lang="en-US" dirty="0" smtClean="0"/>
              <a:t>Capability </a:t>
            </a:r>
            <a:r>
              <a:rPr lang="en-US" dirty="0"/>
              <a:t>Tables – </a:t>
            </a:r>
            <a:r>
              <a:rPr lang="en-US" dirty="0" err="1" smtClean="0"/>
              <a:t>Harison</a:t>
            </a:r>
            <a:r>
              <a:rPr lang="en-US" dirty="0" smtClean="0"/>
              <a:t>-</a:t>
            </a:r>
            <a:r>
              <a:rPr lang="en-US" dirty="0" err="1" smtClean="0"/>
              <a:t>Ruzzo</a:t>
            </a:r>
            <a:r>
              <a:rPr lang="en-US" dirty="0" smtClean="0"/>
              <a:t>-Ullman (HRU)</a:t>
            </a:r>
            <a:endParaRPr lang="en-US" dirty="0"/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7772400" cy="1893888"/>
          </a:xfrm>
        </p:spPr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Capability </a:t>
            </a:r>
            <a:r>
              <a:rPr lang="en-US" u="sng" dirty="0" smtClean="0">
                <a:solidFill>
                  <a:srgbClr val="FF6600"/>
                </a:solidFill>
              </a:rPr>
              <a:t>table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u="sng" dirty="0">
                <a:solidFill>
                  <a:srgbClr val="FF6600"/>
                </a:solidFill>
              </a:rPr>
              <a:t>Access </a:t>
            </a:r>
            <a:r>
              <a:rPr lang="en-US" u="sng" dirty="0" smtClean="0">
                <a:solidFill>
                  <a:srgbClr val="FF6600"/>
                </a:solidFill>
              </a:rPr>
              <a:t>control </a:t>
            </a:r>
            <a:r>
              <a:rPr lang="en-US" u="sng" dirty="0">
                <a:solidFill>
                  <a:srgbClr val="FF6600"/>
                </a:solidFill>
              </a:rPr>
              <a:t>m</a:t>
            </a:r>
            <a:r>
              <a:rPr lang="en-US" u="sng" dirty="0" smtClean="0">
                <a:solidFill>
                  <a:srgbClr val="FF6600"/>
                </a:solidFill>
              </a:rPr>
              <a:t>atrix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u="sng" dirty="0">
                <a:solidFill>
                  <a:srgbClr val="FF6600"/>
                </a:solidFill>
              </a:rPr>
              <a:t>Access </a:t>
            </a:r>
            <a:r>
              <a:rPr lang="en-US" u="sng" dirty="0" smtClean="0">
                <a:solidFill>
                  <a:srgbClr val="FF6600"/>
                </a:solidFill>
              </a:rPr>
              <a:t>permissions</a:t>
            </a:r>
            <a:endParaRPr lang="en-US" u="sng" dirty="0">
              <a:solidFill>
                <a:srgbClr val="FF6600"/>
              </a:solidFill>
            </a:endParaRPr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Row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rgbClr val="000099"/>
                </a:solidFill>
              </a:rPr>
              <a:t>=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u="sng" dirty="0">
                <a:solidFill>
                  <a:srgbClr val="FF6600"/>
                </a:solidFill>
              </a:rPr>
              <a:t>Capability </a:t>
            </a:r>
            <a:r>
              <a:rPr lang="en-US" u="sng" dirty="0" smtClean="0">
                <a:solidFill>
                  <a:srgbClr val="FF6600"/>
                </a:solidFill>
              </a:rPr>
              <a:t>list</a:t>
            </a:r>
            <a:r>
              <a:rPr lang="en-US" dirty="0" smtClean="0"/>
              <a:t> </a:t>
            </a:r>
            <a:r>
              <a:rPr lang="en-US" dirty="0"/>
              <a:t>(Subject’s access permission) </a:t>
            </a:r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Column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rgbClr val="000099"/>
                </a:solidFill>
              </a:rPr>
              <a:t>=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u="sng" dirty="0">
                <a:solidFill>
                  <a:srgbClr val="FF6600"/>
                </a:solidFill>
              </a:rPr>
              <a:t>Control </a:t>
            </a:r>
            <a:r>
              <a:rPr lang="en-US" u="sng" dirty="0" smtClean="0">
                <a:solidFill>
                  <a:srgbClr val="FF6600"/>
                </a:solidFill>
              </a:rPr>
              <a:t>list</a:t>
            </a:r>
            <a:r>
              <a:rPr lang="en-US" dirty="0" smtClean="0"/>
              <a:t> </a:t>
            </a:r>
            <a:r>
              <a:rPr lang="en-US" dirty="0"/>
              <a:t>(Objects)</a:t>
            </a:r>
          </a:p>
        </p:txBody>
      </p:sp>
      <p:graphicFrame>
        <p:nvGraphicFramePr>
          <p:cNvPr id="416905" name="Group 137"/>
          <p:cNvGraphicFramePr>
            <a:graphicFrameLocks noGrp="1"/>
          </p:cNvGraphicFramePr>
          <p:nvPr>
            <p:ph sz="half" idx="2"/>
          </p:nvPr>
        </p:nvGraphicFramePr>
        <p:xfrm>
          <a:off x="444500" y="3581400"/>
          <a:ext cx="8229600" cy="2137728"/>
        </p:xfrm>
        <a:graphic>
          <a:graphicData uri="http://schemas.openxmlformats.org/drawingml/2006/table">
            <a:tbl>
              <a:tblPr/>
              <a:tblGrid>
                <a:gridCol w="381000"/>
                <a:gridCol w="1295400"/>
                <a:gridCol w="946150"/>
                <a:gridCol w="882650"/>
                <a:gridCol w="914400"/>
                <a:gridCol w="990600"/>
                <a:gridCol w="990600"/>
                <a:gridCol w="990600"/>
                <a:gridCol w="838200"/>
              </a:tblGrid>
              <a:tr h="200025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Object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161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Program A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Program B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Program C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Database D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Database E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File F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File G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152400">
                <a:tc row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Joe User 1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r-x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r-x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rwx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rwx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User Role 2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-wx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-wx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Process 3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r-x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rwx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Process 4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rwx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rwx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Program A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rwx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rwx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6896" name="Text Box 128"/>
          <p:cNvSpPr txBox="1">
            <a:spLocks noChangeArrowheads="1"/>
          </p:cNvSpPr>
          <p:nvPr/>
        </p:nvSpPr>
        <p:spPr bwMode="auto">
          <a:xfrm rot="-5400000">
            <a:off x="319088" y="4725988"/>
            <a:ext cx="6365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3399"/>
                </a:solidFill>
                <a:latin typeface="Arial Narrow" pitchFamily="34" charset="0"/>
              </a:rPr>
              <a:t>Subject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0500D8EF-049E-440E-B4E6-84877B8289F4}" type="slidenum">
              <a:rPr lang="en-US"/>
              <a:pPr/>
              <a:t>53</a:t>
            </a:fld>
            <a:r>
              <a:rPr lang="en-US" dirty="0"/>
              <a:t> -</a:t>
            </a:r>
          </a:p>
        </p:txBody>
      </p:sp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Access Control Models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/>
              <a:t>Access Control List (ACL)</a:t>
            </a:r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7772400" cy="2438400"/>
          </a:xfrm>
        </p:spPr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Access </a:t>
            </a:r>
            <a:r>
              <a:rPr lang="en-US" u="sng" dirty="0" smtClean="0">
                <a:solidFill>
                  <a:srgbClr val="FF6600"/>
                </a:solidFill>
              </a:rPr>
              <a:t>control </a:t>
            </a:r>
            <a:r>
              <a:rPr lang="en-US" u="sng" dirty="0">
                <a:solidFill>
                  <a:srgbClr val="FF6600"/>
                </a:solidFill>
              </a:rPr>
              <a:t>l</a:t>
            </a:r>
            <a:r>
              <a:rPr lang="en-US" u="sng" dirty="0" smtClean="0">
                <a:solidFill>
                  <a:srgbClr val="FF6600"/>
                </a:solidFill>
              </a:rPr>
              <a:t>ist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>
                <a:solidFill>
                  <a:srgbClr val="000099"/>
                </a:solidFill>
              </a:rPr>
              <a:t>(</a:t>
            </a:r>
            <a:r>
              <a:rPr lang="en-US" dirty="0">
                <a:solidFill>
                  <a:srgbClr val="FF6600"/>
                </a:solidFill>
              </a:rPr>
              <a:t>ACL</a:t>
            </a:r>
            <a:r>
              <a:rPr lang="en-US" dirty="0">
                <a:solidFill>
                  <a:srgbClr val="000099"/>
                </a:solidFill>
              </a:rPr>
              <a:t>)</a:t>
            </a:r>
            <a:r>
              <a:rPr lang="en-US" dirty="0"/>
              <a:t> is most common implementation of DAC.</a:t>
            </a:r>
          </a:p>
          <a:p>
            <a:pPr>
              <a:buClr>
                <a:srgbClr val="003399"/>
              </a:buClr>
            </a:pPr>
            <a:r>
              <a:rPr lang="en-US" dirty="0"/>
              <a:t>Implemented using access control matrices with access permissions, i.e. </a:t>
            </a:r>
            <a:r>
              <a:rPr lang="en-US" dirty="0">
                <a:solidFill>
                  <a:srgbClr val="FF6600"/>
                </a:solidFill>
              </a:rPr>
              <a:t>capability table</a:t>
            </a:r>
            <a:r>
              <a:rPr lang="en-US" dirty="0"/>
              <a:t>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Define subject’s access to and access permissions to object(s).</a:t>
            </a:r>
          </a:p>
        </p:txBody>
      </p:sp>
      <p:graphicFrame>
        <p:nvGraphicFramePr>
          <p:cNvPr id="418974" name="Group 158"/>
          <p:cNvGraphicFramePr>
            <a:graphicFrameLocks noGrp="1"/>
          </p:cNvGraphicFramePr>
          <p:nvPr>
            <p:ph sz="half" idx="2"/>
          </p:nvPr>
        </p:nvGraphicFramePr>
        <p:xfrm>
          <a:off x="254000" y="4038600"/>
          <a:ext cx="8610600" cy="1646238"/>
        </p:xfrm>
        <a:graphic>
          <a:graphicData uri="http://schemas.openxmlformats.org/drawingml/2006/table">
            <a:tbl>
              <a:tblPr/>
              <a:tblGrid>
                <a:gridCol w="381000"/>
                <a:gridCol w="1219200"/>
                <a:gridCol w="990600"/>
                <a:gridCol w="989013"/>
                <a:gridCol w="974725"/>
                <a:gridCol w="1055687"/>
                <a:gridCol w="1054100"/>
                <a:gridCol w="1055688"/>
                <a:gridCol w="890587"/>
              </a:tblGrid>
              <a:tr h="304800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Object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038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Program A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Program B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Program C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Database D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Database E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File F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File G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295275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Joe User 1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r-x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r-x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rwx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Jane User 2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r-x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John User 3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r-x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--x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Narrow" pitchFamily="34" charset="0"/>
                        </a:rPr>
                        <a:t>r--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8907" name="Text Box 91"/>
          <p:cNvSpPr txBox="1">
            <a:spLocks noChangeArrowheads="1"/>
          </p:cNvSpPr>
          <p:nvPr/>
        </p:nvSpPr>
        <p:spPr bwMode="auto">
          <a:xfrm rot="-5400000">
            <a:off x="115888" y="5095875"/>
            <a:ext cx="636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3399"/>
                </a:solidFill>
                <a:latin typeface="Arial Narrow" pitchFamily="34" charset="0"/>
              </a:rPr>
              <a:t>Subject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67243589-8652-4DC7-ACA9-ECBD5EAFE78F}" type="slidenum">
              <a:rPr lang="en-US"/>
              <a:pPr/>
              <a:t>54</a:t>
            </a:fld>
            <a:r>
              <a:rPr lang="en-US" dirty="0"/>
              <a:t> -</a:t>
            </a:r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Access Control Models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Information Flow Model</a:t>
            </a:r>
          </a:p>
        </p:txBody>
      </p:sp>
      <p:sp>
        <p:nvSpPr>
          <p:cNvPr id="67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7772400" cy="25781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u="sng" dirty="0">
                <a:solidFill>
                  <a:srgbClr val="FF6600"/>
                </a:solidFill>
              </a:rPr>
              <a:t>Information Flow Model</a:t>
            </a:r>
            <a:r>
              <a:rPr lang="en-US" dirty="0"/>
              <a:t> </a:t>
            </a:r>
            <a:r>
              <a:rPr lang="en-US" dirty="0" smtClean="0"/>
              <a:t>illustrates the direction of data flow between objects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Based on </a:t>
            </a:r>
            <a:r>
              <a:rPr lang="en-US" u="sng" dirty="0">
                <a:solidFill>
                  <a:srgbClr val="FF6600"/>
                </a:solidFill>
              </a:rPr>
              <a:t>object security </a:t>
            </a:r>
            <a:r>
              <a:rPr lang="en-US" u="sng" dirty="0" smtClean="0">
                <a:solidFill>
                  <a:srgbClr val="FF6600"/>
                </a:solidFill>
              </a:rPr>
              <a:t>levels</a:t>
            </a:r>
            <a:endParaRPr lang="en-US" dirty="0"/>
          </a:p>
          <a:p>
            <a:pPr>
              <a:lnSpc>
                <a:spcPct val="90000"/>
              </a:lnSpc>
              <a:buClr>
                <a:srgbClr val="002060"/>
              </a:buClr>
            </a:pPr>
            <a:r>
              <a:rPr lang="en-US" dirty="0"/>
              <a:t>I</a:t>
            </a:r>
            <a:r>
              <a:rPr lang="en-US" dirty="0" smtClean="0"/>
              <a:t>nformation </a:t>
            </a:r>
            <a:r>
              <a:rPr lang="en-US" dirty="0"/>
              <a:t>flow is constrained in accordance with object’s security </a:t>
            </a:r>
            <a:r>
              <a:rPr lang="en-US" dirty="0" smtClean="0"/>
              <a:t>attributes</a:t>
            </a:r>
            <a:endParaRPr lang="en-US" dirty="0"/>
          </a:p>
          <a:p>
            <a:pPr>
              <a:lnSpc>
                <a:spcPct val="90000"/>
              </a:lnSpc>
              <a:buClr>
                <a:srgbClr val="002060"/>
              </a:buClr>
            </a:pPr>
            <a:r>
              <a:rPr lang="en-US" u="sng" dirty="0">
                <a:solidFill>
                  <a:srgbClr val="FF6600"/>
                </a:solidFill>
              </a:rPr>
              <a:t>Covert channel</a:t>
            </a:r>
            <a:r>
              <a:rPr lang="en-US" dirty="0"/>
              <a:t> analysis is </a:t>
            </a:r>
            <a:r>
              <a:rPr lang="en-US" dirty="0" smtClean="0"/>
              <a:t>simplified</a:t>
            </a: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endParaRPr lang="en-US" sz="12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200" dirty="0"/>
              <a:t>Note: Covert channel is moving of information to and from unauthorized transport</a:t>
            </a:r>
          </a:p>
        </p:txBody>
      </p:sp>
      <p:graphicFrame>
        <p:nvGraphicFramePr>
          <p:cNvPr id="674939" name="Group 12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67612606"/>
              </p:ext>
            </p:extLst>
          </p:nvPr>
        </p:nvGraphicFramePr>
        <p:xfrm>
          <a:off x="685800" y="4343400"/>
          <a:ext cx="3238500" cy="1373505"/>
        </p:xfrm>
        <a:graphic>
          <a:graphicData uri="http://schemas.openxmlformats.org/drawingml/2006/table">
            <a:tbl>
              <a:tblPr/>
              <a:tblGrid>
                <a:gridCol w="647700"/>
                <a:gridCol w="647700"/>
                <a:gridCol w="647700"/>
                <a:gridCol w="647700"/>
                <a:gridCol w="647700"/>
              </a:tblGrid>
              <a:tr h="2762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468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476623"/>
              </p:ext>
            </p:extLst>
          </p:nvPr>
        </p:nvGraphicFramePr>
        <p:xfrm>
          <a:off x="5410200" y="4191000"/>
          <a:ext cx="2589213" cy="176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916" name="Visio" r:id="rId4" imgW="2594897" imgH="1772055" progId="Visio.Drawing.11">
                  <p:embed/>
                </p:oleObj>
              </mc:Choice>
              <mc:Fallback>
                <p:oleObj name="Visio" r:id="rId4" imgW="2594897" imgH="177205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191000"/>
                        <a:ext cx="2589213" cy="176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203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D489DCF1-CA49-473B-B1B9-951BE886F8EC}" type="slidenum">
              <a:rPr lang="en-US"/>
              <a:pPr/>
              <a:t>55</a:t>
            </a:fld>
            <a:r>
              <a:rPr lang="en-US" dirty="0"/>
              <a:t> -</a:t>
            </a:r>
          </a:p>
        </p:txBody>
      </p:sp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Access Control Models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Bell-LaPadula </a:t>
            </a:r>
            <a:r>
              <a:rPr lang="en-US" dirty="0" smtClean="0"/>
              <a:t>Security Model</a:t>
            </a:r>
            <a:endParaRPr lang="en-US" sz="1200" dirty="0"/>
          </a:p>
        </p:txBody>
      </p:sp>
      <p:sp>
        <p:nvSpPr>
          <p:cNvPr id="66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7772400" cy="3111500"/>
          </a:xfrm>
        </p:spPr>
        <p:txBody>
          <a:bodyPr/>
          <a:lstStyle/>
          <a:p>
            <a:pPr>
              <a:buFontTx/>
              <a:buNone/>
            </a:pPr>
            <a:r>
              <a:rPr lang="en-US" u="sng" dirty="0">
                <a:solidFill>
                  <a:srgbClr val="FF6600"/>
                </a:solidFill>
              </a:rPr>
              <a:t>Bell-LaPadula</a:t>
            </a:r>
            <a:r>
              <a:rPr lang="en-US" dirty="0"/>
              <a:t> confidentiality policy: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Simple security property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Subject cannot read object of higher sensitivity.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Star property</a:t>
            </a:r>
            <a:r>
              <a:rPr lang="en-US" dirty="0"/>
              <a:t> (* property)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Subject cannot write to object of lower sensitivity.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Strong Star property</a:t>
            </a:r>
            <a:r>
              <a:rPr lang="en-US" dirty="0"/>
              <a:t> (Strong * property)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Subject cannot read/write to object of higher/lower sensitivity.</a:t>
            </a:r>
          </a:p>
        </p:txBody>
      </p:sp>
      <p:graphicFrame>
        <p:nvGraphicFramePr>
          <p:cNvPr id="66253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279525" y="3657600"/>
          <a:ext cx="6548438" cy="313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940" name="Visio" r:id="rId4" imgW="9635788" imgH="4606826" progId="Visio.Drawing.11">
                  <p:embed/>
                </p:oleObj>
              </mc:Choice>
              <mc:Fallback>
                <p:oleObj name="Visio" r:id="rId4" imgW="9635788" imgH="4606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9525" y="3657600"/>
                        <a:ext cx="6548438" cy="313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86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7B43AF5D-8A25-4095-A526-3C40B86ED7CD}" type="slidenum">
              <a:rPr lang="en-US"/>
              <a:pPr/>
              <a:t>56</a:t>
            </a:fld>
            <a:r>
              <a:rPr lang="en-US" dirty="0"/>
              <a:t> -</a:t>
            </a:r>
          </a:p>
        </p:txBody>
      </p:sp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Access Control Models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Biba </a:t>
            </a:r>
            <a:r>
              <a:rPr lang="en-US" dirty="0" smtClean="0"/>
              <a:t>Security Model</a:t>
            </a:r>
            <a:endParaRPr lang="en-US" sz="1200" dirty="0"/>
          </a:p>
        </p:txBody>
      </p:sp>
      <p:sp>
        <p:nvSpPr>
          <p:cNvPr id="66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7772400" cy="3289300"/>
          </a:xfrm>
        </p:spPr>
        <p:txBody>
          <a:bodyPr/>
          <a:lstStyle/>
          <a:p>
            <a:pPr>
              <a:buFontTx/>
              <a:buNone/>
            </a:pPr>
            <a:r>
              <a:rPr lang="en-US" u="sng" dirty="0">
                <a:solidFill>
                  <a:srgbClr val="FF6600"/>
                </a:solidFill>
              </a:rPr>
              <a:t>Biba</a:t>
            </a:r>
            <a:r>
              <a:rPr lang="en-US" dirty="0"/>
              <a:t> </a:t>
            </a:r>
            <a:r>
              <a:rPr lang="en-US" dirty="0" smtClean="0"/>
              <a:t>security policy</a:t>
            </a:r>
            <a:r>
              <a:rPr lang="en-US" dirty="0"/>
              <a:t>: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Simple integrity condition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Subject cannot read objects of lesser integrity.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Integrity star * property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Subject cannot write to objects of higher integrity.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Invocation property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Subject cannot send messages (logical request for service) to </a:t>
            </a:r>
            <a:r>
              <a:rPr lang="en-US" dirty="0" smtClean="0"/>
              <a:t>object of </a:t>
            </a:r>
            <a:r>
              <a:rPr lang="en-US" dirty="0"/>
              <a:t>higher integrity.</a:t>
            </a:r>
          </a:p>
        </p:txBody>
      </p:sp>
      <p:graphicFrame>
        <p:nvGraphicFramePr>
          <p:cNvPr id="66662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492375" y="3886200"/>
          <a:ext cx="4135438" cy="296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964" name="Visio" r:id="rId4" imgW="6435425" imgH="4606625" progId="Visio.Drawing.11">
                  <p:embed/>
                </p:oleObj>
              </mc:Choice>
              <mc:Fallback>
                <p:oleObj name="Visio" r:id="rId4" imgW="6435425" imgH="460662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75" y="3886200"/>
                        <a:ext cx="4135438" cy="296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103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9CB6F14B-01CA-4264-9193-BBD34E9BDC10}" type="slidenum">
              <a:rPr lang="en-US"/>
              <a:pPr/>
              <a:t>57</a:t>
            </a:fld>
            <a:r>
              <a:rPr lang="en-US" dirty="0"/>
              <a:t> -</a:t>
            </a:r>
          </a:p>
        </p:txBody>
      </p:sp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Access Control Models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Clark-Wilson Security Model</a:t>
            </a:r>
            <a:endParaRPr lang="en-US" sz="1200" dirty="0"/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1910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u="sng" dirty="0" smtClean="0">
                <a:solidFill>
                  <a:srgbClr val="FF6600"/>
                </a:solidFill>
              </a:rPr>
              <a:t>Clark-Wilson</a:t>
            </a:r>
            <a:r>
              <a:rPr lang="en-US" dirty="0" smtClean="0"/>
              <a:t> is a state-machine security model addresses information flow and the integrity goals of: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Preventing unauthorized subjects from modifying objects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Preventing </a:t>
            </a:r>
            <a:r>
              <a:rPr lang="en-US" dirty="0"/>
              <a:t>authorized subjects from making improper modification of objects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Maintaining internal and external consistency</a:t>
            </a:r>
          </a:p>
          <a:p>
            <a:pPr>
              <a:lnSpc>
                <a:spcPct val="90000"/>
              </a:lnSpc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Well-formed transaction</a:t>
            </a:r>
          </a:p>
          <a:p>
            <a:pPr lvl="1">
              <a:lnSpc>
                <a:spcPct val="90000"/>
              </a:lnSpc>
              <a:buClr>
                <a:srgbClr val="003399"/>
              </a:buClr>
            </a:pPr>
            <a:r>
              <a:rPr lang="en-US" dirty="0"/>
              <a:t>Preserve/ensure internal consistency</a:t>
            </a:r>
          </a:p>
          <a:p>
            <a:pPr lvl="1">
              <a:lnSpc>
                <a:spcPct val="90000"/>
              </a:lnSpc>
              <a:buClr>
                <a:srgbClr val="003399"/>
              </a:buClr>
            </a:pPr>
            <a:r>
              <a:rPr lang="en-US" dirty="0"/>
              <a:t>Subject can manipulate objects (i.e. data) only in ways that ensure internal consistency.</a:t>
            </a:r>
          </a:p>
          <a:p>
            <a:pPr>
              <a:lnSpc>
                <a:spcPct val="90000"/>
              </a:lnSpc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Access Triple: Subject-Program-Object</a:t>
            </a:r>
          </a:p>
          <a:p>
            <a:pPr lvl="1">
              <a:lnSpc>
                <a:spcPct val="90000"/>
              </a:lnSpc>
              <a:buClr>
                <a:srgbClr val="003399"/>
              </a:buClr>
            </a:pPr>
            <a:r>
              <a:rPr lang="en-US" dirty="0"/>
              <a:t>Subject-to-Program and Program-to-Object.</a:t>
            </a:r>
          </a:p>
          <a:p>
            <a:pPr lvl="1">
              <a:lnSpc>
                <a:spcPct val="90000"/>
              </a:lnSpc>
              <a:buClr>
                <a:srgbClr val="003399"/>
              </a:buClr>
            </a:pPr>
            <a:r>
              <a:rPr lang="en-US" dirty="0"/>
              <a:t>Separation-of-Duties</a:t>
            </a:r>
          </a:p>
        </p:txBody>
      </p:sp>
      <p:graphicFrame>
        <p:nvGraphicFramePr>
          <p:cNvPr id="8417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294273"/>
              </p:ext>
            </p:extLst>
          </p:nvPr>
        </p:nvGraphicFramePr>
        <p:xfrm>
          <a:off x="4267200" y="4966648"/>
          <a:ext cx="3886200" cy="1357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988" name="Visio" r:id="rId4" imgW="5504688" imgH="1971952" progId="Visio.Drawing.11">
                  <p:embed/>
                </p:oleObj>
              </mc:Choice>
              <mc:Fallback>
                <p:oleObj name="Visio" r:id="rId4" imgW="5504688" imgH="19719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966648"/>
                        <a:ext cx="3886200" cy="13579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15801" y="6427113"/>
            <a:ext cx="7089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3399"/>
                </a:solidFill>
              </a:rPr>
              <a:t>Reference: </a:t>
            </a:r>
            <a:r>
              <a:rPr lang="en-US" sz="1100" dirty="0" smtClean="0">
                <a:solidFill>
                  <a:srgbClr val="003399"/>
                </a:solidFill>
              </a:rPr>
              <a:t>D. Clark, D. Wilson, </a:t>
            </a:r>
            <a:r>
              <a:rPr lang="en-US" sz="1100" i="1" dirty="0" smtClean="0">
                <a:solidFill>
                  <a:srgbClr val="003399"/>
                </a:solidFill>
              </a:rPr>
              <a:t>A Comparison of Commercial and Military Computer Security Policies</a:t>
            </a:r>
            <a:r>
              <a:rPr lang="en-US" sz="1100" dirty="0" smtClean="0">
                <a:solidFill>
                  <a:srgbClr val="003399"/>
                </a:solidFill>
              </a:rPr>
              <a:t>, IEEE Symposium on Security and Privacy, 1987</a:t>
            </a:r>
            <a:endParaRPr lang="en-US" sz="11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3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Access Control Models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Rule-set Based Access Control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Access is based on a set of rules that determines capabilities.</a:t>
            </a:r>
          </a:p>
          <a:p>
            <a:r>
              <a:rPr lang="en-US" dirty="0" smtClean="0"/>
              <a:t>The model consists of:</a:t>
            </a:r>
          </a:p>
          <a:p>
            <a:pPr lvl="1"/>
            <a:r>
              <a:rPr lang="en-US" dirty="0" smtClean="0"/>
              <a:t>Access enforcement function (AEF)</a:t>
            </a:r>
          </a:p>
          <a:p>
            <a:pPr lvl="1"/>
            <a:r>
              <a:rPr lang="en-US" dirty="0" smtClean="0"/>
              <a:t>Access decision function (ADF)</a:t>
            </a:r>
          </a:p>
          <a:p>
            <a:pPr lvl="1"/>
            <a:r>
              <a:rPr lang="en-US" dirty="0" smtClean="0"/>
              <a:t>Access control rules (ACR)</a:t>
            </a:r>
          </a:p>
          <a:p>
            <a:pPr lvl="1"/>
            <a:r>
              <a:rPr lang="en-US" dirty="0" smtClean="0"/>
              <a:t>Access control information (ACI)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FF77ACA6-4BC3-4ADC-9E08-5379658343E7}" type="slidenum">
              <a:rPr lang="en-US" smtClean="0"/>
              <a:pPr/>
              <a:t>58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 rot="16200000">
            <a:off x="6029355" y="3571845"/>
            <a:ext cx="541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003399"/>
                </a:solidFill>
              </a:rPr>
              <a:t>Reference</a:t>
            </a:r>
            <a:r>
              <a:rPr lang="en-US" sz="1000" dirty="0" smtClean="0">
                <a:solidFill>
                  <a:srgbClr val="003399"/>
                </a:solidFill>
              </a:rPr>
              <a:t>: </a:t>
            </a:r>
            <a:r>
              <a:rPr lang="en-US" sz="1000" dirty="0">
                <a:solidFill>
                  <a:srgbClr val="003399"/>
                </a:solidFill>
              </a:rPr>
              <a:t>M.D. Abrams, K.W. Eggers, L.J. </a:t>
            </a:r>
            <a:r>
              <a:rPr lang="en-US" sz="1000" dirty="0" err="1">
                <a:solidFill>
                  <a:srgbClr val="003399"/>
                </a:solidFill>
              </a:rPr>
              <a:t>LaPadula</a:t>
            </a:r>
            <a:r>
              <a:rPr lang="en-US" sz="1000" dirty="0">
                <a:solidFill>
                  <a:srgbClr val="003399"/>
                </a:solidFill>
              </a:rPr>
              <a:t>, I.M. </a:t>
            </a:r>
            <a:r>
              <a:rPr lang="en-US" sz="1000" dirty="0" smtClean="0">
                <a:solidFill>
                  <a:srgbClr val="003399"/>
                </a:solidFill>
              </a:rPr>
              <a:t>Olson, </a:t>
            </a:r>
            <a:r>
              <a:rPr lang="en-US" sz="1000" i="1" dirty="0" smtClean="0">
                <a:solidFill>
                  <a:srgbClr val="003399"/>
                </a:solidFill>
              </a:rPr>
              <a:t>Generalized Framework for Access Control: An Informal Description</a:t>
            </a:r>
            <a:r>
              <a:rPr lang="en-US" sz="1000" dirty="0" smtClean="0">
                <a:solidFill>
                  <a:srgbClr val="003399"/>
                </a:solidFill>
              </a:rPr>
              <a:t>,, October, 1990. </a:t>
            </a:r>
            <a:endParaRPr lang="en-US" sz="1000" i="1" dirty="0">
              <a:solidFill>
                <a:srgbClr val="003399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438417"/>
              </p:ext>
            </p:extLst>
          </p:nvPr>
        </p:nvGraphicFramePr>
        <p:xfrm>
          <a:off x="2362200" y="4032288"/>
          <a:ext cx="4454556" cy="274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12" name="Visio" r:id="rId3" imgW="4278444" imgH="2533560" progId="Visio.Drawing.11">
                  <p:embed/>
                </p:oleObj>
              </mc:Choice>
              <mc:Fallback>
                <p:oleObj name="Visio" r:id="rId3" imgW="4278444" imgH="253356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62200" y="4032288"/>
                        <a:ext cx="4454556" cy="2749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272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C026ABDC-7FA7-4320-BD5A-5F5E355EFEF0}" type="slidenum">
              <a:rPr lang="en-US"/>
              <a:pPr/>
              <a:t>59</a:t>
            </a:fld>
            <a:r>
              <a:rPr lang="en-US" dirty="0"/>
              <a:t> -</a:t>
            </a:r>
          </a:p>
        </p:txBody>
      </p:sp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Access Control Models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/>
              <a:t>Role-based Access Control (RBAC)</a:t>
            </a:r>
          </a:p>
        </p:txBody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Access control</a:t>
            </a:r>
            <a:r>
              <a:rPr lang="en-US" dirty="0"/>
              <a:t> decisions are </a:t>
            </a:r>
            <a:r>
              <a:rPr lang="en-US" u="sng" dirty="0">
                <a:solidFill>
                  <a:srgbClr val="FF6600"/>
                </a:solidFill>
              </a:rPr>
              <a:t>based on job function</a:t>
            </a:r>
            <a:r>
              <a:rPr lang="en-US" dirty="0"/>
              <a:t>.</a:t>
            </a:r>
          </a:p>
          <a:p>
            <a:pPr>
              <a:buClr>
                <a:srgbClr val="003399"/>
              </a:buClr>
            </a:pPr>
            <a:r>
              <a:rPr lang="en-US" dirty="0"/>
              <a:t>Each role (job function) will have its own access capabilities.</a:t>
            </a:r>
          </a:p>
          <a:p>
            <a:pPr>
              <a:buClr>
                <a:srgbClr val="003399"/>
              </a:buClr>
            </a:pPr>
            <a:r>
              <a:rPr lang="en-US" dirty="0"/>
              <a:t>Access capabilities are </a:t>
            </a:r>
            <a:r>
              <a:rPr lang="en-US" u="sng" dirty="0">
                <a:solidFill>
                  <a:srgbClr val="FF6600"/>
                </a:solidFill>
              </a:rPr>
              <a:t>inherited</a:t>
            </a:r>
            <a:r>
              <a:rPr lang="en-US" dirty="0"/>
              <a:t> by users assigned a job function.</a:t>
            </a:r>
          </a:p>
          <a:p>
            <a:pPr>
              <a:buClr>
                <a:srgbClr val="003399"/>
              </a:buClr>
            </a:pPr>
            <a:r>
              <a:rPr lang="en-US" dirty="0"/>
              <a:t>Determination of role is </a:t>
            </a:r>
            <a:r>
              <a:rPr lang="en-US" u="sng" dirty="0">
                <a:solidFill>
                  <a:srgbClr val="FF6600"/>
                </a:solidFill>
              </a:rPr>
              <a:t>discretionary</a:t>
            </a:r>
            <a:r>
              <a:rPr lang="en-US" dirty="0"/>
              <a:t> and is in compliance with security access control policy.</a:t>
            </a:r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Groups of users need similar or identical privileges</a:t>
            </a:r>
            <a:r>
              <a:rPr lang="en-US" dirty="0"/>
              <a:t>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Generally associated with </a:t>
            </a:r>
            <a:r>
              <a:rPr lang="en-US" u="sng" dirty="0">
                <a:solidFill>
                  <a:srgbClr val="FF6600"/>
                </a:solidFill>
              </a:rPr>
              <a:t>DAC</a:t>
            </a:r>
            <a:r>
              <a:rPr lang="en-US" dirty="0"/>
              <a:t>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Privileges appropriate to functional roles are assigned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Individual users are enrolled in appropriate roles.</a:t>
            </a:r>
          </a:p>
          <a:p>
            <a:pPr lvl="2">
              <a:buClr>
                <a:srgbClr val="003399"/>
              </a:buClr>
            </a:pPr>
            <a:r>
              <a:rPr lang="en-US" dirty="0"/>
              <a:t>Privileges are inherited.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827E24FA-BC56-4C46-BBBC-D7E59B4E1A1C}" type="slidenum">
              <a:rPr lang="en-US"/>
              <a:pPr/>
              <a:t>6</a:t>
            </a:fld>
            <a:r>
              <a:rPr lang="en-US" dirty="0"/>
              <a:t> -</a:t>
            </a:r>
          </a:p>
        </p:txBody>
      </p:sp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Definition &amp; Principles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/>
              <a:t>Information Protection Environment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077200" cy="54102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u="sng" dirty="0">
                <a:solidFill>
                  <a:srgbClr val="FF6600"/>
                </a:solidFill>
              </a:rPr>
              <a:t>environment</a:t>
            </a:r>
            <a:r>
              <a:rPr lang="en-US" dirty="0"/>
              <a:t> for </a:t>
            </a:r>
            <a:r>
              <a:rPr lang="en-US" u="sng" dirty="0">
                <a:solidFill>
                  <a:srgbClr val="FF6600"/>
                </a:solidFill>
              </a:rPr>
              <a:t>access control</a:t>
            </a:r>
            <a:r>
              <a:rPr lang="en-US" dirty="0"/>
              <a:t> includes the following:</a:t>
            </a:r>
          </a:p>
          <a:p>
            <a:pPr lvl="1"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Information systems</a:t>
            </a:r>
            <a:r>
              <a:rPr lang="en-US" dirty="0" smtClean="0"/>
              <a:t>.</a:t>
            </a:r>
          </a:p>
          <a:p>
            <a:pPr lvl="1"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Facilities</a:t>
            </a:r>
            <a:r>
              <a:rPr lang="en-US" dirty="0" smtClean="0"/>
              <a:t> (e.g. Physical security countermeasures).</a:t>
            </a:r>
          </a:p>
          <a:p>
            <a:pPr lvl="1"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Support systems</a:t>
            </a:r>
            <a:r>
              <a:rPr lang="en-US" dirty="0" smtClean="0"/>
              <a:t> (e.g. Systems that runs the critical infrastructure: HVAC, Utility, Water, etc.)</a:t>
            </a:r>
          </a:p>
          <a:p>
            <a:pPr lvl="1"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Personnel</a:t>
            </a:r>
            <a:r>
              <a:rPr lang="en-US" dirty="0" smtClean="0"/>
              <a:t> </a:t>
            </a:r>
            <a:r>
              <a:rPr lang="en-US" dirty="0"/>
              <a:t>(e.g. users, operators, customers, or business partners, etc.)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6306979"/>
            <a:ext cx="6705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3399"/>
                </a:solidFill>
              </a:rPr>
              <a:t>Reference</a:t>
            </a:r>
            <a:r>
              <a:rPr lang="en-US" sz="1000" dirty="0" smtClean="0">
                <a:solidFill>
                  <a:srgbClr val="003399"/>
                </a:solidFill>
              </a:rPr>
              <a:t>: </a:t>
            </a:r>
            <a:r>
              <a:rPr lang="en-US" sz="1000" i="1" dirty="0" smtClean="0">
                <a:solidFill>
                  <a:srgbClr val="003399"/>
                </a:solidFill>
              </a:rPr>
              <a:t>Official (ISC)</a:t>
            </a:r>
            <a:r>
              <a:rPr lang="en-US" sz="1000" i="1" baseline="30000" dirty="0" smtClean="0">
                <a:solidFill>
                  <a:srgbClr val="003399"/>
                </a:solidFill>
              </a:rPr>
              <a:t>2</a:t>
            </a:r>
            <a:r>
              <a:rPr lang="en-US" sz="1000" i="1" dirty="0" smtClean="0">
                <a:solidFill>
                  <a:srgbClr val="003399"/>
                </a:solidFill>
              </a:rPr>
              <a:t> Guide To The CISSP CBK</a:t>
            </a:r>
            <a:r>
              <a:rPr lang="en-US" sz="1000" dirty="0" smtClean="0">
                <a:solidFill>
                  <a:srgbClr val="003399"/>
                </a:solidFill>
              </a:rPr>
              <a:t>, H. Tipton and K. Henry, (ISC)</a:t>
            </a:r>
            <a:r>
              <a:rPr lang="en-US" sz="1000" baseline="30000" dirty="0" smtClean="0">
                <a:solidFill>
                  <a:srgbClr val="003399"/>
                </a:solidFill>
              </a:rPr>
              <a:t>2</a:t>
            </a:r>
            <a:r>
              <a:rPr lang="en-US" sz="1000" dirty="0" smtClean="0">
                <a:solidFill>
                  <a:srgbClr val="003399"/>
                </a:solidFill>
              </a:rPr>
              <a:t> Press, Auerbach Publications.</a:t>
            </a:r>
            <a:endParaRPr lang="en-US" sz="10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10A3A653-64C2-4800-B803-B0DC6FBFF32E}" type="slidenum">
              <a:rPr lang="en-US"/>
              <a:pPr/>
              <a:t>60</a:t>
            </a:fld>
            <a:r>
              <a:rPr lang="en-US" dirty="0"/>
              <a:t> -</a:t>
            </a:r>
          </a:p>
        </p:txBody>
      </p:sp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Access Control Models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/>
              <a:t>Role-based Access Control (RBAC)</a:t>
            </a:r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7772400" cy="2611438"/>
          </a:xfrm>
        </p:spPr>
        <p:txBody>
          <a:bodyPr/>
          <a:lstStyle/>
          <a:p>
            <a:r>
              <a:rPr lang="en-US" dirty="0"/>
              <a:t>Limited hierarchical RBAC-based </a:t>
            </a:r>
            <a:r>
              <a:rPr lang="en-US" u="sng" dirty="0">
                <a:solidFill>
                  <a:srgbClr val="FF6600"/>
                </a:solidFill>
              </a:rPr>
              <a:t>authorization</a:t>
            </a:r>
            <a:r>
              <a:rPr lang="en-US" dirty="0"/>
              <a:t> for web services.</a:t>
            </a:r>
          </a:p>
          <a:p>
            <a:pPr lvl="1"/>
            <a:r>
              <a:rPr lang="en-US" dirty="0"/>
              <a:t>User Assignment: </a:t>
            </a:r>
            <a:r>
              <a:rPr lang="en-US" u="sng" dirty="0">
                <a:solidFill>
                  <a:srgbClr val="FF6600"/>
                </a:solidFill>
              </a:rPr>
              <a:t>Identity-to-roles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Permission Assignment: </a:t>
            </a:r>
            <a:r>
              <a:rPr lang="en-US" u="sng" dirty="0">
                <a:solidFill>
                  <a:srgbClr val="FF6600"/>
                </a:solidFill>
              </a:rPr>
              <a:t>Roles-to-privileges</a:t>
            </a:r>
            <a:r>
              <a:rPr lang="en-US" dirty="0"/>
              <a:t>.</a:t>
            </a:r>
          </a:p>
        </p:txBody>
      </p:sp>
      <p:graphicFrame>
        <p:nvGraphicFramePr>
          <p:cNvPr id="46182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92100" y="2971800"/>
          <a:ext cx="8534400" cy="334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59" name="Visio" r:id="rId4" imgW="10818435" imgH="4234696" progId="Visio.Drawing.11">
                  <p:embed/>
                </p:oleObj>
              </mc:Choice>
              <mc:Fallback>
                <p:oleObj name="Visio" r:id="rId4" imgW="10818435" imgH="4234696" progId="Visio.Drawing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" y="2971800"/>
                        <a:ext cx="8534400" cy="334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DAFE985D-8A50-478A-8AE9-74E834D9516E}" type="slidenum">
              <a:rPr lang="en-US"/>
              <a:pPr/>
              <a:t>61</a:t>
            </a:fld>
            <a:r>
              <a:rPr lang="en-US" dirty="0"/>
              <a:t> -</a:t>
            </a:r>
          </a:p>
        </p:txBody>
      </p:sp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Technical (Logical) Access Controls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Centralized Access Control Method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AAA (Authentication, Authorization, Accounting) </a:t>
            </a:r>
            <a:r>
              <a:rPr lang="en-US" dirty="0" smtClean="0"/>
              <a:t>protocols.</a:t>
            </a:r>
            <a:endParaRPr lang="en-US" dirty="0"/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RADIUS</a:t>
            </a:r>
            <a:r>
              <a:rPr lang="en-US" dirty="0"/>
              <a:t> (Remote Access Dial-In User Service)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Use UDP/IP-based frame protocols: </a:t>
            </a:r>
            <a:r>
              <a:rPr lang="en-US" u="sng" dirty="0">
                <a:solidFill>
                  <a:srgbClr val="FF6600"/>
                </a:solidFill>
              </a:rPr>
              <a:t>SLIP</a:t>
            </a:r>
            <a:r>
              <a:rPr lang="en-US" dirty="0"/>
              <a:t> (Serial Line Internet Protocol) and </a:t>
            </a:r>
            <a:r>
              <a:rPr lang="en-US" u="sng" dirty="0">
                <a:solidFill>
                  <a:srgbClr val="FF6600"/>
                </a:solidFill>
              </a:rPr>
              <a:t>PPP</a:t>
            </a:r>
            <a:r>
              <a:rPr lang="en-US" dirty="0"/>
              <a:t> (Point-to-Point Protocol).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In a client/server configuration.</a:t>
            </a:r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TACACS</a:t>
            </a:r>
            <a:r>
              <a:rPr lang="en-US" dirty="0"/>
              <a:t> (Terminal Access Controller Access Control System)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Proprietary (Cisco Systems), TACACS+ a proposed IETF standard.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TCP/IP-based, Transaction includes </a:t>
            </a:r>
            <a:r>
              <a:rPr lang="en-US" u="sng" dirty="0">
                <a:solidFill>
                  <a:srgbClr val="FF6600"/>
                </a:solidFill>
              </a:rPr>
              <a:t>CHAP</a:t>
            </a:r>
            <a:r>
              <a:rPr lang="en-US" dirty="0"/>
              <a:t> or </a:t>
            </a:r>
            <a:r>
              <a:rPr lang="en-US" u="sng" dirty="0">
                <a:solidFill>
                  <a:srgbClr val="FF6600"/>
                </a:solidFill>
              </a:rPr>
              <a:t>PAP</a:t>
            </a:r>
            <a:r>
              <a:rPr lang="en-US" dirty="0"/>
              <a:t>.</a:t>
            </a:r>
          </a:p>
          <a:p>
            <a:pPr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Diameter</a:t>
            </a:r>
            <a:r>
              <a:rPr lang="en-US" dirty="0" smtClean="0"/>
              <a:t> </a:t>
            </a:r>
            <a:r>
              <a:rPr lang="en-US" dirty="0"/>
              <a:t>(not an acronym)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RFC 3588 for access control of mobile devices.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Uses UDP transport in a </a:t>
            </a:r>
            <a:r>
              <a:rPr lang="en-US" u="sng" dirty="0">
                <a:solidFill>
                  <a:srgbClr val="FF6600"/>
                </a:solidFill>
              </a:rPr>
              <a:t>peer-to-peer</a:t>
            </a:r>
            <a:r>
              <a:rPr lang="en-US" dirty="0"/>
              <a:t> configuration.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83D1F7EF-026D-40EB-92C6-6BC6B567AC57}" type="slidenum">
              <a:rPr lang="en-US"/>
              <a:pPr/>
              <a:t>62</a:t>
            </a:fld>
            <a:r>
              <a:rPr lang="en-US" dirty="0"/>
              <a:t> -</a:t>
            </a:r>
          </a:p>
        </p:txBody>
      </p:sp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Technical (Logical) Access Controls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Decentralized Access Control Method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3810000" cy="54864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Single Sign-On (SSO):</a:t>
            </a:r>
          </a:p>
          <a:p>
            <a:pPr>
              <a:buFontTx/>
              <a:buNone/>
            </a:pPr>
            <a:r>
              <a:rPr lang="en-US" dirty="0"/>
              <a:t>Key enabler of SSO is “</a:t>
            </a:r>
            <a:r>
              <a:rPr lang="en-US" u="sng" dirty="0">
                <a:solidFill>
                  <a:srgbClr val="FF6600"/>
                </a:solidFill>
              </a:rPr>
              <a:t>chain of certificates and tokens</a:t>
            </a:r>
            <a:r>
              <a:rPr lang="en-US" dirty="0"/>
              <a:t>.”</a:t>
            </a:r>
          </a:p>
          <a:p>
            <a:pPr>
              <a:buFontTx/>
              <a:buNone/>
            </a:pPr>
            <a:r>
              <a:rPr lang="en-US" dirty="0"/>
              <a:t>Step 1: Sign-On</a:t>
            </a:r>
          </a:p>
          <a:p>
            <a:r>
              <a:rPr lang="en-US" sz="2000" dirty="0"/>
              <a:t>Subject (user) authenticates against a master certification authority (CA) system using singe-, two-, or three-factor authentication method.</a:t>
            </a:r>
          </a:p>
          <a:p>
            <a:r>
              <a:rPr lang="en-US" sz="2000" dirty="0"/>
              <a:t>A security token is then issued to the authenticated subject along with access policy.</a:t>
            </a:r>
          </a:p>
        </p:txBody>
      </p:sp>
      <p:graphicFrame>
        <p:nvGraphicFramePr>
          <p:cNvPr id="42701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1406525"/>
          <a:ext cx="4346575" cy="461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042" name="Visio" r:id="rId4" imgW="5633204" imgH="5978247" progId="Visio.Drawing.11">
                  <p:embed/>
                </p:oleObj>
              </mc:Choice>
              <mc:Fallback>
                <p:oleObj name="Visio" r:id="rId4" imgW="5633204" imgH="5978247" progId="Visio.Drawing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406525"/>
                        <a:ext cx="4346575" cy="461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AAEF2FB5-EDD0-43FF-8B18-E9FA0D348008}" type="slidenum">
              <a:rPr lang="en-US"/>
              <a:pPr/>
              <a:t>63</a:t>
            </a:fld>
            <a:r>
              <a:rPr lang="en-US" dirty="0"/>
              <a:t> -</a:t>
            </a:r>
          </a:p>
        </p:txBody>
      </p:sp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Technical (Logical) Access Controls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Decentralized Access Control Method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3810000" cy="53340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Single Sign-On</a:t>
            </a:r>
          </a:p>
          <a:p>
            <a:pPr>
              <a:buFontTx/>
              <a:buNone/>
            </a:pPr>
            <a:r>
              <a:rPr lang="en-US" dirty="0"/>
              <a:t>Step 2: Distributed Auth.</a:t>
            </a:r>
          </a:p>
          <a:p>
            <a:r>
              <a:rPr lang="en-US" sz="2000" dirty="0"/>
              <a:t>The objects (i.e. web browser and web server) exchange certificate tokens and negotiate SSL/TLS session.</a:t>
            </a:r>
          </a:p>
          <a:p>
            <a:r>
              <a:rPr lang="en-US" sz="2000" dirty="0"/>
              <a:t>The subjects’ authenticated credential is asserted using </a:t>
            </a:r>
            <a:r>
              <a:rPr lang="en-US" sz="2000" dirty="0" smtClean="0"/>
              <a:t>SAML </a:t>
            </a:r>
            <a:r>
              <a:rPr lang="en-US" sz="2000" dirty="0"/>
              <a:t>and validated by the root CA.</a:t>
            </a:r>
          </a:p>
        </p:txBody>
      </p:sp>
      <p:graphicFrame>
        <p:nvGraphicFramePr>
          <p:cNvPr id="42906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924300" y="1055688"/>
          <a:ext cx="5141913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90" name="Visio" r:id="rId4" imgW="6808351" imgH="7669709" progId="Visio.Drawing.11">
                  <p:embed/>
                </p:oleObj>
              </mc:Choice>
              <mc:Fallback>
                <p:oleObj name="Visio" r:id="rId4" imgW="6808351" imgH="7669709" progId="Visio.Drawing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1055688"/>
                        <a:ext cx="5141913" cy="579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B8E27B80-A205-436D-9389-D968948B0FAC}" type="slidenum">
              <a:rPr lang="en-US"/>
              <a:pPr/>
              <a:t>64</a:t>
            </a:fld>
            <a:r>
              <a:rPr lang="en-US" dirty="0"/>
              <a:t> -</a:t>
            </a:r>
          </a:p>
        </p:txBody>
      </p:sp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Technical (Logical) Access Controls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Decentralized Access Control Method</a:t>
            </a:r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u="sng" dirty="0">
                <a:solidFill>
                  <a:srgbClr val="FF6600"/>
                </a:solidFill>
              </a:rPr>
              <a:t>Kerberos</a:t>
            </a:r>
            <a:r>
              <a:rPr lang="en-US" dirty="0"/>
              <a:t> is also based on a central authentication authority-Key distribution center (</a:t>
            </a:r>
            <a:r>
              <a:rPr lang="en-US" u="sng" dirty="0">
                <a:solidFill>
                  <a:srgbClr val="FF6600"/>
                </a:solidFill>
              </a:rPr>
              <a:t>KDC</a:t>
            </a:r>
            <a:r>
              <a:rPr lang="en-US" dirty="0"/>
              <a:t>).  KDC performs authentication service (</a:t>
            </a:r>
            <a:r>
              <a:rPr lang="en-US" u="sng" dirty="0">
                <a:solidFill>
                  <a:srgbClr val="FF6600"/>
                </a:solidFill>
              </a:rPr>
              <a:t>AS</a:t>
            </a:r>
            <a:r>
              <a:rPr lang="en-US" dirty="0"/>
              <a:t>), and ticket granting service (</a:t>
            </a:r>
            <a:r>
              <a:rPr lang="en-US" u="sng" dirty="0">
                <a:solidFill>
                  <a:srgbClr val="FF6600"/>
                </a:solidFill>
              </a:rPr>
              <a:t>TGS</a:t>
            </a:r>
            <a:r>
              <a:rPr lang="en-US" dirty="0"/>
              <a:t>) functions.</a:t>
            </a:r>
          </a:p>
          <a:p>
            <a:r>
              <a:rPr lang="en-US" dirty="0"/>
              <a:t>Kerberos provides:</a:t>
            </a:r>
          </a:p>
          <a:p>
            <a:pPr lvl="1"/>
            <a:r>
              <a:rPr lang="en-US" dirty="0"/>
              <a:t>Encryption of data for confidentiality, non-repudiation for integrity.</a:t>
            </a:r>
          </a:p>
          <a:p>
            <a:pPr lvl="1"/>
            <a:r>
              <a:rPr lang="en-US" dirty="0"/>
              <a:t>Transparency.  The authentication &amp; key distribution process is transparent to subjects</a:t>
            </a:r>
          </a:p>
          <a:p>
            <a:r>
              <a:rPr lang="en-US" dirty="0"/>
              <a:t>In many ways, PKI is similar to Kerberos, except </a:t>
            </a:r>
            <a:r>
              <a:rPr lang="en-US" u="sng" dirty="0">
                <a:solidFill>
                  <a:srgbClr val="FF6600"/>
                </a:solidFill>
              </a:rPr>
              <a:t>Kerberos uses DES</a:t>
            </a:r>
            <a:r>
              <a:rPr lang="en-US" dirty="0"/>
              <a:t> cryptographic algorithm for encrypting authentication information and PKI supports various type of crypto. cipher.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575D042C-B56A-403F-9394-ED6902198FC9}" type="slidenum">
              <a:rPr lang="en-US"/>
              <a:pPr/>
              <a:t>65</a:t>
            </a:fld>
            <a:r>
              <a:rPr lang="en-US" dirty="0"/>
              <a:t> -</a:t>
            </a:r>
          </a:p>
        </p:txBody>
      </p:sp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Technical (Logical) Access Controls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Decentralized Access Control Method</a:t>
            </a:r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4724400" cy="5181600"/>
          </a:xfrm>
        </p:spPr>
        <p:txBody>
          <a:bodyPr/>
          <a:lstStyle/>
          <a:p>
            <a:r>
              <a:rPr lang="en-US" dirty="0"/>
              <a:t>The Kerberos Key Distribution Center (</a:t>
            </a:r>
            <a:r>
              <a:rPr lang="en-US" u="sng" dirty="0">
                <a:solidFill>
                  <a:srgbClr val="FF6600"/>
                </a:solidFill>
              </a:rPr>
              <a:t>KDC</a:t>
            </a:r>
            <a:r>
              <a:rPr lang="en-US" dirty="0"/>
              <a:t>) server serves two functions:</a:t>
            </a:r>
          </a:p>
          <a:p>
            <a:r>
              <a:rPr lang="en-US" dirty="0"/>
              <a:t>An Authentication Server (</a:t>
            </a:r>
            <a:r>
              <a:rPr lang="en-US" u="sng" dirty="0">
                <a:solidFill>
                  <a:srgbClr val="FF6600"/>
                </a:solidFill>
              </a:rPr>
              <a:t>AS</a:t>
            </a:r>
            <a:r>
              <a:rPr lang="en-US" dirty="0"/>
              <a:t>), which authenticates a Principal via a pre-exchanged Secret Key</a:t>
            </a:r>
          </a:p>
          <a:p>
            <a:r>
              <a:rPr lang="en-US" dirty="0"/>
              <a:t>A Ticket Granting Server (</a:t>
            </a:r>
            <a:r>
              <a:rPr lang="en-US" u="sng" dirty="0">
                <a:solidFill>
                  <a:srgbClr val="FF6600"/>
                </a:solidFill>
              </a:rPr>
              <a:t>TGS</a:t>
            </a:r>
            <a:r>
              <a:rPr lang="en-US" dirty="0"/>
              <a:t>), which provides a means to securely authenticate a trusted relationship between two Principals.</a:t>
            </a:r>
          </a:p>
        </p:txBody>
      </p:sp>
      <p:graphicFrame>
        <p:nvGraphicFramePr>
          <p:cNvPr id="43315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5181600" y="1555750"/>
          <a:ext cx="3810000" cy="374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86" name="Visio" r:id="rId4" imgW="3889236" imgH="3824645" progId="Visio.Drawing.11">
                  <p:embed/>
                </p:oleObj>
              </mc:Choice>
              <mc:Fallback>
                <p:oleObj name="Visio" r:id="rId4" imgW="3889236" imgH="3824645" progId="Visio.Drawing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555750"/>
                        <a:ext cx="3810000" cy="374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EAACD69A-4EBB-493C-A2C2-1A20590520C8}" type="slidenum">
              <a:rPr lang="en-US"/>
              <a:pPr/>
              <a:t>66</a:t>
            </a:fld>
            <a:r>
              <a:rPr lang="en-US" dirty="0"/>
              <a:t> -</a:t>
            </a:r>
          </a:p>
        </p:txBody>
      </p:sp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Technical (Logical) Access Controls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Decentralized Access Control Method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4953000" cy="5715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Secure European System for Applications in a Multi-vendor Environment (</a:t>
            </a:r>
            <a:r>
              <a:rPr lang="en-US" u="sng" dirty="0">
                <a:solidFill>
                  <a:srgbClr val="FF6600"/>
                </a:solidFill>
              </a:rPr>
              <a:t>SESAME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</a:pPr>
            <a:r>
              <a:rPr lang="en-US" dirty="0"/>
              <a:t>Offers SSO with added distributed access controls </a:t>
            </a:r>
            <a:r>
              <a:rPr lang="en-US" u="sng" dirty="0">
                <a:solidFill>
                  <a:srgbClr val="FF6600"/>
                </a:solidFill>
              </a:rPr>
              <a:t>using public-key cryptography</a:t>
            </a:r>
            <a:r>
              <a:rPr lang="en-US" dirty="0"/>
              <a:t> for protect internetworking data.</a:t>
            </a:r>
          </a:p>
          <a:p>
            <a:pPr>
              <a:lnSpc>
                <a:spcPct val="90000"/>
              </a:lnSpc>
            </a:pPr>
            <a:r>
              <a:rPr lang="en-US" dirty="0"/>
              <a:t>Offers role-based access control (</a:t>
            </a:r>
            <a:r>
              <a:rPr lang="en-US" u="sng" dirty="0">
                <a:solidFill>
                  <a:srgbClr val="FF6600"/>
                </a:solidFill>
              </a:rPr>
              <a:t>RBAC</a:t>
            </a:r>
            <a:r>
              <a:rPr lang="en-US" dirty="0"/>
              <a:t>).</a:t>
            </a:r>
          </a:p>
          <a:p>
            <a:pPr>
              <a:lnSpc>
                <a:spcPct val="90000"/>
              </a:lnSpc>
            </a:pPr>
            <a:r>
              <a:rPr lang="en-US" dirty="0"/>
              <a:t>Use Privileged Attribute Certificate (</a:t>
            </a:r>
            <a:r>
              <a:rPr lang="en-US" u="sng" dirty="0">
                <a:solidFill>
                  <a:srgbClr val="FF6600"/>
                </a:solidFill>
              </a:rPr>
              <a:t>PAC</a:t>
            </a:r>
            <a:r>
              <a:rPr lang="en-US" dirty="0"/>
              <a:t>) (similar to Kerberos Ticket).</a:t>
            </a:r>
          </a:p>
          <a:p>
            <a:pPr>
              <a:lnSpc>
                <a:spcPct val="90000"/>
              </a:lnSpc>
            </a:pPr>
            <a:r>
              <a:rPr lang="en-US" dirty="0"/>
              <a:t>SESAME components can be accessible through Kerberos v5 protocol.</a:t>
            </a:r>
          </a:p>
        </p:txBody>
      </p:sp>
      <p:graphicFrame>
        <p:nvGraphicFramePr>
          <p:cNvPr id="435204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181600" y="1698625"/>
          <a:ext cx="3822700" cy="342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234" name="Visio" r:id="rId4" imgW="3903405" imgH="3297495" progId="Visio.Drawing.11">
                  <p:embed/>
                </p:oleObj>
              </mc:Choice>
              <mc:Fallback>
                <p:oleObj name="Visio" r:id="rId4" imgW="3903405" imgH="3297495" progId="Visio.Drawing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698625"/>
                        <a:ext cx="3822700" cy="342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625D16A7-BAAE-4305-93D0-713811A90304}" type="slidenum">
              <a:rPr lang="en-US"/>
              <a:pPr/>
              <a:t>67</a:t>
            </a:fld>
            <a:r>
              <a:rPr lang="en-US" dirty="0"/>
              <a:t> -</a:t>
            </a:r>
          </a:p>
        </p:txBody>
      </p:sp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Questions: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difference between discretionary access control (DAC) and mandatory access control (MAC)?</a:t>
            </a:r>
          </a:p>
          <a:p>
            <a:pPr lvl="1"/>
            <a:r>
              <a:rPr lang="en-US" dirty="0"/>
              <a:t>DAC: 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MAC: 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dirty="0"/>
              <a:t>Role-based access control is based on ?</a:t>
            </a:r>
          </a:p>
          <a:p>
            <a:pPr lvl="1"/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Rule-based access control is based on ?</a:t>
            </a:r>
          </a:p>
          <a:p>
            <a:pPr lvl="1"/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48385FD6-459A-415E-8DDA-B9B453AFC8A5}" type="slidenum">
              <a:rPr lang="en-US"/>
              <a:pPr/>
              <a:t>68</a:t>
            </a:fld>
            <a:r>
              <a:rPr lang="en-US" dirty="0"/>
              <a:t> -</a:t>
            </a:r>
          </a:p>
        </p:txBody>
      </p:sp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Answers:</a:t>
            </a:r>
          </a:p>
        </p:txBody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difference between discretionary access control (DAC) and mandatory access control (MAC)?</a:t>
            </a:r>
          </a:p>
          <a:p>
            <a:pPr lvl="1"/>
            <a:r>
              <a:rPr lang="en-US" dirty="0"/>
              <a:t>DAC: </a:t>
            </a:r>
            <a:r>
              <a:rPr lang="en-US" u="sng" dirty="0">
                <a:solidFill>
                  <a:srgbClr val="FF6600"/>
                </a:solidFill>
              </a:rPr>
              <a:t>Information owner determines who can access and what privilege the subject may has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MAC: </a:t>
            </a:r>
            <a:r>
              <a:rPr lang="en-US" u="sng" dirty="0">
                <a:solidFill>
                  <a:srgbClr val="FF6600"/>
                </a:solidFill>
              </a:rPr>
              <a:t>Information owner and system determines assess.</a:t>
            </a:r>
            <a:br>
              <a:rPr lang="en-US" u="sng" dirty="0">
                <a:solidFill>
                  <a:srgbClr val="FF6600"/>
                </a:solidFill>
              </a:rPr>
            </a:br>
            <a:r>
              <a:rPr lang="en-US" u="sng" dirty="0">
                <a:solidFill>
                  <a:srgbClr val="FF6600"/>
                </a:solidFill>
              </a:rPr>
              <a:t>Clearance of subject = Classification of object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Role-based access control is based on ?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User’s job function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Rule-based access control is based on ?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Rules created by information owners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7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7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7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7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7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7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7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7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B1BE621C-A5C5-47DA-95D2-6CD1CCE6B800}" type="slidenum">
              <a:rPr lang="en-US"/>
              <a:pPr/>
              <a:t>69</a:t>
            </a:fld>
            <a:r>
              <a:rPr lang="en-US" dirty="0"/>
              <a:t> -</a:t>
            </a:r>
          </a:p>
        </p:txBody>
      </p:sp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Topics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Access Control</a:t>
            </a:r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Definition &amp; Principles</a:t>
            </a:r>
          </a:p>
          <a:p>
            <a:r>
              <a:rPr lang="en-US" dirty="0"/>
              <a:t>Threats</a:t>
            </a:r>
          </a:p>
          <a:p>
            <a:r>
              <a:rPr lang="en-US" dirty="0"/>
              <a:t>Types of Access Control</a:t>
            </a:r>
          </a:p>
          <a:p>
            <a:pPr lvl="1"/>
            <a:r>
              <a:rPr lang="en-US" dirty="0" smtClean="0"/>
              <a:t>Identification, Authentication, Authorization, and Accountability</a:t>
            </a:r>
            <a:endParaRPr lang="en-US" dirty="0"/>
          </a:p>
          <a:p>
            <a:r>
              <a:rPr lang="en-US" dirty="0"/>
              <a:t>Access Control Models</a:t>
            </a:r>
          </a:p>
          <a:p>
            <a:pPr lvl="1"/>
            <a:r>
              <a:rPr lang="en-US" dirty="0" smtClean="0"/>
              <a:t>Security Models</a:t>
            </a:r>
            <a:endParaRPr lang="en-US" dirty="0"/>
          </a:p>
          <a:p>
            <a:pPr lvl="1"/>
            <a:r>
              <a:rPr lang="en-US" dirty="0"/>
              <a:t>Centralized &amp; Decentralized/Distributed</a:t>
            </a:r>
          </a:p>
          <a:p>
            <a:r>
              <a:rPr lang="en-US" dirty="0"/>
              <a:t>Monitor &amp; Management</a:t>
            </a:r>
          </a:p>
          <a:p>
            <a:pPr lvl="1"/>
            <a:r>
              <a:rPr lang="en-US" dirty="0"/>
              <a:t>IPS &amp; IDS</a:t>
            </a:r>
          </a:p>
          <a:p>
            <a:pPr lvl="1"/>
            <a:r>
              <a:rPr lang="en-US" dirty="0"/>
              <a:t>Security Assessment &amp; Evaluation</a:t>
            </a:r>
          </a:p>
          <a:p>
            <a:endParaRPr lang="en-US" dirty="0"/>
          </a:p>
        </p:txBody>
      </p:sp>
      <p:sp>
        <p:nvSpPr>
          <p:cNvPr id="437252" name="AutoShape 4"/>
          <p:cNvSpPr>
            <a:spLocks noChangeArrowheads="1"/>
          </p:cNvSpPr>
          <p:nvPr/>
        </p:nvSpPr>
        <p:spPr bwMode="auto">
          <a:xfrm>
            <a:off x="304800" y="4280647"/>
            <a:ext cx="6096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- </a:t>
            </a:r>
            <a:fld id="{8235F57D-65A1-4CA6-8BC7-37565D48D2FC}" type="slidenum">
              <a:rPr lang="en-US" smtClean="0"/>
              <a:pPr/>
              <a:t>7</a:t>
            </a:fld>
            <a:r>
              <a:rPr lang="en-US" dirty="0" smtClean="0"/>
              <a:t> -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Definition &amp; Principles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Security Consideration in System Life Cycle (SLC) </a:t>
            </a:r>
            <a:r>
              <a:rPr lang="en-US" sz="1200" dirty="0" smtClean="0"/>
              <a:t>…(1/2)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305800" cy="5486400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US" dirty="0" smtClean="0"/>
              <a:t>Initiation Phase </a:t>
            </a:r>
            <a:r>
              <a:rPr lang="en-US" sz="1200" dirty="0" smtClean="0"/>
              <a:t>(IEEE 1220: Concept Stage)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 smtClean="0"/>
              <a:t>Survey &amp; understand the </a:t>
            </a:r>
            <a:r>
              <a:rPr lang="en-US" u="sng" dirty="0" smtClean="0">
                <a:solidFill>
                  <a:srgbClr val="FF6600"/>
                </a:solidFill>
              </a:rPr>
              <a:t>policies</a:t>
            </a:r>
            <a:r>
              <a:rPr lang="en-US" dirty="0" smtClean="0"/>
              <a:t>, </a:t>
            </a:r>
            <a:r>
              <a:rPr lang="en-US" u="sng" dirty="0" smtClean="0">
                <a:solidFill>
                  <a:srgbClr val="FF6600"/>
                </a:solidFill>
              </a:rPr>
              <a:t>standards</a:t>
            </a:r>
            <a:r>
              <a:rPr lang="en-US" dirty="0" smtClean="0"/>
              <a:t>, and </a:t>
            </a:r>
            <a:r>
              <a:rPr lang="en-US" u="sng" dirty="0" smtClean="0">
                <a:solidFill>
                  <a:srgbClr val="FF6600"/>
                </a:solidFill>
              </a:rPr>
              <a:t>guidelines</a:t>
            </a:r>
            <a:r>
              <a:rPr lang="en-US" dirty="0" smtClean="0"/>
              <a:t>.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 smtClean="0"/>
              <a:t>Identify </a:t>
            </a:r>
            <a:r>
              <a:rPr lang="en-US" u="sng" dirty="0" smtClean="0">
                <a:solidFill>
                  <a:srgbClr val="FF6600"/>
                </a:solidFill>
              </a:rPr>
              <a:t>information assets</a:t>
            </a:r>
            <a:r>
              <a:rPr lang="en-US" dirty="0" smtClean="0"/>
              <a:t> (tangible &amp; intangible).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 smtClean="0"/>
              <a:t>Define </a:t>
            </a:r>
            <a:r>
              <a:rPr lang="en-US" u="sng" dirty="0" smtClean="0">
                <a:solidFill>
                  <a:srgbClr val="FF6600"/>
                </a:solidFill>
              </a:rPr>
              <a:t>information security categorization</a:t>
            </a:r>
            <a:r>
              <a:rPr lang="en-US" dirty="0" smtClean="0"/>
              <a:t> &amp; </a:t>
            </a:r>
            <a:r>
              <a:rPr lang="en-US" u="sng" dirty="0" smtClean="0">
                <a:solidFill>
                  <a:srgbClr val="FF6600"/>
                </a:solidFill>
              </a:rPr>
              <a:t>protection level</a:t>
            </a:r>
            <a:r>
              <a:rPr lang="en-US" dirty="0" smtClean="0"/>
              <a:t>.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 smtClean="0"/>
              <a:t>Define </a:t>
            </a:r>
            <a:r>
              <a:rPr lang="en-US" u="sng" dirty="0" smtClean="0">
                <a:solidFill>
                  <a:srgbClr val="FF6600"/>
                </a:solidFill>
              </a:rPr>
              <a:t>rules of behavior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FF6600"/>
                </a:solidFill>
              </a:rPr>
              <a:t>security CONOPS</a:t>
            </a:r>
            <a:r>
              <a:rPr lang="en-US" dirty="0" smtClean="0"/>
              <a:t>.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r>
              <a:rPr lang="en-US" dirty="0" smtClean="0"/>
              <a:t>Acquisition / Development Phase </a:t>
            </a:r>
            <a:r>
              <a:rPr lang="en-US" sz="1200" dirty="0" smtClean="0"/>
              <a:t>(IEEE 1220: Development Stage)</a:t>
            </a:r>
          </a:p>
          <a:p>
            <a:pPr marL="838200" lvl="1" indent="-381000">
              <a:lnSpc>
                <a:spcPct val="90000"/>
              </a:lnSpc>
              <a:spcBef>
                <a:spcPct val="0"/>
              </a:spcBef>
            </a:pPr>
            <a:r>
              <a:rPr lang="en-US" dirty="0" smtClean="0"/>
              <a:t>Conduct business impact analysis (BIA) (a.k.a. risk assessment).</a:t>
            </a:r>
          </a:p>
          <a:p>
            <a:pPr marL="838200" lvl="1" indent="-381000">
              <a:lnSpc>
                <a:spcPct val="90000"/>
              </a:lnSpc>
              <a:spcBef>
                <a:spcPct val="0"/>
              </a:spcBef>
            </a:pPr>
            <a:r>
              <a:rPr lang="en-US" dirty="0" smtClean="0"/>
              <a:t>Define </a:t>
            </a:r>
            <a:r>
              <a:rPr lang="en-US" u="sng" dirty="0" smtClean="0">
                <a:solidFill>
                  <a:srgbClr val="FF6600"/>
                </a:solidFill>
              </a:rPr>
              <a:t>security requirements</a:t>
            </a:r>
            <a:r>
              <a:rPr lang="en-US" dirty="0" smtClean="0"/>
              <a:t> and select </a:t>
            </a:r>
            <a:r>
              <a:rPr lang="en-US" u="sng" dirty="0" smtClean="0">
                <a:solidFill>
                  <a:srgbClr val="FF6600"/>
                </a:solidFill>
              </a:rPr>
              <a:t>security controls</a:t>
            </a:r>
            <a:r>
              <a:rPr lang="en-US" dirty="0" smtClean="0"/>
              <a:t>.</a:t>
            </a:r>
          </a:p>
          <a:p>
            <a:pPr marL="838200" lvl="1" indent="-381000">
              <a:lnSpc>
                <a:spcPct val="90000"/>
              </a:lnSpc>
              <a:spcBef>
                <a:spcPct val="0"/>
              </a:spcBef>
            </a:pPr>
            <a:r>
              <a:rPr lang="en-US" dirty="0" smtClean="0"/>
              <a:t>Perform c</a:t>
            </a:r>
            <a:r>
              <a:rPr lang="en-US" u="sng" dirty="0" smtClean="0">
                <a:solidFill>
                  <a:srgbClr val="FF6600"/>
                </a:solidFill>
              </a:rPr>
              <a:t>ost/benefit analysis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/>
              <a:t>(CBA).</a:t>
            </a:r>
          </a:p>
          <a:p>
            <a:pPr marL="838200" lvl="1" indent="-381000">
              <a:lnSpc>
                <a:spcPct val="90000"/>
              </a:lnSpc>
              <a:spcBef>
                <a:spcPct val="0"/>
              </a:spcBef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Security planning</a:t>
            </a:r>
            <a:r>
              <a:rPr lang="en-US" dirty="0" smtClean="0"/>
              <a:t> (based on risks &amp; CBA).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 smtClean="0"/>
              <a:t>Practice Information Systems Security Engineering (</a:t>
            </a:r>
            <a:r>
              <a:rPr lang="en-US" u="sng" dirty="0" smtClean="0">
                <a:solidFill>
                  <a:srgbClr val="FF6600"/>
                </a:solidFill>
              </a:rPr>
              <a:t>ISSE</a:t>
            </a:r>
            <a:r>
              <a:rPr lang="en-US" dirty="0" smtClean="0"/>
              <a:t>) Process to develop security controls.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 smtClean="0"/>
              <a:t>Develop </a:t>
            </a:r>
            <a:r>
              <a:rPr lang="en-US" u="sng" dirty="0" smtClean="0">
                <a:solidFill>
                  <a:srgbClr val="FF6600"/>
                </a:solidFill>
              </a:rPr>
              <a:t>security test &amp; evaluation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/>
              <a:t>(ST&amp;E) plan for verification &amp; validation of security controls.</a:t>
            </a:r>
          </a:p>
          <a:p>
            <a:pPr marL="838200" lvl="1" indent="-381000">
              <a:lnSpc>
                <a:spcPct val="90000"/>
              </a:lnSpc>
            </a:pPr>
            <a:endParaRPr lang="en-US" dirty="0" smtClean="0"/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en-US" sz="1000" b="1" dirty="0" smtClean="0"/>
              <a:t>Reference: </a:t>
            </a:r>
            <a:r>
              <a:rPr lang="en-US" sz="1000" dirty="0" smtClean="0"/>
              <a:t>NIST SP 800-64, </a:t>
            </a:r>
            <a:r>
              <a:rPr lang="en-US" sz="1000" i="1" dirty="0" smtClean="0"/>
              <a:t>Security Considerations in the Information System Development Life Cycle</a:t>
            </a:r>
            <a:r>
              <a:rPr lang="en-US" sz="10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E5B05ED3-062C-4EDF-B881-13709EFC8C2C}" type="slidenum">
              <a:rPr lang="en-US"/>
              <a:pPr/>
              <a:t>70</a:t>
            </a:fld>
            <a:r>
              <a:rPr lang="en-US" dirty="0"/>
              <a:t> -</a:t>
            </a:r>
          </a:p>
        </p:txBody>
      </p:sp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Access Control Monitor &amp; Management </a:t>
            </a:r>
            <a:br>
              <a:rPr lang="en-US" sz="1200" dirty="0"/>
            </a:br>
            <a:r>
              <a:rPr lang="en-US" dirty="0"/>
              <a:t>Intrusion Prevention &amp; Detection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Intrusion Prevention System</a:t>
            </a:r>
            <a:r>
              <a:rPr lang="en-US" dirty="0">
                <a:solidFill>
                  <a:srgbClr val="000099"/>
                </a:solidFill>
              </a:rPr>
              <a:t> (</a:t>
            </a:r>
            <a:r>
              <a:rPr lang="en-US" u="sng" dirty="0">
                <a:solidFill>
                  <a:srgbClr val="FF6600"/>
                </a:solidFill>
              </a:rPr>
              <a:t>IPS</a:t>
            </a:r>
            <a:r>
              <a:rPr lang="en-US" dirty="0">
                <a:solidFill>
                  <a:srgbClr val="000099"/>
                </a:solidFill>
              </a:rPr>
              <a:t>)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In-line preventive control</a:t>
            </a:r>
            <a:r>
              <a:rPr lang="en-US" dirty="0"/>
              <a:t> device.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Actively intercept and forward packets.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Access control and policy enforcement.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Usually a network-based device.</a:t>
            </a:r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Intrusion Detection Systems</a:t>
            </a:r>
            <a:r>
              <a:rPr lang="en-US" dirty="0">
                <a:solidFill>
                  <a:srgbClr val="000099"/>
                </a:solidFill>
              </a:rPr>
              <a:t> (</a:t>
            </a:r>
            <a:r>
              <a:rPr lang="en-US" u="sng" dirty="0">
                <a:solidFill>
                  <a:srgbClr val="FF6600"/>
                </a:solidFill>
              </a:rPr>
              <a:t>IDS</a:t>
            </a:r>
            <a:r>
              <a:rPr lang="en-US" dirty="0">
                <a:solidFill>
                  <a:srgbClr val="000099"/>
                </a:solidFill>
              </a:rPr>
              <a:t>)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Passive monitoring</a:t>
            </a:r>
            <a:r>
              <a:rPr lang="en-US" dirty="0"/>
              <a:t> devices.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Network-based (N-IDS) and Host-based (H-IDS).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Passively monitor and audit transmitted packets.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Patter/Signature matching or Anomaly-based.</a:t>
            </a:r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IDS Analysis Methods</a:t>
            </a:r>
            <a:r>
              <a:rPr lang="en-US" dirty="0"/>
              <a:t> &amp; Engine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Pattern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rgbClr val="000099"/>
                </a:solidFill>
              </a:rPr>
              <a:t>/ </a:t>
            </a:r>
            <a:r>
              <a:rPr lang="en-US" u="sng" dirty="0">
                <a:solidFill>
                  <a:srgbClr val="FF6600"/>
                </a:solidFill>
              </a:rPr>
              <a:t>Stateful Matching</a:t>
            </a:r>
            <a:r>
              <a:rPr lang="en-US" dirty="0"/>
              <a:t> Engine.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Anomaly-based</a:t>
            </a:r>
            <a:r>
              <a:rPr lang="en-US" dirty="0"/>
              <a:t> Engine.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A4442C69-C8AA-414E-B23C-78A3DD02611C}" type="slidenum">
              <a:rPr lang="en-US"/>
              <a:pPr/>
              <a:t>71</a:t>
            </a:fld>
            <a:r>
              <a:rPr lang="en-US" dirty="0"/>
              <a:t> -</a:t>
            </a: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38100"/>
            <a:ext cx="8075613" cy="1066800"/>
          </a:xfrm>
        </p:spPr>
        <p:txBody>
          <a:bodyPr/>
          <a:lstStyle/>
          <a:p>
            <a:r>
              <a:rPr lang="en-US" sz="1200" dirty="0"/>
              <a:t>Access Control Monitor &amp; Management</a:t>
            </a:r>
            <a:br>
              <a:rPr lang="en-US" sz="1200" dirty="0"/>
            </a:br>
            <a:r>
              <a:rPr lang="en-US" dirty="0"/>
              <a:t>Network-based IPS (N-IPS)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7772400" cy="2614613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N-IPS is an </a:t>
            </a:r>
            <a:r>
              <a:rPr lang="en-US" u="sng" dirty="0">
                <a:solidFill>
                  <a:srgbClr val="FF6600"/>
                </a:solidFill>
              </a:rPr>
              <a:t>in-line security device</a:t>
            </a:r>
            <a:r>
              <a:rPr lang="en-US" dirty="0"/>
              <a:t> for </a:t>
            </a:r>
            <a:r>
              <a:rPr lang="en-US" u="sng" dirty="0">
                <a:solidFill>
                  <a:srgbClr val="FF6600"/>
                </a:solidFill>
              </a:rPr>
              <a:t>preventive controls</a:t>
            </a:r>
            <a:r>
              <a:rPr lang="en-US" dirty="0"/>
              <a:t>.</a:t>
            </a:r>
          </a:p>
          <a:p>
            <a:r>
              <a:rPr lang="en-US" dirty="0"/>
              <a:t>Ability to block attacks in real time.</a:t>
            </a:r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Actively intercept and forward packets</a:t>
            </a:r>
            <a:r>
              <a:rPr lang="en-US" dirty="0"/>
              <a:t>.</a:t>
            </a:r>
          </a:p>
        </p:txBody>
      </p:sp>
      <p:graphicFrame>
        <p:nvGraphicFramePr>
          <p:cNvPr id="44134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371600" y="2952750"/>
          <a:ext cx="5943600" cy="375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78" name="Visio" r:id="rId4" imgW="5157311" imgH="3256240" progId="Visio.Drawing.11">
                  <p:embed/>
                </p:oleObj>
              </mc:Choice>
              <mc:Fallback>
                <p:oleObj name="Visio" r:id="rId4" imgW="5157311" imgH="3256240" progId="Visio.Drawing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952750"/>
                        <a:ext cx="5943600" cy="3752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9DA76823-4ED3-4547-9727-D7D764A04675}" type="slidenum">
              <a:rPr lang="en-US"/>
              <a:pPr/>
              <a:t>72</a:t>
            </a:fld>
            <a:r>
              <a:rPr lang="en-US" dirty="0"/>
              <a:t> -</a:t>
            </a:r>
          </a:p>
        </p:txBody>
      </p:sp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Access Control Monitor &amp; Management </a:t>
            </a:r>
            <a:br>
              <a:rPr lang="en-US" sz="1200" dirty="0"/>
            </a:br>
            <a:r>
              <a:rPr lang="en-US" dirty="0"/>
              <a:t>Network-based IDS (N-IDS)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5029200" cy="4572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N-IDS is a </a:t>
            </a:r>
            <a:r>
              <a:rPr lang="en-US" u="sng" dirty="0">
                <a:solidFill>
                  <a:srgbClr val="FF6600"/>
                </a:solidFill>
              </a:rPr>
              <a:t>passive monitoring device</a:t>
            </a:r>
            <a:r>
              <a:rPr lang="en-US" dirty="0"/>
              <a:t> for </a:t>
            </a:r>
            <a:r>
              <a:rPr lang="en-US" u="sng" dirty="0">
                <a:solidFill>
                  <a:srgbClr val="FF6600"/>
                </a:solidFill>
              </a:rPr>
              <a:t>detective controls</a:t>
            </a:r>
            <a:r>
              <a:rPr lang="en-US" dirty="0"/>
              <a:t>.</a:t>
            </a:r>
          </a:p>
          <a:p>
            <a:r>
              <a:rPr lang="en-US" dirty="0"/>
              <a:t>Monitors network packets and traffic on transmission links in real time.</a:t>
            </a:r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Analyzes protocols &amp; traffic based on signatures &amp; patterns</a:t>
            </a:r>
            <a:r>
              <a:rPr lang="en-US" dirty="0"/>
              <a:t>.</a:t>
            </a:r>
          </a:p>
          <a:p>
            <a:pPr>
              <a:buClr>
                <a:srgbClr val="003399"/>
              </a:buClr>
            </a:pPr>
            <a:r>
              <a:rPr lang="en-US" dirty="0"/>
              <a:t>Two interfaces: Monitor (promiscuous) &amp; management.</a:t>
            </a:r>
          </a:p>
        </p:txBody>
      </p:sp>
      <p:graphicFrame>
        <p:nvGraphicFramePr>
          <p:cNvPr id="44339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800600" y="1524000"/>
          <a:ext cx="4316413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56" name="Visio" r:id="rId4" imgW="7237988" imgH="7543443" progId="Visio.Drawing.11">
                  <p:embed/>
                </p:oleObj>
              </mc:Choice>
              <mc:Fallback>
                <p:oleObj name="Visio" r:id="rId4" imgW="7237988" imgH="7543443" progId="Visio.Drawing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524000"/>
                        <a:ext cx="4316413" cy="449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3397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28600" y="5299075"/>
          <a:ext cx="533400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57" name="Visio" r:id="rId6" imgW="7328833" imgH="1636455" progId="Visio.Drawing.11">
                  <p:embed/>
                </p:oleObj>
              </mc:Choice>
              <mc:Fallback>
                <p:oleObj name="Visio" r:id="rId6" imgW="7328833" imgH="1636455" progId="Visio.Drawing.1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299075"/>
                        <a:ext cx="5334000" cy="119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65B51ED3-4686-4456-A53F-9BE97793410A}" type="slidenum">
              <a:rPr lang="en-US"/>
              <a:pPr/>
              <a:t>73</a:t>
            </a:fld>
            <a:r>
              <a:rPr lang="en-US" dirty="0"/>
              <a:t> -</a:t>
            </a:r>
          </a:p>
        </p:txBody>
      </p:sp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Access Control Monitor &amp; Management </a:t>
            </a:r>
            <a:br>
              <a:rPr lang="en-US" sz="1200" dirty="0"/>
            </a:br>
            <a:r>
              <a:rPr lang="en-US" dirty="0"/>
              <a:t>Host-based IDS (H-IDS)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H-IDS Program (Agent) on host to detect intrusions</a:t>
            </a:r>
          </a:p>
          <a:p>
            <a:r>
              <a:rPr lang="en-US" dirty="0"/>
              <a:t>Analyze </a:t>
            </a:r>
            <a:r>
              <a:rPr lang="en-US" u="sng" dirty="0">
                <a:solidFill>
                  <a:srgbClr val="FF6600"/>
                </a:solidFill>
              </a:rPr>
              <a:t>event logs</a:t>
            </a:r>
            <a:r>
              <a:rPr lang="en-US" dirty="0"/>
              <a:t>, </a:t>
            </a:r>
            <a:r>
              <a:rPr lang="en-US" u="sng" dirty="0">
                <a:solidFill>
                  <a:srgbClr val="FF6600"/>
                </a:solidFill>
              </a:rPr>
              <a:t>critical system files</a:t>
            </a:r>
            <a:r>
              <a:rPr lang="en-US" dirty="0"/>
              <a:t> &amp; other </a:t>
            </a:r>
            <a:r>
              <a:rPr lang="en-US" u="sng" dirty="0">
                <a:solidFill>
                  <a:srgbClr val="FF6600"/>
                </a:solidFill>
              </a:rPr>
              <a:t>specified log files</a:t>
            </a:r>
            <a:r>
              <a:rPr lang="en-US" dirty="0"/>
              <a:t>.</a:t>
            </a:r>
          </a:p>
          <a:p>
            <a:r>
              <a:rPr lang="en-US" dirty="0"/>
              <a:t>Compare file signatures (MD-5 or SHA-1) to detect unauthorized changes.</a:t>
            </a:r>
          </a:p>
          <a:p>
            <a:r>
              <a:rPr lang="en-US" dirty="0"/>
              <a:t>Monitoring or alert message should be configured to send through dedicated management network interface.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1B60F062-A7E2-4EEC-A34C-652EE71CD7D9}" type="slidenum">
              <a:rPr lang="en-US"/>
              <a:pPr/>
              <a:t>74</a:t>
            </a:fld>
            <a:r>
              <a:rPr lang="en-US" dirty="0"/>
              <a:t> -</a:t>
            </a:r>
          </a:p>
        </p:txBody>
      </p:sp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38100"/>
            <a:ext cx="8991600" cy="1066800"/>
          </a:xfrm>
        </p:spPr>
        <p:txBody>
          <a:bodyPr/>
          <a:lstStyle/>
          <a:p>
            <a:r>
              <a:rPr lang="en-US" sz="1200" dirty="0"/>
              <a:t>Access Control Monitor &amp; Management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IDS Analysis Methods &amp; Engine – Pattern/Stateful Matching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Pattern Matching Method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Scans incoming packets for specific </a:t>
            </a:r>
            <a:r>
              <a:rPr lang="en-US" u="sng" dirty="0">
                <a:solidFill>
                  <a:srgbClr val="FF6600"/>
                </a:solidFill>
              </a:rPr>
              <a:t>byte sequences</a:t>
            </a:r>
            <a:r>
              <a:rPr lang="en-US" dirty="0"/>
              <a:t> (signatures) stored in a database of know attacks.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Identifies </a:t>
            </a:r>
            <a:r>
              <a:rPr lang="en-US" u="sng" dirty="0">
                <a:solidFill>
                  <a:srgbClr val="FF6600"/>
                </a:solidFill>
              </a:rPr>
              <a:t>known</a:t>
            </a:r>
            <a:r>
              <a:rPr lang="en-US" dirty="0"/>
              <a:t> attacks.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Require periodic updates to signatures</a:t>
            </a:r>
            <a:r>
              <a:rPr lang="en-US" dirty="0" smtClean="0"/>
              <a:t>.</a:t>
            </a:r>
          </a:p>
          <a:p>
            <a:pPr>
              <a:buClr>
                <a:srgbClr val="003399"/>
              </a:buClr>
            </a:pPr>
            <a:endParaRPr lang="en-US" dirty="0"/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Stateful Matching Method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Scan </a:t>
            </a:r>
            <a:r>
              <a:rPr lang="en-US" u="sng" dirty="0">
                <a:solidFill>
                  <a:srgbClr val="FF6600"/>
                </a:solidFill>
              </a:rPr>
              <a:t>traffic stream</a:t>
            </a:r>
            <a:r>
              <a:rPr lang="en-US" dirty="0"/>
              <a:t> rather than individual packets.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Identifies </a:t>
            </a:r>
            <a:r>
              <a:rPr lang="en-US" u="sng" dirty="0">
                <a:solidFill>
                  <a:srgbClr val="FF6600"/>
                </a:solidFill>
              </a:rPr>
              <a:t>known</a:t>
            </a:r>
            <a:r>
              <a:rPr lang="en-US" dirty="0"/>
              <a:t> attacks.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Detects signatures across multiple packets.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Require periodic updates to signatures.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74D52780-5DD6-4215-8F36-63BC954480E6}" type="slidenum">
              <a:rPr lang="en-US"/>
              <a:pPr/>
              <a:t>75</a:t>
            </a:fld>
            <a:r>
              <a:rPr lang="en-US" dirty="0"/>
              <a:t> -</a:t>
            </a:r>
          </a:p>
        </p:txBody>
      </p:sp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Access Control Monitor &amp; Management </a:t>
            </a:r>
            <a:br>
              <a:rPr lang="en-US" sz="1200" dirty="0"/>
            </a:br>
            <a:r>
              <a:rPr lang="en-US" dirty="0"/>
              <a:t>IDS Analysis Methods &amp; Engine – Anomaly-based</a:t>
            </a: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Statistical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>
                <a:solidFill>
                  <a:srgbClr val="000099"/>
                </a:solidFill>
              </a:rPr>
              <a:t>/ </a:t>
            </a:r>
            <a:r>
              <a:rPr lang="en-US" u="sng" dirty="0">
                <a:solidFill>
                  <a:srgbClr val="FF6600"/>
                </a:solidFill>
              </a:rPr>
              <a:t>Traffic Anomaly-based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Develop </a:t>
            </a:r>
            <a:r>
              <a:rPr lang="en-US" u="sng" dirty="0">
                <a:solidFill>
                  <a:srgbClr val="FF6600"/>
                </a:solidFill>
              </a:rPr>
              <a:t>baseline</a:t>
            </a:r>
            <a:r>
              <a:rPr lang="en-US" dirty="0"/>
              <a:t> of “</a:t>
            </a:r>
            <a:r>
              <a:rPr lang="en-US" u="sng" dirty="0">
                <a:solidFill>
                  <a:srgbClr val="FF6600"/>
                </a:solidFill>
              </a:rPr>
              <a:t>normal</a:t>
            </a:r>
            <a:r>
              <a:rPr lang="en-US" dirty="0"/>
              <a:t>” traffic activities and throughput.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Can identify </a:t>
            </a:r>
            <a:r>
              <a:rPr lang="en-US" u="sng" dirty="0">
                <a:solidFill>
                  <a:srgbClr val="FF6600"/>
                </a:solidFill>
              </a:rPr>
              <a:t>unknown</a:t>
            </a:r>
            <a:r>
              <a:rPr lang="en-US" dirty="0"/>
              <a:t> attacks and DoS.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Must have a </a:t>
            </a:r>
            <a:r>
              <a:rPr lang="en-US" u="sng" dirty="0">
                <a:solidFill>
                  <a:srgbClr val="FF6600"/>
                </a:solidFill>
              </a:rPr>
              <a:t>clear understanding</a:t>
            </a:r>
            <a:r>
              <a:rPr lang="en-US" dirty="0"/>
              <a:t> of “</a:t>
            </a:r>
            <a:r>
              <a:rPr lang="en-US" u="sng" dirty="0">
                <a:solidFill>
                  <a:srgbClr val="FF6600"/>
                </a:solidFill>
              </a:rPr>
              <a:t>normal</a:t>
            </a:r>
            <a:r>
              <a:rPr lang="en-US" dirty="0"/>
              <a:t>” traffic for IDS tuning</a:t>
            </a:r>
            <a:r>
              <a:rPr lang="en-US" dirty="0" smtClean="0"/>
              <a:t>.</a:t>
            </a:r>
          </a:p>
          <a:p>
            <a:pPr>
              <a:buClr>
                <a:srgbClr val="003399"/>
              </a:buClr>
            </a:pPr>
            <a:endParaRPr lang="en-US" dirty="0"/>
          </a:p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Protocol Anomaly-based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Looks for deviations from RFC standards.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Can identify </a:t>
            </a:r>
            <a:r>
              <a:rPr lang="en-US" u="sng" dirty="0">
                <a:solidFill>
                  <a:srgbClr val="FF6600"/>
                </a:solidFill>
              </a:rPr>
              <a:t>unknown</a:t>
            </a:r>
            <a:r>
              <a:rPr lang="en-US" dirty="0"/>
              <a:t> attacks.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May not handle complex protocols (SOAP, XML, etc).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BEE7A47F-D38A-40C5-B8EC-7D9572094151}" type="slidenum">
              <a:rPr lang="en-US"/>
              <a:pPr/>
              <a:t>76</a:t>
            </a:fld>
            <a:r>
              <a:rPr lang="en-US" dirty="0"/>
              <a:t> -</a:t>
            </a:r>
          </a:p>
        </p:txBody>
      </p:sp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Access Control Monitor &amp; Management</a:t>
            </a:r>
            <a:br>
              <a:rPr lang="en-US" sz="1200" dirty="0"/>
            </a:br>
            <a:r>
              <a:rPr lang="en-US" dirty="0"/>
              <a:t>Audit Trail Monitoring</a:t>
            </a:r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003399"/>
              </a:buClr>
              <a:buNone/>
            </a:pPr>
            <a:r>
              <a:rPr lang="en-US" u="sng" dirty="0">
                <a:solidFill>
                  <a:srgbClr val="FF6600"/>
                </a:solidFill>
              </a:rPr>
              <a:t>Audit trail is a record of system activities</a:t>
            </a:r>
            <a:r>
              <a:rPr lang="en-US" dirty="0"/>
              <a:t> that captures system, network, application &amp; user activities.</a:t>
            </a:r>
          </a:p>
          <a:p>
            <a:pPr>
              <a:buClr>
                <a:srgbClr val="003399"/>
              </a:buClr>
            </a:pPr>
            <a:r>
              <a:rPr lang="en-US" dirty="0"/>
              <a:t>Audit trail can: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Alert security officer of </a:t>
            </a:r>
            <a:r>
              <a:rPr lang="en-US" u="sng" dirty="0">
                <a:solidFill>
                  <a:srgbClr val="FF6600"/>
                </a:solidFill>
              </a:rPr>
              <a:t>suspicious activities</a:t>
            </a:r>
            <a:r>
              <a:rPr lang="en-US" dirty="0"/>
              <a:t>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Provide details on </a:t>
            </a:r>
            <a:r>
              <a:rPr lang="en-US" u="sng" dirty="0">
                <a:solidFill>
                  <a:srgbClr val="FF6600"/>
                </a:solidFill>
              </a:rPr>
              <a:t>non-conformance or illegal activities</a:t>
            </a:r>
            <a:r>
              <a:rPr lang="en-US" dirty="0"/>
              <a:t>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Provide </a:t>
            </a:r>
            <a:r>
              <a:rPr lang="en-US" u="sng" dirty="0">
                <a:solidFill>
                  <a:srgbClr val="FF6600"/>
                </a:solidFill>
              </a:rPr>
              <a:t>information for legal proceedings</a:t>
            </a:r>
            <a:r>
              <a:rPr lang="en-US" dirty="0"/>
              <a:t>.</a:t>
            </a:r>
          </a:p>
          <a:p>
            <a:pPr>
              <a:buClr>
                <a:srgbClr val="003399"/>
              </a:buClr>
            </a:pPr>
            <a:r>
              <a:rPr lang="en-US" dirty="0"/>
              <a:t>Audit trail issues: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Data volume</a:t>
            </a:r>
            <a:r>
              <a:rPr lang="en-US" dirty="0"/>
              <a:t>: need to set </a:t>
            </a:r>
            <a:r>
              <a:rPr lang="en-US" u="sng" dirty="0">
                <a:solidFill>
                  <a:srgbClr val="FF6600"/>
                </a:solidFill>
              </a:rPr>
              <a:t>clipping level</a:t>
            </a:r>
            <a:r>
              <a:rPr lang="en-US" dirty="0"/>
              <a:t> (event filtering) to log </a:t>
            </a:r>
            <a:r>
              <a:rPr lang="en-US" dirty="0" smtClean="0"/>
              <a:t>event details.</a:t>
            </a:r>
            <a:endParaRPr lang="en-US" dirty="0"/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Personnel training</a:t>
            </a:r>
            <a:r>
              <a:rPr lang="en-US" dirty="0"/>
              <a:t>: to identify non-conformance or illegal activities.</a:t>
            </a:r>
          </a:p>
          <a:p>
            <a:pPr lvl="1"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Store &amp; archive</a:t>
            </a:r>
            <a:r>
              <a:rPr lang="en-US" dirty="0"/>
              <a:t>: need access control to audit logs, and secure storage for archive.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6C1F76A9-DC51-4401-88CC-9D0028A00A69}" type="slidenum">
              <a:rPr lang="en-US"/>
              <a:pPr/>
              <a:t>77</a:t>
            </a:fld>
            <a:r>
              <a:rPr lang="en-US" dirty="0"/>
              <a:t> -</a:t>
            </a:r>
          </a:p>
        </p:txBody>
      </p:sp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38100"/>
            <a:ext cx="7924800" cy="1066800"/>
          </a:xfrm>
        </p:spPr>
        <p:txBody>
          <a:bodyPr/>
          <a:lstStyle/>
          <a:p>
            <a:r>
              <a:rPr lang="en-US" sz="1200" dirty="0"/>
              <a:t>Access Control Monitor &amp; Management</a:t>
            </a:r>
            <a:br>
              <a:rPr lang="en-US" sz="1200" dirty="0"/>
            </a:br>
            <a:r>
              <a:rPr lang="en-US" dirty="0"/>
              <a:t>Security Assessment &amp; Evaluation vs. Security Audit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u="sng" dirty="0">
                <a:solidFill>
                  <a:srgbClr val="FF6600"/>
                </a:solidFill>
              </a:rPr>
              <a:t>Security Audit</a:t>
            </a:r>
            <a:r>
              <a:rPr lang="en-US" dirty="0"/>
              <a:t>: To verify meeting of defined &amp; specified security requirements.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Used mostly in Security Certification &amp; Accreditation Process (CT&amp;E, ST&amp;E).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Security audit produces </a:t>
            </a:r>
            <a:r>
              <a:rPr lang="en-US" u="sng" dirty="0">
                <a:solidFill>
                  <a:srgbClr val="FF6600"/>
                </a:solidFill>
              </a:rPr>
              <a:t>conformance metrics</a:t>
            </a:r>
            <a:r>
              <a:rPr lang="en-US" dirty="0"/>
              <a:t>.</a:t>
            </a:r>
          </a:p>
          <a:p>
            <a:pPr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Security/Vulnerability </a:t>
            </a:r>
            <a:r>
              <a:rPr lang="en-US" u="sng" dirty="0">
                <a:solidFill>
                  <a:srgbClr val="FF6600"/>
                </a:solidFill>
              </a:rPr>
              <a:t>Assessment &amp; Evaluation</a:t>
            </a:r>
            <a:r>
              <a:rPr lang="en-US" dirty="0"/>
              <a:t>: To find security vulnerabilities and assess potential exposures.</a:t>
            </a:r>
          </a:p>
          <a:p>
            <a:pPr lvl="1">
              <a:buClr>
                <a:srgbClr val="003399"/>
              </a:buClr>
            </a:pPr>
            <a:r>
              <a:rPr lang="en-US" dirty="0"/>
              <a:t>Used mostly in </a:t>
            </a:r>
            <a:r>
              <a:rPr lang="en-US" dirty="0" smtClean="0"/>
              <a:t>Risk Assessment </a:t>
            </a:r>
            <a:r>
              <a:rPr lang="en-US" dirty="0"/>
              <a:t>&amp; Evaluation Process.</a:t>
            </a:r>
          </a:p>
          <a:p>
            <a:pPr lvl="1">
              <a:buClr>
                <a:srgbClr val="003399"/>
              </a:buClr>
            </a:pPr>
            <a:r>
              <a:rPr lang="en-US" dirty="0" smtClean="0"/>
              <a:t>Vulnerability assessment </a:t>
            </a:r>
            <a:r>
              <a:rPr lang="en-US" dirty="0"/>
              <a:t>produces </a:t>
            </a:r>
            <a:r>
              <a:rPr lang="en-US" u="sng" dirty="0">
                <a:solidFill>
                  <a:srgbClr val="FF6600"/>
                </a:solidFill>
              </a:rPr>
              <a:t>profile of security </a:t>
            </a:r>
            <a:r>
              <a:rPr lang="en-US" u="sng" dirty="0" smtClean="0">
                <a:solidFill>
                  <a:srgbClr val="FF6600"/>
                </a:solidFill>
              </a:rPr>
              <a:t>posture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8D8356D6-15CA-4BA6-BFD4-0ABD1CFA416E}" type="slidenum">
              <a:rPr lang="en-US"/>
              <a:pPr/>
              <a:t>78</a:t>
            </a:fld>
            <a:r>
              <a:rPr lang="en-US" dirty="0"/>
              <a:t> -</a:t>
            </a:r>
          </a:p>
        </p:txBody>
      </p:sp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Access Control Monitor &amp; Management</a:t>
            </a:r>
            <a:br>
              <a:rPr lang="en-US" sz="1200" dirty="0"/>
            </a:br>
            <a:r>
              <a:rPr lang="en-US" dirty="0"/>
              <a:t>Security Assessment &amp; Evaluation – </a:t>
            </a:r>
            <a:br>
              <a:rPr lang="en-US" dirty="0"/>
            </a:br>
            <a:r>
              <a:rPr lang="en-US" dirty="0"/>
              <a:t>NSA Defined (White, Blue &amp; Red Teams)</a:t>
            </a:r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319588"/>
            <a:ext cx="2590800" cy="1800225"/>
          </a:xfrm>
          <a:noFill/>
          <a:ln/>
        </p:spPr>
        <p:txBody>
          <a:bodyPr/>
          <a:lstStyle/>
          <a:p>
            <a:r>
              <a:rPr lang="en-US" sz="1400" dirty="0"/>
              <a:t>Cooperative High Level Overview</a:t>
            </a:r>
          </a:p>
          <a:p>
            <a:r>
              <a:rPr lang="en-US" sz="1400" dirty="0"/>
              <a:t>Information / Mission Critical Analysis (Compliance Audit)</a:t>
            </a:r>
          </a:p>
          <a:p>
            <a:r>
              <a:rPr lang="en-US" sz="1400" dirty="0"/>
              <a:t>Inventory Audit of Assets</a:t>
            </a:r>
          </a:p>
          <a:p>
            <a:r>
              <a:rPr lang="en-US" sz="1400" dirty="0"/>
              <a:t>Information / Data Flow Analysis</a:t>
            </a:r>
          </a:p>
        </p:txBody>
      </p:sp>
      <p:sp>
        <p:nvSpPr>
          <p:cNvPr id="455684" name="Rectangle 4"/>
          <p:cNvSpPr>
            <a:spLocks noChangeArrowheads="1"/>
          </p:cNvSpPr>
          <p:nvPr/>
        </p:nvSpPr>
        <p:spPr bwMode="auto">
          <a:xfrm>
            <a:off x="3070225" y="4319588"/>
            <a:ext cx="2590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Security Process Audit / Analysis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Detailed Inventory Audit of Assets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Cooperative Security Testing / Audit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003399"/>
                </a:solidFill>
              </a:rPr>
              <a:t>Non-Intrusive Tests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003399"/>
                </a:solidFill>
              </a:rPr>
              <a:t>Penetration Tests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400" dirty="0">
              <a:solidFill>
                <a:srgbClr val="003399"/>
              </a:solidFill>
            </a:endParaRPr>
          </a:p>
        </p:txBody>
      </p:sp>
      <p:sp>
        <p:nvSpPr>
          <p:cNvPr id="455685" name="Rectangle 5"/>
          <p:cNvSpPr>
            <a:spLocks noChangeArrowheads="1"/>
          </p:cNvSpPr>
          <p:nvPr/>
        </p:nvSpPr>
        <p:spPr bwMode="auto">
          <a:xfrm>
            <a:off x="5922963" y="4319588"/>
            <a:ext cx="2590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Non-cooperative Security Testing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003399"/>
                </a:solidFill>
              </a:rPr>
              <a:t>External Penetration Tests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Simulation of Appropriate Adversary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400" dirty="0">
              <a:solidFill>
                <a:srgbClr val="003399"/>
              </a:solidFill>
            </a:endParaRPr>
          </a:p>
        </p:txBody>
      </p:sp>
      <p:sp>
        <p:nvSpPr>
          <p:cNvPr id="455686" name="AutoShape 6"/>
          <p:cNvSpPr>
            <a:spLocks noChangeArrowheads="1"/>
          </p:cNvSpPr>
          <p:nvPr/>
        </p:nvSpPr>
        <p:spPr bwMode="auto">
          <a:xfrm>
            <a:off x="6049963" y="3030538"/>
            <a:ext cx="2451100" cy="1368425"/>
          </a:xfrm>
          <a:prstGeom prst="leftRightArrow">
            <a:avLst>
              <a:gd name="adj1" fmla="val 47102"/>
              <a:gd name="adj2" fmla="val 28360"/>
            </a:avLst>
          </a:prstGeom>
          <a:solidFill>
            <a:srgbClr val="FF00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455687" name="Text Box 7"/>
          <p:cNvSpPr txBox="1">
            <a:spLocks noChangeArrowheads="1"/>
          </p:cNvSpPr>
          <p:nvPr/>
        </p:nvSpPr>
        <p:spPr bwMode="auto">
          <a:xfrm>
            <a:off x="6781800" y="3429000"/>
            <a:ext cx="10541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3399"/>
                </a:solidFill>
                <a:latin typeface="Arial Narrow" pitchFamily="34" charset="0"/>
              </a:rPr>
              <a:t>RED TEAM</a:t>
            </a:r>
          </a:p>
          <a:p>
            <a:pPr algn="ctr"/>
            <a:r>
              <a:rPr lang="en-US" sz="1600" b="1" dirty="0">
                <a:solidFill>
                  <a:srgbClr val="003399"/>
                </a:solidFill>
                <a:latin typeface="Arial Narrow" pitchFamily="34" charset="0"/>
              </a:rPr>
              <a:t>(Level III)</a:t>
            </a:r>
          </a:p>
        </p:txBody>
      </p:sp>
      <p:sp>
        <p:nvSpPr>
          <p:cNvPr id="455688" name="AutoShape 8"/>
          <p:cNvSpPr>
            <a:spLocks noChangeArrowheads="1"/>
          </p:cNvSpPr>
          <p:nvPr/>
        </p:nvSpPr>
        <p:spPr bwMode="auto">
          <a:xfrm flipV="1">
            <a:off x="3203575" y="1997075"/>
            <a:ext cx="1152525" cy="431800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455689" name="AutoShape 9"/>
          <p:cNvSpPr>
            <a:spLocks noChangeArrowheads="1"/>
          </p:cNvSpPr>
          <p:nvPr/>
        </p:nvSpPr>
        <p:spPr bwMode="auto">
          <a:xfrm flipV="1">
            <a:off x="6049963" y="2808288"/>
            <a:ext cx="1152525" cy="431800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455690" name="Line 10"/>
          <p:cNvSpPr>
            <a:spLocks noChangeShapeType="1"/>
          </p:cNvSpPr>
          <p:nvPr/>
        </p:nvSpPr>
        <p:spPr bwMode="auto">
          <a:xfrm>
            <a:off x="2541588" y="1295400"/>
            <a:ext cx="0" cy="3024188"/>
          </a:xfrm>
          <a:prstGeom prst="line">
            <a:avLst/>
          </a:prstGeom>
          <a:noFill/>
          <a:ln w="9525">
            <a:solidFill>
              <a:srgbClr val="003399"/>
            </a:solidFill>
            <a:prstDash val="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455691" name="Line 11"/>
          <p:cNvSpPr>
            <a:spLocks noChangeShapeType="1"/>
          </p:cNvSpPr>
          <p:nvPr/>
        </p:nvSpPr>
        <p:spPr bwMode="auto">
          <a:xfrm>
            <a:off x="3203575" y="1295400"/>
            <a:ext cx="0" cy="3024188"/>
          </a:xfrm>
          <a:prstGeom prst="line">
            <a:avLst/>
          </a:prstGeom>
          <a:noFill/>
          <a:ln w="9525">
            <a:solidFill>
              <a:srgbClr val="003399"/>
            </a:solidFill>
            <a:prstDash val="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455692" name="Text Box 12"/>
          <p:cNvSpPr txBox="1">
            <a:spLocks noChangeArrowheads="1"/>
          </p:cNvSpPr>
          <p:nvPr/>
        </p:nvSpPr>
        <p:spPr bwMode="auto">
          <a:xfrm rot="-5400000">
            <a:off x="1872457" y="2612231"/>
            <a:ext cx="1987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3399"/>
                </a:solidFill>
              </a:rPr>
              <a:t>INFOSEC Enhancements</a:t>
            </a:r>
          </a:p>
        </p:txBody>
      </p:sp>
      <p:grpSp>
        <p:nvGrpSpPr>
          <p:cNvPr id="455693" name="Group 13"/>
          <p:cNvGrpSpPr>
            <a:grpSpLocks/>
          </p:cNvGrpSpPr>
          <p:nvPr/>
        </p:nvGrpSpPr>
        <p:grpSpPr bwMode="auto">
          <a:xfrm>
            <a:off x="5384800" y="1301750"/>
            <a:ext cx="661988" cy="3024188"/>
            <a:chOff x="3392" y="1121"/>
            <a:chExt cx="417" cy="1905"/>
          </a:xfrm>
        </p:grpSpPr>
        <p:sp>
          <p:nvSpPr>
            <p:cNvPr id="455694" name="Line 14"/>
            <p:cNvSpPr>
              <a:spLocks noChangeShapeType="1"/>
            </p:cNvSpPr>
            <p:nvPr/>
          </p:nvSpPr>
          <p:spPr bwMode="auto">
            <a:xfrm>
              <a:off x="3392" y="1121"/>
              <a:ext cx="0" cy="1905"/>
            </a:xfrm>
            <a:prstGeom prst="line">
              <a:avLst/>
            </a:prstGeom>
            <a:noFill/>
            <a:ln w="9525">
              <a:solidFill>
                <a:srgbClr val="003399"/>
              </a:solidFill>
              <a:prstDash val="dash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sp>
          <p:nvSpPr>
            <p:cNvPr id="455695" name="Line 15"/>
            <p:cNvSpPr>
              <a:spLocks noChangeShapeType="1"/>
            </p:cNvSpPr>
            <p:nvPr/>
          </p:nvSpPr>
          <p:spPr bwMode="auto">
            <a:xfrm>
              <a:off x="3809" y="1121"/>
              <a:ext cx="0" cy="1905"/>
            </a:xfrm>
            <a:prstGeom prst="line">
              <a:avLst/>
            </a:prstGeom>
            <a:noFill/>
            <a:ln w="9525">
              <a:solidFill>
                <a:srgbClr val="003399"/>
              </a:solidFill>
              <a:prstDash val="dash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sp>
          <p:nvSpPr>
            <p:cNvPr id="455696" name="Text Box 16"/>
            <p:cNvSpPr txBox="1">
              <a:spLocks noChangeArrowheads="1"/>
            </p:cNvSpPr>
            <p:nvPr/>
          </p:nvSpPr>
          <p:spPr bwMode="auto">
            <a:xfrm rot="-5400000">
              <a:off x="2971" y="1950"/>
              <a:ext cx="125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3399"/>
                  </a:solidFill>
                </a:rPr>
                <a:t>INFOSEC Enhancements</a:t>
              </a:r>
            </a:p>
          </p:txBody>
        </p:sp>
      </p:grpSp>
      <p:sp>
        <p:nvSpPr>
          <p:cNvPr id="455697" name="AutoShape 17"/>
          <p:cNvSpPr>
            <a:spLocks noChangeArrowheads="1"/>
          </p:cNvSpPr>
          <p:nvPr/>
        </p:nvSpPr>
        <p:spPr bwMode="auto">
          <a:xfrm>
            <a:off x="592138" y="1439863"/>
            <a:ext cx="1944687" cy="1368425"/>
          </a:xfrm>
          <a:prstGeom prst="leftRightArrow">
            <a:avLst>
              <a:gd name="adj1" fmla="val 50000"/>
              <a:gd name="adj2" fmla="val 28422"/>
            </a:avLst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455698" name="Text Box 18"/>
          <p:cNvSpPr txBox="1">
            <a:spLocks noChangeArrowheads="1"/>
          </p:cNvSpPr>
          <p:nvPr/>
        </p:nvSpPr>
        <p:spPr bwMode="auto">
          <a:xfrm>
            <a:off x="871538" y="1798638"/>
            <a:ext cx="14430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3399"/>
                </a:solidFill>
                <a:latin typeface="Arial Narrow" pitchFamily="34" charset="0"/>
              </a:rPr>
              <a:t>ASSESSMENTS</a:t>
            </a:r>
          </a:p>
          <a:p>
            <a:pPr algn="ctr"/>
            <a:r>
              <a:rPr lang="en-US" sz="1600" b="1" dirty="0">
                <a:solidFill>
                  <a:srgbClr val="003399"/>
                </a:solidFill>
                <a:latin typeface="Arial Narrow" pitchFamily="34" charset="0"/>
              </a:rPr>
              <a:t>(Level I)</a:t>
            </a:r>
          </a:p>
        </p:txBody>
      </p:sp>
      <p:sp>
        <p:nvSpPr>
          <p:cNvPr id="455699" name="AutoShape 19"/>
          <p:cNvSpPr>
            <a:spLocks noChangeArrowheads="1"/>
          </p:cNvSpPr>
          <p:nvPr/>
        </p:nvSpPr>
        <p:spPr bwMode="auto">
          <a:xfrm>
            <a:off x="3192463" y="2192338"/>
            <a:ext cx="2206625" cy="1368425"/>
          </a:xfrm>
          <a:prstGeom prst="leftRightArrow">
            <a:avLst>
              <a:gd name="adj1" fmla="val 47102"/>
              <a:gd name="adj2" fmla="val 25532"/>
            </a:avLst>
          </a:prstGeom>
          <a:solidFill>
            <a:srgbClr val="003399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455700" name="Text Box 20"/>
          <p:cNvSpPr txBox="1">
            <a:spLocks noChangeArrowheads="1"/>
          </p:cNvSpPr>
          <p:nvPr/>
        </p:nvSpPr>
        <p:spPr bwMode="auto">
          <a:xfrm>
            <a:off x="3621088" y="2565400"/>
            <a:ext cx="13795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itchFamily="34" charset="0"/>
              </a:rPr>
              <a:t>EVALUATIONS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itchFamily="34" charset="0"/>
              </a:rPr>
              <a:t>(Level II)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3B8ACB92-9D78-45C5-8959-750A76DDAB46}" type="slidenum">
              <a:rPr lang="en-US"/>
              <a:pPr/>
              <a:t>79</a:t>
            </a:fld>
            <a:r>
              <a:rPr lang="en-US" dirty="0"/>
              <a:t> -</a:t>
            </a:r>
          </a:p>
        </p:txBody>
      </p:sp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Time…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algn="ctr">
              <a:buFontTx/>
              <a:buNone/>
            </a:pPr>
            <a:endParaRPr lang="en-US" sz="3200" dirty="0"/>
          </a:p>
          <a:p>
            <a:pPr marL="457200" indent="-457200" algn="ctr">
              <a:buFontTx/>
              <a:buNone/>
            </a:pPr>
            <a:endParaRPr lang="en-US" sz="3200" dirty="0"/>
          </a:p>
          <a:p>
            <a:pPr marL="457200" indent="-457200">
              <a:buFontTx/>
              <a:buAutoNum type="arabicPeriod"/>
            </a:pPr>
            <a:r>
              <a:rPr lang="en-US" sz="3200" dirty="0" smtClean="0"/>
              <a:t>Classroom Exercise</a:t>
            </a:r>
            <a:endParaRPr lang="en-US" sz="3200" dirty="0"/>
          </a:p>
          <a:p>
            <a:pPr marL="457200" indent="-457200">
              <a:buFontTx/>
              <a:buAutoNum type="arabicPeriod"/>
            </a:pPr>
            <a:endParaRPr lang="en-US" sz="3200" dirty="0"/>
          </a:p>
          <a:p>
            <a:pPr marL="457200" indent="-457200">
              <a:buFontTx/>
              <a:buAutoNum type="arabicPeriod"/>
            </a:pPr>
            <a:r>
              <a:rPr lang="en-US" sz="3200" dirty="0"/>
              <a:t>Review Answers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- </a:t>
            </a:r>
            <a:fld id="{A6092C14-7356-4096-844C-B7FD678130A9}" type="slidenum">
              <a:rPr lang="en-US" smtClean="0"/>
              <a:pPr/>
              <a:t>8</a:t>
            </a:fld>
            <a:r>
              <a:rPr lang="en-US" dirty="0" smtClean="0"/>
              <a:t> -</a:t>
            </a: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Definition &amp; Principles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Security Consideration in System Life Cycle (SLC) </a:t>
            </a:r>
            <a:r>
              <a:rPr lang="en-US" sz="1200" dirty="0" smtClean="0"/>
              <a:t>…(2/2)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443538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Tx/>
              <a:buAutoNum type="arabicPeriod" startAt="3"/>
            </a:pPr>
            <a:r>
              <a:rPr lang="en-US" dirty="0" smtClean="0"/>
              <a:t>Implementation Phase </a:t>
            </a:r>
            <a:r>
              <a:rPr lang="en-US" sz="1200" dirty="0" smtClean="0"/>
              <a:t>(IEEE 1220: Production Stage)</a:t>
            </a:r>
          </a:p>
          <a:p>
            <a:pPr marL="838200" lvl="1" indent="-381000">
              <a:lnSpc>
                <a:spcPct val="90000"/>
              </a:lnSpc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Implement security controls</a:t>
            </a:r>
            <a:r>
              <a:rPr lang="en-US" dirty="0" smtClean="0"/>
              <a:t> in accordance with baseline system design and update system security plan (</a:t>
            </a:r>
            <a:r>
              <a:rPr lang="en-US" u="sng" dirty="0" smtClean="0">
                <a:solidFill>
                  <a:srgbClr val="FF6600"/>
                </a:solidFill>
              </a:rPr>
              <a:t>SSP</a:t>
            </a:r>
            <a:r>
              <a:rPr lang="en-US" dirty="0" smtClean="0"/>
              <a:t>).</a:t>
            </a:r>
            <a:endParaRPr lang="en-US" dirty="0" smtClean="0">
              <a:solidFill>
                <a:srgbClr val="FF9900"/>
              </a:solidFill>
            </a:endParaRPr>
          </a:p>
          <a:p>
            <a:pPr marL="838200" lvl="1" indent="-381000">
              <a:lnSpc>
                <a:spcPct val="90000"/>
              </a:lnSpc>
              <a:buClr>
                <a:srgbClr val="003399"/>
              </a:buClr>
            </a:pPr>
            <a:r>
              <a:rPr lang="en-US" dirty="0" smtClean="0"/>
              <a:t>Perform Security Certification &amp; Accreditation of target system.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Tx/>
              <a:buAutoNum type="arabicPeriod" startAt="3"/>
            </a:pPr>
            <a:r>
              <a:rPr lang="en-US" dirty="0" smtClean="0"/>
              <a:t>Operations / Maintenance Phase </a:t>
            </a:r>
            <a:r>
              <a:rPr lang="en-US" sz="1200" dirty="0" smtClean="0"/>
              <a:t>(IEEE 1220: Support Stage)</a:t>
            </a:r>
          </a:p>
          <a:p>
            <a:pPr marL="838200" lvl="1" indent="-381000">
              <a:lnSpc>
                <a:spcPct val="90000"/>
              </a:lnSpc>
              <a:spcBef>
                <a:spcPct val="0"/>
              </a:spcBef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Configuration management</a:t>
            </a:r>
            <a:r>
              <a:rPr lang="en-US" dirty="0" smtClean="0"/>
              <a:t> &amp; perform </a:t>
            </a:r>
            <a:r>
              <a:rPr lang="en-US" u="sng" dirty="0" smtClean="0">
                <a:solidFill>
                  <a:srgbClr val="FF6600"/>
                </a:solidFill>
              </a:rPr>
              <a:t>change control</a:t>
            </a:r>
            <a:r>
              <a:rPr lang="en-US" dirty="0" smtClean="0"/>
              <a:t>.</a:t>
            </a:r>
          </a:p>
          <a:p>
            <a:pPr marL="838200" lvl="1" indent="-381000">
              <a:lnSpc>
                <a:spcPct val="90000"/>
              </a:lnSpc>
              <a:spcBef>
                <a:spcPct val="0"/>
              </a:spcBef>
              <a:buClr>
                <a:srgbClr val="003399"/>
              </a:buClr>
            </a:pPr>
            <a:r>
              <a:rPr lang="en-US" dirty="0" smtClean="0"/>
              <a:t>Continuous monitoring – perform </a:t>
            </a:r>
            <a:r>
              <a:rPr lang="en-US" u="sng" dirty="0" smtClean="0">
                <a:solidFill>
                  <a:srgbClr val="FF6600"/>
                </a:solidFill>
              </a:rPr>
              <a:t>periodic security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u="sng" dirty="0" smtClean="0">
                <a:solidFill>
                  <a:srgbClr val="FF6600"/>
                </a:solidFill>
              </a:rPr>
              <a:t>assessment</a:t>
            </a:r>
            <a:r>
              <a:rPr lang="en-US" dirty="0" smtClean="0"/>
              <a:t>.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Tx/>
              <a:buAutoNum type="arabicPeriod" startAt="5"/>
            </a:pPr>
            <a:r>
              <a:rPr lang="en-US" dirty="0" smtClean="0"/>
              <a:t>Disposition Phase </a:t>
            </a:r>
            <a:r>
              <a:rPr lang="en-US" sz="1200" dirty="0" smtClean="0"/>
              <a:t>(IEEE 1220: Disposal Stage)</a:t>
            </a:r>
          </a:p>
          <a:p>
            <a:pPr marL="838200" lvl="1" indent="-381000">
              <a:lnSpc>
                <a:spcPct val="90000"/>
              </a:lnSpc>
              <a:spcBef>
                <a:spcPct val="0"/>
              </a:spcBef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Preserve information</a:t>
            </a:r>
            <a:r>
              <a:rPr lang="en-US" dirty="0" smtClean="0"/>
              <a:t>. archive and store electronic information</a:t>
            </a:r>
          </a:p>
          <a:p>
            <a:pPr marL="838200" lvl="1" indent="-381000">
              <a:lnSpc>
                <a:spcPct val="90000"/>
              </a:lnSpc>
              <a:spcBef>
                <a:spcPct val="0"/>
              </a:spcBef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Sanitize media</a:t>
            </a:r>
            <a:r>
              <a:rPr lang="en-US" dirty="0" smtClean="0"/>
              <a:t>.  Ensure the electronic data stored in the disposed media are deleted, erased, and over-written</a:t>
            </a:r>
          </a:p>
          <a:p>
            <a:pPr marL="838200" lvl="1" indent="-381000">
              <a:lnSpc>
                <a:spcPct val="90000"/>
              </a:lnSpc>
              <a:spcBef>
                <a:spcPct val="0"/>
              </a:spcBef>
              <a:buClr>
                <a:srgbClr val="003399"/>
              </a:buClr>
            </a:pPr>
            <a:r>
              <a:rPr lang="en-US" u="sng" dirty="0" smtClean="0">
                <a:solidFill>
                  <a:srgbClr val="FF6600"/>
                </a:solidFill>
              </a:rPr>
              <a:t>Dispose hardware</a:t>
            </a:r>
            <a:r>
              <a:rPr lang="en-US" dirty="0" smtClean="0"/>
              <a:t>.  Ensure all electronic data resident in hardware are deleted, erased, and over-written (i.e. EPROM, BIOS, etc.</a:t>
            </a:r>
          </a:p>
          <a:p>
            <a:pPr marL="838200" lvl="1" indent="-381000">
              <a:lnSpc>
                <a:spcPct val="90000"/>
              </a:lnSpc>
              <a:spcBef>
                <a:spcPct val="0"/>
              </a:spcBef>
              <a:buClr>
                <a:srgbClr val="003399"/>
              </a:buClr>
            </a:pPr>
            <a:endParaRPr lang="en-US" dirty="0" smtClean="0"/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en-US" sz="1000" b="1" dirty="0" smtClean="0"/>
              <a:t>Reference: </a:t>
            </a:r>
            <a:r>
              <a:rPr lang="en-US" sz="1000" dirty="0" smtClean="0"/>
              <a:t>NIST SP 800-64, </a:t>
            </a:r>
            <a:r>
              <a:rPr lang="en-US" sz="1000" i="1" dirty="0" smtClean="0"/>
              <a:t>Security Considerations in the Information System Development Life Cycle</a:t>
            </a:r>
            <a:r>
              <a:rPr lang="en-US" sz="1000" dirty="0" smtClean="0"/>
              <a:t>.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#1: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61627E6E-9C6E-4A11-A24B-132B72A43287}" type="slidenum">
              <a:rPr lang="en-US" smtClean="0"/>
              <a:pPr/>
              <a:t>80</a:t>
            </a:fld>
            <a:r>
              <a:rPr lang="en-US" smtClean="0"/>
              <a:t> -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8732485"/>
              </p:ext>
            </p:extLst>
          </p:nvPr>
        </p:nvGraphicFramePr>
        <p:xfrm>
          <a:off x="358221" y="1143000"/>
          <a:ext cx="8557179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835" name="Visio" r:id="rId4" imgW="14433665" imgH="9253306" progId="Visio.Drawing.11">
                  <p:embed/>
                </p:oleObj>
              </mc:Choice>
              <mc:Fallback>
                <p:oleObj name="Visio" r:id="rId4" imgW="14433665" imgH="92533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8221" y="1143000"/>
                        <a:ext cx="8557179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105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#1: Data Flow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662619"/>
              </p:ext>
            </p:extLst>
          </p:nvPr>
        </p:nvGraphicFramePr>
        <p:xfrm>
          <a:off x="533400" y="1524000"/>
          <a:ext cx="7772400" cy="425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240"/>
                <a:gridCol w="777240"/>
                <a:gridCol w="777240"/>
                <a:gridCol w="777240"/>
                <a:gridCol w="777240"/>
                <a:gridCol w="777240"/>
                <a:gridCol w="777240"/>
                <a:gridCol w="777240"/>
                <a:gridCol w="777240"/>
                <a:gridCol w="77724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PIV System Data Flow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IDMS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CMS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Enrollment Station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Issuance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Station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Sponsorship I/F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Adjudication I/F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Treasury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PKI/</a:t>
                      </a:r>
                      <a:r>
                        <a:rPr lang="en-US" sz="1000" baseline="0" dirty="0" err="1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IdM</a:t>
                      </a:r>
                      <a:endParaRPr lang="en-US" sz="1000" dirty="0" smtClean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Corporate System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AAS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IDMS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CMS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Enrollment Station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Issuance Station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Sponsorship I/F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Adjudication I/F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Treasury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PKI/</a:t>
                      </a:r>
                      <a:r>
                        <a:rPr lang="en-US" sz="1000" baseline="0" dirty="0" err="1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IdM</a:t>
                      </a:r>
                      <a:endParaRPr lang="en-US" sz="1000" dirty="0" smtClean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Corporate System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AAS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61627E6E-9C6E-4A11-A24B-132B72A43287}" type="slidenum">
              <a:rPr lang="en-US" smtClean="0"/>
              <a:pPr/>
              <a:t>81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40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#2: Security Controls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61627E6E-9C6E-4A11-A24B-132B72A43287}" type="slidenum">
              <a:rPr lang="en-US" smtClean="0"/>
              <a:pPr/>
              <a:t>82</a:t>
            </a:fld>
            <a:r>
              <a:rPr lang="en-US" smtClean="0"/>
              <a:t> -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898601"/>
              </p:ext>
            </p:extLst>
          </p:nvPr>
        </p:nvGraphicFramePr>
        <p:xfrm>
          <a:off x="402772" y="1143000"/>
          <a:ext cx="8360228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906" name="Visio" r:id="rId4" imgW="17098172" imgH="11166444" progId="Visio.Drawing.11">
                  <p:embed/>
                </p:oleObj>
              </mc:Choice>
              <mc:Fallback>
                <p:oleObj name="Visio" r:id="rId4" imgW="17098172" imgH="1116644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2772" y="1143000"/>
                        <a:ext cx="8360228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260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#2: Security 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describe the functional security controls needed for meeting the </a:t>
            </a:r>
            <a:r>
              <a:rPr lang="en-US" smtClean="0"/>
              <a:t>assurance requirements…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61627E6E-9C6E-4A11-A24B-132B72A43287}" type="slidenum">
              <a:rPr lang="en-US" smtClean="0"/>
              <a:pPr/>
              <a:t>83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54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Suggested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61627E6E-9C6E-4A11-A24B-132B72A43287}" type="slidenum">
              <a:rPr lang="en-US" smtClean="0"/>
              <a:pPr/>
              <a:t>84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#1: Data Flow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109043"/>
              </p:ext>
            </p:extLst>
          </p:nvPr>
        </p:nvGraphicFramePr>
        <p:xfrm>
          <a:off x="533400" y="1524000"/>
          <a:ext cx="7772400" cy="425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240"/>
                <a:gridCol w="777240"/>
                <a:gridCol w="777240"/>
                <a:gridCol w="777240"/>
                <a:gridCol w="777240"/>
                <a:gridCol w="777240"/>
                <a:gridCol w="777240"/>
                <a:gridCol w="777240"/>
                <a:gridCol w="777240"/>
                <a:gridCol w="77724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PIV System Data Flow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IDMS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CMS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Enrollment Station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Issuance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Station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Sponsorship I/F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Adjudication I/F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Treasury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PKI/</a:t>
                      </a:r>
                      <a:r>
                        <a:rPr lang="en-US" sz="1000" baseline="0" dirty="0" err="1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IdM</a:t>
                      </a:r>
                      <a:endParaRPr lang="en-US" sz="1000" dirty="0" smtClean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Corporate System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AAS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IDMS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CMS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Enrollment Station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Issuance Station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Sponsorship I/F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Adjudication I/F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Treasury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PKI/</a:t>
                      </a:r>
                      <a:r>
                        <a:rPr lang="en-US" sz="1000" baseline="0" dirty="0" err="1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IdM</a:t>
                      </a:r>
                      <a:endParaRPr lang="en-US" sz="1000" dirty="0" smtClean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Corporate System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X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AAS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61627E6E-9C6E-4A11-A24B-132B72A43287}" type="slidenum">
              <a:rPr lang="en-US" smtClean="0"/>
              <a:pPr/>
              <a:t>85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1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#2: Security Controls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61627E6E-9C6E-4A11-A24B-132B72A43287}" type="slidenum">
              <a:rPr lang="en-US" smtClean="0"/>
              <a:pPr/>
              <a:t>86</a:t>
            </a:fld>
            <a:r>
              <a:rPr lang="en-US" smtClean="0"/>
              <a:t> -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42263"/>
              </p:ext>
            </p:extLst>
          </p:nvPr>
        </p:nvGraphicFramePr>
        <p:xfrm>
          <a:off x="402772" y="1143000"/>
          <a:ext cx="8360228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883" name="Visio" r:id="rId4" imgW="17098172" imgH="11166444" progId="Visio.Drawing.11">
                  <p:embed/>
                </p:oleObj>
              </mc:Choice>
              <mc:Fallback>
                <p:oleObj name="Visio" r:id="rId4" imgW="17098172" imgH="1116644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2772" y="1143000"/>
                        <a:ext cx="8360228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245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- </a:t>
            </a:r>
            <a:fld id="{55AEC16A-05B2-42E8-85F6-5EE1068D23E6}" type="slidenum">
              <a:rPr lang="en-US"/>
              <a:pPr/>
              <a:t>9</a:t>
            </a:fld>
            <a:r>
              <a:rPr lang="en-US" dirty="0"/>
              <a:t> -</a:t>
            </a:r>
          </a:p>
        </p:txBody>
      </p:sp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Definition &amp; Principles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dirty="0"/>
              <a:t>Information Classification</a:t>
            </a:r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7772400" cy="3155950"/>
          </a:xfrm>
        </p:spPr>
        <p:txBody>
          <a:bodyPr/>
          <a:lstStyle/>
          <a:p>
            <a:pPr>
              <a:buClr>
                <a:srgbClr val="003399"/>
              </a:buClr>
            </a:pPr>
            <a:r>
              <a:rPr lang="en-US" sz="2400" u="sng" dirty="0">
                <a:solidFill>
                  <a:srgbClr val="FF6600"/>
                </a:solidFill>
              </a:rPr>
              <a:t>Identifies</a:t>
            </a:r>
            <a:r>
              <a:rPr lang="en-US" sz="2400" dirty="0"/>
              <a:t> and </a:t>
            </a:r>
            <a:r>
              <a:rPr lang="en-US" sz="2400" u="sng" dirty="0">
                <a:solidFill>
                  <a:srgbClr val="FF6600"/>
                </a:solidFill>
              </a:rPr>
              <a:t>characterizes</a:t>
            </a:r>
            <a:r>
              <a:rPr lang="en-US" sz="2400" dirty="0"/>
              <a:t> the critical information assets (i.e. sensitivity)</a:t>
            </a:r>
          </a:p>
          <a:p>
            <a:r>
              <a:rPr lang="en-US" sz="2400" dirty="0"/>
              <a:t>Explains the </a:t>
            </a:r>
            <a:r>
              <a:rPr lang="en-US" sz="2400" u="sng" dirty="0">
                <a:solidFill>
                  <a:srgbClr val="FF6600"/>
                </a:solidFill>
              </a:rPr>
              <a:t>level of safeguard</a:t>
            </a:r>
            <a:r>
              <a:rPr lang="en-US" sz="2400" dirty="0"/>
              <a:t> (</a:t>
            </a:r>
            <a:r>
              <a:rPr lang="en-US" sz="2400" u="sng" dirty="0">
                <a:solidFill>
                  <a:srgbClr val="FF6600"/>
                </a:solidFill>
              </a:rPr>
              <a:t>protection level</a:t>
            </a:r>
            <a:r>
              <a:rPr lang="en-US" sz="2400" dirty="0"/>
              <a:t>) or how the information assets should be </a:t>
            </a:r>
            <a:r>
              <a:rPr lang="en-US" sz="2400" u="sng" dirty="0">
                <a:solidFill>
                  <a:srgbClr val="FF6600"/>
                </a:solidFill>
              </a:rPr>
              <a:t>handled</a:t>
            </a:r>
            <a:r>
              <a:rPr lang="en-US" sz="2400" dirty="0"/>
              <a:t> (</a:t>
            </a:r>
            <a:r>
              <a:rPr lang="en-US" sz="2400" u="sng" dirty="0">
                <a:solidFill>
                  <a:srgbClr val="FF6600"/>
                </a:solidFill>
              </a:rPr>
              <a:t>sensitivity and confidentiality</a:t>
            </a:r>
            <a:r>
              <a:rPr lang="en-US" sz="2400" dirty="0"/>
              <a:t>).</a:t>
            </a:r>
          </a:p>
        </p:txBody>
      </p:sp>
      <p:sp>
        <p:nvSpPr>
          <p:cNvPr id="4700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733800"/>
            <a:ext cx="4419600" cy="25908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/>
              <a:t>Military and Civil Gov.</a:t>
            </a:r>
          </a:p>
          <a:p>
            <a:r>
              <a:rPr lang="en-US" sz="2000" dirty="0"/>
              <a:t>Unclassified.</a:t>
            </a:r>
          </a:p>
          <a:p>
            <a:r>
              <a:rPr lang="en-US" sz="2000" dirty="0"/>
              <a:t>Sensitive But Unclassified (SBU).</a:t>
            </a:r>
          </a:p>
          <a:p>
            <a:r>
              <a:rPr lang="en-US" sz="2000" dirty="0"/>
              <a:t>Confidential.</a:t>
            </a:r>
          </a:p>
          <a:p>
            <a:r>
              <a:rPr lang="en-US" sz="2000" dirty="0"/>
              <a:t>Secret.</a:t>
            </a:r>
          </a:p>
          <a:p>
            <a:r>
              <a:rPr lang="en-US" sz="2000" dirty="0"/>
              <a:t>Top Secret.</a:t>
            </a:r>
          </a:p>
        </p:txBody>
      </p:sp>
      <p:sp>
        <p:nvSpPr>
          <p:cNvPr id="470021" name="Rectangle 5"/>
          <p:cNvSpPr>
            <a:spLocks noChangeArrowheads="1"/>
          </p:cNvSpPr>
          <p:nvPr/>
        </p:nvSpPr>
        <p:spPr bwMode="auto">
          <a:xfrm>
            <a:off x="762000" y="3733800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003399"/>
                </a:solidFill>
              </a:rPr>
              <a:t>Commercial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3399"/>
                </a:solidFill>
              </a:rPr>
              <a:t>Public.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3399"/>
                </a:solidFill>
              </a:rPr>
              <a:t>Private / Sensitive.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3399"/>
                </a:solidFill>
              </a:rPr>
              <a:t>Confidential / Proprietary.</a:t>
            </a:r>
            <a:endParaRPr lang="en-US" sz="1600" dirty="0">
              <a:solidFill>
                <a:srgbClr val="003399"/>
              </a:solidFill>
            </a:endParaRPr>
          </a:p>
        </p:txBody>
      </p:sp>
      <p:sp>
        <p:nvSpPr>
          <p:cNvPr id="470022" name="Line 6"/>
          <p:cNvSpPr>
            <a:spLocks noChangeShapeType="1"/>
          </p:cNvSpPr>
          <p:nvPr/>
        </p:nvSpPr>
        <p:spPr bwMode="auto">
          <a:xfrm flipV="1">
            <a:off x="4343400" y="3810000"/>
            <a:ext cx="0" cy="213360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TRE Institute CISSP Template">
  <a:themeElements>
    <a:clrScheme name="SRA-U CISSP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RA-U CISSP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RA-U CISSP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RA-U CISSP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RA-U CISSP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RA-U CISSP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RA-U CISSP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RA-U CISSP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RA-U CISSP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SRA-U CISSP Template</Template>
  <TotalTime>1552</TotalTime>
  <Words>6310</Words>
  <Application>Microsoft Office PowerPoint</Application>
  <PresentationFormat>On-screen Show (4:3)</PresentationFormat>
  <Paragraphs>1130</Paragraphs>
  <Slides>86</Slides>
  <Notes>84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8" baseType="lpstr">
      <vt:lpstr>MITRE Institute CISSP Template</vt:lpstr>
      <vt:lpstr>Visio</vt:lpstr>
      <vt:lpstr>CISSP® Common Body of Knowledge Review:  Access Control Domain</vt:lpstr>
      <vt:lpstr>Learning Objective Access Control</vt:lpstr>
      <vt:lpstr>Topics Access Control</vt:lpstr>
      <vt:lpstr>Definition &amp; Principles Access Control</vt:lpstr>
      <vt:lpstr>Definition &amp; Principles Security Implementation Principles for Access Control</vt:lpstr>
      <vt:lpstr>Definition &amp; Principles Information Protection Environment</vt:lpstr>
      <vt:lpstr>Definition &amp; Principles Security Consideration in System Life Cycle (SLC) …(1/2)</vt:lpstr>
      <vt:lpstr>Definition &amp; Principles Security Consideration in System Life Cycle (SLC) …(2/2)</vt:lpstr>
      <vt:lpstr>Definition &amp; Principles Information Classification</vt:lpstr>
      <vt:lpstr>Definition &amp; Principles Information Classification – Process</vt:lpstr>
      <vt:lpstr>Definition &amp; Principles Information Classification – Example Policy (E.O. 12958/13292/13526)</vt:lpstr>
      <vt:lpstr>Definition &amp; Principles Information Classification – Example Policy (E.O. 12958/13292/13526)</vt:lpstr>
      <vt:lpstr>Definition &amp; Principles Information Classification – Example Standard (E.O. 12958/13292/13526)</vt:lpstr>
      <vt:lpstr>Definition &amp; Principles Information Classification – Example Guideline</vt:lpstr>
      <vt:lpstr>Definition &amp; Principles Categories of Security Controls</vt:lpstr>
      <vt:lpstr>Definition &amp; Principles Types of Security Controls</vt:lpstr>
      <vt:lpstr>Definition &amp; Principles Example Implementations of Access Controls</vt:lpstr>
      <vt:lpstr>Definition &amp; Principles Example Implementations of Access Controls</vt:lpstr>
      <vt:lpstr>Questions:</vt:lpstr>
      <vt:lpstr>Answers:</vt:lpstr>
      <vt:lpstr>Questions:</vt:lpstr>
      <vt:lpstr>Answers:</vt:lpstr>
      <vt:lpstr>Topics Access Control</vt:lpstr>
      <vt:lpstr>Threats to Access Control Example Threat List Related To Access Control</vt:lpstr>
      <vt:lpstr>Threats to Access Control  DoS Threats – Ping-of-Death</vt:lpstr>
      <vt:lpstr>Threats to Access Control  DoS Threats – Smurf Attack</vt:lpstr>
      <vt:lpstr>Threats to Access Control  DoS Threats – SYN Flooding</vt:lpstr>
      <vt:lpstr>Threats to Access Control  DoS Threats – Distributed DoS</vt:lpstr>
      <vt:lpstr>Threats to Access Control  Unauthorized Software – Malicious Code Threats</vt:lpstr>
      <vt:lpstr>Threats to Access Control  Unauthorized Software – Malicious Mobile Code Threats</vt:lpstr>
      <vt:lpstr>Threats to Access Control  Software Defects: Buffer Overflow Threats</vt:lpstr>
      <vt:lpstr>Threats to Access Control  Software Defects – Memory Protection Threats</vt:lpstr>
      <vt:lpstr>Threats to Access Control  Software Defects – Covert Channel Threats*</vt:lpstr>
      <vt:lpstr>Topics Access Control</vt:lpstr>
      <vt:lpstr>Types of Access Control Control Types &amp; Examples</vt:lpstr>
      <vt:lpstr>Identification and Authentication  Subject vs. Object (TCB – Orange Book)</vt:lpstr>
      <vt:lpstr>Identification, Authentication, Authorization, and Accountability  Identification &amp; Authentication</vt:lpstr>
      <vt:lpstr>Identification, Authentication, Authorization, and Accountability  Authentication, Authorization &amp; Accountability (AAA)</vt:lpstr>
      <vt:lpstr>Concept of Authentication Mechanism Something the Subject KNOWS</vt:lpstr>
      <vt:lpstr>Concept of Authentication Mechanism Something the Subject KNOWS</vt:lpstr>
      <vt:lpstr>Concept of Authentication Mechanism Something the Subject HAS</vt:lpstr>
      <vt:lpstr>Concept of Authentication Mechanism Something the Subject IS</vt:lpstr>
      <vt:lpstr>Questions:</vt:lpstr>
      <vt:lpstr>Answers:</vt:lpstr>
      <vt:lpstr>Questions:</vt:lpstr>
      <vt:lpstr>Answers:</vt:lpstr>
      <vt:lpstr>Topics Access Control</vt:lpstr>
      <vt:lpstr>Access Control Models Security Models Revisited…</vt:lpstr>
      <vt:lpstr>Access Control Models Access Control Matrix</vt:lpstr>
      <vt:lpstr>Access Control Models Access Control Matrix – Using Graham-Denning </vt:lpstr>
      <vt:lpstr>Access Control Models Access Permission</vt:lpstr>
      <vt:lpstr>Access Control Models Capability Tables – Harison-Ruzzo-Ullman (HRU)</vt:lpstr>
      <vt:lpstr>Access Control Models Access Control List (ACL)</vt:lpstr>
      <vt:lpstr>Access Control Models Information Flow Model</vt:lpstr>
      <vt:lpstr>Access Control Models Bell-LaPadula Security Model</vt:lpstr>
      <vt:lpstr>Access Control Models Biba Security Model</vt:lpstr>
      <vt:lpstr>Access Control Models Clark-Wilson Security Model</vt:lpstr>
      <vt:lpstr>Access Control Models Rule-set Based Access Control Model</vt:lpstr>
      <vt:lpstr>Access Control Models Role-based Access Control (RBAC)</vt:lpstr>
      <vt:lpstr>Access Control Models Role-based Access Control (RBAC)</vt:lpstr>
      <vt:lpstr>Technical (Logical) Access Controls Centralized Access Control Method</vt:lpstr>
      <vt:lpstr>Technical (Logical) Access Controls Decentralized Access Control Method</vt:lpstr>
      <vt:lpstr>Technical (Logical) Access Controls Decentralized Access Control Method</vt:lpstr>
      <vt:lpstr>Technical (Logical) Access Controls Decentralized Access Control Method</vt:lpstr>
      <vt:lpstr>Technical (Logical) Access Controls Decentralized Access Control Method</vt:lpstr>
      <vt:lpstr>Technical (Logical) Access Controls Decentralized Access Control Method</vt:lpstr>
      <vt:lpstr>Questions:</vt:lpstr>
      <vt:lpstr>Answers:</vt:lpstr>
      <vt:lpstr>Topics Access Control</vt:lpstr>
      <vt:lpstr>Access Control Monitor &amp; Management  Intrusion Prevention &amp; Detection</vt:lpstr>
      <vt:lpstr>Access Control Monitor &amp; Management Network-based IPS (N-IPS)</vt:lpstr>
      <vt:lpstr>Access Control Monitor &amp; Management  Network-based IDS (N-IDS)</vt:lpstr>
      <vt:lpstr>Access Control Monitor &amp; Management  Host-based IDS (H-IDS)</vt:lpstr>
      <vt:lpstr>Access Control Monitor &amp; Management  IDS Analysis Methods &amp; Engine – Pattern/Stateful Matching</vt:lpstr>
      <vt:lpstr>Access Control Monitor &amp; Management  IDS Analysis Methods &amp; Engine – Anomaly-based</vt:lpstr>
      <vt:lpstr>Access Control Monitor &amp; Management Audit Trail Monitoring</vt:lpstr>
      <vt:lpstr>Access Control Monitor &amp; Management Security Assessment &amp; Evaluation vs. Security Audit</vt:lpstr>
      <vt:lpstr>Access Control Monitor &amp; Management Security Assessment &amp; Evaluation –  NSA Defined (White, Blue &amp; Red Teams)</vt:lpstr>
      <vt:lpstr>Validation Time… </vt:lpstr>
      <vt:lpstr>Exercise #1: </vt:lpstr>
      <vt:lpstr>Exercise #1: Data Flow</vt:lpstr>
      <vt:lpstr>Exercise #2: Security Controls</vt:lpstr>
      <vt:lpstr>Exercise #2: Security Controls</vt:lpstr>
      <vt:lpstr>Answers</vt:lpstr>
      <vt:lpstr>Exercise #1: Data Flow</vt:lpstr>
      <vt:lpstr>Exercise #2: Security Controls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CISSP Common Body of Knowledge</dc:title>
  <dc:subject>Access Control Domain</dc:subject>
  <dc:creator>aouyang@mitre.org</dc:creator>
  <cp:keywords>CISSP; CBK; Access Control Domain</cp:keywords>
  <cp:lastModifiedBy>Ouyang, Alfred H.</cp:lastModifiedBy>
  <cp:revision>48</cp:revision>
  <dcterms:created xsi:type="dcterms:W3CDTF">2005-06-21T20:16:21Z</dcterms:created>
  <dcterms:modified xsi:type="dcterms:W3CDTF">2013-10-08T01:29:51Z</dcterms:modified>
</cp:coreProperties>
</file>