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75"/>
  </p:notesMasterIdLst>
  <p:handoutMasterIdLst>
    <p:handoutMasterId r:id="rId176"/>
  </p:handoutMasterIdLst>
  <p:sldIdLst>
    <p:sldId id="256" r:id="rId2"/>
    <p:sldId id="327" r:id="rId3"/>
    <p:sldId id="374" r:id="rId4"/>
    <p:sldId id="383" r:id="rId5"/>
    <p:sldId id="384" r:id="rId6"/>
    <p:sldId id="471" r:id="rId7"/>
    <p:sldId id="470" r:id="rId8"/>
    <p:sldId id="258" r:id="rId9"/>
    <p:sldId id="472" r:id="rId10"/>
    <p:sldId id="473" r:id="rId11"/>
    <p:sldId id="375" r:id="rId12"/>
    <p:sldId id="440" r:id="rId13"/>
    <p:sldId id="464" r:id="rId14"/>
    <p:sldId id="376" r:id="rId15"/>
    <p:sldId id="377" r:id="rId16"/>
    <p:sldId id="378" r:id="rId17"/>
    <p:sldId id="469" r:id="rId18"/>
    <p:sldId id="465" r:id="rId19"/>
    <p:sldId id="461" r:id="rId20"/>
    <p:sldId id="458" r:id="rId21"/>
    <p:sldId id="460" r:id="rId22"/>
    <p:sldId id="380" r:id="rId23"/>
    <p:sldId id="381" r:id="rId24"/>
    <p:sldId id="382" r:id="rId25"/>
    <p:sldId id="385" r:id="rId26"/>
    <p:sldId id="389" r:id="rId27"/>
    <p:sldId id="390" r:id="rId28"/>
    <p:sldId id="391" r:id="rId29"/>
    <p:sldId id="441" r:id="rId30"/>
    <p:sldId id="442" r:id="rId31"/>
    <p:sldId id="341" r:id="rId32"/>
    <p:sldId id="405" r:id="rId33"/>
    <p:sldId id="260" r:id="rId34"/>
    <p:sldId id="451" r:id="rId35"/>
    <p:sldId id="262" r:id="rId36"/>
    <p:sldId id="406" r:id="rId37"/>
    <p:sldId id="452" r:id="rId38"/>
    <p:sldId id="411" r:id="rId39"/>
    <p:sldId id="466" r:id="rId40"/>
    <p:sldId id="455" r:id="rId41"/>
    <p:sldId id="457" r:id="rId42"/>
    <p:sldId id="453" r:id="rId43"/>
    <p:sldId id="454" r:id="rId44"/>
    <p:sldId id="462" r:id="rId45"/>
    <p:sldId id="407" r:id="rId46"/>
    <p:sldId id="408" r:id="rId47"/>
    <p:sldId id="463" r:id="rId48"/>
    <p:sldId id="409" r:id="rId49"/>
    <p:sldId id="410" r:id="rId50"/>
    <p:sldId id="412" r:id="rId51"/>
    <p:sldId id="263" r:id="rId52"/>
    <p:sldId id="368" r:id="rId53"/>
    <p:sldId id="369" r:id="rId54"/>
    <p:sldId id="370" r:id="rId55"/>
    <p:sldId id="371" r:id="rId56"/>
    <p:sldId id="414" r:id="rId57"/>
    <p:sldId id="415" r:id="rId58"/>
    <p:sldId id="416" r:id="rId59"/>
    <p:sldId id="436" r:id="rId60"/>
    <p:sldId id="437" r:id="rId61"/>
    <p:sldId id="413" r:id="rId62"/>
    <p:sldId id="343" r:id="rId63"/>
    <p:sldId id="344" r:id="rId64"/>
    <p:sldId id="270" r:id="rId65"/>
    <p:sldId id="348" r:id="rId66"/>
    <p:sldId id="347" r:id="rId67"/>
    <p:sldId id="345" r:id="rId68"/>
    <p:sldId id="271" r:id="rId69"/>
    <p:sldId id="272" r:id="rId70"/>
    <p:sldId id="432" r:id="rId71"/>
    <p:sldId id="434" r:id="rId72"/>
    <p:sldId id="433" r:id="rId73"/>
    <p:sldId id="435" r:id="rId74"/>
    <p:sldId id="275" r:id="rId75"/>
    <p:sldId id="276" r:id="rId76"/>
    <p:sldId id="278" r:id="rId77"/>
    <p:sldId id="279" r:id="rId78"/>
    <p:sldId id="335" r:id="rId79"/>
    <p:sldId id="280" r:id="rId80"/>
    <p:sldId id="281" r:id="rId81"/>
    <p:sldId id="282" r:id="rId82"/>
    <p:sldId id="283" r:id="rId83"/>
    <p:sldId id="284" r:id="rId84"/>
    <p:sldId id="349" r:id="rId85"/>
    <p:sldId id="350" r:id="rId86"/>
    <p:sldId id="351" r:id="rId87"/>
    <p:sldId id="352" r:id="rId88"/>
    <p:sldId id="353" r:id="rId89"/>
    <p:sldId id="354" r:id="rId90"/>
    <p:sldId id="285" r:id="rId91"/>
    <p:sldId id="286" r:id="rId92"/>
    <p:sldId id="287" r:id="rId93"/>
    <p:sldId id="288" r:id="rId94"/>
    <p:sldId id="289" r:id="rId95"/>
    <p:sldId id="290" r:id="rId96"/>
    <p:sldId id="291" r:id="rId97"/>
    <p:sldId id="292" r:id="rId98"/>
    <p:sldId id="293" r:id="rId99"/>
    <p:sldId id="294" r:id="rId100"/>
    <p:sldId id="438" r:id="rId101"/>
    <p:sldId id="355" r:id="rId102"/>
    <p:sldId id="296" r:id="rId103"/>
    <p:sldId id="297" r:id="rId104"/>
    <p:sldId id="298" r:id="rId105"/>
    <p:sldId id="299" r:id="rId106"/>
    <p:sldId id="356" r:id="rId107"/>
    <p:sldId id="357" r:id="rId108"/>
    <p:sldId id="358" r:id="rId109"/>
    <p:sldId id="359" r:id="rId110"/>
    <p:sldId id="300" r:id="rId111"/>
    <p:sldId id="301" r:id="rId112"/>
    <p:sldId id="302" r:id="rId113"/>
    <p:sldId id="303" r:id="rId114"/>
    <p:sldId id="304" r:id="rId115"/>
    <p:sldId id="305" r:id="rId116"/>
    <p:sldId id="306" r:id="rId117"/>
    <p:sldId id="307" r:id="rId118"/>
    <p:sldId id="308" r:id="rId119"/>
    <p:sldId id="310" r:id="rId120"/>
    <p:sldId id="311" r:id="rId121"/>
    <p:sldId id="312" r:id="rId122"/>
    <p:sldId id="313" r:id="rId123"/>
    <p:sldId id="314" r:id="rId124"/>
    <p:sldId id="315" r:id="rId125"/>
    <p:sldId id="316" r:id="rId126"/>
    <p:sldId id="317" r:id="rId127"/>
    <p:sldId id="318" r:id="rId128"/>
    <p:sldId id="360" r:id="rId129"/>
    <p:sldId id="361" r:id="rId130"/>
    <p:sldId id="362" r:id="rId131"/>
    <p:sldId id="363" r:id="rId132"/>
    <p:sldId id="364" r:id="rId133"/>
    <p:sldId id="365" r:id="rId134"/>
    <p:sldId id="319" r:id="rId135"/>
    <p:sldId id="396" r:id="rId136"/>
    <p:sldId id="397" r:id="rId137"/>
    <p:sldId id="398" r:id="rId138"/>
    <p:sldId id="399" r:id="rId139"/>
    <p:sldId id="400" r:id="rId140"/>
    <p:sldId id="401" r:id="rId141"/>
    <p:sldId id="321" r:id="rId142"/>
    <p:sldId id="443" r:id="rId143"/>
    <p:sldId id="402" r:id="rId144"/>
    <p:sldId id="444" r:id="rId145"/>
    <p:sldId id="403" r:id="rId146"/>
    <p:sldId id="446" r:id="rId147"/>
    <p:sldId id="445" r:id="rId148"/>
    <p:sldId id="467" r:id="rId149"/>
    <p:sldId id="468" r:id="rId150"/>
    <p:sldId id="448" r:id="rId151"/>
    <p:sldId id="447" r:id="rId152"/>
    <p:sldId id="449" r:id="rId153"/>
    <p:sldId id="450" r:id="rId154"/>
    <p:sldId id="322" r:id="rId155"/>
    <p:sldId id="323" r:id="rId156"/>
    <p:sldId id="324" r:id="rId157"/>
    <p:sldId id="325" r:id="rId158"/>
    <p:sldId id="326" r:id="rId159"/>
    <p:sldId id="421" r:id="rId160"/>
    <p:sldId id="422" r:id="rId161"/>
    <p:sldId id="417" r:id="rId162"/>
    <p:sldId id="418" r:id="rId163"/>
    <p:sldId id="419" r:id="rId164"/>
    <p:sldId id="423" r:id="rId165"/>
    <p:sldId id="420" r:id="rId166"/>
    <p:sldId id="425" r:id="rId167"/>
    <p:sldId id="424" r:id="rId168"/>
    <p:sldId id="427" r:id="rId169"/>
    <p:sldId id="426" r:id="rId170"/>
    <p:sldId id="428" r:id="rId171"/>
    <p:sldId id="429" r:id="rId172"/>
    <p:sldId id="430" r:id="rId173"/>
    <p:sldId id="431" r:id="rId174"/>
  </p:sldIdLst>
  <p:sldSz cx="9144000" cy="6858000" type="letter"/>
  <p:notesSz cx="7010400" cy="9296400"/>
  <p:defaultTex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00"/>
    <a:srgbClr val="99CCFF"/>
    <a:srgbClr val="003399"/>
    <a:srgbClr val="B7CAE1"/>
    <a:srgbClr val="CCECFF"/>
    <a:srgbClr val="FF0000"/>
    <a:srgbClr val="FF9900"/>
    <a:srgbClr val="FF99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9" autoAdjust="0"/>
    <p:restoredTop sz="90370" autoAdjust="0"/>
  </p:normalViewPr>
  <p:slideViewPr>
    <p:cSldViewPr>
      <p:cViewPr varScale="1">
        <p:scale>
          <a:sx n="74" d="100"/>
          <a:sy n="74" d="100"/>
        </p:scale>
        <p:origin x="-84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5" Type="http://schemas.openxmlformats.org/officeDocument/2006/relationships/image" Target="../media/image20.emf"/><Relationship Id="rId4" Type="http://schemas.openxmlformats.org/officeDocument/2006/relationships/image" Target="../media/image19.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0"/>
            <a:ext cx="3039219" cy="465775"/>
          </a:xfrm>
          <a:prstGeom prst="rect">
            <a:avLst/>
          </a:prstGeom>
          <a:noFill/>
          <a:ln w="9525">
            <a:noFill/>
            <a:miter lim="800000"/>
            <a:headEnd/>
            <a:tailEnd/>
          </a:ln>
          <a:effectLst/>
        </p:spPr>
        <p:txBody>
          <a:bodyPr vert="horz" wrap="square" lIns="92832" tIns="46418" rIns="92832" bIns="46418" numCol="1" anchor="t" anchorCtr="0" compatLnSpc="1">
            <a:prstTxWarp prst="textNoShape">
              <a:avLst/>
            </a:prstTxWarp>
          </a:bodyPr>
          <a:lstStyle>
            <a:lvl1pPr defTabSz="928483">
              <a:defRPr/>
            </a:lvl1pPr>
          </a:lstStyle>
          <a:p>
            <a:endParaRPr lang="en-US" dirty="0"/>
          </a:p>
        </p:txBody>
      </p:sp>
      <p:sp>
        <p:nvSpPr>
          <p:cNvPr id="13315" name="Rectangle 3"/>
          <p:cNvSpPr>
            <a:spLocks noGrp="1" noChangeArrowheads="1"/>
          </p:cNvSpPr>
          <p:nvPr>
            <p:ph type="dt" sz="quarter" idx="1"/>
          </p:nvPr>
        </p:nvSpPr>
        <p:spPr bwMode="auto">
          <a:xfrm>
            <a:off x="3971182" y="0"/>
            <a:ext cx="3039218" cy="465775"/>
          </a:xfrm>
          <a:prstGeom prst="rect">
            <a:avLst/>
          </a:prstGeom>
          <a:noFill/>
          <a:ln w="9525">
            <a:noFill/>
            <a:miter lim="800000"/>
            <a:headEnd/>
            <a:tailEnd/>
          </a:ln>
          <a:effectLst/>
        </p:spPr>
        <p:txBody>
          <a:bodyPr vert="horz" wrap="square" lIns="92832" tIns="46418" rIns="92832" bIns="46418" numCol="1" anchor="t" anchorCtr="0" compatLnSpc="1">
            <a:prstTxWarp prst="textNoShape">
              <a:avLst/>
            </a:prstTxWarp>
          </a:bodyPr>
          <a:lstStyle>
            <a:lvl1pPr algn="r" defTabSz="928483">
              <a:defRPr/>
            </a:lvl1pPr>
          </a:lstStyle>
          <a:p>
            <a:endParaRPr lang="en-US" dirty="0"/>
          </a:p>
        </p:txBody>
      </p:sp>
      <p:sp>
        <p:nvSpPr>
          <p:cNvPr id="13316" name="Rectangle 4"/>
          <p:cNvSpPr>
            <a:spLocks noGrp="1" noChangeArrowheads="1"/>
          </p:cNvSpPr>
          <p:nvPr>
            <p:ph type="ftr" sz="quarter" idx="2"/>
          </p:nvPr>
        </p:nvSpPr>
        <p:spPr bwMode="auto">
          <a:xfrm>
            <a:off x="1" y="8830628"/>
            <a:ext cx="3039219" cy="465774"/>
          </a:xfrm>
          <a:prstGeom prst="rect">
            <a:avLst/>
          </a:prstGeom>
          <a:noFill/>
          <a:ln w="9525">
            <a:noFill/>
            <a:miter lim="800000"/>
            <a:headEnd/>
            <a:tailEnd/>
          </a:ln>
          <a:effectLst/>
        </p:spPr>
        <p:txBody>
          <a:bodyPr vert="horz" wrap="square" lIns="92832" tIns="46418" rIns="92832" bIns="46418" numCol="1" anchor="b" anchorCtr="0" compatLnSpc="1">
            <a:prstTxWarp prst="textNoShape">
              <a:avLst/>
            </a:prstTxWarp>
          </a:bodyPr>
          <a:lstStyle>
            <a:lvl1pPr defTabSz="928483">
              <a:defRPr/>
            </a:lvl1pPr>
          </a:lstStyle>
          <a:p>
            <a:endParaRPr lang="en-US" dirty="0"/>
          </a:p>
        </p:txBody>
      </p:sp>
      <p:sp>
        <p:nvSpPr>
          <p:cNvPr id="13317" name="Rectangle 5"/>
          <p:cNvSpPr>
            <a:spLocks noGrp="1" noChangeArrowheads="1"/>
          </p:cNvSpPr>
          <p:nvPr>
            <p:ph type="sldNum" sz="quarter" idx="3"/>
          </p:nvPr>
        </p:nvSpPr>
        <p:spPr bwMode="auto">
          <a:xfrm>
            <a:off x="3971182" y="8830628"/>
            <a:ext cx="3039218" cy="465774"/>
          </a:xfrm>
          <a:prstGeom prst="rect">
            <a:avLst/>
          </a:prstGeom>
          <a:noFill/>
          <a:ln w="9525">
            <a:noFill/>
            <a:miter lim="800000"/>
            <a:headEnd/>
            <a:tailEnd/>
          </a:ln>
          <a:effectLst/>
        </p:spPr>
        <p:txBody>
          <a:bodyPr vert="horz" wrap="square" lIns="92832" tIns="46418" rIns="92832" bIns="46418" numCol="1" anchor="b" anchorCtr="0" compatLnSpc="1">
            <a:prstTxWarp prst="textNoShape">
              <a:avLst/>
            </a:prstTxWarp>
          </a:bodyPr>
          <a:lstStyle>
            <a:lvl1pPr algn="r" defTabSz="928483">
              <a:defRPr/>
            </a:lvl1pPr>
          </a:lstStyle>
          <a:p>
            <a:fld id="{BADEC5BA-2434-4900-B8AC-A0F9E097BD88}" type="slidenum">
              <a:rPr lang="en-US"/>
              <a:pPr/>
              <a:t>‹#›</a:t>
            </a:fld>
            <a:endParaRPr lang="en-US" dirty="0"/>
          </a:p>
        </p:txBody>
      </p:sp>
    </p:spTree>
    <p:extLst>
      <p:ext uri="{BB962C8B-B14F-4D97-AF65-F5344CB8AC3E}">
        <p14:creationId xmlns:p14="http://schemas.microsoft.com/office/powerpoint/2010/main" val="2094101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39219" cy="465775"/>
          </a:xfrm>
          <a:prstGeom prst="rect">
            <a:avLst/>
          </a:prstGeom>
          <a:noFill/>
          <a:ln w="9525">
            <a:noFill/>
            <a:miter lim="800000"/>
            <a:headEnd/>
            <a:tailEnd/>
          </a:ln>
          <a:effectLst/>
        </p:spPr>
        <p:txBody>
          <a:bodyPr vert="horz" wrap="square" lIns="92832" tIns="46418" rIns="92832" bIns="46418" numCol="1" anchor="t" anchorCtr="0" compatLnSpc="1">
            <a:prstTxWarp prst="textNoShape">
              <a:avLst/>
            </a:prstTxWarp>
          </a:bodyPr>
          <a:lstStyle>
            <a:lvl1pPr defTabSz="928483">
              <a:defRPr>
                <a:latin typeface="Times New Roman" pitchFamily="18" charset="0"/>
              </a:defRPr>
            </a:lvl1pPr>
          </a:lstStyle>
          <a:p>
            <a:endParaRPr lang="en-US" dirty="0"/>
          </a:p>
        </p:txBody>
      </p:sp>
      <p:sp>
        <p:nvSpPr>
          <p:cNvPr id="5123" name="Rectangle 3"/>
          <p:cNvSpPr>
            <a:spLocks noGrp="1" noChangeArrowheads="1"/>
          </p:cNvSpPr>
          <p:nvPr>
            <p:ph type="dt" idx="1"/>
          </p:nvPr>
        </p:nvSpPr>
        <p:spPr bwMode="auto">
          <a:xfrm>
            <a:off x="3971182" y="0"/>
            <a:ext cx="3039218" cy="465775"/>
          </a:xfrm>
          <a:prstGeom prst="rect">
            <a:avLst/>
          </a:prstGeom>
          <a:noFill/>
          <a:ln w="9525">
            <a:noFill/>
            <a:miter lim="800000"/>
            <a:headEnd/>
            <a:tailEnd/>
          </a:ln>
          <a:effectLst/>
        </p:spPr>
        <p:txBody>
          <a:bodyPr vert="horz" wrap="square" lIns="92832" tIns="46418" rIns="92832" bIns="46418" numCol="1" anchor="t" anchorCtr="0" compatLnSpc="1">
            <a:prstTxWarp prst="textNoShape">
              <a:avLst/>
            </a:prstTxWarp>
          </a:bodyPr>
          <a:lstStyle>
            <a:lvl1pPr algn="r" defTabSz="928483">
              <a:defRPr>
                <a:latin typeface="Times New Roman" pitchFamily="18" charset="0"/>
              </a:defRPr>
            </a:lvl1pPr>
          </a:lstStyle>
          <a:p>
            <a:endParaRPr lang="en-US" dirty="0"/>
          </a:p>
        </p:txBody>
      </p:sp>
      <p:sp>
        <p:nvSpPr>
          <p:cNvPr id="5124" name="Rectangle 4"/>
          <p:cNvSpPr>
            <a:spLocks noGrp="1" noRot="1" noChangeAspect="1" noChangeArrowheads="1" noTextEdit="1"/>
          </p:cNvSpPr>
          <p:nvPr>
            <p:ph type="sldImg" idx="2"/>
          </p:nvPr>
        </p:nvSpPr>
        <p:spPr bwMode="auto">
          <a:xfrm>
            <a:off x="1184275" y="698500"/>
            <a:ext cx="4643438" cy="3484563"/>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35145" y="4416109"/>
            <a:ext cx="5140112" cy="4182426"/>
          </a:xfrm>
          <a:prstGeom prst="rect">
            <a:avLst/>
          </a:prstGeom>
          <a:noFill/>
          <a:ln w="9525">
            <a:noFill/>
            <a:miter lim="800000"/>
            <a:headEnd/>
            <a:tailEnd/>
          </a:ln>
          <a:effectLst/>
        </p:spPr>
        <p:txBody>
          <a:bodyPr vert="horz" wrap="square" lIns="92832" tIns="46418" rIns="92832" bIns="464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1" y="8830628"/>
            <a:ext cx="3039219" cy="465774"/>
          </a:xfrm>
          <a:prstGeom prst="rect">
            <a:avLst/>
          </a:prstGeom>
          <a:noFill/>
          <a:ln w="9525">
            <a:noFill/>
            <a:miter lim="800000"/>
            <a:headEnd/>
            <a:tailEnd/>
          </a:ln>
          <a:effectLst/>
        </p:spPr>
        <p:txBody>
          <a:bodyPr vert="horz" wrap="square" lIns="92832" tIns="46418" rIns="92832" bIns="46418" numCol="1" anchor="b" anchorCtr="0" compatLnSpc="1">
            <a:prstTxWarp prst="textNoShape">
              <a:avLst/>
            </a:prstTxWarp>
          </a:bodyPr>
          <a:lstStyle>
            <a:lvl1pPr defTabSz="928483">
              <a:defRPr>
                <a:latin typeface="Times New Roman" pitchFamily="18" charset="0"/>
              </a:defRPr>
            </a:lvl1pPr>
          </a:lstStyle>
          <a:p>
            <a:endParaRPr lang="en-US" dirty="0"/>
          </a:p>
        </p:txBody>
      </p:sp>
      <p:sp>
        <p:nvSpPr>
          <p:cNvPr id="5127" name="Rectangle 7"/>
          <p:cNvSpPr>
            <a:spLocks noGrp="1" noChangeArrowheads="1"/>
          </p:cNvSpPr>
          <p:nvPr>
            <p:ph type="sldNum" sz="quarter" idx="5"/>
          </p:nvPr>
        </p:nvSpPr>
        <p:spPr bwMode="auto">
          <a:xfrm>
            <a:off x="3971182" y="8830628"/>
            <a:ext cx="3039218" cy="465774"/>
          </a:xfrm>
          <a:prstGeom prst="rect">
            <a:avLst/>
          </a:prstGeom>
          <a:noFill/>
          <a:ln w="9525">
            <a:noFill/>
            <a:miter lim="800000"/>
            <a:headEnd/>
            <a:tailEnd/>
          </a:ln>
          <a:effectLst/>
        </p:spPr>
        <p:txBody>
          <a:bodyPr vert="horz" wrap="square" lIns="92832" tIns="46418" rIns="92832" bIns="46418" numCol="1" anchor="b" anchorCtr="0" compatLnSpc="1">
            <a:prstTxWarp prst="textNoShape">
              <a:avLst/>
            </a:prstTxWarp>
          </a:bodyPr>
          <a:lstStyle>
            <a:lvl1pPr algn="r" defTabSz="928483">
              <a:defRPr>
                <a:latin typeface="Times New Roman" pitchFamily="18" charset="0"/>
              </a:defRPr>
            </a:lvl1pPr>
          </a:lstStyle>
          <a:p>
            <a:fld id="{CD1E0A79-870A-4CFD-9469-88267135D84F}" type="slidenum">
              <a:rPr lang="en-US"/>
              <a:pPr/>
              <a:t>‹#›</a:t>
            </a:fld>
            <a:endParaRPr lang="en-US" dirty="0"/>
          </a:p>
        </p:txBody>
      </p:sp>
    </p:spTree>
    <p:extLst>
      <p:ext uri="{BB962C8B-B14F-4D97-AF65-F5344CB8AC3E}">
        <p14:creationId xmlns:p14="http://schemas.microsoft.com/office/powerpoint/2010/main" val="1031441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9B4D2-6593-46AF-B2D1-60A4E1E110FC}" type="slidenum">
              <a:rPr lang="en-US"/>
              <a:pPr/>
              <a:t>1</a:t>
            </a:fld>
            <a:endParaRPr lang="en-US" dirty="0"/>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1C8D2-A3F3-43EB-BA10-AEB320BDCF6E}" type="slidenum">
              <a:rPr lang="en-US"/>
              <a:pPr/>
              <a:t>14</a:t>
            </a:fld>
            <a:endParaRPr lang="en-US" dirty="0"/>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A82420-3608-429A-AB8F-33A209213F98}" type="slidenum">
              <a:rPr lang="en-US"/>
              <a:pPr/>
              <a:t>112</a:t>
            </a:fld>
            <a:endParaRPr lang="en-US" dirty="0"/>
          </a:p>
        </p:txBody>
      </p:sp>
      <p:sp>
        <p:nvSpPr>
          <p:cNvPr id="1046530" name="Rectangle 2"/>
          <p:cNvSpPr>
            <a:spLocks noGrp="1" noRot="1" noChangeAspect="1" noChangeArrowheads="1" noTextEdit="1"/>
          </p:cNvSpPr>
          <p:nvPr>
            <p:ph type="sldImg"/>
          </p:nvPr>
        </p:nvSpPr>
        <p:spPr>
          <a:ln/>
        </p:spPr>
      </p:sp>
      <p:sp>
        <p:nvSpPr>
          <p:cNvPr id="10465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183A3-FE74-43B3-8EA8-36491D67454B}" type="slidenum">
              <a:rPr lang="en-US"/>
              <a:pPr/>
              <a:t>113</a:t>
            </a:fld>
            <a:endParaRPr lang="en-US" dirty="0"/>
          </a:p>
        </p:txBody>
      </p:sp>
      <p:sp>
        <p:nvSpPr>
          <p:cNvPr id="1048578" name="Rectangle 2"/>
          <p:cNvSpPr>
            <a:spLocks noGrp="1" noRot="1" noChangeAspect="1" noChangeArrowheads="1" noTextEdit="1"/>
          </p:cNvSpPr>
          <p:nvPr>
            <p:ph type="sldImg"/>
          </p:nvPr>
        </p:nvSpPr>
        <p:spPr>
          <a:ln/>
        </p:spPr>
      </p:sp>
      <p:sp>
        <p:nvSpPr>
          <p:cNvPr id="1048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75545-809B-4C60-A369-444A4DFC2EAD}" type="slidenum">
              <a:rPr lang="en-US"/>
              <a:pPr/>
              <a:t>114</a:t>
            </a:fld>
            <a:endParaRPr lang="en-US"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399779-B589-4FB4-82FC-91BC88EAB598}" type="slidenum">
              <a:rPr lang="en-US"/>
              <a:pPr/>
              <a:t>115</a:t>
            </a:fld>
            <a:endParaRPr lang="en-US" dirty="0"/>
          </a:p>
        </p:txBody>
      </p:sp>
      <p:sp>
        <p:nvSpPr>
          <p:cNvPr id="1052674" name="Rectangle 2"/>
          <p:cNvSpPr>
            <a:spLocks noGrp="1" noRot="1" noChangeAspect="1" noChangeArrowheads="1" noTextEdit="1"/>
          </p:cNvSpPr>
          <p:nvPr>
            <p:ph type="sldImg"/>
          </p:nvPr>
        </p:nvSpPr>
        <p:spPr>
          <a:ln/>
        </p:spPr>
      </p:sp>
      <p:sp>
        <p:nvSpPr>
          <p:cNvPr id="1052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DDEAB-A6F5-4A1D-8E8F-AC9A19DBA81A}" type="slidenum">
              <a:rPr lang="en-US"/>
              <a:pPr/>
              <a:t>116</a:t>
            </a:fld>
            <a:endParaRPr lang="en-US" dirty="0"/>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1A0031-88C8-4C84-BDB9-B65FB80F9F69}" type="slidenum">
              <a:rPr lang="en-US"/>
              <a:pPr/>
              <a:t>117</a:t>
            </a:fld>
            <a:endParaRPr lang="en-US" dirty="0"/>
          </a:p>
        </p:txBody>
      </p:sp>
      <p:sp>
        <p:nvSpPr>
          <p:cNvPr id="1056770" name="Rectangle 2"/>
          <p:cNvSpPr>
            <a:spLocks noGrp="1" noRot="1" noChangeAspect="1" noChangeArrowheads="1" noTextEdit="1"/>
          </p:cNvSpPr>
          <p:nvPr>
            <p:ph type="sldImg"/>
          </p:nvPr>
        </p:nvSpPr>
        <p:spPr>
          <a:ln/>
        </p:spPr>
      </p:sp>
      <p:sp>
        <p:nvSpPr>
          <p:cNvPr id="1056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2C09E-8D8A-41B7-AA08-E85F430A3ECD}" type="slidenum">
              <a:rPr lang="en-US"/>
              <a:pPr/>
              <a:t>118</a:t>
            </a:fld>
            <a:endParaRPr lang="en-US" dirty="0"/>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29170E-A443-4258-956D-03D60C41AE93}" type="slidenum">
              <a:rPr lang="en-US"/>
              <a:pPr/>
              <a:t>119</a:t>
            </a:fld>
            <a:endParaRPr lang="en-US" dirty="0"/>
          </a:p>
        </p:txBody>
      </p:sp>
      <p:sp>
        <p:nvSpPr>
          <p:cNvPr id="1062914" name="Rectangle 2"/>
          <p:cNvSpPr>
            <a:spLocks noGrp="1" noRot="1" noChangeAspect="1" noChangeArrowheads="1" noTextEdit="1"/>
          </p:cNvSpPr>
          <p:nvPr>
            <p:ph type="sldImg"/>
          </p:nvPr>
        </p:nvSpPr>
        <p:spPr>
          <a:ln/>
        </p:spPr>
      </p:sp>
      <p:sp>
        <p:nvSpPr>
          <p:cNvPr id="1062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EE5AA-1DD0-4BB2-B3A8-BB790FC685BC}" type="slidenum">
              <a:rPr lang="en-US"/>
              <a:pPr/>
              <a:t>120</a:t>
            </a:fld>
            <a:endParaRPr lang="en-US" dirty="0"/>
          </a:p>
        </p:txBody>
      </p:sp>
      <p:sp>
        <p:nvSpPr>
          <p:cNvPr id="1064962" name="Rectangle 2"/>
          <p:cNvSpPr>
            <a:spLocks noGrp="1" noRot="1" noChangeAspect="1" noChangeArrowheads="1" noTextEdit="1"/>
          </p:cNvSpPr>
          <p:nvPr>
            <p:ph type="sldImg"/>
          </p:nvPr>
        </p:nvSpPr>
        <p:spPr>
          <a:ln/>
        </p:spPr>
      </p:sp>
      <p:sp>
        <p:nvSpPr>
          <p:cNvPr id="10649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D3AAF-69D1-42C1-8078-35747D3D313E}" type="slidenum">
              <a:rPr lang="en-US"/>
              <a:pPr/>
              <a:t>121</a:t>
            </a:fld>
            <a:endParaRPr lang="en-US" dirty="0"/>
          </a:p>
        </p:txBody>
      </p:sp>
      <p:sp>
        <p:nvSpPr>
          <p:cNvPr id="1067010" name="Rectangle 2"/>
          <p:cNvSpPr>
            <a:spLocks noGrp="1" noRot="1" noChangeAspect="1" noChangeArrowheads="1" noTextEdit="1"/>
          </p:cNvSpPr>
          <p:nvPr>
            <p:ph type="sldImg"/>
          </p:nvPr>
        </p:nvSpPr>
        <p:spPr>
          <a:ln/>
        </p:spPr>
      </p:sp>
      <p:sp>
        <p:nvSpPr>
          <p:cNvPr id="1067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FC265-D3DB-458E-88DF-A907A7EA569C}" type="slidenum">
              <a:rPr lang="en-US"/>
              <a:pPr/>
              <a:t>15</a:t>
            </a:fld>
            <a:endParaRPr lang="en-US"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928A5-8D2D-4800-AC1B-E0D4E280EFE4}" type="slidenum">
              <a:rPr lang="en-US"/>
              <a:pPr/>
              <a:t>122</a:t>
            </a:fld>
            <a:endParaRPr lang="en-US" dirty="0"/>
          </a:p>
        </p:txBody>
      </p:sp>
      <p:sp>
        <p:nvSpPr>
          <p:cNvPr id="1069058" name="Rectangle 2"/>
          <p:cNvSpPr>
            <a:spLocks noGrp="1" noRot="1" noChangeAspect="1" noChangeArrowheads="1" noTextEdit="1"/>
          </p:cNvSpPr>
          <p:nvPr>
            <p:ph type="sldImg"/>
          </p:nvPr>
        </p:nvSpPr>
        <p:spPr>
          <a:ln/>
        </p:spPr>
      </p:sp>
      <p:sp>
        <p:nvSpPr>
          <p:cNvPr id="1069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D91838-3F43-49B0-A525-7FFD9AA76296}" type="slidenum">
              <a:rPr lang="en-US"/>
              <a:pPr/>
              <a:t>123</a:t>
            </a:fld>
            <a:endParaRPr lang="en-US" dirty="0"/>
          </a:p>
        </p:txBody>
      </p:sp>
      <p:sp>
        <p:nvSpPr>
          <p:cNvPr id="1071106" name="Rectangle 2"/>
          <p:cNvSpPr>
            <a:spLocks noGrp="1" noRot="1" noChangeAspect="1" noChangeArrowheads="1" noTextEdit="1"/>
          </p:cNvSpPr>
          <p:nvPr>
            <p:ph type="sldImg"/>
          </p:nvPr>
        </p:nvSpPr>
        <p:spPr>
          <a:ln/>
        </p:spPr>
      </p:sp>
      <p:sp>
        <p:nvSpPr>
          <p:cNvPr id="1071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347CA-090A-4863-B05F-25EC0BB133F9}" type="slidenum">
              <a:rPr lang="en-US"/>
              <a:pPr/>
              <a:t>124</a:t>
            </a:fld>
            <a:endParaRPr lang="en-US" dirty="0"/>
          </a:p>
        </p:txBody>
      </p:sp>
      <p:sp>
        <p:nvSpPr>
          <p:cNvPr id="1073154" name="Rectangle 2"/>
          <p:cNvSpPr>
            <a:spLocks noGrp="1" noRot="1" noChangeAspect="1" noChangeArrowheads="1" noTextEdit="1"/>
          </p:cNvSpPr>
          <p:nvPr>
            <p:ph type="sldImg"/>
          </p:nvPr>
        </p:nvSpPr>
        <p:spPr>
          <a:ln/>
        </p:spPr>
      </p:sp>
      <p:sp>
        <p:nvSpPr>
          <p:cNvPr id="10731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CF23E-5FFD-487B-A8B8-31F07A7B458F}" type="slidenum">
              <a:rPr lang="en-US"/>
              <a:pPr/>
              <a:t>125</a:t>
            </a:fld>
            <a:endParaRPr lang="en-US" dirty="0"/>
          </a:p>
        </p:txBody>
      </p:sp>
      <p:sp>
        <p:nvSpPr>
          <p:cNvPr id="1075202" name="Rectangle 2"/>
          <p:cNvSpPr>
            <a:spLocks noGrp="1" noRot="1" noChangeAspect="1" noChangeArrowheads="1" noTextEdit="1"/>
          </p:cNvSpPr>
          <p:nvPr>
            <p:ph type="sldImg"/>
          </p:nvPr>
        </p:nvSpPr>
        <p:spPr>
          <a:ln/>
        </p:spPr>
      </p:sp>
      <p:sp>
        <p:nvSpPr>
          <p:cNvPr id="10752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36AF1-0ECD-441E-BECC-659E4141C1A9}" type="slidenum">
              <a:rPr lang="en-US"/>
              <a:pPr/>
              <a:t>126</a:t>
            </a:fld>
            <a:endParaRPr lang="en-US" dirty="0"/>
          </a:p>
        </p:txBody>
      </p:sp>
      <p:sp>
        <p:nvSpPr>
          <p:cNvPr id="1077250" name="Rectangle 2"/>
          <p:cNvSpPr>
            <a:spLocks noGrp="1" noRot="1" noChangeAspect="1" noChangeArrowheads="1" noTextEdit="1"/>
          </p:cNvSpPr>
          <p:nvPr>
            <p:ph type="sldImg"/>
          </p:nvPr>
        </p:nvSpPr>
        <p:spPr>
          <a:ln/>
        </p:spPr>
      </p:sp>
      <p:sp>
        <p:nvSpPr>
          <p:cNvPr id="1077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06C30F-BE70-4DDC-B910-00B4DD650D8B}" type="slidenum">
              <a:rPr lang="en-US"/>
              <a:pPr/>
              <a:t>127</a:t>
            </a:fld>
            <a:endParaRPr lang="en-US" dirty="0"/>
          </a:p>
        </p:txBody>
      </p:sp>
      <p:sp>
        <p:nvSpPr>
          <p:cNvPr id="1079298" name="Rectangle 2"/>
          <p:cNvSpPr>
            <a:spLocks noGrp="1" noRot="1" noChangeAspect="1" noChangeArrowheads="1" noTextEdit="1"/>
          </p:cNvSpPr>
          <p:nvPr>
            <p:ph type="sldImg"/>
          </p:nvPr>
        </p:nvSpPr>
        <p:spPr>
          <a:ln/>
        </p:spPr>
      </p:sp>
      <p:sp>
        <p:nvSpPr>
          <p:cNvPr id="10792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128</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129</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130</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5D93EA-E77E-4ECF-AC89-CC6B81F2E610}" type="slidenum">
              <a:rPr lang="en-US" smtClean="0"/>
              <a:pPr/>
              <a:t>16</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132</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133</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E6140-50C0-449D-9743-B6EB43DD817D}" type="slidenum">
              <a:rPr lang="en-US"/>
              <a:pPr/>
              <a:t>134</a:t>
            </a:fld>
            <a:endParaRPr lang="en-US" dirty="0"/>
          </a:p>
        </p:txBody>
      </p:sp>
      <p:sp>
        <p:nvSpPr>
          <p:cNvPr id="1081346" name="Rectangle 2"/>
          <p:cNvSpPr>
            <a:spLocks noGrp="1" noRot="1" noChangeAspect="1" noChangeArrowheads="1" noTextEdit="1"/>
          </p:cNvSpPr>
          <p:nvPr>
            <p:ph type="sldImg"/>
          </p:nvPr>
        </p:nvSpPr>
        <p:spPr>
          <a:ln/>
        </p:spPr>
      </p:sp>
      <p:sp>
        <p:nvSpPr>
          <p:cNvPr id="1081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40F11BF-A4C7-4C98-B3C9-806807E72029}" type="slidenum">
              <a:rPr lang="en-US" smtClean="0"/>
              <a:pPr/>
              <a:t>135</a:t>
            </a:fld>
            <a:endParaRPr lang="en-US" dirty="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136</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137</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138</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139</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140</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52FCA-9DD1-435B-94C9-AB02669B901B}" type="slidenum">
              <a:rPr lang="en-US"/>
              <a:pPr/>
              <a:t>141</a:t>
            </a:fld>
            <a:endParaRPr lang="en-US" dirty="0"/>
          </a:p>
        </p:txBody>
      </p:sp>
      <p:sp>
        <p:nvSpPr>
          <p:cNvPr id="1085442" name="Rectangle 2"/>
          <p:cNvSpPr>
            <a:spLocks noGrp="1" noRot="1" noChangeAspect="1" noChangeArrowheads="1" noTextEdit="1"/>
          </p:cNvSpPr>
          <p:nvPr>
            <p:ph type="sldImg"/>
          </p:nvPr>
        </p:nvSpPr>
        <p:spPr>
          <a:ln/>
        </p:spPr>
      </p:sp>
      <p:sp>
        <p:nvSpPr>
          <p:cNvPr id="10854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17</a:t>
            </a:fld>
            <a:endParaRPr lang="en-US" dirty="0"/>
          </a:p>
        </p:txBody>
      </p:sp>
    </p:spTree>
    <p:extLst>
      <p:ext uri="{BB962C8B-B14F-4D97-AF65-F5344CB8AC3E}">
        <p14:creationId xmlns:p14="http://schemas.microsoft.com/office/powerpoint/2010/main" val="38650516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“Strongly typed” means the language has</a:t>
            </a:r>
            <a:r>
              <a:rPr lang="en-US" baseline="0" dirty="0" smtClean="0"/>
              <a:t> some restrictive rules for variables, syntax, and pointers to memory.</a:t>
            </a:r>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142</a:t>
            </a:fld>
            <a:endParaRPr lang="en-US" dirty="0"/>
          </a:p>
        </p:txBody>
      </p:sp>
    </p:spTree>
    <p:extLst>
      <p:ext uri="{BB962C8B-B14F-4D97-AF65-F5344CB8AC3E}">
        <p14:creationId xmlns:p14="http://schemas.microsoft.com/office/powerpoint/2010/main" val="31112829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None Persistent: </a:t>
            </a:r>
          </a:p>
          <a:p>
            <a:pPr marL="220348" indent="-220348">
              <a:buAutoNum type="arabicPeriod"/>
            </a:pPr>
            <a:r>
              <a:rPr lang="en-US" dirty="0" smtClean="0"/>
              <a:t>Alice often visits a particular website, which is hosted by Bob. Bob's website allows Alice to log in with a username/password pair and store sensitive data, such as billing information.</a:t>
            </a:r>
          </a:p>
          <a:p>
            <a:pPr marL="220348" indent="-220348">
              <a:buAutoNum type="arabicPeriod"/>
            </a:pPr>
            <a:r>
              <a:rPr lang="en-US" dirty="0" smtClean="0"/>
              <a:t>Mallory observes that Bob's website contains a reflected XSS vulnerability.</a:t>
            </a:r>
          </a:p>
          <a:p>
            <a:pPr marL="220348" indent="-220348">
              <a:buAutoNum type="arabicPeriod"/>
            </a:pPr>
            <a:r>
              <a:rPr lang="en-US" dirty="0" smtClean="0"/>
              <a:t>Mallory crafts a URL to exploit the vulnerability, and sends Alice an email, enticing her to click on a link for the URL under false pretenses. This URL will point to Bob's website, but will contain Mallory's malicious code, which the website will reflect.</a:t>
            </a:r>
          </a:p>
          <a:p>
            <a:pPr marL="220348" indent="-220348">
              <a:buAutoNum type="arabicPeriod"/>
            </a:pPr>
            <a:r>
              <a:rPr lang="en-US" dirty="0" smtClean="0"/>
              <a:t>Alice visits the URL provided by Mallory while logged into Bob's website.</a:t>
            </a:r>
          </a:p>
          <a:p>
            <a:pPr marL="220348" indent="-220348">
              <a:buAutoNum type="arabicPeriod"/>
            </a:pPr>
            <a:r>
              <a:rPr lang="en-US" dirty="0" smtClean="0"/>
              <a:t>The malicious script embedded in the URL executes in Alice's browser, as if it came directly from Bob's server (this is the actual XSS vulnerability). The script can be used to send Alice's session cookie to Mallory. Mallory can then use the session cookie to steal sensitive information available to Alice (authentication credentials, billing info, etc.) without Alice's knowledge.</a:t>
            </a:r>
          </a:p>
          <a:p>
            <a:endParaRPr lang="en-US" dirty="0" smtClean="0"/>
          </a:p>
          <a:p>
            <a:r>
              <a:rPr lang="en-US" dirty="0" smtClean="0"/>
              <a:t>Persistent:</a:t>
            </a:r>
          </a:p>
          <a:p>
            <a:pPr marL="220348" indent="-220348">
              <a:buAutoNum type="arabicPeriod"/>
            </a:pPr>
            <a:r>
              <a:rPr lang="en-US" dirty="0" smtClean="0"/>
              <a:t>Mallory posts a message with malicious payload to a social network. </a:t>
            </a:r>
          </a:p>
          <a:p>
            <a:pPr marL="220348" indent="-220348">
              <a:buAutoNum type="arabicPeriod"/>
            </a:pPr>
            <a:r>
              <a:rPr lang="en-US" dirty="0" smtClean="0"/>
              <a:t>When Bob reads the message, Mallory's XSS steals Bob's cookie.</a:t>
            </a:r>
          </a:p>
          <a:p>
            <a:pPr marL="220348" indent="-220348">
              <a:buAutoNum type="arabicPeriod"/>
            </a:pPr>
            <a:r>
              <a:rPr lang="en-US" dirty="0" smtClean="0"/>
              <a:t>Mallory can now</a:t>
            </a:r>
            <a:r>
              <a:rPr lang="en-US" baseline="0" dirty="0" smtClean="0"/>
              <a:t> hijack </a:t>
            </a:r>
            <a:r>
              <a:rPr lang="en-US" dirty="0" smtClean="0"/>
              <a:t>Bob's session and impersonate Bob.</a:t>
            </a:r>
          </a:p>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143</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a:t>
            </a:r>
            <a:r>
              <a:rPr lang="en-US" baseline="0" dirty="0" smtClean="0"/>
              <a:t> “regular expressions”</a:t>
            </a:r>
          </a:p>
          <a:p>
            <a:endParaRPr lang="en-US" baseline="0" dirty="0" smtClean="0"/>
          </a:p>
          <a:p>
            <a:r>
              <a:rPr lang="en-US" baseline="0" dirty="0" smtClean="0"/>
              <a:t>“Output encoding” is a technique for encoding inputs and translate them back into system commands</a:t>
            </a:r>
          </a:p>
          <a:p>
            <a:pPr marL="171450" indent="-171450">
              <a:buFont typeface="Arial" pitchFamily="34" charset="0"/>
              <a:buChar char="•"/>
            </a:pPr>
            <a:r>
              <a:rPr lang="en-US" baseline="0" dirty="0" smtClean="0"/>
              <a:t>“HTML escape” before inserting untrusted data into HTML element content. (http://code.google.com/p/owasp-esapi-java/source/browse/trunk/src/main/java/org/owasp/esapi/codecs/HTMLEntityCodec.java) </a:t>
            </a:r>
          </a:p>
          <a:p>
            <a:pPr marL="171450" indent="-171450">
              <a:buFont typeface="Arial" pitchFamily="34" charset="0"/>
              <a:buChar char="•"/>
            </a:pPr>
            <a:r>
              <a:rPr lang="en-US" baseline="0" dirty="0" smtClean="0"/>
              <a:t>“Attribute escape” before inserting untrusted data into HTML common attributes.</a:t>
            </a:r>
          </a:p>
          <a:p>
            <a:pPr marL="171450" indent="-171450">
              <a:buFont typeface="Arial" pitchFamily="34" charset="0"/>
              <a:buChar char="•"/>
            </a:pPr>
            <a:r>
              <a:rPr lang="en-US" baseline="0" dirty="0" smtClean="0"/>
              <a:t>“JavaScript escape” before inserting untrusted data into JavaScript data values.</a:t>
            </a:r>
          </a:p>
          <a:p>
            <a:pPr marL="171450" indent="-171450">
              <a:buFont typeface="Arial" pitchFamily="34" charset="0"/>
              <a:buChar char="•"/>
            </a:pPr>
            <a:r>
              <a:rPr lang="en-US" baseline="0" dirty="0" smtClean="0"/>
              <a:t>“CSS escape” and strictly validate before inserting untrusted data into HTML style property values.</a:t>
            </a:r>
          </a:p>
          <a:p>
            <a:pPr marL="171450" indent="-171450">
              <a:buFont typeface="Arial" pitchFamily="34" charset="0"/>
              <a:buChar char="•"/>
            </a:pPr>
            <a:r>
              <a:rPr lang="en-US" baseline="0" dirty="0" smtClean="0"/>
              <a:t>“URL escape” before inserting untrusted data into HTML URL parameter values.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144</a:t>
            </a:fld>
            <a:endParaRPr lang="en-US" dirty="0"/>
          </a:p>
        </p:txBody>
      </p:sp>
    </p:spTree>
    <p:extLst>
      <p:ext uri="{BB962C8B-B14F-4D97-AF65-F5344CB8AC3E}">
        <p14:creationId xmlns:p14="http://schemas.microsoft.com/office/powerpoint/2010/main" val="11206350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http://xkcd.com/327/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145</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“regular expressions”</a:t>
            </a:r>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147</a:t>
            </a:fld>
            <a:endParaRPr lang="en-US" dirty="0"/>
          </a:p>
        </p:txBody>
      </p:sp>
    </p:spTree>
    <p:extLst>
      <p:ext uri="{BB962C8B-B14F-4D97-AF65-F5344CB8AC3E}">
        <p14:creationId xmlns:p14="http://schemas.microsoft.com/office/powerpoint/2010/main" val="17453239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endParaRPr lang="en-US" smtClean="0"/>
          </a:p>
        </p:txBody>
      </p:sp>
      <p:sp>
        <p:nvSpPr>
          <p:cNvPr id="117764" name="Slide Number Placeholder 3"/>
          <p:cNvSpPr>
            <a:spLocks noGrp="1"/>
          </p:cNvSpPr>
          <p:nvPr>
            <p:ph type="sldNum" sz="quarter" idx="5"/>
          </p:nvPr>
        </p:nvSpPr>
        <p:spPr>
          <a:noFill/>
        </p:spPr>
        <p:txBody>
          <a:bodyPr/>
          <a:lstStyle>
            <a:lvl1pPr defTabSz="936625" eaLnBrk="0" hangingPunct="0">
              <a:defRPr>
                <a:solidFill>
                  <a:schemeClr val="tx1"/>
                </a:solidFill>
                <a:latin typeface="Arial" charset="0"/>
              </a:defRPr>
            </a:lvl1pPr>
            <a:lvl2pPr marL="742950" indent="-285750" defTabSz="936625" eaLnBrk="0" hangingPunct="0">
              <a:defRPr>
                <a:solidFill>
                  <a:schemeClr val="tx1"/>
                </a:solidFill>
                <a:latin typeface="Arial" charset="0"/>
              </a:defRPr>
            </a:lvl2pPr>
            <a:lvl3pPr marL="1143000" indent="-228600" defTabSz="936625" eaLnBrk="0" hangingPunct="0">
              <a:defRPr>
                <a:solidFill>
                  <a:schemeClr val="tx1"/>
                </a:solidFill>
                <a:latin typeface="Arial" charset="0"/>
              </a:defRPr>
            </a:lvl3pPr>
            <a:lvl4pPr marL="1600200" indent="-228600" defTabSz="936625" eaLnBrk="0" hangingPunct="0">
              <a:defRPr>
                <a:solidFill>
                  <a:schemeClr val="tx1"/>
                </a:solidFill>
                <a:latin typeface="Arial" charset="0"/>
              </a:defRPr>
            </a:lvl4pPr>
            <a:lvl5pPr marL="2057400" indent="-228600" defTabSz="936625" eaLnBrk="0" hangingPunct="0">
              <a:defRPr>
                <a:solidFill>
                  <a:schemeClr val="tx1"/>
                </a:solidFill>
                <a:latin typeface="Arial" charset="0"/>
              </a:defRPr>
            </a:lvl5pPr>
            <a:lvl6pPr marL="2514600" indent="-228600" defTabSz="936625" eaLnBrk="0" fontAlgn="base" hangingPunct="0">
              <a:spcBef>
                <a:spcPct val="0"/>
              </a:spcBef>
              <a:spcAft>
                <a:spcPct val="0"/>
              </a:spcAft>
              <a:defRPr>
                <a:solidFill>
                  <a:schemeClr val="tx1"/>
                </a:solidFill>
                <a:latin typeface="Arial" charset="0"/>
              </a:defRPr>
            </a:lvl6pPr>
            <a:lvl7pPr marL="2971800" indent="-228600" defTabSz="936625" eaLnBrk="0" fontAlgn="base" hangingPunct="0">
              <a:spcBef>
                <a:spcPct val="0"/>
              </a:spcBef>
              <a:spcAft>
                <a:spcPct val="0"/>
              </a:spcAft>
              <a:defRPr>
                <a:solidFill>
                  <a:schemeClr val="tx1"/>
                </a:solidFill>
                <a:latin typeface="Arial" charset="0"/>
              </a:defRPr>
            </a:lvl7pPr>
            <a:lvl8pPr marL="3429000" indent="-228600" defTabSz="936625" eaLnBrk="0" fontAlgn="base" hangingPunct="0">
              <a:spcBef>
                <a:spcPct val="0"/>
              </a:spcBef>
              <a:spcAft>
                <a:spcPct val="0"/>
              </a:spcAft>
              <a:defRPr>
                <a:solidFill>
                  <a:schemeClr val="tx1"/>
                </a:solidFill>
                <a:latin typeface="Arial" charset="0"/>
              </a:defRPr>
            </a:lvl8pPr>
            <a:lvl9pPr marL="3886200" indent="-228600" defTabSz="936625" eaLnBrk="0" fontAlgn="base" hangingPunct="0">
              <a:spcBef>
                <a:spcPct val="0"/>
              </a:spcBef>
              <a:spcAft>
                <a:spcPct val="0"/>
              </a:spcAft>
              <a:defRPr>
                <a:solidFill>
                  <a:schemeClr val="tx1"/>
                </a:solidFill>
                <a:latin typeface="Arial" charset="0"/>
              </a:defRPr>
            </a:lvl9pPr>
          </a:lstStyle>
          <a:p>
            <a:pPr eaLnBrk="1" hangingPunct="1"/>
            <a:fld id="{ECE9801E-C1B6-4D3A-B96D-A89E52AF1C96}" type="slidenum">
              <a:rPr lang="en-US" smtClean="0">
                <a:latin typeface="Times New Roman" pitchFamily="18" charset="0"/>
              </a:rPr>
              <a:pPr eaLnBrk="1" hangingPunct="1"/>
              <a:t>151</a:t>
            </a:fld>
            <a:endParaRPr lang="en-US" smtClean="0">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endParaRPr lang="en-US" smtClean="0"/>
          </a:p>
        </p:txBody>
      </p:sp>
      <p:sp>
        <p:nvSpPr>
          <p:cNvPr id="118788" name="Slide Number Placeholder 3"/>
          <p:cNvSpPr>
            <a:spLocks noGrp="1"/>
          </p:cNvSpPr>
          <p:nvPr>
            <p:ph type="sldNum" sz="quarter" idx="5"/>
          </p:nvPr>
        </p:nvSpPr>
        <p:spPr>
          <a:noFill/>
        </p:spPr>
        <p:txBody>
          <a:bodyPr/>
          <a:lstStyle>
            <a:lvl1pPr defTabSz="936625" eaLnBrk="0" hangingPunct="0">
              <a:defRPr>
                <a:solidFill>
                  <a:schemeClr val="tx1"/>
                </a:solidFill>
                <a:latin typeface="Arial" charset="0"/>
              </a:defRPr>
            </a:lvl1pPr>
            <a:lvl2pPr marL="742950" indent="-285750" defTabSz="936625" eaLnBrk="0" hangingPunct="0">
              <a:defRPr>
                <a:solidFill>
                  <a:schemeClr val="tx1"/>
                </a:solidFill>
                <a:latin typeface="Arial" charset="0"/>
              </a:defRPr>
            </a:lvl2pPr>
            <a:lvl3pPr marL="1143000" indent="-228600" defTabSz="936625" eaLnBrk="0" hangingPunct="0">
              <a:defRPr>
                <a:solidFill>
                  <a:schemeClr val="tx1"/>
                </a:solidFill>
                <a:latin typeface="Arial" charset="0"/>
              </a:defRPr>
            </a:lvl3pPr>
            <a:lvl4pPr marL="1600200" indent="-228600" defTabSz="936625" eaLnBrk="0" hangingPunct="0">
              <a:defRPr>
                <a:solidFill>
                  <a:schemeClr val="tx1"/>
                </a:solidFill>
                <a:latin typeface="Arial" charset="0"/>
              </a:defRPr>
            </a:lvl4pPr>
            <a:lvl5pPr marL="2057400" indent="-228600" defTabSz="936625" eaLnBrk="0" hangingPunct="0">
              <a:defRPr>
                <a:solidFill>
                  <a:schemeClr val="tx1"/>
                </a:solidFill>
                <a:latin typeface="Arial" charset="0"/>
              </a:defRPr>
            </a:lvl5pPr>
            <a:lvl6pPr marL="2514600" indent="-228600" defTabSz="936625" eaLnBrk="0" fontAlgn="base" hangingPunct="0">
              <a:spcBef>
                <a:spcPct val="0"/>
              </a:spcBef>
              <a:spcAft>
                <a:spcPct val="0"/>
              </a:spcAft>
              <a:defRPr>
                <a:solidFill>
                  <a:schemeClr val="tx1"/>
                </a:solidFill>
                <a:latin typeface="Arial" charset="0"/>
              </a:defRPr>
            </a:lvl6pPr>
            <a:lvl7pPr marL="2971800" indent="-228600" defTabSz="936625" eaLnBrk="0" fontAlgn="base" hangingPunct="0">
              <a:spcBef>
                <a:spcPct val="0"/>
              </a:spcBef>
              <a:spcAft>
                <a:spcPct val="0"/>
              </a:spcAft>
              <a:defRPr>
                <a:solidFill>
                  <a:schemeClr val="tx1"/>
                </a:solidFill>
                <a:latin typeface="Arial" charset="0"/>
              </a:defRPr>
            </a:lvl7pPr>
            <a:lvl8pPr marL="3429000" indent="-228600" defTabSz="936625" eaLnBrk="0" fontAlgn="base" hangingPunct="0">
              <a:spcBef>
                <a:spcPct val="0"/>
              </a:spcBef>
              <a:spcAft>
                <a:spcPct val="0"/>
              </a:spcAft>
              <a:defRPr>
                <a:solidFill>
                  <a:schemeClr val="tx1"/>
                </a:solidFill>
                <a:latin typeface="Arial" charset="0"/>
              </a:defRPr>
            </a:lvl8pPr>
            <a:lvl9pPr marL="3886200" indent="-228600" defTabSz="936625" eaLnBrk="0" fontAlgn="base" hangingPunct="0">
              <a:spcBef>
                <a:spcPct val="0"/>
              </a:spcBef>
              <a:spcAft>
                <a:spcPct val="0"/>
              </a:spcAft>
              <a:defRPr>
                <a:solidFill>
                  <a:schemeClr val="tx1"/>
                </a:solidFill>
                <a:latin typeface="Arial" charset="0"/>
              </a:defRPr>
            </a:lvl9pPr>
          </a:lstStyle>
          <a:p>
            <a:pPr eaLnBrk="1" hangingPunct="1"/>
            <a:fld id="{17F1C90B-FE2D-4EC6-99C4-FC7D0E82B35A}" type="slidenum">
              <a:rPr lang="en-US" smtClean="0">
                <a:latin typeface="Times New Roman" pitchFamily="18" charset="0"/>
              </a:rPr>
              <a:pPr eaLnBrk="1" hangingPunct="1"/>
              <a:t>152</a:t>
            </a:fld>
            <a:endParaRPr lang="en-US" smtClean="0">
              <a:latin typeface="Times New Roman" pitchFamily="18"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p:spPr>
        <p:txBody>
          <a:bodyPr/>
          <a:lstStyle/>
          <a:p>
            <a:endParaRPr lang="en-US" smtClean="0"/>
          </a:p>
        </p:txBody>
      </p:sp>
      <p:sp>
        <p:nvSpPr>
          <p:cNvPr id="119812" name="Slide Number Placeholder 3"/>
          <p:cNvSpPr>
            <a:spLocks noGrp="1"/>
          </p:cNvSpPr>
          <p:nvPr>
            <p:ph type="sldNum" sz="quarter" idx="5"/>
          </p:nvPr>
        </p:nvSpPr>
        <p:spPr>
          <a:noFill/>
        </p:spPr>
        <p:txBody>
          <a:bodyPr/>
          <a:lstStyle>
            <a:lvl1pPr defTabSz="936625" eaLnBrk="0" hangingPunct="0">
              <a:defRPr>
                <a:solidFill>
                  <a:schemeClr val="tx1"/>
                </a:solidFill>
                <a:latin typeface="Arial" charset="0"/>
              </a:defRPr>
            </a:lvl1pPr>
            <a:lvl2pPr marL="742950" indent="-285750" defTabSz="936625" eaLnBrk="0" hangingPunct="0">
              <a:defRPr>
                <a:solidFill>
                  <a:schemeClr val="tx1"/>
                </a:solidFill>
                <a:latin typeface="Arial" charset="0"/>
              </a:defRPr>
            </a:lvl2pPr>
            <a:lvl3pPr marL="1143000" indent="-228600" defTabSz="936625" eaLnBrk="0" hangingPunct="0">
              <a:defRPr>
                <a:solidFill>
                  <a:schemeClr val="tx1"/>
                </a:solidFill>
                <a:latin typeface="Arial" charset="0"/>
              </a:defRPr>
            </a:lvl3pPr>
            <a:lvl4pPr marL="1600200" indent="-228600" defTabSz="936625" eaLnBrk="0" hangingPunct="0">
              <a:defRPr>
                <a:solidFill>
                  <a:schemeClr val="tx1"/>
                </a:solidFill>
                <a:latin typeface="Arial" charset="0"/>
              </a:defRPr>
            </a:lvl4pPr>
            <a:lvl5pPr marL="2057400" indent="-228600" defTabSz="936625" eaLnBrk="0" hangingPunct="0">
              <a:defRPr>
                <a:solidFill>
                  <a:schemeClr val="tx1"/>
                </a:solidFill>
                <a:latin typeface="Arial" charset="0"/>
              </a:defRPr>
            </a:lvl5pPr>
            <a:lvl6pPr marL="2514600" indent="-228600" defTabSz="936625" eaLnBrk="0" fontAlgn="base" hangingPunct="0">
              <a:spcBef>
                <a:spcPct val="0"/>
              </a:spcBef>
              <a:spcAft>
                <a:spcPct val="0"/>
              </a:spcAft>
              <a:defRPr>
                <a:solidFill>
                  <a:schemeClr val="tx1"/>
                </a:solidFill>
                <a:latin typeface="Arial" charset="0"/>
              </a:defRPr>
            </a:lvl6pPr>
            <a:lvl7pPr marL="2971800" indent="-228600" defTabSz="936625" eaLnBrk="0" fontAlgn="base" hangingPunct="0">
              <a:spcBef>
                <a:spcPct val="0"/>
              </a:spcBef>
              <a:spcAft>
                <a:spcPct val="0"/>
              </a:spcAft>
              <a:defRPr>
                <a:solidFill>
                  <a:schemeClr val="tx1"/>
                </a:solidFill>
                <a:latin typeface="Arial" charset="0"/>
              </a:defRPr>
            </a:lvl7pPr>
            <a:lvl8pPr marL="3429000" indent="-228600" defTabSz="936625" eaLnBrk="0" fontAlgn="base" hangingPunct="0">
              <a:spcBef>
                <a:spcPct val="0"/>
              </a:spcBef>
              <a:spcAft>
                <a:spcPct val="0"/>
              </a:spcAft>
              <a:defRPr>
                <a:solidFill>
                  <a:schemeClr val="tx1"/>
                </a:solidFill>
                <a:latin typeface="Arial" charset="0"/>
              </a:defRPr>
            </a:lvl8pPr>
            <a:lvl9pPr marL="3886200" indent="-228600" defTabSz="936625" eaLnBrk="0" fontAlgn="base" hangingPunct="0">
              <a:spcBef>
                <a:spcPct val="0"/>
              </a:spcBef>
              <a:spcAft>
                <a:spcPct val="0"/>
              </a:spcAft>
              <a:defRPr>
                <a:solidFill>
                  <a:schemeClr val="tx1"/>
                </a:solidFill>
                <a:latin typeface="Arial" charset="0"/>
              </a:defRPr>
            </a:lvl9pPr>
          </a:lstStyle>
          <a:p>
            <a:pPr eaLnBrk="1" hangingPunct="1"/>
            <a:fld id="{5E4D43C4-CD56-4D39-825A-95D2F5643B03}" type="slidenum">
              <a:rPr lang="en-US" smtClean="0">
                <a:latin typeface="Times New Roman" pitchFamily="18" charset="0"/>
              </a:rPr>
              <a:pPr eaLnBrk="1" hangingPunct="1"/>
              <a:t>153</a:t>
            </a:fld>
            <a:endParaRPr lang="en-US" smtClean="0">
              <a:latin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6F15B-78ED-4602-8455-CA440FE505EA}" type="slidenum">
              <a:rPr lang="en-US"/>
              <a:pPr/>
              <a:t>154</a:t>
            </a:fld>
            <a:endParaRPr lang="en-US" dirty="0"/>
          </a:p>
        </p:txBody>
      </p:sp>
      <p:sp>
        <p:nvSpPr>
          <p:cNvPr id="1087490" name="Rectangle 2"/>
          <p:cNvSpPr>
            <a:spLocks noGrp="1" noRot="1" noChangeAspect="1" noChangeArrowheads="1" noTextEdit="1"/>
          </p:cNvSpPr>
          <p:nvPr>
            <p:ph type="sldImg"/>
          </p:nvPr>
        </p:nvSpPr>
        <p:spPr>
          <a:ln/>
        </p:spPr>
      </p:sp>
      <p:sp>
        <p:nvSpPr>
          <p:cNvPr id="1087491" name="Rectangle 3"/>
          <p:cNvSpPr>
            <a:spLocks noGrp="1" noChangeArrowheads="1"/>
          </p:cNvSpPr>
          <p:nvPr>
            <p:ph type="body" idx="1"/>
          </p:nvPr>
        </p:nvSpPr>
        <p:spPr/>
        <p:txBody>
          <a:bodyPr/>
          <a:lstStyle/>
          <a:p>
            <a:r>
              <a:rPr lang="en-US" dirty="0" smtClean="0"/>
              <a:t>Malware, Page 1016</a:t>
            </a:r>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BC722-847D-4302-941D-BA8145C33BB7}" type="slidenum">
              <a:rPr lang="en-US"/>
              <a:pPr/>
              <a:t>155</a:t>
            </a:fld>
            <a:endParaRPr lang="en-US" dirty="0"/>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19</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ACA73-43F0-4996-B56A-3B54F916B121}" type="slidenum">
              <a:rPr lang="en-US"/>
              <a:pPr/>
              <a:t>156</a:t>
            </a:fld>
            <a:endParaRPr lang="en-US" dirty="0"/>
          </a:p>
        </p:txBody>
      </p:sp>
      <p:sp>
        <p:nvSpPr>
          <p:cNvPr id="1091586" name="Rectangle 2"/>
          <p:cNvSpPr>
            <a:spLocks noGrp="1" noRot="1" noChangeAspect="1" noChangeArrowheads="1" noTextEdit="1"/>
          </p:cNvSpPr>
          <p:nvPr>
            <p:ph type="sldImg"/>
          </p:nvPr>
        </p:nvSpPr>
        <p:spPr>
          <a:ln/>
        </p:spPr>
      </p:sp>
      <p:sp>
        <p:nvSpPr>
          <p:cNvPr id="1091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00771-5F96-4179-AC19-948CCD085F71}" type="slidenum">
              <a:rPr lang="en-US"/>
              <a:pPr/>
              <a:t>157</a:t>
            </a:fld>
            <a:endParaRPr lang="en-US" dirty="0"/>
          </a:p>
        </p:txBody>
      </p:sp>
      <p:sp>
        <p:nvSpPr>
          <p:cNvPr id="1093634" name="Rectangle 2"/>
          <p:cNvSpPr>
            <a:spLocks noGrp="1" noRot="1" noChangeAspect="1" noChangeArrowheads="1" noTextEdit="1"/>
          </p:cNvSpPr>
          <p:nvPr>
            <p:ph type="sldImg"/>
          </p:nvPr>
        </p:nvSpPr>
        <p:spPr>
          <a:ln/>
        </p:spPr>
      </p:sp>
      <p:sp>
        <p:nvSpPr>
          <p:cNvPr id="1093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6869E4-C82A-4AF2-A302-9E063332270C}" type="slidenum">
              <a:rPr lang="en-US"/>
              <a:pPr/>
              <a:t>158</a:t>
            </a:fld>
            <a:endParaRPr lang="en-US" dirty="0"/>
          </a:p>
        </p:txBody>
      </p:sp>
      <p:sp>
        <p:nvSpPr>
          <p:cNvPr id="1095682" name="Rectangle 2"/>
          <p:cNvSpPr>
            <a:spLocks noGrp="1" noRot="1" noChangeAspect="1" noChangeArrowheads="1" noTextEdit="1"/>
          </p:cNvSpPr>
          <p:nvPr>
            <p:ph type="sldImg"/>
          </p:nvPr>
        </p:nvSpPr>
        <p:spPr>
          <a:ln/>
        </p:spPr>
      </p:sp>
      <p:sp>
        <p:nvSpPr>
          <p:cNvPr id="10956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159</a:t>
            </a:fld>
            <a:endParaRPr lang="en-US" dirty="0"/>
          </a:p>
        </p:txBody>
      </p:sp>
    </p:spTree>
    <p:extLst>
      <p:ext uri="{BB962C8B-B14F-4D97-AF65-F5344CB8AC3E}">
        <p14:creationId xmlns:p14="http://schemas.microsoft.com/office/powerpoint/2010/main" val="4079278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160</a:t>
            </a:fld>
            <a:endParaRPr lang="en-US" dirty="0"/>
          </a:p>
        </p:txBody>
      </p:sp>
    </p:spTree>
    <p:extLst>
      <p:ext uri="{BB962C8B-B14F-4D97-AF65-F5344CB8AC3E}">
        <p14:creationId xmlns:p14="http://schemas.microsoft.com/office/powerpoint/2010/main" val="15800298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161</a:t>
            </a:fld>
            <a:endParaRPr lang="en-US" dirty="0"/>
          </a:p>
        </p:txBody>
      </p:sp>
    </p:spTree>
    <p:extLst>
      <p:ext uri="{BB962C8B-B14F-4D97-AF65-F5344CB8AC3E}">
        <p14:creationId xmlns:p14="http://schemas.microsoft.com/office/powerpoint/2010/main" val="8068654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162</a:t>
            </a:fld>
            <a:endParaRPr lang="en-US" dirty="0"/>
          </a:p>
        </p:txBody>
      </p:sp>
    </p:spTree>
    <p:extLst>
      <p:ext uri="{BB962C8B-B14F-4D97-AF65-F5344CB8AC3E}">
        <p14:creationId xmlns:p14="http://schemas.microsoft.com/office/powerpoint/2010/main" val="25746913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163</a:t>
            </a:fld>
            <a:endParaRPr lang="en-US" dirty="0"/>
          </a:p>
        </p:txBody>
      </p:sp>
    </p:spTree>
    <p:extLst>
      <p:ext uri="{BB962C8B-B14F-4D97-AF65-F5344CB8AC3E}">
        <p14:creationId xmlns:p14="http://schemas.microsoft.com/office/powerpoint/2010/main" val="18271964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164</a:t>
            </a:fld>
            <a:endParaRPr lang="en-US" dirty="0"/>
          </a:p>
        </p:txBody>
      </p:sp>
    </p:spTree>
    <p:extLst>
      <p:ext uri="{BB962C8B-B14F-4D97-AF65-F5344CB8AC3E}">
        <p14:creationId xmlns:p14="http://schemas.microsoft.com/office/powerpoint/2010/main" val="23863333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165</a:t>
            </a:fld>
            <a:endParaRPr lang="en-US" dirty="0"/>
          </a:p>
        </p:txBody>
      </p:sp>
    </p:spTree>
    <p:extLst>
      <p:ext uri="{BB962C8B-B14F-4D97-AF65-F5344CB8AC3E}">
        <p14:creationId xmlns:p14="http://schemas.microsoft.com/office/powerpoint/2010/main" val="56857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F0339-1BAF-499B-9EBE-5D7F2F9E5023}" type="slidenum">
              <a:rPr lang="en-US"/>
              <a:pPr/>
              <a:t>22</a:t>
            </a:fld>
            <a:endParaRPr lang="en-US" dirty="0"/>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166</a:t>
            </a:fld>
            <a:endParaRPr lang="en-US" dirty="0"/>
          </a:p>
        </p:txBody>
      </p:sp>
    </p:spTree>
    <p:extLst>
      <p:ext uri="{BB962C8B-B14F-4D97-AF65-F5344CB8AC3E}">
        <p14:creationId xmlns:p14="http://schemas.microsoft.com/office/powerpoint/2010/main" val="238766106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167</a:t>
            </a:fld>
            <a:endParaRPr lang="en-US" dirty="0"/>
          </a:p>
        </p:txBody>
      </p:sp>
    </p:spTree>
    <p:extLst>
      <p:ext uri="{BB962C8B-B14F-4D97-AF65-F5344CB8AC3E}">
        <p14:creationId xmlns:p14="http://schemas.microsoft.com/office/powerpoint/2010/main" val="7361682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168</a:t>
            </a:fld>
            <a:endParaRPr lang="en-US" dirty="0"/>
          </a:p>
        </p:txBody>
      </p:sp>
    </p:spTree>
    <p:extLst>
      <p:ext uri="{BB962C8B-B14F-4D97-AF65-F5344CB8AC3E}">
        <p14:creationId xmlns:p14="http://schemas.microsoft.com/office/powerpoint/2010/main" val="40262564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169</a:t>
            </a:fld>
            <a:endParaRPr lang="en-US" dirty="0"/>
          </a:p>
        </p:txBody>
      </p:sp>
    </p:spTree>
    <p:extLst>
      <p:ext uri="{BB962C8B-B14F-4D97-AF65-F5344CB8AC3E}">
        <p14:creationId xmlns:p14="http://schemas.microsoft.com/office/powerpoint/2010/main" val="24742998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170</a:t>
            </a:fld>
            <a:endParaRPr lang="en-US" dirty="0"/>
          </a:p>
        </p:txBody>
      </p:sp>
    </p:spTree>
    <p:extLst>
      <p:ext uri="{BB962C8B-B14F-4D97-AF65-F5344CB8AC3E}">
        <p14:creationId xmlns:p14="http://schemas.microsoft.com/office/powerpoint/2010/main" val="2130875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171</a:t>
            </a:fld>
            <a:endParaRPr lang="en-US" dirty="0"/>
          </a:p>
        </p:txBody>
      </p:sp>
    </p:spTree>
    <p:extLst>
      <p:ext uri="{BB962C8B-B14F-4D97-AF65-F5344CB8AC3E}">
        <p14:creationId xmlns:p14="http://schemas.microsoft.com/office/powerpoint/2010/main" val="37743793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172</a:t>
            </a:fld>
            <a:endParaRPr lang="en-US" dirty="0"/>
          </a:p>
        </p:txBody>
      </p:sp>
    </p:spTree>
    <p:extLst>
      <p:ext uri="{BB962C8B-B14F-4D97-AF65-F5344CB8AC3E}">
        <p14:creationId xmlns:p14="http://schemas.microsoft.com/office/powerpoint/2010/main" val="40800358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173</a:t>
            </a:fld>
            <a:endParaRPr lang="en-US" dirty="0"/>
          </a:p>
        </p:txBody>
      </p:sp>
    </p:spTree>
    <p:extLst>
      <p:ext uri="{BB962C8B-B14F-4D97-AF65-F5344CB8AC3E}">
        <p14:creationId xmlns:p14="http://schemas.microsoft.com/office/powerpoint/2010/main" val="140505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all the CMM models, it is measured by a set of defined practice areas.  For SSE-CMM, the practices are divided into two domains: Security Base Practices and Project &amp; Organization Base Practices.</a:t>
            </a:r>
          </a:p>
          <a:p>
            <a:r>
              <a:rPr lang="en-US" dirty="0" smtClean="0"/>
              <a:t>In the Security Base Practices domain, we have 11 practices which are very much captured in our ISSE Process.</a:t>
            </a:r>
          </a:p>
          <a:p>
            <a:r>
              <a:rPr lang="en-US" dirty="0" smtClean="0"/>
              <a:t>In the Project &amp; Organizational Base Practices, we also have 11 practices which are some what captured in PMBOK.</a:t>
            </a:r>
          </a:p>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23</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all the CMM models, it is measured by a set of defined practice areas.  For SSE-CMM, the practices are divided into two domains: Security Base Practices and Project &amp; Organization Base Practices.</a:t>
            </a:r>
          </a:p>
          <a:p>
            <a:r>
              <a:rPr lang="en-US" dirty="0" smtClean="0"/>
              <a:t>In the Security Base Practices domain, we have 11 practices which are very much captured in our ISSE Process.</a:t>
            </a:r>
          </a:p>
          <a:p>
            <a:r>
              <a:rPr lang="en-US" dirty="0" smtClean="0"/>
              <a:t>In the Project &amp; Organizational Base Practices, we also have 11 practices which are some what captured in PMBOK.</a:t>
            </a:r>
          </a:p>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24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EE55115-60AE-4794-9C22-F133EE8772E8}" type="slidenum">
              <a:rPr lang="en-US" smtClean="0"/>
              <a:pPr/>
              <a:t>25</a:t>
            </a:fld>
            <a:endParaRPr lang="en-US" dirty="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1739ED-CC63-4336-9BF8-6AFDF7591FF7}" type="slidenum">
              <a:rPr lang="en-US" smtClean="0"/>
              <a:pPr/>
              <a:t>26</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FDDAC9-E097-4B2D-8F15-8A18083EE56D}" type="slidenum">
              <a:rPr lang="en-US"/>
              <a:pPr/>
              <a:t>2</a:t>
            </a:fld>
            <a:endParaRPr lang="en-US" dirty="0"/>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958F535-A6BC-44D3-8E38-89AB25758C7F}" type="slidenum">
              <a:rPr lang="en-US" smtClean="0"/>
              <a:pPr/>
              <a:t>27</a:t>
            </a:fld>
            <a:endParaRPr lang="en-US" dirty="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dirty="0" smtClean="0"/>
          </a:p>
        </p:txBody>
      </p:sp>
      <p:sp>
        <p:nvSpPr>
          <p:cNvPr id="96260" name="Slide Number Placeholder 3"/>
          <p:cNvSpPr>
            <a:spLocks noGrp="1"/>
          </p:cNvSpPr>
          <p:nvPr>
            <p:ph type="sldNum" sz="quarter" idx="5"/>
          </p:nvPr>
        </p:nvSpPr>
        <p:spPr>
          <a:noFill/>
        </p:spPr>
        <p:txBody>
          <a:bodyPr/>
          <a:lstStyle/>
          <a:p>
            <a:fld id="{9274F53B-5E7F-442F-85C3-DAE806DA15DF}" type="slidenum">
              <a:rPr lang="en-US" smtClean="0"/>
              <a:pPr/>
              <a:t>28</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dirty="0" smtClean="0"/>
          </a:p>
        </p:txBody>
      </p:sp>
      <p:sp>
        <p:nvSpPr>
          <p:cNvPr id="96260" name="Slide Number Placeholder 3"/>
          <p:cNvSpPr>
            <a:spLocks noGrp="1"/>
          </p:cNvSpPr>
          <p:nvPr>
            <p:ph type="sldNum" sz="quarter" idx="5"/>
          </p:nvPr>
        </p:nvSpPr>
        <p:spPr>
          <a:noFill/>
        </p:spPr>
        <p:txBody>
          <a:bodyPr/>
          <a:lstStyle/>
          <a:p>
            <a:fld id="{9274F53B-5E7F-442F-85C3-DAE806DA15DF}" type="slidenum">
              <a:rPr lang="en-US" smtClean="0"/>
              <a:pPr/>
              <a:t>29</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55B26-2694-4717-857E-557EEE140D7E}" type="slidenum">
              <a:rPr lang="en-US"/>
              <a:pPr/>
              <a:t>31</a:t>
            </a:fld>
            <a:endParaRPr lang="en-US" dirty="0"/>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81C1EA6-4345-4C49-9142-C289609FCE2E}" type="slidenum">
              <a:rPr lang="en-US" smtClean="0"/>
              <a:pPr/>
              <a:t>32</a:t>
            </a:fld>
            <a:endParaRPr lang="en-US" dirty="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27298-7ADD-4AF2-8CFF-17CB75C978D3}" type="slidenum">
              <a:rPr lang="en-US"/>
              <a:pPr/>
              <a:t>33</a:t>
            </a:fld>
            <a:endParaRPr lang="en-US" dirty="0"/>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2625F-ABAD-400C-9B84-C527E2FDAF01}" type="slidenum">
              <a:rPr lang="en-US"/>
              <a:pPr/>
              <a:t>35</a:t>
            </a:fld>
            <a:endParaRPr lang="en-US" dirty="0"/>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36</a:t>
            </a:fld>
            <a:endParaRPr lang="en-US" dirty="0"/>
          </a:p>
        </p:txBody>
      </p:sp>
    </p:spTree>
    <p:extLst>
      <p:ext uri="{BB962C8B-B14F-4D97-AF65-F5344CB8AC3E}">
        <p14:creationId xmlns:p14="http://schemas.microsoft.com/office/powerpoint/2010/main" val="1327271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38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way “scrum” is a term</a:t>
            </a:r>
            <a:r>
              <a:rPr lang="en-US" baseline="0" dirty="0" smtClean="0"/>
              <a:t> in rugby means restarting of the game after a minor rugby rule infraction.</a:t>
            </a:r>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40</a:t>
            </a:fld>
            <a:endParaRPr lang="en-US" dirty="0"/>
          </a:p>
        </p:txBody>
      </p:sp>
    </p:spTree>
    <p:extLst>
      <p:ext uri="{BB962C8B-B14F-4D97-AF65-F5344CB8AC3E}">
        <p14:creationId xmlns:p14="http://schemas.microsoft.com/office/powerpoint/2010/main" val="4050627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Unauthorized Access</a:t>
            </a:r>
            <a:r>
              <a:rPr lang="en-US" dirty="0" smtClean="0"/>
              <a:t>: identification</a:t>
            </a:r>
            <a:r>
              <a:rPr lang="en-US" baseline="0" dirty="0" smtClean="0"/>
              <a:t> and authentication of users are not consistently enforced… </a:t>
            </a:r>
            <a:r>
              <a:rPr lang="en-US" b="1" baseline="0" dirty="0" smtClean="0"/>
              <a:t>a systems engineering problem</a:t>
            </a:r>
            <a:r>
              <a:rPr lang="en-US" baseline="0" dirty="0" smtClean="0"/>
              <a:t>.</a:t>
            </a:r>
          </a:p>
          <a:p>
            <a:r>
              <a:rPr lang="en-US" b="1" baseline="0" dirty="0" smtClean="0"/>
              <a:t>Improper Usage: </a:t>
            </a:r>
            <a:r>
              <a:rPr lang="en-US" baseline="0" dirty="0" smtClean="0"/>
              <a:t>Information assets are not always identified and inventoried… </a:t>
            </a:r>
            <a:r>
              <a:rPr lang="en-US" b="1" baseline="0" dirty="0" smtClean="0"/>
              <a:t>another security engineering problem</a:t>
            </a:r>
            <a:r>
              <a:rPr lang="en-US" baseline="0" dirty="0" smtClean="0"/>
              <a:t>.  We don’t always know the level of protection necessary.  One thing that DoD does pretty well is having a security classification guide for each project.</a:t>
            </a:r>
          </a:p>
          <a:p>
            <a:r>
              <a:rPr lang="en-US" b="1" baseline="0" dirty="0" smtClean="0"/>
              <a:t>Under investigation:  </a:t>
            </a:r>
            <a:r>
              <a:rPr lang="en-US" baseline="0" dirty="0" smtClean="0"/>
              <a:t>Those are the incidents that nobody knows exactly the cause and impact.  During May of ‘08, MITRE’s Bill Neugent had presented a talk to my sponsor – IRS on the fact that cyber threats are getting more “sophisticated” – no longer just hackers, we now have insiders, organized crime, terrorists, criminals perpetrating fraud.  </a:t>
            </a:r>
            <a:r>
              <a:rPr lang="en-US" b="1" baseline="0" dirty="0" smtClean="0"/>
              <a:t>Security engineers needs to understand the MISSION, BUSINESS OBJECTIVES, and OPERATIONAL PROCESSES.</a:t>
            </a:r>
            <a:endParaRPr lang="en-US" b="1"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way “scrum” is a term</a:t>
            </a:r>
            <a:r>
              <a:rPr lang="en-US" baseline="0" dirty="0" smtClean="0"/>
              <a:t> in rugby means restarting of the game after a minor rugby rule infraction.</a:t>
            </a:r>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41</a:t>
            </a:fld>
            <a:endParaRPr lang="en-US" dirty="0"/>
          </a:p>
        </p:txBody>
      </p:sp>
    </p:spTree>
    <p:extLst>
      <p:ext uri="{BB962C8B-B14F-4D97-AF65-F5344CB8AC3E}">
        <p14:creationId xmlns:p14="http://schemas.microsoft.com/office/powerpoint/2010/main" val="405062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42</a:t>
            </a:fld>
            <a:endParaRPr lang="en-US" dirty="0"/>
          </a:p>
        </p:txBody>
      </p:sp>
    </p:spTree>
    <p:extLst>
      <p:ext uri="{BB962C8B-B14F-4D97-AF65-F5344CB8AC3E}">
        <p14:creationId xmlns:p14="http://schemas.microsoft.com/office/powerpoint/2010/main" val="2692445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43</a:t>
            </a:fld>
            <a:endParaRPr lang="en-US" dirty="0"/>
          </a:p>
        </p:txBody>
      </p:sp>
    </p:spTree>
    <p:extLst>
      <p:ext uri="{BB962C8B-B14F-4D97-AF65-F5344CB8AC3E}">
        <p14:creationId xmlns:p14="http://schemas.microsoft.com/office/powerpoint/2010/main" val="396740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44</a:t>
            </a:fld>
            <a:endParaRPr lang="en-US" dirty="0"/>
          </a:p>
        </p:txBody>
      </p:sp>
    </p:spTree>
    <p:extLst>
      <p:ext uri="{BB962C8B-B14F-4D97-AF65-F5344CB8AC3E}">
        <p14:creationId xmlns:p14="http://schemas.microsoft.com/office/powerpoint/2010/main" val="1962927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81C1EA6-4345-4C49-9142-C289609FCE2E}" type="slidenum">
              <a:rPr lang="en-US" smtClean="0"/>
              <a:pPr/>
              <a:t>45</a:t>
            </a:fld>
            <a:endParaRPr lang="en-US" dirty="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i="1" dirty="0" smtClean="0"/>
              <a:t>Life cycles vary according to the nature, purpose, use and prevailing circumstances of the system. Each stage has a distinct purpose and contribution to the whole life cycle and is considered when planning and executing the system life cycle</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 Reference: ISO/IEC 15288:2008, Systems and Software Engineering – System Life Cycle Processes, February 2008.</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6507DEF8-B099-42FE-92D9-3D18594DD07A}" type="slidenum">
              <a:rPr lang="en-US" smtClean="0"/>
              <a:pPr/>
              <a:t>46</a:t>
            </a:fld>
            <a:endParaRPr lang="en-US" dirty="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48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49</a:t>
            </a:fld>
            <a:endParaRPr lang="en-US" dirty="0"/>
          </a:p>
        </p:txBody>
      </p:sp>
    </p:spTree>
    <p:extLst>
      <p:ext uri="{BB962C8B-B14F-4D97-AF65-F5344CB8AC3E}">
        <p14:creationId xmlns:p14="http://schemas.microsoft.com/office/powerpoint/2010/main" val="3865051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50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55797-A52F-4FD4-9835-524356A6908E}" type="slidenum">
              <a:rPr lang="en-US"/>
              <a:pPr/>
              <a:t>51</a:t>
            </a:fld>
            <a:endParaRPr lang="en-US" dirty="0"/>
          </a:p>
        </p:txBody>
      </p:sp>
      <p:sp>
        <p:nvSpPr>
          <p:cNvPr id="966658" name="Rectangle 2"/>
          <p:cNvSpPr>
            <a:spLocks noGrp="1" noRot="1" noChangeAspect="1" noChangeArrowheads="1" noTextEdit="1"/>
          </p:cNvSpPr>
          <p:nvPr>
            <p:ph type="sldImg"/>
          </p:nvPr>
        </p:nvSpPr>
        <p:spPr>
          <a:ln/>
        </p:spPr>
      </p:sp>
      <p:sp>
        <p:nvSpPr>
          <p:cNvPr id="9666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Unauthorized Access</a:t>
            </a:r>
            <a:r>
              <a:rPr lang="en-US" dirty="0" smtClean="0"/>
              <a:t>: identification</a:t>
            </a:r>
            <a:r>
              <a:rPr lang="en-US" baseline="0" dirty="0" smtClean="0"/>
              <a:t> and authentication of users are not consistently enforced… </a:t>
            </a:r>
            <a:r>
              <a:rPr lang="en-US" b="1" baseline="0" dirty="0" smtClean="0"/>
              <a:t>a systems engineering problem</a:t>
            </a:r>
            <a:r>
              <a:rPr lang="en-US" baseline="0" dirty="0" smtClean="0"/>
              <a:t>.</a:t>
            </a:r>
          </a:p>
          <a:p>
            <a:r>
              <a:rPr lang="en-US" b="1" baseline="0" dirty="0" smtClean="0"/>
              <a:t>Improper Usage: </a:t>
            </a:r>
            <a:r>
              <a:rPr lang="en-US" baseline="0" dirty="0" smtClean="0"/>
              <a:t>Information assets are not always identified and inventoried… </a:t>
            </a:r>
            <a:r>
              <a:rPr lang="en-US" b="1" baseline="0" dirty="0" smtClean="0"/>
              <a:t>another security engineering problem</a:t>
            </a:r>
            <a:r>
              <a:rPr lang="en-US" baseline="0" dirty="0" smtClean="0"/>
              <a:t>.  We don’t always know the level of protection necessary.  One thing that DoD does pretty well is having a security classification guide for each project.</a:t>
            </a:r>
          </a:p>
          <a:p>
            <a:r>
              <a:rPr lang="en-US" b="1" baseline="0" dirty="0" smtClean="0"/>
              <a:t>Under investigation:  </a:t>
            </a:r>
            <a:r>
              <a:rPr lang="en-US" baseline="0" dirty="0" smtClean="0"/>
              <a:t>Those are the incidents that nobody knows exactly the cause and impact.  During May of ‘08, MITRE’s Bill Neugent had presented a talk to my sponsor – IRS on the fact that cyber threats are getting more “sophisticated” – no longer just hackers, we now have insiders, organized crime, terrorists, criminals perpetrating fraud.  </a:t>
            </a:r>
            <a:r>
              <a:rPr lang="en-US" b="1" baseline="0" dirty="0" smtClean="0"/>
              <a:t>Security engineers needs to understand the MISSION, BUSINESS OBJECTIVES, and OPERATIONAL PROCESSES.</a:t>
            </a:r>
            <a:endParaRPr lang="en-US" b="1"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52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FA6B5-CBC9-4DBE-A62A-8E9EF2056203}" type="slidenum">
              <a:rPr lang="en-US"/>
              <a:pPr/>
              <a:t>53</a:t>
            </a:fld>
            <a:endParaRPr lang="en-US" dirty="0"/>
          </a:p>
        </p:txBody>
      </p:sp>
      <p:sp>
        <p:nvSpPr>
          <p:cNvPr id="970754" name="Rectangle 2"/>
          <p:cNvSpPr>
            <a:spLocks noGrp="1" noRot="1" noChangeAspect="1" noChangeArrowheads="1" noTextEdit="1"/>
          </p:cNvSpPr>
          <p:nvPr>
            <p:ph type="sldImg"/>
          </p:nvPr>
        </p:nvSpPr>
        <p:spPr>
          <a:ln/>
        </p:spPr>
      </p:sp>
      <p:sp>
        <p:nvSpPr>
          <p:cNvPr id="9707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2126E-8C44-4C70-AD3C-80B3F3AA1963}" type="slidenum">
              <a:rPr lang="en-US"/>
              <a:pPr/>
              <a:t>54</a:t>
            </a:fld>
            <a:endParaRPr lang="en-US" dirty="0"/>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BE1E7-8225-49ED-932E-D0A63153F72A}" type="slidenum">
              <a:rPr lang="en-US"/>
              <a:pPr/>
              <a:t>55</a:t>
            </a:fld>
            <a:endParaRPr lang="en-US" dirty="0"/>
          </a:p>
        </p:txBody>
      </p:sp>
      <p:sp>
        <p:nvSpPr>
          <p:cNvPr id="974850" name="Rectangle 2"/>
          <p:cNvSpPr>
            <a:spLocks noGrp="1" noRot="1" noChangeAspect="1" noChangeArrowheads="1" noTextEdit="1"/>
          </p:cNvSpPr>
          <p:nvPr>
            <p:ph type="sldImg"/>
          </p:nvPr>
        </p:nvSpPr>
        <p:spPr>
          <a:ln/>
        </p:spPr>
      </p:sp>
      <p:sp>
        <p:nvSpPr>
          <p:cNvPr id="9748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56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57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58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59</a:t>
            </a:fld>
            <a:endParaRPr lang="en-US" dirty="0"/>
          </a:p>
        </p:txBody>
      </p:sp>
    </p:spTree>
    <p:extLst>
      <p:ext uri="{BB962C8B-B14F-4D97-AF65-F5344CB8AC3E}">
        <p14:creationId xmlns:p14="http://schemas.microsoft.com/office/powerpoint/2010/main" val="3912436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60</a:t>
            </a:fld>
            <a:endParaRPr lang="en-US" dirty="0"/>
          </a:p>
        </p:txBody>
      </p:sp>
    </p:spTree>
    <p:extLst>
      <p:ext uri="{BB962C8B-B14F-4D97-AF65-F5344CB8AC3E}">
        <p14:creationId xmlns:p14="http://schemas.microsoft.com/office/powerpoint/2010/main" val="3533026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61</a:t>
            </a:fld>
            <a:endParaRPr lang="en-US" dirty="0"/>
          </a:p>
        </p:txBody>
      </p:sp>
    </p:spTree>
    <p:extLst>
      <p:ext uri="{BB962C8B-B14F-4D97-AF65-F5344CB8AC3E}">
        <p14:creationId xmlns:p14="http://schemas.microsoft.com/office/powerpoint/2010/main" val="2595447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62</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63</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CD1F1-6C4A-41A6-B45B-346BECDE48B1}" type="slidenum">
              <a:rPr lang="en-US"/>
              <a:pPr/>
              <a:t>64</a:t>
            </a:fld>
            <a:endParaRPr lang="en-US" dirty="0"/>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65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D37B8-5760-4EFC-A75F-24EDC1416A24}" type="slidenum">
              <a:rPr lang="en-US"/>
              <a:pPr/>
              <a:t>66</a:t>
            </a:fld>
            <a:endParaRPr lang="en-US" dirty="0"/>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1EBE3-B9AD-46C1-A12D-88EE96DC882E}" type="slidenum">
              <a:rPr lang="en-US"/>
              <a:pPr/>
              <a:t>67</a:t>
            </a:fld>
            <a:endParaRPr lang="en-US" dirty="0"/>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3B1029-DB3C-4840-BE1A-D8144F942BA7}" type="slidenum">
              <a:rPr lang="en-US"/>
              <a:pPr/>
              <a:t>68</a:t>
            </a:fld>
            <a:endParaRPr lang="en-US" dirty="0"/>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4D589-2DC7-4282-AEBF-39E4C0C6CB2A}" type="slidenum">
              <a:rPr lang="en-US"/>
              <a:pPr/>
              <a:t>69</a:t>
            </a:fld>
            <a:endParaRPr lang="en-US" dirty="0"/>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70</a:t>
            </a:fld>
            <a:endParaRPr lang="en-US" dirty="0"/>
          </a:p>
        </p:txBody>
      </p:sp>
    </p:spTree>
    <p:extLst>
      <p:ext uri="{BB962C8B-B14F-4D97-AF65-F5344CB8AC3E}">
        <p14:creationId xmlns:p14="http://schemas.microsoft.com/office/powerpoint/2010/main" val="2557048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71</a:t>
            </a:fld>
            <a:endParaRPr lang="en-US" dirty="0"/>
          </a:p>
        </p:txBody>
      </p:sp>
    </p:spTree>
    <p:extLst>
      <p:ext uri="{BB962C8B-B14F-4D97-AF65-F5344CB8AC3E}">
        <p14:creationId xmlns:p14="http://schemas.microsoft.com/office/powerpoint/2010/main" val="374444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72</a:t>
            </a:fld>
            <a:endParaRPr lang="en-US" dirty="0"/>
          </a:p>
        </p:txBody>
      </p:sp>
    </p:spTree>
    <p:extLst>
      <p:ext uri="{BB962C8B-B14F-4D97-AF65-F5344CB8AC3E}">
        <p14:creationId xmlns:p14="http://schemas.microsoft.com/office/powerpoint/2010/main" val="594006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1E0A79-870A-4CFD-9469-88267135D84F}" type="slidenum">
              <a:rPr lang="en-US" smtClean="0"/>
              <a:pPr/>
              <a:t>73</a:t>
            </a:fld>
            <a:endParaRPr lang="en-US" dirty="0"/>
          </a:p>
        </p:txBody>
      </p:sp>
    </p:spTree>
    <p:extLst>
      <p:ext uri="{BB962C8B-B14F-4D97-AF65-F5344CB8AC3E}">
        <p14:creationId xmlns:p14="http://schemas.microsoft.com/office/powerpoint/2010/main" val="2616395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9A9203-2309-44EA-A95C-23921E4BBB44}" type="slidenum">
              <a:rPr lang="en-US"/>
              <a:pPr/>
              <a:t>74</a:t>
            </a:fld>
            <a:endParaRPr lang="en-US" dirty="0"/>
          </a:p>
        </p:txBody>
      </p:sp>
      <p:sp>
        <p:nvSpPr>
          <p:cNvPr id="991234" name="Rectangle 2"/>
          <p:cNvSpPr>
            <a:spLocks noGrp="1" noRot="1" noChangeAspect="1" noChangeArrowheads="1" noTextEdit="1"/>
          </p:cNvSpPr>
          <p:nvPr>
            <p:ph type="sldImg"/>
          </p:nvPr>
        </p:nvSpPr>
        <p:spPr>
          <a:ln/>
        </p:spPr>
      </p:sp>
      <p:sp>
        <p:nvSpPr>
          <p:cNvPr id="9912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0ACAD-6D15-4C4B-80EA-DB400677E298}" type="slidenum">
              <a:rPr lang="en-US"/>
              <a:pPr/>
              <a:t>75</a:t>
            </a:fld>
            <a:endParaRPr lang="en-US" dirty="0"/>
          </a:p>
        </p:txBody>
      </p:sp>
      <p:sp>
        <p:nvSpPr>
          <p:cNvPr id="993282" name="Rectangle 2"/>
          <p:cNvSpPr>
            <a:spLocks noGrp="1" noRot="1" noChangeAspect="1" noChangeArrowheads="1" noTextEdit="1"/>
          </p:cNvSpPr>
          <p:nvPr>
            <p:ph type="sldImg"/>
          </p:nvPr>
        </p:nvSpPr>
        <p:spPr>
          <a:ln/>
        </p:spPr>
      </p:sp>
      <p:sp>
        <p:nvSpPr>
          <p:cNvPr id="9932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84CE5-68A7-440A-AEA0-BFF402A5BC7E}" type="slidenum">
              <a:rPr lang="en-US"/>
              <a:pPr/>
              <a:t>76</a:t>
            </a:fld>
            <a:endParaRPr lang="en-US" dirty="0"/>
          </a:p>
        </p:txBody>
      </p:sp>
      <p:sp>
        <p:nvSpPr>
          <p:cNvPr id="997378" name="Rectangle 2"/>
          <p:cNvSpPr>
            <a:spLocks noGrp="1" noRot="1" noChangeAspect="1" noChangeArrowheads="1" noTextEdit="1"/>
          </p:cNvSpPr>
          <p:nvPr>
            <p:ph type="sldImg"/>
          </p:nvPr>
        </p:nvSpPr>
        <p:spPr>
          <a:ln/>
        </p:spPr>
      </p:sp>
      <p:sp>
        <p:nvSpPr>
          <p:cNvPr id="997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567C0-8703-40BE-B3FD-ADA0E16ECEAE}" type="slidenum">
              <a:rPr lang="en-US"/>
              <a:pPr/>
              <a:t>77</a:t>
            </a:fld>
            <a:endParaRPr lang="en-US" dirty="0"/>
          </a:p>
        </p:txBody>
      </p:sp>
      <p:sp>
        <p:nvSpPr>
          <p:cNvPr id="999426" name="Rectangle 2"/>
          <p:cNvSpPr>
            <a:spLocks noGrp="1" noRot="1" noChangeAspect="1" noChangeArrowheads="1" noTextEdit="1"/>
          </p:cNvSpPr>
          <p:nvPr>
            <p:ph type="sldImg"/>
          </p:nvPr>
        </p:nvSpPr>
        <p:spPr>
          <a:ln/>
        </p:spPr>
      </p:sp>
      <p:sp>
        <p:nvSpPr>
          <p:cNvPr id="9994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BD83D-61AC-4814-BC4A-CB3FFAB0E186}" type="slidenum">
              <a:rPr lang="en-US"/>
              <a:pPr/>
              <a:t>78</a:t>
            </a:fld>
            <a:endParaRPr lang="en-US" dirty="0"/>
          </a:p>
        </p:txBody>
      </p:sp>
      <p:sp>
        <p:nvSpPr>
          <p:cNvPr id="1114114" name="Rectangle 2"/>
          <p:cNvSpPr>
            <a:spLocks noGrp="1" noRot="1" noChangeAspect="1" noChangeArrowheads="1" noTextEdit="1"/>
          </p:cNvSpPr>
          <p:nvPr>
            <p:ph type="sldImg"/>
          </p:nvPr>
        </p:nvSpPr>
        <p:spPr>
          <a:xfrm>
            <a:off x="1185863" y="698500"/>
            <a:ext cx="4643437" cy="3484563"/>
          </a:xfrm>
          <a:ln/>
        </p:spPr>
      </p:sp>
      <p:sp>
        <p:nvSpPr>
          <p:cNvPr id="1114115" name="Rectangle 3"/>
          <p:cNvSpPr>
            <a:spLocks noGrp="1" noChangeArrowheads="1"/>
          </p:cNvSpPr>
          <p:nvPr>
            <p:ph type="body" idx="1"/>
          </p:nvPr>
        </p:nvSpPr>
        <p:spPr>
          <a:xfrm>
            <a:off x="935145" y="4417699"/>
            <a:ext cx="5140112" cy="4180836"/>
          </a:xfrm>
        </p:spPr>
        <p:txBody>
          <a:bodyPr/>
          <a:lstStyle/>
          <a:p>
            <a:r>
              <a:rPr lang="en-US" dirty="0"/>
              <a:t>In a systematic scale, we use the information flow model to describe information flow between objects.  Similar to the access control matrix, the information flow model is often used in conjunction with other security models.  For example, the labeled mandatory access control using the Bell-LaPadula Confidentiality Model.  So, Data Object A is at the same label security level as Data Object C, and B to E, C to G, etc.</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48335-CDF5-403F-B9DB-8B95F2438C1E}" type="slidenum">
              <a:rPr lang="en-US"/>
              <a:pPr/>
              <a:t>79</a:t>
            </a:fld>
            <a:endParaRPr lang="en-US" dirty="0"/>
          </a:p>
        </p:txBody>
      </p:sp>
      <p:sp>
        <p:nvSpPr>
          <p:cNvPr id="1001474" name="Rectangle 2"/>
          <p:cNvSpPr>
            <a:spLocks noGrp="1" noRot="1" noChangeAspect="1" noChangeArrowheads="1" noTextEdit="1"/>
          </p:cNvSpPr>
          <p:nvPr>
            <p:ph type="sldImg"/>
          </p:nvPr>
        </p:nvSpPr>
        <p:spPr>
          <a:ln/>
        </p:spPr>
      </p:sp>
      <p:sp>
        <p:nvSpPr>
          <p:cNvPr id="10014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E0173D-9DEB-4B7F-98CA-300F8DE6333D}" type="slidenum">
              <a:rPr lang="en-US"/>
              <a:pPr/>
              <a:t>80</a:t>
            </a:fld>
            <a:endParaRPr lang="en-US" dirty="0"/>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DCB38-5A71-4FBD-BFDC-2972239A7741}" type="slidenum">
              <a:rPr lang="en-US"/>
              <a:pPr/>
              <a:t>81</a:t>
            </a:fld>
            <a:endParaRPr lang="en-US" dirty="0"/>
          </a:p>
        </p:txBody>
      </p:sp>
      <p:sp>
        <p:nvSpPr>
          <p:cNvPr id="1005570" name="Rectangle 2"/>
          <p:cNvSpPr>
            <a:spLocks noGrp="1" noRot="1" noChangeAspect="1" noChangeArrowheads="1" noTextEdit="1"/>
          </p:cNvSpPr>
          <p:nvPr>
            <p:ph type="sldImg"/>
          </p:nvPr>
        </p:nvSpPr>
        <p:spPr>
          <a:ln/>
        </p:spPr>
      </p:sp>
      <p:sp>
        <p:nvSpPr>
          <p:cNvPr id="1005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55B26-2694-4717-857E-557EEE140D7E}" type="slidenum">
              <a:rPr lang="en-US"/>
              <a:pPr/>
              <a:t>8</a:t>
            </a:fld>
            <a:endParaRPr lang="en-US" dirty="0"/>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37009F-5AA5-4A7A-BDBA-F68D81AF8315}" type="slidenum">
              <a:rPr lang="en-US"/>
              <a:pPr/>
              <a:t>82</a:t>
            </a:fld>
            <a:endParaRPr lang="en-US" dirty="0"/>
          </a:p>
        </p:txBody>
      </p:sp>
      <p:sp>
        <p:nvSpPr>
          <p:cNvPr id="1007618" name="Rectangle 2"/>
          <p:cNvSpPr>
            <a:spLocks noGrp="1" noRot="1" noChangeAspect="1" noChangeArrowheads="1" noTextEdit="1"/>
          </p:cNvSpPr>
          <p:nvPr>
            <p:ph type="sldImg"/>
          </p:nvPr>
        </p:nvSpPr>
        <p:spPr>
          <a:ln/>
        </p:spPr>
      </p:sp>
      <p:sp>
        <p:nvSpPr>
          <p:cNvPr id="10076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33DB97-FB9B-41CA-81FF-40318F64FC3C}" type="slidenum">
              <a:rPr lang="en-US"/>
              <a:pPr/>
              <a:t>83</a:t>
            </a:fld>
            <a:endParaRPr lang="en-US" dirty="0"/>
          </a:p>
        </p:txBody>
      </p:sp>
      <p:sp>
        <p:nvSpPr>
          <p:cNvPr id="1009666" name="Rectangle 2"/>
          <p:cNvSpPr>
            <a:spLocks noGrp="1" noRot="1" noChangeAspect="1" noChangeArrowheads="1" noTextEdit="1"/>
          </p:cNvSpPr>
          <p:nvPr>
            <p:ph type="sldImg"/>
          </p:nvPr>
        </p:nvSpPr>
        <p:spPr>
          <a:ln/>
        </p:spPr>
      </p:sp>
      <p:sp>
        <p:nvSpPr>
          <p:cNvPr id="10096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84</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85</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86</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87</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88</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89</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5F5086-BDF4-4085-9DD5-4E2E5807BFD2}" type="slidenum">
              <a:rPr lang="en-US"/>
              <a:pPr/>
              <a:t>90</a:t>
            </a:fld>
            <a:endParaRPr lang="en-US" dirty="0"/>
          </a:p>
        </p:txBody>
      </p:sp>
      <p:sp>
        <p:nvSpPr>
          <p:cNvPr id="1011714" name="Rectangle 2"/>
          <p:cNvSpPr>
            <a:spLocks noGrp="1" noRot="1" noChangeAspect="1" noChangeArrowheads="1" noTextEdit="1"/>
          </p:cNvSpPr>
          <p:nvPr>
            <p:ph type="sldImg"/>
          </p:nvPr>
        </p:nvSpPr>
        <p:spPr>
          <a:ln/>
        </p:spPr>
      </p:sp>
      <p:sp>
        <p:nvSpPr>
          <p:cNvPr id="10117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0CE24-CAD3-4C82-B115-3A0DEE09F0D9}" type="slidenum">
              <a:rPr lang="en-US"/>
              <a:pPr/>
              <a:t>91</a:t>
            </a:fld>
            <a:endParaRPr lang="en-US" dirty="0"/>
          </a:p>
        </p:txBody>
      </p:sp>
      <p:sp>
        <p:nvSpPr>
          <p:cNvPr id="1013762" name="Rectangle 2"/>
          <p:cNvSpPr>
            <a:spLocks noGrp="1" noRot="1" noChangeAspect="1" noChangeArrowheads="1" noTextEdit="1"/>
          </p:cNvSpPr>
          <p:nvPr>
            <p:ph type="sldImg"/>
          </p:nvPr>
        </p:nvSpPr>
        <p:spPr>
          <a:ln/>
        </p:spPr>
      </p:sp>
      <p:sp>
        <p:nvSpPr>
          <p:cNvPr id="10137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E924D63-0D92-42EF-84F4-81C8B6CF2F31}" type="slidenum">
              <a:rPr lang="en-US" smtClean="0"/>
              <a:pPr/>
              <a:t>11</a:t>
            </a:fld>
            <a:endParaRPr lang="en-US" dirty="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C1C84-DDD3-41C5-9F7F-99CD2B1540F1}" type="slidenum">
              <a:rPr lang="en-US"/>
              <a:pPr/>
              <a:t>92</a:t>
            </a:fld>
            <a:endParaRPr lang="en-US" dirty="0"/>
          </a:p>
        </p:txBody>
      </p:sp>
      <p:sp>
        <p:nvSpPr>
          <p:cNvPr id="1015810" name="Rectangle 2"/>
          <p:cNvSpPr>
            <a:spLocks noGrp="1" noRot="1" noChangeAspect="1" noChangeArrowheads="1" noTextEdit="1"/>
          </p:cNvSpPr>
          <p:nvPr>
            <p:ph type="sldImg"/>
          </p:nvPr>
        </p:nvSpPr>
        <p:spPr>
          <a:ln/>
        </p:spPr>
      </p:sp>
      <p:sp>
        <p:nvSpPr>
          <p:cNvPr id="1015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EB456-85A2-44B1-8B2E-890DB5D8C04C}" type="slidenum">
              <a:rPr lang="en-US"/>
              <a:pPr/>
              <a:t>93</a:t>
            </a:fld>
            <a:endParaRPr lang="en-US"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A53CB-D71B-4EC3-B2F6-943395ACB838}" type="slidenum">
              <a:rPr lang="en-US"/>
              <a:pPr/>
              <a:t>94</a:t>
            </a:fld>
            <a:endParaRPr lang="en-US" dirty="0"/>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4798E-B615-42ED-BD0E-E3C8CF97B43E}" type="slidenum">
              <a:rPr lang="en-US"/>
              <a:pPr/>
              <a:t>95</a:t>
            </a:fld>
            <a:endParaRPr lang="en-US" dirty="0"/>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64D99-D6B5-446E-ADC7-7B4B0727A805}" type="slidenum">
              <a:rPr lang="en-US"/>
              <a:pPr/>
              <a:t>96</a:t>
            </a:fld>
            <a:endParaRPr lang="en-US" dirty="0"/>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444AD-FABD-4908-812A-1F48A864C0DA}" type="slidenum">
              <a:rPr lang="en-US"/>
              <a:pPr/>
              <a:t>97</a:t>
            </a:fld>
            <a:endParaRPr lang="en-US" dirty="0"/>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p:txBody>
          <a:bodyPr/>
          <a:lstStyle/>
          <a:p>
            <a:r>
              <a:rPr lang="en-US" dirty="0" smtClean="0"/>
              <a:t>Page 989</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2491B-200E-4F27-895C-5C9AE81DC73B}" type="slidenum">
              <a:rPr lang="en-US"/>
              <a:pPr/>
              <a:t>98</a:t>
            </a:fld>
            <a:endParaRPr lang="en-US" dirty="0"/>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CDF12-00D3-4978-97D5-FCF48E24BCC9}" type="slidenum">
              <a:rPr lang="en-US"/>
              <a:pPr/>
              <a:t>99</a:t>
            </a:fld>
            <a:endParaRPr lang="en-US" dirty="0"/>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r>
              <a:rPr lang="en-US" dirty="0" smtClean="0"/>
              <a:t>Page 991</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RPC</a:t>
            </a:r>
            <a:r>
              <a:rPr lang="en-US" baseline="0" dirty="0" smtClean="0"/>
              <a:t> = Remote Procedure Call</a:t>
            </a:r>
            <a:endParaRPr lang="en-US" dirty="0" smtClean="0"/>
          </a:p>
          <a:p>
            <a:r>
              <a:rPr lang="en-US" dirty="0" smtClean="0"/>
              <a:t>LPC</a:t>
            </a:r>
            <a:r>
              <a:rPr lang="en-US" baseline="0" dirty="0" smtClean="0"/>
              <a:t> = Local Procedure Call</a:t>
            </a:r>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100</a:t>
            </a:fld>
            <a:endParaRPr lang="en-US" dirty="0"/>
          </a:p>
        </p:txBody>
      </p:sp>
    </p:spTree>
    <p:extLst>
      <p:ext uri="{BB962C8B-B14F-4D97-AF65-F5344CB8AC3E}">
        <p14:creationId xmlns:p14="http://schemas.microsoft.com/office/powerpoint/2010/main" val="21264629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EB456-85A2-44B1-8B2E-890DB5D8C04C}" type="slidenum">
              <a:rPr lang="en-US"/>
              <a:pPr/>
              <a:t>101</a:t>
            </a:fld>
            <a:endParaRPr lang="en-US"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1068" eaLnBrk="0" hangingPunct="0">
              <a:defRPr sz="1200">
                <a:solidFill>
                  <a:schemeClr val="tx1"/>
                </a:solidFill>
                <a:latin typeface="Tahoma" pitchFamily="34" charset="0"/>
              </a:defRPr>
            </a:lvl1pPr>
            <a:lvl2pPr marL="716130" indent="-275434" defTabSz="941068" eaLnBrk="0" hangingPunct="0">
              <a:defRPr sz="1200">
                <a:solidFill>
                  <a:schemeClr val="tx1"/>
                </a:solidFill>
                <a:latin typeface="Tahoma" pitchFamily="34" charset="0"/>
              </a:defRPr>
            </a:lvl2pPr>
            <a:lvl3pPr marL="1101738" indent="-220348" defTabSz="941068" eaLnBrk="0" hangingPunct="0">
              <a:defRPr sz="1200">
                <a:solidFill>
                  <a:schemeClr val="tx1"/>
                </a:solidFill>
                <a:latin typeface="Tahoma" pitchFamily="34" charset="0"/>
              </a:defRPr>
            </a:lvl3pPr>
            <a:lvl4pPr marL="1542433" indent="-220348" defTabSz="941068" eaLnBrk="0" hangingPunct="0">
              <a:defRPr sz="1200">
                <a:solidFill>
                  <a:schemeClr val="tx1"/>
                </a:solidFill>
                <a:latin typeface="Tahoma" pitchFamily="34" charset="0"/>
              </a:defRPr>
            </a:lvl4pPr>
            <a:lvl5pPr marL="1983128" indent="-220348" defTabSz="941068" eaLnBrk="0" hangingPunct="0">
              <a:defRPr sz="1200">
                <a:solidFill>
                  <a:schemeClr val="tx1"/>
                </a:solidFill>
                <a:latin typeface="Tahoma" pitchFamily="34" charset="0"/>
              </a:defRPr>
            </a:lvl5pPr>
            <a:lvl6pPr marL="2423823" indent="-220348" defTabSz="941068" eaLnBrk="0" fontAlgn="base" hangingPunct="0">
              <a:spcBef>
                <a:spcPct val="0"/>
              </a:spcBef>
              <a:spcAft>
                <a:spcPct val="0"/>
              </a:spcAft>
              <a:defRPr sz="1200">
                <a:solidFill>
                  <a:schemeClr val="tx1"/>
                </a:solidFill>
                <a:latin typeface="Tahoma" pitchFamily="34" charset="0"/>
              </a:defRPr>
            </a:lvl6pPr>
            <a:lvl7pPr marL="2864518" indent="-220348" defTabSz="941068" eaLnBrk="0" fontAlgn="base" hangingPunct="0">
              <a:spcBef>
                <a:spcPct val="0"/>
              </a:spcBef>
              <a:spcAft>
                <a:spcPct val="0"/>
              </a:spcAft>
              <a:defRPr sz="1200">
                <a:solidFill>
                  <a:schemeClr val="tx1"/>
                </a:solidFill>
                <a:latin typeface="Tahoma" pitchFamily="34" charset="0"/>
              </a:defRPr>
            </a:lvl7pPr>
            <a:lvl8pPr marL="3305213" indent="-220348" defTabSz="941068" eaLnBrk="0" fontAlgn="base" hangingPunct="0">
              <a:spcBef>
                <a:spcPct val="0"/>
              </a:spcBef>
              <a:spcAft>
                <a:spcPct val="0"/>
              </a:spcAft>
              <a:defRPr sz="1200">
                <a:solidFill>
                  <a:schemeClr val="tx1"/>
                </a:solidFill>
                <a:latin typeface="Tahoma" pitchFamily="34" charset="0"/>
              </a:defRPr>
            </a:lvl8pPr>
            <a:lvl9pPr marL="3745908" indent="-220348" defTabSz="941068" eaLnBrk="0" fontAlgn="base" hangingPunct="0">
              <a:spcBef>
                <a:spcPct val="0"/>
              </a:spcBef>
              <a:spcAft>
                <a:spcPct val="0"/>
              </a:spcAft>
              <a:defRPr sz="1200">
                <a:solidFill>
                  <a:schemeClr val="tx1"/>
                </a:solidFill>
                <a:latin typeface="Tahoma" pitchFamily="34" charset="0"/>
              </a:defRPr>
            </a:lvl9pPr>
          </a:lstStyle>
          <a:p>
            <a:r>
              <a:rPr lang="en-US" sz="1100">
                <a:latin typeface="Arial Narrow" pitchFamily="34" charset="0"/>
              </a:rPr>
              <a:t>-</a:t>
            </a:r>
            <a:fld id="{8994DE7D-2B5D-4118-9ED1-0DFCF45CACA4}" type="slidenum">
              <a:rPr lang="en-US" sz="1100">
                <a:latin typeface="Arial Narrow" pitchFamily="34" charset="0"/>
              </a:rPr>
              <a:pPr/>
              <a:t>12</a:t>
            </a:fld>
            <a:r>
              <a:rPr lang="en-US" sz="1100">
                <a:latin typeface="Arial Narrow" pitchFamily="34" charset="0"/>
              </a:rPr>
              <a:t>-</a:t>
            </a: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231059" indent="-231059"/>
            <a:r>
              <a:rPr lang="en-US" smtClean="0"/>
              <a:t>Clinger-Cohen Act of 1996, a.k.a. Information Technology Management Reform Act (ITMRA).</a:t>
            </a:r>
          </a:p>
          <a:p>
            <a:pPr marL="231059" indent="-231059"/>
            <a:r>
              <a:rPr lang="en-US" smtClean="0"/>
              <a:t>CCA is important because it defines Federal agencies and DoDs acquisition, management and usage of information technology (IT).</a:t>
            </a:r>
          </a:p>
          <a:p>
            <a:pPr marL="231059" indent="-231059"/>
            <a:r>
              <a:rPr lang="en-US" smtClean="0"/>
              <a:t>In summary…</a:t>
            </a:r>
          </a:p>
          <a:p>
            <a:pPr marL="231059" indent="-231059">
              <a:buFontTx/>
              <a:buChar char="•"/>
            </a:pPr>
            <a:r>
              <a:rPr lang="en-US" smtClean="0"/>
              <a:t>CCA defines the roles and responsibilities of Federal agencies and their executives.</a:t>
            </a:r>
          </a:p>
          <a:p>
            <a:pPr marL="231059" indent="-231059">
              <a:buFontTx/>
              <a:buChar char="•"/>
            </a:pPr>
            <a:r>
              <a:rPr lang="en-US" smtClean="0"/>
              <a:t>It requires Federal agencies to implement earned-value management (EVM) for capital planning and investment control (CPIC).</a:t>
            </a:r>
          </a:p>
          <a:p>
            <a:pPr marL="231059" indent="-231059">
              <a:buFontTx/>
              <a:buChar char="•"/>
            </a:pPr>
            <a:r>
              <a:rPr lang="en-US" smtClean="0"/>
              <a:t>It defines the IT acquisition process. (i.e. FAR, DFARS)</a:t>
            </a:r>
          </a:p>
          <a:p>
            <a:pPr marL="694707" lvl="1" indent="-231059"/>
            <a:r>
              <a:rPr lang="en-US" b="1" smtClean="0"/>
              <a:t>Question</a:t>
            </a:r>
            <a:r>
              <a:rPr lang="en-US" smtClean="0"/>
              <a:t>: Do anybody know what is FAR?</a:t>
            </a:r>
          </a:p>
          <a:p>
            <a:pPr marL="694707" lvl="1" indent="-231059"/>
            <a:r>
              <a:rPr lang="en-US" b="1" smtClean="0"/>
              <a:t>Answer</a:t>
            </a:r>
            <a:r>
              <a:rPr lang="en-US" smtClean="0"/>
              <a:t>: Federal Acquisition Regulation (FAR)</a:t>
            </a:r>
          </a:p>
          <a:p>
            <a:pPr marL="694707" lvl="1" indent="-231059"/>
            <a:r>
              <a:rPr lang="en-US" b="1" smtClean="0"/>
              <a:t>Question</a:t>
            </a:r>
            <a:r>
              <a:rPr lang="en-US" smtClean="0"/>
              <a:t>: And DFARS?</a:t>
            </a:r>
          </a:p>
          <a:p>
            <a:pPr marL="694707" lvl="1" indent="-231059"/>
            <a:r>
              <a:rPr lang="en-US" b="1" smtClean="0"/>
              <a:t>Answer</a:t>
            </a:r>
            <a:r>
              <a:rPr lang="en-US" smtClean="0"/>
              <a:t>: Defense Federal Acquisition Regulation Supplement (DFARS)</a:t>
            </a:r>
          </a:p>
          <a:p>
            <a:pPr marL="231059" indent="-231059">
              <a:buFontTx/>
              <a:buChar char="•"/>
            </a:pPr>
            <a:r>
              <a:rPr lang="en-US" smtClean="0"/>
              <a:t>Finally, CCA requires all Federal agencies to define, maintain, and implement a sound and integrated IT architecture i.e. Federal Enterprise Architecture (FEA).</a:t>
            </a:r>
          </a:p>
          <a:p>
            <a:pPr marL="231059" indent="-231059"/>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9F4D8-D055-43DF-88B6-5516C161A11C}" type="slidenum">
              <a:rPr lang="en-US"/>
              <a:pPr/>
              <a:t>102</a:t>
            </a:fld>
            <a:endParaRPr lang="en-US" dirty="0"/>
          </a:p>
        </p:txBody>
      </p:sp>
      <p:sp>
        <p:nvSpPr>
          <p:cNvPr id="1034242" name="Rectangle 2"/>
          <p:cNvSpPr>
            <a:spLocks noGrp="1" noRot="1" noChangeAspect="1" noChangeArrowheads="1" noTextEdit="1"/>
          </p:cNvSpPr>
          <p:nvPr>
            <p:ph type="sldImg"/>
          </p:nvPr>
        </p:nvSpPr>
        <p:spPr>
          <a:ln/>
        </p:spPr>
      </p:sp>
      <p:sp>
        <p:nvSpPr>
          <p:cNvPr id="1034243" name="Rectangle 3"/>
          <p:cNvSpPr>
            <a:spLocks noGrp="1" noChangeArrowheads="1"/>
          </p:cNvSpPr>
          <p:nvPr>
            <p:ph type="body" idx="1"/>
          </p:nvPr>
        </p:nvSpPr>
        <p:spPr/>
        <p:txBody>
          <a:bodyPr/>
          <a:lstStyle/>
          <a:p>
            <a:r>
              <a:rPr lang="en-US" dirty="0" smtClean="0"/>
              <a:t>Page 1015</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A80C23-A8F8-4022-AFF3-22284AA9C481}" type="slidenum">
              <a:rPr lang="en-US"/>
              <a:pPr/>
              <a:t>103</a:t>
            </a:fld>
            <a:endParaRPr lang="en-US" dirty="0"/>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r>
              <a:rPr lang="en-US" dirty="0" smtClean="0"/>
              <a:t>Page 1013</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EBA0A-D83F-4B45-A9E2-CC7717A8222B}" type="slidenum">
              <a:rPr lang="en-US"/>
              <a:pPr/>
              <a:t>104</a:t>
            </a:fld>
            <a:endParaRPr lang="en-US" dirty="0"/>
          </a:p>
        </p:txBody>
      </p:sp>
      <p:sp>
        <p:nvSpPr>
          <p:cNvPr id="1038338" name="Rectangle 2"/>
          <p:cNvSpPr>
            <a:spLocks noGrp="1" noRot="1" noChangeAspect="1" noChangeArrowheads="1" noTextEdit="1"/>
          </p:cNvSpPr>
          <p:nvPr>
            <p:ph type="sldImg"/>
          </p:nvPr>
        </p:nvSpPr>
        <p:spPr>
          <a:ln/>
        </p:spPr>
      </p:sp>
      <p:sp>
        <p:nvSpPr>
          <p:cNvPr id="1038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B08BD-B159-49B8-81A3-21009E4A7A87}" type="slidenum">
              <a:rPr lang="en-US"/>
              <a:pPr/>
              <a:t>105</a:t>
            </a:fld>
            <a:endParaRPr lang="en-US" dirty="0"/>
          </a:p>
        </p:txBody>
      </p:sp>
      <p:sp>
        <p:nvSpPr>
          <p:cNvPr id="1040386" name="Rectangle 2"/>
          <p:cNvSpPr>
            <a:spLocks noGrp="1" noRot="1" noChangeAspect="1" noChangeArrowheads="1" noTextEdit="1"/>
          </p:cNvSpPr>
          <p:nvPr>
            <p:ph type="sldImg"/>
          </p:nvPr>
        </p:nvSpPr>
        <p:spPr>
          <a:ln/>
        </p:spPr>
      </p:sp>
      <p:sp>
        <p:nvSpPr>
          <p:cNvPr id="1040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106</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107</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108</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1E0A79-870A-4CFD-9469-88267135D84F}" type="slidenum">
              <a:rPr lang="en-US" smtClean="0"/>
              <a:pPr/>
              <a:t>109</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05A94-EB0B-43B8-AAAC-A09A68B22A30}" type="slidenum">
              <a:rPr lang="en-US"/>
              <a:pPr/>
              <a:t>110</a:t>
            </a:fld>
            <a:endParaRPr lang="en-US" dirty="0"/>
          </a:p>
        </p:txBody>
      </p:sp>
      <p:sp>
        <p:nvSpPr>
          <p:cNvPr id="1042434" name="Rectangle 2"/>
          <p:cNvSpPr>
            <a:spLocks noGrp="1" noRot="1" noChangeAspect="1" noChangeArrowheads="1" noTextEdit="1"/>
          </p:cNvSpPr>
          <p:nvPr>
            <p:ph type="sldImg"/>
          </p:nvPr>
        </p:nvSpPr>
        <p:spPr>
          <a:ln/>
        </p:spPr>
      </p:sp>
      <p:sp>
        <p:nvSpPr>
          <p:cNvPr id="10424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F2333-C24F-414F-BF05-48C3706A7D3E}" type="slidenum">
              <a:rPr lang="en-US"/>
              <a:pPr/>
              <a:t>111</a:t>
            </a:fld>
            <a:endParaRPr lang="en-US"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3ca%20rel=%22license%22%20href=%22http:/creativecommons.org/licenses/by-nc-sa/3.0/%22%3e%3cimg%20alt=%22Creative%20Commons%20License%22%20style=%22border-width:0%22%20src=%22http:/i.creativecommons.org/l/by-nc-sa/3.0/88x31.png%22%20/%3e%3c/a%3e%3cbr%20/%3e%3cspan%20xmlns:dct=%22http:/purl.org/dc/terms/%22%20property=%22dct:title%22%3eCISSP%20Common%20Body%20of%20Knowledge%3c/span%3e%20by%20%3cspan%20xmlns:cc=%22http:/creativecommons.org/n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0" y="1219200"/>
            <a:ext cx="6096000" cy="1981200"/>
          </a:xfrm>
        </p:spPr>
        <p:txBody>
          <a:bodyPr anchor="ctr"/>
          <a:lstStyle>
            <a:lvl1pPr algn="ctr">
              <a:defRPr/>
            </a:lvl1pPr>
          </a:lstStyle>
          <a:p>
            <a:r>
              <a:rPr lang="en-US"/>
              <a:t>Click to Edit Master Title Style</a:t>
            </a:r>
          </a:p>
        </p:txBody>
      </p:sp>
      <p:sp>
        <p:nvSpPr>
          <p:cNvPr id="3075" name="Rectangle 3"/>
          <p:cNvSpPr>
            <a:spLocks noGrp="1" noChangeArrowheads="1"/>
          </p:cNvSpPr>
          <p:nvPr>
            <p:ph type="subTitle" idx="1"/>
          </p:nvPr>
        </p:nvSpPr>
        <p:spPr>
          <a:xfrm>
            <a:off x="2362200" y="3657600"/>
            <a:ext cx="4419600" cy="1143000"/>
          </a:xfrm>
        </p:spPr>
        <p:txBody>
          <a:bodyPr/>
          <a:lstStyle>
            <a:lvl1pPr marL="0" indent="0" algn="ctr">
              <a:buFontTx/>
              <a:buNone/>
              <a:defRPr sz="1600" b="1"/>
            </a:lvl1pPr>
          </a:lstStyle>
          <a:p>
            <a:r>
              <a:rPr lang="en-US"/>
              <a:t>Click to Edit Master Subtitle Style</a:t>
            </a:r>
          </a:p>
        </p:txBody>
      </p:sp>
      <p:sp>
        <p:nvSpPr>
          <p:cNvPr id="8" name="Rectangle 6"/>
          <p:cNvSpPr>
            <a:spLocks noGrp="1" noChangeArrowheads="1"/>
          </p:cNvSpPr>
          <p:nvPr>
            <p:ph type="sldNum" sz="quarter" idx="4"/>
          </p:nvPr>
        </p:nvSpPr>
        <p:spPr>
          <a:xfrm>
            <a:off x="7848600" y="6400800"/>
            <a:ext cx="1295400" cy="457200"/>
          </a:xfrm>
        </p:spPr>
        <p:txBody>
          <a:bodyPr/>
          <a:lstStyle>
            <a:lvl1pPr>
              <a:defRPr/>
            </a:lvl1pPr>
          </a:lstStyle>
          <a:p>
            <a:r>
              <a:rPr lang="en-US" dirty="0"/>
              <a:t>- </a:t>
            </a:r>
            <a:fld id="{3FDE6267-42FA-4B55-990A-97A91C169435}" type="slidenum">
              <a:rPr lang="en-US"/>
              <a:pPr/>
              <a:t>‹#›</a:t>
            </a:fld>
            <a:r>
              <a:rPr lang="en-US" dirty="0"/>
              <a:t> -</a:t>
            </a:r>
          </a:p>
        </p:txBody>
      </p:sp>
      <p:pic>
        <p:nvPicPr>
          <p:cNvPr id="7" name="Picture 6">
            <a:hlinkClick r:id="rId2" action="ppaction://hlinkfile"/>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3023" y="6302928"/>
            <a:ext cx="869937"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
          <p:cNvSpPr txBox="1"/>
          <p:nvPr userDrawn="1"/>
        </p:nvSpPr>
        <p:spPr>
          <a:xfrm>
            <a:off x="1772325" y="6096000"/>
            <a:ext cx="6608651"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sz="1000" i="1" dirty="0" smtClean="0">
                <a:solidFill>
                  <a:srgbClr val="003399"/>
                </a:solidFill>
              </a:rPr>
              <a:t>CISSP Common Body of Knowledge Review</a:t>
            </a:r>
            <a:r>
              <a:rPr lang="en-US" sz="1000" dirty="0" smtClean="0">
                <a:solidFill>
                  <a:srgbClr val="003399"/>
                </a:solidFill>
              </a:rPr>
              <a:t> by Alfred Ouyang</a:t>
            </a:r>
            <a:r>
              <a:rPr lang="en-US" sz="1000" baseline="0" dirty="0" smtClean="0">
                <a:solidFill>
                  <a:srgbClr val="003399"/>
                </a:solidFill>
              </a:rPr>
              <a:t> </a:t>
            </a:r>
            <a:r>
              <a:rPr lang="en-US" sz="1000" dirty="0" smtClean="0">
                <a:solidFill>
                  <a:srgbClr val="003399"/>
                </a:solidFill>
              </a:rPr>
              <a:t>is licensed under the Creative Commons Attribution-</a:t>
            </a:r>
            <a:r>
              <a:rPr lang="en-US" sz="1000" dirty="0" err="1" smtClean="0">
                <a:solidFill>
                  <a:srgbClr val="003399"/>
                </a:solidFill>
              </a:rPr>
              <a:t>NonCommercial</a:t>
            </a:r>
            <a:r>
              <a:rPr lang="en-US" sz="1000" dirty="0" smtClean="0">
                <a:solidFill>
                  <a:srgbClr val="003399"/>
                </a:solidFill>
              </a:rPr>
              <a:t>-</a:t>
            </a:r>
            <a:r>
              <a:rPr lang="en-US" sz="1000" dirty="0" err="1" smtClean="0">
                <a:solidFill>
                  <a:srgbClr val="003399"/>
                </a:solidFill>
              </a:rPr>
              <a:t>ShareAlike</a:t>
            </a:r>
            <a:r>
              <a:rPr lang="en-US" sz="1000" dirty="0" smtClean="0">
                <a:solidFill>
                  <a:srgbClr val="003399"/>
                </a:solidFill>
              </a:rPr>
              <a:t> 3.0 </a:t>
            </a:r>
            <a:r>
              <a:rPr lang="en-US" sz="1000" dirty="0" err="1" smtClean="0">
                <a:solidFill>
                  <a:srgbClr val="003399"/>
                </a:solidFill>
              </a:rPr>
              <a:t>Unported</a:t>
            </a:r>
            <a:r>
              <a:rPr lang="en-US" sz="1000" dirty="0" smtClean="0">
                <a:solidFill>
                  <a:srgbClr val="003399"/>
                </a:solidFill>
              </a:rPr>
              <a:t> License. To view a copy of this license, visit http://creativecommons.org/licenses/by-nc-sa/3.0/ or send a letter to Creative Commons, 444 Castro Street, Suite 900, Mountain View, California, 94041, USA.</a:t>
            </a:r>
            <a:endParaRPr lang="en-US" sz="1000" dirty="0">
              <a:solidFill>
                <a:srgbClr val="003399"/>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 </a:t>
            </a:r>
            <a:fld id="{595742E9-938D-4614-820B-A798170E238B}" type="slidenum">
              <a:rPr lang="en-US"/>
              <a:pPr/>
              <a:t>‹#›</a:t>
            </a:fld>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8100"/>
            <a:ext cx="2190750" cy="659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8100"/>
            <a:ext cx="6419850" cy="659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 </a:t>
            </a:r>
            <a:fld id="{00B3C875-2471-4C1E-A5F9-42E910C37946}" type="slidenum">
              <a:rPr lang="en-US"/>
              <a:pPr/>
              <a:t>‹#›</a:t>
            </a:fld>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7630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38100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848600" y="6629400"/>
            <a:ext cx="1219200" cy="457200"/>
          </a:xfrm>
        </p:spPr>
        <p:txBody>
          <a:bodyPr/>
          <a:lstStyle>
            <a:lvl1pPr>
              <a:defRPr/>
            </a:lvl1pPr>
          </a:lstStyle>
          <a:p>
            <a:r>
              <a:rPr lang="en-US" dirty="0"/>
              <a:t>- </a:t>
            </a:r>
            <a:fld id="{031DFF90-B16D-426B-8E14-6B286E4032C3}" type="slidenum">
              <a:rPr lang="en-US"/>
              <a:pPr/>
              <a:t>‹#›</a:t>
            </a:fld>
            <a:r>
              <a:rPr lang="en-US" dirty="0"/>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7630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D3A67185-C23E-4F46-B8CF-3FEF7A559C8A}" type="slidenum">
              <a:rPr lang="en-US"/>
              <a:pPr/>
              <a:t>‹#›</a:t>
            </a:fld>
            <a:r>
              <a:rPr lang="en-US" dirty="0"/>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7630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143000"/>
            <a:ext cx="38100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604ED29E-8D4D-4384-847D-D25BAB509BF9}" type="slidenum">
              <a:rPr lang="en-US"/>
              <a:pPr/>
              <a:t>‹#›</a:t>
            </a:fld>
            <a:r>
              <a:rPr lang="en-US" dirty="0"/>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7630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7772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924300"/>
            <a:ext cx="7772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7ECEA462-587E-4B56-A842-ADF5A5943FF3}" type="slidenum">
              <a:rPr lang="en-US"/>
              <a:pPr/>
              <a:t>‹#›</a:t>
            </a:fld>
            <a:r>
              <a:rPr lang="en-US" dirty="0"/>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7630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924300"/>
            <a:ext cx="7772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29400"/>
            <a:ext cx="1219200" cy="457200"/>
          </a:xfrm>
        </p:spPr>
        <p:txBody>
          <a:bodyPr/>
          <a:lstStyle>
            <a:lvl1pPr>
              <a:defRPr/>
            </a:lvl1pPr>
          </a:lstStyle>
          <a:p>
            <a:r>
              <a:rPr lang="en-US" dirty="0"/>
              <a:t>- </a:t>
            </a:r>
            <a:fld id="{E9596D44-B3AE-4BE6-B8E5-06F29AD80BB3}" type="slidenum">
              <a:rPr lang="en-US"/>
              <a:pPr/>
              <a:t>‹#›</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 </a:t>
            </a:r>
            <a:fld id="{575CBCA3-FF1A-4DC7-8884-59CD1BC5A09E}" type="slidenum">
              <a:rPr lang="en-US"/>
              <a:pPr/>
              <a:t>‹#›</a:t>
            </a:fld>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dirty="0"/>
              <a:t>- </a:t>
            </a:r>
            <a:fld id="{034DC8A5-AC85-4741-9761-DC2270B19870}" type="slidenum">
              <a:rPr lang="en-US"/>
              <a:pPr/>
              <a:t>‹#›</a:t>
            </a:fld>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r>
              <a:rPr lang="en-US" dirty="0"/>
              <a:t>- </a:t>
            </a:r>
            <a:fld id="{E4996EC8-B77E-4655-89FF-F22573F63CA9}" type="slidenum">
              <a:rPr lang="en-US"/>
              <a:pPr/>
              <a:t>‹#›</a:t>
            </a:fld>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r>
              <a:rPr lang="en-US" dirty="0"/>
              <a:t>- </a:t>
            </a:r>
            <a:fld id="{527A0C2F-157E-4768-84DE-F66D74521DED}" type="slidenum">
              <a:rPr lang="en-US"/>
              <a:pPr/>
              <a:t>‹#›</a:t>
            </a:fld>
            <a:r>
              <a:rPr lang="en-US" dirty="0"/>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r>
              <a:rPr lang="en-US" dirty="0"/>
              <a:t>- </a:t>
            </a:r>
            <a:fld id="{224556FB-66BF-4FDE-A6DD-7C9357031772}" type="slidenum">
              <a:rPr lang="en-US"/>
              <a:pPr/>
              <a:t>‹#›</a:t>
            </a:fld>
            <a:r>
              <a:rPr lang="en-US" dirty="0"/>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r>
              <a:rPr lang="en-US" dirty="0"/>
              <a:t>- </a:t>
            </a:r>
            <a:fld id="{250B2F29-CEF9-4E77-8F74-7B445E128991}" type="slidenum">
              <a:rPr lang="en-US"/>
              <a:pPr/>
              <a:t>‹#›</a:t>
            </a:fld>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 </a:t>
            </a:r>
            <a:fld id="{77231C76-B3DE-4891-827F-11C085CA3D26}" type="slidenum">
              <a:rPr lang="en-US"/>
              <a:pPr/>
              <a:t>‹#›</a:t>
            </a:fld>
            <a:r>
              <a:rPr lang="en-US" dirty="0"/>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 </a:t>
            </a:r>
            <a:fld id="{FA69C42C-5568-475A-939A-90D83CD77B2C}" type="slidenum">
              <a:rPr lang="en-US"/>
              <a:pPr/>
              <a:t>‹#›</a:t>
            </a:fld>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
            <a:ext cx="8763000" cy="1066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43000"/>
            <a:ext cx="77724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848600" y="66294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3399"/>
                </a:solidFill>
              </a:defRPr>
            </a:lvl1pPr>
          </a:lstStyle>
          <a:p>
            <a:r>
              <a:rPr lang="en-US" dirty="0"/>
              <a:t>- </a:t>
            </a:r>
            <a:fld id="{E699F5F8-7AEB-4C28-81E0-45A937BBA952}" type="slidenum">
              <a:rPr lang="en-US"/>
              <a:pPr/>
              <a:t>‹#›</a:t>
            </a:fld>
            <a:r>
              <a:rPr lang="en-US" dirty="0"/>
              <a:t> -</a:t>
            </a:r>
          </a:p>
        </p:txBody>
      </p:sp>
      <p:sp>
        <p:nvSpPr>
          <p:cNvPr id="1032" name="Line 8"/>
          <p:cNvSpPr>
            <a:spLocks noChangeShapeType="1"/>
          </p:cNvSpPr>
          <p:nvPr/>
        </p:nvSpPr>
        <p:spPr bwMode="auto">
          <a:xfrm>
            <a:off x="152400" y="990600"/>
            <a:ext cx="8839200" cy="0"/>
          </a:xfrm>
          <a:prstGeom prst="line">
            <a:avLst/>
          </a:prstGeom>
          <a:noFill/>
          <a:ln w="28575">
            <a:solidFill>
              <a:srgbClr val="FF0000"/>
            </a:solidFill>
            <a:round/>
            <a:headEnd/>
            <a:tailEnd/>
          </a:ln>
          <a:effectLst/>
        </p:spPr>
        <p:txBody>
          <a:bodyPr wrap="none" anchor="ctr"/>
          <a:lstStyle/>
          <a:p>
            <a:endParaRPr lang="en-US" dirty="0"/>
          </a:p>
        </p:txBody>
      </p:sp>
      <p:pic>
        <p:nvPicPr>
          <p:cNvPr id="7" name="Picture 3"/>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59575" y="6674342"/>
            <a:ext cx="762000"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rgbClr val="003399"/>
          </a:solidFill>
          <a:latin typeface="+mj-lt"/>
          <a:ea typeface="+mj-ea"/>
          <a:cs typeface="+mj-cs"/>
        </a:defRPr>
      </a:lvl1pPr>
      <a:lvl2pPr algn="l" rtl="0" eaLnBrk="0" fontAlgn="base" hangingPunct="0">
        <a:spcBef>
          <a:spcPct val="0"/>
        </a:spcBef>
        <a:spcAft>
          <a:spcPct val="0"/>
        </a:spcAft>
        <a:defRPr sz="2400" b="1">
          <a:solidFill>
            <a:srgbClr val="003399"/>
          </a:solidFill>
          <a:latin typeface="Arial" charset="0"/>
        </a:defRPr>
      </a:lvl2pPr>
      <a:lvl3pPr algn="l" rtl="0" eaLnBrk="0" fontAlgn="base" hangingPunct="0">
        <a:spcBef>
          <a:spcPct val="0"/>
        </a:spcBef>
        <a:spcAft>
          <a:spcPct val="0"/>
        </a:spcAft>
        <a:defRPr sz="2400" b="1">
          <a:solidFill>
            <a:srgbClr val="003399"/>
          </a:solidFill>
          <a:latin typeface="Arial" charset="0"/>
        </a:defRPr>
      </a:lvl3pPr>
      <a:lvl4pPr algn="l" rtl="0" eaLnBrk="0" fontAlgn="base" hangingPunct="0">
        <a:spcBef>
          <a:spcPct val="0"/>
        </a:spcBef>
        <a:spcAft>
          <a:spcPct val="0"/>
        </a:spcAft>
        <a:defRPr sz="2400" b="1">
          <a:solidFill>
            <a:srgbClr val="003399"/>
          </a:solidFill>
          <a:latin typeface="Arial" charset="0"/>
        </a:defRPr>
      </a:lvl4pPr>
      <a:lvl5pPr algn="l" rtl="0" eaLnBrk="0" fontAlgn="base" hangingPunct="0">
        <a:spcBef>
          <a:spcPct val="0"/>
        </a:spcBef>
        <a:spcAft>
          <a:spcPct val="0"/>
        </a:spcAft>
        <a:defRPr sz="2400" b="1">
          <a:solidFill>
            <a:srgbClr val="003399"/>
          </a:solidFill>
          <a:latin typeface="Arial" charset="0"/>
        </a:defRPr>
      </a:lvl5pPr>
      <a:lvl6pPr marL="457200" algn="l" rtl="0" eaLnBrk="0" fontAlgn="base" hangingPunct="0">
        <a:spcBef>
          <a:spcPct val="0"/>
        </a:spcBef>
        <a:spcAft>
          <a:spcPct val="0"/>
        </a:spcAft>
        <a:defRPr sz="2400" b="1">
          <a:solidFill>
            <a:srgbClr val="003399"/>
          </a:solidFill>
          <a:latin typeface="Arial" charset="0"/>
        </a:defRPr>
      </a:lvl6pPr>
      <a:lvl7pPr marL="914400" algn="l" rtl="0" eaLnBrk="0" fontAlgn="base" hangingPunct="0">
        <a:spcBef>
          <a:spcPct val="0"/>
        </a:spcBef>
        <a:spcAft>
          <a:spcPct val="0"/>
        </a:spcAft>
        <a:defRPr sz="2400" b="1">
          <a:solidFill>
            <a:srgbClr val="003399"/>
          </a:solidFill>
          <a:latin typeface="Arial" charset="0"/>
        </a:defRPr>
      </a:lvl7pPr>
      <a:lvl8pPr marL="1371600" algn="l" rtl="0" eaLnBrk="0" fontAlgn="base" hangingPunct="0">
        <a:spcBef>
          <a:spcPct val="0"/>
        </a:spcBef>
        <a:spcAft>
          <a:spcPct val="0"/>
        </a:spcAft>
        <a:defRPr sz="2400" b="1">
          <a:solidFill>
            <a:srgbClr val="003399"/>
          </a:solidFill>
          <a:latin typeface="Arial" charset="0"/>
        </a:defRPr>
      </a:lvl8pPr>
      <a:lvl9pPr marL="1828800" algn="l" rtl="0" eaLnBrk="0" fontAlgn="base" hangingPunct="0">
        <a:spcBef>
          <a:spcPct val="0"/>
        </a:spcBef>
        <a:spcAft>
          <a:spcPct val="0"/>
        </a:spcAft>
        <a:defRPr sz="24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e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63.emf"/><Relationship Id="rId4" Type="http://schemas.openxmlformats.org/officeDocument/2006/relationships/oleObject" Target="../embeddings/oleObject35.bin"/></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65.emf"/><Relationship Id="rId4" Type="http://schemas.openxmlformats.org/officeDocument/2006/relationships/oleObject" Target="../embeddings/oleObject36.bin"/></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hyperlink" Target="http://cwe.mitre.org/data/definitions/79.html"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cwe.mitre.org/data/definitions/79.html"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hyperlink" Target="https://www.owasp.org/index.php/XSS_(Cross_Site_Scripting)_Prevention_Cheat_Sheet"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cwe.mitre.org/top25/"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cwe.mitre.org/data/definitions/78.html"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72.emf"/><Relationship Id="rId4" Type="http://schemas.openxmlformats.org/officeDocument/2006/relationships/oleObject" Target="../embeddings/oleObject37.bin"/></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73.emf"/><Relationship Id="rId4" Type="http://schemas.openxmlformats.org/officeDocument/2006/relationships/oleObject" Target="../embeddings/oleObject38.bin"/></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74.emf"/><Relationship Id="rId4" Type="http://schemas.openxmlformats.org/officeDocument/2006/relationships/oleObject" Target="../embeddings/oleObject39.bin"/></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75.emf"/><Relationship Id="rId4" Type="http://schemas.openxmlformats.org/officeDocument/2006/relationships/oleObject" Target="../embeddings/oleObject40.bin"/></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76.emf"/><Relationship Id="rId5" Type="http://schemas.openxmlformats.org/officeDocument/2006/relationships/oleObject" Target="../embeddings/oleObject41.bin"/><Relationship Id="rId4" Type="http://schemas.openxmlformats.org/officeDocument/2006/relationships/image" Target="../media/image77.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vmlDrawing" Target="../drawings/vmlDrawing38.vml"/><Relationship Id="rId5" Type="http://schemas.openxmlformats.org/officeDocument/2006/relationships/image" Target="../media/image78.emf"/><Relationship Id="rId4" Type="http://schemas.openxmlformats.org/officeDocument/2006/relationships/oleObject" Target="../embeddings/oleObject4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3.bin"/></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vmlDrawing" Target="../drawings/vmlDrawing39.vml"/><Relationship Id="rId5" Type="http://schemas.openxmlformats.org/officeDocument/2006/relationships/image" Target="../media/image79.emf"/><Relationship Id="rId4" Type="http://schemas.openxmlformats.org/officeDocument/2006/relationships/oleObject" Target="../embeddings/oleObject43.bin"/></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vmlDrawing" Target="../drawings/vmlDrawing40.vml"/><Relationship Id="rId5" Type="http://schemas.openxmlformats.org/officeDocument/2006/relationships/image" Target="../media/image80.emf"/><Relationship Id="rId4" Type="http://schemas.openxmlformats.org/officeDocument/2006/relationships/oleObject" Target="../embeddings/oleObject44.bin"/></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vmlDrawing" Target="../drawings/vmlDrawing41.vml"/><Relationship Id="rId5" Type="http://schemas.openxmlformats.org/officeDocument/2006/relationships/image" Target="../media/image81.emf"/><Relationship Id="rId4" Type="http://schemas.openxmlformats.org/officeDocument/2006/relationships/oleObject" Target="../embeddings/oleObject45.bin"/></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package" Target="../embeddings/Microsoft_Word_Document1.docx"/></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9.emf"/><Relationship Id="rId4" Type="http://schemas.openxmlformats.org/officeDocument/2006/relationships/image" Target="../media/image16.emf"/><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2.emf"/><Relationship Id="rId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image" Target="../media/image23.e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5.e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24.emf"/><Relationship Id="rId4" Type="http://schemas.openxmlformats.org/officeDocument/2006/relationships/oleObject" Target="../embeddings/oleObject12.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1.png"/><Relationship Id="rId4" Type="http://schemas.openxmlformats.org/officeDocument/2006/relationships/image" Target="../media/image30.emf"/></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3.emf"/><Relationship Id="rId4" Type="http://schemas.openxmlformats.org/officeDocument/2006/relationships/oleObject" Target="../embeddings/oleObject16.bin"/></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youtu.be/o7-IuYS0iS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6.emf"/><Relationship Id="rId4" Type="http://schemas.openxmlformats.org/officeDocument/2006/relationships/oleObject" Target="../embeddings/oleObject17.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7.emf"/><Relationship Id="rId4" Type="http://schemas.openxmlformats.org/officeDocument/2006/relationships/oleObject" Target="../embeddings/oleObject18.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38.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9.emf"/><Relationship Id="rId4" Type="http://schemas.openxmlformats.org/officeDocument/2006/relationships/oleObject" Target="../embeddings/oleObject20.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3.emf"/><Relationship Id="rId4" Type="http://schemas.openxmlformats.org/officeDocument/2006/relationships/oleObject" Target="../embeddings/oleObject21.bin"/></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40.emf"/><Relationship Id="rId4" Type="http://schemas.openxmlformats.org/officeDocument/2006/relationships/oleObject" Target="../embeddings/oleObject2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18.vml"/><Relationship Id="rId5" Type="http://schemas.openxmlformats.org/officeDocument/2006/relationships/image" Target="../media/image41.emf"/><Relationship Id="rId4" Type="http://schemas.openxmlformats.org/officeDocument/2006/relationships/oleObject" Target="../embeddings/oleObject2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42.emf"/><Relationship Id="rId4" Type="http://schemas.openxmlformats.org/officeDocument/2006/relationships/package" Target="../embeddings/Microsoft_Word_Document2.docx"/></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vmlDrawing" Target="../drawings/vmlDrawing20.vml"/><Relationship Id="rId5" Type="http://schemas.openxmlformats.org/officeDocument/2006/relationships/image" Target="../media/image43.emf"/><Relationship Id="rId4" Type="http://schemas.openxmlformats.org/officeDocument/2006/relationships/oleObject" Target="../embeddings/oleObject24.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43.emf"/><Relationship Id="rId4" Type="http://schemas.openxmlformats.org/officeDocument/2006/relationships/oleObject" Target="../embeddings/oleObject25.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43.emf"/><Relationship Id="rId4" Type="http://schemas.openxmlformats.org/officeDocument/2006/relationships/oleObject" Target="../embeddings/oleObject26.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43.emf"/><Relationship Id="rId4" Type="http://schemas.openxmlformats.org/officeDocument/2006/relationships/oleObject" Target="../embeddings/oleObject27.bin"/></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45.emf"/><Relationship Id="rId4" Type="http://schemas.openxmlformats.org/officeDocument/2006/relationships/package" Target="../embeddings/Microsoft_Word_Document3.docx"/></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29.bin"/><Relationship Id="rId5" Type="http://schemas.openxmlformats.org/officeDocument/2006/relationships/image" Target="../media/image46.emf"/><Relationship Id="rId4" Type="http://schemas.openxmlformats.org/officeDocument/2006/relationships/oleObject" Target="../embeddings/oleObject28.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vmlDrawing" Target="../drawings/vmlDrawing26.vml"/><Relationship Id="rId5" Type="http://schemas.openxmlformats.org/officeDocument/2006/relationships/image" Target="../media/image48.emf"/><Relationship Id="rId4" Type="http://schemas.openxmlformats.org/officeDocument/2006/relationships/oleObject" Target="../embeddings/oleObject30.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vmlDrawing" Target="../drawings/vmlDrawing27.vml"/><Relationship Id="rId5" Type="http://schemas.openxmlformats.org/officeDocument/2006/relationships/image" Target="../media/image49.emf"/><Relationship Id="rId4" Type="http://schemas.openxmlformats.org/officeDocument/2006/relationships/oleObject" Target="../embeddings/oleObject3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vmlDrawing" Target="../drawings/vmlDrawing28.v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oleObject" Target="../embeddings/oleObject32.bin"/></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5.xml"/><Relationship Id="rId1" Type="http://schemas.openxmlformats.org/officeDocument/2006/relationships/vmlDrawing" Target="../drawings/vmlDrawing29.vml"/><Relationship Id="rId5" Type="http://schemas.openxmlformats.org/officeDocument/2006/relationships/image" Target="../media/image56.emf"/><Relationship Id="rId4" Type="http://schemas.openxmlformats.org/officeDocument/2006/relationships/oleObject" Target="../embeddings/oleObject33.bin"/></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6.xml"/><Relationship Id="rId1" Type="http://schemas.openxmlformats.org/officeDocument/2006/relationships/vmlDrawing" Target="../drawings/vmlDrawing30.vml"/><Relationship Id="rId5" Type="http://schemas.openxmlformats.org/officeDocument/2006/relationships/image" Target="../media/image57.emf"/><Relationship Id="rId4" Type="http://schemas.openxmlformats.org/officeDocument/2006/relationships/oleObject" Target="../embeddings/oleObject34.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ctrTitle"/>
          </p:nvPr>
        </p:nvSpPr>
        <p:spPr/>
        <p:txBody>
          <a:bodyPr/>
          <a:lstStyle/>
          <a:p>
            <a:r>
              <a:rPr lang="en-US" dirty="0"/>
              <a:t>CISSP</a:t>
            </a:r>
            <a:r>
              <a:rPr lang="en-US" baseline="30000" dirty="0"/>
              <a:t>®</a:t>
            </a:r>
            <a:r>
              <a:rPr lang="en-US" dirty="0"/>
              <a:t> Common Body of </a:t>
            </a:r>
            <a:r>
              <a:rPr lang="en-US" dirty="0" smtClean="0"/>
              <a:t>Knowledge Review:</a:t>
            </a:r>
            <a:r>
              <a:rPr lang="en-US" dirty="0"/>
              <a:t/>
            </a:r>
            <a:br>
              <a:rPr lang="en-US" dirty="0"/>
            </a:br>
            <a:r>
              <a:rPr lang="en-US" dirty="0"/>
              <a:t> </a:t>
            </a:r>
            <a:r>
              <a:rPr lang="en-US" sz="3200" dirty="0" smtClean="0">
                <a:solidFill>
                  <a:srgbClr val="FF6600"/>
                </a:solidFill>
              </a:rPr>
              <a:t>Software Development Security </a:t>
            </a:r>
            <a:r>
              <a:rPr lang="en-US" sz="3200" dirty="0">
                <a:solidFill>
                  <a:srgbClr val="FF6600"/>
                </a:solidFill>
              </a:rPr>
              <a:t>Domain</a:t>
            </a:r>
          </a:p>
        </p:txBody>
      </p:sp>
      <p:sp>
        <p:nvSpPr>
          <p:cNvPr id="588803" name="Rectangle 3"/>
          <p:cNvSpPr>
            <a:spLocks noGrp="1" noChangeArrowheads="1"/>
          </p:cNvSpPr>
          <p:nvPr>
            <p:ph type="subTitle" idx="1"/>
          </p:nvPr>
        </p:nvSpPr>
        <p:spPr>
          <a:xfrm>
            <a:off x="2122488" y="3886200"/>
            <a:ext cx="4876800" cy="1143000"/>
          </a:xfrm>
        </p:spPr>
        <p:txBody>
          <a:bodyPr/>
          <a:lstStyle/>
          <a:p>
            <a:pPr>
              <a:tabLst>
                <a:tab pos="1143000" algn="l"/>
              </a:tabLst>
            </a:pPr>
            <a:r>
              <a:rPr lang="en-US" dirty="0" smtClean="0"/>
              <a:t>Version</a:t>
            </a:r>
            <a:r>
              <a:rPr lang="en-US" smtClean="0"/>
              <a:t>: 5.10</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Governance </a:t>
            </a:r>
            <a:r>
              <a:rPr lang="en-US" sz="1200" dirty="0"/>
              <a:t>&amp; Management</a:t>
            </a:r>
            <a:r>
              <a:rPr lang="en-US" dirty="0"/>
              <a:t/>
            </a:r>
            <a:br>
              <a:rPr lang="en-US" dirty="0"/>
            </a:br>
            <a:r>
              <a:rPr lang="en-US" dirty="0"/>
              <a:t>Size Matters… </a:t>
            </a:r>
            <a:r>
              <a:rPr lang="en-US" sz="1200" dirty="0" smtClean="0"/>
              <a:t>(2/2</a:t>
            </a:r>
            <a:r>
              <a:rPr lang="en-US" sz="1200" dirty="0"/>
              <a:t>)</a:t>
            </a:r>
          </a:p>
        </p:txBody>
      </p:sp>
      <p:sp>
        <p:nvSpPr>
          <p:cNvPr id="3" name="Content Placeholder 2"/>
          <p:cNvSpPr>
            <a:spLocks noGrp="1"/>
          </p:cNvSpPr>
          <p:nvPr>
            <p:ph idx="1"/>
          </p:nvPr>
        </p:nvSpPr>
        <p:spPr/>
        <p:txBody>
          <a:bodyPr/>
          <a:lstStyle/>
          <a:p>
            <a:r>
              <a:rPr lang="en-US" dirty="0" smtClean="0"/>
              <a:t>“</a:t>
            </a:r>
            <a:r>
              <a:rPr lang="en-US" i="1" dirty="0" smtClean="0"/>
              <a:t>As project size increases, errors usually come more from requirements and design…</a:t>
            </a:r>
            <a:r>
              <a:rPr lang="en-US" dirty="0" smtClean="0"/>
              <a:t> (Boehm 1981, Grady 1987, Jones 1998)”</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10</a:t>
            </a:fld>
            <a:r>
              <a:rPr lang="en-US" smtClean="0"/>
              <a:t> -</a:t>
            </a:r>
            <a:endParaRPr lang="en-US" dirty="0"/>
          </a:p>
        </p:txBody>
      </p:sp>
      <p:sp>
        <p:nvSpPr>
          <p:cNvPr id="5" name="Text Box 4"/>
          <p:cNvSpPr txBox="1">
            <a:spLocks noChangeArrowheads="1"/>
          </p:cNvSpPr>
          <p:nvPr/>
        </p:nvSpPr>
        <p:spPr bwMode="auto">
          <a:xfrm>
            <a:off x="1801408" y="6459379"/>
            <a:ext cx="5589992" cy="246221"/>
          </a:xfrm>
          <a:prstGeom prst="rect">
            <a:avLst/>
          </a:prstGeom>
          <a:noFill/>
          <a:ln w="9525">
            <a:noFill/>
            <a:miter lim="800000"/>
            <a:headEnd/>
            <a:tailEnd/>
          </a:ln>
        </p:spPr>
        <p:txBody>
          <a:bodyPr wrap="none">
            <a:spAutoFit/>
          </a:bodyPr>
          <a:lstStyle/>
          <a:p>
            <a:r>
              <a:rPr lang="en-US" sz="1000" b="1" dirty="0" smtClean="0">
                <a:solidFill>
                  <a:srgbClr val="003399"/>
                </a:solidFill>
              </a:rPr>
              <a:t>Reference</a:t>
            </a:r>
            <a:r>
              <a:rPr lang="en-US" sz="1000" b="1" dirty="0">
                <a:solidFill>
                  <a:srgbClr val="003399"/>
                </a:solidFill>
              </a:rPr>
              <a:t>: </a:t>
            </a:r>
            <a:r>
              <a:rPr lang="en-US" sz="1000" b="1" dirty="0">
                <a:solidFill>
                  <a:srgbClr val="003399"/>
                </a:solidFill>
              </a:rPr>
              <a:t> </a:t>
            </a:r>
            <a:r>
              <a:rPr lang="en-US" sz="1000" i="1" dirty="0" smtClean="0">
                <a:solidFill>
                  <a:srgbClr val="003399"/>
                </a:solidFill>
              </a:rPr>
              <a:t>Code Complete:  A Practical Handbook of Software Construction</a:t>
            </a:r>
            <a:r>
              <a:rPr lang="en-US" sz="1000" dirty="0" smtClean="0">
                <a:solidFill>
                  <a:srgbClr val="003399"/>
                </a:solidFill>
              </a:rPr>
              <a:t>, 2nd Edition, 2004</a:t>
            </a:r>
            <a:endParaRPr lang="en-US" sz="1000" i="1" dirty="0">
              <a:solidFill>
                <a:srgbClr val="003399"/>
              </a:solidFill>
            </a:endParaRPr>
          </a:p>
        </p:txBody>
      </p:sp>
      <p:sp>
        <p:nvSpPr>
          <p:cNvPr id="6" name="AutoShape 2" descr="http://search.safaribooksonline.com/getfile?item=NnRyZGE3MzUwLy85Z2VtaXRwc3RjNnBhL2g3MHQxcHNvb3l1cmNvc2lzY29sbGVybWVtZTgyYWdpbTdtNThuZy5wO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82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060" y="2457450"/>
            <a:ext cx="698754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4142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Programming Languages</a:t>
            </a:r>
            <a:br>
              <a:rPr lang="en-US" sz="1200" dirty="0"/>
            </a:br>
            <a:r>
              <a:rPr lang="en-US" dirty="0"/>
              <a:t>Component Object Models</a:t>
            </a:r>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100</a:t>
            </a:fld>
            <a:r>
              <a:rPr lang="en-US" smtClean="0"/>
              <a:t> -</a:t>
            </a:r>
            <a:endParaRPr lang="en-US" dirty="0"/>
          </a:p>
        </p:txBody>
      </p:sp>
      <p:pic>
        <p:nvPicPr>
          <p:cNvPr id="1674242" name="Picture 2" descr="http://technet.microsoft.com/en-us/library/Cc722925.vt2cf_big(l=en-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57600"/>
            <a:ext cx="6886322"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90800" y="6611779"/>
            <a:ext cx="3962400" cy="246221"/>
          </a:xfrm>
          <a:prstGeom prst="rect">
            <a:avLst/>
          </a:prstGeom>
          <a:noFill/>
        </p:spPr>
        <p:txBody>
          <a:bodyPr wrap="square" rtlCol="0">
            <a:spAutoFit/>
          </a:bodyPr>
          <a:lstStyle/>
          <a:p>
            <a:pPr>
              <a:lnSpc>
                <a:spcPct val="100000"/>
              </a:lnSpc>
            </a:pPr>
            <a:r>
              <a:rPr lang="en-US" sz="1000" b="1" dirty="0" smtClean="0">
                <a:solidFill>
                  <a:srgbClr val="003399"/>
                </a:solidFill>
              </a:rPr>
              <a:t>Source:</a:t>
            </a:r>
            <a:r>
              <a:rPr lang="en-US" sz="1000" dirty="0">
                <a:solidFill>
                  <a:srgbClr val="003399"/>
                </a:solidFill>
              </a:rPr>
              <a:t> http://technet.microsoft.com/en-us/library/cc722925.aspx</a:t>
            </a:r>
          </a:p>
        </p:txBody>
      </p:sp>
      <p:pic>
        <p:nvPicPr>
          <p:cNvPr id="1674244" name="Picture 4" descr="http://technet.microsoft.com/en-us/library/Cc722925.vt1cf_big(l=en-u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816" y="1371600"/>
            <a:ext cx="6764984" cy="177703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a:off x="990600" y="3429000"/>
            <a:ext cx="7315200" cy="0"/>
          </a:xfrm>
          <a:prstGeom prst="line">
            <a:avLst/>
          </a:prstGeom>
          <a:noFill/>
          <a:ln w="19050" cap="flat" cmpd="sng" algn="ctr">
            <a:solidFill>
              <a:srgbClr val="FF6600"/>
            </a:solidFill>
            <a:prstDash val="dash"/>
            <a:round/>
            <a:headEnd type="none" w="med" len="med"/>
            <a:tailEnd type="none" w="med" len="med"/>
          </a:ln>
          <a:effectLst/>
        </p:spPr>
      </p:cxnSp>
    </p:spTree>
    <p:extLst>
      <p:ext uri="{BB962C8B-B14F-4D97-AF65-F5344CB8AC3E}">
        <p14:creationId xmlns:p14="http://schemas.microsoft.com/office/powerpoint/2010/main" val="12367189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A4E2551A-BEB5-40C7-84E2-028D8C55C43B}" type="slidenum">
              <a:rPr lang="en-US"/>
              <a:pPr/>
              <a:t>101</a:t>
            </a:fld>
            <a:r>
              <a:rPr lang="en-US" dirty="0"/>
              <a:t> -</a:t>
            </a:r>
          </a:p>
        </p:txBody>
      </p:sp>
      <p:sp>
        <p:nvSpPr>
          <p:cNvPr id="1016834" name="Rectangle 2"/>
          <p:cNvSpPr>
            <a:spLocks noGrp="1" noChangeArrowheads="1"/>
          </p:cNvSpPr>
          <p:nvPr>
            <p:ph type="title"/>
          </p:nvPr>
        </p:nvSpPr>
        <p:spPr/>
        <p:txBody>
          <a:bodyPr/>
          <a:lstStyle/>
          <a:p>
            <a:r>
              <a:rPr lang="en-US" sz="1200" dirty="0"/>
              <a:t>Programming Languages</a:t>
            </a:r>
            <a:br>
              <a:rPr lang="en-US" sz="1200" dirty="0"/>
            </a:br>
            <a:r>
              <a:rPr lang="en-US" dirty="0" smtClean="0"/>
              <a:t>Object Linking &amp; Embedding (OLE)</a:t>
            </a:r>
            <a:endParaRPr lang="en-US" dirty="0"/>
          </a:p>
        </p:txBody>
      </p:sp>
      <p:sp>
        <p:nvSpPr>
          <p:cNvPr id="1016835" name="Rectangle 3"/>
          <p:cNvSpPr>
            <a:spLocks noGrp="1" noChangeArrowheads="1"/>
          </p:cNvSpPr>
          <p:nvPr>
            <p:ph type="body" idx="1"/>
          </p:nvPr>
        </p:nvSpPr>
        <p:spPr/>
        <p:txBody>
          <a:bodyPr/>
          <a:lstStyle/>
          <a:p>
            <a:r>
              <a:rPr lang="en-US" dirty="0" smtClean="0"/>
              <a:t>OLE allows </a:t>
            </a:r>
            <a:r>
              <a:rPr lang="en-US" dirty="0"/>
              <a:t>applications to share functionality by live data exchange and embedded data.</a:t>
            </a:r>
          </a:p>
          <a:p>
            <a:pPr lvl="1">
              <a:buClr>
                <a:srgbClr val="003399"/>
              </a:buClr>
              <a:buFont typeface="Arial" charset="0"/>
              <a:buChar char="–"/>
            </a:pPr>
            <a:r>
              <a:rPr lang="en-US" u="sng" dirty="0" smtClean="0">
                <a:solidFill>
                  <a:srgbClr val="FF6600"/>
                </a:solidFill>
              </a:rPr>
              <a:t>Embedding</a:t>
            </a:r>
            <a:r>
              <a:rPr lang="en-US" dirty="0" smtClean="0"/>
              <a:t> </a:t>
            </a:r>
            <a:r>
              <a:rPr lang="en-US" dirty="0"/>
              <a:t>– </a:t>
            </a:r>
            <a:r>
              <a:rPr lang="en-US" u="sng" dirty="0">
                <a:solidFill>
                  <a:srgbClr val="FF6600"/>
                </a:solidFill>
              </a:rPr>
              <a:t>places data in a foreign program</a:t>
            </a:r>
            <a:r>
              <a:rPr lang="en-US" dirty="0" smtClean="0"/>
              <a:t>.</a:t>
            </a:r>
          </a:p>
          <a:p>
            <a:pPr lvl="1">
              <a:buClr>
                <a:srgbClr val="003399"/>
              </a:buClr>
              <a:buNone/>
            </a:pPr>
            <a:r>
              <a:rPr lang="en-US" dirty="0" smtClean="0"/>
              <a:t>	For example: Embedding of a Visio diagram inside of a PowerPoint slide.</a:t>
            </a:r>
          </a:p>
          <a:p>
            <a:pPr lvl="1">
              <a:buClr>
                <a:srgbClr val="003399"/>
              </a:buClr>
              <a:buNone/>
            </a:pPr>
            <a:endParaRPr lang="en-US" dirty="0"/>
          </a:p>
          <a:p>
            <a:pPr lvl="1">
              <a:buClr>
                <a:srgbClr val="003399"/>
              </a:buClr>
              <a:buFont typeface="Arial" charset="0"/>
              <a:buChar char="–"/>
            </a:pPr>
            <a:r>
              <a:rPr lang="en-US" u="sng" dirty="0" smtClean="0">
                <a:solidFill>
                  <a:srgbClr val="FF6600"/>
                </a:solidFill>
              </a:rPr>
              <a:t>Linking</a:t>
            </a:r>
            <a:r>
              <a:rPr lang="en-US" dirty="0" smtClean="0"/>
              <a:t> – </a:t>
            </a:r>
            <a:r>
              <a:rPr lang="en-US" u="sng" dirty="0" smtClean="0">
                <a:solidFill>
                  <a:srgbClr val="FF6600"/>
                </a:solidFill>
              </a:rPr>
              <a:t>capability to call a program</a:t>
            </a:r>
            <a:r>
              <a:rPr lang="en-US" dirty="0" smtClean="0"/>
              <a:t>.</a:t>
            </a:r>
          </a:p>
          <a:p>
            <a:pPr lvl="1">
              <a:buClr>
                <a:srgbClr val="003399"/>
              </a:buClr>
              <a:buNone/>
            </a:pPr>
            <a:r>
              <a:rPr lang="en-US" dirty="0" smtClean="0"/>
              <a:t>	For example: Double click on the embedded Visio diagram in a PowerPoint slide and invoke Visio application to edit the diagram.</a:t>
            </a:r>
          </a:p>
          <a:p>
            <a:pPr lvl="1"/>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EF45F80E-ADF3-4400-BA30-23382EEB1FE4}" type="slidenum">
              <a:rPr lang="en-US"/>
              <a:pPr/>
              <a:t>102</a:t>
            </a:fld>
            <a:r>
              <a:rPr lang="en-US" dirty="0"/>
              <a:t> -</a:t>
            </a:r>
          </a:p>
        </p:txBody>
      </p:sp>
      <p:sp>
        <p:nvSpPr>
          <p:cNvPr id="1033218" name="Rectangle 2"/>
          <p:cNvSpPr>
            <a:spLocks noGrp="1" noChangeArrowheads="1"/>
          </p:cNvSpPr>
          <p:nvPr>
            <p:ph type="title"/>
          </p:nvPr>
        </p:nvSpPr>
        <p:spPr/>
        <p:txBody>
          <a:bodyPr/>
          <a:lstStyle/>
          <a:p>
            <a:r>
              <a:rPr lang="en-US" sz="1200" dirty="0"/>
              <a:t>Programming Languages</a:t>
            </a:r>
            <a:br>
              <a:rPr lang="en-US" sz="1200" dirty="0"/>
            </a:br>
            <a:r>
              <a:rPr lang="en-US" dirty="0"/>
              <a:t>ActiveX</a:t>
            </a:r>
          </a:p>
        </p:txBody>
      </p:sp>
      <p:sp>
        <p:nvSpPr>
          <p:cNvPr id="1033219" name="Rectangle 3"/>
          <p:cNvSpPr>
            <a:spLocks noGrp="1" noChangeArrowheads="1"/>
          </p:cNvSpPr>
          <p:nvPr>
            <p:ph type="body" idx="1"/>
          </p:nvPr>
        </p:nvSpPr>
        <p:spPr/>
        <p:txBody>
          <a:bodyPr/>
          <a:lstStyle/>
          <a:p>
            <a:pPr>
              <a:lnSpc>
                <a:spcPct val="90000"/>
              </a:lnSpc>
            </a:pPr>
            <a:r>
              <a:rPr lang="en-US" dirty="0"/>
              <a:t>A loosely defined set of technologies developed by Microsoft. ActiveX is a set of technologies that enables interactive contents for web.</a:t>
            </a:r>
          </a:p>
          <a:p>
            <a:pPr>
              <a:lnSpc>
                <a:spcPct val="90000"/>
              </a:lnSpc>
            </a:pPr>
            <a:r>
              <a:rPr lang="en-US" dirty="0"/>
              <a:t>Elements of ActiveX technologies:</a:t>
            </a:r>
          </a:p>
          <a:p>
            <a:pPr lvl="1">
              <a:lnSpc>
                <a:spcPct val="90000"/>
              </a:lnSpc>
              <a:buClr>
                <a:srgbClr val="003399"/>
              </a:buClr>
              <a:buFont typeface="Arial" charset="0"/>
              <a:buChar char="–"/>
            </a:pPr>
            <a:r>
              <a:rPr lang="en-US" u="sng" dirty="0">
                <a:solidFill>
                  <a:srgbClr val="FF6600"/>
                </a:solidFill>
              </a:rPr>
              <a:t>ActiveX Controls</a:t>
            </a:r>
            <a:r>
              <a:rPr lang="en-US" dirty="0"/>
              <a:t>: interactive objects in a web page that provides user interaction functions.</a:t>
            </a:r>
          </a:p>
          <a:p>
            <a:pPr lvl="1">
              <a:lnSpc>
                <a:spcPct val="90000"/>
              </a:lnSpc>
              <a:buClr>
                <a:srgbClr val="003399"/>
              </a:buClr>
              <a:buFont typeface="Arial" charset="0"/>
              <a:buChar char="–"/>
            </a:pPr>
            <a:r>
              <a:rPr lang="en-US" u="sng" dirty="0">
                <a:solidFill>
                  <a:srgbClr val="FF6600"/>
                </a:solidFill>
              </a:rPr>
              <a:t>ActiveX Documents</a:t>
            </a:r>
            <a:r>
              <a:rPr lang="en-US" dirty="0"/>
              <a:t>: enable user to view non-HTML documents (e.g. Word, Excel, or PPT)</a:t>
            </a:r>
          </a:p>
          <a:p>
            <a:pPr lvl="1">
              <a:lnSpc>
                <a:spcPct val="90000"/>
              </a:lnSpc>
              <a:buClr>
                <a:srgbClr val="003399"/>
              </a:buClr>
              <a:buFont typeface="Arial" charset="0"/>
              <a:buChar char="–"/>
            </a:pPr>
            <a:r>
              <a:rPr lang="en-US" u="sng" dirty="0">
                <a:solidFill>
                  <a:srgbClr val="FF6600"/>
                </a:solidFill>
              </a:rPr>
              <a:t>ActiveX Scripting Controls</a:t>
            </a:r>
            <a:r>
              <a:rPr lang="en-US" dirty="0"/>
              <a:t>: integrated controls for ActiveX controls and/or Java Applets from web browser or server.</a:t>
            </a:r>
          </a:p>
          <a:p>
            <a:pPr lvl="1">
              <a:lnSpc>
                <a:spcPct val="90000"/>
              </a:lnSpc>
              <a:buClr>
                <a:srgbClr val="003399"/>
              </a:buClr>
              <a:buFont typeface="Arial" charset="0"/>
              <a:buChar char="–"/>
            </a:pPr>
            <a:r>
              <a:rPr lang="en-US" u="sng" dirty="0">
                <a:solidFill>
                  <a:srgbClr val="FF6600"/>
                </a:solidFill>
              </a:rPr>
              <a:t>Java Virtual Machine (JVM)</a:t>
            </a:r>
            <a:r>
              <a:rPr lang="en-US" dirty="0"/>
              <a:t>: enables web browser (IE) to run Java applets and integrate with ActiveX controls.</a:t>
            </a:r>
          </a:p>
          <a:p>
            <a:pPr lvl="1">
              <a:lnSpc>
                <a:spcPct val="90000"/>
              </a:lnSpc>
              <a:buClr>
                <a:srgbClr val="003399"/>
              </a:buClr>
              <a:buFont typeface="Arial" charset="0"/>
              <a:buChar char="–"/>
            </a:pPr>
            <a:r>
              <a:rPr lang="en-US" u="sng" dirty="0">
                <a:solidFill>
                  <a:srgbClr val="FF6600"/>
                </a:solidFill>
              </a:rPr>
              <a:t>ActiveX Server Framework</a:t>
            </a:r>
            <a:r>
              <a:rPr lang="en-US" dirty="0"/>
              <a:t>: provide web server functions to support the above functions plus objects for database access and online transactions.</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8D26D01E-E11A-44A8-8A5D-BB10861ACF6B}" type="slidenum">
              <a:rPr lang="en-US"/>
              <a:pPr/>
              <a:t>103</a:t>
            </a:fld>
            <a:r>
              <a:rPr lang="en-US" dirty="0"/>
              <a:t> -</a:t>
            </a:r>
          </a:p>
        </p:txBody>
      </p:sp>
      <p:sp>
        <p:nvSpPr>
          <p:cNvPr id="1035266" name="Rectangle 2"/>
          <p:cNvSpPr>
            <a:spLocks noGrp="1" noChangeArrowheads="1"/>
          </p:cNvSpPr>
          <p:nvPr>
            <p:ph type="title"/>
          </p:nvPr>
        </p:nvSpPr>
        <p:spPr/>
        <p:txBody>
          <a:bodyPr/>
          <a:lstStyle/>
          <a:p>
            <a:r>
              <a:rPr lang="en-US" sz="1200" dirty="0"/>
              <a:t>Programming Languages</a:t>
            </a:r>
            <a:br>
              <a:rPr lang="en-US" sz="1200" dirty="0"/>
            </a:br>
            <a:r>
              <a:rPr lang="en-US" dirty="0" smtClean="0"/>
              <a:t>Java Platforms</a:t>
            </a:r>
            <a:endParaRPr lang="en-US" dirty="0"/>
          </a:p>
        </p:txBody>
      </p:sp>
      <p:sp>
        <p:nvSpPr>
          <p:cNvPr id="1035267" name="Rectangle 3"/>
          <p:cNvSpPr>
            <a:spLocks noGrp="1" noChangeArrowheads="1"/>
          </p:cNvSpPr>
          <p:nvPr>
            <p:ph type="body" idx="1"/>
          </p:nvPr>
        </p:nvSpPr>
        <p:spPr/>
        <p:txBody>
          <a:bodyPr/>
          <a:lstStyle/>
          <a:p>
            <a:r>
              <a:rPr lang="en-US" dirty="0"/>
              <a:t>Java is designed as a standard application “platform” for computing in a networked heterogeneous environment (developed by Sun Microsystems.)</a:t>
            </a:r>
          </a:p>
          <a:p>
            <a:r>
              <a:rPr lang="en-US" dirty="0"/>
              <a:t>Java is a </a:t>
            </a:r>
            <a:r>
              <a:rPr lang="en-US" u="sng" dirty="0">
                <a:solidFill>
                  <a:srgbClr val="FF6600"/>
                </a:solidFill>
              </a:rPr>
              <a:t>high-level programming language</a:t>
            </a:r>
            <a:r>
              <a:rPr lang="en-US" dirty="0"/>
              <a:t>. Java source code are compiled into </a:t>
            </a:r>
            <a:r>
              <a:rPr lang="en-US" u="sng" dirty="0">
                <a:solidFill>
                  <a:srgbClr val="FF6600"/>
                </a:solidFill>
              </a:rPr>
              <a:t>bytecode</a:t>
            </a:r>
            <a:r>
              <a:rPr lang="en-US" dirty="0"/>
              <a:t>, which can then be executed by a </a:t>
            </a:r>
            <a:r>
              <a:rPr lang="en-US" u="sng" dirty="0">
                <a:solidFill>
                  <a:srgbClr val="FF6600"/>
                </a:solidFill>
              </a:rPr>
              <a:t>Java interpreter</a:t>
            </a:r>
            <a:r>
              <a:rPr lang="en-US" dirty="0"/>
              <a:t>.</a:t>
            </a:r>
          </a:p>
          <a:p>
            <a:r>
              <a:rPr lang="en-US" dirty="0"/>
              <a:t>Java has three </a:t>
            </a:r>
            <a:br>
              <a:rPr lang="en-US" dirty="0"/>
            </a:br>
            <a:r>
              <a:rPr lang="en-US" dirty="0"/>
              <a:t>platforms:</a:t>
            </a:r>
          </a:p>
          <a:p>
            <a:pPr lvl="1">
              <a:buClr>
                <a:srgbClr val="003399"/>
              </a:buClr>
              <a:buFont typeface="Arial" charset="0"/>
              <a:buChar char="–"/>
            </a:pPr>
            <a:r>
              <a:rPr lang="en-US" u="sng" dirty="0" smtClean="0">
                <a:solidFill>
                  <a:srgbClr val="FF6600"/>
                </a:solidFill>
              </a:rPr>
              <a:t>Java SE</a:t>
            </a:r>
            <a:r>
              <a:rPr lang="en-US" dirty="0" smtClean="0"/>
              <a:t> </a:t>
            </a:r>
            <a:br>
              <a:rPr lang="en-US" dirty="0" smtClean="0"/>
            </a:br>
            <a:r>
              <a:rPr lang="en-US" dirty="0" smtClean="0"/>
              <a:t>(Standard Edition)</a:t>
            </a:r>
            <a:endParaRPr lang="en-US" dirty="0"/>
          </a:p>
          <a:p>
            <a:pPr lvl="1">
              <a:buClr>
                <a:srgbClr val="003399"/>
              </a:buClr>
              <a:buFont typeface="Arial" charset="0"/>
              <a:buChar char="–"/>
            </a:pPr>
            <a:r>
              <a:rPr lang="en-US" u="sng" dirty="0" smtClean="0">
                <a:solidFill>
                  <a:srgbClr val="FF6600"/>
                </a:solidFill>
              </a:rPr>
              <a:t>Java EE</a:t>
            </a:r>
            <a:r>
              <a:rPr lang="en-US" dirty="0" smtClean="0"/>
              <a:t> </a:t>
            </a:r>
            <a:br>
              <a:rPr lang="en-US" dirty="0" smtClean="0"/>
            </a:br>
            <a:r>
              <a:rPr lang="en-US" dirty="0" smtClean="0"/>
              <a:t>(Enterprise Edition)</a:t>
            </a:r>
            <a:endParaRPr lang="en-US" dirty="0"/>
          </a:p>
          <a:p>
            <a:pPr lvl="1">
              <a:buClr>
                <a:srgbClr val="003399"/>
              </a:buClr>
              <a:buFont typeface="Arial" charset="0"/>
              <a:buChar char="–"/>
            </a:pPr>
            <a:r>
              <a:rPr lang="en-US" u="sng" dirty="0" smtClean="0">
                <a:solidFill>
                  <a:srgbClr val="FF6600"/>
                </a:solidFill>
              </a:rPr>
              <a:t>Java ME</a:t>
            </a:r>
            <a:r>
              <a:rPr lang="en-US" dirty="0" smtClean="0"/>
              <a:t> </a:t>
            </a:r>
            <a:br>
              <a:rPr lang="en-US" dirty="0" smtClean="0"/>
            </a:br>
            <a:r>
              <a:rPr lang="en-US" dirty="0" smtClean="0"/>
              <a:t>(Micro Edition)</a:t>
            </a:r>
            <a:endParaRPr lang="en-US" dirty="0"/>
          </a:p>
        </p:txBody>
      </p:sp>
      <p:pic>
        <p:nvPicPr>
          <p:cNvPr id="1671170" name="Picture 2" descr="http://java.sun.com/j2se/images/j2se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699" y="3565939"/>
            <a:ext cx="5334000" cy="32697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0200" y="533400"/>
            <a:ext cx="3272010" cy="246221"/>
          </a:xfrm>
          <a:prstGeom prst="rect">
            <a:avLst/>
          </a:prstGeom>
          <a:noFill/>
        </p:spPr>
        <p:txBody>
          <a:bodyPr wrap="square" rtlCol="0">
            <a:spAutoFit/>
          </a:bodyPr>
          <a:lstStyle/>
          <a:p>
            <a:pPr>
              <a:lnSpc>
                <a:spcPct val="100000"/>
              </a:lnSpc>
            </a:pPr>
            <a:r>
              <a:rPr lang="en-US" sz="1000" b="1" dirty="0" smtClean="0">
                <a:solidFill>
                  <a:srgbClr val="003399"/>
                </a:solidFill>
              </a:rPr>
              <a:t>Source:</a:t>
            </a:r>
            <a:r>
              <a:rPr lang="en-US" sz="1000" dirty="0">
                <a:solidFill>
                  <a:srgbClr val="003399"/>
                </a:solidFill>
              </a:rPr>
              <a:t> http://java.sun.com/javase/javasemap-lg.html</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E0299D60-40CF-4A05-8C7D-94F89DD967CA}" type="slidenum">
              <a:rPr lang="en-US"/>
              <a:pPr/>
              <a:t>104</a:t>
            </a:fld>
            <a:r>
              <a:rPr lang="en-US" dirty="0"/>
              <a:t> -</a:t>
            </a:r>
          </a:p>
        </p:txBody>
      </p:sp>
      <p:sp>
        <p:nvSpPr>
          <p:cNvPr id="1037314" name="Rectangle 2"/>
          <p:cNvSpPr>
            <a:spLocks noGrp="1" noChangeArrowheads="1"/>
          </p:cNvSpPr>
          <p:nvPr>
            <p:ph type="title"/>
          </p:nvPr>
        </p:nvSpPr>
        <p:spPr/>
        <p:txBody>
          <a:bodyPr/>
          <a:lstStyle/>
          <a:p>
            <a:r>
              <a:rPr lang="en-US" sz="1200" dirty="0"/>
              <a:t>Programming Languages</a:t>
            </a:r>
            <a:br>
              <a:rPr lang="en-US" sz="1200" dirty="0"/>
            </a:br>
            <a:r>
              <a:rPr lang="en-US" dirty="0"/>
              <a:t>Java </a:t>
            </a:r>
            <a:r>
              <a:rPr lang="en-US" dirty="0" smtClean="0"/>
              <a:t>Platform Enterprise Edition</a:t>
            </a:r>
            <a:endParaRPr lang="en-US" dirty="0"/>
          </a:p>
        </p:txBody>
      </p:sp>
      <p:sp>
        <p:nvSpPr>
          <p:cNvPr id="1037315" name="Rectangle 3"/>
          <p:cNvSpPr>
            <a:spLocks noGrp="1" noChangeArrowheads="1"/>
          </p:cNvSpPr>
          <p:nvPr>
            <p:ph type="body" idx="1"/>
          </p:nvPr>
        </p:nvSpPr>
        <p:spPr>
          <a:xfrm>
            <a:off x="304800" y="1143000"/>
            <a:ext cx="7772400" cy="5181600"/>
          </a:xfrm>
        </p:spPr>
        <p:txBody>
          <a:bodyPr/>
          <a:lstStyle/>
          <a:p>
            <a:r>
              <a:rPr lang="en-US" dirty="0"/>
              <a:t>Java </a:t>
            </a:r>
            <a:r>
              <a:rPr lang="en-US" dirty="0" smtClean="0"/>
              <a:t>Enterprise </a:t>
            </a:r>
            <a:r>
              <a:rPr lang="en-US" dirty="0"/>
              <a:t>Edition (</a:t>
            </a:r>
            <a:r>
              <a:rPr lang="en-US" dirty="0" smtClean="0">
                <a:solidFill>
                  <a:srgbClr val="FF6600"/>
                </a:solidFill>
              </a:rPr>
              <a:t>Java EE</a:t>
            </a:r>
            <a:r>
              <a:rPr lang="en-US" dirty="0"/>
              <a:t>) uses </a:t>
            </a:r>
            <a:r>
              <a:rPr lang="en-US" dirty="0" smtClean="0">
                <a:solidFill>
                  <a:srgbClr val="FF6600"/>
                </a:solidFill>
              </a:rPr>
              <a:t>Java SE</a:t>
            </a:r>
            <a:r>
              <a:rPr lang="en-US" dirty="0" smtClean="0"/>
              <a:t> </a:t>
            </a:r>
            <a:r>
              <a:rPr lang="en-US" dirty="0"/>
              <a:t>as </a:t>
            </a:r>
            <a:r>
              <a:rPr lang="en-US" dirty="0" smtClean="0"/>
              <a:t>a foundation</a:t>
            </a:r>
          </a:p>
          <a:p>
            <a:endParaRPr lang="en-US" dirty="0" smtClean="0"/>
          </a:p>
          <a:p>
            <a:r>
              <a:rPr lang="en-US" dirty="0" smtClean="0"/>
              <a:t>There are Containers </a:t>
            </a:r>
            <a:r>
              <a:rPr lang="en-US" dirty="0"/>
              <a:t>are the runtime components for </a:t>
            </a:r>
            <a:r>
              <a:rPr lang="en-US" dirty="0" smtClean="0"/>
              <a:t>Java EE</a:t>
            </a:r>
            <a:r>
              <a:rPr lang="en-US" dirty="0"/>
              <a:t>.</a:t>
            </a:r>
          </a:p>
          <a:p>
            <a:pPr lvl="1">
              <a:buClr>
                <a:srgbClr val="003399"/>
              </a:buClr>
              <a:buFont typeface="Arial" charset="0"/>
              <a:buChar char="–"/>
            </a:pPr>
            <a:r>
              <a:rPr lang="en-US" u="sng" dirty="0">
                <a:solidFill>
                  <a:srgbClr val="FF6600"/>
                </a:solidFill>
              </a:rPr>
              <a:t>Applet</a:t>
            </a:r>
          </a:p>
          <a:p>
            <a:pPr lvl="1">
              <a:buClr>
                <a:srgbClr val="003399"/>
              </a:buClr>
              <a:buFont typeface="Arial" charset="0"/>
              <a:buChar char="–"/>
            </a:pPr>
            <a:r>
              <a:rPr lang="en-US" u="sng" dirty="0" smtClean="0">
                <a:solidFill>
                  <a:srgbClr val="FF6600"/>
                </a:solidFill>
              </a:rPr>
              <a:t>Application Client</a:t>
            </a:r>
          </a:p>
          <a:p>
            <a:pPr lvl="1">
              <a:buClr>
                <a:srgbClr val="003399"/>
              </a:buClr>
              <a:buFont typeface="Arial" charset="0"/>
              <a:buChar char="–"/>
            </a:pPr>
            <a:r>
              <a:rPr lang="en-US" u="sng" dirty="0" smtClean="0">
                <a:solidFill>
                  <a:srgbClr val="FF6600"/>
                </a:solidFill>
              </a:rPr>
              <a:t>Web</a:t>
            </a:r>
            <a:endParaRPr lang="en-US" u="sng" dirty="0">
              <a:solidFill>
                <a:srgbClr val="FF6600"/>
              </a:solidFill>
            </a:endParaRPr>
          </a:p>
          <a:p>
            <a:pPr lvl="1">
              <a:buClr>
                <a:srgbClr val="003399"/>
              </a:buClr>
              <a:buFont typeface="Arial" charset="0"/>
              <a:buChar char="–"/>
            </a:pPr>
            <a:r>
              <a:rPr lang="en-US" u="sng" dirty="0">
                <a:solidFill>
                  <a:srgbClr val="FF6600"/>
                </a:solidFill>
              </a:rPr>
              <a:t>EJB</a:t>
            </a:r>
          </a:p>
          <a:p>
            <a:pPr lvl="1"/>
            <a:endParaRPr lang="en-US" dirty="0"/>
          </a:p>
        </p:txBody>
      </p:sp>
      <p:pic>
        <p:nvPicPr>
          <p:cNvPr id="1672194" name="Picture 2" descr="Java EE Application 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352" y="2819400"/>
            <a:ext cx="5139248" cy="403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5715000"/>
            <a:ext cx="3272010" cy="400110"/>
          </a:xfrm>
          <a:prstGeom prst="rect">
            <a:avLst/>
          </a:prstGeom>
          <a:noFill/>
        </p:spPr>
        <p:txBody>
          <a:bodyPr wrap="square" rtlCol="0">
            <a:spAutoFit/>
          </a:bodyPr>
          <a:lstStyle/>
          <a:p>
            <a:pPr>
              <a:lnSpc>
                <a:spcPct val="100000"/>
              </a:lnSpc>
            </a:pPr>
            <a:r>
              <a:rPr lang="en-US" sz="1000" b="1" dirty="0" smtClean="0">
                <a:solidFill>
                  <a:srgbClr val="003399"/>
                </a:solidFill>
              </a:rPr>
              <a:t>Source:</a:t>
            </a:r>
            <a:r>
              <a:rPr lang="en-US" sz="1000" dirty="0">
                <a:solidFill>
                  <a:srgbClr val="003399"/>
                </a:solidFill>
              </a:rPr>
              <a:t>  http://docs.oracle.com/cd/E19879-01/820-4343/abeat/index.html</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DB275FE4-349F-4734-823E-3CDBE427C09D}" type="slidenum">
              <a:rPr lang="en-US"/>
              <a:pPr/>
              <a:t>105</a:t>
            </a:fld>
            <a:r>
              <a:rPr lang="en-US" dirty="0"/>
              <a:t> -</a:t>
            </a:r>
          </a:p>
        </p:txBody>
      </p:sp>
      <p:sp>
        <p:nvSpPr>
          <p:cNvPr id="1039362" name="Rectangle 2"/>
          <p:cNvSpPr>
            <a:spLocks noGrp="1" noChangeArrowheads="1"/>
          </p:cNvSpPr>
          <p:nvPr>
            <p:ph type="title"/>
          </p:nvPr>
        </p:nvSpPr>
        <p:spPr/>
        <p:txBody>
          <a:bodyPr/>
          <a:lstStyle/>
          <a:p>
            <a:r>
              <a:rPr lang="en-US" sz="1200" dirty="0"/>
              <a:t>Programming Languages</a:t>
            </a:r>
            <a:br>
              <a:rPr lang="en-US" sz="1200" dirty="0"/>
            </a:br>
            <a:r>
              <a:rPr lang="en-US" dirty="0"/>
              <a:t>Java Application Server Architecture</a:t>
            </a:r>
          </a:p>
        </p:txBody>
      </p:sp>
      <p:pic>
        <p:nvPicPr>
          <p:cNvPr id="1673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2280"/>
            <a:ext cx="697357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6000" y="6611779"/>
            <a:ext cx="4648200" cy="246221"/>
          </a:xfrm>
          <a:prstGeom prst="rect">
            <a:avLst/>
          </a:prstGeom>
          <a:noFill/>
        </p:spPr>
        <p:txBody>
          <a:bodyPr wrap="square" rtlCol="0">
            <a:spAutoFit/>
          </a:bodyPr>
          <a:lstStyle/>
          <a:p>
            <a:pPr>
              <a:lnSpc>
                <a:spcPct val="100000"/>
              </a:lnSpc>
            </a:pPr>
            <a:r>
              <a:rPr lang="en-US" sz="1000" b="1" dirty="0" smtClean="0">
                <a:solidFill>
                  <a:srgbClr val="003399"/>
                </a:solidFill>
              </a:rPr>
              <a:t>Source:</a:t>
            </a:r>
            <a:r>
              <a:rPr lang="en-US" sz="1000" dirty="0">
                <a:solidFill>
                  <a:srgbClr val="003399"/>
                </a:solidFill>
              </a:rPr>
              <a:t> http://www.javaworld.com/javaworld/jw-01-2008/images/tomcat6_1.jpg</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COBOL, FORTRAN, C, C+, C++, C# are what generation programming languages?</a:t>
            </a:r>
          </a:p>
          <a:p>
            <a:pPr lvl="1"/>
            <a:r>
              <a:rPr lang="en-US" dirty="0" smtClean="0"/>
              <a:t> </a:t>
            </a:r>
          </a:p>
          <a:p>
            <a:endParaRPr lang="en-US" dirty="0"/>
          </a:p>
          <a:p>
            <a:r>
              <a:rPr lang="en-US" dirty="0" smtClean="0"/>
              <a:t>JavaScript, Perl, SQL, SGML are what generation programming languages?</a:t>
            </a:r>
          </a:p>
          <a:p>
            <a:pPr lvl="1"/>
            <a:r>
              <a:rPr lang="en-US" dirty="0" smtClean="0"/>
              <a:t> </a:t>
            </a:r>
          </a:p>
          <a:p>
            <a:endParaRPr lang="en-US" dirty="0"/>
          </a:p>
          <a:p>
            <a:r>
              <a:rPr lang="en-US" dirty="0" smtClean="0"/>
              <a:t>What mechanism translates a high-level language (3</a:t>
            </a:r>
            <a:r>
              <a:rPr lang="en-US" baseline="30000" dirty="0" smtClean="0"/>
              <a:t>rd</a:t>
            </a:r>
            <a:r>
              <a:rPr lang="en-US" dirty="0" smtClean="0"/>
              <a:t> Generation) into machine language?</a:t>
            </a:r>
          </a:p>
          <a:p>
            <a:pPr lvl="1"/>
            <a:r>
              <a:rPr lang="en-US" dirty="0"/>
              <a:t> </a:t>
            </a:r>
            <a:r>
              <a:rPr lang="en-US" dirty="0" smtClean="0"/>
              <a:t>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106</a:t>
            </a:fld>
            <a:r>
              <a:rPr lang="en-US" dirty="0" smtClean="0"/>
              <a:t> -</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COBOL, FORTRAN, C, C+, C++, C# are what generation programming languages?</a:t>
            </a:r>
          </a:p>
          <a:p>
            <a:pPr lvl="1"/>
            <a:r>
              <a:rPr lang="en-US" dirty="0" smtClean="0"/>
              <a:t> </a:t>
            </a:r>
            <a:r>
              <a:rPr lang="en-US" u="sng" dirty="0" smtClean="0">
                <a:solidFill>
                  <a:srgbClr val="FF6600"/>
                </a:solidFill>
              </a:rPr>
              <a:t>3</a:t>
            </a:r>
            <a:r>
              <a:rPr lang="en-US" u="sng" baseline="30000" dirty="0" smtClean="0">
                <a:solidFill>
                  <a:srgbClr val="FF6600"/>
                </a:solidFill>
              </a:rPr>
              <a:t>rd</a:t>
            </a:r>
            <a:r>
              <a:rPr lang="en-US" u="sng" dirty="0" smtClean="0">
                <a:solidFill>
                  <a:srgbClr val="FF6600"/>
                </a:solidFill>
              </a:rPr>
              <a:t> Generation</a:t>
            </a:r>
          </a:p>
          <a:p>
            <a:endParaRPr lang="en-US" dirty="0"/>
          </a:p>
          <a:p>
            <a:r>
              <a:rPr lang="en-US" dirty="0" smtClean="0"/>
              <a:t>JavaScript, Perl, SQL, SGML are what generation programming languages?</a:t>
            </a:r>
          </a:p>
          <a:p>
            <a:pPr lvl="1"/>
            <a:r>
              <a:rPr lang="en-US" dirty="0" smtClean="0"/>
              <a:t> </a:t>
            </a:r>
            <a:r>
              <a:rPr lang="en-US" u="sng" dirty="0" smtClean="0">
                <a:solidFill>
                  <a:srgbClr val="FF6600"/>
                </a:solidFill>
              </a:rPr>
              <a:t>4</a:t>
            </a:r>
            <a:r>
              <a:rPr lang="en-US" u="sng" baseline="30000" dirty="0" smtClean="0">
                <a:solidFill>
                  <a:srgbClr val="FF6600"/>
                </a:solidFill>
              </a:rPr>
              <a:t>th</a:t>
            </a:r>
            <a:r>
              <a:rPr lang="en-US" u="sng" dirty="0" smtClean="0">
                <a:solidFill>
                  <a:srgbClr val="FF6600"/>
                </a:solidFill>
              </a:rPr>
              <a:t> Generation</a:t>
            </a:r>
          </a:p>
          <a:p>
            <a:endParaRPr lang="en-US" dirty="0"/>
          </a:p>
          <a:p>
            <a:r>
              <a:rPr lang="en-US" dirty="0" smtClean="0"/>
              <a:t>What mechanism translates a high-level language (3</a:t>
            </a:r>
            <a:r>
              <a:rPr lang="en-US" baseline="30000" dirty="0" smtClean="0"/>
              <a:t>rd</a:t>
            </a:r>
            <a:r>
              <a:rPr lang="en-US" dirty="0" smtClean="0"/>
              <a:t> Generation) into machine language?</a:t>
            </a:r>
          </a:p>
          <a:p>
            <a:pPr lvl="1"/>
            <a:r>
              <a:rPr lang="en-US" dirty="0"/>
              <a:t> </a:t>
            </a:r>
            <a:r>
              <a:rPr lang="en-US" u="sng" dirty="0" smtClean="0">
                <a:solidFill>
                  <a:srgbClr val="FF6600"/>
                </a:solidFill>
              </a:rPr>
              <a:t>Compiler</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107</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In object-oriented programming (OOP), what tells the system how to make object(s)?</a:t>
            </a:r>
          </a:p>
          <a:p>
            <a:pPr lvl="1"/>
            <a:r>
              <a:rPr lang="en-US" dirty="0"/>
              <a:t> </a:t>
            </a:r>
            <a:r>
              <a:rPr lang="en-US" dirty="0" smtClean="0"/>
              <a:t> </a:t>
            </a:r>
          </a:p>
          <a:p>
            <a:endParaRPr lang="en-US" dirty="0"/>
          </a:p>
          <a:p>
            <a:r>
              <a:rPr lang="en-US" dirty="0" smtClean="0"/>
              <a:t>In OOP, what is the technique that keeps the data structures and methods (procedures) together?</a:t>
            </a:r>
          </a:p>
          <a:p>
            <a:pPr lvl="1"/>
            <a:r>
              <a:rPr lang="en-US" dirty="0"/>
              <a:t> </a:t>
            </a:r>
            <a:r>
              <a:rPr lang="en-US" dirty="0" smtClean="0"/>
              <a:t> </a:t>
            </a:r>
          </a:p>
          <a:p>
            <a:endParaRPr lang="en-US" dirty="0"/>
          </a:p>
          <a:p>
            <a:r>
              <a:rPr lang="en-US" dirty="0" smtClean="0"/>
              <a:t>In OOP, what is the term that describes the process of using an object in different ways for different set of inputs?</a:t>
            </a:r>
          </a:p>
          <a:p>
            <a:pPr lvl="1"/>
            <a:r>
              <a:rPr lang="en-US" dirty="0" smtClean="0"/>
              <a:t>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108</a:t>
            </a:fld>
            <a:r>
              <a:rPr lang="en-US" dirty="0" smtClean="0"/>
              <a:t> -</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In object-oriented programming (OOP), what tells the system how to make object(s)?</a:t>
            </a:r>
          </a:p>
          <a:p>
            <a:pPr lvl="1"/>
            <a:r>
              <a:rPr lang="en-US" dirty="0"/>
              <a:t> </a:t>
            </a:r>
            <a:r>
              <a:rPr lang="en-US" u="sng" dirty="0" smtClean="0">
                <a:solidFill>
                  <a:srgbClr val="FF6600"/>
                </a:solidFill>
              </a:rPr>
              <a:t>Class</a:t>
            </a:r>
          </a:p>
          <a:p>
            <a:endParaRPr lang="en-US" dirty="0"/>
          </a:p>
          <a:p>
            <a:r>
              <a:rPr lang="en-US" dirty="0" smtClean="0"/>
              <a:t>In OOP, what is the technique that keeps the data structures and methods (procedures) together?</a:t>
            </a:r>
          </a:p>
          <a:p>
            <a:pPr lvl="1"/>
            <a:r>
              <a:rPr lang="en-US" dirty="0"/>
              <a:t> </a:t>
            </a:r>
            <a:r>
              <a:rPr lang="en-US" u="sng" dirty="0" smtClean="0">
                <a:solidFill>
                  <a:srgbClr val="FF6600"/>
                </a:solidFill>
              </a:rPr>
              <a:t>Encapsulation</a:t>
            </a:r>
          </a:p>
          <a:p>
            <a:endParaRPr lang="en-US" dirty="0"/>
          </a:p>
          <a:p>
            <a:r>
              <a:rPr lang="en-US" dirty="0" smtClean="0"/>
              <a:t>In OOP, what is the term that describes the process of using an object in different ways for different set of inputs?</a:t>
            </a:r>
          </a:p>
          <a:p>
            <a:pPr lvl="1"/>
            <a:r>
              <a:rPr lang="en-US" dirty="0" smtClean="0"/>
              <a:t> </a:t>
            </a:r>
            <a:r>
              <a:rPr lang="en-US" u="sng" dirty="0" smtClean="0">
                <a:solidFill>
                  <a:srgbClr val="FF6600"/>
                </a:solidFill>
              </a:rPr>
              <a:t>Polymorphism</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109</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lide Number Placeholder 5"/>
          <p:cNvSpPr>
            <a:spLocks noGrp="1"/>
          </p:cNvSpPr>
          <p:nvPr>
            <p:ph type="sldNum" sz="quarter" idx="10"/>
          </p:nvPr>
        </p:nvSpPr>
        <p:spPr>
          <a:noFill/>
        </p:spPr>
        <p:txBody>
          <a:bodyPr/>
          <a:lstStyle/>
          <a:p>
            <a:r>
              <a:rPr lang="en-US" dirty="0" smtClean="0"/>
              <a:t>- </a:t>
            </a:r>
            <a:fld id="{D2F1F337-6451-4BD7-AF5F-2B4DF5576BE4}" type="slidenum">
              <a:rPr lang="en-US" smtClean="0"/>
              <a:pPr/>
              <a:t>11</a:t>
            </a:fld>
            <a:r>
              <a:rPr lang="en-US" dirty="0" smtClean="0"/>
              <a:t> -</a:t>
            </a:r>
          </a:p>
        </p:txBody>
      </p:sp>
      <p:sp>
        <p:nvSpPr>
          <p:cNvPr id="3077" name="Rectangle 2"/>
          <p:cNvSpPr>
            <a:spLocks noGrp="1" noChangeArrowheads="1"/>
          </p:cNvSpPr>
          <p:nvPr>
            <p:ph type="title"/>
          </p:nvPr>
        </p:nvSpPr>
        <p:spPr/>
        <p:txBody>
          <a:bodyPr/>
          <a:lstStyle/>
          <a:p>
            <a:r>
              <a:rPr lang="en-US" sz="1200" dirty="0" smtClean="0"/>
              <a:t>Governance &amp; Management</a:t>
            </a:r>
            <a:r>
              <a:rPr lang="en-US" dirty="0" smtClean="0"/>
              <a:t/>
            </a:r>
            <a:br>
              <a:rPr lang="en-US" dirty="0" smtClean="0"/>
            </a:br>
            <a:r>
              <a:rPr lang="en-US" dirty="0" smtClean="0"/>
              <a:t>Information Security Governance</a:t>
            </a:r>
          </a:p>
        </p:txBody>
      </p:sp>
      <p:sp>
        <p:nvSpPr>
          <p:cNvPr id="3078" name="Rectangle 3"/>
          <p:cNvSpPr>
            <a:spLocks noGrp="1" noChangeArrowheads="1"/>
          </p:cNvSpPr>
          <p:nvPr>
            <p:ph type="body" sz="half" idx="1"/>
          </p:nvPr>
        </p:nvSpPr>
        <p:spPr>
          <a:xfrm>
            <a:off x="685800" y="1143000"/>
            <a:ext cx="7772400" cy="3505200"/>
          </a:xfrm>
        </p:spPr>
        <p:txBody>
          <a:bodyPr/>
          <a:lstStyle/>
          <a:p>
            <a:pPr>
              <a:buClr>
                <a:srgbClr val="003399"/>
              </a:buClr>
            </a:pPr>
            <a:r>
              <a:rPr lang="en-US" sz="2000" u="sng" dirty="0" smtClean="0">
                <a:solidFill>
                  <a:srgbClr val="FF6600"/>
                </a:solidFill>
              </a:rPr>
              <a:t>Policy</a:t>
            </a:r>
            <a:r>
              <a:rPr lang="en-US" sz="2000" dirty="0" smtClean="0">
                <a:solidFill>
                  <a:srgbClr val="FF6600"/>
                </a:solidFill>
              </a:rPr>
              <a:t>.</a:t>
            </a:r>
            <a:r>
              <a:rPr lang="en-US" sz="2000" dirty="0" smtClean="0"/>
              <a:t>  Management directives that establish expectations (goals &amp; objectives), and assign roles &amp; responsibilities.</a:t>
            </a:r>
          </a:p>
          <a:p>
            <a:pPr>
              <a:buClr>
                <a:srgbClr val="003399"/>
              </a:buClr>
            </a:pPr>
            <a:r>
              <a:rPr lang="en-US" sz="2000" u="sng" dirty="0" smtClean="0">
                <a:solidFill>
                  <a:srgbClr val="FF6600"/>
                </a:solidFill>
              </a:rPr>
              <a:t>Standards</a:t>
            </a:r>
            <a:r>
              <a:rPr lang="en-US" sz="2000" dirty="0" smtClean="0">
                <a:solidFill>
                  <a:srgbClr val="FF6600"/>
                </a:solidFill>
              </a:rPr>
              <a:t>.</a:t>
            </a:r>
            <a:r>
              <a:rPr lang="en-US" sz="2000" dirty="0" smtClean="0"/>
              <a:t>  Functional specific mandatory activities, actions, and rules.</a:t>
            </a:r>
          </a:p>
          <a:p>
            <a:pPr>
              <a:buClr>
                <a:srgbClr val="003399"/>
              </a:buClr>
            </a:pPr>
            <a:r>
              <a:rPr lang="en-US" sz="2000" u="sng" dirty="0" smtClean="0">
                <a:solidFill>
                  <a:srgbClr val="FF6600"/>
                </a:solidFill>
              </a:rPr>
              <a:t>Procedure</a:t>
            </a:r>
            <a:r>
              <a:rPr lang="en-US" sz="2000" dirty="0" smtClean="0">
                <a:solidFill>
                  <a:srgbClr val="FF6600"/>
                </a:solidFill>
              </a:rPr>
              <a:t>.</a:t>
            </a:r>
            <a:r>
              <a:rPr lang="en-US" sz="2000" dirty="0" smtClean="0"/>
              <a:t>  Step-by-step implementation instructions.</a:t>
            </a:r>
          </a:p>
          <a:p>
            <a:pPr>
              <a:buClr>
                <a:srgbClr val="003399"/>
              </a:buClr>
            </a:pPr>
            <a:r>
              <a:rPr lang="en-US" sz="2000" u="sng" dirty="0" smtClean="0">
                <a:solidFill>
                  <a:srgbClr val="FF6600"/>
                </a:solidFill>
              </a:rPr>
              <a:t>Baseline</a:t>
            </a:r>
            <a:r>
              <a:rPr lang="en-US" sz="2000" dirty="0" smtClean="0">
                <a:solidFill>
                  <a:srgbClr val="FF6600"/>
                </a:solidFill>
              </a:rPr>
              <a:t> (or </a:t>
            </a:r>
            <a:r>
              <a:rPr lang="en-US" sz="2000" u="sng" dirty="0" smtClean="0">
                <a:solidFill>
                  <a:srgbClr val="FF6600"/>
                </a:solidFill>
              </a:rPr>
              <a:t>Process</a:t>
            </a:r>
            <a:r>
              <a:rPr lang="en-US" sz="2000" dirty="0" smtClean="0">
                <a:solidFill>
                  <a:srgbClr val="FF6600"/>
                </a:solidFill>
              </a:rPr>
              <a:t>).</a:t>
            </a:r>
            <a:r>
              <a:rPr lang="en-US" sz="2000" dirty="0" smtClean="0"/>
              <a:t>  Mandatory description of how to implement security packages to ensure consist security posture.</a:t>
            </a:r>
          </a:p>
          <a:p>
            <a:pPr>
              <a:buClr>
                <a:srgbClr val="003399"/>
              </a:buClr>
            </a:pPr>
            <a:r>
              <a:rPr lang="en-US" sz="2000" u="sng" dirty="0" smtClean="0">
                <a:solidFill>
                  <a:srgbClr val="FF6600"/>
                </a:solidFill>
              </a:rPr>
              <a:t>Guidelines</a:t>
            </a:r>
            <a:r>
              <a:rPr lang="en-US" sz="2000" dirty="0" smtClean="0">
                <a:solidFill>
                  <a:srgbClr val="FF6600"/>
                </a:solidFill>
              </a:rPr>
              <a:t>.</a:t>
            </a:r>
            <a:r>
              <a:rPr lang="en-US" sz="2000" dirty="0" smtClean="0"/>
              <a:t>  General statement, framework, or recommendations to augment baselines or procedures. </a:t>
            </a:r>
          </a:p>
          <a:p>
            <a:endParaRPr lang="en-US" sz="2000" dirty="0" smtClean="0"/>
          </a:p>
        </p:txBody>
      </p:sp>
      <p:graphicFrame>
        <p:nvGraphicFramePr>
          <p:cNvPr id="3074" name="Object 4"/>
          <p:cNvGraphicFramePr>
            <a:graphicFrameLocks noGrp="1" noChangeAspect="1"/>
          </p:cNvGraphicFramePr>
          <p:nvPr>
            <p:ph sz="quarter" idx="2"/>
            <p:extLst>
              <p:ext uri="{D42A27DB-BD31-4B8C-83A1-F6EECF244321}">
                <p14:modId xmlns:p14="http://schemas.microsoft.com/office/powerpoint/2010/main" val="36583968"/>
              </p:ext>
            </p:extLst>
          </p:nvPr>
        </p:nvGraphicFramePr>
        <p:xfrm>
          <a:off x="735012" y="4419600"/>
          <a:ext cx="3455988" cy="2209800"/>
        </p:xfrm>
        <a:graphic>
          <a:graphicData uri="http://schemas.openxmlformats.org/presentationml/2006/ole">
            <mc:AlternateContent xmlns:mc="http://schemas.openxmlformats.org/markup-compatibility/2006">
              <mc:Choice xmlns:v="urn:schemas-microsoft-com:vml" Requires="v">
                <p:oleObj spid="_x0000_s1396889" name="Visio" r:id="rId4" imgW="6578277" imgH="4206672" progId="Visio.Drawing.11">
                  <p:embed/>
                </p:oleObj>
              </mc:Choice>
              <mc:Fallback>
                <p:oleObj name="Visio" r:id="rId4" imgW="6578277" imgH="4206672" progId="Visio.Drawing.11">
                  <p:embed/>
                  <p:pic>
                    <p:nvPicPr>
                      <p:cNvPr id="0" name="Object 4"/>
                      <p:cNvPicPr>
                        <a:picLocks noChangeAspect="1" noChangeArrowheads="1"/>
                      </p:cNvPicPr>
                      <p:nvPr/>
                    </p:nvPicPr>
                    <p:blipFill>
                      <a:blip r:embed="rId5"/>
                      <a:srcRect/>
                      <a:stretch>
                        <a:fillRect/>
                      </a:stretch>
                    </p:blipFill>
                    <p:spPr bwMode="auto">
                      <a:xfrm>
                        <a:off x="735012" y="4419600"/>
                        <a:ext cx="3455988"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5"/>
          <p:cNvGraphicFramePr>
            <a:graphicFrameLocks noGrp="1" noChangeAspect="1"/>
          </p:cNvGraphicFramePr>
          <p:nvPr>
            <p:ph sz="quarter" idx="3"/>
            <p:extLst>
              <p:ext uri="{D42A27DB-BD31-4B8C-83A1-F6EECF244321}">
                <p14:modId xmlns:p14="http://schemas.microsoft.com/office/powerpoint/2010/main" val="355947283"/>
              </p:ext>
            </p:extLst>
          </p:nvPr>
        </p:nvGraphicFramePr>
        <p:xfrm>
          <a:off x="5029200" y="4419600"/>
          <a:ext cx="3455987" cy="2209800"/>
        </p:xfrm>
        <a:graphic>
          <a:graphicData uri="http://schemas.openxmlformats.org/presentationml/2006/ole">
            <mc:AlternateContent xmlns:mc="http://schemas.openxmlformats.org/markup-compatibility/2006">
              <mc:Choice xmlns:v="urn:schemas-microsoft-com:vml" Requires="v">
                <p:oleObj spid="_x0000_s1396890" name="Visio" r:id="rId6" imgW="6578277" imgH="4206672" progId="Visio.Drawing.11">
                  <p:embed/>
                </p:oleObj>
              </mc:Choice>
              <mc:Fallback>
                <p:oleObj name="Visio" r:id="rId6" imgW="6578277" imgH="4206672" progId="Visio.Drawing.11">
                  <p:embed/>
                  <p:pic>
                    <p:nvPicPr>
                      <p:cNvPr id="0" name="Object 5"/>
                      <p:cNvPicPr>
                        <a:picLocks noChangeAspect="1" noChangeArrowheads="1"/>
                      </p:cNvPicPr>
                      <p:nvPr/>
                    </p:nvPicPr>
                    <p:blipFill>
                      <a:blip r:embed="rId7"/>
                      <a:srcRect/>
                      <a:stretch>
                        <a:fillRect/>
                      </a:stretch>
                    </p:blipFill>
                    <p:spPr bwMode="auto">
                      <a:xfrm>
                        <a:off x="5029200" y="4419600"/>
                        <a:ext cx="345598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8B986E8B-1803-44B2-B08C-BA3ACC502A3E}" type="slidenum">
              <a:rPr lang="en-US"/>
              <a:pPr/>
              <a:t>110</a:t>
            </a:fld>
            <a:r>
              <a:rPr lang="en-US" dirty="0"/>
              <a:t> -</a:t>
            </a:r>
          </a:p>
        </p:txBody>
      </p:sp>
      <p:sp>
        <p:nvSpPr>
          <p:cNvPr id="1041410" name="Rectangle 2"/>
          <p:cNvSpPr>
            <a:spLocks noGrp="1" noChangeArrowheads="1"/>
          </p:cNvSpPr>
          <p:nvPr>
            <p:ph type="title"/>
          </p:nvPr>
        </p:nvSpPr>
        <p:spPr/>
        <p:txBody>
          <a:bodyPr/>
          <a:lstStyle/>
          <a:p>
            <a:r>
              <a:rPr lang="en-US" sz="1200" dirty="0"/>
              <a:t>Topics</a:t>
            </a:r>
            <a:r>
              <a:rPr lang="en-US" dirty="0"/>
              <a:t/>
            </a:r>
            <a:br>
              <a:rPr lang="en-US" dirty="0"/>
            </a:br>
            <a:r>
              <a:rPr lang="en-US" dirty="0" smtClean="0"/>
              <a:t>Software Development Security Domain</a:t>
            </a:r>
            <a:endParaRPr lang="en-US" dirty="0"/>
          </a:p>
        </p:txBody>
      </p:sp>
      <p:sp>
        <p:nvSpPr>
          <p:cNvPr id="1041411" name="Rectangle 3"/>
          <p:cNvSpPr>
            <a:spLocks noGrp="1" noChangeArrowheads="1"/>
          </p:cNvSpPr>
          <p:nvPr>
            <p:ph type="body" idx="1"/>
          </p:nvPr>
        </p:nvSpPr>
        <p:spPr/>
        <p:txBody>
          <a:bodyPr/>
          <a:lstStyle/>
          <a:p>
            <a:pPr marL="609600" indent="-609600"/>
            <a:r>
              <a:rPr lang="en-US" dirty="0">
                <a:sym typeface="Wingdings" pitchFamily="2" charset="2"/>
              </a:rPr>
              <a:t>Governance &amp; Management</a:t>
            </a:r>
          </a:p>
          <a:p>
            <a:pPr marL="609600" indent="-609600"/>
            <a:r>
              <a:rPr lang="en-US" dirty="0">
                <a:sym typeface="Wingdings" pitchFamily="2" charset="2"/>
              </a:rPr>
              <a:t>System Life Cycle and Security</a:t>
            </a:r>
          </a:p>
          <a:p>
            <a:pPr marL="609600" indent="-609600"/>
            <a:r>
              <a:rPr lang="en-US" dirty="0">
                <a:sym typeface="Wingdings" pitchFamily="2" charset="2"/>
              </a:rPr>
              <a:t>Software Environment and Security Controls</a:t>
            </a:r>
          </a:p>
          <a:p>
            <a:pPr marL="609600" indent="-609600"/>
            <a:r>
              <a:rPr lang="en-US" dirty="0">
                <a:sym typeface="Wingdings" pitchFamily="2" charset="2"/>
              </a:rPr>
              <a:t>Programming Languages</a:t>
            </a:r>
          </a:p>
          <a:p>
            <a:pPr marL="609600" indent="-609600"/>
            <a:r>
              <a:rPr lang="en-US" dirty="0">
                <a:sym typeface="Wingdings" pitchFamily="2" charset="2"/>
              </a:rPr>
              <a:t>Database and DB Warehousing Vulnerabilities, Threats, and Protections</a:t>
            </a:r>
          </a:p>
          <a:p>
            <a:pPr marL="609600" indent="-609600"/>
            <a:r>
              <a:rPr lang="en-US" dirty="0">
                <a:sym typeface="Wingdings" pitchFamily="2" charset="2"/>
              </a:rPr>
              <a:t>Software Vulnerabilities and </a:t>
            </a:r>
            <a:r>
              <a:rPr lang="en-US" dirty="0" smtClean="0">
                <a:sym typeface="Wingdings" pitchFamily="2" charset="2"/>
              </a:rPr>
              <a:t>Threats</a:t>
            </a:r>
            <a:endParaRPr lang="en-US" sz="2800" dirty="0">
              <a:sym typeface="Wingdings" pitchFamily="2" charset="2"/>
            </a:endParaRPr>
          </a:p>
        </p:txBody>
      </p:sp>
      <p:sp>
        <p:nvSpPr>
          <p:cNvPr id="1041412" name="AutoShape 4"/>
          <p:cNvSpPr>
            <a:spLocks noChangeArrowheads="1"/>
          </p:cNvSpPr>
          <p:nvPr/>
        </p:nvSpPr>
        <p:spPr bwMode="auto">
          <a:xfrm>
            <a:off x="304800" y="2910348"/>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A46594B-24F7-4E48-BD95-69DF06D75D1D}" type="slidenum">
              <a:rPr lang="en-US"/>
              <a:pPr/>
              <a:t>111</a:t>
            </a:fld>
            <a:r>
              <a:rPr lang="en-US" dirty="0"/>
              <a:t> -</a:t>
            </a:r>
          </a:p>
        </p:txBody>
      </p:sp>
      <p:sp>
        <p:nvSpPr>
          <p:cNvPr id="1043458"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sz="1200" dirty="0"/>
              <a:t/>
            </a:r>
            <a:br>
              <a:rPr lang="en-US" sz="1200" dirty="0"/>
            </a:br>
            <a:r>
              <a:rPr lang="en-US" dirty="0"/>
              <a:t>Database Management System (DBMS)</a:t>
            </a:r>
          </a:p>
        </p:txBody>
      </p:sp>
      <p:sp>
        <p:nvSpPr>
          <p:cNvPr id="1043459" name="Rectangle 3"/>
          <p:cNvSpPr>
            <a:spLocks noGrp="1" noChangeArrowheads="1"/>
          </p:cNvSpPr>
          <p:nvPr>
            <p:ph type="body" idx="1"/>
          </p:nvPr>
        </p:nvSpPr>
        <p:spPr>
          <a:xfrm>
            <a:off x="685800" y="1143000"/>
            <a:ext cx="7772400" cy="5486400"/>
          </a:xfrm>
        </p:spPr>
        <p:txBody>
          <a:bodyPr/>
          <a:lstStyle/>
          <a:p>
            <a:r>
              <a:rPr lang="en-US" dirty="0"/>
              <a:t>Databases are developed to manage information from many sources in one location.</a:t>
            </a:r>
          </a:p>
          <a:p>
            <a:pPr lvl="1">
              <a:buClr>
                <a:srgbClr val="003399"/>
              </a:buClr>
              <a:buFont typeface="Arial" charset="0"/>
              <a:buChar char="–"/>
            </a:pPr>
            <a:r>
              <a:rPr lang="en-US" u="sng" dirty="0">
                <a:solidFill>
                  <a:srgbClr val="FF6600"/>
                </a:solidFill>
              </a:rPr>
              <a:t>Eliminate</a:t>
            </a:r>
            <a:r>
              <a:rPr lang="en-US" dirty="0"/>
              <a:t> the need for </a:t>
            </a:r>
            <a:r>
              <a:rPr lang="en-US" u="sng" dirty="0">
                <a:solidFill>
                  <a:srgbClr val="FF6600"/>
                </a:solidFill>
              </a:rPr>
              <a:t>duplication of information</a:t>
            </a:r>
            <a:r>
              <a:rPr lang="en-US" dirty="0"/>
              <a:t> in the system (thus preserves storage space).</a:t>
            </a:r>
          </a:p>
          <a:p>
            <a:pPr lvl="1">
              <a:buClr>
                <a:srgbClr val="003399"/>
              </a:buClr>
              <a:buFont typeface="Arial" charset="0"/>
              <a:buChar char="–"/>
            </a:pPr>
            <a:r>
              <a:rPr lang="en-US" u="sng" dirty="0">
                <a:solidFill>
                  <a:srgbClr val="FF6600"/>
                </a:solidFill>
              </a:rPr>
              <a:t>Prevent inconsistency in data</a:t>
            </a:r>
            <a:r>
              <a:rPr lang="en-US" dirty="0"/>
              <a:t> by making changes in one central location.</a:t>
            </a:r>
          </a:p>
          <a:p>
            <a:r>
              <a:rPr lang="en-US" dirty="0"/>
              <a:t>DBMS consists of: hardware, software, and databases used to manage large sets of structured data (or information asset).  </a:t>
            </a:r>
          </a:p>
          <a:p>
            <a:pPr lvl="1"/>
            <a:r>
              <a:rPr lang="en-US" dirty="0"/>
              <a:t>Enables Multiple Users and Applications to </a:t>
            </a:r>
            <a:r>
              <a:rPr lang="en-US" u="sng" dirty="0">
                <a:solidFill>
                  <a:srgbClr val="FF6600"/>
                </a:solidFill>
              </a:rPr>
              <a:t>access</a:t>
            </a:r>
            <a:r>
              <a:rPr lang="en-US" dirty="0"/>
              <a:t>, </a:t>
            </a:r>
            <a:r>
              <a:rPr lang="en-US" u="sng" dirty="0">
                <a:solidFill>
                  <a:srgbClr val="FF6600"/>
                </a:solidFill>
              </a:rPr>
              <a:t>view</a:t>
            </a:r>
            <a:r>
              <a:rPr lang="en-US" dirty="0"/>
              <a:t>, and </a:t>
            </a:r>
            <a:r>
              <a:rPr lang="en-US" u="sng" dirty="0">
                <a:solidFill>
                  <a:srgbClr val="FF6600"/>
                </a:solidFill>
              </a:rPr>
              <a:t>modify data</a:t>
            </a:r>
            <a:r>
              <a:rPr lang="en-US" dirty="0"/>
              <a:t> as Needed.</a:t>
            </a:r>
          </a:p>
          <a:p>
            <a:pPr lvl="1"/>
            <a:r>
              <a:rPr lang="en-US" dirty="0"/>
              <a:t>Can enforce control restrictions.</a:t>
            </a:r>
          </a:p>
          <a:p>
            <a:pPr lvl="1"/>
            <a:r>
              <a:rPr lang="en-US" dirty="0"/>
              <a:t>Provides data </a:t>
            </a:r>
            <a:r>
              <a:rPr lang="en-US" u="sng" dirty="0">
                <a:solidFill>
                  <a:srgbClr val="FF6600"/>
                </a:solidFill>
              </a:rPr>
              <a:t>integrity</a:t>
            </a:r>
            <a:r>
              <a:rPr lang="en-US" dirty="0"/>
              <a:t> and </a:t>
            </a:r>
            <a:r>
              <a:rPr lang="en-US" u="sng" dirty="0">
                <a:solidFill>
                  <a:srgbClr val="FF6600"/>
                </a:solidFill>
              </a:rPr>
              <a:t>redundancy</a:t>
            </a:r>
            <a:r>
              <a:rPr lang="en-US" dirty="0"/>
              <a:t>.</a:t>
            </a:r>
          </a:p>
          <a:p>
            <a:pPr lvl="1"/>
            <a:r>
              <a:rPr lang="en-US" dirty="0"/>
              <a:t>Established </a:t>
            </a:r>
            <a:r>
              <a:rPr lang="en-US" u="sng" dirty="0">
                <a:solidFill>
                  <a:srgbClr val="FF6600"/>
                </a:solidFill>
              </a:rPr>
              <a:t>procedures for data manipulation</a:t>
            </a:r>
            <a:r>
              <a:rPr lang="en-US" dirty="0"/>
              <a:t>.</a:t>
            </a:r>
          </a:p>
          <a:p>
            <a:endParaRPr lang="en-US" dirty="0"/>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FFBFA86D-3321-4D4E-8517-C558BA9AC95C}" type="slidenum">
              <a:rPr lang="en-US"/>
              <a:pPr/>
              <a:t>112</a:t>
            </a:fld>
            <a:r>
              <a:rPr lang="en-US" dirty="0"/>
              <a:t> -</a:t>
            </a:r>
          </a:p>
        </p:txBody>
      </p:sp>
      <p:sp>
        <p:nvSpPr>
          <p:cNvPr id="1045506"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DBMS Models</a:t>
            </a:r>
          </a:p>
        </p:txBody>
      </p:sp>
      <p:sp>
        <p:nvSpPr>
          <p:cNvPr id="1045507" name="Rectangle 3"/>
          <p:cNvSpPr>
            <a:spLocks noGrp="1" noChangeArrowheads="1"/>
          </p:cNvSpPr>
          <p:nvPr>
            <p:ph type="body" idx="1"/>
          </p:nvPr>
        </p:nvSpPr>
        <p:spPr/>
        <p:txBody>
          <a:bodyPr/>
          <a:lstStyle/>
          <a:p>
            <a:pPr>
              <a:lnSpc>
                <a:spcPct val="90000"/>
              </a:lnSpc>
              <a:buClr>
                <a:srgbClr val="003399"/>
              </a:buClr>
            </a:pPr>
            <a:r>
              <a:rPr lang="en-US" u="sng" dirty="0">
                <a:solidFill>
                  <a:srgbClr val="FF6600"/>
                </a:solidFill>
              </a:rPr>
              <a:t>Hierarchical</a:t>
            </a:r>
            <a:r>
              <a:rPr lang="en-US" dirty="0"/>
              <a:t> DBMS</a:t>
            </a:r>
          </a:p>
          <a:p>
            <a:pPr lvl="1">
              <a:lnSpc>
                <a:spcPct val="90000"/>
              </a:lnSpc>
              <a:buClr>
                <a:srgbClr val="003399"/>
              </a:buClr>
            </a:pPr>
            <a:r>
              <a:rPr lang="en-US" dirty="0"/>
              <a:t>Stores information records (data) in a single </a:t>
            </a:r>
            <a:r>
              <a:rPr lang="en-US" dirty="0" smtClean="0"/>
              <a:t>table</a:t>
            </a:r>
            <a:endParaRPr lang="en-US" dirty="0"/>
          </a:p>
          <a:p>
            <a:pPr lvl="1">
              <a:lnSpc>
                <a:spcPct val="90000"/>
              </a:lnSpc>
              <a:buClr>
                <a:srgbClr val="003399"/>
              </a:buClr>
            </a:pPr>
            <a:r>
              <a:rPr lang="en-US" dirty="0"/>
              <a:t>Uses parent/child </a:t>
            </a:r>
            <a:r>
              <a:rPr lang="en-US" dirty="0" smtClean="0"/>
              <a:t>relationships</a:t>
            </a:r>
            <a:endParaRPr lang="en-US" dirty="0"/>
          </a:p>
          <a:p>
            <a:pPr lvl="1">
              <a:lnSpc>
                <a:spcPct val="90000"/>
              </a:lnSpc>
              <a:buClr>
                <a:srgbClr val="003399"/>
              </a:buClr>
            </a:pPr>
            <a:r>
              <a:rPr lang="en-US" dirty="0"/>
              <a:t>Limited to a single tree, no links between </a:t>
            </a:r>
            <a:r>
              <a:rPr lang="en-US" dirty="0" smtClean="0"/>
              <a:t>branches</a:t>
            </a:r>
            <a:endParaRPr lang="en-US" dirty="0"/>
          </a:p>
          <a:p>
            <a:pPr>
              <a:lnSpc>
                <a:spcPct val="90000"/>
              </a:lnSpc>
              <a:buClr>
                <a:srgbClr val="003399"/>
              </a:buClr>
            </a:pPr>
            <a:r>
              <a:rPr lang="en-US" u="sng" dirty="0">
                <a:solidFill>
                  <a:srgbClr val="FF6600"/>
                </a:solidFill>
              </a:rPr>
              <a:t>Network</a:t>
            </a:r>
            <a:r>
              <a:rPr lang="en-US" dirty="0"/>
              <a:t> DBMS</a:t>
            </a:r>
          </a:p>
          <a:p>
            <a:pPr lvl="1">
              <a:lnSpc>
                <a:spcPct val="90000"/>
              </a:lnSpc>
              <a:buClr>
                <a:srgbClr val="003399"/>
              </a:buClr>
            </a:pPr>
            <a:r>
              <a:rPr lang="en-US" dirty="0"/>
              <a:t>Relationship of information records are of same </a:t>
            </a:r>
            <a:r>
              <a:rPr lang="en-US" dirty="0" smtClean="0"/>
              <a:t>type</a:t>
            </a:r>
            <a:endParaRPr lang="en-US" dirty="0"/>
          </a:p>
          <a:p>
            <a:pPr lvl="1">
              <a:lnSpc>
                <a:spcPct val="90000"/>
              </a:lnSpc>
              <a:buClr>
                <a:srgbClr val="003399"/>
              </a:buClr>
            </a:pPr>
            <a:r>
              <a:rPr lang="en-US" dirty="0"/>
              <a:t>All associations are direct connects, which forms a </a:t>
            </a:r>
            <a:r>
              <a:rPr lang="en-US" dirty="0" smtClean="0"/>
              <a:t>network</a:t>
            </a:r>
            <a:endParaRPr lang="en-US" dirty="0"/>
          </a:p>
          <a:p>
            <a:pPr>
              <a:lnSpc>
                <a:spcPct val="90000"/>
              </a:lnSpc>
              <a:buClr>
                <a:srgbClr val="003399"/>
              </a:buClr>
            </a:pPr>
            <a:r>
              <a:rPr lang="en-US" u="sng" dirty="0">
                <a:solidFill>
                  <a:srgbClr val="FF6600"/>
                </a:solidFill>
              </a:rPr>
              <a:t>Relational</a:t>
            </a:r>
            <a:r>
              <a:rPr lang="en-US" dirty="0"/>
              <a:t> DBMS</a:t>
            </a:r>
          </a:p>
          <a:p>
            <a:pPr lvl="1">
              <a:lnSpc>
                <a:spcPct val="90000"/>
              </a:lnSpc>
              <a:buClr>
                <a:srgbClr val="003399"/>
              </a:buClr>
            </a:pPr>
            <a:r>
              <a:rPr lang="en-US" dirty="0"/>
              <a:t>Information records are structured in </a:t>
            </a:r>
            <a:r>
              <a:rPr lang="en-US" dirty="0" smtClean="0"/>
              <a:t>tables</a:t>
            </a:r>
            <a:endParaRPr lang="en-US" dirty="0"/>
          </a:p>
          <a:p>
            <a:pPr lvl="1">
              <a:lnSpc>
                <a:spcPct val="90000"/>
              </a:lnSpc>
              <a:buClr>
                <a:srgbClr val="003399"/>
              </a:buClr>
            </a:pPr>
            <a:r>
              <a:rPr lang="en-US" dirty="0"/>
              <a:t>Columns are the “attributes”, Rows are the “records</a:t>
            </a:r>
            <a:r>
              <a:rPr lang="en-US" dirty="0" smtClean="0"/>
              <a:t>”</a:t>
            </a:r>
            <a:endParaRPr lang="en-US" dirty="0"/>
          </a:p>
          <a:p>
            <a:pPr>
              <a:lnSpc>
                <a:spcPct val="90000"/>
              </a:lnSpc>
              <a:buClr>
                <a:srgbClr val="003399"/>
              </a:buClr>
            </a:pPr>
            <a:r>
              <a:rPr lang="en-US" u="sng" dirty="0">
                <a:solidFill>
                  <a:srgbClr val="FF6600"/>
                </a:solidFill>
              </a:rPr>
              <a:t>Object-oriented</a:t>
            </a:r>
            <a:r>
              <a:rPr lang="en-US" dirty="0"/>
              <a:t> DBMS &amp; </a:t>
            </a:r>
            <a:r>
              <a:rPr lang="en-US" u="sng" dirty="0">
                <a:solidFill>
                  <a:srgbClr val="FF6600"/>
                </a:solidFill>
              </a:rPr>
              <a:t>object relational</a:t>
            </a:r>
            <a:r>
              <a:rPr lang="en-US" dirty="0"/>
              <a:t> DBMS</a:t>
            </a:r>
          </a:p>
          <a:p>
            <a:pPr lvl="1">
              <a:lnSpc>
                <a:spcPct val="90000"/>
              </a:lnSpc>
              <a:buClr>
                <a:srgbClr val="003399"/>
              </a:buClr>
            </a:pPr>
            <a:r>
              <a:rPr lang="en-US" dirty="0"/>
              <a:t>Information records are </a:t>
            </a:r>
            <a:r>
              <a:rPr lang="en-US" dirty="0" smtClean="0"/>
              <a:t>objects</a:t>
            </a:r>
            <a:endParaRPr lang="en-US" dirty="0"/>
          </a:p>
          <a:p>
            <a:pPr lvl="1">
              <a:lnSpc>
                <a:spcPct val="90000"/>
              </a:lnSpc>
              <a:buClr>
                <a:srgbClr val="003399"/>
              </a:buClr>
            </a:pPr>
            <a:r>
              <a:rPr lang="en-US" dirty="0"/>
              <a:t>Relationships of objects are dynamic.  The association can be made hierarchical, network, or </a:t>
            </a:r>
            <a:r>
              <a:rPr lang="en-US" dirty="0" smtClean="0"/>
              <a:t>relational</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
          <p:cNvSpPr>
            <a:spLocks noGrp="1"/>
          </p:cNvSpPr>
          <p:nvPr>
            <p:ph type="sldNum" sz="quarter" idx="10"/>
          </p:nvPr>
        </p:nvSpPr>
        <p:spPr/>
        <p:txBody>
          <a:bodyPr/>
          <a:lstStyle/>
          <a:p>
            <a:r>
              <a:rPr lang="en-US" dirty="0"/>
              <a:t>- </a:t>
            </a:r>
            <a:fld id="{278E09E4-672C-410F-933B-B058F1B8E843}" type="slidenum">
              <a:rPr lang="en-US"/>
              <a:pPr/>
              <a:t>113</a:t>
            </a:fld>
            <a:r>
              <a:rPr lang="en-US" dirty="0"/>
              <a:t> -</a:t>
            </a:r>
          </a:p>
        </p:txBody>
      </p:sp>
      <p:sp>
        <p:nvSpPr>
          <p:cNvPr id="1047554"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Relational DBMS (RDBMS)</a:t>
            </a:r>
          </a:p>
        </p:txBody>
      </p:sp>
      <p:sp>
        <p:nvSpPr>
          <p:cNvPr id="1047555" name="Rectangle 3"/>
          <p:cNvSpPr>
            <a:spLocks noGrp="1" noChangeArrowheads="1"/>
          </p:cNvSpPr>
          <p:nvPr>
            <p:ph type="body" sz="half" idx="1"/>
          </p:nvPr>
        </p:nvSpPr>
        <p:spPr>
          <a:xfrm>
            <a:off x="381000" y="1143000"/>
            <a:ext cx="8763000" cy="3425825"/>
          </a:xfrm>
        </p:spPr>
        <p:txBody>
          <a:bodyPr/>
          <a:lstStyle/>
          <a:p>
            <a:r>
              <a:rPr lang="en-US" dirty="0"/>
              <a:t>Information records (data) are structured in database tables.</a:t>
            </a:r>
          </a:p>
          <a:p>
            <a:pPr lvl="1"/>
            <a:r>
              <a:rPr lang="en-US" dirty="0"/>
              <a:t>Columns (attributes) represent the variables</a:t>
            </a:r>
          </a:p>
          <a:p>
            <a:pPr lvl="1"/>
            <a:r>
              <a:rPr lang="en-US" dirty="0"/>
              <a:t>Rows (records) contain the specific instance of information records</a:t>
            </a:r>
          </a:p>
          <a:p>
            <a:pPr>
              <a:buClr>
                <a:srgbClr val="003399"/>
              </a:buClr>
            </a:pPr>
            <a:r>
              <a:rPr lang="en-US" u="sng" dirty="0">
                <a:solidFill>
                  <a:srgbClr val="FF6600"/>
                </a:solidFill>
              </a:rPr>
              <a:t>Atomic relation </a:t>
            </a:r>
            <a:r>
              <a:rPr lang="en-US" u="sng" dirty="0" smtClean="0">
                <a:solidFill>
                  <a:srgbClr val="FF6600"/>
                </a:solidFill>
              </a:rPr>
              <a:t>= </a:t>
            </a:r>
            <a:r>
              <a:rPr lang="en-US" u="sng" dirty="0">
                <a:solidFill>
                  <a:srgbClr val="FF6600"/>
                </a:solidFill>
              </a:rPr>
              <a:t>E</a:t>
            </a:r>
            <a:r>
              <a:rPr lang="en-US" u="sng" dirty="0" smtClean="0">
                <a:solidFill>
                  <a:srgbClr val="FF6600"/>
                </a:solidFill>
              </a:rPr>
              <a:t>very </a:t>
            </a:r>
            <a:r>
              <a:rPr lang="en-US" u="sng" dirty="0">
                <a:solidFill>
                  <a:srgbClr val="FF6600"/>
                </a:solidFill>
              </a:rPr>
              <a:t>row/column position </a:t>
            </a:r>
            <a:r>
              <a:rPr lang="en-US" u="sng" dirty="0" smtClean="0">
                <a:solidFill>
                  <a:srgbClr val="FF6600"/>
                </a:solidFill>
              </a:rPr>
              <a:t>has always </a:t>
            </a:r>
            <a:r>
              <a:rPr lang="en-US" u="sng" dirty="0">
                <a:solidFill>
                  <a:srgbClr val="FF6600"/>
                </a:solidFill>
              </a:rPr>
              <a:t>exactly one data value and never a set of values</a:t>
            </a:r>
            <a:r>
              <a:rPr lang="en-US" dirty="0"/>
              <a:t>.</a:t>
            </a:r>
          </a:p>
        </p:txBody>
      </p:sp>
      <p:graphicFrame>
        <p:nvGraphicFramePr>
          <p:cNvPr id="1047556" name="Group 4"/>
          <p:cNvGraphicFramePr>
            <a:graphicFrameLocks noGrp="1"/>
          </p:cNvGraphicFramePr>
          <p:nvPr>
            <p:ph sz="half" idx="2"/>
          </p:nvPr>
        </p:nvGraphicFramePr>
        <p:xfrm>
          <a:off x="1828800" y="3992563"/>
          <a:ext cx="6629400" cy="2306639"/>
        </p:xfrm>
        <a:graphic>
          <a:graphicData uri="http://schemas.openxmlformats.org/drawingml/2006/table">
            <a:tbl>
              <a:tblPr/>
              <a:tblGrid>
                <a:gridCol w="1657350"/>
                <a:gridCol w="1657350"/>
                <a:gridCol w="1657350"/>
                <a:gridCol w="1657350"/>
              </a:tblGrid>
              <a:tr h="384175">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Traveler Manifest Table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85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Unique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Last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First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Port of Entry (POE)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841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123456-123456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Smith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John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DCA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234567-123456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Rogers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Mike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LGA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345678-123456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Johnson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John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SFO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456789-123456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Smith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47590" name="Text Box 38"/>
          <p:cNvSpPr txBox="1">
            <a:spLocks noChangeArrowheads="1"/>
          </p:cNvSpPr>
          <p:nvPr/>
        </p:nvSpPr>
        <p:spPr bwMode="auto">
          <a:xfrm>
            <a:off x="6553200" y="3276600"/>
            <a:ext cx="1020763" cy="304800"/>
          </a:xfrm>
          <a:prstGeom prst="rect">
            <a:avLst/>
          </a:prstGeom>
          <a:noFill/>
          <a:ln w="9525">
            <a:noFill/>
            <a:miter lim="800000"/>
            <a:headEnd/>
            <a:tailEnd/>
          </a:ln>
          <a:effectLst/>
        </p:spPr>
        <p:txBody>
          <a:bodyPr wrap="none">
            <a:spAutoFit/>
          </a:bodyPr>
          <a:lstStyle/>
          <a:p>
            <a:r>
              <a:rPr lang="en-US" sz="1400" b="1" dirty="0">
                <a:solidFill>
                  <a:srgbClr val="FF0000"/>
                </a:solidFill>
              </a:rPr>
              <a:t>Attributes</a:t>
            </a:r>
          </a:p>
        </p:txBody>
      </p:sp>
      <p:sp>
        <p:nvSpPr>
          <p:cNvPr id="1047591" name="Text Box 39"/>
          <p:cNvSpPr txBox="1">
            <a:spLocks noChangeArrowheads="1"/>
          </p:cNvSpPr>
          <p:nvPr/>
        </p:nvSpPr>
        <p:spPr bwMode="auto">
          <a:xfrm>
            <a:off x="304800" y="4694238"/>
            <a:ext cx="901700" cy="517525"/>
          </a:xfrm>
          <a:prstGeom prst="rect">
            <a:avLst/>
          </a:prstGeom>
          <a:noFill/>
          <a:ln w="9525">
            <a:noFill/>
            <a:miter lim="800000"/>
            <a:headEnd/>
            <a:tailEnd/>
          </a:ln>
          <a:effectLst/>
        </p:spPr>
        <p:txBody>
          <a:bodyPr wrap="none">
            <a:spAutoFit/>
          </a:bodyPr>
          <a:lstStyle/>
          <a:p>
            <a:r>
              <a:rPr lang="en-US" sz="1400" b="1" dirty="0">
                <a:solidFill>
                  <a:srgbClr val="FF0000"/>
                </a:solidFill>
              </a:rPr>
              <a:t>Tuples / </a:t>
            </a:r>
          </a:p>
          <a:p>
            <a:r>
              <a:rPr lang="en-US" sz="1400" b="1" dirty="0">
                <a:solidFill>
                  <a:srgbClr val="FF0000"/>
                </a:solidFill>
              </a:rPr>
              <a:t>Rows</a:t>
            </a:r>
          </a:p>
        </p:txBody>
      </p:sp>
      <p:sp>
        <p:nvSpPr>
          <p:cNvPr id="1047594" name="Line 42"/>
          <p:cNvSpPr>
            <a:spLocks noChangeShapeType="1"/>
          </p:cNvSpPr>
          <p:nvPr/>
        </p:nvSpPr>
        <p:spPr bwMode="auto">
          <a:xfrm flipV="1">
            <a:off x="1143000" y="4868863"/>
            <a:ext cx="609600" cy="762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47595" name="Line 43"/>
          <p:cNvSpPr>
            <a:spLocks noChangeShapeType="1"/>
          </p:cNvSpPr>
          <p:nvPr/>
        </p:nvSpPr>
        <p:spPr bwMode="auto">
          <a:xfrm>
            <a:off x="1143000" y="5181600"/>
            <a:ext cx="609600" cy="762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47596" name="Line 44"/>
          <p:cNvSpPr>
            <a:spLocks noChangeShapeType="1"/>
          </p:cNvSpPr>
          <p:nvPr/>
        </p:nvSpPr>
        <p:spPr bwMode="auto">
          <a:xfrm>
            <a:off x="1066800" y="5249863"/>
            <a:ext cx="685800" cy="3048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47597" name="Line 45"/>
          <p:cNvSpPr>
            <a:spLocks noChangeShapeType="1"/>
          </p:cNvSpPr>
          <p:nvPr/>
        </p:nvSpPr>
        <p:spPr bwMode="auto">
          <a:xfrm>
            <a:off x="7010400" y="3573463"/>
            <a:ext cx="304800" cy="7620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47598" name="Line 46"/>
          <p:cNvSpPr>
            <a:spLocks noChangeShapeType="1"/>
          </p:cNvSpPr>
          <p:nvPr/>
        </p:nvSpPr>
        <p:spPr bwMode="auto">
          <a:xfrm flipH="1">
            <a:off x="6172200" y="3573463"/>
            <a:ext cx="609600" cy="7620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47599" name="Line 47"/>
          <p:cNvSpPr>
            <a:spLocks noChangeShapeType="1"/>
          </p:cNvSpPr>
          <p:nvPr/>
        </p:nvSpPr>
        <p:spPr bwMode="auto">
          <a:xfrm flipH="1">
            <a:off x="4572000" y="3573463"/>
            <a:ext cx="1905000" cy="7620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47600" name="Line 48"/>
          <p:cNvSpPr>
            <a:spLocks noChangeShapeType="1"/>
          </p:cNvSpPr>
          <p:nvPr/>
        </p:nvSpPr>
        <p:spPr bwMode="auto">
          <a:xfrm flipH="1">
            <a:off x="2971800" y="3421063"/>
            <a:ext cx="3352800" cy="9144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7" name="Line 44"/>
          <p:cNvSpPr>
            <a:spLocks noChangeShapeType="1"/>
          </p:cNvSpPr>
          <p:nvPr/>
        </p:nvSpPr>
        <p:spPr bwMode="auto">
          <a:xfrm>
            <a:off x="1066800" y="5402262"/>
            <a:ext cx="685800" cy="693737"/>
          </a:xfrm>
          <a:prstGeom prst="line">
            <a:avLst/>
          </a:prstGeom>
          <a:noFill/>
          <a:ln w="28575">
            <a:solidFill>
              <a:srgbClr val="FF0000"/>
            </a:solidFill>
            <a:round/>
            <a:headEnd/>
            <a:tailEnd type="triangle" w="med" len="med"/>
          </a:ln>
          <a:effectLst/>
        </p:spPr>
        <p:txBody>
          <a:bodyPr wrap="square">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7555">
                                            <p:txEl>
                                              <p:pRg st="1" end="1"/>
                                            </p:txEl>
                                          </p:spTgt>
                                        </p:tgtEl>
                                        <p:attrNameLst>
                                          <p:attrName>style.visibility</p:attrName>
                                        </p:attrNameLst>
                                      </p:cBhvr>
                                      <p:to>
                                        <p:strVal val="visible"/>
                                      </p:to>
                                    </p:set>
                                    <p:animEffect transition="in" filter="wipe(left)">
                                      <p:cBhvr>
                                        <p:cTn id="7" dur="250"/>
                                        <p:tgtEl>
                                          <p:spTgt spid="1047555">
                                            <p:txEl>
                                              <p:pRg st="1" end="1"/>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047590"/>
                                        </p:tgtEl>
                                        <p:attrNameLst>
                                          <p:attrName>style.visibility</p:attrName>
                                        </p:attrNameLst>
                                      </p:cBhvr>
                                      <p:to>
                                        <p:strVal val="visible"/>
                                      </p:to>
                                    </p:set>
                                    <p:animEffect transition="in" filter="wipe(up)">
                                      <p:cBhvr>
                                        <p:cTn id="11" dur="250"/>
                                        <p:tgtEl>
                                          <p:spTgt spid="1047590"/>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047600"/>
                                        </p:tgtEl>
                                        <p:attrNameLst>
                                          <p:attrName>style.visibility</p:attrName>
                                        </p:attrNameLst>
                                      </p:cBhvr>
                                      <p:to>
                                        <p:strVal val="visible"/>
                                      </p:to>
                                    </p:set>
                                    <p:animEffect transition="in" filter="wipe(up)">
                                      <p:cBhvr>
                                        <p:cTn id="15" dur="250"/>
                                        <p:tgtEl>
                                          <p:spTgt spid="1047600"/>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047599"/>
                                        </p:tgtEl>
                                        <p:attrNameLst>
                                          <p:attrName>style.visibility</p:attrName>
                                        </p:attrNameLst>
                                      </p:cBhvr>
                                      <p:to>
                                        <p:strVal val="visible"/>
                                      </p:to>
                                    </p:set>
                                    <p:animEffect transition="in" filter="wipe(up)">
                                      <p:cBhvr>
                                        <p:cTn id="19" dur="250"/>
                                        <p:tgtEl>
                                          <p:spTgt spid="1047599"/>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047598"/>
                                        </p:tgtEl>
                                        <p:attrNameLst>
                                          <p:attrName>style.visibility</p:attrName>
                                        </p:attrNameLst>
                                      </p:cBhvr>
                                      <p:to>
                                        <p:strVal val="visible"/>
                                      </p:to>
                                    </p:set>
                                    <p:animEffect transition="in" filter="wipe(up)">
                                      <p:cBhvr>
                                        <p:cTn id="23" dur="250"/>
                                        <p:tgtEl>
                                          <p:spTgt spid="1047598"/>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1047597"/>
                                        </p:tgtEl>
                                        <p:attrNameLst>
                                          <p:attrName>style.visibility</p:attrName>
                                        </p:attrNameLst>
                                      </p:cBhvr>
                                      <p:to>
                                        <p:strVal val="visible"/>
                                      </p:to>
                                    </p:set>
                                    <p:animEffect transition="in" filter="wipe(up)">
                                      <p:cBhvr>
                                        <p:cTn id="27" dur="250"/>
                                        <p:tgtEl>
                                          <p:spTgt spid="10475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47555">
                                            <p:txEl>
                                              <p:pRg st="2" end="2"/>
                                            </p:txEl>
                                          </p:spTgt>
                                        </p:tgtEl>
                                        <p:attrNameLst>
                                          <p:attrName>style.visibility</p:attrName>
                                        </p:attrNameLst>
                                      </p:cBhvr>
                                      <p:to>
                                        <p:strVal val="visible"/>
                                      </p:to>
                                    </p:set>
                                    <p:animEffect transition="in" filter="wipe(left)">
                                      <p:cBhvr>
                                        <p:cTn id="32" dur="250"/>
                                        <p:tgtEl>
                                          <p:spTgt spid="1047555">
                                            <p:txEl>
                                              <p:pRg st="2" end="2"/>
                                            </p:txEl>
                                          </p:spTgt>
                                        </p:tgtEl>
                                      </p:cBhvr>
                                    </p:animEffect>
                                  </p:childTnLst>
                                </p:cTn>
                              </p:par>
                            </p:childTnLst>
                          </p:cTn>
                        </p:par>
                        <p:par>
                          <p:cTn id="33" fill="hold">
                            <p:stCondLst>
                              <p:cond delay="250"/>
                            </p:stCondLst>
                            <p:childTnLst>
                              <p:par>
                                <p:cTn id="34" presetID="22" presetClass="entr" presetSubtype="4" fill="hold" grpId="0" nodeType="afterEffect">
                                  <p:stCondLst>
                                    <p:cond delay="0"/>
                                  </p:stCondLst>
                                  <p:childTnLst>
                                    <p:set>
                                      <p:cBhvr>
                                        <p:cTn id="35" dur="1" fill="hold">
                                          <p:stCondLst>
                                            <p:cond delay="0"/>
                                          </p:stCondLst>
                                        </p:cTn>
                                        <p:tgtEl>
                                          <p:spTgt spid="1047591"/>
                                        </p:tgtEl>
                                        <p:attrNameLst>
                                          <p:attrName>style.visibility</p:attrName>
                                        </p:attrNameLst>
                                      </p:cBhvr>
                                      <p:to>
                                        <p:strVal val="visible"/>
                                      </p:to>
                                    </p:set>
                                    <p:animEffect transition="in" filter="wipe(down)">
                                      <p:cBhvr>
                                        <p:cTn id="36" dur="250"/>
                                        <p:tgtEl>
                                          <p:spTgt spid="1047591"/>
                                        </p:tgtEl>
                                      </p:cBhvr>
                                    </p:animEffect>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047594"/>
                                        </p:tgtEl>
                                        <p:attrNameLst>
                                          <p:attrName>style.visibility</p:attrName>
                                        </p:attrNameLst>
                                      </p:cBhvr>
                                      <p:to>
                                        <p:strVal val="visible"/>
                                      </p:to>
                                    </p:set>
                                    <p:animEffect transition="in" filter="wipe(down)">
                                      <p:cBhvr>
                                        <p:cTn id="40" dur="250"/>
                                        <p:tgtEl>
                                          <p:spTgt spid="1047594"/>
                                        </p:tgtEl>
                                      </p:cBhvr>
                                    </p:animEffect>
                                  </p:childTnLst>
                                </p:cTn>
                              </p:par>
                            </p:childTnLst>
                          </p:cTn>
                        </p:par>
                        <p:par>
                          <p:cTn id="41" fill="hold">
                            <p:stCondLst>
                              <p:cond delay="750"/>
                            </p:stCondLst>
                            <p:childTnLst>
                              <p:par>
                                <p:cTn id="42" presetID="22" presetClass="entr" presetSubtype="4" fill="hold" grpId="0" nodeType="afterEffect">
                                  <p:stCondLst>
                                    <p:cond delay="0"/>
                                  </p:stCondLst>
                                  <p:childTnLst>
                                    <p:set>
                                      <p:cBhvr>
                                        <p:cTn id="43" dur="1" fill="hold">
                                          <p:stCondLst>
                                            <p:cond delay="0"/>
                                          </p:stCondLst>
                                        </p:cTn>
                                        <p:tgtEl>
                                          <p:spTgt spid="1047595"/>
                                        </p:tgtEl>
                                        <p:attrNameLst>
                                          <p:attrName>style.visibility</p:attrName>
                                        </p:attrNameLst>
                                      </p:cBhvr>
                                      <p:to>
                                        <p:strVal val="visible"/>
                                      </p:to>
                                    </p:set>
                                    <p:animEffect transition="in" filter="wipe(down)">
                                      <p:cBhvr>
                                        <p:cTn id="44" dur="250"/>
                                        <p:tgtEl>
                                          <p:spTgt spid="1047595"/>
                                        </p:tgtEl>
                                      </p:cBhvr>
                                    </p:animEffect>
                                  </p:childTnLst>
                                </p:cTn>
                              </p:par>
                            </p:childTnLst>
                          </p:cTn>
                        </p:par>
                        <p:par>
                          <p:cTn id="45" fill="hold">
                            <p:stCondLst>
                              <p:cond delay="1000"/>
                            </p:stCondLst>
                            <p:childTnLst>
                              <p:par>
                                <p:cTn id="46" presetID="22" presetClass="entr" presetSubtype="4" fill="hold" grpId="0" nodeType="afterEffect">
                                  <p:stCondLst>
                                    <p:cond delay="0"/>
                                  </p:stCondLst>
                                  <p:childTnLst>
                                    <p:set>
                                      <p:cBhvr>
                                        <p:cTn id="47" dur="1" fill="hold">
                                          <p:stCondLst>
                                            <p:cond delay="0"/>
                                          </p:stCondLst>
                                        </p:cTn>
                                        <p:tgtEl>
                                          <p:spTgt spid="1047596"/>
                                        </p:tgtEl>
                                        <p:attrNameLst>
                                          <p:attrName>style.visibility</p:attrName>
                                        </p:attrNameLst>
                                      </p:cBhvr>
                                      <p:to>
                                        <p:strVal val="visible"/>
                                      </p:to>
                                    </p:set>
                                    <p:animEffect transition="in" filter="wipe(down)">
                                      <p:cBhvr>
                                        <p:cTn id="48" dur="250"/>
                                        <p:tgtEl>
                                          <p:spTgt spid="1047596"/>
                                        </p:tgtEl>
                                      </p:cBhvr>
                                    </p:animEffect>
                                  </p:childTnLst>
                                </p:cTn>
                              </p:par>
                            </p:childTnLst>
                          </p:cTn>
                        </p:par>
                        <p:par>
                          <p:cTn id="49" fill="hold">
                            <p:stCondLst>
                              <p:cond delay="1250"/>
                            </p:stCondLst>
                            <p:childTnLst>
                              <p:par>
                                <p:cTn id="50" presetID="22" presetClass="entr" presetSubtype="4"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25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047555">
                                            <p:txEl>
                                              <p:pRg st="3" end="3"/>
                                            </p:txEl>
                                          </p:spTgt>
                                        </p:tgtEl>
                                        <p:attrNameLst>
                                          <p:attrName>style.visibility</p:attrName>
                                        </p:attrNameLst>
                                      </p:cBhvr>
                                      <p:to>
                                        <p:strVal val="visible"/>
                                      </p:to>
                                    </p:set>
                                    <p:animEffect transition="in" filter="wipe(left)">
                                      <p:cBhvr>
                                        <p:cTn id="57" dur="250"/>
                                        <p:tgtEl>
                                          <p:spTgt spid="1047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90" grpId="0"/>
      <p:bldP spid="1047591" grpId="0"/>
      <p:bldP spid="1047594" grpId="0" animBg="1"/>
      <p:bldP spid="1047595" grpId="0" animBg="1"/>
      <p:bldP spid="1047596" grpId="0" animBg="1"/>
      <p:bldP spid="1047597" grpId="0" animBg="1"/>
      <p:bldP spid="1047598" grpId="0" animBg="1"/>
      <p:bldP spid="1047599" grpId="0" animBg="1"/>
      <p:bldP spid="1047600" grpId="0" animBg="1"/>
      <p:bldP spid="1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1EA64F68-9C08-4BE9-9E76-1AC37952437A}" type="slidenum">
              <a:rPr lang="en-US"/>
              <a:pPr/>
              <a:t>114</a:t>
            </a:fld>
            <a:r>
              <a:rPr lang="en-US" dirty="0"/>
              <a:t> -</a:t>
            </a:r>
          </a:p>
        </p:txBody>
      </p:sp>
      <p:sp>
        <p:nvSpPr>
          <p:cNvPr id="1049602" name="Rectangle 2"/>
          <p:cNvSpPr>
            <a:spLocks noGrp="1" noChangeArrowheads="1"/>
          </p:cNvSpPr>
          <p:nvPr>
            <p:ph type="title"/>
          </p:nvPr>
        </p:nvSpPr>
        <p:spPr>
          <a:xfrm>
            <a:off x="152400" y="-38100"/>
            <a:ext cx="7848600" cy="1066800"/>
          </a:xfrm>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Relational DBMS (RDBMS) – Primary &amp; Foreign Keys</a:t>
            </a:r>
          </a:p>
        </p:txBody>
      </p:sp>
      <p:sp>
        <p:nvSpPr>
          <p:cNvPr id="1049603" name="Rectangle 3"/>
          <p:cNvSpPr>
            <a:spLocks noGrp="1" noChangeArrowheads="1"/>
          </p:cNvSpPr>
          <p:nvPr>
            <p:ph type="body" idx="1"/>
          </p:nvPr>
        </p:nvSpPr>
        <p:spPr/>
        <p:txBody>
          <a:bodyPr/>
          <a:lstStyle/>
          <a:p>
            <a:pPr marL="0" indent="0">
              <a:buNone/>
            </a:pPr>
            <a:r>
              <a:rPr lang="en-US" dirty="0"/>
              <a:t>Data within the </a:t>
            </a:r>
            <a:r>
              <a:rPr lang="en-US" dirty="0" smtClean="0"/>
              <a:t>RDBMS…</a:t>
            </a:r>
            <a:endParaRPr lang="en-US" dirty="0"/>
          </a:p>
          <a:p>
            <a:r>
              <a:rPr lang="en-US" dirty="0"/>
              <a:t>Unique ID is the “</a:t>
            </a:r>
            <a:r>
              <a:rPr lang="en-US" u="sng" dirty="0">
                <a:solidFill>
                  <a:srgbClr val="FF6600"/>
                </a:solidFill>
              </a:rPr>
              <a:t>primary key</a:t>
            </a:r>
            <a:r>
              <a:rPr lang="en-US" dirty="0"/>
              <a:t>”.  It identifies each row (record or tuple</a:t>
            </a:r>
            <a:r>
              <a:rPr lang="en-US" dirty="0" smtClean="0"/>
              <a:t>)</a:t>
            </a:r>
            <a:endParaRPr lang="en-US" dirty="0"/>
          </a:p>
          <a:p>
            <a:r>
              <a:rPr lang="en-US" dirty="0"/>
              <a:t>Tuple cannot have a null value in the primary key.</a:t>
            </a:r>
          </a:p>
          <a:p>
            <a:r>
              <a:rPr lang="en-US" dirty="0"/>
              <a:t>The </a:t>
            </a:r>
            <a:r>
              <a:rPr lang="en-US" u="sng" dirty="0">
                <a:solidFill>
                  <a:srgbClr val="FF6600"/>
                </a:solidFill>
              </a:rPr>
              <a:t>primary key value guarantees that the tuple is </a:t>
            </a:r>
            <a:r>
              <a:rPr lang="en-US" u="sng" dirty="0" smtClean="0">
                <a:solidFill>
                  <a:srgbClr val="FF6600"/>
                </a:solidFill>
              </a:rPr>
              <a:t>unique</a:t>
            </a:r>
            <a:endParaRPr lang="en-US" dirty="0"/>
          </a:p>
          <a:p>
            <a:r>
              <a:rPr lang="en-US" dirty="0" smtClean="0"/>
              <a:t>“</a:t>
            </a:r>
            <a:r>
              <a:rPr lang="en-US" u="sng" dirty="0">
                <a:solidFill>
                  <a:srgbClr val="FF6600"/>
                </a:solidFill>
              </a:rPr>
              <a:t>F</a:t>
            </a:r>
            <a:r>
              <a:rPr lang="en-US" u="sng" dirty="0" smtClean="0">
                <a:solidFill>
                  <a:srgbClr val="FF6600"/>
                </a:solidFill>
              </a:rPr>
              <a:t>oreign </a:t>
            </a:r>
            <a:r>
              <a:rPr lang="en-US" u="sng" dirty="0">
                <a:solidFill>
                  <a:srgbClr val="FF6600"/>
                </a:solidFill>
              </a:rPr>
              <a:t>key</a:t>
            </a:r>
            <a:r>
              <a:rPr lang="en-US" dirty="0"/>
              <a:t>” is an attribute or combination of attributes in another database table that </a:t>
            </a:r>
            <a:r>
              <a:rPr lang="en-US" u="sng" dirty="0">
                <a:solidFill>
                  <a:srgbClr val="FF6600"/>
                </a:solidFill>
              </a:rPr>
              <a:t>matches</a:t>
            </a:r>
            <a:r>
              <a:rPr lang="en-US" dirty="0"/>
              <a:t> the value of “</a:t>
            </a:r>
            <a:r>
              <a:rPr lang="en-US" u="sng" dirty="0">
                <a:solidFill>
                  <a:srgbClr val="FF6600"/>
                </a:solidFill>
              </a:rPr>
              <a:t>primary key</a:t>
            </a:r>
            <a:r>
              <a:rPr lang="en-US" dirty="0"/>
              <a:t>” in the first database table</a:t>
            </a:r>
          </a:p>
          <a:p>
            <a:pPr lvl="1">
              <a:buClr>
                <a:srgbClr val="003399"/>
              </a:buClr>
              <a:buFont typeface="Arial" charset="0"/>
              <a:buChar char="–"/>
            </a:pPr>
            <a:r>
              <a:rPr lang="en-US" u="sng" dirty="0">
                <a:solidFill>
                  <a:srgbClr val="FF6600"/>
                </a:solidFill>
              </a:rPr>
              <a:t>Referential integrity rule</a:t>
            </a:r>
            <a:endParaRPr lang="en-US" u="sng" dirty="0"/>
          </a:p>
          <a:p>
            <a:pPr lvl="2"/>
            <a:r>
              <a:rPr lang="en-US" dirty="0"/>
              <a:t>For any foreign key value, the reference relation to another table must have a tuple with the same value of the other table’s primary </a:t>
            </a:r>
            <a:r>
              <a:rPr lang="en-US" dirty="0" smtClean="0"/>
              <a:t>key</a:t>
            </a:r>
            <a:endParaRPr lang="en-US" dirty="0"/>
          </a:p>
          <a:p>
            <a:pPr lvl="2"/>
            <a:r>
              <a:rPr lang="en-US" dirty="0"/>
              <a:t>A null value in the foreign key field prevents a </a:t>
            </a:r>
            <a:r>
              <a:rPr lang="en-US" dirty="0" smtClean="0"/>
              <a:t>join</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r>
              <a:rPr lang="en-US" dirty="0"/>
              <a:t>- </a:t>
            </a:r>
            <a:fld id="{9A709C5C-B0F7-40D3-9F96-D41961638985}" type="slidenum">
              <a:rPr lang="en-US"/>
              <a:pPr/>
              <a:t>115</a:t>
            </a:fld>
            <a:r>
              <a:rPr lang="en-US" dirty="0"/>
              <a:t> -</a:t>
            </a:r>
          </a:p>
        </p:txBody>
      </p:sp>
      <p:sp>
        <p:nvSpPr>
          <p:cNvPr id="1051650" name="Rectangle 2"/>
          <p:cNvSpPr>
            <a:spLocks noGrp="1" noChangeArrowheads="1"/>
          </p:cNvSpPr>
          <p:nvPr>
            <p:ph type="title"/>
          </p:nvPr>
        </p:nvSpPr>
        <p:spPr>
          <a:xfrm>
            <a:off x="152400" y="-38100"/>
            <a:ext cx="7848600" cy="1066800"/>
          </a:xfrm>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Relational DBMS (RDBMS) – Primary &amp; Foreign Keys</a:t>
            </a:r>
          </a:p>
        </p:txBody>
      </p:sp>
      <p:graphicFrame>
        <p:nvGraphicFramePr>
          <p:cNvPr id="1051651" name="Group 3"/>
          <p:cNvGraphicFramePr>
            <a:graphicFrameLocks noGrp="1"/>
          </p:cNvGraphicFramePr>
          <p:nvPr/>
        </p:nvGraphicFramePr>
        <p:xfrm>
          <a:off x="1981200" y="1439863"/>
          <a:ext cx="6629400" cy="2209800"/>
        </p:xfrm>
        <a:graphic>
          <a:graphicData uri="http://schemas.openxmlformats.org/drawingml/2006/table">
            <a:tbl>
              <a:tblPr/>
              <a:tblGrid>
                <a:gridCol w="1657350"/>
                <a:gridCol w="1657350"/>
                <a:gridCol w="1657350"/>
                <a:gridCol w="1657350"/>
              </a:tblGrid>
              <a:tr h="368300">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charset="0"/>
                        </a:rPr>
                        <a:t>Traveler Manifest Table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Unique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Last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First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Port of Entry (POE)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123456-123456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Smith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John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DCA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234567-123456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Rogers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Mike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LGA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345678-123456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Johnson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John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SFO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456789-123456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Smith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51685" name="Text Box 37"/>
          <p:cNvSpPr txBox="1">
            <a:spLocks noChangeArrowheads="1"/>
          </p:cNvSpPr>
          <p:nvPr/>
        </p:nvSpPr>
        <p:spPr bwMode="auto">
          <a:xfrm>
            <a:off x="457200" y="2514600"/>
            <a:ext cx="1222375" cy="304800"/>
          </a:xfrm>
          <a:prstGeom prst="rect">
            <a:avLst/>
          </a:prstGeom>
          <a:noFill/>
          <a:ln w="9525">
            <a:noFill/>
            <a:miter lim="800000"/>
            <a:headEnd/>
            <a:tailEnd/>
          </a:ln>
          <a:effectLst/>
        </p:spPr>
        <p:txBody>
          <a:bodyPr wrap="none">
            <a:spAutoFit/>
          </a:bodyPr>
          <a:lstStyle/>
          <a:p>
            <a:r>
              <a:rPr lang="en-US" sz="1400" b="1" dirty="0">
                <a:solidFill>
                  <a:srgbClr val="FF0000"/>
                </a:solidFill>
              </a:rPr>
              <a:t>Primary Key</a:t>
            </a:r>
          </a:p>
        </p:txBody>
      </p:sp>
      <p:sp>
        <p:nvSpPr>
          <p:cNvPr id="1051686" name="Line 38"/>
          <p:cNvSpPr>
            <a:spLocks noChangeShapeType="1"/>
          </p:cNvSpPr>
          <p:nvPr/>
        </p:nvSpPr>
        <p:spPr bwMode="auto">
          <a:xfrm flipV="1">
            <a:off x="1676400" y="2057400"/>
            <a:ext cx="381000" cy="304800"/>
          </a:xfrm>
          <a:prstGeom prst="line">
            <a:avLst/>
          </a:prstGeom>
          <a:noFill/>
          <a:ln w="28575">
            <a:solidFill>
              <a:srgbClr val="FF0000"/>
            </a:solidFill>
            <a:round/>
            <a:headEnd/>
            <a:tailEnd type="triangle" w="med" len="med"/>
          </a:ln>
          <a:effectLst/>
        </p:spPr>
        <p:txBody>
          <a:bodyPr wrap="none">
            <a:spAutoFit/>
          </a:bodyPr>
          <a:lstStyle/>
          <a:p>
            <a:endParaRPr lang="en-US" dirty="0"/>
          </a:p>
        </p:txBody>
      </p:sp>
      <p:graphicFrame>
        <p:nvGraphicFramePr>
          <p:cNvPr id="1051687" name="Group 39"/>
          <p:cNvGraphicFramePr>
            <a:graphicFrameLocks noGrp="1"/>
          </p:cNvGraphicFramePr>
          <p:nvPr/>
        </p:nvGraphicFramePr>
        <p:xfrm>
          <a:off x="838200" y="4267200"/>
          <a:ext cx="6629400" cy="2209800"/>
        </p:xfrm>
        <a:graphic>
          <a:graphicData uri="http://schemas.openxmlformats.org/drawingml/2006/table">
            <a:tbl>
              <a:tblPr/>
              <a:tblGrid>
                <a:gridCol w="1657350"/>
                <a:gridCol w="1657350"/>
                <a:gridCol w="1657350"/>
                <a:gridCol w="1657350"/>
              </a:tblGrid>
              <a:tr h="368300">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charset="0"/>
                        </a:rPr>
                        <a:t>Baggage Manifest Table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Unique Tag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Airline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Flight 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Unique 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DCA456-123456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AA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AA-456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123456-123456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LGA567-123456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JetBlue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JB-567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234567-123456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SFO678-123456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United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UA-678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345678-123456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SAN89-123456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NW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NW-89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charset="0"/>
                        </a:rPr>
                        <a:t>456789-123456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51721" name="Line 73"/>
          <p:cNvSpPr>
            <a:spLocks noChangeShapeType="1"/>
          </p:cNvSpPr>
          <p:nvPr/>
        </p:nvSpPr>
        <p:spPr bwMode="auto">
          <a:xfrm>
            <a:off x="1371600" y="2971800"/>
            <a:ext cx="228600" cy="17526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51722" name="Line 74"/>
          <p:cNvSpPr>
            <a:spLocks noChangeShapeType="1"/>
          </p:cNvSpPr>
          <p:nvPr/>
        </p:nvSpPr>
        <p:spPr bwMode="auto">
          <a:xfrm flipH="1">
            <a:off x="6781800" y="4343400"/>
            <a:ext cx="1066800" cy="457200"/>
          </a:xfrm>
          <a:prstGeom prst="line">
            <a:avLst/>
          </a:prstGeom>
          <a:noFill/>
          <a:ln w="28575">
            <a:solidFill>
              <a:srgbClr val="FF0000"/>
            </a:solidFill>
            <a:round/>
            <a:headEnd/>
            <a:tailEnd type="triangle" w="med" len="med"/>
          </a:ln>
          <a:effectLst/>
        </p:spPr>
        <p:txBody>
          <a:bodyPr>
            <a:spAutoFit/>
          </a:bodyPr>
          <a:lstStyle/>
          <a:p>
            <a:endParaRPr lang="en-US" dirty="0"/>
          </a:p>
        </p:txBody>
      </p:sp>
      <p:sp>
        <p:nvSpPr>
          <p:cNvPr id="1051723" name="Text Box 75"/>
          <p:cNvSpPr txBox="1">
            <a:spLocks noChangeArrowheads="1"/>
          </p:cNvSpPr>
          <p:nvPr/>
        </p:nvSpPr>
        <p:spPr bwMode="auto">
          <a:xfrm>
            <a:off x="7543800" y="3886200"/>
            <a:ext cx="1208088" cy="304800"/>
          </a:xfrm>
          <a:prstGeom prst="rect">
            <a:avLst/>
          </a:prstGeom>
          <a:noFill/>
          <a:ln w="9525">
            <a:noFill/>
            <a:miter lim="800000"/>
            <a:headEnd/>
            <a:tailEnd/>
          </a:ln>
          <a:effectLst/>
        </p:spPr>
        <p:txBody>
          <a:bodyPr wrap="none">
            <a:spAutoFit/>
          </a:bodyPr>
          <a:lstStyle/>
          <a:p>
            <a:r>
              <a:rPr lang="en-US" sz="1400" b="1" dirty="0">
                <a:solidFill>
                  <a:srgbClr val="FF0000"/>
                </a:solidFill>
              </a:rPr>
              <a:t>Foreign Key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51685"/>
                                        </p:tgtEl>
                                        <p:attrNameLst>
                                          <p:attrName>style.visibility</p:attrName>
                                        </p:attrNameLst>
                                      </p:cBhvr>
                                      <p:to>
                                        <p:strVal val="visible"/>
                                      </p:to>
                                    </p:set>
                                    <p:animEffect transition="in" filter="wipe(left)">
                                      <p:cBhvr>
                                        <p:cTn id="7" dur="250"/>
                                        <p:tgtEl>
                                          <p:spTgt spid="105168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51686"/>
                                        </p:tgtEl>
                                        <p:attrNameLst>
                                          <p:attrName>style.visibility</p:attrName>
                                        </p:attrNameLst>
                                      </p:cBhvr>
                                      <p:to>
                                        <p:strVal val="visible"/>
                                      </p:to>
                                    </p:set>
                                    <p:animEffect transition="in" filter="wipe(left)">
                                      <p:cBhvr>
                                        <p:cTn id="11" dur="250"/>
                                        <p:tgtEl>
                                          <p:spTgt spid="105168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51721"/>
                                        </p:tgtEl>
                                        <p:attrNameLst>
                                          <p:attrName>style.visibility</p:attrName>
                                        </p:attrNameLst>
                                      </p:cBhvr>
                                      <p:to>
                                        <p:strVal val="visible"/>
                                      </p:to>
                                    </p:set>
                                    <p:animEffect transition="in" filter="wipe(left)">
                                      <p:cBhvr>
                                        <p:cTn id="15" dur="250"/>
                                        <p:tgtEl>
                                          <p:spTgt spid="10517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51723"/>
                                        </p:tgtEl>
                                        <p:attrNameLst>
                                          <p:attrName>style.visibility</p:attrName>
                                        </p:attrNameLst>
                                      </p:cBhvr>
                                      <p:to>
                                        <p:strVal val="visible"/>
                                      </p:to>
                                    </p:set>
                                    <p:animEffect transition="in" filter="wipe(up)">
                                      <p:cBhvr>
                                        <p:cTn id="20" dur="250"/>
                                        <p:tgtEl>
                                          <p:spTgt spid="1051723"/>
                                        </p:tgtEl>
                                      </p:cBhvr>
                                    </p:animEffect>
                                  </p:childTnLst>
                                </p:cTn>
                              </p:par>
                            </p:childTnLst>
                          </p:cTn>
                        </p:par>
                        <p:par>
                          <p:cTn id="21" fill="hold">
                            <p:stCondLst>
                              <p:cond delay="250"/>
                            </p:stCondLst>
                            <p:childTnLst>
                              <p:par>
                                <p:cTn id="22" presetID="22" presetClass="entr" presetSubtype="1" fill="hold" grpId="0" nodeType="afterEffect">
                                  <p:stCondLst>
                                    <p:cond delay="0"/>
                                  </p:stCondLst>
                                  <p:childTnLst>
                                    <p:set>
                                      <p:cBhvr>
                                        <p:cTn id="23" dur="1" fill="hold">
                                          <p:stCondLst>
                                            <p:cond delay="0"/>
                                          </p:stCondLst>
                                        </p:cTn>
                                        <p:tgtEl>
                                          <p:spTgt spid="1051722"/>
                                        </p:tgtEl>
                                        <p:attrNameLst>
                                          <p:attrName>style.visibility</p:attrName>
                                        </p:attrNameLst>
                                      </p:cBhvr>
                                      <p:to>
                                        <p:strVal val="visible"/>
                                      </p:to>
                                    </p:set>
                                    <p:animEffect transition="in" filter="wipe(up)">
                                      <p:cBhvr>
                                        <p:cTn id="24" dur="250"/>
                                        <p:tgtEl>
                                          <p:spTgt spid="1051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85" grpId="0"/>
      <p:bldP spid="1051686" grpId="0" animBg="1"/>
      <p:bldP spid="1051721" grpId="0" animBg="1"/>
      <p:bldP spid="1051722" grpId="0" animBg="1"/>
      <p:bldP spid="105172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2A57DD53-BAFB-49E1-AB3B-495B3179862E}" type="slidenum">
              <a:rPr lang="en-US"/>
              <a:pPr/>
              <a:t>116</a:t>
            </a:fld>
            <a:r>
              <a:rPr lang="en-US" dirty="0"/>
              <a:t> -</a:t>
            </a:r>
          </a:p>
        </p:txBody>
      </p:sp>
      <p:sp>
        <p:nvSpPr>
          <p:cNvPr id="1053698"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Relational DBMS (RDBMS) – View &amp; Schema</a:t>
            </a:r>
          </a:p>
        </p:txBody>
      </p:sp>
      <p:sp>
        <p:nvSpPr>
          <p:cNvPr id="1053699" name="Rectangle 3"/>
          <p:cNvSpPr>
            <a:spLocks noGrp="1" noChangeArrowheads="1"/>
          </p:cNvSpPr>
          <p:nvPr>
            <p:ph type="body" idx="1"/>
          </p:nvPr>
        </p:nvSpPr>
        <p:spPr>
          <a:xfrm>
            <a:off x="685800" y="1143000"/>
            <a:ext cx="7772400" cy="5332413"/>
          </a:xfrm>
        </p:spPr>
        <p:txBody>
          <a:bodyPr/>
          <a:lstStyle/>
          <a:p>
            <a:pPr>
              <a:buClr>
                <a:srgbClr val="003399"/>
              </a:buClr>
            </a:pPr>
            <a:r>
              <a:rPr lang="en-US" u="sng" dirty="0" smtClean="0">
                <a:solidFill>
                  <a:srgbClr val="FF6600"/>
                </a:solidFill>
              </a:rPr>
              <a:t>Data dictionary</a:t>
            </a:r>
            <a:r>
              <a:rPr lang="en-US" dirty="0" smtClean="0"/>
              <a:t> – Central repository of data elements and their relationships.</a:t>
            </a:r>
          </a:p>
          <a:p>
            <a:pPr>
              <a:buClr>
                <a:srgbClr val="003399"/>
              </a:buClr>
            </a:pPr>
            <a:endParaRPr lang="en-US" dirty="0" smtClean="0"/>
          </a:p>
          <a:p>
            <a:pPr>
              <a:buClr>
                <a:srgbClr val="003399"/>
              </a:buClr>
            </a:pPr>
            <a:r>
              <a:rPr lang="en-US" u="sng" dirty="0" smtClean="0">
                <a:solidFill>
                  <a:srgbClr val="FF6600"/>
                </a:solidFill>
              </a:rPr>
              <a:t>Schema</a:t>
            </a:r>
            <a:r>
              <a:rPr lang="en-US" dirty="0" smtClean="0"/>
              <a:t> – Holds data that describes a database.</a:t>
            </a:r>
          </a:p>
          <a:p>
            <a:pPr>
              <a:buClr>
                <a:srgbClr val="003399"/>
              </a:buClr>
            </a:pPr>
            <a:endParaRPr lang="en-US" dirty="0" smtClean="0"/>
          </a:p>
          <a:p>
            <a:pPr>
              <a:buClr>
                <a:srgbClr val="003399"/>
              </a:buClr>
            </a:pPr>
            <a:r>
              <a:rPr lang="en-US" u="sng" dirty="0" smtClean="0">
                <a:solidFill>
                  <a:srgbClr val="FF6600"/>
                </a:solidFill>
              </a:rPr>
              <a:t>View</a:t>
            </a:r>
            <a:r>
              <a:rPr lang="en-US" dirty="0" smtClean="0"/>
              <a:t> </a:t>
            </a:r>
            <a:r>
              <a:rPr lang="en-US" dirty="0"/>
              <a:t>– Virtual relation defined by the database to keep subjects from viewing certain data.</a:t>
            </a:r>
          </a:p>
          <a:p>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7A3494F5-F766-4F10-AC44-ECBFF69A1C35}" type="slidenum">
              <a:rPr lang="en-US"/>
              <a:pPr/>
              <a:t>117</a:t>
            </a:fld>
            <a:r>
              <a:rPr lang="en-US" dirty="0"/>
              <a:t> -</a:t>
            </a:r>
          </a:p>
        </p:txBody>
      </p:sp>
      <p:sp>
        <p:nvSpPr>
          <p:cNvPr id="1055746"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Relational DBMS (RDBMS) – Security Issues</a:t>
            </a:r>
          </a:p>
        </p:txBody>
      </p:sp>
      <p:sp>
        <p:nvSpPr>
          <p:cNvPr id="1055747" name="Rectangle 3"/>
          <p:cNvSpPr>
            <a:spLocks noGrp="1" noChangeArrowheads="1"/>
          </p:cNvSpPr>
          <p:nvPr>
            <p:ph type="body" idx="1"/>
          </p:nvPr>
        </p:nvSpPr>
        <p:spPr/>
        <p:txBody>
          <a:bodyPr/>
          <a:lstStyle/>
          <a:p>
            <a:pPr>
              <a:buClr>
                <a:srgbClr val="003399"/>
              </a:buClr>
            </a:pPr>
            <a:r>
              <a:rPr lang="en-US" u="sng" dirty="0">
                <a:solidFill>
                  <a:srgbClr val="FF6600"/>
                </a:solidFill>
              </a:rPr>
              <a:t>Ensure integrity of input data</a:t>
            </a:r>
            <a:r>
              <a:rPr lang="en-US" dirty="0"/>
              <a:t> (check input values, prevent buffer overflow</a:t>
            </a:r>
            <a:r>
              <a:rPr lang="en-US" dirty="0" smtClean="0"/>
              <a:t>).</a:t>
            </a:r>
          </a:p>
          <a:p>
            <a:pPr>
              <a:buClr>
                <a:srgbClr val="003399"/>
              </a:buClr>
            </a:pPr>
            <a:endParaRPr lang="en-US" dirty="0"/>
          </a:p>
          <a:p>
            <a:pPr>
              <a:buClr>
                <a:srgbClr val="003399"/>
              </a:buClr>
            </a:pPr>
            <a:r>
              <a:rPr lang="en-US" u="sng" dirty="0">
                <a:solidFill>
                  <a:srgbClr val="FF6600"/>
                </a:solidFill>
              </a:rPr>
              <a:t>Access control</a:t>
            </a:r>
            <a:r>
              <a:rPr lang="en-US" dirty="0"/>
              <a:t> ensuring only authorized user are performing authorized activities (“need-to-know”, “least privilege</a:t>
            </a:r>
            <a:r>
              <a:rPr lang="en-US" dirty="0" smtClean="0"/>
              <a:t>”).</a:t>
            </a:r>
          </a:p>
          <a:p>
            <a:pPr>
              <a:buClr>
                <a:srgbClr val="003399"/>
              </a:buClr>
            </a:pPr>
            <a:endParaRPr lang="en-US" dirty="0"/>
          </a:p>
          <a:p>
            <a:pPr>
              <a:buClr>
                <a:srgbClr val="003399"/>
              </a:buClr>
            </a:pPr>
            <a:r>
              <a:rPr lang="en-US" u="sng" dirty="0">
                <a:solidFill>
                  <a:srgbClr val="FF6600"/>
                </a:solidFill>
              </a:rPr>
              <a:t>Preventing deadlock</a:t>
            </a:r>
            <a:r>
              <a:rPr lang="en-US" dirty="0"/>
              <a:t> (stalemate when 2 or more processes are each waiting for the other to do something before they can proceed).</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AE934104-333E-4F30-91F2-55A5E0865F8E}" type="slidenum">
              <a:rPr lang="en-US"/>
              <a:pPr/>
              <a:t>118</a:t>
            </a:fld>
            <a:r>
              <a:rPr lang="en-US" dirty="0"/>
              <a:t> -</a:t>
            </a:r>
          </a:p>
        </p:txBody>
      </p:sp>
      <p:sp>
        <p:nvSpPr>
          <p:cNvPr id="1057794"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OODBMS &amp;ORDBMS</a:t>
            </a:r>
          </a:p>
        </p:txBody>
      </p:sp>
      <p:sp>
        <p:nvSpPr>
          <p:cNvPr id="1057795" name="Rectangle 3"/>
          <p:cNvSpPr>
            <a:spLocks noGrp="1" noChangeArrowheads="1"/>
          </p:cNvSpPr>
          <p:nvPr>
            <p:ph type="body" idx="1"/>
          </p:nvPr>
        </p:nvSpPr>
        <p:spPr/>
        <p:txBody>
          <a:bodyPr/>
          <a:lstStyle/>
          <a:p>
            <a:pPr>
              <a:buClr>
                <a:srgbClr val="003399"/>
              </a:buClr>
            </a:pPr>
            <a:r>
              <a:rPr lang="en-US" u="sng" dirty="0">
                <a:solidFill>
                  <a:srgbClr val="FF6600"/>
                </a:solidFill>
              </a:rPr>
              <a:t>Class</a:t>
            </a:r>
            <a:r>
              <a:rPr lang="en-US" dirty="0"/>
              <a:t> is a set of </a:t>
            </a:r>
            <a:r>
              <a:rPr lang="en-US" u="sng" dirty="0">
                <a:solidFill>
                  <a:srgbClr val="FF6600"/>
                </a:solidFill>
              </a:rPr>
              <a:t>objects</a:t>
            </a:r>
            <a:r>
              <a:rPr lang="en-US" dirty="0"/>
              <a:t> which </a:t>
            </a:r>
            <a:r>
              <a:rPr lang="en-US" u="sng" dirty="0">
                <a:solidFill>
                  <a:srgbClr val="FF6600"/>
                </a:solidFill>
              </a:rPr>
              <a:t>shares a common structure and behavior</a:t>
            </a:r>
            <a:r>
              <a:rPr lang="en-US" dirty="0"/>
              <a:t>.  The relationship between classes can be hierarchical. (i.e. super-class, and subclass</a:t>
            </a:r>
            <a:r>
              <a:rPr lang="en-US" dirty="0" smtClean="0"/>
              <a:t>.)</a:t>
            </a:r>
          </a:p>
          <a:p>
            <a:pPr>
              <a:buClr>
                <a:srgbClr val="003399"/>
              </a:buClr>
            </a:pPr>
            <a:endParaRPr lang="en-US" dirty="0"/>
          </a:p>
          <a:p>
            <a:pPr>
              <a:buClr>
                <a:srgbClr val="003399"/>
              </a:buClr>
            </a:pPr>
            <a:r>
              <a:rPr lang="en-US" u="sng" dirty="0">
                <a:solidFill>
                  <a:srgbClr val="FF6600"/>
                </a:solidFill>
              </a:rPr>
              <a:t>Object</a:t>
            </a:r>
            <a:r>
              <a:rPr lang="en-US" dirty="0"/>
              <a:t> is a </a:t>
            </a:r>
            <a:r>
              <a:rPr lang="en-US" u="sng" dirty="0">
                <a:solidFill>
                  <a:srgbClr val="FF6600"/>
                </a:solidFill>
              </a:rPr>
              <a:t>unique instance of a data structure</a:t>
            </a:r>
            <a:r>
              <a:rPr lang="en-US" dirty="0"/>
              <a:t> defined according to the template provided by its class.  Each object has its own values for the variables belonging to its class and can respond to the messages (methods) defined by its class</a:t>
            </a:r>
            <a:r>
              <a:rPr lang="en-US" dirty="0" smtClean="0"/>
              <a:t>.</a:t>
            </a:r>
          </a:p>
          <a:p>
            <a:pPr>
              <a:buClr>
                <a:srgbClr val="003399"/>
              </a:buClr>
            </a:pPr>
            <a:endParaRPr lang="en-US" dirty="0" smtClean="0"/>
          </a:p>
          <a:p>
            <a:pPr>
              <a:buClr>
                <a:srgbClr val="003399"/>
              </a:buClr>
            </a:pPr>
            <a:r>
              <a:rPr lang="en-US" u="sng" dirty="0" smtClean="0">
                <a:solidFill>
                  <a:srgbClr val="FF6600"/>
                </a:solidFill>
              </a:rPr>
              <a:t>Method</a:t>
            </a:r>
            <a:r>
              <a:rPr lang="en-US" dirty="0" smtClean="0"/>
              <a:t> is a procedure or routine associated with one or more classes.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0144FE55-093A-4BAC-A032-A3EC1C769AA6}" type="slidenum">
              <a:rPr lang="en-US"/>
              <a:pPr/>
              <a:t>119</a:t>
            </a:fld>
            <a:r>
              <a:rPr lang="en-US" dirty="0"/>
              <a:t> -</a:t>
            </a:r>
          </a:p>
        </p:txBody>
      </p:sp>
      <p:sp>
        <p:nvSpPr>
          <p:cNvPr id="1061890"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sz="1200" dirty="0"/>
              <a:t> </a:t>
            </a:r>
            <a:br>
              <a:rPr lang="en-US" sz="1200" dirty="0"/>
            </a:br>
            <a:r>
              <a:rPr lang="en-US" dirty="0"/>
              <a:t>OODBMS &amp;ORDBMS</a:t>
            </a:r>
          </a:p>
        </p:txBody>
      </p:sp>
      <p:sp>
        <p:nvSpPr>
          <p:cNvPr id="1061891" name="Rectangle 3"/>
          <p:cNvSpPr>
            <a:spLocks noGrp="1" noChangeArrowheads="1"/>
          </p:cNvSpPr>
          <p:nvPr>
            <p:ph type="body" idx="1"/>
          </p:nvPr>
        </p:nvSpPr>
        <p:spPr>
          <a:xfrm>
            <a:off x="685800" y="1143000"/>
            <a:ext cx="7772400" cy="5562600"/>
          </a:xfrm>
        </p:spPr>
        <p:txBody>
          <a:bodyPr/>
          <a:lstStyle/>
          <a:p>
            <a:r>
              <a:rPr lang="en-US" dirty="0"/>
              <a:t>Object-oriented database (OODB) represents a “paradigm-shift” in the traditional database models (hierarchical, network, and relational).</a:t>
            </a:r>
          </a:p>
          <a:p>
            <a:pPr lvl="1"/>
            <a:r>
              <a:rPr lang="en-US" dirty="0"/>
              <a:t>Example of OODBMS: Versant.</a:t>
            </a:r>
          </a:p>
          <a:p>
            <a:r>
              <a:rPr lang="en-US" dirty="0"/>
              <a:t>Object relations are build dynamically based on “business needs” instead of a series of fixed “business processes”.</a:t>
            </a:r>
          </a:p>
          <a:p>
            <a:pPr lvl="1"/>
            <a:r>
              <a:rPr lang="en-US" dirty="0"/>
              <a:t>Currently, the foundational DBMS engine for most of ORDBMS are still RDBMS.  Object relations are build:</a:t>
            </a:r>
          </a:p>
          <a:p>
            <a:pPr lvl="2">
              <a:buClr>
                <a:srgbClr val="003399"/>
              </a:buClr>
            </a:pPr>
            <a:r>
              <a:rPr lang="en-US" u="sng" dirty="0">
                <a:solidFill>
                  <a:srgbClr val="FF6600"/>
                </a:solidFill>
              </a:rPr>
              <a:t>Presentation Layer</a:t>
            </a:r>
            <a:r>
              <a:rPr lang="en-US" dirty="0"/>
              <a:t>: </a:t>
            </a:r>
            <a:r>
              <a:rPr lang="en-US" dirty="0" smtClean="0"/>
              <a:t>User/client </a:t>
            </a:r>
            <a:r>
              <a:rPr lang="en-US" dirty="0"/>
              <a:t>level.</a:t>
            </a:r>
          </a:p>
          <a:p>
            <a:pPr lvl="2">
              <a:buClr>
                <a:srgbClr val="003399"/>
              </a:buClr>
            </a:pPr>
            <a:r>
              <a:rPr lang="en-US" u="sng" dirty="0">
                <a:solidFill>
                  <a:srgbClr val="FF6600"/>
                </a:solidFill>
              </a:rPr>
              <a:t>Business Logic Layer</a:t>
            </a:r>
            <a:r>
              <a:rPr lang="en-US" dirty="0"/>
              <a:t>: </a:t>
            </a:r>
            <a:r>
              <a:rPr lang="en-US" dirty="0" smtClean="0"/>
              <a:t>Accepts commands from the presentation layer and send instructions to the data layer.</a:t>
            </a:r>
            <a:endParaRPr lang="en-US" dirty="0"/>
          </a:p>
          <a:p>
            <a:pPr lvl="2">
              <a:buClr>
                <a:srgbClr val="003399"/>
              </a:buClr>
            </a:pPr>
            <a:r>
              <a:rPr lang="en-US" u="sng" dirty="0">
                <a:solidFill>
                  <a:srgbClr val="FF6600"/>
                </a:solidFill>
              </a:rPr>
              <a:t>Data Layer</a:t>
            </a:r>
            <a:r>
              <a:rPr lang="en-US" dirty="0"/>
              <a:t>: </a:t>
            </a:r>
            <a:r>
              <a:rPr lang="en-US" dirty="0" smtClean="0"/>
              <a:t>The </a:t>
            </a:r>
            <a:r>
              <a:rPr lang="en-US" dirty="0"/>
              <a:t>database.</a:t>
            </a:r>
          </a:p>
          <a:p>
            <a:pPr lvl="1"/>
            <a:r>
              <a:rPr lang="en-US" dirty="0"/>
              <a:t>Example of ORDBMS: Oracle (8i, 9i, 10g), IBM DB2.</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r>
              <a:rPr lang="en-US" sz="1200" dirty="0" smtClean="0"/>
              <a:t>Governance &amp; Management</a:t>
            </a:r>
            <a:r>
              <a:rPr lang="en-US" dirty="0" smtClean="0"/>
              <a:t/>
            </a:r>
            <a:br>
              <a:rPr lang="en-US" dirty="0" smtClean="0"/>
            </a:br>
            <a:r>
              <a:rPr lang="en-US" dirty="0" smtClean="0"/>
              <a:t>Clinger-Cohen Act of 1996 (CCA)</a:t>
            </a:r>
          </a:p>
        </p:txBody>
      </p:sp>
      <p:sp>
        <p:nvSpPr>
          <p:cNvPr id="52228" name="Rectangle 3"/>
          <p:cNvSpPr>
            <a:spLocks noGrp="1" noChangeArrowheads="1"/>
          </p:cNvSpPr>
          <p:nvPr>
            <p:ph type="body" idx="1"/>
          </p:nvPr>
        </p:nvSpPr>
        <p:spPr/>
        <p:txBody>
          <a:bodyPr/>
          <a:lstStyle/>
          <a:p>
            <a:r>
              <a:rPr lang="en-US" dirty="0" smtClean="0"/>
              <a:t>The </a:t>
            </a:r>
            <a:r>
              <a:rPr lang="en-US" u="sng" dirty="0" smtClean="0">
                <a:solidFill>
                  <a:srgbClr val="FF6600"/>
                </a:solidFill>
              </a:rPr>
              <a:t>Clinger-Cohen Act of 1996</a:t>
            </a:r>
            <a:r>
              <a:rPr lang="en-US" dirty="0"/>
              <a:t> </a:t>
            </a:r>
            <a:r>
              <a:rPr lang="en-US" dirty="0" smtClean="0"/>
              <a:t>(a.k.a. ITMRA) defined the Federal agencies and </a:t>
            </a:r>
            <a:r>
              <a:rPr lang="en-US" dirty="0" err="1" smtClean="0"/>
              <a:t>DoD’s</a:t>
            </a:r>
            <a:r>
              <a:rPr lang="en-US" dirty="0" smtClean="0"/>
              <a:t> </a:t>
            </a:r>
            <a:r>
              <a:rPr lang="en-US" u="sng" dirty="0" smtClean="0">
                <a:solidFill>
                  <a:srgbClr val="FF6600"/>
                </a:solidFill>
              </a:rPr>
              <a:t>acquisition</a:t>
            </a:r>
            <a:r>
              <a:rPr lang="en-US" dirty="0" smtClean="0"/>
              <a:t>, </a:t>
            </a:r>
            <a:r>
              <a:rPr lang="en-US" u="sng" dirty="0" smtClean="0">
                <a:solidFill>
                  <a:srgbClr val="FF6600"/>
                </a:solidFill>
              </a:rPr>
              <a:t>management</a:t>
            </a:r>
            <a:r>
              <a:rPr lang="en-US" dirty="0" smtClean="0"/>
              <a:t>, and </a:t>
            </a:r>
            <a:r>
              <a:rPr lang="en-US" u="sng" dirty="0" smtClean="0">
                <a:solidFill>
                  <a:srgbClr val="FF6600"/>
                </a:solidFill>
              </a:rPr>
              <a:t>usage of IT</a:t>
            </a:r>
            <a:r>
              <a:rPr lang="en-US" dirty="0" smtClean="0"/>
              <a:t>.</a:t>
            </a:r>
          </a:p>
          <a:p>
            <a:r>
              <a:rPr lang="en-US" dirty="0" smtClean="0"/>
              <a:t>Key Elements</a:t>
            </a:r>
          </a:p>
          <a:p>
            <a:pPr lvl="1"/>
            <a:r>
              <a:rPr lang="en-US" dirty="0" smtClean="0"/>
              <a:t>Defines the </a:t>
            </a:r>
            <a:r>
              <a:rPr lang="en-US" u="sng" dirty="0" smtClean="0">
                <a:solidFill>
                  <a:srgbClr val="FF6600"/>
                </a:solidFill>
              </a:rPr>
              <a:t>roles &amp; responsibilities</a:t>
            </a:r>
            <a:r>
              <a:rPr lang="en-US" dirty="0" smtClean="0"/>
              <a:t> of Federal agencies and their executives (i.e. directors and CIOs.)</a:t>
            </a:r>
          </a:p>
          <a:p>
            <a:pPr lvl="1"/>
            <a:r>
              <a:rPr lang="en-US" dirty="0" smtClean="0"/>
              <a:t>Requires Federal agencies to implement </a:t>
            </a:r>
            <a:r>
              <a:rPr lang="en-US" u="sng" dirty="0" smtClean="0">
                <a:solidFill>
                  <a:srgbClr val="FF6600"/>
                </a:solidFill>
              </a:rPr>
              <a:t>performance</a:t>
            </a:r>
            <a:r>
              <a:rPr lang="en-US" dirty="0" smtClean="0">
                <a:solidFill>
                  <a:srgbClr val="003399"/>
                </a:solidFill>
              </a:rPr>
              <a:t> and </a:t>
            </a:r>
            <a:r>
              <a:rPr lang="en-US" u="sng" dirty="0" smtClean="0">
                <a:solidFill>
                  <a:srgbClr val="FF6600"/>
                </a:solidFill>
              </a:rPr>
              <a:t>result-based management</a:t>
            </a:r>
            <a:r>
              <a:rPr lang="en-US" dirty="0" smtClean="0"/>
              <a:t> for capital planning and investment control (CPIC).</a:t>
            </a:r>
          </a:p>
          <a:p>
            <a:pPr lvl="1"/>
            <a:r>
              <a:rPr lang="en-US" dirty="0" smtClean="0"/>
              <a:t>Defines the </a:t>
            </a:r>
            <a:r>
              <a:rPr lang="en-US" u="sng" dirty="0" smtClean="0">
                <a:solidFill>
                  <a:srgbClr val="FF6600"/>
                </a:solidFill>
              </a:rPr>
              <a:t>IT acquisition process</a:t>
            </a:r>
            <a:r>
              <a:rPr lang="en-US" dirty="0" smtClean="0"/>
              <a:t>.</a:t>
            </a:r>
          </a:p>
          <a:p>
            <a:pPr lvl="1"/>
            <a:r>
              <a:rPr lang="en-US" dirty="0" smtClean="0"/>
              <a:t>Requires </a:t>
            </a:r>
            <a:r>
              <a:rPr lang="en-US" u="sng" dirty="0" smtClean="0">
                <a:solidFill>
                  <a:srgbClr val="FF6600"/>
                </a:solidFill>
              </a:rPr>
              <a:t>IT architecture</a:t>
            </a:r>
            <a:r>
              <a:rPr lang="en-US" dirty="0" smtClean="0">
                <a:solidFill>
                  <a:srgbClr val="003399"/>
                </a:solidFill>
              </a:rPr>
              <a:t> </a:t>
            </a:r>
            <a:r>
              <a:rPr lang="en-US" dirty="0" smtClean="0"/>
              <a:t>be defined for all Federal agencies. (i.e. Federal Enterprise Architecture (FEA)).</a:t>
            </a:r>
          </a:p>
        </p:txBody>
      </p:sp>
      <p:sp>
        <p:nvSpPr>
          <p:cNvPr id="5" name="Slide Number Placeholder 5"/>
          <p:cNvSpPr>
            <a:spLocks noGrp="1"/>
          </p:cNvSpPr>
          <p:nvPr>
            <p:ph type="sldNum" sz="quarter" idx="10"/>
          </p:nvPr>
        </p:nvSpPr>
        <p:spPr>
          <a:xfrm>
            <a:off x="7848600" y="6629400"/>
            <a:ext cx="1219200" cy="457200"/>
          </a:xfrm>
          <a:noFill/>
        </p:spPr>
        <p:txBody>
          <a:bodyPr/>
          <a:lstStyle/>
          <a:p>
            <a:r>
              <a:rPr lang="en-US" dirty="0" smtClean="0"/>
              <a:t>- </a:t>
            </a:r>
            <a:fld id="{D2F1F337-6451-4BD7-AF5F-2B4DF5576BE4}" type="slidenum">
              <a:rPr lang="en-US" smtClean="0"/>
              <a:pPr/>
              <a:t>12</a:t>
            </a:fld>
            <a:r>
              <a:rPr lang="en-US" dirty="0" smtClean="0"/>
              <a:t> -</a:t>
            </a:r>
          </a:p>
        </p:txBody>
      </p:sp>
    </p:spTree>
    <p:extLst>
      <p:ext uri="{BB962C8B-B14F-4D97-AF65-F5344CB8AC3E}">
        <p14:creationId xmlns:p14="http://schemas.microsoft.com/office/powerpoint/2010/main" val="2409133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3FA58922-7B5D-49A8-93F3-93B27F08A2D6}" type="slidenum">
              <a:rPr lang="en-US"/>
              <a:pPr/>
              <a:t>120</a:t>
            </a:fld>
            <a:r>
              <a:rPr lang="en-US" dirty="0"/>
              <a:t> -</a:t>
            </a:r>
          </a:p>
        </p:txBody>
      </p:sp>
      <p:sp>
        <p:nvSpPr>
          <p:cNvPr id="1063938"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 Warehousing and Mining</a:t>
            </a:r>
          </a:p>
        </p:txBody>
      </p:sp>
      <p:sp>
        <p:nvSpPr>
          <p:cNvPr id="1063939" name="Rectangle 3"/>
          <p:cNvSpPr>
            <a:spLocks noGrp="1" noChangeArrowheads="1"/>
          </p:cNvSpPr>
          <p:nvPr>
            <p:ph type="body" idx="1"/>
          </p:nvPr>
        </p:nvSpPr>
        <p:spPr/>
        <p:txBody>
          <a:bodyPr/>
          <a:lstStyle/>
          <a:p>
            <a:pPr>
              <a:buClr>
                <a:srgbClr val="003399"/>
              </a:buClr>
            </a:pPr>
            <a:r>
              <a:rPr lang="en-US" u="sng" dirty="0">
                <a:solidFill>
                  <a:srgbClr val="FF6600"/>
                </a:solidFill>
              </a:rPr>
              <a:t>Data Warehousing</a:t>
            </a:r>
          </a:p>
          <a:p>
            <a:pPr lvl="1">
              <a:buClr>
                <a:srgbClr val="003399"/>
              </a:buClr>
            </a:pPr>
            <a:r>
              <a:rPr lang="en-US" u="sng" dirty="0">
                <a:solidFill>
                  <a:srgbClr val="FF6600"/>
                </a:solidFill>
              </a:rPr>
              <a:t>Combines data</a:t>
            </a:r>
            <a:r>
              <a:rPr lang="en-US" dirty="0"/>
              <a:t> from multiple databases or data sources into a large database called “</a:t>
            </a:r>
            <a:r>
              <a:rPr lang="en-US" u="sng" dirty="0">
                <a:solidFill>
                  <a:srgbClr val="FF6600"/>
                </a:solidFill>
              </a:rPr>
              <a:t>data warehouse</a:t>
            </a:r>
            <a:r>
              <a:rPr lang="en-US" dirty="0"/>
              <a:t>”.</a:t>
            </a:r>
          </a:p>
          <a:p>
            <a:pPr lvl="1">
              <a:buClr>
                <a:srgbClr val="003399"/>
              </a:buClr>
            </a:pPr>
            <a:r>
              <a:rPr lang="en-US" dirty="0"/>
              <a:t>Requires more stringent security because all data is in a central facility</a:t>
            </a:r>
            <a:r>
              <a:rPr lang="en-US" dirty="0" smtClean="0"/>
              <a:t>.</a:t>
            </a:r>
          </a:p>
          <a:p>
            <a:pPr lvl="1">
              <a:buClr>
                <a:srgbClr val="003399"/>
              </a:buClr>
            </a:pPr>
            <a:endParaRPr lang="en-US" dirty="0"/>
          </a:p>
          <a:p>
            <a:pPr>
              <a:buClr>
                <a:srgbClr val="003399"/>
              </a:buClr>
            </a:pPr>
            <a:r>
              <a:rPr lang="en-US" u="sng" dirty="0">
                <a:solidFill>
                  <a:srgbClr val="FF6600"/>
                </a:solidFill>
              </a:rPr>
              <a:t>Data Mining</a:t>
            </a:r>
          </a:p>
          <a:p>
            <a:pPr lvl="1">
              <a:buClr>
                <a:srgbClr val="003399"/>
              </a:buClr>
            </a:pPr>
            <a:r>
              <a:rPr lang="en-US" dirty="0"/>
              <a:t>A.k.a. Knowledge-discovery in databases (</a:t>
            </a:r>
            <a:r>
              <a:rPr lang="en-US" u="sng" dirty="0">
                <a:solidFill>
                  <a:srgbClr val="FF6600"/>
                </a:solidFill>
              </a:rPr>
              <a:t>KDD</a:t>
            </a:r>
            <a:r>
              <a:rPr lang="en-US" dirty="0"/>
              <a:t>).</a:t>
            </a:r>
          </a:p>
          <a:p>
            <a:pPr lvl="1">
              <a:buClr>
                <a:srgbClr val="003399"/>
              </a:buClr>
            </a:pPr>
            <a:r>
              <a:rPr lang="en-US" dirty="0"/>
              <a:t>Practice of automatically </a:t>
            </a:r>
            <a:r>
              <a:rPr lang="en-US" u="sng" dirty="0">
                <a:solidFill>
                  <a:srgbClr val="FF6600"/>
                </a:solidFill>
              </a:rPr>
              <a:t>searching</a:t>
            </a:r>
            <a:r>
              <a:rPr lang="en-US" dirty="0"/>
              <a:t> large stores of </a:t>
            </a:r>
            <a:r>
              <a:rPr lang="en-US" u="sng" dirty="0">
                <a:solidFill>
                  <a:srgbClr val="FF6600"/>
                </a:solidFill>
              </a:rPr>
              <a:t>data for patterns</a:t>
            </a:r>
            <a:r>
              <a:rPr lang="en-US" dirty="0"/>
              <a:t>.</a:t>
            </a:r>
          </a:p>
          <a:p>
            <a:pPr lvl="1">
              <a:buClr>
                <a:srgbClr val="003399"/>
              </a:buClr>
            </a:pPr>
            <a:r>
              <a:rPr lang="en-US" dirty="0"/>
              <a:t>Data mining tools are used to find associations and correlations to product Metadata and can show previously unseen relationships.</a:t>
            </a:r>
          </a:p>
          <a:p>
            <a:pPr lvl="1"/>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E99EE24-A54B-44A3-835F-5C913E90C485}" type="slidenum">
              <a:rPr lang="en-US"/>
              <a:pPr/>
              <a:t>121</a:t>
            </a:fld>
            <a:r>
              <a:rPr lang="en-US" dirty="0"/>
              <a:t> -</a:t>
            </a:r>
          </a:p>
        </p:txBody>
      </p:sp>
      <p:sp>
        <p:nvSpPr>
          <p:cNvPr id="1065986"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Controls</a:t>
            </a:r>
          </a:p>
        </p:txBody>
      </p:sp>
      <p:sp>
        <p:nvSpPr>
          <p:cNvPr id="1065987" name="Rectangle 3"/>
          <p:cNvSpPr>
            <a:spLocks noGrp="1" noChangeArrowheads="1"/>
          </p:cNvSpPr>
          <p:nvPr>
            <p:ph type="body" idx="1"/>
          </p:nvPr>
        </p:nvSpPr>
        <p:spPr/>
        <p:txBody>
          <a:bodyPr/>
          <a:lstStyle/>
          <a:p>
            <a:pPr>
              <a:buClr>
                <a:srgbClr val="003399"/>
              </a:buClr>
            </a:pPr>
            <a:r>
              <a:rPr lang="en-US" u="sng" dirty="0">
                <a:solidFill>
                  <a:srgbClr val="FF6600"/>
                </a:solidFill>
                <a:latin typeface="Arial Unicode MS" pitchFamily="34" charset="-128"/>
              </a:rPr>
              <a:t>Granularity</a:t>
            </a:r>
            <a:r>
              <a:rPr lang="en-US" dirty="0">
                <a:latin typeface="Arial Unicode MS" pitchFamily="34" charset="-128"/>
              </a:rPr>
              <a:t> - The degree to which access to objects can be restricted</a:t>
            </a:r>
            <a:r>
              <a:rPr lang="en-US" dirty="0" smtClean="0">
                <a:latin typeface="Arial Unicode MS" pitchFamily="34" charset="-128"/>
              </a:rPr>
              <a:t>.</a:t>
            </a:r>
          </a:p>
          <a:p>
            <a:pPr>
              <a:buClr>
                <a:srgbClr val="003399"/>
              </a:buClr>
            </a:pPr>
            <a:endParaRPr lang="en-US" dirty="0"/>
          </a:p>
          <a:p>
            <a:pPr>
              <a:buClr>
                <a:srgbClr val="003399"/>
              </a:buClr>
            </a:pPr>
            <a:r>
              <a:rPr lang="en-US" dirty="0"/>
              <a:t>Content dependant access control</a:t>
            </a:r>
          </a:p>
          <a:p>
            <a:pPr lvl="1">
              <a:buClr>
                <a:srgbClr val="003399"/>
              </a:buClr>
            </a:pPr>
            <a:r>
              <a:rPr lang="en-US" u="sng" dirty="0">
                <a:solidFill>
                  <a:srgbClr val="FF6600"/>
                </a:solidFill>
              </a:rPr>
              <a:t>Permissions by View</a:t>
            </a:r>
            <a:r>
              <a:rPr lang="en-US" dirty="0"/>
              <a:t> combining specific </a:t>
            </a:r>
            <a:r>
              <a:rPr lang="en-US" u="sng" dirty="0">
                <a:solidFill>
                  <a:srgbClr val="FF6600"/>
                </a:solidFill>
              </a:rPr>
              <a:t>tables</a:t>
            </a:r>
            <a:r>
              <a:rPr lang="en-US" dirty="0"/>
              <a:t>, </a:t>
            </a:r>
            <a:r>
              <a:rPr lang="en-US" u="sng" dirty="0">
                <a:solidFill>
                  <a:srgbClr val="FF6600"/>
                </a:solidFill>
              </a:rPr>
              <a:t>columns</a:t>
            </a:r>
            <a:r>
              <a:rPr lang="en-US" dirty="0"/>
              <a:t>, and </a:t>
            </a:r>
            <a:r>
              <a:rPr lang="en-US" u="sng" dirty="0">
                <a:solidFill>
                  <a:srgbClr val="FF6600"/>
                </a:solidFill>
              </a:rPr>
              <a:t>key sets</a:t>
            </a:r>
            <a:r>
              <a:rPr lang="en-US" dirty="0"/>
              <a:t>.</a:t>
            </a:r>
          </a:p>
          <a:p>
            <a:pPr lvl="2">
              <a:buClr>
                <a:srgbClr val="003399"/>
              </a:buClr>
            </a:pPr>
            <a:r>
              <a:rPr lang="en-US" dirty="0"/>
              <a:t>Authorizations for specific views having specific attributes, and for actions to perform within those views.</a:t>
            </a:r>
          </a:p>
          <a:p>
            <a:pPr lvl="2">
              <a:buClr>
                <a:srgbClr val="003399"/>
              </a:buClr>
            </a:pPr>
            <a:r>
              <a:rPr lang="en-US" dirty="0"/>
              <a:t>DAC, by specific grant to user or group by owner.</a:t>
            </a:r>
          </a:p>
          <a:p>
            <a:pPr lvl="2">
              <a:buClr>
                <a:srgbClr val="003399"/>
              </a:buClr>
            </a:pPr>
            <a:r>
              <a:rPr lang="en-US" dirty="0"/>
              <a:t>MAC, by classification level.</a:t>
            </a:r>
          </a:p>
          <a:p>
            <a:pPr lvl="1">
              <a:buClr>
                <a:srgbClr val="003399"/>
              </a:buClr>
            </a:pPr>
            <a:r>
              <a:rPr lang="en-US" u="sng" dirty="0">
                <a:solidFill>
                  <a:srgbClr val="FF6600"/>
                </a:solidFill>
              </a:rPr>
              <a:t>Cell Suppression</a:t>
            </a:r>
          </a:p>
          <a:p>
            <a:pPr lvl="2">
              <a:buClr>
                <a:srgbClr val="003399"/>
              </a:buClr>
            </a:pPr>
            <a:r>
              <a:rPr lang="en-US" dirty="0"/>
              <a:t>A technique used to hide or not show specific cells that contain information that could be used in an inference attack.</a:t>
            </a:r>
            <a:endParaRPr lang="en-US" sz="2400"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2BD6F171-223A-4945-9B7C-385E2A1B42BB}" type="slidenum">
              <a:rPr lang="en-US"/>
              <a:pPr/>
              <a:t>122</a:t>
            </a:fld>
            <a:r>
              <a:rPr lang="en-US" dirty="0"/>
              <a:t> -</a:t>
            </a:r>
          </a:p>
        </p:txBody>
      </p:sp>
      <p:sp>
        <p:nvSpPr>
          <p:cNvPr id="1068034"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Controls</a:t>
            </a:r>
          </a:p>
        </p:txBody>
      </p:sp>
      <p:sp>
        <p:nvSpPr>
          <p:cNvPr id="1068035" name="Rectangle 3"/>
          <p:cNvSpPr>
            <a:spLocks noGrp="1" noChangeArrowheads="1"/>
          </p:cNvSpPr>
          <p:nvPr>
            <p:ph type="body" idx="1"/>
          </p:nvPr>
        </p:nvSpPr>
        <p:spPr/>
        <p:txBody>
          <a:bodyPr/>
          <a:lstStyle/>
          <a:p>
            <a:pPr>
              <a:lnSpc>
                <a:spcPct val="90000"/>
              </a:lnSpc>
              <a:buClr>
                <a:srgbClr val="003399"/>
              </a:buClr>
            </a:pPr>
            <a:r>
              <a:rPr lang="en-US" u="sng" dirty="0">
                <a:solidFill>
                  <a:srgbClr val="FF6600"/>
                </a:solidFill>
              </a:rPr>
              <a:t>Partitioning</a:t>
            </a:r>
            <a:r>
              <a:rPr lang="en-US" dirty="0"/>
              <a:t> – Involved </a:t>
            </a:r>
            <a:r>
              <a:rPr lang="en-US" u="sng" dirty="0">
                <a:solidFill>
                  <a:srgbClr val="FF6600"/>
                </a:solidFill>
              </a:rPr>
              <a:t>dividing a database</a:t>
            </a:r>
            <a:r>
              <a:rPr lang="en-US" dirty="0"/>
              <a:t> into different parts which makes it harder for an individual to find connecting pieces</a:t>
            </a:r>
          </a:p>
          <a:p>
            <a:pPr>
              <a:lnSpc>
                <a:spcPct val="90000"/>
              </a:lnSpc>
              <a:buClr>
                <a:srgbClr val="003399"/>
              </a:buClr>
            </a:pPr>
            <a:r>
              <a:rPr lang="en-US" u="sng" dirty="0">
                <a:solidFill>
                  <a:srgbClr val="FF6600"/>
                </a:solidFill>
              </a:rPr>
              <a:t>Noise and perturbation</a:t>
            </a:r>
            <a:r>
              <a:rPr lang="en-US" dirty="0"/>
              <a:t> – A technique of </a:t>
            </a:r>
            <a:r>
              <a:rPr lang="en-US" u="sng" dirty="0">
                <a:solidFill>
                  <a:srgbClr val="FF6600"/>
                </a:solidFill>
              </a:rPr>
              <a:t>inserting bogus information</a:t>
            </a:r>
            <a:r>
              <a:rPr lang="en-US" dirty="0"/>
              <a:t> aimed at misdirecting or confusing an attacker</a:t>
            </a:r>
            <a:endParaRPr lang="en-US" sz="2800" dirty="0"/>
          </a:p>
          <a:p>
            <a:pPr>
              <a:lnSpc>
                <a:spcPct val="90000"/>
              </a:lnSpc>
              <a:buClr>
                <a:srgbClr val="003399"/>
              </a:buClr>
            </a:pPr>
            <a:r>
              <a:rPr lang="en-US" u="sng" dirty="0">
                <a:solidFill>
                  <a:srgbClr val="FF6600"/>
                </a:solidFill>
              </a:rPr>
              <a:t>Concurrency</a:t>
            </a:r>
            <a:r>
              <a:rPr lang="en-US" dirty="0"/>
              <a:t> –</a:t>
            </a:r>
            <a:r>
              <a:rPr lang="en-US" sz="3200" dirty="0"/>
              <a:t> </a:t>
            </a:r>
            <a:r>
              <a:rPr lang="en-US" dirty="0">
                <a:cs typeface="Arial" charset="0"/>
              </a:rPr>
              <a:t>allowing multiple users to access the data contained within a database </a:t>
            </a:r>
            <a:r>
              <a:rPr lang="en-US" u="sng" dirty="0">
                <a:solidFill>
                  <a:srgbClr val="FF6600"/>
                </a:solidFill>
                <a:cs typeface="Arial" charset="0"/>
              </a:rPr>
              <a:t>at the same time</a:t>
            </a:r>
            <a:r>
              <a:rPr lang="en-US" dirty="0">
                <a:cs typeface="Arial" charset="0"/>
              </a:rPr>
              <a:t>. </a:t>
            </a:r>
          </a:p>
          <a:p>
            <a:pPr lvl="1">
              <a:lnSpc>
                <a:spcPct val="90000"/>
              </a:lnSpc>
              <a:buClr>
                <a:srgbClr val="003399"/>
              </a:buClr>
              <a:buFont typeface="Arial" charset="0"/>
              <a:buChar char="–"/>
            </a:pPr>
            <a:r>
              <a:rPr lang="en-US" dirty="0">
                <a:cs typeface="Arial" charset="0"/>
              </a:rPr>
              <a:t>Making sure the most up to date information is available</a:t>
            </a:r>
          </a:p>
          <a:p>
            <a:pPr lvl="1">
              <a:lnSpc>
                <a:spcPct val="90000"/>
              </a:lnSpc>
              <a:buClr>
                <a:srgbClr val="003399"/>
              </a:buClr>
              <a:buFont typeface="Arial" charset="0"/>
              <a:buChar char="–"/>
            </a:pPr>
            <a:r>
              <a:rPr lang="en-US" dirty="0">
                <a:cs typeface="Arial" charset="0"/>
              </a:rPr>
              <a:t>If concurrent access is not managed by the Database Management System (DBMS) so that simultaneous operations don't interfere with one another problems can occur when various transactions interleave, resulting in an inconsistent database.</a:t>
            </a:r>
            <a:endParaRPr lang="en-US" sz="2400"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064E2904-856A-4F51-8F35-05AD655A19AE}" type="slidenum">
              <a:rPr lang="en-US"/>
              <a:pPr/>
              <a:t>123</a:t>
            </a:fld>
            <a:r>
              <a:rPr lang="en-US" dirty="0"/>
              <a:t> -</a:t>
            </a:r>
          </a:p>
        </p:txBody>
      </p:sp>
      <p:sp>
        <p:nvSpPr>
          <p:cNvPr id="1070082"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Controls – Types of Integrity Service</a:t>
            </a:r>
          </a:p>
        </p:txBody>
      </p:sp>
      <p:sp>
        <p:nvSpPr>
          <p:cNvPr id="1070083" name="Rectangle 3"/>
          <p:cNvSpPr>
            <a:spLocks noGrp="1" noChangeArrowheads="1"/>
          </p:cNvSpPr>
          <p:nvPr>
            <p:ph type="body" idx="1"/>
          </p:nvPr>
        </p:nvSpPr>
        <p:spPr>
          <a:xfrm>
            <a:off x="685800" y="1143000"/>
            <a:ext cx="7772400" cy="5332413"/>
          </a:xfrm>
        </p:spPr>
        <p:txBody>
          <a:bodyPr/>
          <a:lstStyle/>
          <a:p>
            <a:pPr>
              <a:buClr>
                <a:srgbClr val="003399"/>
              </a:buClr>
            </a:pPr>
            <a:r>
              <a:rPr lang="en-US" u="sng" dirty="0">
                <a:solidFill>
                  <a:srgbClr val="FF6600"/>
                </a:solidFill>
              </a:rPr>
              <a:t>Semantic integrity</a:t>
            </a:r>
            <a:r>
              <a:rPr lang="en-US" dirty="0"/>
              <a:t> – Ensures that </a:t>
            </a:r>
            <a:r>
              <a:rPr lang="en-US" u="sng" dirty="0">
                <a:solidFill>
                  <a:srgbClr val="FF6600"/>
                </a:solidFill>
              </a:rPr>
              <a:t>structural</a:t>
            </a:r>
            <a:r>
              <a:rPr lang="en-US" dirty="0"/>
              <a:t> and </a:t>
            </a:r>
            <a:r>
              <a:rPr lang="en-US" u="sng" dirty="0">
                <a:solidFill>
                  <a:srgbClr val="FF6600"/>
                </a:solidFill>
              </a:rPr>
              <a:t>semantic</a:t>
            </a:r>
            <a:r>
              <a:rPr lang="en-US" u="sng" dirty="0"/>
              <a:t> </a:t>
            </a:r>
            <a:r>
              <a:rPr lang="en-US" u="sng" dirty="0">
                <a:solidFill>
                  <a:srgbClr val="FF6600"/>
                </a:solidFill>
              </a:rPr>
              <a:t>rules</a:t>
            </a:r>
            <a:r>
              <a:rPr lang="en-US" dirty="0"/>
              <a:t> are enforced. Types of rules include data types, logical values, uniqueness constraints, and operations that could adversely affect the database</a:t>
            </a:r>
            <a:r>
              <a:rPr lang="en-US" dirty="0" smtClean="0"/>
              <a:t>.</a:t>
            </a:r>
          </a:p>
          <a:p>
            <a:pPr>
              <a:buClr>
                <a:srgbClr val="003399"/>
              </a:buClr>
            </a:pPr>
            <a:endParaRPr lang="en-US" dirty="0"/>
          </a:p>
          <a:p>
            <a:pPr>
              <a:buClr>
                <a:srgbClr val="003399"/>
              </a:buClr>
            </a:pPr>
            <a:r>
              <a:rPr lang="en-US" u="sng" dirty="0" smtClean="0">
                <a:solidFill>
                  <a:srgbClr val="FF6600"/>
                </a:solidFill>
              </a:rPr>
              <a:t>Entity integrity</a:t>
            </a:r>
            <a:r>
              <a:rPr lang="en-US" dirty="0" smtClean="0"/>
              <a:t> – Ensures that </a:t>
            </a:r>
            <a:r>
              <a:rPr lang="en-US" u="sng" dirty="0" smtClean="0">
                <a:solidFill>
                  <a:srgbClr val="FF6600"/>
                </a:solidFill>
              </a:rPr>
              <a:t>tuples are uniquely identified by primary key values</a:t>
            </a:r>
            <a:r>
              <a:rPr lang="en-US" dirty="0" smtClean="0"/>
              <a:t>.</a:t>
            </a:r>
          </a:p>
          <a:p>
            <a:pPr>
              <a:buClr>
                <a:srgbClr val="003399"/>
              </a:buClr>
            </a:pPr>
            <a:endParaRPr lang="en-US" dirty="0" smtClean="0"/>
          </a:p>
          <a:p>
            <a:pPr>
              <a:buClr>
                <a:srgbClr val="003399"/>
              </a:buClr>
            </a:pPr>
            <a:r>
              <a:rPr lang="en-US" u="sng" dirty="0" smtClean="0">
                <a:solidFill>
                  <a:srgbClr val="FF6600"/>
                </a:solidFill>
              </a:rPr>
              <a:t>Referential </a:t>
            </a:r>
            <a:r>
              <a:rPr lang="en-US" u="sng" dirty="0">
                <a:solidFill>
                  <a:srgbClr val="FF6600"/>
                </a:solidFill>
              </a:rPr>
              <a:t>integrity</a:t>
            </a:r>
            <a:r>
              <a:rPr lang="en-US" dirty="0"/>
              <a:t> – Ensures that all </a:t>
            </a:r>
            <a:r>
              <a:rPr lang="en-US" u="sng" dirty="0">
                <a:solidFill>
                  <a:srgbClr val="FF6600"/>
                </a:solidFill>
              </a:rPr>
              <a:t>foreign keys</a:t>
            </a:r>
            <a:r>
              <a:rPr lang="en-US" dirty="0"/>
              <a:t> reference valid (and existing) </a:t>
            </a:r>
            <a:r>
              <a:rPr lang="en-US" u="sng" dirty="0">
                <a:solidFill>
                  <a:srgbClr val="FF6600"/>
                </a:solidFill>
              </a:rPr>
              <a:t>primary keys</a:t>
            </a:r>
            <a:r>
              <a:rPr lang="en-US" dirty="0"/>
              <a:t>.  The other word, </a:t>
            </a:r>
            <a:r>
              <a:rPr lang="en-US" u="sng" dirty="0">
                <a:solidFill>
                  <a:srgbClr val="FF6600"/>
                </a:solidFill>
              </a:rPr>
              <a:t>if a record does not include a primary key it cannot be referenced</a:t>
            </a:r>
            <a:r>
              <a:rPr lang="en-US" dirty="0" smtClean="0"/>
              <a:t>.</a:t>
            </a:r>
          </a:p>
          <a:p>
            <a:pPr>
              <a:buClr>
                <a:srgbClr val="003399"/>
              </a:buClr>
              <a:buNone/>
            </a:pP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484EAAB2-4F93-4B68-89C3-9B4B364B9462}" type="slidenum">
              <a:rPr lang="en-US"/>
              <a:pPr/>
              <a:t>124</a:t>
            </a:fld>
            <a:r>
              <a:rPr lang="en-US" dirty="0"/>
              <a:t> -</a:t>
            </a:r>
          </a:p>
        </p:txBody>
      </p:sp>
      <p:sp>
        <p:nvSpPr>
          <p:cNvPr id="1072130"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Controls – Configurable Controls for Integrity</a:t>
            </a:r>
          </a:p>
        </p:txBody>
      </p:sp>
      <p:sp>
        <p:nvSpPr>
          <p:cNvPr id="1072131" name="Rectangle 3"/>
          <p:cNvSpPr>
            <a:spLocks noGrp="1" noChangeArrowheads="1"/>
          </p:cNvSpPr>
          <p:nvPr>
            <p:ph type="body" idx="1"/>
          </p:nvPr>
        </p:nvSpPr>
        <p:spPr>
          <a:xfrm>
            <a:off x="685800" y="1143000"/>
            <a:ext cx="7772400" cy="5332413"/>
          </a:xfrm>
        </p:spPr>
        <p:txBody>
          <a:bodyPr/>
          <a:lstStyle/>
          <a:p>
            <a:pPr>
              <a:lnSpc>
                <a:spcPct val="90000"/>
              </a:lnSpc>
              <a:buClr>
                <a:srgbClr val="003399"/>
              </a:buClr>
            </a:pPr>
            <a:r>
              <a:rPr lang="en-US" u="sng" dirty="0">
                <a:solidFill>
                  <a:srgbClr val="FF6600"/>
                </a:solidFill>
              </a:rPr>
              <a:t>Rollback</a:t>
            </a:r>
            <a:r>
              <a:rPr lang="en-US" dirty="0"/>
              <a:t> – is a statement that ends a current transaction and cancels all other changes</a:t>
            </a:r>
          </a:p>
          <a:p>
            <a:pPr lvl="1">
              <a:lnSpc>
                <a:spcPct val="90000"/>
              </a:lnSpc>
              <a:buClr>
                <a:srgbClr val="003399"/>
              </a:buClr>
            </a:pPr>
            <a:r>
              <a:rPr lang="en-US" dirty="0"/>
              <a:t>Occurs when some type of “glitch” is encountered during transaction</a:t>
            </a:r>
          </a:p>
          <a:p>
            <a:pPr>
              <a:lnSpc>
                <a:spcPct val="90000"/>
              </a:lnSpc>
              <a:buClr>
                <a:srgbClr val="003399"/>
              </a:buClr>
            </a:pPr>
            <a:r>
              <a:rPr lang="en-US" u="sng" dirty="0">
                <a:solidFill>
                  <a:srgbClr val="FF6600"/>
                </a:solidFill>
              </a:rPr>
              <a:t>Commit</a:t>
            </a:r>
            <a:r>
              <a:rPr lang="en-US" dirty="0"/>
              <a:t> – terminates a transaction and executes all changes that were just made by a user.</a:t>
            </a:r>
          </a:p>
          <a:p>
            <a:pPr lvl="1">
              <a:lnSpc>
                <a:spcPct val="90000"/>
              </a:lnSpc>
              <a:buClr>
                <a:srgbClr val="003399"/>
              </a:buClr>
            </a:pPr>
            <a:r>
              <a:rPr lang="en-US" dirty="0"/>
              <a:t>If a user attempts a “commit” and it cannot be completed correctly…a “rollback” is executed to ensure integrity</a:t>
            </a:r>
          </a:p>
          <a:p>
            <a:pPr>
              <a:lnSpc>
                <a:spcPct val="90000"/>
              </a:lnSpc>
              <a:buClr>
                <a:srgbClr val="003399"/>
              </a:buClr>
            </a:pPr>
            <a:r>
              <a:rPr lang="en-US" u="sng" dirty="0">
                <a:solidFill>
                  <a:srgbClr val="FF6600"/>
                </a:solidFill>
              </a:rPr>
              <a:t>Savepoint(s)</a:t>
            </a:r>
            <a:r>
              <a:rPr lang="en-US" dirty="0"/>
              <a:t> – are used to ensure that if a system failure occurs, or an error is detected, the database can return to a known good state prior to the problem</a:t>
            </a:r>
          </a:p>
          <a:p>
            <a:pPr>
              <a:lnSpc>
                <a:spcPct val="90000"/>
              </a:lnSpc>
              <a:buClr>
                <a:srgbClr val="003399"/>
              </a:buClr>
            </a:pPr>
            <a:r>
              <a:rPr lang="en-US" u="sng" dirty="0">
                <a:solidFill>
                  <a:srgbClr val="FF6600"/>
                </a:solidFill>
              </a:rPr>
              <a:t>Checkpoint(s)</a:t>
            </a:r>
            <a:r>
              <a:rPr lang="en-US" dirty="0"/>
              <a:t> – (similar to Savepoints) when the database S/W fills to a certain amount of memory, a checkpoint is initiated, which saves the data from the memory segment to a temporary file.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0BCA45AD-B207-4F2B-8E72-851E3BCA482F}" type="slidenum">
              <a:rPr lang="en-US"/>
              <a:pPr/>
              <a:t>125</a:t>
            </a:fld>
            <a:r>
              <a:rPr lang="en-US" dirty="0"/>
              <a:t> -</a:t>
            </a:r>
          </a:p>
        </p:txBody>
      </p:sp>
      <p:sp>
        <p:nvSpPr>
          <p:cNvPr id="1074178"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Security Controls</a:t>
            </a:r>
          </a:p>
        </p:txBody>
      </p:sp>
      <p:sp>
        <p:nvSpPr>
          <p:cNvPr id="1074179" name="Rectangle 3"/>
          <p:cNvSpPr>
            <a:spLocks noGrp="1" noChangeArrowheads="1"/>
          </p:cNvSpPr>
          <p:nvPr>
            <p:ph type="body" idx="1"/>
          </p:nvPr>
        </p:nvSpPr>
        <p:spPr/>
        <p:txBody>
          <a:bodyPr/>
          <a:lstStyle/>
          <a:p>
            <a:pPr>
              <a:buClr>
                <a:srgbClr val="003399"/>
              </a:buClr>
            </a:pPr>
            <a:r>
              <a:rPr lang="en-US" u="sng" dirty="0">
                <a:solidFill>
                  <a:srgbClr val="FF6600"/>
                </a:solidFill>
                <a:latin typeface="Arial Unicode MS" pitchFamily="34" charset="-128"/>
              </a:rPr>
              <a:t>Polyinstantiation</a:t>
            </a:r>
            <a:r>
              <a:rPr lang="en-US" dirty="0">
                <a:latin typeface="Arial Unicode MS" pitchFamily="34" charset="-128"/>
              </a:rPr>
              <a:t> </a:t>
            </a:r>
          </a:p>
          <a:p>
            <a:pPr lvl="1">
              <a:buClr>
                <a:srgbClr val="003399"/>
              </a:buClr>
            </a:pPr>
            <a:r>
              <a:rPr lang="en-US" dirty="0">
                <a:latin typeface="Arial Unicode MS" pitchFamily="34" charset="-128"/>
              </a:rPr>
              <a:t>Allows a relation to contain multiple rows with the same primary </a:t>
            </a:r>
            <a:r>
              <a:rPr lang="en-US" dirty="0" smtClean="0">
                <a:latin typeface="Arial Unicode MS" pitchFamily="34" charset="-128"/>
              </a:rPr>
              <a:t>key</a:t>
            </a:r>
            <a:endParaRPr lang="en-US" dirty="0">
              <a:latin typeface="Arial Unicode MS" pitchFamily="34" charset="-128"/>
            </a:endParaRPr>
          </a:p>
          <a:p>
            <a:pPr lvl="1">
              <a:buClr>
                <a:srgbClr val="003399"/>
              </a:buClr>
            </a:pPr>
            <a:r>
              <a:rPr lang="en-US" dirty="0">
                <a:latin typeface="Arial Unicode MS" pitchFamily="34" charset="-128"/>
              </a:rPr>
              <a:t>The multiple instances of Primary Keys are distinguished by their security </a:t>
            </a:r>
            <a:r>
              <a:rPr lang="en-US" dirty="0" smtClean="0">
                <a:latin typeface="Arial Unicode MS" pitchFamily="34" charset="-128"/>
              </a:rPr>
              <a:t>levels</a:t>
            </a:r>
            <a:endParaRPr lang="en-US" dirty="0"/>
          </a:p>
          <a:p>
            <a:pPr lvl="1">
              <a:buClr>
                <a:srgbClr val="003399"/>
              </a:buClr>
            </a:pPr>
            <a:r>
              <a:rPr lang="en-US" dirty="0"/>
              <a:t>Used to prevent inference attacks by inserting “bogus” data at lower security </a:t>
            </a:r>
            <a:r>
              <a:rPr lang="en-US" dirty="0" smtClean="0"/>
              <a:t>levels</a:t>
            </a:r>
          </a:p>
          <a:p>
            <a:pPr lvl="1">
              <a:buClr>
                <a:srgbClr val="003399"/>
              </a:buClr>
            </a:pPr>
            <a:endParaRPr lang="en-US" dirty="0"/>
          </a:p>
          <a:p>
            <a:pPr>
              <a:buClr>
                <a:srgbClr val="003399"/>
              </a:buClr>
            </a:pPr>
            <a:r>
              <a:rPr lang="en-US" u="sng" dirty="0">
                <a:solidFill>
                  <a:srgbClr val="FF6600"/>
                </a:solidFill>
                <a:latin typeface="Arial Unicode MS" pitchFamily="34" charset="-128"/>
              </a:rPr>
              <a:t>Granularity</a:t>
            </a:r>
            <a:r>
              <a:rPr lang="en-US" dirty="0">
                <a:latin typeface="Arial Unicode MS" pitchFamily="34" charset="-128"/>
              </a:rPr>
              <a:t> – The degree to which access to objects can be restricted</a:t>
            </a:r>
            <a:r>
              <a:rPr lang="en-US" sz="2000" dirty="0" smtClean="0">
                <a:latin typeface="Arial Unicode MS" pitchFamily="34" charset="-128"/>
              </a:rPr>
              <a:t>.</a:t>
            </a:r>
            <a:endParaRPr lang="en-US" sz="2000" dirty="0">
              <a:latin typeface="Arial Unicode MS" pitchFamily="34" charset="-128"/>
            </a:endParaRPr>
          </a:p>
          <a:p>
            <a:pPr lvl="1">
              <a:buClr>
                <a:srgbClr val="003399"/>
              </a:buClr>
            </a:pPr>
            <a:r>
              <a:rPr lang="en-US" dirty="0">
                <a:latin typeface="Arial Unicode MS" pitchFamily="34" charset="-128"/>
              </a:rPr>
              <a:t>Granularity can be applied to both the actions allowable on objects, as well as to the users allowed to perform those actions on the </a:t>
            </a:r>
            <a:r>
              <a:rPr lang="en-US" dirty="0" smtClean="0">
                <a:latin typeface="Arial Unicode MS" pitchFamily="34" charset="-128"/>
              </a:rPr>
              <a:t>object</a:t>
            </a:r>
            <a:endParaRPr lang="en-US" dirty="0"/>
          </a:p>
          <a:p>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6B94F0AF-DC48-410B-B723-65A140F72985}" type="slidenum">
              <a:rPr lang="en-US"/>
              <a:pPr/>
              <a:t>126</a:t>
            </a:fld>
            <a:r>
              <a:rPr lang="en-US" dirty="0"/>
              <a:t> -</a:t>
            </a:r>
          </a:p>
        </p:txBody>
      </p:sp>
      <p:sp>
        <p:nvSpPr>
          <p:cNvPr id="1076226"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Security Issues</a:t>
            </a:r>
          </a:p>
        </p:txBody>
      </p:sp>
      <p:sp>
        <p:nvSpPr>
          <p:cNvPr id="1076227" name="Rectangle 3"/>
          <p:cNvSpPr>
            <a:spLocks noGrp="1" noChangeArrowheads="1"/>
          </p:cNvSpPr>
          <p:nvPr>
            <p:ph type="body" idx="1"/>
          </p:nvPr>
        </p:nvSpPr>
        <p:spPr>
          <a:xfrm>
            <a:off x="685800" y="1143000"/>
            <a:ext cx="7772400" cy="5332413"/>
          </a:xfrm>
        </p:spPr>
        <p:txBody>
          <a:bodyPr/>
          <a:lstStyle/>
          <a:p>
            <a:pPr>
              <a:lnSpc>
                <a:spcPct val="90000"/>
              </a:lnSpc>
            </a:pPr>
            <a:r>
              <a:rPr lang="en-US" dirty="0"/>
              <a:t>Online Transaction Processing (</a:t>
            </a:r>
            <a:r>
              <a:rPr lang="en-US" u="sng" dirty="0">
                <a:solidFill>
                  <a:srgbClr val="FF6600"/>
                </a:solidFill>
              </a:rPr>
              <a:t>OLTP</a:t>
            </a:r>
            <a:r>
              <a:rPr lang="en-US" dirty="0"/>
              <a:t>)</a:t>
            </a:r>
          </a:p>
          <a:p>
            <a:pPr lvl="1">
              <a:lnSpc>
                <a:spcPct val="90000"/>
              </a:lnSpc>
            </a:pPr>
            <a:r>
              <a:rPr lang="en-US" dirty="0"/>
              <a:t>Usually used when multiple databases are clustered to provide fault tolerance and higher performance.</a:t>
            </a:r>
          </a:p>
          <a:p>
            <a:pPr lvl="1">
              <a:lnSpc>
                <a:spcPct val="90000"/>
              </a:lnSpc>
              <a:buClr>
                <a:srgbClr val="003399"/>
              </a:buClr>
            </a:pPr>
            <a:r>
              <a:rPr lang="en-US" u="sng" dirty="0">
                <a:solidFill>
                  <a:srgbClr val="FF6600"/>
                </a:solidFill>
              </a:rPr>
              <a:t>Transaction logs</a:t>
            </a:r>
            <a:r>
              <a:rPr lang="en-US" dirty="0"/>
              <a:t> are used for synchronization of </a:t>
            </a:r>
            <a:r>
              <a:rPr lang="en-US" dirty="0" smtClean="0"/>
              <a:t>databases</a:t>
            </a:r>
            <a:endParaRPr lang="en-US" dirty="0"/>
          </a:p>
          <a:p>
            <a:pPr lvl="1">
              <a:lnSpc>
                <a:spcPct val="90000"/>
              </a:lnSpc>
              <a:buClr>
                <a:srgbClr val="003399"/>
              </a:buClr>
            </a:pPr>
            <a:r>
              <a:rPr lang="en-US" dirty="0"/>
              <a:t>OLTP transactions occur in real time which usually updates more than one database…which introduces integrity threats.  To counteract this </a:t>
            </a:r>
            <a:r>
              <a:rPr lang="en-US" u="sng" dirty="0">
                <a:solidFill>
                  <a:srgbClr val="FF6600"/>
                </a:solidFill>
              </a:rPr>
              <a:t>ACID</a:t>
            </a:r>
            <a:r>
              <a:rPr lang="en-US" dirty="0"/>
              <a:t> test should be implemented.</a:t>
            </a:r>
          </a:p>
          <a:p>
            <a:pPr lvl="2">
              <a:lnSpc>
                <a:spcPct val="90000"/>
              </a:lnSpc>
              <a:buClr>
                <a:srgbClr val="003399"/>
              </a:buClr>
            </a:pPr>
            <a:r>
              <a:rPr lang="en-US" u="sng" dirty="0">
                <a:solidFill>
                  <a:srgbClr val="FF6600"/>
                </a:solidFill>
              </a:rPr>
              <a:t>Atomicity</a:t>
            </a:r>
            <a:r>
              <a:rPr lang="en-US" dirty="0"/>
              <a:t> – Divides transactions into units of work and ensures all modifications take effect or none </a:t>
            </a:r>
            <a:r>
              <a:rPr lang="en-US" dirty="0" smtClean="0"/>
              <a:t>do</a:t>
            </a:r>
            <a:endParaRPr lang="en-US" dirty="0"/>
          </a:p>
          <a:p>
            <a:pPr lvl="2">
              <a:lnSpc>
                <a:spcPct val="90000"/>
              </a:lnSpc>
              <a:buClr>
                <a:srgbClr val="003399"/>
              </a:buClr>
            </a:pPr>
            <a:r>
              <a:rPr lang="en-US" u="sng" dirty="0">
                <a:solidFill>
                  <a:srgbClr val="FF6600"/>
                </a:solidFill>
              </a:rPr>
              <a:t>Consistency</a:t>
            </a:r>
            <a:r>
              <a:rPr lang="en-US" dirty="0"/>
              <a:t> – A transaction must follow integrity policy for that specific database and ensure that all data is consistent in the different </a:t>
            </a:r>
            <a:r>
              <a:rPr lang="en-US" dirty="0" smtClean="0"/>
              <a:t>databases</a:t>
            </a:r>
            <a:endParaRPr lang="en-US" dirty="0"/>
          </a:p>
          <a:p>
            <a:pPr lvl="2">
              <a:lnSpc>
                <a:spcPct val="90000"/>
              </a:lnSpc>
              <a:buClr>
                <a:srgbClr val="003399"/>
              </a:buClr>
            </a:pPr>
            <a:r>
              <a:rPr lang="en-US" u="sng" dirty="0">
                <a:solidFill>
                  <a:srgbClr val="FF6600"/>
                </a:solidFill>
              </a:rPr>
              <a:t>Isolation</a:t>
            </a:r>
            <a:r>
              <a:rPr lang="en-US" dirty="0"/>
              <a:t> – Transactions execute in isolation until completed, without interacting with other </a:t>
            </a:r>
            <a:r>
              <a:rPr lang="en-US" dirty="0" smtClean="0"/>
              <a:t>transactions</a:t>
            </a:r>
            <a:endParaRPr lang="en-US" dirty="0"/>
          </a:p>
          <a:p>
            <a:pPr lvl="2">
              <a:lnSpc>
                <a:spcPct val="90000"/>
              </a:lnSpc>
              <a:buClr>
                <a:srgbClr val="003399"/>
              </a:buClr>
            </a:pPr>
            <a:r>
              <a:rPr lang="en-US" u="sng" dirty="0">
                <a:solidFill>
                  <a:srgbClr val="FF6600"/>
                </a:solidFill>
              </a:rPr>
              <a:t>Durability</a:t>
            </a:r>
            <a:r>
              <a:rPr lang="en-US" dirty="0"/>
              <a:t> – Once the transaction is verified as accurate on all systems, it is committed and the databases cannot be rolled </a:t>
            </a:r>
            <a:r>
              <a:rPr lang="en-US" dirty="0" smtClean="0"/>
              <a:t>back</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F0ED62AC-C1C7-415B-A152-4DDC517814E6}" type="slidenum">
              <a:rPr lang="en-US"/>
              <a:pPr/>
              <a:t>127</a:t>
            </a:fld>
            <a:r>
              <a:rPr lang="en-US" dirty="0"/>
              <a:t> -</a:t>
            </a:r>
          </a:p>
        </p:txBody>
      </p:sp>
      <p:sp>
        <p:nvSpPr>
          <p:cNvPr id="1078274" name="Rectangle 2"/>
          <p:cNvSpPr>
            <a:spLocks noGrp="1" noChangeArrowheads="1"/>
          </p:cNvSpPr>
          <p:nvPr>
            <p:ph type="title"/>
          </p:nvPr>
        </p:nvSpPr>
        <p:spPr/>
        <p:txBody>
          <a:bodyPr/>
          <a:lstStyle/>
          <a:p>
            <a:r>
              <a:rPr lang="en-US" sz="1200" dirty="0">
                <a:sym typeface="Wingdings" pitchFamily="2" charset="2"/>
              </a:rPr>
              <a:t>Database and DB Warehousing Vulnerabilities, Threats, and Protections</a:t>
            </a:r>
            <a:r>
              <a:rPr lang="en-US" dirty="0"/>
              <a:t/>
            </a:r>
            <a:br>
              <a:rPr lang="en-US" dirty="0"/>
            </a:br>
            <a:r>
              <a:rPr lang="en-US" dirty="0"/>
              <a:t>Database Threats</a:t>
            </a:r>
          </a:p>
        </p:txBody>
      </p:sp>
      <p:sp>
        <p:nvSpPr>
          <p:cNvPr id="1078275" name="Rectangle 3"/>
          <p:cNvSpPr>
            <a:spLocks noGrp="1" noChangeArrowheads="1"/>
          </p:cNvSpPr>
          <p:nvPr>
            <p:ph type="body" idx="1"/>
          </p:nvPr>
        </p:nvSpPr>
        <p:spPr>
          <a:xfrm>
            <a:off x="685800" y="1143000"/>
            <a:ext cx="7772400" cy="5330825"/>
          </a:xfrm>
        </p:spPr>
        <p:txBody>
          <a:bodyPr/>
          <a:lstStyle/>
          <a:p>
            <a:pPr>
              <a:lnSpc>
                <a:spcPct val="90000"/>
              </a:lnSpc>
              <a:buClr>
                <a:srgbClr val="003399"/>
              </a:buClr>
            </a:pPr>
            <a:r>
              <a:rPr lang="en-US" u="sng" dirty="0">
                <a:solidFill>
                  <a:srgbClr val="FF6600"/>
                </a:solidFill>
              </a:rPr>
              <a:t>Aggregation</a:t>
            </a:r>
          </a:p>
          <a:p>
            <a:pPr lvl="1">
              <a:lnSpc>
                <a:spcPct val="90000"/>
              </a:lnSpc>
              <a:buClr>
                <a:srgbClr val="003399"/>
              </a:buClr>
            </a:pPr>
            <a:r>
              <a:rPr lang="en-US" dirty="0"/>
              <a:t>The act of combining information from separate sources.</a:t>
            </a:r>
          </a:p>
          <a:p>
            <a:pPr lvl="1">
              <a:lnSpc>
                <a:spcPct val="90000"/>
              </a:lnSpc>
              <a:buClr>
                <a:srgbClr val="003399"/>
              </a:buClr>
            </a:pPr>
            <a:r>
              <a:rPr lang="en-US" dirty="0"/>
              <a:t>The combined information has a sensitivity level greater that any of the individual parts.</a:t>
            </a:r>
          </a:p>
          <a:p>
            <a:pPr>
              <a:lnSpc>
                <a:spcPct val="90000"/>
              </a:lnSpc>
              <a:buClr>
                <a:srgbClr val="003399"/>
              </a:buClr>
            </a:pPr>
            <a:r>
              <a:rPr lang="en-US" u="sng" dirty="0">
                <a:solidFill>
                  <a:srgbClr val="FF6600"/>
                </a:solidFill>
              </a:rPr>
              <a:t>Inference</a:t>
            </a:r>
          </a:p>
          <a:p>
            <a:pPr lvl="1">
              <a:lnSpc>
                <a:spcPct val="90000"/>
              </a:lnSpc>
              <a:buClr>
                <a:srgbClr val="003399"/>
              </a:buClr>
            </a:pPr>
            <a:r>
              <a:rPr lang="en-US" dirty="0"/>
              <a:t>A user deduces (infers or figures out) the full story from pieces learned through aggregation and other sources.</a:t>
            </a:r>
          </a:p>
          <a:p>
            <a:pPr lvl="1">
              <a:lnSpc>
                <a:spcPct val="90000"/>
              </a:lnSpc>
              <a:buClr>
                <a:srgbClr val="003399"/>
              </a:buClr>
            </a:pPr>
            <a:r>
              <a:rPr lang="en-US" dirty="0"/>
              <a:t>Differs from aggregation in that data not explicitly available is used during the act of deduction (inference or plain figuring it out).</a:t>
            </a:r>
          </a:p>
          <a:p>
            <a:pPr>
              <a:lnSpc>
                <a:spcPct val="90000"/>
              </a:lnSpc>
              <a:buClr>
                <a:srgbClr val="003399"/>
              </a:buClr>
            </a:pPr>
            <a:r>
              <a:rPr lang="en-US" u="sng" dirty="0">
                <a:solidFill>
                  <a:srgbClr val="FF6600"/>
                </a:solidFill>
              </a:rPr>
              <a:t>Deadlocking</a:t>
            </a:r>
          </a:p>
          <a:p>
            <a:pPr lvl="1">
              <a:lnSpc>
                <a:spcPct val="90000"/>
              </a:lnSpc>
              <a:buClr>
                <a:srgbClr val="003399"/>
              </a:buClr>
            </a:pPr>
            <a:r>
              <a:rPr lang="en-US" dirty="0"/>
              <a:t>Two processes have locks on separate objects and each process is trying to acquire a lock on the object the other process has. </a:t>
            </a:r>
          </a:p>
          <a:p>
            <a:pPr>
              <a:lnSpc>
                <a:spcPct val="90000"/>
              </a:lnSpc>
            </a:pPr>
            <a:endParaRPr lang="en-US" dirty="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are the four types of database management system (DBMS) models?</a:t>
            </a:r>
          </a:p>
          <a:p>
            <a:pPr lvl="1"/>
            <a:r>
              <a:rPr lang="en-US" dirty="0"/>
              <a:t> </a:t>
            </a:r>
            <a:r>
              <a:rPr lang="en-US" dirty="0" smtClean="0"/>
              <a:t> </a:t>
            </a:r>
          </a:p>
          <a:p>
            <a:pPr lvl="1"/>
            <a:r>
              <a:rPr lang="en-US" dirty="0"/>
              <a:t> </a:t>
            </a:r>
            <a:r>
              <a:rPr lang="en-US" dirty="0" smtClean="0"/>
              <a:t> </a:t>
            </a:r>
          </a:p>
          <a:p>
            <a:pPr lvl="1"/>
            <a:r>
              <a:rPr lang="en-US" dirty="0"/>
              <a:t> </a:t>
            </a:r>
            <a:r>
              <a:rPr lang="en-US" dirty="0" smtClean="0"/>
              <a:t> </a:t>
            </a:r>
          </a:p>
          <a:p>
            <a:pPr lvl="1"/>
            <a:r>
              <a:rPr lang="en-US" dirty="0"/>
              <a:t> </a:t>
            </a:r>
            <a:r>
              <a:rPr lang="en-US" dirty="0" smtClean="0"/>
              <a:t> </a:t>
            </a:r>
          </a:p>
          <a:p>
            <a:endParaRPr lang="en-US" dirty="0" smtClean="0"/>
          </a:p>
          <a:p>
            <a:r>
              <a:rPr lang="en-US" dirty="0" smtClean="0"/>
              <a:t>In RDBMS, what is the definition for atomic relation?</a:t>
            </a:r>
          </a:p>
          <a:p>
            <a:pPr lvl="1"/>
            <a:r>
              <a:rPr lang="en-US" dirty="0" smtClean="0"/>
              <a:t> </a:t>
            </a:r>
            <a:br>
              <a:rPr lang="en-US" dirty="0" smtClean="0"/>
            </a:br>
            <a:endParaRPr lang="en-US" dirty="0" smtClean="0"/>
          </a:p>
          <a:p>
            <a:endParaRPr lang="en-US" dirty="0"/>
          </a:p>
          <a:p>
            <a:r>
              <a:rPr lang="en-US" dirty="0" smtClean="0"/>
              <a:t>In RDBMS, what is a primary key?</a:t>
            </a:r>
          </a:p>
          <a:p>
            <a:pPr lvl="1"/>
            <a:r>
              <a:rPr lang="en-US" dirty="0"/>
              <a:t> </a:t>
            </a:r>
            <a:r>
              <a:rPr lang="en-US" dirty="0" smtClean="0"/>
              <a:t>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128</a:t>
            </a:fld>
            <a:r>
              <a:rPr lang="en-US" dirty="0" smtClean="0"/>
              <a:t> -</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What are the four types of database management system (DBMS) models?</a:t>
            </a:r>
          </a:p>
          <a:p>
            <a:pPr lvl="1"/>
            <a:r>
              <a:rPr lang="en-US" dirty="0"/>
              <a:t> </a:t>
            </a:r>
            <a:r>
              <a:rPr lang="en-US" u="sng" dirty="0" smtClean="0">
                <a:solidFill>
                  <a:srgbClr val="FF6600"/>
                </a:solidFill>
              </a:rPr>
              <a:t>Hierarchical</a:t>
            </a:r>
          </a:p>
          <a:p>
            <a:pPr lvl="1"/>
            <a:r>
              <a:rPr lang="en-US" dirty="0"/>
              <a:t> </a:t>
            </a:r>
            <a:r>
              <a:rPr lang="en-US" u="sng" dirty="0" smtClean="0">
                <a:solidFill>
                  <a:srgbClr val="FF6600"/>
                </a:solidFill>
              </a:rPr>
              <a:t>Network</a:t>
            </a:r>
          </a:p>
          <a:p>
            <a:pPr lvl="1"/>
            <a:r>
              <a:rPr lang="en-US" dirty="0"/>
              <a:t> </a:t>
            </a:r>
            <a:r>
              <a:rPr lang="en-US" u="sng" dirty="0" smtClean="0">
                <a:solidFill>
                  <a:srgbClr val="FF6600"/>
                </a:solidFill>
              </a:rPr>
              <a:t>Relational</a:t>
            </a:r>
          </a:p>
          <a:p>
            <a:pPr lvl="1"/>
            <a:r>
              <a:rPr lang="en-US" dirty="0"/>
              <a:t> </a:t>
            </a:r>
            <a:r>
              <a:rPr lang="en-US" u="sng" dirty="0" smtClean="0">
                <a:solidFill>
                  <a:srgbClr val="FF6600"/>
                </a:solidFill>
              </a:rPr>
              <a:t>Object-oriented</a:t>
            </a:r>
          </a:p>
          <a:p>
            <a:endParaRPr lang="en-US" dirty="0" smtClean="0"/>
          </a:p>
          <a:p>
            <a:r>
              <a:rPr lang="en-US" dirty="0" smtClean="0"/>
              <a:t>In RDBMS, what is the definition for atomic relation?</a:t>
            </a:r>
          </a:p>
          <a:p>
            <a:pPr lvl="1"/>
            <a:r>
              <a:rPr lang="en-US" dirty="0" smtClean="0"/>
              <a:t> </a:t>
            </a:r>
            <a:r>
              <a:rPr lang="en-US" u="sng" dirty="0" smtClean="0">
                <a:solidFill>
                  <a:srgbClr val="FF6600"/>
                </a:solidFill>
              </a:rPr>
              <a:t>Every row/column position always contains exactly one data value</a:t>
            </a:r>
          </a:p>
          <a:p>
            <a:endParaRPr lang="en-US" dirty="0"/>
          </a:p>
          <a:p>
            <a:r>
              <a:rPr lang="en-US" dirty="0" smtClean="0"/>
              <a:t>In RDBMS, what is a primary key?</a:t>
            </a:r>
          </a:p>
          <a:p>
            <a:pPr lvl="1"/>
            <a:r>
              <a:rPr lang="en-US" dirty="0"/>
              <a:t> </a:t>
            </a:r>
            <a:r>
              <a:rPr lang="en-US" dirty="0" smtClean="0"/>
              <a:t> </a:t>
            </a:r>
            <a:r>
              <a:rPr lang="en-US" u="sng" dirty="0" smtClean="0">
                <a:solidFill>
                  <a:srgbClr val="FF6600"/>
                </a:solidFill>
              </a:rPr>
              <a:t>The attribute that uniquely identifies each record</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129</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additive="base">
                                        <p:cTn id="28"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 calcmode="lin" valueType="num">
                                      <p:cBhvr additive="base">
                                        <p:cTn id="34"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smtClean="0"/>
              <a:t>In 1992, GAO reported: “</a:t>
            </a:r>
            <a:r>
              <a:rPr lang="en-US" i="1" dirty="0" smtClean="0"/>
              <a:t>Defense’s mission-critical systems continue to have significant software development problems. Numerous GAO reports and Defense studies have identified many problems, including a </a:t>
            </a:r>
            <a:r>
              <a:rPr lang="en-US" i="1" u="sng" dirty="0" smtClean="0">
                <a:solidFill>
                  <a:srgbClr val="FF6600"/>
                </a:solidFill>
              </a:rPr>
              <a:t>lack of management attention</a:t>
            </a:r>
            <a:r>
              <a:rPr lang="en-US" i="1" dirty="0" smtClean="0"/>
              <a:t>, </a:t>
            </a:r>
            <a:r>
              <a:rPr lang="en-US" i="1" u="sng" dirty="0" smtClean="0">
                <a:solidFill>
                  <a:srgbClr val="FF6600"/>
                </a:solidFill>
              </a:rPr>
              <a:t>ill-defined system requirements</a:t>
            </a:r>
            <a:r>
              <a:rPr lang="en-US" i="1" dirty="0" smtClean="0"/>
              <a:t>, and </a:t>
            </a:r>
            <a:r>
              <a:rPr lang="en-US" i="1" u="sng" dirty="0" smtClean="0">
                <a:solidFill>
                  <a:srgbClr val="FF6600"/>
                </a:solidFill>
              </a:rPr>
              <a:t>inadequate testing</a:t>
            </a:r>
            <a:r>
              <a:rPr lang="en-US" i="1" dirty="0" smtClean="0"/>
              <a:t>. The highly complex nature of mission-critical systems and millions of lines of software required to support them contribute to the continuation of serious software development problems.</a:t>
            </a:r>
            <a:r>
              <a:rPr lang="en-US" dirty="0" smtClean="0"/>
              <a:t>” E.g., *</a:t>
            </a:r>
          </a:p>
          <a:p>
            <a:pPr lvl="1"/>
            <a:r>
              <a:rPr lang="en-US" dirty="0" smtClean="0"/>
              <a:t>Cheyenne Mountain Upgrade (CMU), etc.</a:t>
            </a:r>
          </a:p>
          <a:p>
            <a:pPr lvl="1"/>
            <a:r>
              <a:rPr lang="en-US" dirty="0" smtClean="0"/>
              <a:t>Strategic Defense Initiative (SDI)</a:t>
            </a:r>
          </a:p>
          <a:p>
            <a:pPr lvl="1"/>
            <a:r>
              <a:rPr lang="en-US" dirty="0" smtClean="0"/>
              <a:t>Patriot surface-to-air missile system (Patriot)</a:t>
            </a:r>
          </a:p>
          <a:p>
            <a:pPr lvl="1"/>
            <a:r>
              <a:rPr lang="en-US" dirty="0" smtClean="0"/>
              <a:t>Army Tactical Command and Control System (ATCCS)</a:t>
            </a:r>
          </a:p>
          <a:p>
            <a:pPr lvl="1"/>
            <a:r>
              <a:rPr lang="en-US" dirty="0" smtClean="0"/>
              <a:t>AN/BSY-2 combat system for SSN-21 </a:t>
            </a:r>
            <a:r>
              <a:rPr lang="en-US" dirty="0" err="1" smtClean="0"/>
              <a:t>Seawolf</a:t>
            </a:r>
            <a:r>
              <a:rPr lang="en-US" dirty="0" smtClean="0"/>
              <a:t> submarine (BSY-2)</a:t>
            </a:r>
          </a:p>
          <a:p>
            <a:pPr lvl="1"/>
            <a:r>
              <a:rPr lang="en-US" dirty="0" smtClean="0"/>
              <a:t>AN/FQ-93 computer for the North American Aerospace Defense Command</a:t>
            </a:r>
          </a:p>
          <a:p>
            <a:pPr lvl="1"/>
            <a:r>
              <a:rPr lang="en-US" dirty="0" smtClean="0"/>
              <a:t>C-17 transport aircraft</a:t>
            </a:r>
          </a:p>
          <a:p>
            <a:pPr lvl="1"/>
            <a:r>
              <a:rPr lang="en-US" dirty="0" smtClean="0"/>
              <a:t>F-14D Tomcat fighter aircraft, etc.</a:t>
            </a:r>
          </a:p>
          <a:p>
            <a:endParaRPr lang="en-US" dirty="0" smtClean="0"/>
          </a:p>
          <a:p>
            <a:endParaRPr lang="en-US" dirty="0"/>
          </a:p>
        </p:txBody>
      </p:sp>
      <p:sp>
        <p:nvSpPr>
          <p:cNvPr id="3" name="Title 2"/>
          <p:cNvSpPr>
            <a:spLocks noGrp="1"/>
          </p:cNvSpPr>
          <p:nvPr>
            <p:ph type="title"/>
          </p:nvPr>
        </p:nvSpPr>
        <p:spPr/>
        <p:txBody>
          <a:bodyPr/>
          <a:lstStyle/>
          <a:p>
            <a:r>
              <a:rPr lang="en-US" sz="1200" dirty="0" smtClean="0"/>
              <a:t>Governance &amp; Management</a:t>
            </a:r>
            <a:r>
              <a:rPr lang="en-US" dirty="0" smtClean="0"/>
              <a:t/>
            </a:r>
            <a:br>
              <a:rPr lang="en-US" dirty="0" smtClean="0"/>
            </a:br>
            <a:r>
              <a:rPr lang="en-US" dirty="0" smtClean="0"/>
              <a:t>Why CCA (/ ITMRA) necessary?</a:t>
            </a:r>
            <a:endParaRPr lang="en-US" sz="1200" dirty="0"/>
          </a:p>
        </p:txBody>
      </p:sp>
      <p:sp>
        <p:nvSpPr>
          <p:cNvPr id="4" name="Slide Number Placeholder 3"/>
          <p:cNvSpPr>
            <a:spLocks noGrp="1"/>
          </p:cNvSpPr>
          <p:nvPr>
            <p:ph type="sldNum" sz="quarter" idx="10"/>
          </p:nvPr>
        </p:nvSpPr>
        <p:spPr/>
        <p:txBody>
          <a:bodyPr/>
          <a:lstStyle/>
          <a:p>
            <a:pPr>
              <a:defRPr/>
            </a:pPr>
            <a:r>
              <a:rPr lang="en-US" smtClean="0"/>
              <a:t>- </a:t>
            </a:r>
            <a:fld id="{73B44FBC-27F0-4EA7-9D41-50CD14FCA39F}" type="slidenum">
              <a:rPr lang="en-US" smtClean="0"/>
              <a:pPr>
                <a:defRPr/>
              </a:pPr>
              <a:t>13</a:t>
            </a:fld>
            <a:r>
              <a:rPr lang="en-US" smtClean="0"/>
              <a:t> -</a:t>
            </a:r>
            <a:endParaRPr lang="en-US" dirty="0"/>
          </a:p>
        </p:txBody>
      </p:sp>
      <p:sp>
        <p:nvSpPr>
          <p:cNvPr id="5" name="Text Box 4"/>
          <p:cNvSpPr txBox="1">
            <a:spLocks noChangeArrowheads="1"/>
          </p:cNvSpPr>
          <p:nvPr/>
        </p:nvSpPr>
        <p:spPr bwMode="auto">
          <a:xfrm>
            <a:off x="1622064" y="6380333"/>
            <a:ext cx="5947462" cy="400110"/>
          </a:xfrm>
          <a:prstGeom prst="rect">
            <a:avLst/>
          </a:prstGeom>
          <a:noFill/>
          <a:ln w="9525">
            <a:noFill/>
            <a:miter lim="800000"/>
            <a:headEnd/>
            <a:tailEnd/>
          </a:ln>
        </p:spPr>
        <p:txBody>
          <a:bodyPr wrap="none">
            <a:spAutoFit/>
          </a:bodyPr>
          <a:lstStyle/>
          <a:p>
            <a:r>
              <a:rPr lang="en-US" sz="1000" b="1" dirty="0" smtClean="0">
                <a:solidFill>
                  <a:srgbClr val="003399"/>
                </a:solidFill>
              </a:rPr>
              <a:t>Reference</a:t>
            </a:r>
            <a:r>
              <a:rPr lang="en-US" sz="1000" b="1" dirty="0">
                <a:solidFill>
                  <a:srgbClr val="003399"/>
                </a:solidFill>
              </a:rPr>
              <a:t>: </a:t>
            </a:r>
            <a:endParaRPr lang="en-US" sz="1000" b="1" dirty="0" smtClean="0">
              <a:solidFill>
                <a:srgbClr val="003399"/>
              </a:solidFill>
            </a:endParaRPr>
          </a:p>
          <a:p>
            <a:r>
              <a:rPr lang="en-US" sz="1000" b="1" dirty="0" smtClean="0">
                <a:solidFill>
                  <a:srgbClr val="003399"/>
                </a:solidFill>
              </a:rPr>
              <a:t>* </a:t>
            </a:r>
            <a:r>
              <a:rPr lang="en-US" sz="1000" dirty="0" smtClean="0">
                <a:solidFill>
                  <a:srgbClr val="003399"/>
                </a:solidFill>
              </a:rPr>
              <a:t>GAO/IMTEC-93-13, </a:t>
            </a:r>
            <a:r>
              <a:rPr lang="en-US" sz="1000" i="1" dirty="0" smtClean="0">
                <a:solidFill>
                  <a:srgbClr val="003399"/>
                </a:solidFill>
              </a:rPr>
              <a:t>Defense Attempting to Address Major Software Challenges</a:t>
            </a:r>
            <a:r>
              <a:rPr lang="en-US" sz="1000" dirty="0" smtClean="0">
                <a:solidFill>
                  <a:srgbClr val="003399"/>
                </a:solidFill>
              </a:rPr>
              <a:t>, December 24, 1992</a:t>
            </a:r>
            <a:endParaRPr lang="en-US" sz="1000" i="1" dirty="0">
              <a:solidFill>
                <a:srgbClr val="003399"/>
              </a:solidFill>
            </a:endParaRPr>
          </a:p>
        </p:txBody>
      </p:sp>
    </p:spTree>
    <p:extLst>
      <p:ext uri="{BB962C8B-B14F-4D97-AF65-F5344CB8AC3E}">
        <p14:creationId xmlns:p14="http://schemas.microsoft.com/office/powerpoint/2010/main" val="4784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250"/>
                                        <p:tgtEl>
                                          <p:spTgt spid="2">
                                            <p:txEl>
                                              <p:pRg st="1" end="1"/>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250"/>
                                        <p:tgtEl>
                                          <p:spTgt spid="2">
                                            <p:txEl>
                                              <p:pRg st="2" end="2"/>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left)">
                                      <p:cBhvr>
                                        <p:cTn id="15" dur="250"/>
                                        <p:tgtEl>
                                          <p:spTgt spid="2">
                                            <p:txEl>
                                              <p:pRg st="3" end="3"/>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250"/>
                                        <p:tgtEl>
                                          <p:spTgt spid="2">
                                            <p:txEl>
                                              <p:pRg st="4" end="4"/>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left)">
                                      <p:cBhvr>
                                        <p:cTn id="23" dur="250"/>
                                        <p:tgtEl>
                                          <p:spTgt spid="2">
                                            <p:txEl>
                                              <p:pRg st="5" end="5"/>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left)">
                                      <p:cBhvr>
                                        <p:cTn id="27" dur="250"/>
                                        <p:tgtEl>
                                          <p:spTgt spid="2">
                                            <p:txEl>
                                              <p:pRg st="6" end="6"/>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wipe(left)">
                                      <p:cBhvr>
                                        <p:cTn id="31" dur="250"/>
                                        <p:tgtEl>
                                          <p:spTgt spid="2">
                                            <p:txEl>
                                              <p:pRg st="7" end="7"/>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left)">
                                      <p:cBhvr>
                                        <p:cTn id="35" dur="25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For RDBMS, how is the relationship between database tables created?</a:t>
            </a:r>
          </a:p>
          <a:p>
            <a:pPr lvl="1"/>
            <a:r>
              <a:rPr lang="en-US" dirty="0"/>
              <a:t> </a:t>
            </a:r>
            <a:r>
              <a:rPr lang="en-US" dirty="0" smtClean="0"/>
              <a:t> </a:t>
            </a:r>
            <a:br>
              <a:rPr lang="en-US" dirty="0" smtClean="0"/>
            </a:br>
            <a:endParaRPr lang="en-US" dirty="0" smtClean="0"/>
          </a:p>
          <a:p>
            <a:endParaRPr lang="en-US" dirty="0"/>
          </a:p>
          <a:p>
            <a:r>
              <a:rPr lang="en-US" dirty="0" smtClean="0"/>
              <a:t>In an object-oriented relational database (ORDBMS), what are the three layers where the object relations are build?</a:t>
            </a:r>
          </a:p>
          <a:p>
            <a:pPr lvl="1"/>
            <a:r>
              <a:rPr lang="en-US" dirty="0"/>
              <a:t> </a:t>
            </a:r>
            <a:r>
              <a:rPr lang="en-US" dirty="0" smtClean="0"/>
              <a:t> </a:t>
            </a:r>
          </a:p>
          <a:p>
            <a:pPr lvl="1"/>
            <a:r>
              <a:rPr lang="en-US" dirty="0"/>
              <a:t> </a:t>
            </a:r>
            <a:r>
              <a:rPr lang="en-US" dirty="0" smtClean="0"/>
              <a:t> </a:t>
            </a:r>
            <a:br>
              <a:rPr lang="en-US" dirty="0" smtClean="0"/>
            </a:br>
            <a:endParaRPr lang="en-US" dirty="0" smtClean="0"/>
          </a:p>
          <a:p>
            <a:pPr lvl="1"/>
            <a:r>
              <a:rPr lang="en-US" dirty="0"/>
              <a:t> </a:t>
            </a:r>
            <a:r>
              <a:rPr lang="en-US" dirty="0" smtClean="0"/>
              <a:t>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130</a:t>
            </a:fld>
            <a:r>
              <a:rPr lang="en-US" dirty="0" smtClean="0"/>
              <a:t> -</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For RDBMS, how is the relationship between database tables created?</a:t>
            </a:r>
          </a:p>
          <a:p>
            <a:pPr lvl="1"/>
            <a:r>
              <a:rPr lang="en-US" dirty="0"/>
              <a:t> </a:t>
            </a:r>
            <a:r>
              <a:rPr lang="en-US" u="sng" dirty="0" smtClean="0">
                <a:solidFill>
                  <a:srgbClr val="FF6600"/>
                </a:solidFill>
              </a:rPr>
              <a:t>When an attribute of a database table is also an attribute of another database table</a:t>
            </a:r>
          </a:p>
          <a:p>
            <a:endParaRPr lang="en-US" dirty="0"/>
          </a:p>
          <a:p>
            <a:r>
              <a:rPr lang="en-US" dirty="0" smtClean="0"/>
              <a:t>In an object-oriented relational database (ORDBMS), what are the three layers where the object relations are build?</a:t>
            </a:r>
          </a:p>
          <a:p>
            <a:pPr lvl="1"/>
            <a:r>
              <a:rPr lang="en-US" dirty="0"/>
              <a:t> </a:t>
            </a:r>
            <a:r>
              <a:rPr lang="en-US" u="sng" dirty="0" smtClean="0">
                <a:solidFill>
                  <a:srgbClr val="FF6600"/>
                </a:solidFill>
              </a:rPr>
              <a:t>Presentation Layer: User/client level</a:t>
            </a:r>
          </a:p>
          <a:p>
            <a:pPr lvl="1"/>
            <a:r>
              <a:rPr lang="en-US" dirty="0"/>
              <a:t> </a:t>
            </a:r>
            <a:r>
              <a:rPr lang="en-US" u="sng" dirty="0" smtClean="0">
                <a:solidFill>
                  <a:srgbClr val="FF6600"/>
                </a:solidFill>
              </a:rPr>
              <a:t>Business Logic Layer: Accepts commands from the presentation layer and send instructions to the data layer</a:t>
            </a:r>
          </a:p>
          <a:p>
            <a:pPr lvl="1"/>
            <a:r>
              <a:rPr lang="en-US" dirty="0"/>
              <a:t> </a:t>
            </a:r>
            <a:r>
              <a:rPr lang="en-US" u="sng" dirty="0" smtClean="0">
                <a:solidFill>
                  <a:srgbClr val="FF6600"/>
                </a:solidFill>
              </a:rPr>
              <a:t>Data Layer: The database</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131</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685800" y="1143000"/>
            <a:ext cx="7772400" cy="5334000"/>
          </a:xfrm>
        </p:spPr>
        <p:txBody>
          <a:bodyPr>
            <a:normAutofit lnSpcReduction="10000"/>
          </a:bodyPr>
          <a:lstStyle/>
          <a:p>
            <a:r>
              <a:rPr lang="en-US" dirty="0" smtClean="0"/>
              <a:t>For granularity access control, what are the two content dependent access control implementations for a DBMS?</a:t>
            </a:r>
          </a:p>
          <a:p>
            <a:pPr lvl="1"/>
            <a:r>
              <a:rPr lang="en-US" dirty="0"/>
              <a:t> </a:t>
            </a:r>
            <a:r>
              <a:rPr lang="en-US" dirty="0" smtClean="0"/>
              <a:t> </a:t>
            </a:r>
          </a:p>
          <a:p>
            <a:pPr lvl="1"/>
            <a:r>
              <a:rPr lang="en-US" dirty="0"/>
              <a:t> </a:t>
            </a:r>
            <a:r>
              <a:rPr lang="en-US" dirty="0" smtClean="0"/>
              <a:t> </a:t>
            </a:r>
          </a:p>
          <a:p>
            <a:endParaRPr lang="en-US" dirty="0"/>
          </a:p>
          <a:p>
            <a:r>
              <a:rPr lang="en-US" dirty="0" smtClean="0"/>
              <a:t>For DBMS, what is the term used that describes multiple users accessing data contained within a database at the same time?</a:t>
            </a:r>
          </a:p>
          <a:p>
            <a:pPr lvl="1"/>
            <a:r>
              <a:rPr lang="en-US" dirty="0"/>
              <a:t> </a:t>
            </a:r>
            <a:r>
              <a:rPr lang="en-US" dirty="0" smtClean="0"/>
              <a:t> </a:t>
            </a:r>
          </a:p>
          <a:p>
            <a:endParaRPr lang="en-US" dirty="0"/>
          </a:p>
          <a:p>
            <a:r>
              <a:rPr lang="en-US" dirty="0" smtClean="0"/>
              <a:t>What is the act of combining information from different sources?</a:t>
            </a:r>
          </a:p>
          <a:p>
            <a:pPr lvl="1"/>
            <a:r>
              <a:rPr lang="en-US" dirty="0"/>
              <a:t> </a:t>
            </a:r>
            <a:r>
              <a:rPr lang="en-US" dirty="0" smtClean="0"/>
              <a:t>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132</a:t>
            </a:fld>
            <a:r>
              <a:rPr lang="en-US" dirty="0" smtClean="0"/>
              <a:t> -</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685800" y="1143000"/>
            <a:ext cx="7772400" cy="5334000"/>
          </a:xfrm>
        </p:spPr>
        <p:txBody>
          <a:bodyPr>
            <a:normAutofit lnSpcReduction="10000"/>
          </a:bodyPr>
          <a:lstStyle/>
          <a:p>
            <a:r>
              <a:rPr lang="en-US" dirty="0" smtClean="0"/>
              <a:t>For granularity access control, what are the two content dependent access control implementations for a DBMS?</a:t>
            </a:r>
          </a:p>
          <a:p>
            <a:pPr lvl="1"/>
            <a:r>
              <a:rPr lang="en-US" dirty="0"/>
              <a:t> </a:t>
            </a:r>
            <a:r>
              <a:rPr lang="en-US" u="sng" dirty="0" smtClean="0">
                <a:solidFill>
                  <a:srgbClr val="FF6600"/>
                </a:solidFill>
              </a:rPr>
              <a:t>Permissions by view</a:t>
            </a:r>
          </a:p>
          <a:p>
            <a:pPr lvl="1"/>
            <a:r>
              <a:rPr lang="en-US" dirty="0"/>
              <a:t> </a:t>
            </a:r>
            <a:r>
              <a:rPr lang="en-US" u="sng" dirty="0" smtClean="0">
                <a:solidFill>
                  <a:srgbClr val="FF6600"/>
                </a:solidFill>
              </a:rPr>
              <a:t>Cell suppression</a:t>
            </a:r>
          </a:p>
          <a:p>
            <a:endParaRPr lang="en-US" dirty="0"/>
          </a:p>
          <a:p>
            <a:r>
              <a:rPr lang="en-US" dirty="0" smtClean="0"/>
              <a:t>For DBMS, what is the term used that describes multiple users accessing data contained within a database at the same time?</a:t>
            </a:r>
          </a:p>
          <a:p>
            <a:pPr lvl="1"/>
            <a:r>
              <a:rPr lang="en-US" dirty="0"/>
              <a:t> </a:t>
            </a:r>
            <a:r>
              <a:rPr lang="en-US" u="sng" dirty="0" smtClean="0">
                <a:solidFill>
                  <a:srgbClr val="FF6600"/>
                </a:solidFill>
              </a:rPr>
              <a:t>Concurrency</a:t>
            </a:r>
          </a:p>
          <a:p>
            <a:endParaRPr lang="en-US" dirty="0"/>
          </a:p>
          <a:p>
            <a:r>
              <a:rPr lang="en-US" dirty="0" smtClean="0"/>
              <a:t>What is the act of combining information from different sources?</a:t>
            </a:r>
          </a:p>
          <a:p>
            <a:pPr lvl="1"/>
            <a:r>
              <a:rPr lang="en-US" dirty="0"/>
              <a:t> </a:t>
            </a:r>
            <a:r>
              <a:rPr lang="en-US" dirty="0" smtClean="0"/>
              <a:t> </a:t>
            </a:r>
            <a:r>
              <a:rPr lang="en-US" u="sng" dirty="0" smtClean="0">
                <a:solidFill>
                  <a:srgbClr val="FF6600"/>
                </a:solidFill>
              </a:rPr>
              <a:t>Aggregation</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133</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 calcmode="lin" valueType="num">
                                      <p:cBhvr additive="base">
                                        <p:cTn id="24"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C23BE9B6-9DC4-4AB0-A316-5B803D0BE6CC}" type="slidenum">
              <a:rPr lang="en-US"/>
              <a:pPr/>
              <a:t>134</a:t>
            </a:fld>
            <a:r>
              <a:rPr lang="en-US" dirty="0"/>
              <a:t> -</a:t>
            </a:r>
          </a:p>
        </p:txBody>
      </p:sp>
      <p:sp>
        <p:nvSpPr>
          <p:cNvPr id="1080322" name="Rectangle 2"/>
          <p:cNvSpPr>
            <a:spLocks noGrp="1" noChangeArrowheads="1"/>
          </p:cNvSpPr>
          <p:nvPr>
            <p:ph type="title"/>
          </p:nvPr>
        </p:nvSpPr>
        <p:spPr/>
        <p:txBody>
          <a:bodyPr/>
          <a:lstStyle/>
          <a:p>
            <a:r>
              <a:rPr lang="en-US" sz="1200" dirty="0"/>
              <a:t>Topics</a:t>
            </a:r>
            <a:br>
              <a:rPr lang="en-US" sz="1200" dirty="0"/>
            </a:br>
            <a:r>
              <a:rPr lang="en-US" dirty="0" smtClean="0"/>
              <a:t>Software Development Security Domain</a:t>
            </a:r>
            <a:endParaRPr lang="en-US" dirty="0"/>
          </a:p>
        </p:txBody>
      </p:sp>
      <p:sp>
        <p:nvSpPr>
          <p:cNvPr id="8" name="Rectangle 3"/>
          <p:cNvSpPr>
            <a:spLocks noGrp="1" noChangeArrowheads="1"/>
          </p:cNvSpPr>
          <p:nvPr>
            <p:ph idx="1"/>
          </p:nvPr>
        </p:nvSpPr>
        <p:spPr/>
        <p:txBody>
          <a:bodyPr/>
          <a:lstStyle/>
          <a:p>
            <a:pPr marL="609600" indent="-609600"/>
            <a:r>
              <a:rPr lang="en-US" dirty="0">
                <a:sym typeface="Wingdings" pitchFamily="2" charset="2"/>
              </a:rPr>
              <a:t>Governance &amp; Management</a:t>
            </a:r>
          </a:p>
          <a:p>
            <a:pPr marL="609600" indent="-609600"/>
            <a:r>
              <a:rPr lang="en-US" dirty="0">
                <a:sym typeface="Wingdings" pitchFamily="2" charset="2"/>
              </a:rPr>
              <a:t>System Life Cycle and Security</a:t>
            </a:r>
          </a:p>
          <a:p>
            <a:pPr marL="609600" indent="-609600"/>
            <a:r>
              <a:rPr lang="en-US" dirty="0">
                <a:sym typeface="Wingdings" pitchFamily="2" charset="2"/>
              </a:rPr>
              <a:t>Software Environment and Security Controls</a:t>
            </a:r>
          </a:p>
          <a:p>
            <a:pPr marL="609600" indent="-609600"/>
            <a:r>
              <a:rPr lang="en-US" dirty="0">
                <a:sym typeface="Wingdings" pitchFamily="2" charset="2"/>
              </a:rPr>
              <a:t>Programming Languages</a:t>
            </a:r>
          </a:p>
          <a:p>
            <a:pPr marL="609600" indent="-609600"/>
            <a:r>
              <a:rPr lang="en-US" dirty="0">
                <a:sym typeface="Wingdings" pitchFamily="2" charset="2"/>
              </a:rPr>
              <a:t>Database and DB Warehousing Vulnerabilities, Threats, and Protections</a:t>
            </a:r>
          </a:p>
          <a:p>
            <a:pPr marL="609600" indent="-609600"/>
            <a:r>
              <a:rPr lang="en-US" dirty="0">
                <a:sym typeface="Wingdings" pitchFamily="2" charset="2"/>
              </a:rPr>
              <a:t>Software Vulnerabilities and </a:t>
            </a:r>
            <a:r>
              <a:rPr lang="en-US" dirty="0" smtClean="0">
                <a:sym typeface="Wingdings" pitchFamily="2" charset="2"/>
              </a:rPr>
              <a:t>Threats</a:t>
            </a:r>
            <a:endParaRPr lang="en-US" sz="2800" dirty="0">
              <a:sym typeface="Wingdings" pitchFamily="2" charset="2"/>
            </a:endParaRPr>
          </a:p>
        </p:txBody>
      </p:sp>
      <p:sp>
        <p:nvSpPr>
          <p:cNvPr id="1080324" name="AutoShape 4"/>
          <p:cNvSpPr>
            <a:spLocks noChangeArrowheads="1"/>
          </p:cNvSpPr>
          <p:nvPr/>
        </p:nvSpPr>
        <p:spPr bwMode="auto">
          <a:xfrm>
            <a:off x="304800" y="3711766"/>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0"/>
          </p:nvPr>
        </p:nvSpPr>
        <p:spPr>
          <a:noFill/>
        </p:spPr>
        <p:txBody>
          <a:bodyPr/>
          <a:lstStyle/>
          <a:p>
            <a:r>
              <a:rPr lang="en-US" dirty="0" smtClean="0"/>
              <a:t>- </a:t>
            </a:r>
            <a:fld id="{1367FE95-0746-4969-BA6C-5553D0F0CF8F}" type="slidenum">
              <a:rPr lang="en-US" smtClean="0"/>
              <a:pPr/>
              <a:t>135</a:t>
            </a:fld>
            <a:r>
              <a:rPr lang="en-US" dirty="0" smtClean="0"/>
              <a:t> -</a:t>
            </a:r>
          </a:p>
        </p:txBody>
      </p:sp>
      <p:sp>
        <p:nvSpPr>
          <p:cNvPr id="63491" name="Rectangle 2"/>
          <p:cNvSpPr>
            <a:spLocks noGrp="1" noChangeArrowheads="1"/>
          </p:cNvSpPr>
          <p:nvPr>
            <p:ph type="title"/>
          </p:nvPr>
        </p:nvSpPr>
        <p:spPr/>
        <p:txBody>
          <a:bodyPr/>
          <a:lstStyle/>
          <a:p>
            <a:r>
              <a:rPr lang="en-US" sz="1200" dirty="0" smtClean="0"/>
              <a:t>Vulnerabilities &amp; Threats</a:t>
            </a:r>
            <a:br>
              <a:rPr lang="en-US" sz="1200" dirty="0" smtClean="0"/>
            </a:br>
            <a:r>
              <a:rPr lang="en-US" dirty="0" smtClean="0"/>
              <a:t>Relationship between Threat, Risk, and Countermeasure</a:t>
            </a:r>
          </a:p>
        </p:txBody>
      </p:sp>
      <p:sp>
        <p:nvSpPr>
          <p:cNvPr id="63492" name="Rectangle 3"/>
          <p:cNvSpPr>
            <a:spLocks noGrp="1" noChangeArrowheads="1"/>
          </p:cNvSpPr>
          <p:nvPr>
            <p:ph type="body" idx="1"/>
          </p:nvPr>
        </p:nvSpPr>
        <p:spPr>
          <a:xfrm>
            <a:off x="478536" y="1143000"/>
            <a:ext cx="4239768" cy="5477256"/>
          </a:xfrm>
        </p:spPr>
        <p:txBody>
          <a:bodyPr>
            <a:normAutofit fontScale="85000" lnSpcReduction="10000"/>
          </a:bodyPr>
          <a:lstStyle/>
          <a:p>
            <a:pPr>
              <a:buClr>
                <a:srgbClr val="003399"/>
              </a:buClr>
            </a:pPr>
            <a:r>
              <a:rPr lang="en-US" u="sng" dirty="0" smtClean="0">
                <a:solidFill>
                  <a:srgbClr val="FF6600"/>
                </a:solidFill>
              </a:rPr>
              <a:t>Threat source</a:t>
            </a:r>
            <a:r>
              <a:rPr lang="en-US" dirty="0" smtClean="0">
                <a:solidFill>
                  <a:srgbClr val="FF6600"/>
                </a:solidFill>
              </a:rPr>
              <a:t>.</a:t>
            </a:r>
            <a:r>
              <a:rPr lang="en-US" dirty="0" smtClean="0"/>
              <a:t>  Entity that may acts on a vulnerability. </a:t>
            </a:r>
          </a:p>
          <a:p>
            <a:pPr>
              <a:buClr>
                <a:srgbClr val="003399"/>
              </a:buClr>
            </a:pPr>
            <a:r>
              <a:rPr lang="en-US" u="sng" dirty="0" smtClean="0">
                <a:solidFill>
                  <a:srgbClr val="FF6600"/>
                </a:solidFill>
              </a:rPr>
              <a:t>Threat</a:t>
            </a:r>
            <a:r>
              <a:rPr lang="en-US" dirty="0" smtClean="0">
                <a:solidFill>
                  <a:srgbClr val="FF6600"/>
                </a:solidFill>
              </a:rPr>
              <a:t>.</a:t>
            </a:r>
            <a:r>
              <a:rPr lang="en-US" b="1" dirty="0" smtClean="0">
                <a:solidFill>
                  <a:srgbClr val="FF8000"/>
                </a:solidFill>
              </a:rPr>
              <a:t>  </a:t>
            </a:r>
            <a:r>
              <a:rPr lang="en-US" dirty="0" smtClean="0"/>
              <a:t>Any potential danger to information life cycle.</a:t>
            </a:r>
          </a:p>
          <a:p>
            <a:pPr>
              <a:buClr>
                <a:srgbClr val="003399"/>
              </a:buClr>
            </a:pPr>
            <a:r>
              <a:rPr lang="en-US" u="sng" dirty="0" smtClean="0">
                <a:solidFill>
                  <a:srgbClr val="FF6600"/>
                </a:solidFill>
              </a:rPr>
              <a:t>Vulnerability</a:t>
            </a:r>
            <a:r>
              <a:rPr lang="en-US" dirty="0" smtClean="0">
                <a:solidFill>
                  <a:srgbClr val="FF6600"/>
                </a:solidFill>
              </a:rPr>
              <a:t>.</a:t>
            </a:r>
            <a:r>
              <a:rPr lang="en-US" dirty="0" smtClean="0"/>
              <a:t>  A system has weakness or flaw that may provide an opportunity to a threat source.</a:t>
            </a:r>
          </a:p>
          <a:p>
            <a:pPr>
              <a:buClr>
                <a:srgbClr val="003399"/>
              </a:buClr>
            </a:pPr>
            <a:r>
              <a:rPr lang="en-US" u="sng" dirty="0" smtClean="0">
                <a:solidFill>
                  <a:srgbClr val="FF6600"/>
                </a:solidFill>
              </a:rPr>
              <a:t>Risk</a:t>
            </a:r>
            <a:r>
              <a:rPr lang="en-US" dirty="0" smtClean="0">
                <a:solidFill>
                  <a:srgbClr val="FF6600"/>
                </a:solidFill>
              </a:rPr>
              <a:t>.</a:t>
            </a:r>
            <a:r>
              <a:rPr lang="en-US" dirty="0" smtClean="0"/>
              <a:t>  The likelihood of a threat source take advantage of a vulnerability.</a:t>
            </a:r>
          </a:p>
          <a:p>
            <a:pPr>
              <a:buClr>
                <a:srgbClr val="003399"/>
              </a:buClr>
            </a:pPr>
            <a:r>
              <a:rPr lang="en-US" u="sng" dirty="0" smtClean="0">
                <a:solidFill>
                  <a:srgbClr val="FF6600"/>
                </a:solidFill>
              </a:rPr>
              <a:t>Exposure</a:t>
            </a:r>
            <a:r>
              <a:rPr lang="en-US" dirty="0" smtClean="0">
                <a:solidFill>
                  <a:srgbClr val="FF6600"/>
                </a:solidFill>
              </a:rPr>
              <a:t>.</a:t>
            </a:r>
            <a:r>
              <a:rPr lang="en-US" dirty="0" smtClean="0"/>
              <a:t>  An instance of being compromised by Threat Source.</a:t>
            </a:r>
          </a:p>
          <a:p>
            <a:pPr>
              <a:buClr>
                <a:srgbClr val="003399"/>
              </a:buClr>
            </a:pPr>
            <a:r>
              <a:rPr lang="en-US" u="sng" dirty="0" smtClean="0">
                <a:solidFill>
                  <a:srgbClr val="FF6600"/>
                </a:solidFill>
              </a:rPr>
              <a:t>Countermeasure / safeguard</a:t>
            </a:r>
            <a:r>
              <a:rPr lang="en-US" dirty="0" smtClean="0">
                <a:solidFill>
                  <a:srgbClr val="FF6600"/>
                </a:solidFill>
              </a:rPr>
              <a:t>.</a:t>
            </a:r>
            <a:r>
              <a:rPr lang="en-US" dirty="0" smtClean="0"/>
              <a:t>  An administrative, operational, or logical mitigation against potential risk(s).</a:t>
            </a:r>
          </a:p>
        </p:txBody>
      </p:sp>
      <p:graphicFrame>
        <p:nvGraphicFramePr>
          <p:cNvPr id="249863" name="Object 7"/>
          <p:cNvGraphicFramePr>
            <a:graphicFrameLocks noChangeAspect="1"/>
          </p:cNvGraphicFramePr>
          <p:nvPr/>
        </p:nvGraphicFramePr>
        <p:xfrm>
          <a:off x="4864755" y="1616950"/>
          <a:ext cx="4152900" cy="4179888"/>
        </p:xfrm>
        <a:graphic>
          <a:graphicData uri="http://schemas.openxmlformats.org/presentationml/2006/ole">
            <mc:AlternateContent xmlns:mc="http://schemas.openxmlformats.org/markup-compatibility/2006">
              <mc:Choice xmlns:v="urn:schemas-microsoft-com:vml" Requires="v">
                <p:oleObj spid="_x0000_s1536078" name="Visio" r:id="rId4" imgW="4161905" imgH="4333413" progId="Visio.Drawing.11">
                  <p:embed/>
                </p:oleObj>
              </mc:Choice>
              <mc:Fallback>
                <p:oleObj name="Visio" r:id="rId4" imgW="4161905" imgH="4333413"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755" y="1616950"/>
                        <a:ext cx="4152900"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br>
              <a:rPr lang="en-US" sz="1200" dirty="0" smtClean="0"/>
            </a:br>
            <a:r>
              <a:rPr lang="en-US" dirty="0" smtClean="0"/>
              <a:t>Structural Defects, Weaknesses, Bugs, and Vulnerabilities</a:t>
            </a:r>
            <a:endParaRPr lang="en-US" dirty="0"/>
          </a:p>
        </p:txBody>
      </p:sp>
      <p:sp>
        <p:nvSpPr>
          <p:cNvPr id="3" name="Content Placeholder 2"/>
          <p:cNvSpPr>
            <a:spLocks noGrp="1"/>
          </p:cNvSpPr>
          <p:nvPr>
            <p:ph idx="1"/>
          </p:nvPr>
        </p:nvSpPr>
        <p:spPr/>
        <p:txBody>
          <a:bodyPr/>
          <a:lstStyle/>
          <a:p>
            <a:pPr>
              <a:buClr>
                <a:srgbClr val="003399"/>
              </a:buClr>
            </a:pPr>
            <a:r>
              <a:rPr lang="en-US" u="sng" dirty="0" smtClean="0">
                <a:solidFill>
                  <a:srgbClr val="FF6600"/>
                </a:solidFill>
              </a:rPr>
              <a:t>Vulnerabilities</a:t>
            </a:r>
            <a:r>
              <a:rPr lang="en-US" dirty="0" smtClean="0"/>
              <a:t> are weaknesses that allow attackers to compromise the security objectives of information and/or information systems.</a:t>
            </a:r>
          </a:p>
          <a:p>
            <a:pPr>
              <a:buClr>
                <a:srgbClr val="003399"/>
              </a:buClr>
            </a:pPr>
            <a:r>
              <a:rPr lang="en-US" u="sng" dirty="0" smtClean="0">
                <a:solidFill>
                  <a:srgbClr val="FF6600"/>
                </a:solidFill>
              </a:rPr>
              <a:t>Defects</a:t>
            </a:r>
            <a:r>
              <a:rPr lang="en-US" dirty="0" smtClean="0"/>
              <a:t> can be design flaws and/or implementation weaknesses.</a:t>
            </a:r>
          </a:p>
          <a:p>
            <a:pPr>
              <a:buClr>
                <a:srgbClr val="003399"/>
              </a:buClr>
            </a:pPr>
            <a:r>
              <a:rPr lang="en-US" u="sng" dirty="0" smtClean="0">
                <a:solidFill>
                  <a:srgbClr val="FF6600"/>
                </a:solidFill>
              </a:rPr>
              <a:t>Bugs</a:t>
            </a:r>
            <a:r>
              <a:rPr lang="en-US" dirty="0" smtClean="0"/>
              <a:t> are implementation-level weaknesses.</a:t>
            </a:r>
          </a:p>
          <a:p>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136</a:t>
            </a:fld>
            <a:r>
              <a:rPr lang="en-US" dirty="0" smtClean="0"/>
              <a:t> -</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2416060446"/>
              </p:ext>
            </p:extLst>
          </p:nvPr>
        </p:nvGraphicFramePr>
        <p:xfrm>
          <a:off x="293678" y="4876800"/>
          <a:ext cx="8686799" cy="1280160"/>
        </p:xfrm>
        <a:graphic>
          <a:graphicData uri="http://schemas.openxmlformats.org/drawingml/2006/table">
            <a:tbl>
              <a:tblPr/>
              <a:tblGrid>
                <a:gridCol w="1120064"/>
                <a:gridCol w="1003016"/>
                <a:gridCol w="1653085"/>
                <a:gridCol w="615855"/>
                <a:gridCol w="1066042"/>
                <a:gridCol w="984108"/>
                <a:gridCol w="2244629"/>
              </a:tblGrid>
              <a:tr h="121313">
                <a:tc gridSpan="7">
                  <a:txBody>
                    <a:bodyPr/>
                    <a:lstStyle/>
                    <a:p>
                      <a:pPr marL="0" marR="0" algn="ctr">
                        <a:spcBef>
                          <a:spcPts val="0"/>
                        </a:spcBef>
                        <a:spcAft>
                          <a:spcPts val="0"/>
                        </a:spcAft>
                      </a:pPr>
                      <a:r>
                        <a:rPr lang="en-US" sz="1200" b="1" dirty="0">
                          <a:solidFill>
                            <a:srgbClr val="002060"/>
                          </a:solidFill>
                          <a:latin typeface="Arial Narrow"/>
                          <a:ea typeface="Calibri"/>
                          <a:cs typeface="Times New Roman"/>
                        </a:rPr>
                        <a:t>Software Development: Rational Unified Process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313">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Inception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Elaboration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Construction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Transition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r>
              <a:tr h="242627">
                <a:tc>
                  <a:txBody>
                    <a:bodyPr/>
                    <a:lstStyle/>
                    <a:p>
                      <a:pPr marL="0" marR="0" algn="ctr">
                        <a:spcBef>
                          <a:spcPts val="0"/>
                        </a:spcBef>
                        <a:spcAft>
                          <a:spcPts val="0"/>
                        </a:spcAft>
                      </a:pPr>
                      <a:r>
                        <a:rPr lang="en-US" sz="1200" dirty="0">
                          <a:solidFill>
                            <a:srgbClr val="002060"/>
                          </a:solidFill>
                          <a:latin typeface="Arial Narrow"/>
                          <a:ea typeface="Calibri"/>
                          <a:cs typeface="Times New Roman"/>
                        </a:rPr>
                        <a:t>Business Modeling</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Requirements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Analysis &amp; Design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Implementation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Deployment/CM</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r>
              <a:tr h="121313">
                <a:tc gridSpan="7">
                  <a:txBody>
                    <a:bodyPr/>
                    <a:lstStyle/>
                    <a:p>
                      <a:pPr marL="0" marR="0" algn="ctr">
                        <a:spcBef>
                          <a:spcPts val="0"/>
                        </a:spcBef>
                        <a:spcAft>
                          <a:spcPts val="0"/>
                        </a:spcAft>
                      </a:pPr>
                      <a:r>
                        <a:rPr lang="en-US" sz="1200" b="1" dirty="0">
                          <a:solidFill>
                            <a:srgbClr val="002060"/>
                          </a:solidFill>
                          <a:latin typeface="Arial Narrow"/>
                          <a:ea typeface="Calibri"/>
                          <a:cs typeface="Times New Roman"/>
                        </a:rPr>
                        <a:t>McGraw’s Software Security Touch Points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2627">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Requirements and Use Cases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hMerge="1">
                  <a:txBody>
                    <a:bodyPr/>
                    <a:lstStyle/>
                    <a:p>
                      <a:endParaRPr lang="en-US"/>
                    </a:p>
                  </a:txBody>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Architecture &amp; Design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Test Plans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Code</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Test &amp; Test Results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Feedback From The Fields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r>
            </a:tbl>
          </a:graphicData>
        </a:graphic>
      </p:graphicFrame>
      <p:sp>
        <p:nvSpPr>
          <p:cNvPr id="1538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538064" name="Rectangle 16"/>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538065" name="AutoShape 17"/>
          <p:cNvSpPr>
            <a:spLocks/>
          </p:cNvSpPr>
          <p:nvPr/>
        </p:nvSpPr>
        <p:spPr bwMode="auto">
          <a:xfrm rot="5400000">
            <a:off x="1968671" y="4491270"/>
            <a:ext cx="152408" cy="3514272"/>
          </a:xfrm>
          <a:prstGeom prst="rightBrace">
            <a:avLst>
              <a:gd name="adj1" fmla="val 199575"/>
              <a:gd name="adj2" fmla="val 50000"/>
            </a:avLst>
          </a:prstGeom>
          <a:noFill/>
          <a:ln w="9525">
            <a:solidFill>
              <a:srgbClr val="00206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8066" name="AutoShape 18"/>
          <p:cNvSpPr>
            <a:spLocks/>
          </p:cNvSpPr>
          <p:nvPr/>
        </p:nvSpPr>
        <p:spPr bwMode="auto">
          <a:xfrm rot="5400000">
            <a:off x="5187719" y="4777272"/>
            <a:ext cx="152401" cy="2942257"/>
          </a:xfrm>
          <a:prstGeom prst="rightBrace">
            <a:avLst>
              <a:gd name="adj1" fmla="val 199434"/>
              <a:gd name="adj2" fmla="val 50000"/>
            </a:avLst>
          </a:prstGeom>
          <a:noFill/>
          <a:ln w="9525">
            <a:solidFill>
              <a:srgbClr val="00206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8067" name="Text Box 19"/>
          <p:cNvSpPr txBox="1">
            <a:spLocks noChangeArrowheads="1"/>
          </p:cNvSpPr>
          <p:nvPr/>
        </p:nvSpPr>
        <p:spPr bwMode="auto">
          <a:xfrm>
            <a:off x="726896" y="6399312"/>
            <a:ext cx="269172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002060"/>
                </a:solidFill>
                <a:effectLst/>
                <a:latin typeface="Arial Narrow" pitchFamily="34" charset="0"/>
              </a:rPr>
              <a:t>Focus on software structural defects (flaws)</a:t>
            </a:r>
            <a:endParaRPr kumimoji="0" lang="en-US" sz="4400" b="0" i="0" u="none" strike="noStrike" cap="none" normalizeH="0" baseline="0" dirty="0" smtClean="0">
              <a:ln>
                <a:noFill/>
              </a:ln>
              <a:solidFill>
                <a:schemeClr val="tx1"/>
              </a:solidFill>
              <a:effectLst/>
              <a:latin typeface="Arial" pitchFamily="34" charset="0"/>
            </a:endParaRPr>
          </a:p>
        </p:txBody>
      </p:sp>
      <p:sp>
        <p:nvSpPr>
          <p:cNvPr id="1538068" name="Text Box 20"/>
          <p:cNvSpPr txBox="1">
            <a:spLocks noChangeArrowheads="1"/>
          </p:cNvSpPr>
          <p:nvPr/>
        </p:nvSpPr>
        <p:spPr bwMode="auto">
          <a:xfrm>
            <a:off x="4037751" y="6399312"/>
            <a:ext cx="2474581"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002060"/>
                </a:solidFill>
                <a:effectLst/>
                <a:latin typeface="Arial Narrow" pitchFamily="34" charset="0"/>
              </a:rPr>
              <a:t>Focus on software weaknesses (bugs)</a:t>
            </a:r>
            <a:endParaRPr kumimoji="0" lang="en-US" sz="4400" b="0" i="0" u="none" strike="noStrike" cap="none" normalizeH="0" baseline="0" dirty="0" smtClean="0">
              <a:ln>
                <a:noFill/>
              </a:ln>
              <a:solidFill>
                <a:schemeClr val="tx1"/>
              </a:solidFill>
              <a:effectLst/>
              <a:latin typeface="Arial"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80438940"/>
              </p:ext>
            </p:extLst>
          </p:nvPr>
        </p:nvGraphicFramePr>
        <p:xfrm>
          <a:off x="304800" y="3810000"/>
          <a:ext cx="8680861" cy="914400"/>
        </p:xfrm>
        <a:graphic>
          <a:graphicData uri="http://schemas.openxmlformats.org/drawingml/2006/table">
            <a:tbl>
              <a:tblPr/>
              <a:tblGrid>
                <a:gridCol w="1119298"/>
                <a:gridCol w="1002330"/>
                <a:gridCol w="1137294"/>
                <a:gridCol w="2195409"/>
                <a:gridCol w="2117129"/>
                <a:gridCol w="1109401"/>
              </a:tblGrid>
              <a:tr h="121313">
                <a:tc gridSpan="6">
                  <a:txBody>
                    <a:bodyPr/>
                    <a:lstStyle/>
                    <a:p>
                      <a:pPr marL="0" marR="0" algn="ctr">
                        <a:spcBef>
                          <a:spcPts val="0"/>
                        </a:spcBef>
                        <a:spcAft>
                          <a:spcPts val="0"/>
                        </a:spcAft>
                      </a:pPr>
                      <a:r>
                        <a:rPr lang="en-US" sz="1200" b="1" dirty="0">
                          <a:solidFill>
                            <a:schemeClr val="bg1"/>
                          </a:solidFill>
                          <a:latin typeface="Arial Narrow"/>
                          <a:ea typeface="Calibri"/>
                          <a:cs typeface="Times New Roman"/>
                        </a:rPr>
                        <a:t>Information Systems Security Engineering (ISSE) Life Cycle</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5254">
                <a:tc>
                  <a:txBody>
                    <a:bodyPr/>
                    <a:lstStyle/>
                    <a:p>
                      <a:pPr marL="0" marR="0" algn="ctr">
                        <a:spcBef>
                          <a:spcPts val="0"/>
                        </a:spcBef>
                        <a:spcAft>
                          <a:spcPts val="0"/>
                        </a:spcAft>
                      </a:pPr>
                      <a:r>
                        <a:rPr lang="en-US" sz="1200" dirty="0">
                          <a:solidFill>
                            <a:schemeClr val="bg1"/>
                          </a:solidFill>
                          <a:latin typeface="Arial Narrow"/>
                          <a:ea typeface="Calibri"/>
                          <a:cs typeface="Times New Roman"/>
                        </a:rPr>
                        <a:t>Discover Information Protection Needs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Define Requirements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Design System Architecture</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Develop Detailed System Design &amp; Security Controls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Implement System &amp; Security Controls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Continuous Monitoring</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br>
              <a:rPr lang="en-US" sz="1200" dirty="0" smtClean="0"/>
            </a:br>
            <a:r>
              <a:rPr lang="en-US" dirty="0" smtClean="0"/>
              <a:t>Common Weakness Enumeration (CWE)</a:t>
            </a:r>
            <a:endParaRPr lang="en-US" dirty="0"/>
          </a:p>
        </p:txBody>
      </p:sp>
      <p:sp>
        <p:nvSpPr>
          <p:cNvPr id="3" name="Content Placeholder 2"/>
          <p:cNvSpPr>
            <a:spLocks noGrp="1"/>
          </p:cNvSpPr>
          <p:nvPr>
            <p:ph idx="1"/>
          </p:nvPr>
        </p:nvSpPr>
        <p:spPr/>
        <p:txBody>
          <a:bodyPr/>
          <a:lstStyle/>
          <a:p>
            <a:r>
              <a:rPr lang="en-US" dirty="0" smtClean="0"/>
              <a:t>CWE is an online dictionary of software weaknesses.</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137</a:t>
            </a:fld>
            <a:r>
              <a:rPr lang="en-US" dirty="0" smtClean="0"/>
              <a:t> -</a:t>
            </a:r>
            <a:endParaRPr lang="en-US" dirty="0"/>
          </a:p>
        </p:txBody>
      </p:sp>
      <p:sp>
        <p:nvSpPr>
          <p:cNvPr id="5" name="Text Box 4"/>
          <p:cNvSpPr txBox="1">
            <a:spLocks noChangeArrowheads="1"/>
          </p:cNvSpPr>
          <p:nvPr/>
        </p:nvSpPr>
        <p:spPr bwMode="auto">
          <a:xfrm>
            <a:off x="3789452" y="6553200"/>
            <a:ext cx="4445448" cy="246221"/>
          </a:xfrm>
          <a:prstGeom prst="rect">
            <a:avLst/>
          </a:prstGeom>
          <a:noFill/>
          <a:ln w="9525">
            <a:noFill/>
            <a:miter lim="800000"/>
            <a:headEnd/>
            <a:tailEnd/>
          </a:ln>
          <a:effectLst/>
        </p:spPr>
        <p:txBody>
          <a:bodyPr wrap="none">
            <a:spAutoFit/>
          </a:bodyPr>
          <a:lstStyle/>
          <a:p>
            <a:r>
              <a:rPr lang="en-US" sz="1000" b="1" dirty="0" smtClean="0">
                <a:solidFill>
                  <a:srgbClr val="003399"/>
                </a:solidFill>
              </a:rPr>
              <a:t>Reference</a:t>
            </a:r>
            <a:r>
              <a:rPr lang="en-US" sz="1000" dirty="0" smtClean="0">
                <a:solidFill>
                  <a:srgbClr val="003399"/>
                </a:solidFill>
              </a:rPr>
              <a:t>: Common Weakness Enumeration (CWE) (http://cwe.mitre.org/)</a:t>
            </a:r>
            <a:endParaRPr lang="en-US" sz="1000" i="1" dirty="0">
              <a:solidFill>
                <a:srgbClr val="003399"/>
              </a:solidFill>
            </a:endParaRPr>
          </a:p>
        </p:txBody>
      </p:sp>
      <p:pic>
        <p:nvPicPr>
          <p:cNvPr id="1637378" name="Picture 2"/>
          <p:cNvPicPr>
            <a:picLocks noChangeAspect="1" noChangeArrowheads="1"/>
          </p:cNvPicPr>
          <p:nvPr/>
        </p:nvPicPr>
        <p:blipFill>
          <a:blip r:embed="rId3" cstate="print"/>
          <a:srcRect/>
          <a:stretch>
            <a:fillRect/>
          </a:stretch>
        </p:blipFill>
        <p:spPr bwMode="auto">
          <a:xfrm>
            <a:off x="1438275" y="1670888"/>
            <a:ext cx="6181725" cy="4795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br>
              <a:rPr lang="en-US" sz="1200" dirty="0" smtClean="0"/>
            </a:br>
            <a:r>
              <a:rPr lang="en-US" dirty="0" smtClean="0"/>
              <a:t>2011 CWE/SANS Top 25 Most Dangerous Programming Errors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7795190"/>
              </p:ext>
            </p:extLst>
          </p:nvPr>
        </p:nvGraphicFramePr>
        <p:xfrm>
          <a:off x="381000" y="1219212"/>
          <a:ext cx="8458200" cy="5230368"/>
        </p:xfrm>
        <a:graphic>
          <a:graphicData uri="http://schemas.openxmlformats.org/drawingml/2006/table">
            <a:tbl>
              <a:tblPr/>
              <a:tblGrid>
                <a:gridCol w="583324"/>
                <a:gridCol w="656240"/>
                <a:gridCol w="874986"/>
                <a:gridCol w="6343650"/>
              </a:tblGrid>
              <a:tr h="184638">
                <a:tc>
                  <a:txBody>
                    <a:bodyPr/>
                    <a:lstStyle/>
                    <a:p>
                      <a:pPr algn="ctr"/>
                      <a:r>
                        <a:rPr lang="en-US" sz="1200" b="1" dirty="0">
                          <a:solidFill>
                            <a:srgbClr val="003399"/>
                          </a:solidFill>
                          <a:latin typeface="Arial Narrow" pitchFamily="34" charset="0"/>
                        </a:rPr>
                        <a:t>Rank</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200" b="1" dirty="0">
                          <a:solidFill>
                            <a:srgbClr val="003399"/>
                          </a:solidFill>
                          <a:latin typeface="Arial Narrow" pitchFamily="34" charset="0"/>
                        </a:rPr>
                        <a:t>Score</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200" b="1" dirty="0">
                          <a:solidFill>
                            <a:srgbClr val="003399"/>
                          </a:solidFill>
                          <a:latin typeface="Arial Narrow" pitchFamily="34" charset="0"/>
                        </a:rPr>
                        <a:t>ID</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a:txBody>
                    <a:bodyPr/>
                    <a:lstStyle/>
                    <a:p>
                      <a:r>
                        <a:rPr lang="en-US" sz="1200" b="1" dirty="0">
                          <a:solidFill>
                            <a:srgbClr val="003399"/>
                          </a:solidFill>
                          <a:latin typeface="Arial Narrow" pitchFamily="34" charset="0"/>
                        </a:rPr>
                        <a:t>Name</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r>
              <a:tr h="184638">
                <a:tc>
                  <a:txBody>
                    <a:bodyPr/>
                    <a:lstStyle/>
                    <a:p>
                      <a:pPr algn="ctr"/>
                      <a:r>
                        <a:rPr lang="en-US" sz="1200" b="0" smtClean="0">
                          <a:solidFill>
                            <a:srgbClr val="003399"/>
                          </a:solidFill>
                          <a:latin typeface="Arial Narrow" pitchFamily="34" charset="0"/>
                        </a:rPr>
                        <a:t>[1]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1200" b="0" dirty="0" smtClean="0">
                          <a:solidFill>
                            <a:srgbClr val="003399"/>
                          </a:solidFill>
                          <a:latin typeface="Arial Narrow" pitchFamily="34" charset="0"/>
                        </a:rPr>
                        <a:t>93.8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l"/>
                      <a:r>
                        <a:rPr lang="en-US" sz="1200" b="0" dirty="0" smtClean="0">
                          <a:solidFill>
                            <a:srgbClr val="003399"/>
                          </a:solidFill>
                          <a:latin typeface="Arial Narrow" pitchFamily="34" charset="0"/>
                        </a:rPr>
                        <a:t>CWE-89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3399"/>
                          </a:solidFill>
                          <a:latin typeface="Arial Narrow" pitchFamily="34" charset="0"/>
                        </a:rPr>
                        <a:t>Improper Neutralization of Special Elements used in an SQL Command ('SQL Injection')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184638">
                <a:tc>
                  <a:txBody>
                    <a:bodyPr/>
                    <a:lstStyle/>
                    <a:p>
                      <a:pPr algn="ctr"/>
                      <a:r>
                        <a:rPr lang="en-US" sz="1200" b="0" smtClean="0">
                          <a:solidFill>
                            <a:srgbClr val="003399"/>
                          </a:solidFill>
                          <a:latin typeface="Arial Narrow" pitchFamily="34" charset="0"/>
                        </a:rPr>
                        <a:t>[2]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1200" b="0" dirty="0" smtClean="0">
                          <a:solidFill>
                            <a:srgbClr val="003399"/>
                          </a:solidFill>
                          <a:latin typeface="Arial Narrow" pitchFamily="34" charset="0"/>
                        </a:rPr>
                        <a:t>83.3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l"/>
                      <a:r>
                        <a:rPr lang="en-US" sz="1200" b="0" dirty="0" smtClean="0">
                          <a:solidFill>
                            <a:srgbClr val="003399"/>
                          </a:solidFill>
                          <a:latin typeface="Arial Narrow" pitchFamily="34" charset="0"/>
                        </a:rPr>
                        <a:t>CWE-78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200" b="0" dirty="0" smtClean="0">
                          <a:solidFill>
                            <a:srgbClr val="003399"/>
                          </a:solidFill>
                          <a:latin typeface="Arial Narrow" pitchFamily="34" charset="0"/>
                        </a:rPr>
                        <a:t>Improper Neutralization of Special Elements used in an OS Command ('OS Command Injection')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184638">
                <a:tc>
                  <a:txBody>
                    <a:bodyPr/>
                    <a:lstStyle/>
                    <a:p>
                      <a:pPr algn="ctr"/>
                      <a:r>
                        <a:rPr lang="en-US" sz="1200" b="0" smtClean="0">
                          <a:solidFill>
                            <a:srgbClr val="003399"/>
                          </a:solidFill>
                          <a:latin typeface="Arial Narrow" pitchFamily="34" charset="0"/>
                        </a:rPr>
                        <a:t>[3]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1200" b="0" dirty="0" smtClean="0">
                          <a:solidFill>
                            <a:srgbClr val="003399"/>
                          </a:solidFill>
                          <a:latin typeface="Arial Narrow" pitchFamily="34" charset="0"/>
                        </a:rPr>
                        <a:t>79.0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l"/>
                      <a:r>
                        <a:rPr lang="en-US" sz="1200" b="0" dirty="0" smtClean="0">
                          <a:solidFill>
                            <a:srgbClr val="003399"/>
                          </a:solidFill>
                          <a:latin typeface="Arial Narrow" pitchFamily="34" charset="0"/>
                        </a:rPr>
                        <a:t>CWE-120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200" b="0" smtClean="0">
                          <a:solidFill>
                            <a:srgbClr val="003399"/>
                          </a:solidFill>
                          <a:latin typeface="Arial Narrow" pitchFamily="34" charset="0"/>
                        </a:rPr>
                        <a:t>Buffer Copy without Checking Size of Input ('Classic Buffer Overflow')</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184638">
                <a:tc>
                  <a:txBody>
                    <a:bodyPr/>
                    <a:lstStyle/>
                    <a:p>
                      <a:pPr algn="ctr"/>
                      <a:r>
                        <a:rPr lang="en-US" sz="1200" b="0" smtClean="0">
                          <a:solidFill>
                            <a:srgbClr val="003399"/>
                          </a:solidFill>
                          <a:latin typeface="Arial Narrow" pitchFamily="34" charset="0"/>
                        </a:rPr>
                        <a:t>[4]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1200" b="0" dirty="0" smtClean="0">
                          <a:solidFill>
                            <a:srgbClr val="003399"/>
                          </a:solidFill>
                          <a:latin typeface="Arial Narrow" pitchFamily="34" charset="0"/>
                        </a:rPr>
                        <a:t>77.7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l"/>
                      <a:r>
                        <a:rPr lang="en-US" sz="1200" b="0" dirty="0" smtClean="0">
                          <a:solidFill>
                            <a:srgbClr val="003399"/>
                          </a:solidFill>
                          <a:latin typeface="Arial Narrow" pitchFamily="34" charset="0"/>
                        </a:rPr>
                        <a:t>CWE-79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200" b="0" dirty="0" smtClean="0">
                          <a:solidFill>
                            <a:srgbClr val="003399"/>
                          </a:solidFill>
                          <a:latin typeface="Arial Narrow" pitchFamily="34" charset="0"/>
                        </a:rPr>
                        <a:t>Improper Neutralization of Input During Web Page Generation ('Cross-site Scripting')</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184638">
                <a:tc>
                  <a:txBody>
                    <a:bodyPr/>
                    <a:lstStyle/>
                    <a:p>
                      <a:pPr algn="ctr"/>
                      <a:r>
                        <a:rPr lang="en-US" sz="1200" b="0" smtClean="0">
                          <a:solidFill>
                            <a:srgbClr val="003399"/>
                          </a:solidFill>
                          <a:latin typeface="Arial Narrow" pitchFamily="34" charset="0"/>
                        </a:rPr>
                        <a:t>[5]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76.9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CWE-306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Missing Authentication for Critical Function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76.8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CWE-862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Missing Authorization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75.0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CWE-798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Hard-coded Credentials</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75.0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CWE-311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Missing Encryption of Sensitive Data</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74.0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CWE-434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Unrestricted Upload of File with Dangerous Type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73.8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CWE-807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Reliance on Untrusted Inputs in a Security Decision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73.1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CWE-250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Execution with Unnecessary Privileges</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70.1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CWE-352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Cross-Site Request Forgery (CSRF)</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69.3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CWE-22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Improper Limitation of a Pathname to a Restricted Directory ('Path Traversal')</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68.5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CWE-494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Download of Code Without Integrity Check</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67.8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CWE-863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Incorrect Authorization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66.0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CWE-829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Inclusion of Functionality from Untrusted Control Sphere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65.5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CWE-732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Incorrect Permission Assignment for Critical Resource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64.6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CWE-676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Potentially Dangerous Function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64.1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CWE-327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a Broken or Risky Cryptographic Algorithm</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62.4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CWE-131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Incorrect Calculation of Buffer Size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61.5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CWE-307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Improper Restriction of Excessive Authentication Attempts</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61.1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CWE-601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URL Redirection to Untrusted Site ('Open Redirect')</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61.0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CWE-134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Uncontrolled Format String</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60.3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CWE-190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Integer Overflow or Wraparound</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59.9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CWE-759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a One-Way Hash without a Salt</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bl>
          </a:graphicData>
        </a:graphic>
      </p:graphicFrame>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138</a:t>
            </a:fld>
            <a:r>
              <a:rPr lang="en-US" dirty="0" smtClean="0"/>
              <a:t> -</a:t>
            </a:r>
            <a:endParaRPr lang="en-US" dirty="0"/>
          </a:p>
        </p:txBody>
      </p:sp>
      <p:sp>
        <p:nvSpPr>
          <p:cNvPr id="7" name="Text Box 4"/>
          <p:cNvSpPr txBox="1">
            <a:spLocks noChangeArrowheads="1"/>
          </p:cNvSpPr>
          <p:nvPr/>
        </p:nvSpPr>
        <p:spPr bwMode="auto">
          <a:xfrm>
            <a:off x="3789452" y="6553200"/>
            <a:ext cx="2409634" cy="246221"/>
          </a:xfrm>
          <a:prstGeom prst="rect">
            <a:avLst/>
          </a:prstGeom>
          <a:noFill/>
          <a:ln w="9525">
            <a:noFill/>
            <a:miter lim="800000"/>
            <a:headEnd/>
            <a:tailEnd/>
          </a:ln>
          <a:effectLst/>
        </p:spPr>
        <p:txBody>
          <a:bodyPr wrap="none">
            <a:spAutoFit/>
          </a:bodyPr>
          <a:lstStyle/>
          <a:p>
            <a:r>
              <a:rPr lang="en-US" sz="1000" b="1" dirty="0" smtClean="0">
                <a:solidFill>
                  <a:srgbClr val="003399"/>
                </a:solidFill>
              </a:rPr>
              <a:t>Reference</a:t>
            </a:r>
            <a:r>
              <a:rPr lang="en-US" sz="1000" dirty="0" smtClean="0">
                <a:solidFill>
                  <a:srgbClr val="003399"/>
                </a:solidFill>
              </a:rPr>
              <a:t>:  http://cwe.mitre.org/top25/</a:t>
            </a:r>
            <a:endParaRPr lang="en-US" sz="1000" i="1" dirty="0">
              <a:solidFill>
                <a:srgbClr val="003399"/>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br>
              <a:rPr lang="en-US" sz="1200" dirty="0" smtClean="0"/>
            </a:br>
            <a:r>
              <a:rPr lang="en-US" dirty="0" smtClean="0"/>
              <a:t>Categories of Software Weaknesses</a:t>
            </a:r>
            <a:endParaRPr lang="en-US" dirty="0"/>
          </a:p>
        </p:txBody>
      </p:sp>
      <p:sp>
        <p:nvSpPr>
          <p:cNvPr id="3" name="Content Placeholder 2"/>
          <p:cNvSpPr>
            <a:spLocks noGrp="1"/>
          </p:cNvSpPr>
          <p:nvPr>
            <p:ph idx="1"/>
          </p:nvPr>
        </p:nvSpPr>
        <p:spPr/>
        <p:txBody>
          <a:bodyPr/>
          <a:lstStyle/>
          <a:p>
            <a:pPr>
              <a:buClr>
                <a:srgbClr val="003399"/>
              </a:buClr>
            </a:pPr>
            <a:r>
              <a:rPr lang="en-US" dirty="0" smtClean="0"/>
              <a:t>Insecure </a:t>
            </a:r>
            <a:r>
              <a:rPr lang="en-US" u="sng" dirty="0" smtClean="0">
                <a:solidFill>
                  <a:srgbClr val="FF6600"/>
                </a:solidFill>
              </a:rPr>
              <a:t>interaction</a:t>
            </a:r>
            <a:r>
              <a:rPr lang="en-US" dirty="0" smtClean="0"/>
              <a:t> between components</a:t>
            </a:r>
          </a:p>
          <a:p>
            <a:pPr lvl="1">
              <a:buClr>
                <a:srgbClr val="003399"/>
              </a:buClr>
            </a:pPr>
            <a:r>
              <a:rPr lang="en-US" dirty="0" smtClean="0"/>
              <a:t>“Weaknesses related to insecure ways in which data is sent and received between separate components, modules, programs, processes, threats, or systems.”</a:t>
            </a:r>
          </a:p>
          <a:p>
            <a:pPr>
              <a:buClr>
                <a:srgbClr val="003399"/>
              </a:buClr>
            </a:pPr>
            <a:r>
              <a:rPr lang="en-US" dirty="0" smtClean="0"/>
              <a:t>Risky </a:t>
            </a:r>
            <a:r>
              <a:rPr lang="en-US" u="sng" dirty="0" smtClean="0">
                <a:solidFill>
                  <a:srgbClr val="FF6600"/>
                </a:solidFill>
              </a:rPr>
              <a:t>resource management</a:t>
            </a:r>
          </a:p>
          <a:p>
            <a:pPr lvl="1">
              <a:buClr>
                <a:srgbClr val="003399"/>
              </a:buClr>
            </a:pPr>
            <a:r>
              <a:rPr lang="en-US" dirty="0" smtClean="0"/>
              <a:t>“Weaknesses related to ways in which software does not properly manage the creation, usage, transfer, or destruction of important system resources.”</a:t>
            </a:r>
          </a:p>
          <a:p>
            <a:pPr>
              <a:buClr>
                <a:srgbClr val="003399"/>
              </a:buClr>
            </a:pPr>
            <a:r>
              <a:rPr lang="en-US" u="sng" dirty="0" smtClean="0">
                <a:solidFill>
                  <a:srgbClr val="FF6600"/>
                </a:solidFill>
              </a:rPr>
              <a:t>Porous defenses</a:t>
            </a:r>
          </a:p>
          <a:p>
            <a:pPr lvl="1">
              <a:buClr>
                <a:srgbClr val="003399"/>
              </a:buClr>
            </a:pPr>
            <a:r>
              <a:rPr lang="en-US" dirty="0" smtClean="0"/>
              <a:t>“Weaknesses related to defensive techniques that are often misused, abused, or just plain ignored.”</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139</a:t>
            </a:fld>
            <a:r>
              <a:rPr lang="en-US" dirty="0" smtClean="0"/>
              <a:t> -</a:t>
            </a:r>
            <a:endParaRPr lang="en-US" dirty="0"/>
          </a:p>
        </p:txBody>
      </p:sp>
      <p:sp>
        <p:nvSpPr>
          <p:cNvPr id="5" name="Text Box 4"/>
          <p:cNvSpPr txBox="1">
            <a:spLocks noChangeArrowheads="1"/>
          </p:cNvSpPr>
          <p:nvPr/>
        </p:nvSpPr>
        <p:spPr bwMode="auto">
          <a:xfrm>
            <a:off x="3789452" y="6553200"/>
            <a:ext cx="2962671" cy="246221"/>
          </a:xfrm>
          <a:prstGeom prst="rect">
            <a:avLst/>
          </a:prstGeom>
          <a:noFill/>
          <a:ln w="9525">
            <a:noFill/>
            <a:miter lim="800000"/>
            <a:headEnd/>
            <a:tailEnd/>
          </a:ln>
          <a:effectLst/>
        </p:spPr>
        <p:txBody>
          <a:bodyPr wrap="none">
            <a:spAutoFit/>
          </a:bodyPr>
          <a:lstStyle/>
          <a:p>
            <a:r>
              <a:rPr lang="en-US" sz="1000" b="1" dirty="0" smtClean="0">
                <a:solidFill>
                  <a:srgbClr val="003399"/>
                </a:solidFill>
              </a:rPr>
              <a:t>Reference</a:t>
            </a:r>
            <a:r>
              <a:rPr lang="en-US" sz="1000" dirty="0" smtClean="0">
                <a:solidFill>
                  <a:srgbClr val="003399"/>
                </a:solidFill>
              </a:rPr>
              <a:t>:  http://cwe.mitre.org/top25/index.html</a:t>
            </a:r>
            <a:endParaRPr lang="en-US" sz="1000" i="1" dirty="0">
              <a:solidFill>
                <a:srgbClr val="003399"/>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r>
              <a:rPr lang="en-US" dirty="0"/>
              <a:t>- </a:t>
            </a:r>
            <a:fld id="{FD0C653D-84EC-4300-8575-46493E5C7A7B}" type="slidenum">
              <a:rPr lang="en-US"/>
              <a:pPr/>
              <a:t>14</a:t>
            </a:fld>
            <a:r>
              <a:rPr lang="en-US" dirty="0"/>
              <a:t> -</a:t>
            </a:r>
          </a:p>
        </p:txBody>
      </p:sp>
      <p:sp>
        <p:nvSpPr>
          <p:cNvPr id="640002" name="Rectangle 2"/>
          <p:cNvSpPr>
            <a:spLocks noGrp="1" noChangeArrowheads="1"/>
          </p:cNvSpPr>
          <p:nvPr>
            <p:ph type="title"/>
          </p:nvPr>
        </p:nvSpPr>
        <p:spPr/>
        <p:txBody>
          <a:bodyPr/>
          <a:lstStyle/>
          <a:p>
            <a:r>
              <a:rPr lang="en-US" sz="1200" dirty="0" smtClean="0"/>
              <a:t>Governance &amp; Management </a:t>
            </a:r>
            <a:r>
              <a:rPr lang="en-US" sz="1200" dirty="0"/>
              <a:t/>
            </a:r>
            <a:br>
              <a:rPr lang="en-US" sz="1200" dirty="0"/>
            </a:br>
            <a:r>
              <a:rPr lang="en-US" dirty="0" smtClean="0"/>
              <a:t>Federal Enterprise Architecture (FEA) </a:t>
            </a:r>
            <a:r>
              <a:rPr lang="en-US" dirty="0"/>
              <a:t>Framework</a:t>
            </a:r>
          </a:p>
        </p:txBody>
      </p:sp>
      <p:sp>
        <p:nvSpPr>
          <p:cNvPr id="640003" name="Rectangle 3"/>
          <p:cNvSpPr>
            <a:spLocks noGrp="1" noChangeArrowheads="1"/>
          </p:cNvSpPr>
          <p:nvPr>
            <p:ph type="body" idx="1"/>
          </p:nvPr>
        </p:nvSpPr>
        <p:spPr>
          <a:xfrm>
            <a:off x="685800" y="1143000"/>
            <a:ext cx="7772400" cy="2860675"/>
          </a:xfrm>
        </p:spPr>
        <p:txBody>
          <a:bodyPr/>
          <a:lstStyle/>
          <a:p>
            <a:r>
              <a:rPr lang="en-US" dirty="0"/>
              <a:t>Federal Enterprise Architecture Framework (FEAF) focuses on BUSINESS</a:t>
            </a:r>
          </a:p>
        </p:txBody>
      </p:sp>
      <p:pic>
        <p:nvPicPr>
          <p:cNvPr id="640004" name="Picture 4"/>
          <p:cNvPicPr>
            <a:picLocks noChangeAspect="1" noChangeArrowheads="1"/>
          </p:cNvPicPr>
          <p:nvPr/>
        </p:nvPicPr>
        <p:blipFill>
          <a:blip r:embed="rId3" cstate="print"/>
          <a:srcRect/>
          <a:stretch>
            <a:fillRect/>
          </a:stretch>
        </p:blipFill>
        <p:spPr bwMode="auto">
          <a:xfrm>
            <a:off x="1143000" y="2133600"/>
            <a:ext cx="6829425" cy="4048125"/>
          </a:xfrm>
          <a:prstGeom prst="rect">
            <a:avLst/>
          </a:prstGeom>
          <a:noFill/>
          <a:ln w="9525">
            <a:noFill/>
            <a:miter lim="800000"/>
            <a:headEnd/>
            <a:tailEnd/>
          </a:ln>
          <a:effectLst/>
        </p:spPr>
      </p:pic>
      <p:sp>
        <p:nvSpPr>
          <p:cNvPr id="640005" name="Text Box 5"/>
          <p:cNvSpPr txBox="1">
            <a:spLocks noChangeArrowheads="1"/>
          </p:cNvSpPr>
          <p:nvPr/>
        </p:nvSpPr>
        <p:spPr bwMode="auto">
          <a:xfrm>
            <a:off x="1565275" y="6324600"/>
            <a:ext cx="5984875" cy="274638"/>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a:solidFill>
                  <a:srgbClr val="003399"/>
                </a:solidFill>
              </a:rPr>
              <a:t>Federal Enterprise Architecture Consolidated Reference Model, May 2005</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br>
              <a:rPr lang="en-US" sz="1200" dirty="0" smtClean="0"/>
            </a:br>
            <a:r>
              <a:rPr lang="en-US" dirty="0" smtClean="0"/>
              <a:t>Reduce / Eliminate Software Vulnerabilities</a:t>
            </a:r>
            <a:endParaRPr lang="en-US" dirty="0"/>
          </a:p>
        </p:txBody>
      </p:sp>
      <p:sp>
        <p:nvSpPr>
          <p:cNvPr id="3" name="Content Placeholder 2"/>
          <p:cNvSpPr>
            <a:spLocks noGrp="1"/>
          </p:cNvSpPr>
          <p:nvPr>
            <p:ph idx="1"/>
          </p:nvPr>
        </p:nvSpPr>
        <p:spPr>
          <a:xfrm>
            <a:off x="228600" y="1143000"/>
            <a:ext cx="6248400" cy="3810000"/>
          </a:xfrm>
        </p:spPr>
        <p:txBody>
          <a:bodyPr>
            <a:normAutofit fontScale="85000" lnSpcReduction="20000"/>
          </a:bodyPr>
          <a:lstStyle/>
          <a:p>
            <a:r>
              <a:rPr lang="en-US" dirty="0" smtClean="0"/>
              <a:t>Addressing </a:t>
            </a:r>
            <a:r>
              <a:rPr lang="en-US" u="sng" dirty="0" smtClean="0">
                <a:solidFill>
                  <a:srgbClr val="FF6600"/>
                </a:solidFill>
              </a:rPr>
              <a:t>structural/design flaws</a:t>
            </a:r>
          </a:p>
          <a:p>
            <a:pPr lvl="1"/>
            <a:r>
              <a:rPr lang="en-US" dirty="0" smtClean="0"/>
              <a:t>Understand the information protection needs</a:t>
            </a:r>
          </a:p>
          <a:p>
            <a:pPr lvl="1"/>
            <a:r>
              <a:rPr lang="en-US" dirty="0" smtClean="0"/>
              <a:t>Develop use/abuse cases</a:t>
            </a:r>
          </a:p>
          <a:p>
            <a:pPr lvl="1"/>
            <a:r>
              <a:rPr lang="en-US" dirty="0" smtClean="0"/>
              <a:t>Define system security requirements</a:t>
            </a:r>
          </a:p>
          <a:p>
            <a:pPr lvl="1"/>
            <a:r>
              <a:rPr lang="en-US" dirty="0" smtClean="0"/>
              <a:t>Design system architecture</a:t>
            </a:r>
          </a:p>
          <a:p>
            <a:pPr lvl="1"/>
            <a:r>
              <a:rPr lang="en-US" dirty="0" smtClean="0"/>
              <a:t>Develop detailed system design &amp; security controls</a:t>
            </a:r>
          </a:p>
          <a:p>
            <a:endParaRPr lang="en-US" dirty="0" smtClean="0"/>
          </a:p>
          <a:p>
            <a:r>
              <a:rPr lang="en-US" dirty="0" smtClean="0"/>
              <a:t>Addressing </a:t>
            </a:r>
            <a:r>
              <a:rPr lang="en-US" u="sng" dirty="0" smtClean="0">
                <a:solidFill>
                  <a:srgbClr val="FF6600"/>
                </a:solidFill>
              </a:rPr>
              <a:t>software bugs (weaknesses)</a:t>
            </a:r>
          </a:p>
          <a:p>
            <a:pPr lvl="1"/>
            <a:r>
              <a:rPr lang="en-US" dirty="0" smtClean="0"/>
              <a:t>Develop detailed software design &amp; specifications</a:t>
            </a:r>
          </a:p>
          <a:p>
            <a:pPr lvl="1"/>
            <a:r>
              <a:rPr lang="en-US" dirty="0" smtClean="0"/>
              <a:t>Implement code reviews</a:t>
            </a:r>
          </a:p>
          <a:p>
            <a:pPr lvl="2"/>
            <a:r>
              <a:rPr lang="en-US" dirty="0" smtClean="0"/>
              <a:t>Static code analyzers</a:t>
            </a:r>
          </a:p>
          <a:p>
            <a:pPr lvl="1"/>
            <a:r>
              <a:rPr lang="en-US" dirty="0" smtClean="0"/>
              <a:t>Perform tests</a:t>
            </a:r>
          </a:p>
          <a:p>
            <a:pPr lvl="2"/>
            <a:r>
              <a:rPr lang="en-US" dirty="0" smtClean="0"/>
              <a:t>Unit, subsystems, system, acceptance tests</a:t>
            </a:r>
          </a:p>
          <a:p>
            <a:pPr lvl="2"/>
            <a:r>
              <a:rPr lang="en-US" dirty="0" smtClean="0"/>
              <a:t>Vulnerability scanners</a:t>
            </a: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140</a:t>
            </a:fld>
            <a:r>
              <a:rPr lang="en-US" dirty="0" smtClean="0"/>
              <a:t> -</a:t>
            </a:r>
            <a:endParaRPr lang="en-US" dirty="0"/>
          </a:p>
        </p:txBody>
      </p:sp>
      <p:graphicFrame>
        <p:nvGraphicFramePr>
          <p:cNvPr id="1641474" name="Object 2"/>
          <p:cNvGraphicFramePr>
            <a:graphicFrameLocks noChangeAspect="1"/>
          </p:cNvGraphicFramePr>
          <p:nvPr>
            <p:extLst>
              <p:ext uri="{D42A27DB-BD31-4B8C-83A1-F6EECF244321}">
                <p14:modId xmlns:p14="http://schemas.microsoft.com/office/powerpoint/2010/main" val="2949837550"/>
              </p:ext>
            </p:extLst>
          </p:nvPr>
        </p:nvGraphicFramePr>
        <p:xfrm>
          <a:off x="6069013" y="1325563"/>
          <a:ext cx="2998787" cy="3017837"/>
        </p:xfrm>
        <a:graphic>
          <a:graphicData uri="http://schemas.openxmlformats.org/presentationml/2006/ole">
            <mc:AlternateContent xmlns:mc="http://schemas.openxmlformats.org/markup-compatibility/2006">
              <mc:Choice xmlns:v="urn:schemas-microsoft-com:vml" Requires="v">
                <p:oleObj spid="_x0000_s1641551" name="Visio" r:id="rId4" imgW="4161599" imgH="4333515" progId="Visio.Drawing.11">
                  <p:embed/>
                </p:oleObj>
              </mc:Choice>
              <mc:Fallback>
                <p:oleObj name="Visio" r:id="rId4" imgW="4161599" imgH="4333515" progId="Visio.Drawing.11">
                  <p:embed/>
                  <p:pic>
                    <p:nvPicPr>
                      <p:cNvPr id="0" name="Picture 2"/>
                      <p:cNvPicPr>
                        <a:picLocks noChangeAspect="1" noChangeArrowheads="1"/>
                      </p:cNvPicPr>
                      <p:nvPr/>
                    </p:nvPicPr>
                    <p:blipFill>
                      <a:blip r:embed="rId5"/>
                      <a:srcRect/>
                      <a:stretch>
                        <a:fillRect/>
                      </a:stretch>
                    </p:blipFill>
                    <p:spPr bwMode="auto">
                      <a:xfrm>
                        <a:off x="6069013" y="1325563"/>
                        <a:ext cx="2998787"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0870182"/>
              </p:ext>
            </p:extLst>
          </p:nvPr>
        </p:nvGraphicFramePr>
        <p:xfrm>
          <a:off x="304801" y="5885820"/>
          <a:ext cx="8686799" cy="548640"/>
        </p:xfrm>
        <a:graphic>
          <a:graphicData uri="http://schemas.openxmlformats.org/drawingml/2006/table">
            <a:tbl>
              <a:tblPr/>
              <a:tblGrid>
                <a:gridCol w="2123080"/>
                <a:gridCol w="1653085"/>
                <a:gridCol w="615855"/>
                <a:gridCol w="1066042"/>
                <a:gridCol w="984108"/>
                <a:gridCol w="2244629"/>
              </a:tblGrid>
              <a:tr h="121313">
                <a:tc gridSpan="6">
                  <a:txBody>
                    <a:bodyPr/>
                    <a:lstStyle/>
                    <a:p>
                      <a:pPr marL="0" marR="0" algn="ctr">
                        <a:spcBef>
                          <a:spcPts val="0"/>
                        </a:spcBef>
                        <a:spcAft>
                          <a:spcPts val="0"/>
                        </a:spcAft>
                      </a:pPr>
                      <a:r>
                        <a:rPr lang="en-US" sz="1200" b="1" dirty="0">
                          <a:solidFill>
                            <a:srgbClr val="002060"/>
                          </a:solidFill>
                          <a:latin typeface="Arial Narrow"/>
                          <a:ea typeface="Calibri"/>
                          <a:cs typeface="Times New Roman"/>
                        </a:rPr>
                        <a:t>McGraw’s Software Security Touch Points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2627">
                <a:tc>
                  <a:txBody>
                    <a:bodyPr/>
                    <a:lstStyle/>
                    <a:p>
                      <a:pPr marL="0" marR="0" algn="ctr">
                        <a:spcBef>
                          <a:spcPts val="0"/>
                        </a:spcBef>
                        <a:spcAft>
                          <a:spcPts val="0"/>
                        </a:spcAft>
                      </a:pPr>
                      <a:r>
                        <a:rPr lang="en-US" sz="1200" dirty="0">
                          <a:solidFill>
                            <a:srgbClr val="002060"/>
                          </a:solidFill>
                          <a:latin typeface="Arial Narrow"/>
                          <a:ea typeface="Calibri"/>
                          <a:cs typeface="Times New Roman"/>
                        </a:rPr>
                        <a:t>Requirements and Use Cases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Architecture &amp; Design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Test Plans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Code</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Test &amp; Test Results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Feedback From The Fields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r>
            </a:tbl>
          </a:graphicData>
        </a:graphic>
      </p:graphicFrame>
      <p:sp>
        <p:nvSpPr>
          <p:cNvPr id="7" name="AutoShape 17"/>
          <p:cNvSpPr>
            <a:spLocks/>
          </p:cNvSpPr>
          <p:nvPr/>
        </p:nvSpPr>
        <p:spPr bwMode="auto">
          <a:xfrm rot="5400000">
            <a:off x="1979794" y="4753530"/>
            <a:ext cx="152408" cy="3514272"/>
          </a:xfrm>
          <a:prstGeom prst="rightBrace">
            <a:avLst>
              <a:gd name="adj1" fmla="val 199575"/>
              <a:gd name="adj2" fmla="val 50000"/>
            </a:avLst>
          </a:prstGeom>
          <a:noFill/>
          <a:ln w="9525">
            <a:solidFill>
              <a:srgbClr val="00206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AutoShape 18"/>
          <p:cNvSpPr>
            <a:spLocks/>
          </p:cNvSpPr>
          <p:nvPr/>
        </p:nvSpPr>
        <p:spPr bwMode="auto">
          <a:xfrm rot="5400000">
            <a:off x="5198842" y="5039532"/>
            <a:ext cx="152401" cy="2942257"/>
          </a:xfrm>
          <a:prstGeom prst="rightBrace">
            <a:avLst>
              <a:gd name="adj1" fmla="val 199434"/>
              <a:gd name="adj2" fmla="val 50000"/>
            </a:avLst>
          </a:prstGeom>
          <a:noFill/>
          <a:ln w="9525">
            <a:solidFill>
              <a:srgbClr val="00206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 Box 19"/>
          <p:cNvSpPr txBox="1">
            <a:spLocks noChangeArrowheads="1"/>
          </p:cNvSpPr>
          <p:nvPr/>
        </p:nvSpPr>
        <p:spPr bwMode="auto">
          <a:xfrm>
            <a:off x="889677" y="6597134"/>
            <a:ext cx="269172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002060"/>
                </a:solidFill>
                <a:effectLst/>
                <a:latin typeface="Arial Narrow" pitchFamily="34" charset="0"/>
              </a:rPr>
              <a:t>Focus on software structural defects (flaws)</a:t>
            </a:r>
            <a:endParaRPr kumimoji="0" lang="en-US" sz="4400" b="0" i="0" u="none" strike="noStrike" cap="none" normalizeH="0" baseline="0" dirty="0" smtClean="0">
              <a:ln>
                <a:noFill/>
              </a:ln>
              <a:solidFill>
                <a:schemeClr val="tx1"/>
              </a:solidFill>
              <a:effectLst/>
              <a:latin typeface="Arial" pitchFamily="34" charset="0"/>
            </a:endParaRPr>
          </a:p>
        </p:txBody>
      </p:sp>
      <p:sp>
        <p:nvSpPr>
          <p:cNvPr id="10" name="Text Box 20"/>
          <p:cNvSpPr txBox="1">
            <a:spLocks noChangeArrowheads="1"/>
          </p:cNvSpPr>
          <p:nvPr/>
        </p:nvSpPr>
        <p:spPr bwMode="auto">
          <a:xfrm>
            <a:off x="4034318" y="6597134"/>
            <a:ext cx="2454667"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002060"/>
                </a:solidFill>
                <a:effectLst/>
                <a:latin typeface="Arial Narrow" pitchFamily="34" charset="0"/>
              </a:rPr>
              <a:t>Focus on software weaknesses (bugs)</a:t>
            </a:r>
            <a:endParaRPr kumimoji="0" lang="en-US" sz="4400" b="0" i="0" u="none" strike="noStrike" cap="none" normalizeH="0" baseline="0" dirty="0" smtClean="0">
              <a:ln>
                <a:noFill/>
              </a:ln>
              <a:solidFill>
                <a:schemeClr val="tx1"/>
              </a:solidFill>
              <a:effectLst/>
              <a:latin typeface="Arial"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031335769"/>
              </p:ext>
            </p:extLst>
          </p:nvPr>
        </p:nvGraphicFramePr>
        <p:xfrm>
          <a:off x="304800" y="4925016"/>
          <a:ext cx="8680861" cy="914400"/>
        </p:xfrm>
        <a:graphic>
          <a:graphicData uri="http://schemas.openxmlformats.org/drawingml/2006/table">
            <a:tbl>
              <a:tblPr/>
              <a:tblGrid>
                <a:gridCol w="1119298"/>
                <a:gridCol w="1002330"/>
                <a:gridCol w="1137294"/>
                <a:gridCol w="2195409"/>
                <a:gridCol w="2117129"/>
                <a:gridCol w="1109401"/>
              </a:tblGrid>
              <a:tr h="121313">
                <a:tc gridSpan="6">
                  <a:txBody>
                    <a:bodyPr/>
                    <a:lstStyle/>
                    <a:p>
                      <a:pPr marL="0" marR="0" algn="ctr">
                        <a:spcBef>
                          <a:spcPts val="0"/>
                        </a:spcBef>
                        <a:spcAft>
                          <a:spcPts val="0"/>
                        </a:spcAft>
                      </a:pPr>
                      <a:r>
                        <a:rPr lang="en-US" sz="1200" b="1" dirty="0">
                          <a:solidFill>
                            <a:schemeClr val="bg1"/>
                          </a:solidFill>
                          <a:latin typeface="Arial Narrow"/>
                          <a:ea typeface="Calibri"/>
                          <a:cs typeface="Times New Roman"/>
                        </a:rPr>
                        <a:t>Information Systems Security Engineering (ISSE) Life Cycle</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5254">
                <a:tc>
                  <a:txBody>
                    <a:bodyPr/>
                    <a:lstStyle/>
                    <a:p>
                      <a:pPr marL="0" marR="0" algn="ctr">
                        <a:spcBef>
                          <a:spcPts val="0"/>
                        </a:spcBef>
                        <a:spcAft>
                          <a:spcPts val="0"/>
                        </a:spcAft>
                      </a:pPr>
                      <a:r>
                        <a:rPr lang="en-US" sz="1200" dirty="0">
                          <a:solidFill>
                            <a:schemeClr val="bg1"/>
                          </a:solidFill>
                          <a:latin typeface="Arial Narrow"/>
                          <a:ea typeface="Calibri"/>
                          <a:cs typeface="Times New Roman"/>
                        </a:rPr>
                        <a:t>Discover Information Protection Needs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Define Requirements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Design System Architecture</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Develop Detailed System Design &amp; Security Controls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Implement System &amp; Security Controls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Continuous Monitoring</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r>
            </a:tbl>
          </a:graphicData>
        </a:graphic>
      </p:graphicFrame>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49B4EBC8-0D34-474F-B521-D37C729FC010}" type="slidenum">
              <a:rPr lang="en-US"/>
              <a:pPr/>
              <a:t>141</a:t>
            </a:fld>
            <a:r>
              <a:rPr lang="en-US" dirty="0"/>
              <a:t> -</a:t>
            </a:r>
          </a:p>
        </p:txBody>
      </p:sp>
      <p:sp>
        <p:nvSpPr>
          <p:cNvPr id="1084418" name="Rectangle 2"/>
          <p:cNvSpPr>
            <a:spLocks noGrp="1" noChangeArrowheads="1"/>
          </p:cNvSpPr>
          <p:nvPr>
            <p:ph type="title"/>
          </p:nvPr>
        </p:nvSpPr>
        <p:spPr/>
        <p:txBody>
          <a:bodyPr/>
          <a:lstStyle/>
          <a:p>
            <a:r>
              <a:rPr lang="en-US" sz="1200" dirty="0" smtClean="0"/>
              <a:t>Vulnerabilities </a:t>
            </a:r>
            <a:r>
              <a:rPr lang="en-US" sz="1200" dirty="0"/>
              <a:t>&amp; Threats</a:t>
            </a:r>
            <a:r>
              <a:rPr lang="en-US" dirty="0"/>
              <a:t/>
            </a:r>
            <a:br>
              <a:rPr lang="en-US" dirty="0"/>
            </a:br>
            <a:r>
              <a:rPr lang="en-US" dirty="0"/>
              <a:t>Threats to Software – Buffer </a:t>
            </a:r>
            <a:r>
              <a:rPr lang="en-US" dirty="0" smtClean="0"/>
              <a:t>Overflow </a:t>
            </a:r>
            <a:r>
              <a:rPr lang="en-US" sz="1200" dirty="0" smtClean="0"/>
              <a:t>…(1/2)</a:t>
            </a:r>
            <a:endParaRPr lang="en-US" sz="1200" dirty="0"/>
          </a:p>
        </p:txBody>
      </p:sp>
      <p:sp>
        <p:nvSpPr>
          <p:cNvPr id="1084419" name="Rectangle 3"/>
          <p:cNvSpPr>
            <a:spLocks noGrp="1" noChangeArrowheads="1"/>
          </p:cNvSpPr>
          <p:nvPr>
            <p:ph type="body" idx="1"/>
          </p:nvPr>
        </p:nvSpPr>
        <p:spPr>
          <a:xfrm>
            <a:off x="685800" y="1143001"/>
            <a:ext cx="7772400" cy="4953000"/>
          </a:xfrm>
        </p:spPr>
        <p:txBody>
          <a:bodyPr>
            <a:normAutofit lnSpcReduction="10000"/>
          </a:bodyPr>
          <a:lstStyle/>
          <a:p>
            <a:r>
              <a:rPr lang="en-US" dirty="0">
                <a:cs typeface="Arial" charset="0"/>
              </a:rPr>
              <a:t>One of the </a:t>
            </a:r>
            <a:r>
              <a:rPr lang="en-US" u="sng" dirty="0">
                <a:solidFill>
                  <a:srgbClr val="FF6600"/>
                </a:solidFill>
                <a:cs typeface="Arial" charset="0"/>
              </a:rPr>
              <a:t>oldest</a:t>
            </a:r>
            <a:r>
              <a:rPr lang="en-US" dirty="0">
                <a:cs typeface="Arial" charset="0"/>
              </a:rPr>
              <a:t> and </a:t>
            </a:r>
            <a:r>
              <a:rPr lang="en-US" u="sng" dirty="0">
                <a:solidFill>
                  <a:srgbClr val="FF6600"/>
                </a:solidFill>
                <a:cs typeface="Arial" charset="0"/>
              </a:rPr>
              <a:t>most common</a:t>
            </a:r>
            <a:r>
              <a:rPr lang="en-US" dirty="0">
                <a:cs typeface="Arial" charset="0"/>
              </a:rPr>
              <a:t> problems to software</a:t>
            </a:r>
            <a:r>
              <a:rPr lang="en-US" dirty="0" smtClean="0">
                <a:cs typeface="Arial" charset="0"/>
              </a:rPr>
              <a:t>.</a:t>
            </a:r>
          </a:p>
          <a:p>
            <a:pPr lvl="1"/>
            <a:r>
              <a:rPr lang="en-US" dirty="0" smtClean="0">
                <a:cs typeface="Arial" charset="0"/>
              </a:rPr>
              <a:t>Wagner et. al. estimated over 50% of all vulnerabilities are due to buffer overflow.*</a:t>
            </a:r>
            <a:endParaRPr lang="en-US" dirty="0">
              <a:cs typeface="Arial" charset="0"/>
            </a:endParaRPr>
          </a:p>
          <a:p>
            <a:r>
              <a:rPr lang="en-US" dirty="0" smtClean="0">
                <a:cs typeface="Arial" charset="0"/>
              </a:rPr>
              <a:t>No. 3 in 2011 CWE/SANS Top 25.</a:t>
            </a:r>
            <a:endParaRPr lang="en-US" dirty="0" smtClean="0"/>
          </a:p>
          <a:p>
            <a:r>
              <a:rPr lang="en-US" dirty="0" smtClean="0">
                <a:cs typeface="Arial" charset="0"/>
              </a:rPr>
              <a:t>A </a:t>
            </a:r>
            <a:r>
              <a:rPr lang="en-US" dirty="0">
                <a:cs typeface="Arial" charset="0"/>
              </a:rPr>
              <a:t>buffer overflow occurs </a:t>
            </a:r>
            <a:r>
              <a:rPr lang="en-US" u="sng" dirty="0">
                <a:solidFill>
                  <a:srgbClr val="FF6600"/>
                </a:solidFill>
                <a:cs typeface="Arial" charset="0"/>
              </a:rPr>
              <a:t>when a program or process tries to store more data in a buffer (temporary data storage area) than it was intended to hold</a:t>
            </a:r>
            <a:r>
              <a:rPr lang="en-US" dirty="0">
                <a:cs typeface="Arial" charset="0"/>
              </a:rPr>
              <a:t>. </a:t>
            </a:r>
          </a:p>
          <a:p>
            <a:r>
              <a:rPr lang="en-US" dirty="0">
                <a:cs typeface="Arial" charset="0"/>
              </a:rPr>
              <a:t>In buffer overflow attacks, the extra data may contain codes designed to trigger specific actions, in effect sending new instructions to the attacked computer that could, for example, damage the user's files, change data, or disclose confidential information</a:t>
            </a:r>
            <a:r>
              <a:rPr lang="en-US" dirty="0" smtClean="0">
                <a:cs typeface="Arial" charset="0"/>
              </a:rPr>
              <a:t>.</a:t>
            </a:r>
          </a:p>
        </p:txBody>
      </p:sp>
      <p:sp>
        <p:nvSpPr>
          <p:cNvPr id="5" name="Text Box 4"/>
          <p:cNvSpPr txBox="1">
            <a:spLocks noChangeArrowheads="1"/>
          </p:cNvSpPr>
          <p:nvPr/>
        </p:nvSpPr>
        <p:spPr bwMode="auto">
          <a:xfrm>
            <a:off x="1524000" y="6227802"/>
            <a:ext cx="6629400" cy="553998"/>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p>
          <a:p>
            <a:pPr marL="112713" indent="-112713">
              <a:buFont typeface="Arial" pitchFamily="34" charset="0"/>
              <a:buChar char="•"/>
              <a:tabLst>
                <a:tab pos="112713" algn="l"/>
              </a:tabLst>
            </a:pPr>
            <a:r>
              <a:rPr lang="en-US" sz="1000" i="1" dirty="0" smtClean="0">
                <a:solidFill>
                  <a:srgbClr val="003399"/>
                </a:solidFill>
              </a:rPr>
              <a:t>* A First Step Towards Automated Detection of Buffer Over-run Vulnerabilities</a:t>
            </a:r>
            <a:r>
              <a:rPr lang="en-US" sz="1000" dirty="0" smtClean="0">
                <a:solidFill>
                  <a:srgbClr val="003399"/>
                </a:solidFill>
              </a:rPr>
              <a:t>, D. Wagner, et. al., 2000.</a:t>
            </a:r>
          </a:p>
          <a:p>
            <a:pPr marL="112713" indent="-112713">
              <a:buFont typeface="Arial" pitchFamily="34" charset="0"/>
              <a:buChar char="•"/>
              <a:tabLst>
                <a:tab pos="112713" algn="l"/>
              </a:tabLst>
            </a:pPr>
            <a:r>
              <a:rPr lang="en-US" sz="1000" i="1" dirty="0" smtClean="0">
                <a:solidFill>
                  <a:srgbClr val="003399"/>
                </a:solidFill>
              </a:rPr>
              <a:t>2011 CWE/SANS Top 25 Most Dangerous Programming Errors</a:t>
            </a:r>
            <a:r>
              <a:rPr lang="en-US" sz="1000" dirty="0" smtClean="0">
                <a:solidFill>
                  <a:srgbClr val="003399"/>
                </a:solidFill>
              </a:rPr>
              <a:t>, MITRE, September 2011.</a:t>
            </a:r>
            <a:endParaRPr lang="en-US" sz="1000" i="1" dirty="0">
              <a:solidFill>
                <a:srgbClr val="003399"/>
              </a:solidFill>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t>
            </a:r>
            <a:r>
              <a:rPr lang="en-US" sz="1200" dirty="0"/>
              <a:t>&amp; </a:t>
            </a:r>
            <a:r>
              <a:rPr lang="en-US" sz="1200" dirty="0" smtClean="0"/>
              <a:t>Threats</a:t>
            </a:r>
            <a:r>
              <a:rPr lang="en-US" dirty="0"/>
              <a:t/>
            </a:r>
            <a:br>
              <a:rPr lang="en-US" dirty="0"/>
            </a:br>
            <a:r>
              <a:rPr lang="en-US" dirty="0" err="1" smtClean="0"/>
              <a:t>Threats</a:t>
            </a:r>
            <a:r>
              <a:rPr lang="en-US" dirty="0" smtClean="0"/>
              <a:t> </a:t>
            </a:r>
            <a:r>
              <a:rPr lang="en-US" dirty="0"/>
              <a:t>to Software – Buffer </a:t>
            </a:r>
            <a:r>
              <a:rPr lang="en-US" dirty="0" smtClean="0"/>
              <a:t>Overflow </a:t>
            </a:r>
            <a:r>
              <a:rPr lang="en-US" sz="1200" dirty="0" smtClean="0"/>
              <a:t>…(2/2)</a:t>
            </a:r>
            <a:endParaRPr lang="en-US" sz="1200" dirty="0"/>
          </a:p>
        </p:txBody>
      </p:sp>
      <p:sp>
        <p:nvSpPr>
          <p:cNvPr id="5" name="Text Placeholder 4"/>
          <p:cNvSpPr>
            <a:spLocks noGrp="1"/>
          </p:cNvSpPr>
          <p:nvPr>
            <p:ph type="body" sz="half" idx="1"/>
          </p:nvPr>
        </p:nvSpPr>
        <p:spPr>
          <a:xfrm>
            <a:off x="685800" y="1143000"/>
            <a:ext cx="8382000" cy="2628900"/>
          </a:xfrm>
        </p:spPr>
        <p:txBody>
          <a:bodyPr>
            <a:normAutofit fontScale="92500" lnSpcReduction="10000"/>
          </a:bodyPr>
          <a:lstStyle/>
          <a:p>
            <a:pPr marL="0" indent="0">
              <a:buNone/>
            </a:pPr>
            <a:r>
              <a:rPr lang="en-US" dirty="0"/>
              <a:t>Recommended countermeasure to </a:t>
            </a:r>
            <a:r>
              <a:rPr lang="en-US" dirty="0" smtClean="0"/>
              <a:t>prevent buffer overflow attacks:</a:t>
            </a:r>
            <a:endParaRPr lang="en-US" dirty="0"/>
          </a:p>
          <a:p>
            <a:r>
              <a:rPr lang="en-US" dirty="0" smtClean="0"/>
              <a:t>Patch, patch, and patch</a:t>
            </a:r>
          </a:p>
          <a:p>
            <a:r>
              <a:rPr lang="en-US" dirty="0" smtClean="0"/>
              <a:t>Always </a:t>
            </a:r>
            <a:r>
              <a:rPr lang="en-US" dirty="0"/>
              <a:t>check for inputs. Enforce controls at the interfaces</a:t>
            </a:r>
          </a:p>
          <a:p>
            <a:r>
              <a:rPr lang="en-US" dirty="0"/>
              <a:t>Ensure applications are not exposed to faulty components</a:t>
            </a:r>
          </a:p>
          <a:p>
            <a:r>
              <a:rPr lang="en-US" dirty="0"/>
              <a:t>Use language and frameworks that are relatively “immune” to buffer overflows:</a:t>
            </a:r>
          </a:p>
          <a:p>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270340532"/>
              </p:ext>
            </p:extLst>
          </p:nvPr>
        </p:nvGraphicFramePr>
        <p:xfrm>
          <a:off x="457200" y="3733800"/>
          <a:ext cx="8305800" cy="2651760"/>
        </p:xfrm>
        <a:graphic>
          <a:graphicData uri="http://schemas.openxmlformats.org/drawingml/2006/table">
            <a:tbl>
              <a:tblPr firstRow="1" bandRow="1">
                <a:tableStyleId>{5C22544A-7EE6-4342-B048-85BDC9FD1C3A}</a:tableStyleId>
              </a:tblPr>
              <a:tblGrid>
                <a:gridCol w="1661160"/>
                <a:gridCol w="1661160"/>
                <a:gridCol w="1661160"/>
                <a:gridCol w="1661160"/>
                <a:gridCol w="1661160"/>
              </a:tblGrid>
              <a:tr h="0">
                <a:tc>
                  <a:txBody>
                    <a:bodyPr/>
                    <a:lstStyle/>
                    <a:p>
                      <a:pPr algn="ctr"/>
                      <a:r>
                        <a:rPr lang="en-US" sz="1200" dirty="0" smtClean="0">
                          <a:solidFill>
                            <a:srgbClr val="003399"/>
                          </a:solidFill>
                        </a:rPr>
                        <a:t>Language/ Environment</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dirty="0" smtClean="0">
                          <a:solidFill>
                            <a:srgbClr val="003399"/>
                          </a:solidFill>
                        </a:rPr>
                        <a:t>Compiled </a:t>
                      </a:r>
                      <a:r>
                        <a:rPr lang="en-US" sz="1200" baseline="0" dirty="0" smtClean="0">
                          <a:solidFill>
                            <a:srgbClr val="003399"/>
                          </a:solidFill>
                        </a:rPr>
                        <a:t>/ Interpreted</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dirty="0" smtClean="0">
                          <a:solidFill>
                            <a:srgbClr val="003399"/>
                          </a:solidFill>
                        </a:rPr>
                        <a:t>Strongly Typed</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dirty="0" smtClean="0">
                          <a:solidFill>
                            <a:srgbClr val="003399"/>
                          </a:solidFill>
                        </a:rPr>
                        <a:t>Direct Memory</a:t>
                      </a:r>
                      <a:r>
                        <a:rPr lang="en-US" sz="1200" baseline="0" dirty="0" smtClean="0">
                          <a:solidFill>
                            <a:srgbClr val="003399"/>
                          </a:solidFill>
                        </a:rPr>
                        <a:t> Access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200" dirty="0" smtClean="0">
                          <a:solidFill>
                            <a:srgbClr val="003399"/>
                          </a:solidFill>
                        </a:rPr>
                        <a:t>Safe</a:t>
                      </a:r>
                      <a:r>
                        <a:rPr lang="en-US" sz="1200" baseline="0" dirty="0" smtClean="0">
                          <a:solidFill>
                            <a:srgbClr val="003399"/>
                          </a:solidFill>
                        </a:rPr>
                        <a:t>/ Unsafe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0">
                <a:tc>
                  <a:txBody>
                    <a:bodyPr/>
                    <a:lstStyle/>
                    <a:p>
                      <a:pPr algn="ctr"/>
                      <a:r>
                        <a:rPr lang="en-US" sz="1200" dirty="0" smtClean="0">
                          <a:solidFill>
                            <a:srgbClr val="003399"/>
                          </a:solidFill>
                        </a:rPr>
                        <a:t>Java, JVM</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Both</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Yes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No</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003399"/>
                          </a:solidFill>
                        </a:rPr>
                        <a:t>.NET</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Both</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Yes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No</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003399"/>
                          </a:solidFill>
                        </a:rPr>
                        <a:t>Perl</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Both</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Yes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No</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003399"/>
                          </a:solidFill>
                        </a:rPr>
                        <a:t>Python</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Interpreted</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Yes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No</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003399"/>
                          </a:solidFill>
                        </a:rPr>
                        <a:t>Ruby</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Interpreted</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Yes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No</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FF0000"/>
                          </a:solidFill>
                        </a:rPr>
                        <a:t>C/C++</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Compiled</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No</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Yes</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Unsafe</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FF0000"/>
                          </a:solidFill>
                        </a:rPr>
                        <a:t>Assembly</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Compiled</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No</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Yes</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FF0000"/>
                          </a:solidFill>
                        </a:rPr>
                        <a:t>Unsafe</a:t>
                      </a:r>
                      <a:endParaRPr lang="en-US" sz="1200" dirty="0">
                        <a:solidFill>
                          <a:srgbClr val="FF0000"/>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sz="1200" dirty="0" smtClean="0">
                          <a:solidFill>
                            <a:srgbClr val="003399"/>
                          </a:solidFill>
                        </a:rPr>
                        <a:t>COBOL</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Compiled</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Yes</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No</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solidFill>
                            <a:srgbClr val="003399"/>
                          </a:solidFill>
                        </a:rPr>
                        <a:t>Safe</a:t>
                      </a:r>
                      <a:endParaRPr lang="en-US" sz="1200" dirty="0">
                        <a:solidFill>
                          <a:srgbClr val="003399"/>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142</a:t>
            </a:fld>
            <a:r>
              <a:rPr lang="en-US" smtClean="0"/>
              <a:t> -</a:t>
            </a:r>
            <a:endParaRPr lang="en-US" dirty="0"/>
          </a:p>
        </p:txBody>
      </p:sp>
      <p:sp>
        <p:nvSpPr>
          <p:cNvPr id="7" name="Text Box 4"/>
          <p:cNvSpPr txBox="1">
            <a:spLocks noChangeArrowheads="1"/>
          </p:cNvSpPr>
          <p:nvPr/>
        </p:nvSpPr>
        <p:spPr bwMode="auto">
          <a:xfrm>
            <a:off x="1524000" y="6535579"/>
            <a:ext cx="6629400" cy="246221"/>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Buffer Overflows – OWASP </a:t>
            </a:r>
            <a:r>
              <a:rPr lang="en-US" sz="1000" dirty="0">
                <a:solidFill>
                  <a:srgbClr val="003399"/>
                </a:solidFill>
              </a:rPr>
              <a:t>(https://</a:t>
            </a:r>
            <a:r>
              <a:rPr lang="en-US" sz="1000" dirty="0" smtClean="0">
                <a:solidFill>
                  <a:srgbClr val="003399"/>
                </a:solidFill>
              </a:rPr>
              <a:t>www.owasp.org/index.php/Buffer_Overflows)  (5/14/12)</a:t>
            </a:r>
            <a:endParaRPr lang="en-US" sz="1000" i="1" dirty="0">
              <a:solidFill>
                <a:srgbClr val="003399"/>
              </a:solidFill>
            </a:endParaRPr>
          </a:p>
        </p:txBody>
      </p:sp>
    </p:spTree>
    <p:extLst>
      <p:ext uri="{BB962C8B-B14F-4D97-AF65-F5344CB8AC3E}">
        <p14:creationId xmlns:p14="http://schemas.microsoft.com/office/powerpoint/2010/main" val="21615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2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25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25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250"/>
                                        <p:tgtEl>
                                          <p:spTgt spid="5">
                                            <p:txEl>
                                              <p:pRg st="4" end="4"/>
                                            </p:txEl>
                                          </p:spTgt>
                                        </p:tgtEl>
                                      </p:cBhvr>
                                    </p:animEffect>
                                  </p:childTnLst>
                                </p:cTn>
                              </p:par>
                            </p:childTnLst>
                          </p:cTn>
                        </p:par>
                        <p:par>
                          <p:cTn id="23" fill="hold">
                            <p:stCondLst>
                              <p:cond delay="25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smtClean="0"/>
              <a:t>Threats to Software – Cross-site Scripting (XSS) </a:t>
            </a:r>
            <a:r>
              <a:rPr lang="en-US" sz="1200" dirty="0" smtClean="0"/>
              <a:t>…(1/2)</a:t>
            </a:r>
            <a:endParaRPr lang="en-US" sz="1200" dirty="0"/>
          </a:p>
        </p:txBody>
      </p:sp>
      <p:sp>
        <p:nvSpPr>
          <p:cNvPr id="3" name="Content Placeholder 2"/>
          <p:cNvSpPr>
            <a:spLocks noGrp="1"/>
          </p:cNvSpPr>
          <p:nvPr>
            <p:ph idx="1"/>
          </p:nvPr>
        </p:nvSpPr>
        <p:spPr/>
        <p:txBody>
          <a:bodyPr/>
          <a:lstStyle/>
          <a:p>
            <a:r>
              <a:rPr lang="en-US" dirty="0" smtClean="0"/>
              <a:t>XSS is one of the </a:t>
            </a:r>
            <a:r>
              <a:rPr lang="en-US" u="sng" dirty="0" smtClean="0">
                <a:solidFill>
                  <a:srgbClr val="FF6600"/>
                </a:solidFill>
              </a:rPr>
              <a:t>most prevalent web application (web app) security flaw</a:t>
            </a:r>
            <a:r>
              <a:rPr lang="en-US" dirty="0" smtClean="0"/>
              <a:t>.</a:t>
            </a:r>
          </a:p>
          <a:p>
            <a:r>
              <a:rPr lang="en-US" dirty="0" smtClean="0"/>
              <a:t>No. 4 in 2011 CWE/SANS Top 25 and OWASP Top 10.</a:t>
            </a:r>
          </a:p>
          <a:p>
            <a:pPr lvl="1"/>
            <a:r>
              <a:rPr lang="en-US" dirty="0" smtClean="0"/>
              <a:t>XSS occurs </a:t>
            </a:r>
            <a:r>
              <a:rPr lang="en-US" u="sng" dirty="0" smtClean="0">
                <a:solidFill>
                  <a:srgbClr val="FF6600"/>
                </a:solidFill>
              </a:rPr>
              <a:t>when a web app in web browser accepts “untrusted data” and sends it to a web app server without proper validation</a:t>
            </a:r>
            <a:r>
              <a:rPr lang="en-US" dirty="0" smtClean="0"/>
              <a:t>. Attackers can then execute scripts in a victim’s web browser to hijack user sessions, deface web sites, insert malicious content, redirect users, etc.</a:t>
            </a:r>
          </a:p>
          <a:p>
            <a:pPr lvl="1"/>
            <a:r>
              <a:rPr lang="en-US" dirty="0" smtClean="0"/>
              <a:t>These “untrusted data” could be JavaScript, or other browser-executable RIA contents such as Active X, Flash, Silverlight, etc.</a:t>
            </a: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143</a:t>
            </a:fld>
            <a:r>
              <a:rPr lang="en-US" dirty="0" smtClean="0"/>
              <a:t> -</a:t>
            </a:r>
            <a:endParaRPr lang="en-US" dirty="0"/>
          </a:p>
        </p:txBody>
      </p:sp>
      <p:sp>
        <p:nvSpPr>
          <p:cNvPr id="5" name="Text Box 4"/>
          <p:cNvSpPr txBox="1">
            <a:spLocks noChangeArrowheads="1"/>
          </p:cNvSpPr>
          <p:nvPr/>
        </p:nvSpPr>
        <p:spPr bwMode="auto">
          <a:xfrm>
            <a:off x="1524000" y="6381690"/>
            <a:ext cx="6781800" cy="400110"/>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CWE-79: Improper Neutralization of Input During Web Page Generation (Cross-site Scripting)</a:t>
            </a:r>
            <a:r>
              <a:rPr lang="en-US" sz="1000" dirty="0">
                <a:solidFill>
                  <a:srgbClr val="003399"/>
                </a:solidFill>
              </a:rPr>
              <a:t> (</a:t>
            </a:r>
            <a:r>
              <a:rPr lang="en-US" sz="1000" dirty="0">
                <a:solidFill>
                  <a:srgbClr val="003399"/>
                </a:solidFill>
                <a:hlinkClick r:id="rId3"/>
              </a:rPr>
              <a:t>http://cwe.mitre.org/data/definitions/79.html</a:t>
            </a:r>
            <a:r>
              <a:rPr lang="en-US" sz="1000" dirty="0" smtClean="0">
                <a:solidFill>
                  <a:srgbClr val="003399"/>
                </a:solidFill>
              </a:rPr>
              <a:t>) (6/2/2013).</a:t>
            </a:r>
            <a:endParaRPr lang="en-US" sz="1000" i="1" dirty="0">
              <a:solidFill>
                <a:srgbClr val="003399"/>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err="1" smtClean="0"/>
              <a:t>Threats</a:t>
            </a:r>
            <a:r>
              <a:rPr lang="en-US" dirty="0" smtClean="0"/>
              <a:t> to Software – Cross-site Scripting (XSS) </a:t>
            </a:r>
            <a:r>
              <a:rPr lang="en-US" sz="1200" dirty="0" smtClean="0"/>
              <a:t>…(2/2)</a:t>
            </a:r>
            <a:endParaRPr lang="en-US" sz="1200" dirty="0"/>
          </a:p>
        </p:txBody>
      </p:sp>
      <p:sp>
        <p:nvSpPr>
          <p:cNvPr id="3" name="Content Placeholder 2"/>
          <p:cNvSpPr>
            <a:spLocks noGrp="1"/>
          </p:cNvSpPr>
          <p:nvPr>
            <p:ph idx="1"/>
          </p:nvPr>
        </p:nvSpPr>
        <p:spPr/>
        <p:txBody>
          <a:bodyPr/>
          <a:lstStyle/>
          <a:p>
            <a:r>
              <a:rPr lang="en-US" dirty="0" smtClean="0"/>
              <a:t>Recommended countermeasures to prevent XSS attacks:</a:t>
            </a:r>
          </a:p>
          <a:p>
            <a:pPr lvl="1"/>
            <a:r>
              <a:rPr lang="en-US" dirty="0" smtClean="0"/>
              <a:t>Never insert untrusted data except in allowed locations.</a:t>
            </a:r>
          </a:p>
          <a:p>
            <a:pPr lvl="1"/>
            <a:r>
              <a:rPr lang="en-US" dirty="0" smtClean="0"/>
              <a:t>Use “escaping” (a.k.a. output encoding) technique.</a:t>
            </a:r>
          </a:p>
          <a:p>
            <a:pPr lvl="1"/>
            <a:r>
              <a:rPr lang="en-US" dirty="0" smtClean="0"/>
              <a:t>Use an HTML policy engine to validate or clean user-driven HTML in an outbound way.</a:t>
            </a:r>
          </a:p>
          <a:p>
            <a:pPr lvl="1"/>
            <a:r>
              <a:rPr lang="en-US" dirty="0" smtClean="0"/>
              <a:t>Prevent DOM-based XSS.</a:t>
            </a:r>
          </a:p>
          <a:p>
            <a:pPr lvl="1"/>
            <a:r>
              <a:rPr lang="en-US" dirty="0" smtClean="0"/>
              <a:t>Use “</a:t>
            </a:r>
            <a:r>
              <a:rPr lang="en-US" dirty="0" err="1" smtClean="0"/>
              <a:t>HTTPOnly</a:t>
            </a:r>
            <a:r>
              <a:rPr lang="en-US" dirty="0" smtClean="0"/>
              <a:t>” cookie flag</a:t>
            </a:r>
          </a:p>
          <a:p>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144</a:t>
            </a:fld>
            <a:r>
              <a:rPr lang="en-US" smtClean="0"/>
              <a:t> -</a:t>
            </a:r>
            <a:endParaRPr lang="en-US" dirty="0"/>
          </a:p>
        </p:txBody>
      </p:sp>
      <p:sp>
        <p:nvSpPr>
          <p:cNvPr id="5" name="Text Box 4"/>
          <p:cNvSpPr txBox="1">
            <a:spLocks noChangeArrowheads="1"/>
          </p:cNvSpPr>
          <p:nvPr/>
        </p:nvSpPr>
        <p:spPr bwMode="auto">
          <a:xfrm>
            <a:off x="1524000" y="5334000"/>
            <a:ext cx="6629400" cy="861774"/>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p>
          <a:p>
            <a:r>
              <a:rPr lang="en-US" sz="1000" dirty="0" smtClean="0">
                <a:solidFill>
                  <a:srgbClr val="003399"/>
                </a:solidFill>
              </a:rPr>
              <a:t>- CWE-7: Improper Neutralization of Input During Web Page Generation (</a:t>
            </a:r>
            <a:r>
              <a:rPr lang="en-US" sz="1000" dirty="0">
                <a:solidFill>
                  <a:srgbClr val="003399"/>
                </a:solidFill>
              </a:rPr>
              <a:t>Cross-site Scripting) (</a:t>
            </a:r>
            <a:r>
              <a:rPr lang="en-US" sz="1000" dirty="0">
                <a:solidFill>
                  <a:srgbClr val="003399"/>
                </a:solidFill>
                <a:hlinkClick r:id="rId3"/>
              </a:rPr>
              <a:t>http://cwe.mitre.org/data/definitions/79.html</a:t>
            </a:r>
            <a:r>
              <a:rPr lang="en-US" sz="1000" dirty="0" smtClean="0">
                <a:solidFill>
                  <a:srgbClr val="003399"/>
                </a:solidFill>
              </a:rPr>
              <a:t>) (6/2/2013)</a:t>
            </a:r>
          </a:p>
          <a:p>
            <a:r>
              <a:rPr lang="en-US" sz="1000" i="1" dirty="0" smtClean="0">
                <a:solidFill>
                  <a:srgbClr val="003399"/>
                </a:solidFill>
              </a:rPr>
              <a:t>- XSS (Cross Site Scripting Prevention Cheat Sheet – OWASP </a:t>
            </a:r>
            <a:r>
              <a:rPr lang="en-US" sz="1000" dirty="0">
                <a:solidFill>
                  <a:srgbClr val="003399"/>
                </a:solidFill>
              </a:rPr>
              <a:t>(</a:t>
            </a:r>
            <a:r>
              <a:rPr lang="en-US" sz="1000" dirty="0">
                <a:solidFill>
                  <a:srgbClr val="003399"/>
                </a:solidFill>
                <a:hlinkClick r:id="rId4"/>
              </a:rPr>
              <a:t>https://www.owasp.org/index.php/XSS_(Cross_Site_Scripting)_</a:t>
            </a:r>
            <a:r>
              <a:rPr lang="en-US" sz="1000" dirty="0" smtClean="0">
                <a:solidFill>
                  <a:srgbClr val="003399"/>
                </a:solidFill>
                <a:hlinkClick r:id="rId4"/>
              </a:rPr>
              <a:t>Prevention_Cheat_Sheet</a:t>
            </a:r>
            <a:r>
              <a:rPr lang="en-US" sz="1000" dirty="0" smtClean="0">
                <a:solidFill>
                  <a:srgbClr val="003399"/>
                </a:solidFill>
              </a:rPr>
              <a:t>)  (5/14/12)</a:t>
            </a:r>
            <a:endParaRPr lang="en-US" sz="1000" i="1" dirty="0">
              <a:solidFill>
                <a:srgbClr val="003399"/>
              </a:solidFill>
            </a:endParaRPr>
          </a:p>
        </p:txBody>
      </p:sp>
    </p:spTree>
    <p:extLst>
      <p:ext uri="{BB962C8B-B14F-4D97-AF65-F5344CB8AC3E}">
        <p14:creationId xmlns:p14="http://schemas.microsoft.com/office/powerpoint/2010/main" val="18808004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r>
              <a:rPr lang="en-US" dirty="0"/>
              <a:t/>
            </a:r>
            <a:br>
              <a:rPr lang="en-US" dirty="0"/>
            </a:br>
            <a:r>
              <a:rPr lang="en-US" dirty="0" err="1" smtClean="0"/>
              <a:t>Threats</a:t>
            </a:r>
            <a:r>
              <a:rPr lang="en-US" dirty="0" smtClean="0"/>
              <a:t> to Software – SQL Injection </a:t>
            </a:r>
            <a:r>
              <a:rPr lang="en-US" sz="1200" dirty="0" smtClean="0"/>
              <a:t>…(1/3)</a:t>
            </a:r>
            <a:endParaRPr lang="en-US" sz="1200" dirty="0"/>
          </a:p>
        </p:txBody>
      </p:sp>
      <p:sp>
        <p:nvSpPr>
          <p:cNvPr id="3" name="Content Placeholder 2"/>
          <p:cNvSpPr>
            <a:spLocks noGrp="1"/>
          </p:cNvSpPr>
          <p:nvPr>
            <p:ph idx="1"/>
          </p:nvPr>
        </p:nvSpPr>
        <p:spPr/>
        <p:txBody>
          <a:bodyPr/>
          <a:lstStyle/>
          <a:p>
            <a:r>
              <a:rPr lang="en-US" dirty="0" smtClean="0"/>
              <a:t>In 2011, SQL Injection is No.1 in both CWE/SANS Top 25 and OWASP Top 10.</a:t>
            </a:r>
          </a:p>
          <a:p>
            <a:r>
              <a:rPr lang="en-US" dirty="0" smtClean="0"/>
              <a:t>SQL injection occurs </a:t>
            </a:r>
            <a:r>
              <a:rPr lang="en-US" u="sng" dirty="0" smtClean="0">
                <a:solidFill>
                  <a:srgbClr val="FF6600"/>
                </a:solidFill>
              </a:rPr>
              <a:t>when an application sends “untrusted data” to an interpreter as a part of command or query</a:t>
            </a:r>
            <a:r>
              <a:rPr lang="en-US" dirty="0" smtClean="0"/>
              <a:t>.  </a:t>
            </a:r>
          </a:p>
          <a:p>
            <a:pPr lvl="1"/>
            <a:r>
              <a:rPr lang="en-US" dirty="0" smtClean="0"/>
              <a:t>These “untrusted data” can be in SQL queries, LDAP queries, Xpath queries, etc.</a:t>
            </a:r>
          </a:p>
          <a:p>
            <a:r>
              <a:rPr lang="en-US" dirty="0" smtClean="0"/>
              <a:t>Attackers can:</a:t>
            </a:r>
          </a:p>
          <a:p>
            <a:pPr lvl="1"/>
            <a:r>
              <a:rPr lang="en-US" dirty="0" smtClean="0"/>
              <a:t>Alter the logic of SQL queries to bypass security (e.g., authentication, authorization, etc.) to gain unauthorized access to data (e.g., steal, corrupt, or change data.)</a:t>
            </a:r>
          </a:p>
          <a:p>
            <a:pPr lvl="1"/>
            <a:r>
              <a:rPr lang="en-US" dirty="0" smtClean="0"/>
              <a:t>Trick the interpreter to execute unintended commands</a:t>
            </a: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145</a:t>
            </a:fld>
            <a:r>
              <a:rPr lang="en-US" dirty="0" smtClean="0"/>
              <a:t> -</a:t>
            </a:r>
            <a:endParaRPr lang="en-US" dirty="0"/>
          </a:p>
        </p:txBody>
      </p:sp>
      <p:sp>
        <p:nvSpPr>
          <p:cNvPr id="5" name="Text Box 4"/>
          <p:cNvSpPr txBox="1">
            <a:spLocks noChangeArrowheads="1"/>
          </p:cNvSpPr>
          <p:nvPr/>
        </p:nvSpPr>
        <p:spPr bwMode="auto">
          <a:xfrm>
            <a:off x="1676400" y="6324600"/>
            <a:ext cx="6400800" cy="400110"/>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CWE-89: Improper Neutralization of Special Elements used in an SQL Command (SQL Injection)</a:t>
            </a:r>
            <a:r>
              <a:rPr lang="en-US" sz="1000" dirty="0" smtClean="0">
                <a:solidFill>
                  <a:srgbClr val="003399"/>
                </a:solidFill>
              </a:rPr>
              <a:t> </a:t>
            </a:r>
            <a:r>
              <a:rPr lang="en-US" sz="1000" dirty="0">
                <a:solidFill>
                  <a:srgbClr val="003399"/>
                </a:solidFill>
              </a:rPr>
              <a:t>(</a:t>
            </a:r>
            <a:r>
              <a:rPr lang="en-US" sz="1000" dirty="0">
                <a:solidFill>
                  <a:srgbClr val="003399"/>
                </a:solidFill>
                <a:hlinkClick r:id="rId3"/>
              </a:rPr>
              <a:t>http://cwe.mitre.org/top25/#CWE-89</a:t>
            </a:r>
            <a:r>
              <a:rPr lang="en-US" sz="1000" dirty="0" smtClean="0">
                <a:solidFill>
                  <a:srgbClr val="003399"/>
                </a:solidFill>
              </a:rPr>
              <a:t>) (6/2/2013)</a:t>
            </a:r>
            <a:endParaRPr lang="en-US" sz="1000" i="1" dirty="0">
              <a:solidFill>
                <a:srgbClr val="003399"/>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t>
            </a:r>
            <a:r>
              <a:rPr lang="en-US" sz="1200" dirty="0"/>
              <a:t>&amp; </a:t>
            </a:r>
            <a:r>
              <a:rPr lang="en-US" sz="1200" dirty="0" smtClean="0"/>
              <a:t>Threats</a:t>
            </a:r>
            <a:r>
              <a:rPr lang="en-US" dirty="0" smtClean="0"/>
              <a:t/>
            </a:r>
            <a:br>
              <a:rPr lang="en-US" dirty="0" smtClean="0"/>
            </a:br>
            <a:r>
              <a:rPr lang="en-US" dirty="0" err="1" smtClean="0"/>
              <a:t>Threats</a:t>
            </a:r>
            <a:r>
              <a:rPr lang="en-US" dirty="0" smtClean="0"/>
              <a:t> </a:t>
            </a:r>
            <a:r>
              <a:rPr lang="en-US" dirty="0"/>
              <a:t>to Software – SQL Injection </a:t>
            </a:r>
            <a:r>
              <a:rPr lang="en-US" sz="1200" dirty="0" smtClean="0"/>
              <a:t>…(2/3</a:t>
            </a:r>
            <a:r>
              <a:rPr lang="en-US" sz="1200" dirty="0"/>
              <a:t>)</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146</a:t>
            </a:fld>
            <a:r>
              <a:rPr lang="en-US" smtClean="0"/>
              <a:t> -</a:t>
            </a:r>
            <a:endParaRPr lang="en-US" dirty="0"/>
          </a:p>
        </p:txBody>
      </p:sp>
      <p:pic>
        <p:nvPicPr>
          <p:cNvPr id="1672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599"/>
            <a:ext cx="84582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2362200" y="6459379"/>
            <a:ext cx="3810000" cy="246221"/>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Exploits of a Mom </a:t>
            </a:r>
            <a:r>
              <a:rPr lang="en-US" sz="1000" dirty="0">
                <a:solidFill>
                  <a:srgbClr val="003399"/>
                </a:solidFill>
              </a:rPr>
              <a:t>http://xkcd.com/327/)  </a:t>
            </a:r>
            <a:r>
              <a:rPr lang="en-US" sz="1000" dirty="0" smtClean="0">
                <a:solidFill>
                  <a:srgbClr val="003399"/>
                </a:solidFill>
              </a:rPr>
              <a:t>(5/14/12)</a:t>
            </a:r>
            <a:endParaRPr lang="en-US" sz="1000" i="1" dirty="0">
              <a:solidFill>
                <a:srgbClr val="003399"/>
              </a:solidFill>
            </a:endParaRPr>
          </a:p>
        </p:txBody>
      </p:sp>
    </p:spTree>
    <p:extLst>
      <p:ext uri="{BB962C8B-B14F-4D97-AF65-F5344CB8AC3E}">
        <p14:creationId xmlns:p14="http://schemas.microsoft.com/office/powerpoint/2010/main" val="3243442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t>
            </a:r>
            <a:r>
              <a:rPr lang="en-US" sz="1200" dirty="0"/>
              <a:t>&amp; Threats</a:t>
            </a:r>
            <a:r>
              <a:rPr lang="en-US" dirty="0"/>
              <a:t/>
            </a:r>
            <a:br>
              <a:rPr lang="en-US" dirty="0"/>
            </a:br>
            <a:r>
              <a:rPr lang="en-US" dirty="0" err="1"/>
              <a:t>Threats</a:t>
            </a:r>
            <a:r>
              <a:rPr lang="en-US" dirty="0"/>
              <a:t> to Software – SQL Injection </a:t>
            </a:r>
            <a:r>
              <a:rPr lang="en-US" sz="1200" dirty="0" smtClean="0"/>
              <a:t>…(3/3)</a:t>
            </a:r>
            <a:endParaRPr lang="en-US" dirty="0"/>
          </a:p>
        </p:txBody>
      </p:sp>
      <p:sp>
        <p:nvSpPr>
          <p:cNvPr id="3" name="Content Placeholder 2"/>
          <p:cNvSpPr>
            <a:spLocks noGrp="1"/>
          </p:cNvSpPr>
          <p:nvPr>
            <p:ph idx="1"/>
          </p:nvPr>
        </p:nvSpPr>
        <p:spPr>
          <a:xfrm>
            <a:off x="685800" y="1143000"/>
            <a:ext cx="8001000" cy="5410200"/>
          </a:xfrm>
        </p:spPr>
        <p:txBody>
          <a:bodyPr/>
          <a:lstStyle/>
          <a:p>
            <a:r>
              <a:rPr lang="en-US" dirty="0" smtClean="0"/>
              <a:t>Recommended countermeasures to prevent SQL injection attacks:</a:t>
            </a:r>
          </a:p>
          <a:p>
            <a:pPr lvl="1"/>
            <a:r>
              <a:rPr lang="en-US" dirty="0" smtClean="0"/>
              <a:t>Use “prepared statements” (/ parameterized queries) such as:</a:t>
            </a:r>
          </a:p>
          <a:p>
            <a:pPr lvl="2"/>
            <a:r>
              <a:rPr lang="en-US" dirty="0" smtClean="0"/>
              <a:t>Java EE – use </a:t>
            </a:r>
            <a:r>
              <a:rPr lang="en-US" dirty="0" err="1" smtClean="0"/>
              <a:t>PreparedStatement</a:t>
            </a:r>
            <a:r>
              <a:rPr lang="en-US" dirty="0" smtClean="0"/>
              <a:t>() with bind variables</a:t>
            </a:r>
          </a:p>
          <a:p>
            <a:pPr lvl="2"/>
            <a:r>
              <a:rPr lang="en-US" dirty="0" smtClean="0"/>
              <a:t>.NET – use parameterized queries like </a:t>
            </a:r>
            <a:r>
              <a:rPr lang="en-US" dirty="0" err="1" smtClean="0"/>
              <a:t>SqlCommand</a:t>
            </a:r>
            <a:r>
              <a:rPr lang="en-US" dirty="0" smtClean="0"/>
              <a:t>() or </a:t>
            </a:r>
            <a:r>
              <a:rPr lang="en-US" dirty="0" err="1" smtClean="0"/>
              <a:t>OleDbCommand</a:t>
            </a:r>
            <a:r>
              <a:rPr lang="en-US" dirty="0" smtClean="0"/>
              <a:t>() with binding variables</a:t>
            </a:r>
          </a:p>
          <a:p>
            <a:pPr lvl="2"/>
            <a:r>
              <a:rPr lang="en-US" dirty="0" smtClean="0"/>
              <a:t>PHP – use PDO with strongly typed parameterized queries (use </a:t>
            </a:r>
            <a:r>
              <a:rPr lang="en-US" dirty="0" err="1" smtClean="0"/>
              <a:t>binParam</a:t>
            </a:r>
            <a:r>
              <a:rPr lang="en-US" dirty="0" smtClean="0"/>
              <a:t>())</a:t>
            </a:r>
          </a:p>
          <a:p>
            <a:pPr lvl="1"/>
            <a:r>
              <a:rPr lang="en-US" dirty="0" smtClean="0"/>
              <a:t>Use stored procedures</a:t>
            </a:r>
          </a:p>
          <a:p>
            <a:pPr lvl="1"/>
            <a:r>
              <a:rPr lang="en-US" dirty="0" smtClean="0"/>
              <a:t>Escaping all “user supplied” inputs. Treat user inputs as untrusted data, don’t insert them directly as a part of a SQL query</a:t>
            </a:r>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147</a:t>
            </a:fld>
            <a:r>
              <a:rPr lang="en-US" smtClean="0"/>
              <a:t> -</a:t>
            </a:r>
            <a:endParaRPr lang="en-US" dirty="0"/>
          </a:p>
        </p:txBody>
      </p:sp>
      <p:sp>
        <p:nvSpPr>
          <p:cNvPr id="5" name="Text Box 4"/>
          <p:cNvSpPr txBox="1">
            <a:spLocks noChangeArrowheads="1"/>
          </p:cNvSpPr>
          <p:nvPr/>
        </p:nvSpPr>
        <p:spPr bwMode="auto">
          <a:xfrm>
            <a:off x="1524000" y="6400800"/>
            <a:ext cx="6629400" cy="400110"/>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SQL Injection Prevention Cheat Sheet – OWASP </a:t>
            </a:r>
            <a:r>
              <a:rPr lang="en-US" sz="1000" dirty="0">
                <a:solidFill>
                  <a:srgbClr val="003399"/>
                </a:solidFill>
              </a:rPr>
              <a:t>(https://www.owasp.org/index.php/SQL_Injection_Prevention_Cheat_Sheet)  </a:t>
            </a:r>
            <a:r>
              <a:rPr lang="en-US" sz="1000" dirty="0" smtClean="0">
                <a:solidFill>
                  <a:srgbClr val="003399"/>
                </a:solidFill>
              </a:rPr>
              <a:t>(5/14/12)</a:t>
            </a:r>
            <a:endParaRPr lang="en-US" sz="1000" i="1" dirty="0">
              <a:solidFill>
                <a:srgbClr val="003399"/>
              </a:solidFill>
            </a:endParaRPr>
          </a:p>
        </p:txBody>
      </p:sp>
    </p:spTree>
    <p:extLst>
      <p:ext uri="{BB962C8B-B14F-4D97-AF65-F5344CB8AC3E}">
        <p14:creationId xmlns:p14="http://schemas.microsoft.com/office/powerpoint/2010/main" val="357103052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err="1" smtClean="0"/>
              <a:t>Threats</a:t>
            </a:r>
            <a:r>
              <a:rPr lang="en-US" dirty="0" smtClean="0"/>
              <a:t> to Software – OS Command Injection</a:t>
            </a:r>
            <a:endParaRPr lang="en-US" sz="1200" dirty="0"/>
          </a:p>
        </p:txBody>
      </p:sp>
      <p:sp>
        <p:nvSpPr>
          <p:cNvPr id="3" name="Content Placeholder 2"/>
          <p:cNvSpPr>
            <a:spLocks noGrp="1"/>
          </p:cNvSpPr>
          <p:nvPr>
            <p:ph idx="1"/>
          </p:nvPr>
        </p:nvSpPr>
        <p:spPr/>
        <p:txBody>
          <a:bodyPr/>
          <a:lstStyle/>
          <a:p>
            <a:r>
              <a:rPr lang="en-US" dirty="0" smtClean="0"/>
              <a:t>OS Command Injection (a.k.a. Shall Injection) is #2 in 2011 Top 25 CWE.</a:t>
            </a:r>
          </a:p>
          <a:p>
            <a:pPr lvl="1">
              <a:buClr>
                <a:srgbClr val="003399"/>
              </a:buClr>
            </a:pPr>
            <a:r>
              <a:rPr lang="en-US" u="sng" dirty="0" smtClean="0">
                <a:solidFill>
                  <a:srgbClr val="FF6600"/>
                </a:solidFill>
              </a:rPr>
              <a:t>Attacker injects and execute unwanted system commands through vulnerable applications that lacks proper input data validation</a:t>
            </a:r>
            <a:r>
              <a:rPr lang="en-US" dirty="0" smtClean="0"/>
              <a:t> (e.g., forms, cookies, HTTP headers etc.)</a:t>
            </a:r>
          </a:p>
          <a:p>
            <a:pPr lvl="1"/>
            <a:r>
              <a:rPr lang="en-US" dirty="0" smtClean="0"/>
              <a:t>As with SQL Injection, it is a variant of Code Injection attack, except it utilizes applications running as “system” instead of “user”.</a:t>
            </a:r>
          </a:p>
          <a:p>
            <a:r>
              <a:rPr lang="en-US" dirty="0" smtClean="0"/>
              <a:t>Recommended countermeasure:</a:t>
            </a:r>
          </a:p>
          <a:p>
            <a:pPr lvl="1"/>
            <a:r>
              <a:rPr lang="en-US" dirty="0" smtClean="0"/>
              <a:t>Validate inputs</a:t>
            </a:r>
          </a:p>
          <a:p>
            <a:pPr lvl="1"/>
            <a:r>
              <a:rPr lang="en-US" dirty="0" smtClean="0"/>
              <a:t>Use application provided API</a:t>
            </a:r>
          </a:p>
          <a:p>
            <a:pPr lvl="1"/>
            <a:r>
              <a:rPr lang="en-US" dirty="0" smtClean="0"/>
              <a:t>Run automated code analysis tools</a:t>
            </a:r>
          </a:p>
          <a:p>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148</a:t>
            </a:fld>
            <a:r>
              <a:rPr lang="en-US" smtClean="0"/>
              <a:t> -</a:t>
            </a:r>
            <a:endParaRPr lang="en-US" dirty="0"/>
          </a:p>
        </p:txBody>
      </p:sp>
      <p:sp>
        <p:nvSpPr>
          <p:cNvPr id="8" name="Text Box 4"/>
          <p:cNvSpPr txBox="1">
            <a:spLocks noChangeArrowheads="1"/>
          </p:cNvSpPr>
          <p:nvPr/>
        </p:nvSpPr>
        <p:spPr bwMode="auto">
          <a:xfrm>
            <a:off x="1524000" y="6400800"/>
            <a:ext cx="6629400" cy="400110"/>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CWE-78: Improper Neutralization of Special Elements used in an OS Command </a:t>
            </a:r>
            <a:r>
              <a:rPr lang="en-US" sz="1000" dirty="0" smtClean="0">
                <a:solidFill>
                  <a:srgbClr val="003399"/>
                </a:solidFill>
              </a:rPr>
              <a:t>(</a:t>
            </a:r>
            <a:r>
              <a:rPr lang="en-US" sz="1000" dirty="0">
                <a:solidFill>
                  <a:srgbClr val="003399"/>
                </a:solidFill>
                <a:hlinkClick r:id="rId2"/>
              </a:rPr>
              <a:t>http://cwe.mitre.org/data/definitions/78.html</a:t>
            </a:r>
            <a:r>
              <a:rPr lang="en-US" sz="1000" dirty="0" smtClean="0">
                <a:solidFill>
                  <a:srgbClr val="003399"/>
                </a:solidFill>
              </a:rPr>
              <a:t>)  (6/2/2013)</a:t>
            </a:r>
            <a:endParaRPr lang="en-US" sz="1000" i="1" dirty="0">
              <a:solidFill>
                <a:srgbClr val="003399"/>
              </a:solidFill>
            </a:endParaRPr>
          </a:p>
        </p:txBody>
      </p:sp>
    </p:spTree>
    <p:extLst>
      <p:ext uri="{BB962C8B-B14F-4D97-AF65-F5344CB8AC3E}">
        <p14:creationId xmlns:p14="http://schemas.microsoft.com/office/powerpoint/2010/main" val="340501914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smtClean="0"/>
              <a:t>Use of Automated Analysis Tools</a:t>
            </a:r>
            <a:endParaRPr lang="en-US" dirty="0"/>
          </a:p>
        </p:txBody>
      </p:sp>
      <p:sp>
        <p:nvSpPr>
          <p:cNvPr id="3" name="Content Placeholder 2"/>
          <p:cNvSpPr>
            <a:spLocks noGrp="1"/>
          </p:cNvSpPr>
          <p:nvPr>
            <p:ph idx="1"/>
          </p:nvPr>
        </p:nvSpPr>
        <p:spPr>
          <a:xfrm>
            <a:off x="228600" y="1066800"/>
            <a:ext cx="4038600" cy="2819400"/>
          </a:xfrm>
        </p:spPr>
        <p:txBody>
          <a:bodyPr>
            <a:noAutofit/>
          </a:bodyPr>
          <a:lstStyle/>
          <a:p>
            <a:pPr>
              <a:lnSpc>
                <a:spcPct val="110000"/>
              </a:lnSpc>
              <a:spcBef>
                <a:spcPts val="0"/>
              </a:spcBef>
            </a:pPr>
            <a:r>
              <a:rPr lang="en-US" sz="2000" dirty="0" smtClean="0"/>
              <a:t>For detection of structural flaws (“defects”)</a:t>
            </a:r>
          </a:p>
          <a:p>
            <a:pPr lvl="1">
              <a:lnSpc>
                <a:spcPct val="110000"/>
              </a:lnSpc>
              <a:spcBef>
                <a:spcPts val="0"/>
              </a:spcBef>
            </a:pPr>
            <a:r>
              <a:rPr lang="en-US" sz="1700" dirty="0" smtClean="0"/>
              <a:t>Tool integration frameworks (a.k.a. IDEs)</a:t>
            </a:r>
          </a:p>
          <a:p>
            <a:pPr lvl="2">
              <a:lnSpc>
                <a:spcPct val="110000"/>
              </a:lnSpc>
              <a:spcBef>
                <a:spcPts val="0"/>
              </a:spcBef>
            </a:pPr>
            <a:r>
              <a:rPr lang="en-US" sz="1500" dirty="0" smtClean="0"/>
              <a:t>Software engineering management, architecture/ design modeling (MBSE), requirements traceability, design patterns</a:t>
            </a:r>
          </a:p>
          <a:p>
            <a:pPr lvl="1">
              <a:lnSpc>
                <a:spcPct val="110000"/>
              </a:lnSpc>
              <a:spcBef>
                <a:spcPts val="0"/>
              </a:spcBef>
            </a:pPr>
            <a:r>
              <a:rPr lang="en-US" sz="1700" dirty="0" smtClean="0"/>
              <a:t>Code quality review tools</a:t>
            </a:r>
          </a:p>
          <a:p>
            <a:pPr lvl="1">
              <a:lnSpc>
                <a:spcPct val="110000"/>
              </a:lnSpc>
              <a:spcBef>
                <a:spcPts val="0"/>
              </a:spcBef>
            </a:pPr>
            <a:endParaRPr lang="en-US" sz="1800" dirty="0" smtClean="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149</a:t>
            </a:fld>
            <a:r>
              <a:rPr lang="en-US" smtClean="0"/>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87445475"/>
              </p:ext>
            </p:extLst>
          </p:nvPr>
        </p:nvGraphicFramePr>
        <p:xfrm>
          <a:off x="293678" y="5074622"/>
          <a:ext cx="8686799" cy="1280160"/>
        </p:xfrm>
        <a:graphic>
          <a:graphicData uri="http://schemas.openxmlformats.org/drawingml/2006/table">
            <a:tbl>
              <a:tblPr/>
              <a:tblGrid>
                <a:gridCol w="1120064"/>
                <a:gridCol w="1003016"/>
                <a:gridCol w="1653085"/>
                <a:gridCol w="615855"/>
                <a:gridCol w="1066042"/>
                <a:gridCol w="984108"/>
                <a:gridCol w="2244629"/>
              </a:tblGrid>
              <a:tr h="121313">
                <a:tc gridSpan="7">
                  <a:txBody>
                    <a:bodyPr/>
                    <a:lstStyle/>
                    <a:p>
                      <a:pPr marL="0" marR="0" algn="ctr">
                        <a:spcBef>
                          <a:spcPts val="0"/>
                        </a:spcBef>
                        <a:spcAft>
                          <a:spcPts val="0"/>
                        </a:spcAft>
                      </a:pPr>
                      <a:r>
                        <a:rPr lang="en-US" sz="1200" b="1" dirty="0">
                          <a:solidFill>
                            <a:srgbClr val="002060"/>
                          </a:solidFill>
                          <a:latin typeface="Arial Narrow"/>
                          <a:ea typeface="Calibri"/>
                          <a:cs typeface="Times New Roman"/>
                        </a:rPr>
                        <a:t>Software Development: Rational Unified Process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313">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Inception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Elaboration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Construction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Transition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r>
              <a:tr h="242627">
                <a:tc>
                  <a:txBody>
                    <a:bodyPr/>
                    <a:lstStyle/>
                    <a:p>
                      <a:pPr marL="0" marR="0" algn="ctr">
                        <a:spcBef>
                          <a:spcPts val="0"/>
                        </a:spcBef>
                        <a:spcAft>
                          <a:spcPts val="0"/>
                        </a:spcAft>
                      </a:pPr>
                      <a:r>
                        <a:rPr lang="en-US" sz="1200" dirty="0">
                          <a:solidFill>
                            <a:srgbClr val="002060"/>
                          </a:solidFill>
                          <a:latin typeface="Arial Narrow"/>
                          <a:ea typeface="Calibri"/>
                          <a:cs typeface="Times New Roman"/>
                        </a:rPr>
                        <a:t>Business Modeling</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Requirements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Analysis &amp; Design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Implementation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c hMerge="1">
                  <a:txBody>
                    <a:bodyPr/>
                    <a:lstStyle/>
                    <a:p>
                      <a:endParaRPr lang="en-US"/>
                    </a:p>
                  </a:txBody>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Deployment/CM</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D6E3BC"/>
                    </a:solidFill>
                  </a:tcPr>
                </a:tc>
              </a:tr>
              <a:tr h="121313">
                <a:tc gridSpan="7">
                  <a:txBody>
                    <a:bodyPr/>
                    <a:lstStyle/>
                    <a:p>
                      <a:pPr marL="0" marR="0" algn="ctr">
                        <a:spcBef>
                          <a:spcPts val="0"/>
                        </a:spcBef>
                        <a:spcAft>
                          <a:spcPts val="0"/>
                        </a:spcAft>
                      </a:pPr>
                      <a:r>
                        <a:rPr lang="en-US" sz="1200" b="1" dirty="0">
                          <a:solidFill>
                            <a:srgbClr val="002060"/>
                          </a:solidFill>
                          <a:latin typeface="Arial Narrow"/>
                          <a:ea typeface="Calibri"/>
                          <a:cs typeface="Times New Roman"/>
                        </a:rPr>
                        <a:t>McGraw’s Software Security Touch Points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2627">
                <a:tc gridSpan="2">
                  <a:txBody>
                    <a:bodyPr/>
                    <a:lstStyle/>
                    <a:p>
                      <a:pPr marL="0" marR="0" algn="ctr">
                        <a:spcBef>
                          <a:spcPts val="0"/>
                        </a:spcBef>
                        <a:spcAft>
                          <a:spcPts val="0"/>
                        </a:spcAft>
                      </a:pPr>
                      <a:r>
                        <a:rPr lang="en-US" sz="1200" dirty="0">
                          <a:solidFill>
                            <a:srgbClr val="002060"/>
                          </a:solidFill>
                          <a:latin typeface="Arial Narrow"/>
                          <a:ea typeface="Calibri"/>
                          <a:cs typeface="Times New Roman"/>
                        </a:rPr>
                        <a:t>Requirements and Use Cases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hMerge="1">
                  <a:txBody>
                    <a:bodyPr/>
                    <a:lstStyle/>
                    <a:p>
                      <a:endParaRPr lang="en-US"/>
                    </a:p>
                  </a:txBody>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Architecture &amp; Design</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Test Plans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Code</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Test &amp; Test Results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solidFill>
                            <a:srgbClr val="002060"/>
                          </a:solidFill>
                          <a:latin typeface="Arial Narrow"/>
                          <a:ea typeface="Calibri"/>
                          <a:cs typeface="Times New Roman"/>
                        </a:rPr>
                        <a:t>Feedback From The Fields</a:t>
                      </a:r>
                      <a:endParaRPr lang="en-US" sz="1600" dirty="0">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C2D69B"/>
                    </a:solidFill>
                  </a:tcPr>
                </a:tc>
              </a:tr>
            </a:tbl>
          </a:graphicData>
        </a:graphic>
      </p:graphicFrame>
      <p:sp>
        <p:nvSpPr>
          <p:cNvPr id="6" name="AutoShape 17"/>
          <p:cNvSpPr>
            <a:spLocks/>
          </p:cNvSpPr>
          <p:nvPr/>
        </p:nvSpPr>
        <p:spPr bwMode="auto">
          <a:xfrm rot="5400000">
            <a:off x="1968671" y="4689092"/>
            <a:ext cx="152408" cy="3514272"/>
          </a:xfrm>
          <a:prstGeom prst="rightBrace">
            <a:avLst>
              <a:gd name="adj1" fmla="val 199575"/>
              <a:gd name="adj2" fmla="val 50000"/>
            </a:avLst>
          </a:prstGeom>
          <a:noFill/>
          <a:ln w="9525">
            <a:solidFill>
              <a:srgbClr val="00206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AutoShape 18"/>
          <p:cNvSpPr>
            <a:spLocks/>
          </p:cNvSpPr>
          <p:nvPr/>
        </p:nvSpPr>
        <p:spPr bwMode="auto">
          <a:xfrm rot="5400000">
            <a:off x="5187719" y="4975094"/>
            <a:ext cx="152401" cy="2942257"/>
          </a:xfrm>
          <a:prstGeom prst="rightBrace">
            <a:avLst>
              <a:gd name="adj1" fmla="val 199434"/>
              <a:gd name="adj2" fmla="val 50000"/>
            </a:avLst>
          </a:prstGeom>
          <a:noFill/>
          <a:ln w="9525">
            <a:solidFill>
              <a:srgbClr val="00206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Text Box 19"/>
          <p:cNvSpPr txBox="1">
            <a:spLocks noChangeArrowheads="1"/>
          </p:cNvSpPr>
          <p:nvPr/>
        </p:nvSpPr>
        <p:spPr bwMode="auto">
          <a:xfrm>
            <a:off x="767764" y="6520934"/>
            <a:ext cx="269172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002060"/>
                </a:solidFill>
                <a:effectLst/>
                <a:latin typeface="Arial Narrow" pitchFamily="34" charset="0"/>
              </a:rPr>
              <a:t>Focus on software structural defects (flaws)</a:t>
            </a:r>
            <a:endParaRPr kumimoji="0" lang="en-US" sz="4400" b="0" i="0" u="none" strike="noStrike" cap="none" normalizeH="0" baseline="0" dirty="0" smtClean="0">
              <a:ln>
                <a:noFill/>
              </a:ln>
              <a:solidFill>
                <a:schemeClr val="tx1"/>
              </a:solidFill>
              <a:effectLst/>
              <a:latin typeface="Arial" pitchFamily="34" charset="0"/>
            </a:endParaRPr>
          </a:p>
        </p:txBody>
      </p:sp>
      <p:sp>
        <p:nvSpPr>
          <p:cNvPr id="9" name="Text Box 20"/>
          <p:cNvSpPr txBox="1">
            <a:spLocks noChangeArrowheads="1"/>
          </p:cNvSpPr>
          <p:nvPr/>
        </p:nvSpPr>
        <p:spPr bwMode="auto">
          <a:xfrm>
            <a:off x="4038600" y="6597134"/>
            <a:ext cx="2474581"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002060"/>
                </a:solidFill>
                <a:effectLst/>
                <a:latin typeface="Arial Narrow" pitchFamily="34" charset="0"/>
              </a:rPr>
              <a:t>Focus on software weaknesses (bugs)</a:t>
            </a:r>
            <a:endParaRPr kumimoji="0" lang="en-US" sz="4400" b="0" i="0" u="none" strike="noStrike" cap="none" normalizeH="0" baseline="0" dirty="0" smtClean="0">
              <a:ln>
                <a:noFill/>
              </a:ln>
              <a:solidFill>
                <a:schemeClr val="tx1"/>
              </a:solidFill>
              <a:effectLst/>
              <a:latin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291651759"/>
              </p:ext>
            </p:extLst>
          </p:nvPr>
        </p:nvGraphicFramePr>
        <p:xfrm>
          <a:off x="304800" y="4007822"/>
          <a:ext cx="8680861" cy="914400"/>
        </p:xfrm>
        <a:graphic>
          <a:graphicData uri="http://schemas.openxmlformats.org/drawingml/2006/table">
            <a:tbl>
              <a:tblPr/>
              <a:tblGrid>
                <a:gridCol w="1119298"/>
                <a:gridCol w="1002330"/>
                <a:gridCol w="1137294"/>
                <a:gridCol w="2195409"/>
                <a:gridCol w="2117129"/>
                <a:gridCol w="1109401"/>
              </a:tblGrid>
              <a:tr h="121313">
                <a:tc gridSpan="6">
                  <a:txBody>
                    <a:bodyPr/>
                    <a:lstStyle/>
                    <a:p>
                      <a:pPr marL="0" marR="0" algn="ctr">
                        <a:spcBef>
                          <a:spcPts val="0"/>
                        </a:spcBef>
                        <a:spcAft>
                          <a:spcPts val="0"/>
                        </a:spcAft>
                      </a:pPr>
                      <a:r>
                        <a:rPr lang="en-US" sz="1200" b="1" dirty="0">
                          <a:solidFill>
                            <a:schemeClr val="bg1"/>
                          </a:solidFill>
                          <a:latin typeface="Arial Narrow"/>
                          <a:ea typeface="Calibri"/>
                          <a:cs typeface="Times New Roman"/>
                        </a:rPr>
                        <a:t>Information Systems Security Engineering (ISSE) Life Cycle</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5254">
                <a:tc>
                  <a:txBody>
                    <a:bodyPr/>
                    <a:lstStyle/>
                    <a:p>
                      <a:pPr marL="0" marR="0" algn="ctr">
                        <a:spcBef>
                          <a:spcPts val="0"/>
                        </a:spcBef>
                        <a:spcAft>
                          <a:spcPts val="0"/>
                        </a:spcAft>
                      </a:pPr>
                      <a:r>
                        <a:rPr lang="en-US" sz="1200" dirty="0">
                          <a:solidFill>
                            <a:schemeClr val="bg1"/>
                          </a:solidFill>
                          <a:latin typeface="Arial Narrow"/>
                          <a:ea typeface="Calibri"/>
                          <a:cs typeface="Times New Roman"/>
                        </a:rPr>
                        <a:t>Discover Information Protection Needs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Define Requirements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Design System Architecture</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Develop Detailed System Design &amp; Security Controls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Implement System &amp; Security Controls</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c>
                  <a:txBody>
                    <a:bodyPr/>
                    <a:lstStyle/>
                    <a:p>
                      <a:pPr marL="0" marR="0" algn="ctr">
                        <a:spcBef>
                          <a:spcPts val="0"/>
                        </a:spcBef>
                        <a:spcAft>
                          <a:spcPts val="0"/>
                        </a:spcAft>
                      </a:pPr>
                      <a:r>
                        <a:rPr lang="en-US" sz="1200" dirty="0">
                          <a:solidFill>
                            <a:schemeClr val="bg1"/>
                          </a:solidFill>
                          <a:latin typeface="Arial Narrow"/>
                          <a:ea typeface="Calibri"/>
                          <a:cs typeface="Times New Roman"/>
                        </a:rPr>
                        <a:t>Continuous Monitoring</a:t>
                      </a:r>
                      <a:endParaRPr lang="en-US" sz="1600" dirty="0">
                        <a:solidFill>
                          <a:schemeClr val="bg1"/>
                        </a:solidFill>
                        <a:latin typeface="Times New Roman"/>
                        <a:ea typeface="Calibri"/>
                        <a:cs typeface="Times New Roman"/>
                      </a:endParaRPr>
                    </a:p>
                  </a:txBody>
                  <a:tcPr marL="90985" marR="90985"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E36C0A"/>
                    </a:solidFill>
                  </a:tcPr>
                </a:tc>
              </a:tr>
            </a:tbl>
          </a:graphicData>
        </a:graphic>
      </p:graphicFrame>
      <p:sp>
        <p:nvSpPr>
          <p:cNvPr id="11" name="Content Placeholder 2"/>
          <p:cNvSpPr txBox="1">
            <a:spLocks/>
          </p:cNvSpPr>
          <p:nvPr/>
        </p:nvSpPr>
        <p:spPr bwMode="auto">
          <a:xfrm>
            <a:off x="4267200" y="1066800"/>
            <a:ext cx="4724400"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a:spcBef>
                <a:spcPts val="0"/>
              </a:spcBef>
            </a:pPr>
            <a:r>
              <a:rPr lang="en-US" sz="2000" dirty="0" smtClean="0"/>
              <a:t>For detection of software weakness (“bugs”)</a:t>
            </a:r>
          </a:p>
          <a:p>
            <a:pPr lvl="1">
              <a:spcBef>
                <a:spcPts val="0"/>
              </a:spcBef>
            </a:pPr>
            <a:r>
              <a:rPr lang="en-US" sz="1700" dirty="0" smtClean="0"/>
              <a:t>Static code analysis tools</a:t>
            </a:r>
          </a:p>
          <a:p>
            <a:pPr lvl="2">
              <a:spcBef>
                <a:spcPts val="0"/>
              </a:spcBef>
            </a:pPr>
            <a:r>
              <a:rPr lang="en-US" sz="1500" dirty="0" smtClean="0"/>
              <a:t>Source code security analyzers, byte code scanners, binary code scanners</a:t>
            </a:r>
          </a:p>
          <a:p>
            <a:pPr lvl="1">
              <a:spcBef>
                <a:spcPts val="0"/>
              </a:spcBef>
            </a:pPr>
            <a:r>
              <a:rPr lang="en-US" sz="1700" dirty="0" smtClean="0"/>
              <a:t>Dynamic analysis tools</a:t>
            </a:r>
          </a:p>
          <a:p>
            <a:pPr lvl="2">
              <a:spcBef>
                <a:spcPts val="0"/>
              </a:spcBef>
            </a:pPr>
            <a:r>
              <a:rPr lang="en-US" sz="1500" dirty="0" smtClean="0"/>
              <a:t>Web application vulnerability scanners, database vulnerability scanners</a:t>
            </a:r>
          </a:p>
          <a:p>
            <a:pPr lvl="1">
              <a:spcBef>
                <a:spcPts val="0"/>
              </a:spcBef>
            </a:pPr>
            <a:r>
              <a:rPr lang="en-US" sz="1700" dirty="0" smtClean="0"/>
              <a:t>Network vulnerability scanners</a:t>
            </a:r>
          </a:p>
          <a:p>
            <a:pPr lvl="1">
              <a:spcBef>
                <a:spcPts val="0"/>
              </a:spcBef>
            </a:pPr>
            <a:r>
              <a:rPr lang="en-US" sz="1700" dirty="0" smtClean="0"/>
              <a:t>SCAP-compatible security configuration scanners</a:t>
            </a:r>
          </a:p>
        </p:txBody>
      </p:sp>
    </p:spTree>
    <p:extLst>
      <p:ext uri="{BB962C8B-B14F-4D97-AF65-F5344CB8AC3E}">
        <p14:creationId xmlns:p14="http://schemas.microsoft.com/office/powerpoint/2010/main" val="250042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50"/>
                                        <p:tgtEl>
                                          <p:spTgt spid="3">
                                            <p:txEl>
                                              <p:pRg st="0" end="0"/>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50"/>
                                        <p:tgtEl>
                                          <p:spTgt spid="3">
                                            <p:txEl>
                                              <p:pRg st="1" end="1"/>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250"/>
                                        <p:tgtEl>
                                          <p:spTgt spid="3">
                                            <p:txEl>
                                              <p:pRg st="2" end="2"/>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50"/>
                                        <p:tgtEl>
                                          <p:spTgt spid="3">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5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2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250"/>
                                        <p:tgtEl>
                                          <p:spTgt spid="11">
                                            <p:txEl>
                                              <p:pRg st="0" end="0"/>
                                            </p:txEl>
                                          </p:spTgt>
                                        </p:tgtEl>
                                      </p:cBhvr>
                                    </p:animEffect>
                                  </p:childTnLst>
                                </p:cTn>
                              </p:par>
                            </p:childTnLst>
                          </p:cTn>
                        </p:par>
                        <p:par>
                          <p:cTn id="31" fill="hold">
                            <p:stCondLst>
                              <p:cond delay="250"/>
                            </p:stCondLst>
                            <p:childTnLst>
                              <p:par>
                                <p:cTn id="32" presetID="22" presetClass="entr" presetSubtype="8" fill="hold" nodeType="after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250"/>
                                        <p:tgtEl>
                                          <p:spTgt spid="11">
                                            <p:txEl>
                                              <p:pRg st="1" end="1"/>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wipe(left)">
                                      <p:cBhvr>
                                        <p:cTn id="38" dur="250"/>
                                        <p:tgtEl>
                                          <p:spTgt spid="11">
                                            <p:txEl>
                                              <p:pRg st="2" end="2"/>
                                            </p:txEl>
                                          </p:spTgt>
                                        </p:tgtEl>
                                      </p:cBhvr>
                                    </p:animEffect>
                                  </p:childTnLst>
                                </p:cTn>
                              </p:par>
                            </p:childTnLst>
                          </p:cTn>
                        </p:par>
                        <p:par>
                          <p:cTn id="39" fill="hold">
                            <p:stCondLst>
                              <p:cond delay="750"/>
                            </p:stCondLst>
                            <p:childTnLst>
                              <p:par>
                                <p:cTn id="40" presetID="22" presetClass="entr" presetSubtype="8" fill="hold" nodeType="after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wipe(left)">
                                      <p:cBhvr>
                                        <p:cTn id="42" dur="250"/>
                                        <p:tgtEl>
                                          <p:spTgt spid="11">
                                            <p:txEl>
                                              <p:pRg st="3" end="3"/>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1">
                                            <p:txEl>
                                              <p:pRg st="4" end="4"/>
                                            </p:txEl>
                                          </p:spTgt>
                                        </p:tgtEl>
                                        <p:attrNameLst>
                                          <p:attrName>style.visibility</p:attrName>
                                        </p:attrNameLst>
                                      </p:cBhvr>
                                      <p:to>
                                        <p:strVal val="visible"/>
                                      </p:to>
                                    </p:set>
                                    <p:animEffect transition="in" filter="wipe(left)">
                                      <p:cBhvr>
                                        <p:cTn id="46" dur="250"/>
                                        <p:tgtEl>
                                          <p:spTgt spid="11">
                                            <p:txEl>
                                              <p:pRg st="4" end="4"/>
                                            </p:txEl>
                                          </p:spTgt>
                                        </p:tgtEl>
                                      </p:cBhvr>
                                    </p:animEffect>
                                  </p:childTnLst>
                                </p:cTn>
                              </p:par>
                            </p:childTnLst>
                          </p:cTn>
                        </p:par>
                        <p:par>
                          <p:cTn id="47" fill="hold">
                            <p:stCondLst>
                              <p:cond delay="1250"/>
                            </p:stCondLst>
                            <p:childTnLst>
                              <p:par>
                                <p:cTn id="48" presetID="22" presetClass="entr" presetSubtype="8" fill="hold" nodeType="afterEffect">
                                  <p:stCondLst>
                                    <p:cond delay="0"/>
                                  </p:stCondLst>
                                  <p:childTnLst>
                                    <p:set>
                                      <p:cBhvr>
                                        <p:cTn id="49" dur="1" fill="hold">
                                          <p:stCondLst>
                                            <p:cond delay="0"/>
                                          </p:stCondLst>
                                        </p:cTn>
                                        <p:tgtEl>
                                          <p:spTgt spid="11">
                                            <p:txEl>
                                              <p:pRg st="5" end="5"/>
                                            </p:txEl>
                                          </p:spTgt>
                                        </p:tgtEl>
                                        <p:attrNameLst>
                                          <p:attrName>style.visibility</p:attrName>
                                        </p:attrNameLst>
                                      </p:cBhvr>
                                      <p:to>
                                        <p:strVal val="visible"/>
                                      </p:to>
                                    </p:set>
                                    <p:animEffect transition="in" filter="wipe(left)">
                                      <p:cBhvr>
                                        <p:cTn id="50" dur="250"/>
                                        <p:tgtEl>
                                          <p:spTgt spid="11">
                                            <p:txEl>
                                              <p:pRg st="5" end="5"/>
                                            </p:txEl>
                                          </p:spTgt>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1">
                                            <p:txEl>
                                              <p:pRg st="6" end="6"/>
                                            </p:txEl>
                                          </p:spTgt>
                                        </p:tgtEl>
                                        <p:attrNameLst>
                                          <p:attrName>style.visibility</p:attrName>
                                        </p:attrNameLst>
                                      </p:cBhvr>
                                      <p:to>
                                        <p:strVal val="visible"/>
                                      </p:to>
                                    </p:set>
                                    <p:animEffect transition="in" filter="wipe(left)">
                                      <p:cBhvr>
                                        <p:cTn id="54" dur="250"/>
                                        <p:tgtEl>
                                          <p:spTgt spid="11">
                                            <p:txEl>
                                              <p:pRg st="6" end="6"/>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25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p:txBody>
          <a:bodyPr>
            <a:normAutofit fontScale="92500" lnSpcReduction="10000"/>
          </a:bodyPr>
          <a:lstStyle/>
          <a:p>
            <a:pPr>
              <a:lnSpc>
                <a:spcPct val="100000"/>
              </a:lnSpc>
            </a:pPr>
            <a:r>
              <a:rPr lang="en-US" dirty="0" smtClean="0"/>
              <a:t>Control Objectives for Information and related Technology (COBIT) is an IT Governance Framework created by Information Systems Audit and Control Association (ISACA)</a:t>
            </a:r>
          </a:p>
          <a:p>
            <a:pPr>
              <a:lnSpc>
                <a:spcPct val="100000"/>
              </a:lnSpc>
            </a:pPr>
            <a:r>
              <a:rPr lang="en-US" dirty="0" smtClean="0"/>
              <a:t>COBIT controls can encompass:</a:t>
            </a:r>
          </a:p>
          <a:p>
            <a:pPr lvl="1">
              <a:lnSpc>
                <a:spcPct val="100000"/>
              </a:lnSpc>
            </a:pPr>
            <a:r>
              <a:rPr lang="en-US" dirty="0" smtClean="0"/>
              <a:t>Information security controls (e.g., NIST SP 800-53, CNSS 1253, ISO/IEC 27001:2005)</a:t>
            </a:r>
          </a:p>
          <a:p>
            <a:pPr lvl="1">
              <a:lnSpc>
                <a:spcPct val="100000"/>
              </a:lnSpc>
            </a:pPr>
            <a:r>
              <a:rPr lang="en-US" dirty="0" smtClean="0"/>
              <a:t>IT processes management frameworks (e.g., ITIL, CMMI, ISO/IEC 27000 IT Service Management, PMBOK)</a:t>
            </a:r>
          </a:p>
          <a:p>
            <a:pPr>
              <a:lnSpc>
                <a:spcPct val="100000"/>
              </a:lnSpc>
            </a:pPr>
            <a:r>
              <a:rPr lang="en-US" dirty="0" smtClean="0"/>
              <a:t>COBIT governance is composed of </a:t>
            </a:r>
            <a:br>
              <a:rPr lang="en-US" dirty="0" smtClean="0"/>
            </a:br>
            <a:r>
              <a:rPr lang="en-US" dirty="0" smtClean="0"/>
              <a:t>5 focus areas:</a:t>
            </a:r>
          </a:p>
          <a:p>
            <a:pPr lvl="1">
              <a:lnSpc>
                <a:spcPct val="100000"/>
              </a:lnSpc>
            </a:pPr>
            <a:r>
              <a:rPr lang="en-US" dirty="0" smtClean="0"/>
              <a:t>Strategic alignment</a:t>
            </a:r>
          </a:p>
          <a:p>
            <a:pPr lvl="1">
              <a:lnSpc>
                <a:spcPct val="100000"/>
              </a:lnSpc>
            </a:pPr>
            <a:r>
              <a:rPr lang="en-US" dirty="0" smtClean="0"/>
              <a:t>Value delivery</a:t>
            </a:r>
          </a:p>
          <a:p>
            <a:pPr lvl="1">
              <a:lnSpc>
                <a:spcPct val="100000"/>
              </a:lnSpc>
            </a:pPr>
            <a:r>
              <a:rPr lang="en-US" dirty="0" smtClean="0"/>
              <a:t>Resource management</a:t>
            </a:r>
          </a:p>
          <a:p>
            <a:pPr lvl="1">
              <a:lnSpc>
                <a:spcPct val="100000"/>
              </a:lnSpc>
            </a:pPr>
            <a:r>
              <a:rPr lang="en-US" dirty="0" smtClean="0"/>
              <a:t>Risk management</a:t>
            </a:r>
          </a:p>
          <a:p>
            <a:pPr lvl="1">
              <a:lnSpc>
                <a:spcPct val="100000"/>
              </a:lnSpc>
            </a:pPr>
            <a:r>
              <a:rPr lang="en-US" dirty="0" smtClean="0"/>
              <a:t>Performance measurement</a:t>
            </a:r>
          </a:p>
        </p:txBody>
      </p:sp>
      <p:sp>
        <p:nvSpPr>
          <p:cNvPr id="10242" name="Rectangle 2"/>
          <p:cNvSpPr>
            <a:spLocks noGrp="1" noChangeArrowheads="1"/>
          </p:cNvSpPr>
          <p:nvPr>
            <p:ph type="title"/>
          </p:nvPr>
        </p:nvSpPr>
        <p:spPr/>
        <p:txBody>
          <a:bodyPr/>
          <a:lstStyle/>
          <a:p>
            <a:r>
              <a:rPr lang="en-US" sz="1200" dirty="0" smtClean="0"/>
              <a:t>Governance &amp; Management</a:t>
            </a:r>
            <a:r>
              <a:rPr lang="en-US" dirty="0" smtClean="0"/>
              <a:t/>
            </a:r>
            <a:br>
              <a:rPr lang="en-US" dirty="0" smtClean="0"/>
            </a:br>
            <a:r>
              <a:rPr lang="en-US" dirty="0" smtClean="0"/>
              <a:t>COBIT Governance Framework</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rot="5400000">
            <a:off x="5732339" y="4208339"/>
            <a:ext cx="2371386" cy="2318335"/>
          </a:xfrm>
          <a:prstGeom prst="rect">
            <a:avLst/>
          </a:prstGeom>
          <a:noFill/>
          <a:ln w="9525">
            <a:noFill/>
            <a:miter lim="800000"/>
            <a:headEnd/>
            <a:tailEnd/>
          </a:ln>
          <a:effectLst/>
        </p:spPr>
      </p:pic>
      <p:sp>
        <p:nvSpPr>
          <p:cNvPr id="6" name="Text Box 5"/>
          <p:cNvSpPr txBox="1">
            <a:spLocks noChangeArrowheads="1"/>
          </p:cNvSpPr>
          <p:nvPr/>
        </p:nvSpPr>
        <p:spPr bwMode="auto">
          <a:xfrm>
            <a:off x="2563739" y="6581001"/>
            <a:ext cx="3303661" cy="276999"/>
          </a:xfrm>
          <a:prstGeom prst="rect">
            <a:avLst/>
          </a:prstGeom>
          <a:noFill/>
          <a:ln w="9525">
            <a:noFill/>
            <a:miter lim="800000"/>
            <a:headEnd/>
            <a:tailEnd/>
          </a:ln>
          <a:effectLst/>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COBIT 4.1</a:t>
            </a:r>
            <a:r>
              <a:rPr lang="en-US" dirty="0" smtClean="0">
                <a:solidFill>
                  <a:srgbClr val="003399"/>
                </a:solidFill>
              </a:rPr>
              <a:t> (http://www.isaca.org/)</a:t>
            </a:r>
            <a:endParaRPr lang="en-US" dirty="0">
              <a:solidFill>
                <a:srgbClr val="003399"/>
              </a:solidFill>
            </a:endParaRPr>
          </a:p>
        </p:txBody>
      </p:sp>
      <p:sp>
        <p:nvSpPr>
          <p:cNvPr id="7" name="Slide Number Placeholder 5"/>
          <p:cNvSpPr>
            <a:spLocks noGrp="1"/>
          </p:cNvSpPr>
          <p:nvPr>
            <p:ph type="sldNum" sz="quarter" idx="10"/>
          </p:nvPr>
        </p:nvSpPr>
        <p:spPr>
          <a:xfrm>
            <a:off x="7848600" y="6629400"/>
            <a:ext cx="1219200" cy="457200"/>
          </a:xfrm>
          <a:noFill/>
        </p:spPr>
        <p:txBody>
          <a:bodyPr/>
          <a:lstStyle/>
          <a:p>
            <a:r>
              <a:rPr lang="en-US" dirty="0" smtClean="0"/>
              <a:t>- </a:t>
            </a:r>
            <a:fld id="{D2F1F337-6451-4BD7-AF5F-2B4DF5576BE4}" type="slidenum">
              <a:rPr lang="en-US" smtClean="0"/>
              <a:pPr/>
              <a:t>15</a:t>
            </a:fld>
            <a:r>
              <a:rPr lang="en-US" dirty="0" smtClean="0"/>
              <a:t> -</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Vulnerabilities &amp; Threats</a:t>
            </a:r>
            <a:r>
              <a:rPr lang="en-US" dirty="0"/>
              <a:t/>
            </a:r>
            <a:br>
              <a:rPr lang="en-US" dirty="0"/>
            </a:br>
            <a:r>
              <a:rPr lang="en-US" dirty="0" smtClean="0"/>
              <a:t>Malicious Code / Malware</a:t>
            </a:r>
            <a:endParaRPr lang="en-US" dirty="0"/>
          </a:p>
        </p:txBody>
      </p:sp>
      <p:sp>
        <p:nvSpPr>
          <p:cNvPr id="3" name="Content Placeholder 2"/>
          <p:cNvSpPr>
            <a:spLocks noGrp="1"/>
          </p:cNvSpPr>
          <p:nvPr>
            <p:ph idx="1"/>
          </p:nvPr>
        </p:nvSpPr>
        <p:spPr/>
        <p:txBody>
          <a:bodyPr/>
          <a:lstStyle/>
          <a:p>
            <a:r>
              <a:rPr lang="en-US" dirty="0" smtClean="0"/>
              <a:t>Malicious code / malware (</a:t>
            </a:r>
            <a:r>
              <a:rPr lang="en-US" dirty="0" err="1" smtClean="0"/>
              <a:t>MALicious</a:t>
            </a:r>
            <a:r>
              <a:rPr lang="en-US" dirty="0" smtClean="0"/>
              <a:t> </a:t>
            </a:r>
            <a:r>
              <a:rPr lang="en-US" dirty="0" err="1" smtClean="0"/>
              <a:t>softWARE</a:t>
            </a:r>
            <a:r>
              <a:rPr lang="en-US" dirty="0" smtClean="0"/>
              <a:t>)</a:t>
            </a:r>
          </a:p>
          <a:p>
            <a:endParaRPr lang="en-US" dirty="0" smtClean="0"/>
          </a:p>
          <a:p>
            <a:r>
              <a:rPr lang="en-US" dirty="0" smtClean="0"/>
              <a:t>For CISSP, there are many types of “malware”:</a:t>
            </a:r>
          </a:p>
          <a:p>
            <a:pPr lvl="1"/>
            <a:r>
              <a:rPr lang="en-US" dirty="0" smtClean="0"/>
              <a:t>Viruses</a:t>
            </a:r>
          </a:p>
          <a:p>
            <a:pPr lvl="1"/>
            <a:r>
              <a:rPr lang="en-US" dirty="0" smtClean="0"/>
              <a:t>Worms</a:t>
            </a:r>
          </a:p>
          <a:p>
            <a:pPr lvl="1"/>
            <a:r>
              <a:rPr lang="en-US" dirty="0" smtClean="0"/>
              <a:t>Trojan horses</a:t>
            </a:r>
          </a:p>
          <a:p>
            <a:pPr lvl="1"/>
            <a:r>
              <a:rPr lang="en-US" dirty="0" smtClean="0"/>
              <a:t>Rootkits</a:t>
            </a:r>
          </a:p>
          <a:p>
            <a:pPr lvl="1"/>
            <a:r>
              <a:rPr lang="en-US" dirty="0" smtClean="0"/>
              <a:t>Spyware</a:t>
            </a:r>
          </a:p>
          <a:p>
            <a:pPr lvl="1"/>
            <a:r>
              <a:rPr lang="en-US" dirty="0" smtClean="0"/>
              <a:t>Some cookies…</a:t>
            </a:r>
          </a:p>
          <a:p>
            <a:endParaRPr lang="en-US" dirty="0" smtClean="0"/>
          </a:p>
          <a:p>
            <a:endParaRPr lang="en-US" dirty="0" smtClean="0"/>
          </a:p>
          <a:p>
            <a:pPr marL="0" indent="0">
              <a:buNone/>
            </a:pPr>
            <a:r>
              <a:rPr lang="en-US" sz="1200" b="1" dirty="0" smtClean="0"/>
              <a:t>Reference</a:t>
            </a:r>
            <a:r>
              <a:rPr lang="en-US" sz="1200" dirty="0" smtClean="0"/>
              <a:t>: http</a:t>
            </a:r>
            <a:r>
              <a:rPr lang="en-US" sz="1200" dirty="0"/>
              <a:t>://youtu.be/cf3zxHuSM2Y</a:t>
            </a:r>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150</a:t>
            </a:fld>
            <a:r>
              <a:rPr lang="en-US" smtClean="0"/>
              <a:t> -</a:t>
            </a:r>
            <a:endParaRPr lang="en-US" dirty="0"/>
          </a:p>
        </p:txBody>
      </p:sp>
    </p:spTree>
    <p:extLst>
      <p:ext uri="{BB962C8B-B14F-4D97-AF65-F5344CB8AC3E}">
        <p14:creationId xmlns:p14="http://schemas.microsoft.com/office/powerpoint/2010/main" val="39928039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smtClean="0"/>
              <a:t>Malware as a Threat to Information Operations </a:t>
            </a:r>
            <a:r>
              <a:rPr lang="en-US" sz="1200" dirty="0" smtClean="0"/>
              <a:t>…(1/3)</a:t>
            </a:r>
          </a:p>
        </p:txBody>
      </p:sp>
      <p:sp>
        <p:nvSpPr>
          <p:cNvPr id="3" name="Content Placeholder 2"/>
          <p:cNvSpPr>
            <a:spLocks noGrp="1"/>
          </p:cNvSpPr>
          <p:nvPr>
            <p:ph idx="1"/>
          </p:nvPr>
        </p:nvSpPr>
        <p:spPr/>
        <p:txBody>
          <a:bodyPr/>
          <a:lstStyle/>
          <a:p>
            <a:r>
              <a:rPr lang="en-US" dirty="0" smtClean="0"/>
              <a:t>Operations are getting better at addressing insider threats…</a:t>
            </a:r>
          </a:p>
          <a:p>
            <a:endParaRPr lang="en-US" dirty="0" smtClean="0"/>
          </a:p>
          <a:p>
            <a:endParaRPr lang="en-US" dirty="0" smtClean="0"/>
          </a:p>
          <a:p>
            <a:endParaRPr lang="en-US" dirty="0" smtClean="0"/>
          </a:p>
          <a:p>
            <a:endParaRPr lang="en-US" dirty="0" smtClean="0"/>
          </a:p>
          <a:p>
            <a:endParaRPr lang="en-US" dirty="0" smtClean="0"/>
          </a:p>
          <a:p>
            <a:endParaRPr lang="en-US" dirty="0" smtClean="0"/>
          </a:p>
          <a:p>
            <a:pPr lvl="4"/>
            <a:endParaRPr lang="en-US" dirty="0" smtClean="0"/>
          </a:p>
          <a:p>
            <a:pPr lvl="4"/>
            <a:r>
              <a:rPr lang="en-US" sz="1100" dirty="0" smtClean="0"/>
              <a:t>VZ (Verizon)</a:t>
            </a:r>
          </a:p>
          <a:p>
            <a:pPr lvl="4"/>
            <a:r>
              <a:rPr lang="en-US" sz="1100" dirty="0" smtClean="0"/>
              <a:t>USSS (United States Secret Service)</a:t>
            </a:r>
          </a:p>
          <a:p>
            <a:r>
              <a:rPr lang="en-US" dirty="0" smtClean="0"/>
              <a:t>The fact is that most of threats are still </a:t>
            </a:r>
            <a:br>
              <a:rPr lang="en-US" dirty="0" smtClean="0"/>
            </a:br>
            <a:r>
              <a:rPr lang="en-US" dirty="0" smtClean="0"/>
              <a:t>from external threat agents.</a:t>
            </a:r>
          </a:p>
        </p:txBody>
      </p:sp>
      <p:sp>
        <p:nvSpPr>
          <p:cNvPr id="23556" name="Slide Number Placeholder 3"/>
          <p:cNvSpPr>
            <a:spLocks noGrp="1"/>
          </p:cNvSpPr>
          <p:nvPr>
            <p:ph type="sldNum" sz="quarter" idx="10"/>
          </p:nvPr>
        </p:nvSpPr>
        <p:spPr>
          <a:xfrm>
            <a:off x="7878763" y="6604000"/>
            <a:ext cx="1219200" cy="457200"/>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smtClean="0">
                <a:solidFill>
                  <a:srgbClr val="003399"/>
                </a:solidFill>
              </a:rPr>
              <a:t>- </a:t>
            </a:r>
            <a:fld id="{AA41286D-3AF6-4381-9928-FB94862AB9EC}" type="slidenum">
              <a:rPr lang="en-US" smtClean="0">
                <a:solidFill>
                  <a:srgbClr val="003399"/>
                </a:solidFill>
              </a:rPr>
              <a:pPr/>
              <a:t>151</a:t>
            </a:fld>
            <a:r>
              <a:rPr lang="en-US" dirty="0" smtClean="0">
                <a:solidFill>
                  <a:srgbClr val="003399"/>
                </a:solidFill>
              </a:rPr>
              <a:t> -</a:t>
            </a:r>
          </a:p>
        </p:txBody>
      </p:sp>
      <p:sp>
        <p:nvSpPr>
          <p:cNvPr id="23557" name="TextBox 5"/>
          <p:cNvSpPr txBox="1">
            <a:spLocks noChangeArrowheads="1"/>
          </p:cNvSpPr>
          <p:nvPr/>
        </p:nvSpPr>
        <p:spPr bwMode="auto">
          <a:xfrm>
            <a:off x="1206500" y="6421854"/>
            <a:ext cx="656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dirty="0">
                <a:solidFill>
                  <a:srgbClr val="000099"/>
                </a:solidFill>
              </a:rPr>
              <a:t>Reference: </a:t>
            </a:r>
            <a:r>
              <a:rPr lang="en-US" sz="1000" i="1" dirty="0">
                <a:solidFill>
                  <a:srgbClr val="000099"/>
                </a:solidFill>
              </a:rPr>
              <a:t>2011 Data Breach Investigations Report</a:t>
            </a:r>
            <a:r>
              <a:rPr lang="en-US" sz="1000" dirty="0">
                <a:solidFill>
                  <a:srgbClr val="000099"/>
                </a:solidFill>
              </a:rPr>
              <a:t>, Verizon, January 2012 (http://www.verizonbusiness.com/resources/reports/rp_data-breach-investigations-report-2011_en_xg.pdf)</a:t>
            </a:r>
            <a:endParaRPr lang="en-US" sz="1000" i="1" dirty="0">
              <a:solidFill>
                <a:srgbClr val="000099"/>
              </a:solidFill>
            </a:endParaRP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950360"/>
            <a:ext cx="223361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074" y="1941096"/>
            <a:ext cx="583882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3248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800" y="1524000"/>
            <a:ext cx="43688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r>
              <a:rPr lang="en-US" dirty="0" smtClean="0"/>
              <a:t>Most of data breaches are from hacking and malware...</a:t>
            </a:r>
          </a:p>
          <a:p>
            <a:endParaRPr lang="en-US" dirty="0" smtClean="0"/>
          </a:p>
          <a:p>
            <a:endParaRPr lang="en-US" dirty="0" smtClean="0"/>
          </a:p>
          <a:p>
            <a:endParaRPr lang="en-US" dirty="0" smtClean="0"/>
          </a:p>
          <a:p>
            <a:endParaRPr lang="en-US" dirty="0" smtClean="0"/>
          </a:p>
          <a:p>
            <a:endParaRPr lang="en-US" dirty="0" smtClean="0"/>
          </a:p>
          <a:p>
            <a:pPr marL="914400" lvl="2" indent="0">
              <a:buNone/>
            </a:pPr>
            <a:endParaRPr lang="en-US" dirty="0" smtClean="0"/>
          </a:p>
          <a:p>
            <a:r>
              <a:rPr lang="en-US" dirty="0" smtClean="0"/>
              <a:t>Majority of malware are installed remotely...</a:t>
            </a:r>
          </a:p>
          <a:p>
            <a:endParaRPr lang="en-US" dirty="0" smtClean="0"/>
          </a:p>
          <a:p>
            <a:endParaRPr lang="en-US" dirty="0" smtClean="0"/>
          </a:p>
        </p:txBody>
      </p:sp>
      <p:sp>
        <p:nvSpPr>
          <p:cNvPr id="2"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smtClean="0"/>
              <a:t>Malware as a Threat to Information Operations </a:t>
            </a:r>
            <a:r>
              <a:rPr lang="en-US" sz="1200" dirty="0" smtClean="0"/>
              <a:t>…(2/3)</a:t>
            </a:r>
            <a:endParaRPr lang="en-US" sz="1200" dirty="0"/>
          </a:p>
        </p:txBody>
      </p:sp>
      <p:sp>
        <p:nvSpPr>
          <p:cNvPr id="24581" name="Slide Number Placeholder 3"/>
          <p:cNvSpPr>
            <a:spLocks noGrp="1"/>
          </p:cNvSpPr>
          <p:nvPr>
            <p:ph type="sldNum" sz="quarter" idx="10"/>
          </p:nvPr>
        </p:nvSpPr>
        <p:spPr>
          <a:xfrm>
            <a:off x="7848600" y="6629400"/>
            <a:ext cx="1219200" cy="457200"/>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mtClean="0"/>
              <a:t>- </a:t>
            </a:r>
            <a:fld id="{84B54B3E-489C-4841-A1AD-C978FE6BD8E4}" type="slidenum">
              <a:rPr lang="en-US" smtClean="0"/>
              <a:pPr/>
              <a:t>152</a:t>
            </a:fld>
            <a:r>
              <a:rPr lang="en-US" smtClean="0"/>
              <a:t> -</a:t>
            </a:r>
          </a:p>
        </p:txBody>
      </p:sp>
      <p:sp>
        <p:nvSpPr>
          <p:cNvPr id="24582" name="TextBox 4"/>
          <p:cNvSpPr txBox="1">
            <a:spLocks noChangeArrowheads="1"/>
          </p:cNvSpPr>
          <p:nvPr/>
        </p:nvSpPr>
        <p:spPr bwMode="auto">
          <a:xfrm>
            <a:off x="1511300" y="6400800"/>
            <a:ext cx="656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dirty="0">
                <a:solidFill>
                  <a:srgbClr val="000099"/>
                </a:solidFill>
              </a:rPr>
              <a:t>Reference: </a:t>
            </a:r>
            <a:r>
              <a:rPr lang="en-US" sz="1000" i="1" dirty="0">
                <a:solidFill>
                  <a:srgbClr val="000099"/>
                </a:solidFill>
              </a:rPr>
              <a:t>2011 Data Breach Investigations Report</a:t>
            </a:r>
            <a:r>
              <a:rPr lang="en-US" sz="1000" dirty="0">
                <a:solidFill>
                  <a:srgbClr val="000099"/>
                </a:solidFill>
              </a:rPr>
              <a:t>, Verizon, January 2012 (http://www.verizonbusiness.com/resources/reports/rp_data-breach-investigations-report-2011_en_xg.pdf)</a:t>
            </a:r>
            <a:endParaRPr lang="en-US" sz="1000" i="1" dirty="0">
              <a:solidFill>
                <a:srgbClr val="000099"/>
              </a:solidFill>
            </a:endParaRPr>
          </a:p>
        </p:txBody>
      </p:sp>
      <p:pic>
        <p:nvPicPr>
          <p:cNvPr id="5959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953000"/>
            <a:ext cx="645001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683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959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wipe(left)">
                                      <p:cBhvr>
                                        <p:cTn id="15" dur="500"/>
                                        <p:tgtEl>
                                          <p:spTgt spid="3">
                                            <p:txEl>
                                              <p:pRg st="7" end="7"/>
                                            </p:txEl>
                                          </p:spTgt>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595974"/>
                                        </p:tgtEl>
                                        <p:attrNameLst>
                                          <p:attrName>style.visibility</p:attrName>
                                        </p:attrNameLst>
                                      </p:cBhvr>
                                      <p:to>
                                        <p:strVal val="visible"/>
                                      </p:to>
                                    </p:set>
                                    <p:animEffect transition="in" filter="wipe(left)">
                                      <p:cBhvr>
                                        <p:cTn id="19" dur="500"/>
                                        <p:tgtEl>
                                          <p:spTgt spid="5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Advanced Persistent Threat (APT) is very real</a:t>
            </a:r>
          </a:p>
          <a:p>
            <a:pPr lvl="1"/>
            <a:r>
              <a:rPr lang="en-US" dirty="0" smtClean="0"/>
              <a:t>Malware is now a tool for hackers</a:t>
            </a:r>
          </a:p>
          <a:p>
            <a:pPr lvl="1"/>
            <a:r>
              <a:rPr lang="en-US" dirty="0" smtClean="0"/>
              <a:t>They are stealing data...</a:t>
            </a:r>
          </a:p>
          <a:p>
            <a:endParaRPr lang="en-US" dirty="0" smtClean="0"/>
          </a:p>
        </p:txBody>
      </p:sp>
      <p:pic>
        <p:nvPicPr>
          <p:cNvPr id="595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86136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Title 1"/>
          <p:cNvSpPr>
            <a:spLocks noGrp="1"/>
          </p:cNvSpPr>
          <p:nvPr>
            <p:ph type="title"/>
          </p:nvPr>
        </p:nvSpPr>
        <p:spPr/>
        <p:txBody>
          <a:bodyPr/>
          <a:lstStyle/>
          <a:p>
            <a:r>
              <a:rPr lang="en-US" sz="1200" dirty="0" smtClean="0"/>
              <a:t>Vulnerabilities &amp; Threats</a:t>
            </a:r>
            <a:r>
              <a:rPr lang="en-US" dirty="0" smtClean="0"/>
              <a:t/>
            </a:r>
            <a:br>
              <a:rPr lang="en-US" dirty="0" smtClean="0"/>
            </a:br>
            <a:r>
              <a:rPr lang="en-US" dirty="0" smtClean="0"/>
              <a:t>Malware as a Threat to Information Operations </a:t>
            </a:r>
            <a:r>
              <a:rPr lang="en-US" sz="1200" dirty="0" smtClean="0"/>
              <a:t>…(3/3)</a:t>
            </a:r>
          </a:p>
        </p:txBody>
      </p:sp>
      <p:sp>
        <p:nvSpPr>
          <p:cNvPr id="25605" name="Slide Number Placeholder 3"/>
          <p:cNvSpPr>
            <a:spLocks noGrp="1"/>
          </p:cNvSpPr>
          <p:nvPr>
            <p:ph type="sldNum" sz="quarter" idx="10"/>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mtClean="0"/>
              <a:t>- </a:t>
            </a:r>
            <a:fld id="{9C10068F-3DF0-4308-83E3-03A61B91B438}" type="slidenum">
              <a:rPr lang="en-US" smtClean="0"/>
              <a:pPr/>
              <a:t>153</a:t>
            </a:fld>
            <a:r>
              <a:rPr lang="en-US" smtClean="0"/>
              <a:t> -</a:t>
            </a:r>
          </a:p>
        </p:txBody>
      </p:sp>
      <p:sp>
        <p:nvSpPr>
          <p:cNvPr id="25606" name="TextBox 4"/>
          <p:cNvSpPr txBox="1">
            <a:spLocks noChangeArrowheads="1"/>
          </p:cNvSpPr>
          <p:nvPr/>
        </p:nvSpPr>
        <p:spPr bwMode="auto">
          <a:xfrm>
            <a:off x="1511300" y="6400800"/>
            <a:ext cx="656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dirty="0">
                <a:solidFill>
                  <a:srgbClr val="000099"/>
                </a:solidFill>
              </a:rPr>
              <a:t>Reference: </a:t>
            </a:r>
            <a:r>
              <a:rPr lang="en-US" sz="1000" i="1" dirty="0">
                <a:solidFill>
                  <a:srgbClr val="000099"/>
                </a:solidFill>
              </a:rPr>
              <a:t>2011 Data Breach Investigations Report</a:t>
            </a:r>
            <a:r>
              <a:rPr lang="en-US" sz="1000" dirty="0">
                <a:solidFill>
                  <a:srgbClr val="000099"/>
                </a:solidFill>
              </a:rPr>
              <a:t>, Verizon, January 2012 (http://www.verizonbusiness.com/resources/reports/rp_data-breach-investigations-report-2011_en_xg.pdf)</a:t>
            </a:r>
            <a:endParaRPr lang="en-US" sz="1000" i="1" dirty="0">
              <a:solidFill>
                <a:srgbClr val="000099"/>
              </a:solidFill>
            </a:endParaRPr>
          </a:p>
        </p:txBody>
      </p:sp>
      <p:sp>
        <p:nvSpPr>
          <p:cNvPr id="10" name="Right Arrow 9"/>
          <p:cNvSpPr>
            <a:spLocks noChangeArrowheads="1"/>
          </p:cNvSpPr>
          <p:nvPr/>
        </p:nvSpPr>
        <p:spPr bwMode="auto">
          <a:xfrm>
            <a:off x="609600" y="2593975"/>
            <a:ext cx="457200" cy="488950"/>
          </a:xfrm>
          <a:prstGeom prst="rightArrow">
            <a:avLst>
              <a:gd name="adj1" fmla="val 50000"/>
              <a:gd name="adj2" fmla="val 43060"/>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p>
            <a:pPr eaLnBrk="0" hangingPunct="0"/>
            <a:endParaRPr lang="en-US" sz="1200"/>
          </a:p>
        </p:txBody>
      </p:sp>
    </p:spTree>
    <p:extLst>
      <p:ext uri="{BB962C8B-B14F-4D97-AF65-F5344CB8AC3E}">
        <p14:creationId xmlns:p14="http://schemas.microsoft.com/office/powerpoint/2010/main" val="276535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par>
                          <p:cTn id="11" fill="hold" nodeType="afterGroup">
                            <p:stCondLst>
                              <p:cond delay="500"/>
                            </p:stCondLst>
                            <p:childTnLst>
                              <p:par>
                                <p:cTn id="12" presetID="22" presetClass="entr" presetSubtype="8" fill="hold" nodeType="afterEffect">
                                  <p:stCondLst>
                                    <p:cond delay="250"/>
                                  </p:stCondLst>
                                  <p:childTnLst>
                                    <p:set>
                                      <p:cBhvr>
                                        <p:cTn id="13" dur="1" fill="hold">
                                          <p:stCondLst>
                                            <p:cond delay="0"/>
                                          </p:stCondLst>
                                        </p:cTn>
                                        <p:tgtEl>
                                          <p:spTgt spid="595971"/>
                                        </p:tgtEl>
                                        <p:attrNameLst>
                                          <p:attrName>style.visibility</p:attrName>
                                        </p:attrNameLst>
                                      </p:cBhvr>
                                      <p:to>
                                        <p:strVal val="visible"/>
                                      </p:to>
                                    </p:set>
                                    <p:animEffect transition="in" filter="wipe(left)">
                                      <p:cBhvr>
                                        <p:cTn id="14" dur="500"/>
                                        <p:tgtEl>
                                          <p:spTgt spid="59597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par>
                          <p:cTn id="20" fill="hold" nodeType="afterGroup">
                            <p:stCondLst>
                              <p:cond delay="500"/>
                            </p:stCondLst>
                            <p:childTnLst>
                              <p:par>
                                <p:cTn id="21" presetID="2" presetClass="entr" presetSubtype="8"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EB8497BC-A609-4C3C-AC88-FE622371C471}" type="slidenum">
              <a:rPr lang="en-US"/>
              <a:pPr/>
              <a:t>154</a:t>
            </a:fld>
            <a:r>
              <a:rPr lang="en-US" dirty="0"/>
              <a:t> -</a:t>
            </a:r>
          </a:p>
        </p:txBody>
      </p:sp>
      <p:sp>
        <p:nvSpPr>
          <p:cNvPr id="1086466" name="Rectangle 2"/>
          <p:cNvSpPr>
            <a:spLocks noGrp="1" noChangeArrowheads="1"/>
          </p:cNvSpPr>
          <p:nvPr>
            <p:ph type="title"/>
          </p:nvPr>
        </p:nvSpPr>
        <p:spPr/>
        <p:txBody>
          <a:bodyPr/>
          <a:lstStyle/>
          <a:p>
            <a:r>
              <a:rPr lang="en-US" sz="1200" dirty="0"/>
              <a:t>Vulnerability &amp; Threats</a:t>
            </a:r>
            <a:r>
              <a:rPr lang="en-US" dirty="0"/>
              <a:t/>
            </a:r>
            <a:br>
              <a:rPr lang="en-US" dirty="0"/>
            </a:br>
            <a:r>
              <a:rPr lang="en-US" dirty="0"/>
              <a:t>Threats to Software – Malicious Code / Malware</a:t>
            </a:r>
          </a:p>
        </p:txBody>
      </p:sp>
      <p:sp>
        <p:nvSpPr>
          <p:cNvPr id="1086467" name="Rectangle 3"/>
          <p:cNvSpPr>
            <a:spLocks noGrp="1" noChangeArrowheads="1"/>
          </p:cNvSpPr>
          <p:nvPr>
            <p:ph type="body" idx="1"/>
          </p:nvPr>
        </p:nvSpPr>
        <p:spPr>
          <a:xfrm>
            <a:off x="687388" y="1143000"/>
            <a:ext cx="7527925" cy="5410200"/>
          </a:xfrm>
        </p:spPr>
        <p:txBody>
          <a:bodyPr/>
          <a:lstStyle/>
          <a:p>
            <a:pPr>
              <a:lnSpc>
                <a:spcPct val="90000"/>
              </a:lnSpc>
              <a:buFontTx/>
              <a:buNone/>
            </a:pPr>
            <a:r>
              <a:rPr lang="en-US" u="sng" dirty="0">
                <a:solidFill>
                  <a:srgbClr val="FF6600"/>
                </a:solidFill>
              </a:rPr>
              <a:t>Malicious code</a:t>
            </a:r>
            <a:r>
              <a:rPr lang="en-US" dirty="0"/>
              <a:t> / </a:t>
            </a:r>
            <a:r>
              <a:rPr lang="en-US" u="sng" dirty="0">
                <a:solidFill>
                  <a:srgbClr val="FF6600"/>
                </a:solidFill>
              </a:rPr>
              <a:t>malware</a:t>
            </a:r>
            <a:r>
              <a:rPr lang="en-US" dirty="0"/>
              <a:t> (MALicious softWARE)</a:t>
            </a:r>
          </a:p>
          <a:p>
            <a:pPr>
              <a:lnSpc>
                <a:spcPct val="90000"/>
              </a:lnSpc>
              <a:buClr>
                <a:srgbClr val="003399"/>
              </a:buClr>
            </a:pPr>
            <a:r>
              <a:rPr lang="en-US" u="sng" dirty="0">
                <a:solidFill>
                  <a:srgbClr val="FF6600"/>
                </a:solidFill>
              </a:rPr>
              <a:t>Virus</a:t>
            </a:r>
            <a:r>
              <a:rPr lang="en-US" dirty="0"/>
              <a:t> – A program or piece of code that is loaded onto your computer without your knowledge and runs against your wishes. Viruses can also replicate themselves. A simple virus that can make a copy of itself over and over again is relatively easy to produce.</a:t>
            </a:r>
          </a:p>
          <a:p>
            <a:pPr>
              <a:lnSpc>
                <a:spcPct val="90000"/>
              </a:lnSpc>
              <a:buClr>
                <a:srgbClr val="003399"/>
              </a:buClr>
            </a:pPr>
            <a:r>
              <a:rPr lang="en-US" u="sng" dirty="0">
                <a:solidFill>
                  <a:srgbClr val="FF6600"/>
                </a:solidFill>
              </a:rPr>
              <a:t>Polymorphic virus</a:t>
            </a:r>
            <a:r>
              <a:rPr lang="en-US" dirty="0"/>
              <a:t> – A virus that changes its virus signature (i.e., its binary pattern) every time it replicates and infects a new file in order to keep from being detected by an antivirus program.</a:t>
            </a: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E391EEA5-F25F-4DDA-BBD3-D9581CCCCAEA}" type="slidenum">
              <a:rPr lang="en-US"/>
              <a:pPr/>
              <a:t>155</a:t>
            </a:fld>
            <a:r>
              <a:rPr lang="en-US" dirty="0"/>
              <a:t> -</a:t>
            </a:r>
          </a:p>
        </p:txBody>
      </p:sp>
      <p:sp>
        <p:nvSpPr>
          <p:cNvPr id="1088514" name="Rectangle 2"/>
          <p:cNvSpPr>
            <a:spLocks noGrp="1" noChangeArrowheads="1"/>
          </p:cNvSpPr>
          <p:nvPr>
            <p:ph type="title"/>
          </p:nvPr>
        </p:nvSpPr>
        <p:spPr/>
        <p:txBody>
          <a:bodyPr/>
          <a:lstStyle/>
          <a:p>
            <a:r>
              <a:rPr lang="en-US" sz="1200" dirty="0"/>
              <a:t>Vulnerability &amp; Threats</a:t>
            </a:r>
            <a:r>
              <a:rPr lang="en-US" dirty="0"/>
              <a:t/>
            </a:r>
            <a:br>
              <a:rPr lang="en-US" dirty="0"/>
            </a:br>
            <a:r>
              <a:rPr lang="en-US" dirty="0"/>
              <a:t>Threats to Software – Malicious Code / Malware</a:t>
            </a:r>
          </a:p>
        </p:txBody>
      </p:sp>
      <p:sp>
        <p:nvSpPr>
          <p:cNvPr id="1088515" name="Rectangle 3"/>
          <p:cNvSpPr>
            <a:spLocks noGrp="1" noChangeArrowheads="1"/>
          </p:cNvSpPr>
          <p:nvPr>
            <p:ph type="body" idx="1"/>
          </p:nvPr>
        </p:nvSpPr>
        <p:spPr>
          <a:xfrm>
            <a:off x="685800" y="1143000"/>
            <a:ext cx="8001000" cy="5486400"/>
          </a:xfrm>
        </p:spPr>
        <p:txBody>
          <a:bodyPr/>
          <a:lstStyle/>
          <a:p>
            <a:pPr>
              <a:buClr>
                <a:srgbClr val="003399"/>
              </a:buClr>
            </a:pPr>
            <a:r>
              <a:rPr lang="en-US" u="sng" dirty="0">
                <a:solidFill>
                  <a:srgbClr val="FF6600"/>
                </a:solidFill>
              </a:rPr>
              <a:t>Boot sector virus</a:t>
            </a:r>
            <a:r>
              <a:rPr lang="en-US" dirty="0"/>
              <a:t> – A boot sector virus is a common type of virus that </a:t>
            </a:r>
            <a:r>
              <a:rPr lang="en-US" u="sng" dirty="0">
                <a:solidFill>
                  <a:srgbClr val="FF6600"/>
                </a:solidFill>
              </a:rPr>
              <a:t>replaces the boot sector with its own code</a:t>
            </a:r>
            <a:r>
              <a:rPr lang="en-US" dirty="0"/>
              <a:t>. Since the boot sector executes every time a computer is started, this type of virus is extremely dangerous.</a:t>
            </a:r>
          </a:p>
          <a:p>
            <a:pPr>
              <a:buClr>
                <a:srgbClr val="003399"/>
              </a:buClr>
            </a:pPr>
            <a:r>
              <a:rPr lang="en-US" u="sng" dirty="0">
                <a:solidFill>
                  <a:srgbClr val="FF6600"/>
                </a:solidFill>
              </a:rPr>
              <a:t>Macro virus</a:t>
            </a:r>
            <a:r>
              <a:rPr lang="en-US" dirty="0"/>
              <a:t> – A type of computer virus that is </a:t>
            </a:r>
            <a:r>
              <a:rPr lang="en-US" u="sng" dirty="0">
                <a:solidFill>
                  <a:srgbClr val="FF6600"/>
                </a:solidFill>
              </a:rPr>
              <a:t>encoded as a macro embedded in a document</a:t>
            </a:r>
            <a:r>
              <a:rPr lang="en-US" dirty="0"/>
              <a:t>. Many applications, such as Microsoft Word and Excel, support powerful macro languages. These applications allow you to embed a macro in a document, and have the macro execute each time the document is opened.</a:t>
            </a:r>
          </a:p>
          <a:p>
            <a:pPr lvl="1">
              <a:buClr>
                <a:srgbClr val="003399"/>
              </a:buClr>
            </a:pPr>
            <a:r>
              <a:rPr lang="en-US" dirty="0"/>
              <a:t>According to some estimates, 75% of all viruses today are macro viruses. Once a macro virus gets onto your machine, it can embed itself in all future documents you create with the application.</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8154D9C4-73F4-477F-91CB-CD464CA39BCF}" type="slidenum">
              <a:rPr lang="en-US"/>
              <a:pPr/>
              <a:t>156</a:t>
            </a:fld>
            <a:r>
              <a:rPr lang="en-US" dirty="0"/>
              <a:t> -</a:t>
            </a:r>
          </a:p>
        </p:txBody>
      </p:sp>
      <p:sp>
        <p:nvSpPr>
          <p:cNvPr id="1090562" name="Rectangle 2"/>
          <p:cNvSpPr>
            <a:spLocks noGrp="1" noChangeArrowheads="1"/>
          </p:cNvSpPr>
          <p:nvPr>
            <p:ph type="title"/>
          </p:nvPr>
        </p:nvSpPr>
        <p:spPr/>
        <p:txBody>
          <a:bodyPr/>
          <a:lstStyle/>
          <a:p>
            <a:r>
              <a:rPr lang="en-US" sz="1200" dirty="0"/>
              <a:t>Vulnerability &amp; Threats</a:t>
            </a:r>
            <a:r>
              <a:rPr lang="en-US" dirty="0"/>
              <a:t/>
            </a:r>
            <a:br>
              <a:rPr lang="en-US" dirty="0"/>
            </a:br>
            <a:r>
              <a:rPr lang="en-US" dirty="0"/>
              <a:t>Threats to Software – Malicious Code / Malware</a:t>
            </a:r>
          </a:p>
        </p:txBody>
      </p:sp>
      <p:sp>
        <p:nvSpPr>
          <p:cNvPr id="1090563" name="Rectangle 3"/>
          <p:cNvSpPr>
            <a:spLocks noGrp="1" noChangeArrowheads="1"/>
          </p:cNvSpPr>
          <p:nvPr>
            <p:ph type="body" idx="1"/>
          </p:nvPr>
        </p:nvSpPr>
        <p:spPr>
          <a:xfrm>
            <a:off x="685800" y="1143000"/>
            <a:ext cx="7772400" cy="5486400"/>
          </a:xfrm>
        </p:spPr>
        <p:txBody>
          <a:bodyPr/>
          <a:lstStyle/>
          <a:p>
            <a:pPr>
              <a:buClr>
                <a:srgbClr val="003399"/>
              </a:buClr>
            </a:pPr>
            <a:r>
              <a:rPr lang="en-US" u="sng" dirty="0">
                <a:solidFill>
                  <a:srgbClr val="FF6600"/>
                </a:solidFill>
              </a:rPr>
              <a:t>Worm</a:t>
            </a:r>
            <a:r>
              <a:rPr lang="en-US" dirty="0"/>
              <a:t> – A program or algorithm that </a:t>
            </a:r>
            <a:r>
              <a:rPr lang="en-US" u="sng" dirty="0">
                <a:solidFill>
                  <a:srgbClr val="FF6600"/>
                </a:solidFill>
              </a:rPr>
              <a:t>replicates itself over a computer network</a:t>
            </a:r>
            <a:r>
              <a:rPr lang="en-US" dirty="0"/>
              <a:t> and usually performs malicious actions.  Differ from viruses in that they are self contained and </a:t>
            </a:r>
            <a:r>
              <a:rPr lang="en-US" u="sng" dirty="0">
                <a:solidFill>
                  <a:srgbClr val="FF6600"/>
                </a:solidFill>
              </a:rPr>
              <a:t>do not need a host application to reproduce</a:t>
            </a:r>
            <a:r>
              <a:rPr lang="en-US" dirty="0"/>
              <a:t>.</a:t>
            </a:r>
          </a:p>
          <a:p>
            <a:pPr>
              <a:buClr>
                <a:srgbClr val="003399"/>
              </a:buClr>
            </a:pPr>
            <a:r>
              <a:rPr lang="en-US" u="sng" dirty="0">
                <a:solidFill>
                  <a:srgbClr val="FF6600"/>
                </a:solidFill>
              </a:rPr>
              <a:t>Logic bomb</a:t>
            </a:r>
            <a:r>
              <a:rPr lang="en-US" dirty="0"/>
              <a:t> – Also called </a:t>
            </a:r>
            <a:r>
              <a:rPr lang="en-US" i="1" dirty="0"/>
              <a:t>slag code</a:t>
            </a:r>
            <a:r>
              <a:rPr lang="en-US" dirty="0"/>
              <a:t>, programming code (typically malicious) added to the software of an application or operating system that </a:t>
            </a:r>
            <a:r>
              <a:rPr lang="en-US" u="sng" dirty="0">
                <a:solidFill>
                  <a:srgbClr val="FF6600"/>
                </a:solidFill>
              </a:rPr>
              <a:t>lies dormant until a predetermined period of time or event occurs, triggering the code into action</a:t>
            </a:r>
            <a:r>
              <a:rPr lang="en-US" dirty="0"/>
              <a:t>.</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DAFAFCE1-5404-49FE-8BBF-0F98B159571B}" type="slidenum">
              <a:rPr lang="en-US"/>
              <a:pPr/>
              <a:t>157</a:t>
            </a:fld>
            <a:r>
              <a:rPr lang="en-US" dirty="0"/>
              <a:t> -</a:t>
            </a:r>
          </a:p>
        </p:txBody>
      </p:sp>
      <p:sp>
        <p:nvSpPr>
          <p:cNvPr id="1092610" name="Rectangle 2"/>
          <p:cNvSpPr>
            <a:spLocks noGrp="1" noChangeArrowheads="1"/>
          </p:cNvSpPr>
          <p:nvPr>
            <p:ph type="title"/>
          </p:nvPr>
        </p:nvSpPr>
        <p:spPr/>
        <p:txBody>
          <a:bodyPr/>
          <a:lstStyle/>
          <a:p>
            <a:r>
              <a:rPr lang="en-US" sz="1200" dirty="0"/>
              <a:t>Vulnerability &amp; Threats</a:t>
            </a:r>
            <a:r>
              <a:rPr lang="en-US" dirty="0"/>
              <a:t/>
            </a:r>
            <a:br>
              <a:rPr lang="en-US" dirty="0"/>
            </a:br>
            <a:r>
              <a:rPr lang="en-US" dirty="0"/>
              <a:t>Threats to Software – Malicious Code / Malware</a:t>
            </a:r>
          </a:p>
        </p:txBody>
      </p:sp>
      <p:sp>
        <p:nvSpPr>
          <p:cNvPr id="1092611" name="Rectangle 3"/>
          <p:cNvSpPr>
            <a:spLocks noGrp="1" noChangeArrowheads="1"/>
          </p:cNvSpPr>
          <p:nvPr>
            <p:ph type="body" idx="1"/>
          </p:nvPr>
        </p:nvSpPr>
        <p:spPr>
          <a:xfrm>
            <a:off x="685800" y="1143000"/>
            <a:ext cx="7772400" cy="5562600"/>
          </a:xfrm>
        </p:spPr>
        <p:txBody>
          <a:bodyPr>
            <a:normAutofit lnSpcReduction="10000"/>
          </a:bodyPr>
          <a:lstStyle/>
          <a:p>
            <a:pPr>
              <a:lnSpc>
                <a:spcPct val="90000"/>
              </a:lnSpc>
              <a:buClr>
                <a:srgbClr val="003399"/>
              </a:buClr>
            </a:pPr>
            <a:r>
              <a:rPr lang="en-US" u="sng" dirty="0">
                <a:solidFill>
                  <a:srgbClr val="FF6600"/>
                </a:solidFill>
              </a:rPr>
              <a:t>Trojan horse</a:t>
            </a:r>
            <a:r>
              <a:rPr lang="en-US" dirty="0"/>
              <a:t> – A destructive program that </a:t>
            </a:r>
            <a:r>
              <a:rPr lang="en-US" u="sng" dirty="0">
                <a:solidFill>
                  <a:srgbClr val="FF6600"/>
                </a:solidFill>
              </a:rPr>
              <a:t>masquerades as a benign application</a:t>
            </a:r>
            <a:r>
              <a:rPr lang="en-US" dirty="0"/>
              <a:t>. Unlike viruses, Trojan horses do not replicate themselves but they can be just as destructive. One of the most insidious types of Trojan horse is a program that claims to rid your computer of viruses but instead introduces viruses onto your computer. </a:t>
            </a:r>
          </a:p>
          <a:p>
            <a:pPr>
              <a:lnSpc>
                <a:spcPct val="90000"/>
              </a:lnSpc>
              <a:buClr>
                <a:srgbClr val="003399"/>
              </a:buClr>
            </a:pPr>
            <a:r>
              <a:rPr lang="en-US" u="sng" dirty="0">
                <a:solidFill>
                  <a:srgbClr val="FF6600"/>
                </a:solidFill>
              </a:rPr>
              <a:t>Data diddler</a:t>
            </a:r>
            <a:r>
              <a:rPr lang="en-US" dirty="0"/>
              <a:t> – refers to the payload in a Trojan or virus that deliberately </a:t>
            </a:r>
            <a:r>
              <a:rPr lang="en-US" u="sng" dirty="0">
                <a:solidFill>
                  <a:srgbClr val="FF6600"/>
                </a:solidFill>
              </a:rPr>
              <a:t>corrupts data</a:t>
            </a:r>
            <a:r>
              <a:rPr lang="en-US" dirty="0"/>
              <a:t>, generally by small increments over time.</a:t>
            </a:r>
          </a:p>
          <a:p>
            <a:pPr>
              <a:lnSpc>
                <a:spcPct val="90000"/>
              </a:lnSpc>
              <a:buClr>
                <a:srgbClr val="003399"/>
              </a:buClr>
            </a:pPr>
            <a:r>
              <a:rPr lang="en-US" u="sng" dirty="0">
                <a:solidFill>
                  <a:srgbClr val="FF6600"/>
                </a:solidFill>
              </a:rPr>
              <a:t>Hoax</a:t>
            </a:r>
            <a:r>
              <a:rPr lang="en-US" dirty="0"/>
              <a:t> – usually warnings about viruses that do not exist, generally carry a directive to the user to forward the warning to all addresses available to them.</a:t>
            </a:r>
          </a:p>
          <a:p>
            <a:pPr>
              <a:lnSpc>
                <a:spcPct val="90000"/>
              </a:lnSpc>
              <a:buClr>
                <a:srgbClr val="003399"/>
              </a:buClr>
            </a:pPr>
            <a:r>
              <a:rPr lang="en-US" u="sng" dirty="0">
                <a:solidFill>
                  <a:srgbClr val="FF6600"/>
                </a:solidFill>
              </a:rPr>
              <a:t>Trapdoor/backdoor</a:t>
            </a:r>
            <a:r>
              <a:rPr lang="en-US" dirty="0">
                <a:solidFill>
                  <a:srgbClr val="FF6600"/>
                </a:solidFill>
              </a:rPr>
              <a:t> </a:t>
            </a:r>
            <a:r>
              <a:rPr lang="en-US" dirty="0"/>
              <a:t>– can also be called a maintenance hook; it’s a </a:t>
            </a:r>
            <a:r>
              <a:rPr lang="en-US" u="sng" dirty="0">
                <a:solidFill>
                  <a:srgbClr val="FF6600"/>
                </a:solidFill>
              </a:rPr>
              <a:t>hidden mechanism that bypasses access control measures</a:t>
            </a:r>
            <a:r>
              <a:rPr lang="en-US" dirty="0"/>
              <a:t>. </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7F20F853-D398-4C25-9F04-990E3EA98D58}" type="slidenum">
              <a:rPr lang="en-US"/>
              <a:pPr/>
              <a:t>158</a:t>
            </a:fld>
            <a:r>
              <a:rPr lang="en-US" dirty="0"/>
              <a:t> -</a:t>
            </a:r>
          </a:p>
        </p:txBody>
      </p:sp>
      <p:sp>
        <p:nvSpPr>
          <p:cNvPr id="1094658" name="Rectangle 2"/>
          <p:cNvSpPr>
            <a:spLocks noGrp="1" noChangeArrowheads="1"/>
          </p:cNvSpPr>
          <p:nvPr>
            <p:ph type="title"/>
          </p:nvPr>
        </p:nvSpPr>
        <p:spPr/>
        <p:txBody>
          <a:bodyPr/>
          <a:lstStyle/>
          <a:p>
            <a:r>
              <a:rPr lang="en-US" dirty="0"/>
              <a:t>Validation Time… </a:t>
            </a:r>
            <a:r>
              <a:rPr lang="en-US" dirty="0">
                <a:sym typeface="Wingdings" pitchFamily="2" charset="2"/>
              </a:rPr>
              <a:t></a:t>
            </a:r>
            <a:endParaRPr lang="en-US" dirty="0"/>
          </a:p>
        </p:txBody>
      </p:sp>
      <p:sp>
        <p:nvSpPr>
          <p:cNvPr id="1094659" name="Rectangle 3"/>
          <p:cNvSpPr>
            <a:spLocks noGrp="1" noChangeArrowheads="1"/>
          </p:cNvSpPr>
          <p:nvPr>
            <p:ph type="body" idx="1"/>
          </p:nvPr>
        </p:nvSpPr>
        <p:spPr/>
        <p:txBody>
          <a:bodyPr/>
          <a:lstStyle/>
          <a:p>
            <a:pPr marL="457200" indent="-457200" algn="ctr">
              <a:buFontTx/>
              <a:buNone/>
            </a:pPr>
            <a:endParaRPr lang="en-US" sz="3200" dirty="0"/>
          </a:p>
          <a:p>
            <a:pPr marL="457200" indent="-457200" algn="ctr">
              <a:buFontTx/>
              <a:buNone/>
            </a:pPr>
            <a:endParaRPr lang="en-US" sz="3200" dirty="0"/>
          </a:p>
          <a:p>
            <a:pPr marL="457200" indent="-457200">
              <a:buFontTx/>
              <a:buAutoNum type="arabicPeriod"/>
            </a:pPr>
            <a:r>
              <a:rPr lang="en-US" sz="3200" dirty="0" smtClean="0"/>
              <a:t>Classroom Exercise</a:t>
            </a:r>
            <a:endParaRPr lang="en-US" sz="3200" dirty="0"/>
          </a:p>
          <a:p>
            <a:pPr marL="457200" indent="-457200">
              <a:buFontTx/>
              <a:buAutoNum type="arabicPeriod"/>
            </a:pPr>
            <a:endParaRPr lang="en-US" sz="3200" dirty="0"/>
          </a:p>
          <a:p>
            <a:pPr marL="457200" indent="-457200">
              <a:buFontTx/>
              <a:buAutoNum type="arabicPeriod"/>
            </a:pPr>
            <a:r>
              <a:rPr lang="en-US" sz="3200" dirty="0"/>
              <a:t>Review Answers</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Exercise: Constructing a Security Engineering Project</a:t>
            </a:r>
            <a:r>
              <a:rPr lang="en-US" sz="1200" dirty="0"/>
              <a:t>… (</a:t>
            </a:r>
            <a:r>
              <a:rPr lang="en-US" sz="1200" dirty="0" smtClean="0"/>
              <a:t>1/5)</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159</a:t>
            </a:fld>
            <a:r>
              <a:rPr lang="en-US" smtClean="0"/>
              <a:t> -</a:t>
            </a:r>
            <a:endParaRPr lang="en-US" dirty="0"/>
          </a:p>
        </p:txBody>
      </p:sp>
      <p:graphicFrame>
        <p:nvGraphicFramePr>
          <p:cNvPr id="5" name="Group 3"/>
          <p:cNvGraphicFramePr>
            <a:graphicFrameLocks noGrp="1"/>
          </p:cNvGraphicFramePr>
          <p:nvPr>
            <p:ph idx="1"/>
            <p:extLst>
              <p:ext uri="{D42A27DB-BD31-4B8C-83A1-F6EECF244321}">
                <p14:modId xmlns:p14="http://schemas.microsoft.com/office/powerpoint/2010/main" val="543912757"/>
              </p:ext>
            </p:extLst>
          </p:nvPr>
        </p:nvGraphicFramePr>
        <p:xfrm>
          <a:off x="381000" y="1143001"/>
          <a:ext cx="8382000" cy="5401056"/>
        </p:xfrm>
        <a:graphic>
          <a:graphicData uri="http://schemas.openxmlformats.org/drawingml/2006/table">
            <a:tbl>
              <a:tblPr/>
              <a:tblGrid>
                <a:gridCol w="4191000"/>
                <a:gridCol w="4191000"/>
              </a:tblGrid>
              <a:tr h="2507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Narrow" pitchFamily="34" charset="0"/>
                        </a:rPr>
                        <a:t>Systems Engineering (SE) Activities</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00206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Narrow" pitchFamily="34" charset="0"/>
                        </a:rPr>
                        <a:t>Security Engineering (ISSE) Activities</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002060"/>
                    </a:solidFill>
                  </a:tcPr>
                </a:tc>
              </a:tr>
              <a:tr h="1234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Discover Mission/Business Needs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cs typeface="Times New Roman" pitchFamily="18" charset="0"/>
                        </a:rPr>
                        <a:t>The SE helps the customer understand and document the information management needs that support the business or mission.  Statements about information needs may be captured in an information management model (IMM)</a:t>
                      </a:r>
                      <a:r>
                        <a:rPr kumimoji="0" lang="en-US" sz="1400" b="0" i="0" u="none" strike="noStrike" cap="none" normalizeH="0" baseline="0" smtClean="0">
                          <a:ln>
                            <a:noFill/>
                          </a:ln>
                          <a:solidFill>
                            <a:schemeClr val="tx1"/>
                          </a:solidFill>
                          <a:effectLst/>
                          <a:latin typeface="Arial Narrow" pitchFamily="34" charset="0"/>
                        </a:rPr>
                        <a:t>.</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cs typeface="Times New Roman" pitchFamily="18" charset="0"/>
                        </a:rPr>
                        <a:t>Discover Information Protection Needs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Narrow" pitchFamily="34" charset="0"/>
                          <a:cs typeface="Times New Roman" pitchFamily="18" charset="0"/>
                        </a:rPr>
                        <a:t>The ISSE facilitates the system owners, architects, and engineers in assessing the information protection needs by performing risk assessment, capturing the information management model (IMM), defining the information protection policy (IPP) and compile them into a comprehensive information management plan (IMP).</a:t>
                      </a:r>
                      <a:endParaRPr kumimoji="0" lang="en-US" sz="1400" b="0" i="0" u="none" strike="noStrike" cap="none" normalizeH="0" baseline="0" dirty="0" smtClean="0">
                        <a:ln>
                          <a:noFill/>
                        </a:ln>
                        <a:solidFill>
                          <a:schemeClr val="tx1"/>
                        </a:solidFill>
                        <a:effectLst/>
                        <a:latin typeface="Arial Narrow" pitchFamily="34" charset="0"/>
                      </a:endParaRP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r>
              <a:tr h="139586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cs typeface="Times New Roman" pitchFamily="18" charset="0"/>
                        </a:rPr>
                        <a:t>Define System Requirements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Narrow" pitchFamily="34" charset="0"/>
                          <a:cs typeface="Times New Roman" pitchFamily="18" charset="0"/>
                        </a:rPr>
                        <a:t>The SE allocates identified needs to systems.  A system context is developed to identify the system environment and to show the allocation of system functions to that environment.  A preliminary system Concept of Operations (CONOPS) is written to describe operational aspects of the candidate system (or systems).  Baseline requirements are established</a:t>
                      </a:r>
                      <a:r>
                        <a:rPr kumimoji="0" lang="en-US" sz="1400" b="0" i="0" u="none" strike="noStrike" cap="none" normalizeH="0" baseline="0" dirty="0" smtClean="0">
                          <a:ln>
                            <a:noFill/>
                          </a:ln>
                          <a:solidFill>
                            <a:schemeClr val="tx1"/>
                          </a:solidFill>
                          <a:effectLst/>
                          <a:latin typeface="Arial Narrow" pitchFamily="34" charset="0"/>
                        </a:rPr>
                        <a:t>.</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Define System Security Requirements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cs typeface="Times New Roman" pitchFamily="18" charset="0"/>
                        </a:rPr>
                        <a:t>The ISSE allocates the information protection needs in accordance with the information management plan (IMP) that aligns with a preliminary system security concept of operations (CONOPS) and generates a set of baseline security requirements in accordance with FIPS 200.</a:t>
                      </a:r>
                      <a:endParaRPr kumimoji="0" lang="en-US" sz="1400" b="0" i="0" u="none" strike="noStrike" cap="none" normalizeH="0" baseline="0" smtClean="0">
                        <a:ln>
                          <a:noFill/>
                        </a:ln>
                        <a:solidFill>
                          <a:schemeClr val="tx1"/>
                        </a:solidFill>
                        <a:effectLst/>
                        <a:latin typeface="Arial Narrow" pitchFamily="34" charset="0"/>
                      </a:endParaRP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EAEAEA"/>
                    </a:solidFill>
                  </a:tcPr>
                </a:tc>
              </a:tr>
              <a:tr h="1234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Design System Architecture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cs typeface="Times New Roman" pitchFamily="18" charset="0"/>
                        </a:rPr>
                        <a:t>The SE performs functional analysis and allocate by analyzing candidate architectures, allocating requirements, and selecting mechanisms.  The system engineer identifies components or elements, allocates functions to those elements, and describes the relationships between the elements.</a:t>
                      </a:r>
                      <a:endParaRPr kumimoji="0" lang="en-US" sz="1400" b="0" i="0" u="none" strike="noStrike" cap="none" normalizeH="0" baseline="0" smtClean="0">
                        <a:ln>
                          <a:noFill/>
                        </a:ln>
                        <a:solidFill>
                          <a:schemeClr val="tx1"/>
                        </a:solidFill>
                        <a:effectLst/>
                        <a:latin typeface="Arial Narrow" pitchFamily="34" charset="0"/>
                      </a:endParaRP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cs typeface="Times New Roman" pitchFamily="18" charset="0"/>
                        </a:rPr>
                        <a:t>Design System Security Architecture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Narrow" pitchFamily="34" charset="0"/>
                          <a:cs typeface="Times New Roman" pitchFamily="18" charset="0"/>
                        </a:rPr>
                        <a:t>The ISSE works in conjunction with system architect and engineers in defining a system architecture using the designated system architecture framework to explain the system architecture at the conceptual and logic levels in meeting the defined baseline security requirements</a:t>
                      </a:r>
                      <a:r>
                        <a:rPr kumimoji="0" lang="en-US" sz="1400" b="0" i="0" u="none" strike="noStrike" cap="none" normalizeH="0" baseline="0" dirty="0" smtClean="0">
                          <a:ln>
                            <a:noFill/>
                          </a:ln>
                          <a:solidFill>
                            <a:schemeClr val="tx1"/>
                          </a:solidFill>
                          <a:effectLst/>
                          <a:latin typeface="Arial Narrow" pitchFamily="34" charset="0"/>
                        </a:rPr>
                        <a:t>.</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293560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79149" y="1607862"/>
            <a:ext cx="6783751" cy="46659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1200" dirty="0" smtClean="0"/>
              <a:t>Governance &amp; Management</a:t>
            </a:r>
            <a:r>
              <a:rPr lang="en-US" dirty="0" smtClean="0"/>
              <a:t/>
            </a:r>
            <a:br>
              <a:rPr lang="en-US" dirty="0" smtClean="0"/>
            </a:br>
            <a:r>
              <a:rPr lang="en-US" dirty="0" smtClean="0"/>
              <a:t>Augment IT Governance with Information Security</a:t>
            </a:r>
            <a:endParaRPr lang="en-US" dirty="0"/>
          </a:p>
        </p:txBody>
      </p:sp>
      <p:sp>
        <p:nvSpPr>
          <p:cNvPr id="3" name="Content Placeholder 2"/>
          <p:cNvSpPr>
            <a:spLocks noGrp="1"/>
          </p:cNvSpPr>
          <p:nvPr>
            <p:ph idx="1"/>
          </p:nvPr>
        </p:nvSpPr>
        <p:spPr>
          <a:xfrm>
            <a:off x="533400" y="1143000"/>
            <a:ext cx="7696200" cy="5257800"/>
          </a:xfrm>
        </p:spPr>
        <p:txBody>
          <a:bodyPr/>
          <a:lstStyle/>
          <a:p>
            <a:r>
              <a:rPr lang="en-US" dirty="0" smtClean="0"/>
              <a:t>Information security is an ubiquitous practice…</a:t>
            </a:r>
          </a:p>
          <a:p>
            <a:endParaRPr lang="en-US" dirty="0" smtClean="0"/>
          </a:p>
        </p:txBody>
      </p:sp>
      <p:sp>
        <p:nvSpPr>
          <p:cNvPr id="7" name="Right Arrow 6"/>
          <p:cNvSpPr/>
          <p:nvPr/>
        </p:nvSpPr>
        <p:spPr bwMode="auto">
          <a:xfrm>
            <a:off x="1676400" y="4505325"/>
            <a:ext cx="4572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 name="Right Arrow 8"/>
          <p:cNvSpPr/>
          <p:nvPr/>
        </p:nvSpPr>
        <p:spPr bwMode="auto">
          <a:xfrm rot="5400000">
            <a:off x="5133975" y="4076700"/>
            <a:ext cx="4572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0" name="Right Arrow 9"/>
          <p:cNvSpPr/>
          <p:nvPr/>
        </p:nvSpPr>
        <p:spPr bwMode="auto">
          <a:xfrm rot="5400000">
            <a:off x="6362700" y="4076700"/>
            <a:ext cx="4572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1" name="Right Arrow 10"/>
          <p:cNvSpPr/>
          <p:nvPr/>
        </p:nvSpPr>
        <p:spPr bwMode="auto">
          <a:xfrm rot="16200000" flipV="1">
            <a:off x="7283450" y="6038851"/>
            <a:ext cx="3810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2" name="Right Arrow 11"/>
          <p:cNvSpPr/>
          <p:nvPr/>
        </p:nvSpPr>
        <p:spPr bwMode="auto">
          <a:xfrm rot="16200000" flipV="1">
            <a:off x="5505450" y="6191251"/>
            <a:ext cx="3810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3" name="Right Arrow 12"/>
          <p:cNvSpPr/>
          <p:nvPr/>
        </p:nvSpPr>
        <p:spPr bwMode="auto">
          <a:xfrm rot="16200000" flipV="1">
            <a:off x="1466850" y="6181725"/>
            <a:ext cx="3810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4" name="Right Arrow 13"/>
          <p:cNvSpPr/>
          <p:nvPr/>
        </p:nvSpPr>
        <p:spPr bwMode="auto">
          <a:xfrm rot="16200000" flipV="1">
            <a:off x="2438400" y="6191250"/>
            <a:ext cx="3810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5" name="Right Arrow 14"/>
          <p:cNvSpPr/>
          <p:nvPr/>
        </p:nvSpPr>
        <p:spPr bwMode="auto">
          <a:xfrm rot="16200000" flipV="1">
            <a:off x="3409950" y="6191250"/>
            <a:ext cx="3810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6" name="Right Arrow 15"/>
          <p:cNvSpPr/>
          <p:nvPr/>
        </p:nvSpPr>
        <p:spPr bwMode="auto">
          <a:xfrm rot="16200000" flipV="1">
            <a:off x="4486275" y="6191250"/>
            <a:ext cx="3810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7" name="Right Arrow 16"/>
          <p:cNvSpPr/>
          <p:nvPr/>
        </p:nvSpPr>
        <p:spPr bwMode="auto">
          <a:xfrm>
            <a:off x="4133850" y="2828925"/>
            <a:ext cx="457200" cy="381000"/>
          </a:xfrm>
          <a:prstGeom prst="rightArrow">
            <a:avLst/>
          </a:prstGeom>
          <a:solidFill>
            <a:srgbClr val="FF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6477000" y="2533471"/>
            <a:ext cx="2438400" cy="1200329"/>
          </a:xfrm>
          <a:prstGeom prst="rect">
            <a:avLst/>
          </a:prstGeom>
          <a:noFill/>
        </p:spPr>
        <p:txBody>
          <a:bodyPr wrap="square" rtlCol="0">
            <a:spAutoFit/>
          </a:bodyPr>
          <a:lstStyle/>
          <a:p>
            <a:pPr algn="l">
              <a:lnSpc>
                <a:spcPct val="100000"/>
              </a:lnSpc>
              <a:spcAft>
                <a:spcPts val="0"/>
              </a:spcAft>
            </a:pPr>
            <a:r>
              <a:rPr lang="en-US" sz="1800" b="0" dirty="0" smtClean="0">
                <a:solidFill>
                  <a:srgbClr val="003399"/>
                </a:solidFill>
                <a:latin typeface="Arial Narrow" pitchFamily="34" charset="0"/>
              </a:rPr>
              <a:t>InfoSec Controls:</a:t>
            </a:r>
          </a:p>
          <a:p>
            <a:pPr marL="346075" indent="-234950" algn="l">
              <a:lnSpc>
                <a:spcPct val="100000"/>
              </a:lnSpc>
              <a:spcAft>
                <a:spcPts val="0"/>
              </a:spcAft>
              <a:buFont typeface="Arial" pitchFamily="34" charset="0"/>
              <a:buChar char="•"/>
            </a:pPr>
            <a:r>
              <a:rPr lang="en-US" sz="1800" b="0" dirty="0" smtClean="0">
                <a:solidFill>
                  <a:srgbClr val="003399"/>
                </a:solidFill>
                <a:latin typeface="Arial Narrow" pitchFamily="34" charset="0"/>
              </a:rPr>
              <a:t>Management</a:t>
            </a:r>
          </a:p>
          <a:p>
            <a:pPr marL="346075" indent="-234950" algn="l">
              <a:lnSpc>
                <a:spcPct val="100000"/>
              </a:lnSpc>
              <a:spcAft>
                <a:spcPts val="0"/>
              </a:spcAft>
              <a:buFont typeface="Arial" pitchFamily="34" charset="0"/>
              <a:buChar char="•"/>
            </a:pPr>
            <a:r>
              <a:rPr lang="en-US" sz="1800" b="0" dirty="0" smtClean="0">
                <a:solidFill>
                  <a:srgbClr val="003399"/>
                </a:solidFill>
                <a:latin typeface="Arial Narrow" pitchFamily="34" charset="0"/>
              </a:rPr>
              <a:t>Operational</a:t>
            </a:r>
          </a:p>
          <a:p>
            <a:pPr marL="346075" indent="-234950" algn="l">
              <a:lnSpc>
                <a:spcPct val="100000"/>
              </a:lnSpc>
              <a:spcAft>
                <a:spcPts val="0"/>
              </a:spcAft>
              <a:buFont typeface="Arial" pitchFamily="34" charset="0"/>
              <a:buChar char="•"/>
            </a:pPr>
            <a:r>
              <a:rPr lang="en-US" sz="1800" b="0" dirty="0" smtClean="0">
                <a:solidFill>
                  <a:srgbClr val="003399"/>
                </a:solidFill>
                <a:latin typeface="Arial Narrow" pitchFamily="34" charset="0"/>
              </a:rPr>
              <a:t>Technical</a:t>
            </a:r>
          </a:p>
        </p:txBody>
      </p:sp>
      <p:sp>
        <p:nvSpPr>
          <p:cNvPr id="19" name="TextBox 18"/>
          <p:cNvSpPr txBox="1"/>
          <p:nvPr/>
        </p:nvSpPr>
        <p:spPr>
          <a:xfrm>
            <a:off x="1295400" y="2539073"/>
            <a:ext cx="2371898" cy="646331"/>
          </a:xfrm>
          <a:prstGeom prst="rect">
            <a:avLst/>
          </a:prstGeom>
          <a:noFill/>
        </p:spPr>
        <p:txBody>
          <a:bodyPr wrap="square" rtlCol="0">
            <a:spAutoFit/>
          </a:bodyPr>
          <a:lstStyle/>
          <a:p>
            <a:pPr algn="l">
              <a:lnSpc>
                <a:spcPct val="100000"/>
              </a:lnSpc>
              <a:spcAft>
                <a:spcPts val="0"/>
              </a:spcAft>
            </a:pPr>
            <a:r>
              <a:rPr lang="en-US" sz="1800" b="0" dirty="0" smtClean="0">
                <a:solidFill>
                  <a:srgbClr val="003399"/>
                </a:solidFill>
                <a:latin typeface="Arial Narrow" pitchFamily="34" charset="0"/>
              </a:rPr>
              <a:t>Interrelationship of COBIT Components…</a:t>
            </a:r>
            <a:endParaRPr lang="en-US" sz="1800" b="0" dirty="0">
              <a:solidFill>
                <a:srgbClr val="003399"/>
              </a:solidFill>
              <a:latin typeface="Arial Narrow" pitchFamily="34" charset="0"/>
            </a:endParaRPr>
          </a:p>
        </p:txBody>
      </p:sp>
      <p:sp>
        <p:nvSpPr>
          <p:cNvPr id="20" name="Text Box 5"/>
          <p:cNvSpPr txBox="1">
            <a:spLocks noChangeArrowheads="1"/>
          </p:cNvSpPr>
          <p:nvPr/>
        </p:nvSpPr>
        <p:spPr bwMode="auto">
          <a:xfrm>
            <a:off x="2563739" y="6581001"/>
            <a:ext cx="2781531" cy="246221"/>
          </a:xfrm>
          <a:prstGeom prst="rect">
            <a:avLst/>
          </a:prstGeom>
          <a:noFill/>
          <a:ln w="9525">
            <a:noFill/>
            <a:miter lim="800000"/>
            <a:headEnd/>
            <a:tailEnd/>
          </a:ln>
          <a:effectLst/>
        </p:spPr>
        <p:txBody>
          <a:bodyPr wrap="none">
            <a:spAutoFit/>
          </a:bodyPr>
          <a:lstStyle/>
          <a:p>
            <a:r>
              <a:rPr lang="en-US" sz="1000" b="1" dirty="0">
                <a:solidFill>
                  <a:srgbClr val="003399"/>
                </a:solidFill>
                <a:latin typeface="+mn-lt"/>
              </a:rPr>
              <a:t>Reference</a:t>
            </a:r>
            <a:r>
              <a:rPr lang="en-US" sz="1000" dirty="0">
                <a:solidFill>
                  <a:srgbClr val="003399"/>
                </a:solidFill>
                <a:latin typeface="+mn-lt"/>
              </a:rPr>
              <a:t>: </a:t>
            </a:r>
            <a:r>
              <a:rPr lang="en-US" sz="1000" i="1" dirty="0" smtClean="0">
                <a:solidFill>
                  <a:srgbClr val="003399"/>
                </a:solidFill>
                <a:latin typeface="+mn-lt"/>
              </a:rPr>
              <a:t>COBIT 4.1</a:t>
            </a:r>
            <a:r>
              <a:rPr lang="en-US" sz="1000" dirty="0" smtClean="0">
                <a:solidFill>
                  <a:srgbClr val="003399"/>
                </a:solidFill>
                <a:latin typeface="+mn-lt"/>
              </a:rPr>
              <a:t> (http://www.isaca.org/)</a:t>
            </a:r>
            <a:endParaRPr lang="en-US" sz="1000" dirty="0">
              <a:solidFill>
                <a:srgbClr val="003399"/>
              </a:solidFill>
              <a:latin typeface="+mn-lt"/>
            </a:endParaRPr>
          </a:p>
        </p:txBody>
      </p:sp>
      <p:sp>
        <p:nvSpPr>
          <p:cNvPr id="21" name="Slide Number Placeholder 5"/>
          <p:cNvSpPr>
            <a:spLocks noGrp="1"/>
          </p:cNvSpPr>
          <p:nvPr>
            <p:ph type="sldNum" sz="quarter" idx="10"/>
          </p:nvPr>
        </p:nvSpPr>
        <p:spPr>
          <a:xfrm>
            <a:off x="7848600" y="6629400"/>
            <a:ext cx="1219200" cy="457200"/>
          </a:xfrm>
          <a:noFill/>
        </p:spPr>
        <p:txBody>
          <a:bodyPr/>
          <a:lstStyle/>
          <a:p>
            <a:r>
              <a:rPr lang="en-US" dirty="0" smtClean="0"/>
              <a:t>- </a:t>
            </a:r>
            <a:fld id="{D2F1F337-6451-4BD7-AF5F-2B4DF5576BE4}" type="slidenum">
              <a:rPr lang="en-US" smtClean="0"/>
              <a:pPr/>
              <a:t>16</a:t>
            </a:fld>
            <a:r>
              <a:rPr lang="en-US"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500"/>
                            </p:stCondLst>
                            <p:childTnLst>
                              <p:par>
                                <p:cTn id="26" presetID="2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ppt_x</p:attrName>
                                        </p:attrNameLst>
                                      </p:cBhvr>
                                      <p:tavLst>
                                        <p:tav tm="0">
                                          <p:val>
                                            <p:strVal val="#ppt_x-.2"/>
                                          </p:val>
                                        </p:tav>
                                        <p:tav tm="100000">
                                          <p:val>
                                            <p:strVal val="#ppt_x"/>
                                          </p:val>
                                        </p:tav>
                                      </p:tavLst>
                                    </p:anim>
                                    <p:anim calcmode="lin" valueType="num">
                                      <p:cBhvr>
                                        <p:cTn id="29"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Exercise: Constructing a Security Engineering Project</a:t>
            </a:r>
            <a:r>
              <a:rPr lang="en-US" sz="1200" dirty="0"/>
              <a:t>… </a:t>
            </a:r>
            <a:r>
              <a:rPr lang="en-US" sz="1200" dirty="0" smtClean="0"/>
              <a:t>(2/5</a:t>
            </a:r>
            <a:r>
              <a:rPr lang="en-US" sz="1200" dirty="0"/>
              <a:t>)</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160</a:t>
            </a:fld>
            <a:r>
              <a:rPr lang="en-US" smtClean="0"/>
              <a:t> -</a:t>
            </a:r>
            <a:endParaRPr lang="en-US" dirty="0"/>
          </a:p>
        </p:txBody>
      </p:sp>
      <p:graphicFrame>
        <p:nvGraphicFramePr>
          <p:cNvPr id="5" name="Group 3"/>
          <p:cNvGraphicFramePr>
            <a:graphicFrameLocks noGrp="1"/>
          </p:cNvGraphicFramePr>
          <p:nvPr>
            <p:ph idx="1"/>
            <p:extLst>
              <p:ext uri="{D42A27DB-BD31-4B8C-83A1-F6EECF244321}">
                <p14:modId xmlns:p14="http://schemas.microsoft.com/office/powerpoint/2010/main" val="3596062786"/>
              </p:ext>
            </p:extLst>
          </p:nvPr>
        </p:nvGraphicFramePr>
        <p:xfrm>
          <a:off x="381000" y="1143000"/>
          <a:ext cx="8382000" cy="5401056"/>
        </p:xfrm>
        <a:graphic>
          <a:graphicData uri="http://schemas.openxmlformats.org/drawingml/2006/table">
            <a:tbl>
              <a:tblPr/>
              <a:tblGrid>
                <a:gridCol w="4191000"/>
                <a:gridCol w="4191000"/>
              </a:tblGrid>
              <a:tr h="2554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Narrow" pitchFamily="34" charset="0"/>
                        </a:rPr>
                        <a:t>Systems Engineering (SE) Activities</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00206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Narrow" pitchFamily="34" charset="0"/>
                        </a:rPr>
                        <a:t>Security Engineering (ISSE) Activities</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002060"/>
                    </a:solidFill>
                  </a:tcPr>
                </a:tc>
              </a:tr>
              <a:tr h="15426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Develop Detailed System Design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rPr>
                        <a:t>The SE analyzes design constrains, analyzes trade-offs, does detailed system design, and considers life-cycle support.  The systems engineer traces all of the system requirements to the elements until all are addressed.  The final detailed design results in component and interface specifications that provide sufficient information for acquisition where the system is implemented.</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cs typeface="Times New Roman" pitchFamily="18" charset="0"/>
                        </a:rPr>
                        <a:t>Develop Detailed Security Design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Narrow" pitchFamily="34" charset="0"/>
                        </a:rPr>
                        <a:t>The ISSE analyzes the design constrains, trade-offs from the system architecture and begin to work with system architect and engineers to define detailed system design.</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r>
              <a:tr h="15887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Implement System</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rPr>
                        <a:t>The SE moves the system from specifications to the tangible.  The main activities are acquisition, integration, configuration, testing, documentation, and training.  Components are tested and evaluated to ensure that they must meet the specifications.  After successful testing, the individual components – hardware, software, and firmware – are integrated, properly configured, and tested as a system.</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Implement System Security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rPr>
                        <a:t>The ISSE works with SE in implementing the baseline detailed system design.  The information systems security engineer provide inputs to the certification and accreditation (C&amp;A) process and verify the implemented system design meets the defined baseline security requirements against the identified threats </a:t>
                      </a:r>
                      <a:r>
                        <a:rPr kumimoji="0" lang="en-US" sz="1400" b="0" i="0" u="none" strike="noStrike" cap="none" normalizeH="0" baseline="0" smtClean="0">
                          <a:ln>
                            <a:noFill/>
                          </a:ln>
                          <a:solidFill>
                            <a:schemeClr val="tx1"/>
                          </a:solidFill>
                          <a:effectLst/>
                          <a:latin typeface="Arial Narrow" pitchFamily="34" charset="0"/>
                          <a:cs typeface="Times New Roman" pitchFamily="18" charset="0"/>
                        </a:rPr>
                        <a:t>.</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rgbClr val="EAEAEA"/>
                    </a:solidFill>
                  </a:tcPr>
                </a:tc>
              </a:tr>
              <a:tr h="118511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Narrow" pitchFamily="34" charset="0"/>
                          <a:cs typeface="Times New Roman" pitchFamily="18" charset="0"/>
                        </a:rPr>
                        <a:t>Assess System Effectiveness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rPr>
                        <a:t>The results of each activity are evaluated to ensure that the system will meet the user’s needs by performing the required functions to the required quality standard in the intended environment.  The systems engineer examines how well the system meets the needs of the mission.</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cs typeface="Times New Roman" pitchFamily="18" charset="0"/>
                        </a:rPr>
                        <a:t>Assess System Security Effectiveness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Narrow" pitchFamily="34" charset="0"/>
                        </a:rPr>
                        <a:t>The ISSE focuses on the effectiveness of the implemented security controls and countermeasures, and validates them against the defined information management plan (IMP).</a:t>
                      </a:r>
                    </a:p>
                  </a:txBody>
                  <a:tcPr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33913899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Exercise: Constructing a Security </a:t>
            </a:r>
            <a:r>
              <a:rPr lang="en-US" dirty="0"/>
              <a:t>E</a:t>
            </a:r>
            <a:r>
              <a:rPr lang="en-US" dirty="0" smtClean="0"/>
              <a:t>ngineering Project</a:t>
            </a:r>
            <a:r>
              <a:rPr lang="en-US" sz="1200" dirty="0" smtClean="0"/>
              <a:t>… (3/5)</a:t>
            </a:r>
            <a:endParaRPr lang="en-US" sz="1200" dirty="0"/>
          </a:p>
        </p:txBody>
      </p:sp>
      <p:sp>
        <p:nvSpPr>
          <p:cNvPr id="3" name="Content Placeholder 2"/>
          <p:cNvSpPr>
            <a:spLocks noGrp="1"/>
          </p:cNvSpPr>
          <p:nvPr>
            <p:ph idx="1"/>
          </p:nvPr>
        </p:nvSpPr>
        <p:spPr/>
        <p:txBody>
          <a:bodyPr/>
          <a:lstStyle/>
          <a:p>
            <a:pPr marL="457200" indent="-457200">
              <a:lnSpc>
                <a:spcPct val="90000"/>
              </a:lnSpc>
              <a:buFontTx/>
              <a:buAutoNum type="arabicPeriod"/>
            </a:pPr>
            <a:r>
              <a:rPr lang="en-US" dirty="0"/>
              <a:t>Discovering the Information Protection Needs</a:t>
            </a:r>
          </a:p>
          <a:p>
            <a:pPr marL="1376363" lvl="1" indent="-919163">
              <a:lnSpc>
                <a:spcPct val="90000"/>
              </a:lnSpc>
              <a:buFontTx/>
              <a:buNone/>
            </a:pPr>
            <a:r>
              <a:rPr lang="en-US" dirty="0"/>
              <a:t>1.1	Collect &amp; analyze system information: Business/Mission Needs, high-level concept of information operations, data sensitivity, mode of operations, etc.</a:t>
            </a:r>
          </a:p>
          <a:p>
            <a:pPr marL="1376363" lvl="1" indent="-919163">
              <a:lnSpc>
                <a:spcPct val="90000"/>
              </a:lnSpc>
              <a:buFontTx/>
              <a:buNone/>
            </a:pPr>
            <a:r>
              <a:rPr lang="en-US" dirty="0"/>
              <a:t>1.2	Perform Risk Assessment of the “to-be” information system</a:t>
            </a:r>
          </a:p>
          <a:p>
            <a:pPr marL="1376363" lvl="1" indent="-919163">
              <a:lnSpc>
                <a:spcPct val="90000"/>
              </a:lnSpc>
              <a:buFontTx/>
              <a:buNone/>
            </a:pPr>
            <a:r>
              <a:rPr lang="en-US" dirty="0"/>
              <a:t>1.3	Generate Information Management Model (IMM)</a:t>
            </a:r>
          </a:p>
          <a:p>
            <a:pPr marL="1376363" lvl="1" indent="-919163">
              <a:lnSpc>
                <a:spcPct val="90000"/>
              </a:lnSpc>
              <a:buFontTx/>
              <a:buNone/>
            </a:pPr>
            <a:r>
              <a:rPr lang="en-US" dirty="0"/>
              <a:t>1.4	Generate Information Protection Policy (IPP)</a:t>
            </a:r>
          </a:p>
          <a:p>
            <a:pPr marL="1376363" lvl="1" indent="-919163">
              <a:lnSpc>
                <a:spcPct val="90000"/>
              </a:lnSpc>
              <a:buFontTx/>
              <a:buNone/>
            </a:pPr>
            <a:r>
              <a:rPr lang="en-US" dirty="0"/>
              <a:t>1.5	Assemble Information Management Plan</a:t>
            </a:r>
          </a:p>
          <a:p>
            <a:pPr marL="457200" indent="-457200">
              <a:lnSpc>
                <a:spcPct val="90000"/>
              </a:lnSpc>
              <a:buFontTx/>
              <a:buAutoNum type="arabicPeriod"/>
            </a:pPr>
            <a:r>
              <a:rPr lang="en-US" dirty="0"/>
              <a:t>Defining the System Security Requirements</a:t>
            </a:r>
          </a:p>
          <a:p>
            <a:pPr marL="1376363" lvl="1" indent="-919163">
              <a:lnSpc>
                <a:spcPct val="90000"/>
              </a:lnSpc>
              <a:buFont typeface="Tahoma" pitchFamily="34" charset="0"/>
              <a:buNone/>
            </a:pPr>
            <a:r>
              <a:rPr lang="en-US" dirty="0"/>
              <a:t>2.1	Define security context description (i.e. scope)</a:t>
            </a:r>
          </a:p>
          <a:p>
            <a:pPr marL="1376363" lvl="1" indent="-919163">
              <a:lnSpc>
                <a:spcPct val="90000"/>
              </a:lnSpc>
              <a:buFont typeface="Tahoma" pitchFamily="34" charset="0"/>
              <a:buNone/>
            </a:pPr>
            <a:r>
              <a:rPr lang="en-US" dirty="0"/>
              <a:t>2.2	Generate system security requirements: functional &amp; </a:t>
            </a:r>
            <a:r>
              <a:rPr lang="en-US" dirty="0" smtClean="0"/>
              <a:t>assurance</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161</a:t>
            </a:fld>
            <a:r>
              <a:rPr lang="en-US" smtClean="0"/>
              <a:t> -</a:t>
            </a:r>
            <a:endParaRPr lang="en-US" dirty="0"/>
          </a:p>
        </p:txBody>
      </p:sp>
    </p:spTree>
    <p:extLst>
      <p:ext uri="{BB962C8B-B14F-4D97-AF65-F5344CB8AC3E}">
        <p14:creationId xmlns:p14="http://schemas.microsoft.com/office/powerpoint/2010/main" val="335637811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Exercise: Constructing a Security Engineering Project</a:t>
            </a:r>
            <a:r>
              <a:rPr lang="en-US" sz="1200" dirty="0"/>
              <a:t>… </a:t>
            </a:r>
            <a:r>
              <a:rPr lang="en-US" sz="1200" dirty="0" smtClean="0"/>
              <a:t>(4/5)</a:t>
            </a:r>
            <a:endParaRPr lang="en-US" dirty="0"/>
          </a:p>
        </p:txBody>
      </p:sp>
      <p:sp>
        <p:nvSpPr>
          <p:cNvPr id="3" name="Content Placeholder 2"/>
          <p:cNvSpPr>
            <a:spLocks noGrp="1"/>
          </p:cNvSpPr>
          <p:nvPr>
            <p:ph idx="1"/>
          </p:nvPr>
        </p:nvSpPr>
        <p:spPr/>
        <p:txBody>
          <a:bodyPr/>
          <a:lstStyle/>
          <a:p>
            <a:pPr marL="457200" indent="-457200">
              <a:buFontTx/>
              <a:buAutoNum type="arabicPeriod" startAt="3"/>
            </a:pPr>
            <a:r>
              <a:rPr lang="en-US" dirty="0"/>
              <a:t>Designing the System Security Architecture</a:t>
            </a:r>
          </a:p>
          <a:p>
            <a:pPr marL="1376363" lvl="1" indent="-919163">
              <a:buFontTx/>
              <a:buNone/>
            </a:pPr>
            <a:r>
              <a:rPr lang="en-US" dirty="0"/>
              <a:t>3.1	Describe the Conceptual Security Architecture</a:t>
            </a:r>
          </a:p>
          <a:p>
            <a:pPr marL="1376363" lvl="1" indent="-919163">
              <a:buFontTx/>
              <a:buNone/>
            </a:pPr>
            <a:r>
              <a:rPr lang="en-US" dirty="0"/>
              <a:t>3.2	Describe the Logical Security Architecture</a:t>
            </a:r>
          </a:p>
          <a:p>
            <a:pPr marL="1376363" lvl="1" indent="-919163">
              <a:buFontTx/>
              <a:buNone/>
            </a:pPr>
            <a:r>
              <a:rPr lang="en-US" dirty="0"/>
              <a:t>3.3	Describe the Physical Security Architecture</a:t>
            </a:r>
          </a:p>
          <a:p>
            <a:pPr marL="457200" indent="-457200">
              <a:buFontTx/>
              <a:buAutoNum type="arabicPeriod" startAt="3"/>
            </a:pPr>
            <a:r>
              <a:rPr lang="en-US" dirty="0"/>
              <a:t>Developing the Detailed System Security Design</a:t>
            </a:r>
          </a:p>
          <a:p>
            <a:pPr marL="1376363" lvl="1" indent="-919163">
              <a:buFontTx/>
              <a:buNone/>
            </a:pPr>
            <a:r>
              <a:rPr lang="en-US" dirty="0"/>
              <a:t>4.1	Describe the Security Architecture at the components level</a:t>
            </a:r>
          </a:p>
          <a:p>
            <a:pPr marL="1376363" lvl="1" indent="-919163">
              <a:buFontTx/>
              <a:buNone/>
            </a:pPr>
            <a:r>
              <a:rPr lang="en-US" dirty="0"/>
              <a:t>4.1.1	Defending the Network &amp; Infrastructure</a:t>
            </a:r>
          </a:p>
          <a:p>
            <a:pPr marL="1376363" lvl="1" indent="-919163">
              <a:buFontTx/>
              <a:buNone/>
            </a:pPr>
            <a:r>
              <a:rPr lang="en-US" dirty="0"/>
              <a:t>4.1.2	Defending the Enclave Boundary</a:t>
            </a:r>
          </a:p>
          <a:p>
            <a:pPr marL="1376363" lvl="1" indent="-919163">
              <a:buFontTx/>
              <a:buNone/>
            </a:pPr>
            <a:r>
              <a:rPr lang="en-US" dirty="0"/>
              <a:t>4.1.3	Defending the Computing Environment</a:t>
            </a:r>
          </a:p>
          <a:p>
            <a:pPr marL="1376363" lvl="1" indent="-919163">
              <a:buFontTx/>
              <a:buNone/>
            </a:pPr>
            <a:r>
              <a:rPr lang="en-US" dirty="0"/>
              <a:t>4.1.4	Supporting the IT </a:t>
            </a:r>
            <a:r>
              <a:rPr lang="en-US" dirty="0" smtClean="0"/>
              <a:t>Infrastructure</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162</a:t>
            </a:fld>
            <a:r>
              <a:rPr lang="en-US" smtClean="0"/>
              <a:t> -</a:t>
            </a:r>
            <a:endParaRPr lang="en-US" dirty="0"/>
          </a:p>
        </p:txBody>
      </p:sp>
    </p:spTree>
    <p:extLst>
      <p:ext uri="{BB962C8B-B14F-4D97-AF65-F5344CB8AC3E}">
        <p14:creationId xmlns:p14="http://schemas.microsoft.com/office/powerpoint/2010/main" val="149487021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Exercise: Constructing a Security Engineering Project</a:t>
            </a:r>
            <a:r>
              <a:rPr lang="en-US" sz="1200" dirty="0"/>
              <a:t>… </a:t>
            </a:r>
            <a:r>
              <a:rPr lang="en-US" sz="1200" dirty="0" smtClean="0"/>
              <a:t>(5/5)</a:t>
            </a:r>
            <a:endParaRPr lang="en-US" dirty="0"/>
          </a:p>
        </p:txBody>
      </p:sp>
      <p:sp>
        <p:nvSpPr>
          <p:cNvPr id="3" name="Content Placeholder 2"/>
          <p:cNvSpPr>
            <a:spLocks noGrp="1"/>
          </p:cNvSpPr>
          <p:nvPr>
            <p:ph idx="1"/>
          </p:nvPr>
        </p:nvSpPr>
        <p:spPr/>
        <p:txBody>
          <a:bodyPr/>
          <a:lstStyle/>
          <a:p>
            <a:pPr marL="457200" indent="-457200">
              <a:lnSpc>
                <a:spcPct val="90000"/>
              </a:lnSpc>
              <a:buFontTx/>
              <a:buAutoNum type="arabicPeriod" startAt="5"/>
            </a:pPr>
            <a:r>
              <a:rPr lang="en-US" dirty="0"/>
              <a:t>Implementing the System Security</a:t>
            </a:r>
          </a:p>
          <a:p>
            <a:pPr marL="1144588" lvl="1" indent="-687388">
              <a:lnSpc>
                <a:spcPct val="90000"/>
              </a:lnSpc>
              <a:buFontTx/>
              <a:buNone/>
            </a:pPr>
            <a:r>
              <a:rPr lang="en-US" dirty="0"/>
              <a:t>5.1	Implement system design for defending the network infrastructure</a:t>
            </a:r>
          </a:p>
          <a:p>
            <a:pPr marL="1144588" lvl="1" indent="-687388">
              <a:lnSpc>
                <a:spcPct val="90000"/>
              </a:lnSpc>
              <a:buFontTx/>
              <a:buNone/>
            </a:pPr>
            <a:r>
              <a:rPr lang="en-US" dirty="0"/>
              <a:t>5.2	Implement system design for defending the enclave boundary</a:t>
            </a:r>
          </a:p>
          <a:p>
            <a:pPr marL="1144588" lvl="1" indent="-687388">
              <a:lnSpc>
                <a:spcPct val="90000"/>
              </a:lnSpc>
              <a:buFontTx/>
              <a:buNone/>
            </a:pPr>
            <a:r>
              <a:rPr lang="en-US" dirty="0"/>
              <a:t>5.3	Implement system design for defending the computing environment</a:t>
            </a:r>
          </a:p>
          <a:p>
            <a:pPr marL="1144588" lvl="1" indent="-687388">
              <a:lnSpc>
                <a:spcPct val="90000"/>
              </a:lnSpc>
              <a:buFontTx/>
              <a:buNone/>
            </a:pPr>
            <a:r>
              <a:rPr lang="en-US" dirty="0"/>
              <a:t>5.4	Implement system design for supporting the IT Infrastructure</a:t>
            </a:r>
          </a:p>
          <a:p>
            <a:pPr marL="457200" indent="-457200">
              <a:lnSpc>
                <a:spcPct val="90000"/>
              </a:lnSpc>
              <a:buFontTx/>
              <a:buAutoNum type="arabicPeriod" startAt="5"/>
            </a:pPr>
            <a:r>
              <a:rPr lang="en-US" dirty="0"/>
              <a:t>Assessing the Security Effectiveness</a:t>
            </a:r>
          </a:p>
          <a:p>
            <a:pPr marL="1144588" lvl="1" indent="-687388">
              <a:lnSpc>
                <a:spcPct val="90000"/>
              </a:lnSpc>
              <a:buFontTx/>
              <a:buNone/>
            </a:pPr>
            <a:r>
              <a:rPr lang="en-US" dirty="0"/>
              <a:t>6.1	Perform analysis on Security Requirements Traceability matrix (S-RTM)</a:t>
            </a:r>
          </a:p>
          <a:p>
            <a:pPr marL="1144588" lvl="1" indent="-687388">
              <a:lnSpc>
                <a:spcPct val="90000"/>
              </a:lnSpc>
              <a:buFontTx/>
              <a:buNone/>
            </a:pPr>
            <a:r>
              <a:rPr lang="en-US" dirty="0"/>
              <a:t>6.2	Verify conformance of system design to S-RTM</a:t>
            </a:r>
          </a:p>
          <a:p>
            <a:pPr marL="1144588" lvl="1" indent="-687388">
              <a:lnSpc>
                <a:spcPct val="90000"/>
              </a:lnSpc>
              <a:buFontTx/>
              <a:buNone/>
            </a:pPr>
            <a:r>
              <a:rPr lang="en-US" dirty="0"/>
              <a:t>6.3	Validate security implementation to S-RTM</a:t>
            </a:r>
          </a:p>
          <a:p>
            <a:pPr marL="1144588" lvl="1" indent="-687388">
              <a:lnSpc>
                <a:spcPct val="90000"/>
              </a:lnSpc>
              <a:buFontTx/>
              <a:buNone/>
            </a:pPr>
            <a:r>
              <a:rPr lang="en-US" dirty="0"/>
              <a:t>6.4	Support Security Certification &amp; Accreditation (C&amp;A) </a:t>
            </a:r>
            <a:r>
              <a:rPr lang="en-US" dirty="0" smtClean="0"/>
              <a:t>Team</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163</a:t>
            </a:fld>
            <a:r>
              <a:rPr lang="en-US" smtClean="0"/>
              <a:t> -</a:t>
            </a:r>
            <a:endParaRPr lang="en-US" dirty="0"/>
          </a:p>
        </p:txBody>
      </p:sp>
    </p:spTree>
    <p:extLst>
      <p:ext uri="{BB962C8B-B14F-4D97-AF65-F5344CB8AC3E}">
        <p14:creationId xmlns:p14="http://schemas.microsoft.com/office/powerpoint/2010/main" val="19951271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1: Waterfall SDLC Model</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164</a:t>
            </a:fld>
            <a:r>
              <a:rPr lang="en-US" smtClean="0"/>
              <a:t> -</a:t>
            </a:r>
            <a:endParaRPr lang="en-US" dirty="0"/>
          </a:p>
        </p:txBody>
      </p:sp>
      <p:graphicFrame>
        <p:nvGraphicFramePr>
          <p:cNvPr id="5" name="Content Placeholder 4"/>
          <p:cNvGraphicFramePr>
            <a:graphicFrameLocks noGrp="1" noChangeAspect="1"/>
          </p:cNvGraphicFramePr>
          <p:nvPr>
            <p:ph idx="1"/>
          </p:nvPr>
        </p:nvGraphicFramePr>
        <p:xfrm>
          <a:off x="685800" y="1876552"/>
          <a:ext cx="7772400" cy="3943095"/>
        </p:xfrm>
        <a:graphic>
          <a:graphicData uri="http://schemas.openxmlformats.org/presentationml/2006/ole">
            <mc:AlternateContent xmlns:mc="http://schemas.openxmlformats.org/markup-compatibility/2006">
              <mc:Choice xmlns:v="urn:schemas-microsoft-com:vml" Requires="v">
                <p:oleObj spid="_x0000_s1652813" name="Visio" r:id="rId4" imgW="9975818" imgH="5060775" progId="Visio.Drawing.11">
                  <p:embed/>
                </p:oleObj>
              </mc:Choice>
              <mc:Fallback>
                <p:oleObj name="Visio" r:id="rId4" imgW="9975818" imgH="5060775"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76552"/>
                        <a:ext cx="7772400" cy="3943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9355640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1: Waterfall SDLC Model</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165</a:t>
            </a:fld>
            <a:r>
              <a:rPr lang="en-US"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53220474"/>
              </p:ext>
            </p:extLst>
          </p:nvPr>
        </p:nvGraphicFramePr>
        <p:xfrm>
          <a:off x="1566863" y="1447800"/>
          <a:ext cx="6018212" cy="4338638"/>
        </p:xfrm>
        <a:graphic>
          <a:graphicData uri="http://schemas.openxmlformats.org/presentationml/2006/ole">
            <mc:AlternateContent xmlns:mc="http://schemas.openxmlformats.org/markup-compatibility/2006">
              <mc:Choice xmlns:v="urn:schemas-microsoft-com:vml" Requires="v">
                <p:oleObj spid="_x0000_s1651789" name="Visio" r:id="rId4" imgW="11464707" imgH="8264225" progId="Visio.Drawing.11">
                  <p:embed/>
                </p:oleObj>
              </mc:Choice>
              <mc:Fallback>
                <p:oleObj name="Visio" r:id="rId4" imgW="11464707" imgH="8264225"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863" y="1447800"/>
                        <a:ext cx="6018212"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8207009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2: DoD-STD-2167A (V-Model) </a:t>
            </a:r>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166</a:t>
            </a:fld>
            <a:r>
              <a:rPr lang="en-US" smtClean="0"/>
              <a:t> -</a:t>
            </a:r>
            <a:endParaRPr lang="en-US" dirty="0"/>
          </a:p>
        </p:txBody>
      </p:sp>
      <p:graphicFrame>
        <p:nvGraphicFramePr>
          <p:cNvPr id="6" name="Object 5"/>
          <p:cNvGraphicFramePr>
            <a:graphicFrameLocks noChangeAspect="1"/>
          </p:cNvGraphicFramePr>
          <p:nvPr/>
        </p:nvGraphicFramePr>
        <p:xfrm>
          <a:off x="95250" y="2171700"/>
          <a:ext cx="8915400" cy="3771900"/>
        </p:xfrm>
        <a:graphic>
          <a:graphicData uri="http://schemas.openxmlformats.org/presentationml/2006/ole">
            <mc:AlternateContent xmlns:mc="http://schemas.openxmlformats.org/markup-compatibility/2006">
              <mc:Choice xmlns:v="urn:schemas-microsoft-com:vml" Requires="v">
                <p:oleObj spid="_x0000_s1654860" name="Visio" r:id="rId4" imgW="14417230" imgH="6097191" progId="Visio.Drawing.11">
                  <p:embed/>
                </p:oleObj>
              </mc:Choice>
              <mc:Fallback>
                <p:oleObj name="Visio" r:id="rId4" imgW="14417230" imgH="6097191"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2171700"/>
                        <a:ext cx="8915400" cy="377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4304911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2: DoD-STD-2167A (V-Model) </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167</a:t>
            </a:fld>
            <a:r>
              <a:rPr lang="en-US" smtClean="0"/>
              <a:t> -</a:t>
            </a:r>
            <a:endParaRPr lang="en-US" dirty="0"/>
          </a:p>
        </p:txBody>
      </p:sp>
      <p:graphicFrame>
        <p:nvGraphicFramePr>
          <p:cNvPr id="5" name="Content Placeholder 4"/>
          <p:cNvGraphicFramePr>
            <a:graphicFrameLocks noGrp="1" noChangeAspect="1"/>
          </p:cNvGraphicFramePr>
          <p:nvPr>
            <p:ph idx="1"/>
          </p:nvPr>
        </p:nvGraphicFramePr>
        <p:xfrm>
          <a:off x="883784" y="1143000"/>
          <a:ext cx="7376431" cy="5410200"/>
        </p:xfrm>
        <a:graphic>
          <a:graphicData uri="http://schemas.openxmlformats.org/presentationml/2006/ole">
            <mc:AlternateContent xmlns:mc="http://schemas.openxmlformats.org/markup-compatibility/2006">
              <mc:Choice xmlns:v="urn:schemas-microsoft-com:vml" Requires="v">
                <p:oleObj spid="_x0000_s1653836" name="Visio" r:id="rId4" imgW="13375762" imgH="9811471" progId="Visio.Drawing.11">
                  <p:embed/>
                </p:oleObj>
              </mc:Choice>
              <mc:Fallback>
                <p:oleObj name="Visio" r:id="rId4" imgW="13375762" imgH="9811471"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84" y="1143000"/>
                        <a:ext cx="7376431"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0610969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3: Boehm’s Spiral SDLC Model</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168</a:t>
            </a:fld>
            <a:r>
              <a:rPr lang="en-US" smtClean="0"/>
              <a:t> -</a:t>
            </a:r>
            <a:endParaRPr lang="en-US"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1354138"/>
            <a:ext cx="624840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1408496019"/>
              </p:ext>
            </p:extLst>
          </p:nvPr>
        </p:nvGraphicFramePr>
        <p:xfrm>
          <a:off x="6019800" y="1219200"/>
          <a:ext cx="2819400" cy="2819400"/>
        </p:xfrm>
        <a:graphic>
          <a:graphicData uri="http://schemas.openxmlformats.org/presentationml/2006/ole">
            <mc:AlternateContent xmlns:mc="http://schemas.openxmlformats.org/markup-compatibility/2006">
              <mc:Choice xmlns:v="urn:schemas-microsoft-com:vml" Requires="v">
                <p:oleObj spid="_x0000_s1656907" name="Visio" r:id="rId5" imgW="6435388" imgH="6435388" progId="Visio.Drawing.11">
                  <p:embed/>
                </p:oleObj>
              </mc:Choice>
              <mc:Fallback>
                <p:oleObj name="Visio" r:id="rId5" imgW="6435388" imgH="6435388"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2192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94479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3: Boehm’s Spiral SDLC Model</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169</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6418245"/>
              </p:ext>
            </p:extLst>
          </p:nvPr>
        </p:nvGraphicFramePr>
        <p:xfrm>
          <a:off x="670719" y="1066800"/>
          <a:ext cx="7479507" cy="5486400"/>
        </p:xfrm>
        <a:graphic>
          <a:graphicData uri="http://schemas.openxmlformats.org/presentationml/2006/ole">
            <mc:AlternateContent xmlns:mc="http://schemas.openxmlformats.org/markup-compatibility/2006">
              <mc:Choice xmlns:v="urn:schemas-microsoft-com:vml" Requires="v">
                <p:oleObj spid="_x0000_s1655884" name="Visio" r:id="rId4" imgW="13375762" imgH="9811471" progId="Visio.Drawing.11">
                  <p:embed/>
                </p:oleObj>
              </mc:Choice>
              <mc:Fallback>
                <p:oleObj name="Visio" r:id="rId4" imgW="13375762" imgH="9811471"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19" y="1066800"/>
                        <a:ext cx="7479507" cy="5486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58529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 </a:t>
            </a:r>
            <a:r>
              <a:rPr lang="en-US" sz="1600" dirty="0"/>
              <a:t/>
            </a:r>
            <a:br>
              <a:rPr lang="en-US" sz="1600" dirty="0"/>
            </a:br>
            <a:r>
              <a:rPr lang="en-US" dirty="0" smtClean="0"/>
              <a:t>ISO/IEC </a:t>
            </a:r>
            <a:r>
              <a:rPr lang="en-US" dirty="0"/>
              <a:t>12207:2008, Software Life Cycle Processes</a:t>
            </a:r>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17</a:t>
            </a:fld>
            <a:r>
              <a:rPr lang="en-US" smtClean="0"/>
              <a:t> -</a:t>
            </a:r>
            <a:endParaRPr lang="en-US" dirty="0"/>
          </a:p>
        </p:txBody>
      </p:sp>
      <p:sp>
        <p:nvSpPr>
          <p:cNvPr id="6" name="Text Box 4"/>
          <p:cNvSpPr txBox="1">
            <a:spLocks noChangeArrowheads="1"/>
          </p:cNvSpPr>
          <p:nvPr/>
        </p:nvSpPr>
        <p:spPr bwMode="auto">
          <a:xfrm rot="16200000">
            <a:off x="6021732" y="3731410"/>
            <a:ext cx="5293437" cy="246221"/>
          </a:xfrm>
          <a:prstGeom prst="rect">
            <a:avLst/>
          </a:prstGeom>
          <a:noFill/>
          <a:ln w="9525">
            <a:noFill/>
            <a:miter lim="800000"/>
            <a:headEnd/>
            <a:tailEnd/>
          </a:ln>
        </p:spPr>
        <p:txBody>
          <a:bodyPr wrap="none">
            <a:spAutoFit/>
          </a:bodyPr>
          <a:lstStyle/>
          <a:p>
            <a:r>
              <a:rPr lang="en-US" sz="1000" b="1" dirty="0">
                <a:solidFill>
                  <a:srgbClr val="003399"/>
                </a:solidFill>
              </a:rPr>
              <a:t>Reference: </a:t>
            </a:r>
            <a:r>
              <a:rPr lang="en-US" sz="1000" dirty="0">
                <a:solidFill>
                  <a:srgbClr val="003399"/>
                </a:solidFill>
              </a:rPr>
              <a:t>IEEE/IEC </a:t>
            </a:r>
            <a:r>
              <a:rPr lang="en-US" sz="1000" dirty="0" smtClean="0">
                <a:solidFill>
                  <a:srgbClr val="003399"/>
                </a:solidFill>
              </a:rPr>
              <a:t>12207:2008, </a:t>
            </a:r>
            <a:r>
              <a:rPr lang="en-US" sz="1000" i="1" dirty="0">
                <a:solidFill>
                  <a:srgbClr val="003399"/>
                </a:solidFill>
              </a:rPr>
              <a:t>Information Technology Software Life Cycle Processes</a:t>
            </a:r>
          </a:p>
        </p:txBody>
      </p:sp>
      <p:sp>
        <p:nvSpPr>
          <p:cNvPr id="7" name="Rectangle 6"/>
          <p:cNvSpPr/>
          <p:nvPr/>
        </p:nvSpPr>
        <p:spPr>
          <a:xfrm rot="16200000">
            <a:off x="-1370501" y="3654060"/>
            <a:ext cx="3754554" cy="276999"/>
          </a:xfrm>
          <a:prstGeom prst="rect">
            <a:avLst/>
          </a:prstGeom>
        </p:spPr>
        <p:txBody>
          <a:bodyPr wrap="none">
            <a:spAutoFit/>
          </a:bodyPr>
          <a:lstStyle/>
          <a:p>
            <a:pPr marL="0" indent="0">
              <a:buNone/>
            </a:pPr>
            <a:r>
              <a:rPr lang="en-US" dirty="0">
                <a:solidFill>
                  <a:srgbClr val="003399"/>
                </a:solidFill>
              </a:rPr>
              <a:t>* Note: ISO/IEC </a:t>
            </a:r>
            <a:r>
              <a:rPr lang="en-US" dirty="0" smtClean="0">
                <a:solidFill>
                  <a:srgbClr val="003399"/>
                </a:solidFill>
              </a:rPr>
              <a:t>12207is </a:t>
            </a:r>
            <a:r>
              <a:rPr lang="en-US" dirty="0">
                <a:solidFill>
                  <a:srgbClr val="003399"/>
                </a:solidFill>
              </a:rPr>
              <a:t>identical to IEEE </a:t>
            </a:r>
            <a:r>
              <a:rPr lang="en-US" dirty="0" err="1">
                <a:solidFill>
                  <a:srgbClr val="003399"/>
                </a:solidFill>
              </a:rPr>
              <a:t>Std</a:t>
            </a:r>
            <a:r>
              <a:rPr lang="en-US" dirty="0">
                <a:solidFill>
                  <a:srgbClr val="003399"/>
                </a:solidFill>
              </a:rPr>
              <a:t> </a:t>
            </a:r>
            <a:r>
              <a:rPr lang="en-US" dirty="0" smtClean="0">
                <a:solidFill>
                  <a:srgbClr val="003399"/>
                </a:solidFill>
              </a:rPr>
              <a:t>12207</a:t>
            </a:r>
            <a:endParaRPr lang="en-US" dirty="0">
              <a:solidFill>
                <a:srgbClr val="00339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89028159"/>
              </p:ext>
            </p:extLst>
          </p:nvPr>
        </p:nvGraphicFramePr>
        <p:xfrm>
          <a:off x="1128713" y="1123950"/>
          <a:ext cx="7065962" cy="5676900"/>
        </p:xfrm>
        <a:graphic>
          <a:graphicData uri="http://schemas.openxmlformats.org/presentationml/2006/ole">
            <mc:AlternateContent xmlns:mc="http://schemas.openxmlformats.org/markup-compatibility/2006">
              <mc:Choice xmlns:v="urn:schemas-microsoft-com:vml" Requires="v">
                <p:oleObj spid="_x0000_s1680393" name="Visio" r:id="rId4" imgW="9178618" imgH="7398763" progId="Visio.Drawing.11">
                  <p:embed/>
                </p:oleObj>
              </mc:Choice>
              <mc:Fallback>
                <p:oleObj name="Visio" r:id="rId4" imgW="9178618" imgH="739876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1123950"/>
                        <a:ext cx="7065962"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280713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Answers</a:t>
            </a:r>
            <a:endParaRPr lang="en-US" dirty="0"/>
          </a:p>
        </p:txBody>
      </p:sp>
      <p:sp>
        <p:nvSpPr>
          <p:cNvPr id="6" name="Text Placeholder 5"/>
          <p:cNvSpPr>
            <a:spLocks noGrp="1"/>
          </p:cNvSpPr>
          <p:nvPr>
            <p:ph type="body" idx="1"/>
          </p:nvPr>
        </p:nvSpPr>
        <p:spPr/>
        <p:txBody>
          <a:bodyPr/>
          <a:lstStyle/>
          <a:p>
            <a:r>
              <a:rPr lang="en-US" dirty="0" smtClean="0"/>
              <a:t>Reference</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170</a:t>
            </a:fld>
            <a:r>
              <a:rPr lang="en-US" smtClean="0"/>
              <a:t> -</a:t>
            </a:r>
            <a:endParaRPr lang="en-US" dirty="0"/>
          </a:p>
        </p:txBody>
      </p:sp>
    </p:spTree>
    <p:extLst>
      <p:ext uri="{BB962C8B-B14F-4D97-AF65-F5344CB8AC3E}">
        <p14:creationId xmlns:p14="http://schemas.microsoft.com/office/powerpoint/2010/main" val="425473342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Group 1: Waterfall SDLC Model</a:t>
            </a:r>
            <a:endParaRPr lang="en-US" dirty="0"/>
          </a:p>
        </p:txBody>
      </p:sp>
      <p:sp>
        <p:nvSpPr>
          <p:cNvPr id="4" name="Slide Number Placeholder 3"/>
          <p:cNvSpPr>
            <a:spLocks noGrp="1"/>
          </p:cNvSpPr>
          <p:nvPr>
            <p:ph type="sldNum" sz="quarter" idx="10"/>
          </p:nvPr>
        </p:nvSpPr>
        <p:spPr/>
        <p:txBody>
          <a:bodyPr/>
          <a:lstStyle/>
          <a:p>
            <a:r>
              <a:rPr lang="en-US" smtClean="0"/>
              <a:t>- </a:t>
            </a:r>
            <a:fld id="{034DC8A5-AC85-4741-9761-DC2270B19870}" type="slidenum">
              <a:rPr lang="en-US" smtClean="0"/>
              <a:pPr/>
              <a:t>171</a:t>
            </a:fld>
            <a:r>
              <a:rPr lang="en-US" smtClean="0"/>
              <a:t> -</a:t>
            </a:r>
            <a:endParaRPr lang="en-US" dirty="0"/>
          </a:p>
        </p:txBody>
      </p:sp>
      <p:graphicFrame>
        <p:nvGraphicFramePr>
          <p:cNvPr id="7" name="Object 4"/>
          <p:cNvGraphicFramePr>
            <a:graphicFrameLocks noGrp="1" noChangeAspect="1"/>
          </p:cNvGraphicFramePr>
          <p:nvPr>
            <p:ph sz="half" idx="4294967295"/>
            <p:extLst>
              <p:ext uri="{D42A27DB-BD31-4B8C-83A1-F6EECF244321}">
                <p14:modId xmlns:p14="http://schemas.microsoft.com/office/powerpoint/2010/main" val="1094919200"/>
              </p:ext>
            </p:extLst>
          </p:nvPr>
        </p:nvGraphicFramePr>
        <p:xfrm>
          <a:off x="1466669" y="1370648"/>
          <a:ext cx="6172200" cy="4449762"/>
        </p:xfrm>
        <a:graphic>
          <a:graphicData uri="http://schemas.openxmlformats.org/presentationml/2006/ole">
            <mc:AlternateContent xmlns:mc="http://schemas.openxmlformats.org/markup-compatibility/2006">
              <mc:Choice xmlns:v="urn:schemas-microsoft-com:vml" Requires="v">
                <p:oleObj spid="_x0000_s1657930" name="Visio" r:id="rId4" imgW="11464707" imgH="8264225" progId="Visio.Drawing.11">
                  <p:embed/>
                </p:oleObj>
              </mc:Choice>
              <mc:Fallback>
                <p:oleObj name="Visio" r:id="rId4" imgW="11464707" imgH="826422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669" y="1370648"/>
                        <a:ext cx="6172200" cy="4449762"/>
                      </a:xfrm>
                      <a:prstGeom prst="rect">
                        <a:avLst/>
                      </a:prstGeom>
                    </p:spPr>
                  </p:pic>
                </p:oleObj>
              </mc:Fallback>
            </mc:AlternateContent>
          </a:graphicData>
        </a:graphic>
      </p:graphicFrame>
      <p:sp>
        <p:nvSpPr>
          <p:cNvPr id="8" name="Oval 5"/>
          <p:cNvSpPr>
            <a:spLocks noChangeArrowheads="1"/>
          </p:cNvSpPr>
          <p:nvPr/>
        </p:nvSpPr>
        <p:spPr bwMode="auto">
          <a:xfrm>
            <a:off x="4103506" y="25628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6"/>
          <p:cNvSpPr>
            <a:spLocks noChangeArrowheads="1"/>
          </p:cNvSpPr>
          <p:nvPr/>
        </p:nvSpPr>
        <p:spPr bwMode="auto">
          <a:xfrm>
            <a:off x="4719456" y="25628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7"/>
          <p:cNvSpPr>
            <a:spLocks noChangeArrowheads="1"/>
          </p:cNvSpPr>
          <p:nvPr/>
        </p:nvSpPr>
        <p:spPr bwMode="auto">
          <a:xfrm>
            <a:off x="5335406" y="25628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8"/>
          <p:cNvSpPr>
            <a:spLocks noChangeArrowheads="1"/>
          </p:cNvSpPr>
          <p:nvPr/>
        </p:nvSpPr>
        <p:spPr bwMode="auto">
          <a:xfrm>
            <a:off x="4719456" y="348361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9"/>
          <p:cNvSpPr>
            <a:spLocks noChangeArrowheads="1"/>
          </p:cNvSpPr>
          <p:nvPr/>
        </p:nvSpPr>
        <p:spPr bwMode="auto">
          <a:xfrm>
            <a:off x="5329056" y="348361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0"/>
          <p:cNvSpPr>
            <a:spLocks noChangeArrowheads="1"/>
          </p:cNvSpPr>
          <p:nvPr/>
        </p:nvSpPr>
        <p:spPr bwMode="auto">
          <a:xfrm>
            <a:off x="5303656" y="43408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1"/>
          <p:cNvSpPr>
            <a:spLocks noChangeArrowheads="1"/>
          </p:cNvSpPr>
          <p:nvPr/>
        </p:nvSpPr>
        <p:spPr bwMode="auto">
          <a:xfrm>
            <a:off x="5303656" y="48361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2"/>
          <p:cNvSpPr>
            <a:spLocks noChangeArrowheads="1"/>
          </p:cNvSpPr>
          <p:nvPr/>
        </p:nvSpPr>
        <p:spPr bwMode="auto">
          <a:xfrm>
            <a:off x="5303656" y="53314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3"/>
          <p:cNvSpPr>
            <a:spLocks noChangeArrowheads="1"/>
          </p:cNvSpPr>
          <p:nvPr/>
        </p:nvSpPr>
        <p:spPr bwMode="auto">
          <a:xfrm>
            <a:off x="7176906" y="274701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4"/>
          <p:cNvSpPr>
            <a:spLocks noChangeArrowheads="1"/>
          </p:cNvSpPr>
          <p:nvPr/>
        </p:nvSpPr>
        <p:spPr bwMode="auto">
          <a:xfrm>
            <a:off x="7176906" y="32359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5"/>
          <p:cNvSpPr>
            <a:spLocks noChangeArrowheads="1"/>
          </p:cNvSpPr>
          <p:nvPr/>
        </p:nvSpPr>
        <p:spPr bwMode="auto">
          <a:xfrm>
            <a:off x="7176906" y="379476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6"/>
          <p:cNvSpPr>
            <a:spLocks noChangeArrowheads="1"/>
          </p:cNvSpPr>
          <p:nvPr/>
        </p:nvSpPr>
        <p:spPr bwMode="auto">
          <a:xfrm>
            <a:off x="7176906" y="4347210"/>
            <a:ext cx="457200" cy="4572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629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2: DoD-STD-2167A (V-Model)</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172</a:t>
            </a:fld>
            <a:r>
              <a:rPr lang="en-US" smtClean="0"/>
              <a:t> -</a:t>
            </a:r>
            <a:endParaRPr lang="en-US" dirty="0"/>
          </a:p>
        </p:txBody>
      </p:sp>
      <p:graphicFrame>
        <p:nvGraphicFramePr>
          <p:cNvPr id="5" name="Content Placeholder 4"/>
          <p:cNvGraphicFramePr>
            <a:graphicFrameLocks noGrp="1" noChangeAspect="1"/>
          </p:cNvGraphicFramePr>
          <p:nvPr>
            <p:ph sz="half" idx="4294967295"/>
            <p:extLst>
              <p:ext uri="{D42A27DB-BD31-4B8C-83A1-F6EECF244321}">
                <p14:modId xmlns:p14="http://schemas.microsoft.com/office/powerpoint/2010/main" val="2728148324"/>
              </p:ext>
            </p:extLst>
          </p:nvPr>
        </p:nvGraphicFramePr>
        <p:xfrm>
          <a:off x="1430791" y="1481137"/>
          <a:ext cx="6192838" cy="4541838"/>
        </p:xfrm>
        <a:graphic>
          <a:graphicData uri="http://schemas.openxmlformats.org/presentationml/2006/ole">
            <mc:AlternateContent xmlns:mc="http://schemas.openxmlformats.org/markup-compatibility/2006">
              <mc:Choice xmlns:v="urn:schemas-microsoft-com:vml" Requires="v">
                <p:oleObj spid="_x0000_s1658954" name="Visio" r:id="rId4" imgW="13375762" imgH="9811471" progId="Visio.Drawing.11">
                  <p:embed/>
                </p:oleObj>
              </mc:Choice>
              <mc:Fallback>
                <p:oleObj name="Visio" r:id="rId4" imgW="13375762" imgH="981147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791" y="1481137"/>
                        <a:ext cx="6192838" cy="4541838"/>
                      </a:xfrm>
                      <a:prstGeom prst="rect">
                        <a:avLst/>
                      </a:prstGeom>
                    </p:spPr>
                  </p:pic>
                </p:oleObj>
              </mc:Fallback>
            </mc:AlternateContent>
          </a:graphicData>
        </a:graphic>
      </p:graphicFrame>
      <p:sp>
        <p:nvSpPr>
          <p:cNvPr id="6" name="Oval 5"/>
          <p:cNvSpPr>
            <a:spLocks noChangeArrowheads="1"/>
          </p:cNvSpPr>
          <p:nvPr/>
        </p:nvSpPr>
        <p:spPr bwMode="auto">
          <a:xfrm>
            <a:off x="5278891" y="178276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6"/>
          <p:cNvSpPr>
            <a:spLocks noChangeArrowheads="1"/>
          </p:cNvSpPr>
          <p:nvPr/>
        </p:nvSpPr>
        <p:spPr bwMode="auto">
          <a:xfrm>
            <a:off x="5805941" y="178276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7"/>
          <p:cNvSpPr>
            <a:spLocks noChangeArrowheads="1"/>
          </p:cNvSpPr>
          <p:nvPr/>
        </p:nvSpPr>
        <p:spPr bwMode="auto">
          <a:xfrm>
            <a:off x="2472191" y="178276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8"/>
          <p:cNvSpPr>
            <a:spLocks noChangeArrowheads="1"/>
          </p:cNvSpPr>
          <p:nvPr/>
        </p:nvSpPr>
        <p:spPr bwMode="auto">
          <a:xfrm>
            <a:off x="3002416" y="178276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
          <p:cNvSpPr>
            <a:spLocks noChangeArrowheads="1"/>
          </p:cNvSpPr>
          <p:nvPr/>
        </p:nvSpPr>
        <p:spPr bwMode="auto">
          <a:xfrm>
            <a:off x="3691391" y="178276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10"/>
          <p:cNvSpPr>
            <a:spLocks noChangeArrowheads="1"/>
          </p:cNvSpPr>
          <p:nvPr/>
        </p:nvSpPr>
        <p:spPr bwMode="auto">
          <a:xfrm>
            <a:off x="5278891" y="247173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1"/>
          <p:cNvSpPr>
            <a:spLocks noChangeArrowheads="1"/>
          </p:cNvSpPr>
          <p:nvPr/>
        </p:nvSpPr>
        <p:spPr bwMode="auto">
          <a:xfrm>
            <a:off x="5809116" y="247173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2"/>
          <p:cNvSpPr>
            <a:spLocks noChangeArrowheads="1"/>
          </p:cNvSpPr>
          <p:nvPr/>
        </p:nvSpPr>
        <p:spPr bwMode="auto">
          <a:xfrm>
            <a:off x="7237866" y="178593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3"/>
          <p:cNvSpPr>
            <a:spLocks noChangeArrowheads="1"/>
          </p:cNvSpPr>
          <p:nvPr/>
        </p:nvSpPr>
        <p:spPr bwMode="auto">
          <a:xfrm>
            <a:off x="7237866" y="226218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4"/>
          <p:cNvSpPr>
            <a:spLocks noChangeArrowheads="1"/>
          </p:cNvSpPr>
          <p:nvPr/>
        </p:nvSpPr>
        <p:spPr bwMode="auto">
          <a:xfrm>
            <a:off x="7237866" y="273526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5"/>
          <p:cNvSpPr>
            <a:spLocks noChangeArrowheads="1"/>
          </p:cNvSpPr>
          <p:nvPr/>
        </p:nvSpPr>
        <p:spPr bwMode="auto">
          <a:xfrm>
            <a:off x="7237866" y="321151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6"/>
          <p:cNvSpPr>
            <a:spLocks noChangeArrowheads="1"/>
          </p:cNvSpPr>
          <p:nvPr/>
        </p:nvSpPr>
        <p:spPr bwMode="auto">
          <a:xfrm>
            <a:off x="6866391" y="384651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7"/>
          <p:cNvSpPr>
            <a:spLocks noChangeArrowheads="1"/>
          </p:cNvSpPr>
          <p:nvPr/>
        </p:nvSpPr>
        <p:spPr bwMode="auto">
          <a:xfrm>
            <a:off x="5809116" y="384651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8"/>
          <p:cNvSpPr>
            <a:spLocks noChangeArrowheads="1"/>
          </p:cNvSpPr>
          <p:nvPr/>
        </p:nvSpPr>
        <p:spPr bwMode="auto">
          <a:xfrm>
            <a:off x="5278891" y="3846512"/>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19"/>
          <p:cNvSpPr>
            <a:spLocks noChangeArrowheads="1"/>
          </p:cNvSpPr>
          <p:nvPr/>
        </p:nvSpPr>
        <p:spPr bwMode="auto">
          <a:xfrm>
            <a:off x="5253491" y="479583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0"/>
          <p:cNvSpPr>
            <a:spLocks noChangeArrowheads="1"/>
          </p:cNvSpPr>
          <p:nvPr/>
        </p:nvSpPr>
        <p:spPr bwMode="auto">
          <a:xfrm>
            <a:off x="5250316" y="522128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21"/>
          <p:cNvSpPr>
            <a:spLocks noChangeArrowheads="1"/>
          </p:cNvSpPr>
          <p:nvPr/>
        </p:nvSpPr>
        <p:spPr bwMode="auto">
          <a:xfrm>
            <a:off x="5253491" y="5646737"/>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8991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0-#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0-#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0-#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3: Boehm’s Spiral SDLC</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173</a:t>
            </a:fld>
            <a:r>
              <a:rPr lang="en-US" smtClean="0"/>
              <a:t> -</a:t>
            </a:r>
            <a:endParaRPr lang="en-US" dirty="0"/>
          </a:p>
        </p:txBody>
      </p:sp>
      <p:graphicFrame>
        <p:nvGraphicFramePr>
          <p:cNvPr id="5" name="Content Placeholder 4"/>
          <p:cNvGraphicFramePr>
            <a:graphicFrameLocks noGrp="1" noChangeAspect="1"/>
          </p:cNvGraphicFramePr>
          <p:nvPr>
            <p:ph sz="half" idx="4294967295"/>
            <p:extLst>
              <p:ext uri="{D42A27DB-BD31-4B8C-83A1-F6EECF244321}">
                <p14:modId xmlns:p14="http://schemas.microsoft.com/office/powerpoint/2010/main" val="24443542"/>
              </p:ext>
            </p:extLst>
          </p:nvPr>
        </p:nvGraphicFramePr>
        <p:xfrm>
          <a:off x="1495244" y="1414961"/>
          <a:ext cx="6105525" cy="4478338"/>
        </p:xfrm>
        <a:graphic>
          <a:graphicData uri="http://schemas.openxmlformats.org/presentationml/2006/ole">
            <mc:AlternateContent xmlns:mc="http://schemas.openxmlformats.org/markup-compatibility/2006">
              <mc:Choice xmlns:v="urn:schemas-microsoft-com:vml" Requires="v">
                <p:oleObj spid="_x0000_s1659978" name="Visio" r:id="rId4" imgW="13375762" imgH="9811471" progId="Visio.Drawing.11">
                  <p:embed/>
                </p:oleObj>
              </mc:Choice>
              <mc:Fallback>
                <p:oleObj name="Visio" r:id="rId4" imgW="13375762" imgH="981147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44" y="1414961"/>
                        <a:ext cx="6105525" cy="4478338"/>
                      </a:xfrm>
                      <a:prstGeom prst="rect">
                        <a:avLst/>
                      </a:prstGeom>
                    </p:spPr>
                  </p:pic>
                </p:oleObj>
              </mc:Fallback>
            </mc:AlternateContent>
          </a:graphicData>
        </a:graphic>
      </p:graphicFrame>
      <p:sp>
        <p:nvSpPr>
          <p:cNvPr id="6" name="Oval 5"/>
          <p:cNvSpPr>
            <a:spLocks noChangeArrowheads="1"/>
          </p:cNvSpPr>
          <p:nvPr/>
        </p:nvSpPr>
        <p:spPr bwMode="auto">
          <a:xfrm>
            <a:off x="2530294" y="17165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6"/>
          <p:cNvSpPr>
            <a:spLocks noChangeArrowheads="1"/>
          </p:cNvSpPr>
          <p:nvPr/>
        </p:nvSpPr>
        <p:spPr bwMode="auto">
          <a:xfrm>
            <a:off x="3054169" y="17165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7"/>
          <p:cNvSpPr>
            <a:spLocks noChangeArrowheads="1"/>
          </p:cNvSpPr>
          <p:nvPr/>
        </p:nvSpPr>
        <p:spPr bwMode="auto">
          <a:xfrm>
            <a:off x="3730444" y="17165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8"/>
          <p:cNvSpPr>
            <a:spLocks noChangeArrowheads="1"/>
          </p:cNvSpPr>
          <p:nvPr/>
        </p:nvSpPr>
        <p:spPr bwMode="auto">
          <a:xfrm>
            <a:off x="5298894" y="17165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
          <p:cNvSpPr>
            <a:spLocks noChangeArrowheads="1"/>
          </p:cNvSpPr>
          <p:nvPr/>
        </p:nvSpPr>
        <p:spPr bwMode="auto">
          <a:xfrm>
            <a:off x="5819594" y="17165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10"/>
          <p:cNvSpPr>
            <a:spLocks noChangeArrowheads="1"/>
          </p:cNvSpPr>
          <p:nvPr/>
        </p:nvSpPr>
        <p:spPr bwMode="auto">
          <a:xfrm>
            <a:off x="2530294" y="296753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1"/>
          <p:cNvSpPr>
            <a:spLocks noChangeArrowheads="1"/>
          </p:cNvSpPr>
          <p:nvPr/>
        </p:nvSpPr>
        <p:spPr bwMode="auto">
          <a:xfrm>
            <a:off x="3054169" y="296753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2"/>
          <p:cNvSpPr>
            <a:spLocks noChangeArrowheads="1"/>
          </p:cNvSpPr>
          <p:nvPr/>
        </p:nvSpPr>
        <p:spPr bwMode="auto">
          <a:xfrm>
            <a:off x="3733619" y="296753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3"/>
          <p:cNvSpPr>
            <a:spLocks noChangeArrowheads="1"/>
          </p:cNvSpPr>
          <p:nvPr/>
        </p:nvSpPr>
        <p:spPr bwMode="auto">
          <a:xfrm>
            <a:off x="5295719" y="296753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4"/>
          <p:cNvSpPr>
            <a:spLocks noChangeArrowheads="1"/>
          </p:cNvSpPr>
          <p:nvPr/>
        </p:nvSpPr>
        <p:spPr bwMode="auto">
          <a:xfrm>
            <a:off x="5819594" y="296753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5"/>
          <p:cNvSpPr>
            <a:spLocks noChangeArrowheads="1"/>
          </p:cNvSpPr>
          <p:nvPr/>
        </p:nvSpPr>
        <p:spPr bwMode="auto">
          <a:xfrm>
            <a:off x="5295719" y="3751761"/>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6"/>
          <p:cNvSpPr>
            <a:spLocks noChangeArrowheads="1"/>
          </p:cNvSpPr>
          <p:nvPr/>
        </p:nvSpPr>
        <p:spPr bwMode="auto">
          <a:xfrm>
            <a:off x="5822769" y="3751761"/>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7"/>
          <p:cNvSpPr>
            <a:spLocks noChangeArrowheads="1"/>
          </p:cNvSpPr>
          <p:nvPr/>
        </p:nvSpPr>
        <p:spPr bwMode="auto">
          <a:xfrm>
            <a:off x="7229294" y="31262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8"/>
          <p:cNvSpPr>
            <a:spLocks noChangeArrowheads="1"/>
          </p:cNvSpPr>
          <p:nvPr/>
        </p:nvSpPr>
        <p:spPr bwMode="auto">
          <a:xfrm>
            <a:off x="7229294" y="353903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19"/>
          <p:cNvSpPr>
            <a:spLocks noChangeArrowheads="1"/>
          </p:cNvSpPr>
          <p:nvPr/>
        </p:nvSpPr>
        <p:spPr bwMode="auto">
          <a:xfrm>
            <a:off x="7229294" y="4062911"/>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0"/>
          <p:cNvSpPr>
            <a:spLocks noChangeArrowheads="1"/>
          </p:cNvSpPr>
          <p:nvPr/>
        </p:nvSpPr>
        <p:spPr bwMode="auto">
          <a:xfrm>
            <a:off x="7229294" y="4532811"/>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21"/>
          <p:cNvSpPr>
            <a:spLocks noChangeArrowheads="1"/>
          </p:cNvSpPr>
          <p:nvPr/>
        </p:nvSpPr>
        <p:spPr bwMode="auto">
          <a:xfrm>
            <a:off x="5270319" y="46883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2"/>
          <p:cNvSpPr>
            <a:spLocks noChangeArrowheads="1"/>
          </p:cNvSpPr>
          <p:nvPr/>
        </p:nvSpPr>
        <p:spPr bwMode="auto">
          <a:xfrm>
            <a:off x="5270319" y="5107486"/>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23"/>
          <p:cNvSpPr>
            <a:spLocks noChangeArrowheads="1"/>
          </p:cNvSpPr>
          <p:nvPr/>
        </p:nvSpPr>
        <p:spPr bwMode="auto">
          <a:xfrm>
            <a:off x="5270319" y="5523411"/>
            <a:ext cx="381000" cy="381000"/>
          </a:xfrm>
          <a:prstGeom prst="ellipse">
            <a:avLst/>
          </a:prstGeom>
          <a:noFill/>
          <a:ln w="12700">
            <a:solidFill>
              <a:srgbClr val="FF3300"/>
            </a:solidFill>
            <a:prstDash val="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706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0-#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0-#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0-#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0-#ppt_w/2"/>
                                          </p:val>
                                        </p:tav>
                                        <p:tav tm="100000">
                                          <p:val>
                                            <p:strVal val="#ppt_x"/>
                                          </p:val>
                                        </p:tav>
                                      </p:tavLst>
                                    </p:anim>
                                    <p:anim calcmode="lin" valueType="num">
                                      <p:cBhvr additive="base">
                                        <p:cTn id="76" dur="500" fill="hold"/>
                                        <p:tgtEl>
                                          <p:spTgt spid="23"/>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0-#ppt_w/2"/>
                                          </p:val>
                                        </p:tav>
                                        <p:tav tm="100000">
                                          <p:val>
                                            <p:strVal val="#ppt_x"/>
                                          </p:val>
                                        </p:tav>
                                      </p:tavLst>
                                    </p:anim>
                                    <p:anim calcmode="lin" valueType="num">
                                      <p:cBhvr additive="base">
                                        <p:cTn id="8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200" dirty="0" smtClean="0"/>
              <a:t>Governance &amp; Management</a:t>
            </a:r>
            <a:r>
              <a:rPr lang="en-US" dirty="0" smtClean="0"/>
              <a:t/>
            </a:r>
            <a:br>
              <a:rPr lang="en-US" dirty="0" smtClean="0"/>
            </a:br>
            <a:r>
              <a:rPr lang="en-US" dirty="0" smtClean="0"/>
              <a:t>Life Cycle Stages in Defense Acquisition System</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73B44FBC-27F0-4EA7-9D41-50CD14FCA39F}" type="slidenum">
              <a:rPr lang="en-US" smtClean="0"/>
              <a:pPr>
                <a:defRPr/>
              </a:pPr>
              <a:t>18</a:t>
            </a:fld>
            <a:r>
              <a:rPr lang="en-US" smtClean="0"/>
              <a:t> -</a:t>
            </a:r>
            <a:endParaRPr lang="en-US" dirty="0"/>
          </a:p>
        </p:txBody>
      </p:sp>
      <p:pic>
        <p:nvPicPr>
          <p:cNvPr id="503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29" y="1048467"/>
            <a:ext cx="8613648" cy="559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2867214" y="6623835"/>
            <a:ext cx="3397084" cy="246221"/>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sz="1000" b="1" dirty="0" smtClean="0">
                <a:solidFill>
                  <a:srgbClr val="003399"/>
                </a:solidFill>
              </a:rPr>
              <a:t>* Source</a:t>
            </a:r>
            <a:r>
              <a:rPr lang="en-US" sz="1000" dirty="0" smtClean="0">
                <a:solidFill>
                  <a:srgbClr val="003399"/>
                </a:solidFill>
              </a:rPr>
              <a:t>: </a:t>
            </a:r>
            <a:r>
              <a:rPr lang="en-US" sz="1000" i="1" dirty="0" smtClean="0">
                <a:solidFill>
                  <a:srgbClr val="003399"/>
                </a:solidFill>
              </a:rPr>
              <a:t>Integrated Life Cycle Chart</a:t>
            </a:r>
            <a:r>
              <a:rPr lang="en-US" sz="1000" dirty="0">
                <a:solidFill>
                  <a:srgbClr val="003399"/>
                </a:solidFill>
              </a:rPr>
              <a:t> (https://ilc.dau.mil/)</a:t>
            </a:r>
          </a:p>
        </p:txBody>
      </p:sp>
      <p:sp>
        <p:nvSpPr>
          <p:cNvPr id="2" name="Rounded Rectangle 1"/>
          <p:cNvSpPr/>
          <p:nvPr/>
        </p:nvSpPr>
        <p:spPr bwMode="auto">
          <a:xfrm>
            <a:off x="1270000" y="1377461"/>
            <a:ext cx="1082675" cy="320040"/>
          </a:xfrm>
          <a:prstGeom prst="roundRect">
            <a:avLst>
              <a:gd name="adj" fmla="val 4918"/>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7" name="Rounded Rectangle 6"/>
          <p:cNvSpPr/>
          <p:nvPr/>
        </p:nvSpPr>
        <p:spPr bwMode="auto">
          <a:xfrm>
            <a:off x="2378075" y="1376755"/>
            <a:ext cx="1552576" cy="320040"/>
          </a:xfrm>
          <a:prstGeom prst="roundRect">
            <a:avLst>
              <a:gd name="adj" fmla="val 3478"/>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3962658" y="1376049"/>
            <a:ext cx="2032661" cy="320040"/>
          </a:xfrm>
          <a:prstGeom prst="roundRect">
            <a:avLst>
              <a:gd name="adj" fmla="val 3178"/>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9" name="Rounded Rectangle 8"/>
          <p:cNvSpPr/>
          <p:nvPr/>
        </p:nvSpPr>
        <p:spPr bwMode="auto">
          <a:xfrm>
            <a:off x="6019799" y="1379481"/>
            <a:ext cx="1867895" cy="320040"/>
          </a:xfrm>
          <a:prstGeom prst="roundRect">
            <a:avLst>
              <a:gd name="adj" fmla="val 4877"/>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0" name="Rounded Rectangle 9"/>
          <p:cNvSpPr/>
          <p:nvPr/>
        </p:nvSpPr>
        <p:spPr bwMode="auto">
          <a:xfrm>
            <a:off x="7919498" y="1382913"/>
            <a:ext cx="950126" cy="320040"/>
          </a:xfrm>
          <a:prstGeom prst="roundRect">
            <a:avLst>
              <a:gd name="adj" fmla="val 4372"/>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724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Governance &amp; Management</a:t>
            </a:r>
            <a:r>
              <a:rPr lang="en-US" dirty="0" smtClean="0"/>
              <a:t/>
            </a:r>
            <a:br>
              <a:rPr lang="en-US" dirty="0" smtClean="0"/>
            </a:br>
            <a:r>
              <a:rPr lang="en-US" dirty="0" smtClean="0"/>
              <a:t>Each Life Cycle Stage has Milestone &amp; Review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19</a:t>
            </a:fld>
            <a:r>
              <a:rPr lang="en-US" dirty="0" smtClean="0"/>
              <a:t> -</a:t>
            </a:r>
            <a:endParaRPr lang="en-US" dirty="0"/>
          </a:p>
        </p:txBody>
      </p:sp>
      <p:graphicFrame>
        <p:nvGraphicFramePr>
          <p:cNvPr id="1463297" name="Object 1"/>
          <p:cNvGraphicFramePr>
            <a:graphicFrameLocks noChangeAspect="1"/>
          </p:cNvGraphicFramePr>
          <p:nvPr>
            <p:extLst>
              <p:ext uri="{D42A27DB-BD31-4B8C-83A1-F6EECF244321}">
                <p14:modId xmlns:p14="http://schemas.microsoft.com/office/powerpoint/2010/main" val="1491227808"/>
              </p:ext>
            </p:extLst>
          </p:nvPr>
        </p:nvGraphicFramePr>
        <p:xfrm>
          <a:off x="250825" y="874713"/>
          <a:ext cx="8672513" cy="5969000"/>
        </p:xfrm>
        <a:graphic>
          <a:graphicData uri="http://schemas.openxmlformats.org/presentationml/2006/ole">
            <mc:AlternateContent xmlns:mc="http://schemas.openxmlformats.org/markup-compatibility/2006">
              <mc:Choice xmlns:v="urn:schemas-microsoft-com:vml" Requires="v">
                <p:oleObj spid="_x0000_s1675294" name="Document" r:id="rId4" imgW="6241038" imgH="4285106" progId="Word.Document.12">
                  <p:embed/>
                </p:oleObj>
              </mc:Choice>
              <mc:Fallback>
                <p:oleObj name="Document" r:id="rId4" imgW="6241038" imgH="4285106" progId="Word.Document.12">
                  <p:embed/>
                  <p:pic>
                    <p:nvPicPr>
                      <p:cNvPr id="0" name=""/>
                      <p:cNvPicPr>
                        <a:picLocks noChangeAspect="1" noChangeArrowheads="1"/>
                      </p:cNvPicPr>
                      <p:nvPr/>
                    </p:nvPicPr>
                    <p:blipFill>
                      <a:blip r:embed="rId5"/>
                      <a:srcRect/>
                      <a:stretch>
                        <a:fillRect/>
                      </a:stretch>
                    </p:blipFill>
                    <p:spPr bwMode="auto">
                      <a:xfrm>
                        <a:off x="250825" y="874713"/>
                        <a:ext cx="8672513" cy="5969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12694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p:txBody>
          <a:bodyPr/>
          <a:lstStyle/>
          <a:p>
            <a:r>
              <a:rPr lang="en-US" sz="1200" dirty="0" smtClean="0"/>
              <a:t>Learning Objective</a:t>
            </a:r>
            <a:r>
              <a:rPr lang="en-US" dirty="0" smtClean="0"/>
              <a:t/>
            </a:r>
            <a:br>
              <a:rPr lang="en-US" dirty="0" smtClean="0"/>
            </a:br>
            <a:r>
              <a:rPr lang="en-US" dirty="0" smtClean="0"/>
              <a:t>Software Development Security Domain</a:t>
            </a:r>
            <a:endParaRPr lang="en-US" dirty="0"/>
          </a:p>
        </p:txBody>
      </p:sp>
      <p:sp>
        <p:nvSpPr>
          <p:cNvPr id="4" name="Content Placeholder 3"/>
          <p:cNvSpPr>
            <a:spLocks noGrp="1"/>
          </p:cNvSpPr>
          <p:nvPr>
            <p:ph idx="1"/>
          </p:nvPr>
        </p:nvSpPr>
        <p:spPr/>
        <p:txBody>
          <a:bodyPr/>
          <a:lstStyle/>
          <a:p>
            <a:pPr marL="0" indent="0">
              <a:buNone/>
            </a:pPr>
            <a:r>
              <a:rPr lang="en-US" sz="2000" dirty="0" smtClean="0"/>
              <a:t>Software Development Security domain refers to the controls that are included within systems and application software and the steps used in their development (e.g., SDLC).</a:t>
            </a:r>
          </a:p>
          <a:p>
            <a:pPr marL="0" indent="0">
              <a:buNone/>
            </a:pPr>
            <a:r>
              <a:rPr lang="en-US" sz="2000" dirty="0" smtClean="0"/>
              <a:t>Software refers to system software (operating systems) and application programs such as agents, applets, software, databases, data warehouses, and knowledge-based systems. These applications may be used in distributed or centralized environments.</a:t>
            </a:r>
          </a:p>
          <a:p>
            <a:pPr marL="0" indent="0">
              <a:buNone/>
            </a:pPr>
            <a:r>
              <a:rPr lang="en-US" sz="2000" dirty="0" smtClean="0"/>
              <a:t>The candidate should fully understand the security and controls of the system development process, system life cycle, application controls, change controls, data warehousing, data mining, knowledge-based systems, program interfaces, and concepts used to ensure data and application integrity, security, and availability.</a:t>
            </a:r>
            <a:endParaRPr lang="en-US" sz="2000" dirty="0"/>
          </a:p>
        </p:txBody>
      </p:sp>
      <p:sp>
        <p:nvSpPr>
          <p:cNvPr id="5" name="Slide Number Placeholder 3"/>
          <p:cNvSpPr>
            <a:spLocks noGrp="1"/>
          </p:cNvSpPr>
          <p:nvPr>
            <p:ph type="sldNum" sz="quarter" idx="10"/>
          </p:nvPr>
        </p:nvSpPr>
        <p:spPr/>
        <p:txBody>
          <a:bodyPr/>
          <a:lstStyle/>
          <a:p>
            <a:r>
              <a:rPr lang="en-US" smtClean="0"/>
              <a:t>- </a:t>
            </a:r>
            <a:fld id="{A55248DB-0BF5-4594-B1C6-6DE6EF5B332E}" type="slidenum">
              <a:rPr lang="en-US" smtClean="0"/>
              <a:pPr/>
              <a:t>2</a:t>
            </a:fld>
            <a:r>
              <a:rPr lang="en-US" smtClean="0"/>
              <a:t> -</a:t>
            </a:r>
            <a:endParaRPr lang="en-US" dirty="0"/>
          </a:p>
        </p:txBody>
      </p:sp>
      <p:sp>
        <p:nvSpPr>
          <p:cNvPr id="7" name="Text Box 4"/>
          <p:cNvSpPr txBox="1">
            <a:spLocks noChangeArrowheads="1"/>
          </p:cNvSpPr>
          <p:nvPr/>
        </p:nvSpPr>
        <p:spPr bwMode="auto">
          <a:xfrm>
            <a:off x="4699169" y="6407774"/>
            <a:ext cx="4008204" cy="276999"/>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b="1" dirty="0">
                <a:solidFill>
                  <a:srgbClr val="003399"/>
                </a:solidFill>
              </a:rPr>
              <a:t>Reference</a:t>
            </a:r>
            <a:r>
              <a:rPr lang="en-US" dirty="0">
                <a:solidFill>
                  <a:srgbClr val="003399"/>
                </a:solidFill>
              </a:rPr>
              <a:t>: </a:t>
            </a:r>
            <a:r>
              <a:rPr lang="en-US" i="1" dirty="0">
                <a:solidFill>
                  <a:srgbClr val="003399"/>
                </a:solidFill>
              </a:rPr>
              <a:t>CISSP CIB</a:t>
            </a:r>
            <a:r>
              <a:rPr lang="en-US" dirty="0">
                <a:solidFill>
                  <a:srgbClr val="003399"/>
                </a:solidFill>
              </a:rPr>
              <a:t>, </a:t>
            </a:r>
            <a:r>
              <a:rPr lang="en-US" dirty="0" smtClean="0">
                <a:solidFill>
                  <a:srgbClr val="003399"/>
                </a:solidFill>
              </a:rPr>
              <a:t>January 2012 (4.17.14 Rev. 13)</a:t>
            </a:r>
            <a:endParaRPr lang="en-US" dirty="0">
              <a:solidFill>
                <a:srgbClr val="00339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4360" y="1143000"/>
            <a:ext cx="7772400" cy="4291642"/>
          </a:xfrm>
        </p:spPr>
        <p:txBody>
          <a:bodyPr>
            <a:normAutofit lnSpcReduction="10000"/>
          </a:bodyPr>
          <a:lstStyle/>
          <a:p>
            <a:r>
              <a:rPr lang="en-US" dirty="0" smtClean="0"/>
              <a:t>By Development </a:t>
            </a:r>
            <a:r>
              <a:rPr lang="en-US" dirty="0"/>
              <a:t>S</a:t>
            </a:r>
            <a:r>
              <a:rPr lang="en-US" dirty="0" smtClean="0"/>
              <a:t>tage, 85% of LCC has already been committed.*</a:t>
            </a:r>
          </a:p>
          <a:p>
            <a:r>
              <a:rPr lang="en-US" dirty="0" smtClean="0"/>
              <a:t>Ratio of structural/design defects (flaws) vs. implementation weaknesses (bugs) is </a:t>
            </a:r>
            <a:r>
              <a:rPr lang="en-US" b="1" dirty="0" smtClean="0"/>
              <a:t>50:50</a:t>
            </a:r>
            <a:r>
              <a:rPr lang="en-US" dirty="0" smtClean="0"/>
              <a:t>.**</a:t>
            </a:r>
          </a:p>
          <a:p>
            <a:r>
              <a:rPr lang="en-US" dirty="0" smtClean="0"/>
              <a:t>If </a:t>
            </a:r>
            <a:r>
              <a:rPr lang="en-US" u="sng" dirty="0" smtClean="0">
                <a:solidFill>
                  <a:srgbClr val="FF6600"/>
                </a:solidFill>
              </a:rPr>
              <a:t>structural/design flaws</a:t>
            </a:r>
            <a:r>
              <a:rPr lang="en-US" dirty="0" smtClean="0"/>
              <a:t> have not been discovered, mitigating them will add </a:t>
            </a:r>
            <a:r>
              <a:rPr lang="en-US" b="1" dirty="0" smtClean="0"/>
              <a:t>20 to 100 times</a:t>
            </a:r>
            <a:r>
              <a:rPr lang="en-US" dirty="0" smtClean="0"/>
              <a:t> to the plan cost. (And up to 1000 x in </a:t>
            </a:r>
            <a:br>
              <a:rPr lang="en-US" dirty="0" smtClean="0"/>
            </a:br>
            <a:r>
              <a:rPr lang="en-US" dirty="0" smtClean="0"/>
              <a:t>Production/Test Stage.)*</a:t>
            </a:r>
          </a:p>
          <a:p>
            <a:r>
              <a:rPr lang="en-US" dirty="0" smtClean="0"/>
              <a:t>Running source code analysis</a:t>
            </a:r>
            <a:br>
              <a:rPr lang="en-US" dirty="0" smtClean="0"/>
            </a:br>
            <a:r>
              <a:rPr lang="en-US" dirty="0" smtClean="0"/>
              <a:t>tools doesn’t help, because </a:t>
            </a:r>
            <a:br>
              <a:rPr lang="en-US" dirty="0" smtClean="0"/>
            </a:br>
            <a:r>
              <a:rPr lang="en-US" dirty="0" smtClean="0"/>
              <a:t>they are mostly for finding</a:t>
            </a:r>
            <a:br>
              <a:rPr lang="en-US" dirty="0" smtClean="0"/>
            </a:br>
            <a:r>
              <a:rPr lang="en-US" u="sng" dirty="0" smtClean="0">
                <a:solidFill>
                  <a:srgbClr val="FF6600"/>
                </a:solidFill>
              </a:rPr>
              <a:t>implementation weaknesses</a:t>
            </a:r>
            <a:r>
              <a:rPr lang="en-US" dirty="0" smtClean="0"/>
              <a:t>.**</a:t>
            </a:r>
            <a:endParaRPr lang="en-US" dirty="0"/>
          </a:p>
        </p:txBody>
      </p:sp>
      <p:sp>
        <p:nvSpPr>
          <p:cNvPr id="3" name="Title 2"/>
          <p:cNvSpPr>
            <a:spLocks noGrp="1"/>
          </p:cNvSpPr>
          <p:nvPr>
            <p:ph type="title"/>
          </p:nvPr>
        </p:nvSpPr>
        <p:spPr/>
        <p:txBody>
          <a:bodyPr/>
          <a:lstStyle/>
          <a:p>
            <a:r>
              <a:rPr lang="en-US" sz="1200" dirty="0" smtClean="0"/>
              <a:t>Governance &amp; Management</a:t>
            </a:r>
            <a:br>
              <a:rPr lang="en-US" sz="1200" dirty="0" smtClean="0"/>
            </a:br>
            <a:r>
              <a:rPr lang="en-US" dirty="0" smtClean="0"/>
              <a:t>Governance &amp; SE reduces Acquisition Risks</a:t>
            </a:r>
            <a:endParaRPr lang="en-US" dirty="0"/>
          </a:p>
        </p:txBody>
      </p:sp>
      <p:sp>
        <p:nvSpPr>
          <p:cNvPr id="4" name="Slide Number Placeholder 3"/>
          <p:cNvSpPr>
            <a:spLocks noGrp="1"/>
          </p:cNvSpPr>
          <p:nvPr>
            <p:ph type="sldNum" sz="quarter" idx="10"/>
          </p:nvPr>
        </p:nvSpPr>
        <p:spPr/>
        <p:txBody>
          <a:bodyPr/>
          <a:lstStyle/>
          <a:p>
            <a:r>
              <a:rPr lang="en-US" smtClean="0"/>
              <a:t>- </a:t>
            </a:r>
            <a:fld id="{73B44FBC-27F0-4EA7-9D41-50CD14FCA39F}" type="slidenum">
              <a:rPr lang="en-US" smtClean="0"/>
              <a:pPr/>
              <a:t>20</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8599479"/>
              </p:ext>
            </p:extLst>
          </p:nvPr>
        </p:nvGraphicFramePr>
        <p:xfrm>
          <a:off x="5575886" y="3409025"/>
          <a:ext cx="3233875" cy="3278518"/>
        </p:xfrm>
        <a:graphic>
          <a:graphicData uri="http://schemas.openxmlformats.org/presentationml/2006/ole">
            <mc:AlternateContent xmlns:mc="http://schemas.openxmlformats.org/markup-compatibility/2006">
              <mc:Choice xmlns:v="urn:schemas-microsoft-com:vml" Requires="v">
                <p:oleObj spid="_x0000_s1176" name="Visio" r:id="rId3" imgW="4975192" imgH="5043874" progId="Visio.Drawing.11">
                  <p:embed/>
                </p:oleObj>
              </mc:Choice>
              <mc:Fallback>
                <p:oleObj name="Visio" r:id="rId3" imgW="4975192" imgH="5043874" progId="Visio.Drawing.11">
                  <p:embed/>
                  <p:pic>
                    <p:nvPicPr>
                      <p:cNvPr id="0" name=""/>
                      <p:cNvPicPr/>
                      <p:nvPr/>
                    </p:nvPicPr>
                    <p:blipFill>
                      <a:blip r:embed="rId4"/>
                      <a:stretch>
                        <a:fillRect/>
                      </a:stretch>
                    </p:blipFill>
                    <p:spPr>
                      <a:xfrm>
                        <a:off x="5575886" y="3409025"/>
                        <a:ext cx="3233875" cy="3278518"/>
                      </a:xfrm>
                      <a:prstGeom prst="rect">
                        <a:avLst/>
                      </a:prstGeom>
                    </p:spPr>
                  </p:pic>
                </p:oleObj>
              </mc:Fallback>
            </mc:AlternateContent>
          </a:graphicData>
        </a:graphic>
      </p:graphicFrame>
      <p:sp>
        <p:nvSpPr>
          <p:cNvPr id="9" name="Rectangle 3"/>
          <p:cNvSpPr txBox="1">
            <a:spLocks noChangeArrowheads="1"/>
          </p:cNvSpPr>
          <p:nvPr/>
        </p:nvSpPr>
        <p:spPr bwMode="auto">
          <a:xfrm>
            <a:off x="163903" y="5932169"/>
            <a:ext cx="5279366" cy="6497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a:lnSpc>
                <a:spcPct val="80000"/>
              </a:lnSpc>
              <a:buFontTx/>
              <a:buNone/>
            </a:pPr>
            <a:r>
              <a:rPr lang="en-US" sz="1050" b="1" dirty="0" smtClean="0"/>
              <a:t>Reference:</a:t>
            </a:r>
            <a:r>
              <a:rPr lang="en-US" sz="1050" i="1" dirty="0" smtClean="0"/>
              <a:t> </a:t>
            </a:r>
          </a:p>
          <a:p>
            <a:pPr marL="173038" indent="-173038">
              <a:lnSpc>
                <a:spcPct val="80000"/>
              </a:lnSpc>
              <a:buNone/>
            </a:pPr>
            <a:r>
              <a:rPr lang="en-US" sz="1050" i="1" dirty="0" smtClean="0"/>
              <a:t>* 	INCOSE Systems Engineering Handbook</a:t>
            </a:r>
            <a:r>
              <a:rPr lang="en-US" sz="1050" dirty="0" smtClean="0"/>
              <a:t>, Version 3.2, 2010.</a:t>
            </a:r>
          </a:p>
          <a:p>
            <a:pPr marL="173038" indent="-173038">
              <a:lnSpc>
                <a:spcPct val="80000"/>
              </a:lnSpc>
              <a:buNone/>
            </a:pPr>
            <a:r>
              <a:rPr lang="en-US" sz="1050" dirty="0" smtClean="0"/>
              <a:t>** 	G</a:t>
            </a:r>
            <a:r>
              <a:rPr lang="en-US" sz="1050" dirty="0"/>
              <a:t>. McGraw, </a:t>
            </a:r>
            <a:r>
              <a:rPr lang="en-US" sz="1050" i="1" dirty="0"/>
              <a:t>Software Security: Building Security </a:t>
            </a:r>
            <a:r>
              <a:rPr lang="en-US" sz="1050" dirty="0"/>
              <a:t>In, Addison-</a:t>
            </a:r>
            <a:r>
              <a:rPr lang="en-US" sz="1050" dirty="0" err="1"/>
              <a:t>Westley</a:t>
            </a:r>
            <a:r>
              <a:rPr lang="en-US" sz="1050" dirty="0"/>
              <a:t> </a:t>
            </a:r>
            <a:r>
              <a:rPr lang="en-US" sz="1050" dirty="0" smtClean="0"/>
              <a:t>Professional, 2006. (</a:t>
            </a:r>
            <a:r>
              <a:rPr lang="en-US" sz="1050" dirty="0"/>
              <a:t>ISBN: 978-0321356703</a:t>
            </a:r>
            <a:r>
              <a:rPr lang="en-US" sz="1050" dirty="0" smtClean="0"/>
              <a:t>)</a:t>
            </a:r>
          </a:p>
        </p:txBody>
      </p:sp>
      <p:graphicFrame>
        <p:nvGraphicFramePr>
          <p:cNvPr id="6" name="Object 5"/>
          <p:cNvGraphicFramePr>
            <a:graphicFrameLocks noChangeAspect="1"/>
          </p:cNvGraphicFramePr>
          <p:nvPr>
            <p:extLst>
              <p:ext uri="{D42A27DB-BD31-4B8C-83A1-F6EECF244321}">
                <p14:modId xmlns:p14="http://schemas.microsoft.com/office/powerpoint/2010/main" val="1620797713"/>
              </p:ext>
            </p:extLst>
          </p:nvPr>
        </p:nvGraphicFramePr>
        <p:xfrm>
          <a:off x="5937259" y="4083383"/>
          <a:ext cx="750718" cy="426067"/>
        </p:xfrm>
        <a:graphic>
          <a:graphicData uri="http://schemas.openxmlformats.org/presentationml/2006/ole">
            <mc:AlternateContent xmlns:mc="http://schemas.openxmlformats.org/markup-compatibility/2006">
              <mc:Choice xmlns:v="urn:schemas-microsoft-com:vml" Requires="v">
                <p:oleObj spid="_x0000_s1177" name="Visio" r:id="rId5" imgW="1154950" imgH="655487" progId="Visio.Drawing.11">
                  <p:embed/>
                </p:oleObj>
              </mc:Choice>
              <mc:Fallback>
                <p:oleObj name="Visio" r:id="rId5" imgW="1154950" imgH="655487" progId="Visio.Drawing.11">
                  <p:embed/>
                  <p:pic>
                    <p:nvPicPr>
                      <p:cNvPr id="0" name=""/>
                      <p:cNvPicPr/>
                      <p:nvPr/>
                    </p:nvPicPr>
                    <p:blipFill>
                      <a:blip r:embed="rId6"/>
                      <a:stretch>
                        <a:fillRect/>
                      </a:stretch>
                    </p:blipFill>
                    <p:spPr>
                      <a:xfrm>
                        <a:off x="5937259" y="4083383"/>
                        <a:ext cx="750718" cy="42606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50611216"/>
              </p:ext>
            </p:extLst>
          </p:nvPr>
        </p:nvGraphicFramePr>
        <p:xfrm>
          <a:off x="6417319" y="3718564"/>
          <a:ext cx="750718" cy="394792"/>
        </p:xfrm>
        <a:graphic>
          <a:graphicData uri="http://schemas.openxmlformats.org/presentationml/2006/ole">
            <mc:AlternateContent xmlns:mc="http://schemas.openxmlformats.org/markup-compatibility/2006">
              <mc:Choice xmlns:v="urn:schemas-microsoft-com:vml" Requires="v">
                <p:oleObj spid="_x0000_s1178" name="Visio" r:id="rId7" imgW="1154950" imgH="607373" progId="Visio.Drawing.11">
                  <p:embed/>
                </p:oleObj>
              </mc:Choice>
              <mc:Fallback>
                <p:oleObj name="Visio" r:id="rId7" imgW="1154950" imgH="607373" progId="Visio.Drawing.11">
                  <p:embed/>
                  <p:pic>
                    <p:nvPicPr>
                      <p:cNvPr id="0" name=""/>
                      <p:cNvPicPr/>
                      <p:nvPr/>
                    </p:nvPicPr>
                    <p:blipFill>
                      <a:blip r:embed="rId8"/>
                      <a:stretch>
                        <a:fillRect/>
                      </a:stretch>
                    </p:blipFill>
                    <p:spPr>
                      <a:xfrm>
                        <a:off x="6417319" y="3718564"/>
                        <a:ext cx="750718" cy="39479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76142614"/>
              </p:ext>
            </p:extLst>
          </p:nvPr>
        </p:nvGraphicFramePr>
        <p:xfrm>
          <a:off x="7034539" y="3445511"/>
          <a:ext cx="750718" cy="379858"/>
        </p:xfrm>
        <a:graphic>
          <a:graphicData uri="http://schemas.openxmlformats.org/presentationml/2006/ole">
            <mc:AlternateContent xmlns:mc="http://schemas.openxmlformats.org/markup-compatibility/2006">
              <mc:Choice xmlns:v="urn:schemas-microsoft-com:vml" Requires="v">
                <p:oleObj spid="_x0000_s1179" name="Visio" r:id="rId9" imgW="1154950" imgH="584397" progId="Visio.Drawing.11">
                  <p:embed/>
                </p:oleObj>
              </mc:Choice>
              <mc:Fallback>
                <p:oleObj name="Visio" r:id="rId9" imgW="1154950" imgH="584397" progId="Visio.Drawing.11">
                  <p:embed/>
                  <p:pic>
                    <p:nvPicPr>
                      <p:cNvPr id="0" name=""/>
                      <p:cNvPicPr/>
                      <p:nvPr/>
                    </p:nvPicPr>
                    <p:blipFill>
                      <a:blip r:embed="rId10"/>
                      <a:stretch>
                        <a:fillRect/>
                      </a:stretch>
                    </p:blipFill>
                    <p:spPr>
                      <a:xfrm>
                        <a:off x="7034539" y="3445511"/>
                        <a:ext cx="750718" cy="37985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5054761"/>
              </p:ext>
            </p:extLst>
          </p:nvPr>
        </p:nvGraphicFramePr>
        <p:xfrm>
          <a:off x="6150302" y="3951608"/>
          <a:ext cx="1899596" cy="1786318"/>
        </p:xfrm>
        <a:graphic>
          <a:graphicData uri="http://schemas.openxmlformats.org/presentationml/2006/ole">
            <mc:AlternateContent xmlns:mc="http://schemas.openxmlformats.org/markup-compatibility/2006">
              <mc:Choice xmlns:v="urn:schemas-microsoft-com:vml" Requires="v">
                <p:oleObj spid="_x0000_s1180" name="Visio" r:id="rId11" imgW="2922456" imgH="2748181" progId="Visio.Drawing.11">
                  <p:embed/>
                </p:oleObj>
              </mc:Choice>
              <mc:Fallback>
                <p:oleObj name="Visio" r:id="rId11" imgW="2922456" imgH="2748181" progId="Visio.Drawing.11">
                  <p:embed/>
                  <p:pic>
                    <p:nvPicPr>
                      <p:cNvPr id="0" name=""/>
                      <p:cNvPicPr/>
                      <p:nvPr/>
                    </p:nvPicPr>
                    <p:blipFill>
                      <a:blip r:embed="rId12"/>
                      <a:stretch>
                        <a:fillRect/>
                      </a:stretch>
                    </p:blipFill>
                    <p:spPr>
                      <a:xfrm>
                        <a:off x="6150302" y="3951608"/>
                        <a:ext cx="1899596" cy="1786318"/>
                      </a:xfrm>
                      <a:prstGeom prst="rect">
                        <a:avLst/>
                      </a:prstGeom>
                    </p:spPr>
                  </p:pic>
                </p:oleObj>
              </mc:Fallback>
            </mc:AlternateContent>
          </a:graphicData>
        </a:graphic>
      </p:graphicFrame>
    </p:spTree>
    <p:extLst>
      <p:ext uri="{BB962C8B-B14F-4D97-AF65-F5344CB8AC3E}">
        <p14:creationId xmlns:p14="http://schemas.microsoft.com/office/powerpoint/2010/main" val="66981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25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25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250"/>
                                        <p:tgtEl>
                                          <p:spTgt spid="10"/>
                                        </p:tgtEl>
                                      </p:cBhvr>
                                    </p:animEffect>
                                  </p:childTnLst>
                                </p:cTn>
                              </p:par>
                            </p:childTnLst>
                          </p:cTn>
                        </p:par>
                        <p:par>
                          <p:cTn id="29" fill="hold">
                            <p:stCondLst>
                              <p:cond delay="250"/>
                            </p:stCondLst>
                            <p:childTnLst>
                              <p:par>
                                <p:cTn id="30" presetID="22" presetClass="entr" presetSubtype="8" fill="hold" nodeType="after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left)">
                                      <p:cBhvr>
                                        <p:cTn id="32" dur="25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left)">
                                      <p:cBhvr>
                                        <p:cTn id="37" dur="2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000" dirty="0" smtClean="0"/>
              <a:t>Governance &amp; Management</a:t>
            </a:r>
            <a:r>
              <a:rPr lang="en-US" dirty="0" smtClean="0"/>
              <a:t/>
            </a:r>
            <a:br>
              <a:rPr lang="en-US" dirty="0" smtClean="0"/>
            </a:br>
            <a:r>
              <a:rPr lang="en-US" dirty="0" smtClean="0"/>
              <a:t>Capability Maturity Model (CMM) – History</a:t>
            </a:r>
            <a:endParaRPr lang="en-US" sz="1200" dirty="0"/>
          </a:p>
        </p:txBody>
      </p:sp>
      <p:sp>
        <p:nvSpPr>
          <p:cNvPr id="2" name="Content Placeholder 1"/>
          <p:cNvSpPr>
            <a:spLocks noGrp="1"/>
          </p:cNvSpPr>
          <p:nvPr>
            <p:ph sz="half" idx="1"/>
          </p:nvPr>
        </p:nvSpPr>
        <p:spPr>
          <a:xfrm>
            <a:off x="377050" y="1142999"/>
            <a:ext cx="4488248" cy="5221560"/>
          </a:xfrm>
        </p:spPr>
        <p:txBody>
          <a:bodyPr>
            <a:normAutofit fontScale="85000" lnSpcReduction="10000"/>
          </a:bodyPr>
          <a:lstStyle/>
          <a:p>
            <a:pPr marL="0" indent="0">
              <a:buNone/>
            </a:pPr>
            <a:r>
              <a:rPr lang="en-US" dirty="0" smtClean="0"/>
              <a:t>In 1986, Software Engineering Institute (SEI) and MITRE began developing an assessment framework for measuring the maturity of an organization’s [system/] software engineering process.</a:t>
            </a:r>
          </a:p>
          <a:p>
            <a:pPr lvl="1">
              <a:buClr>
                <a:srgbClr val="003399"/>
              </a:buClr>
            </a:pPr>
            <a:r>
              <a:rPr lang="en-US" u="sng" dirty="0" smtClean="0">
                <a:solidFill>
                  <a:srgbClr val="FF6600"/>
                </a:solidFill>
              </a:rPr>
              <a:t>Process capability</a:t>
            </a:r>
            <a:r>
              <a:rPr lang="en-US" dirty="0" smtClean="0"/>
              <a:t> describes expected results.</a:t>
            </a:r>
          </a:p>
          <a:p>
            <a:pPr lvl="1">
              <a:buClr>
                <a:srgbClr val="003399"/>
              </a:buClr>
            </a:pPr>
            <a:r>
              <a:rPr lang="en-US" u="sng" dirty="0" smtClean="0">
                <a:solidFill>
                  <a:srgbClr val="FF6600"/>
                </a:solidFill>
              </a:rPr>
              <a:t>Process performance</a:t>
            </a:r>
            <a:r>
              <a:rPr lang="en-US" dirty="0" smtClean="0"/>
              <a:t> represents the actual results achieved.</a:t>
            </a:r>
          </a:p>
          <a:p>
            <a:pPr lvl="1">
              <a:buClr>
                <a:srgbClr val="003399"/>
              </a:buClr>
            </a:pPr>
            <a:r>
              <a:rPr lang="en-US" u="sng" dirty="0" smtClean="0">
                <a:solidFill>
                  <a:srgbClr val="FF6600"/>
                </a:solidFill>
              </a:rPr>
              <a:t>Process maturity</a:t>
            </a:r>
            <a:r>
              <a:rPr lang="en-US" dirty="0" smtClean="0"/>
              <a:t> is the degree which a process is explicitly defined, managed, measured, controlled, and effective.</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73B44FBC-27F0-4EA7-9D41-50CD14FCA39F}" type="slidenum">
              <a:rPr lang="en-US" smtClean="0"/>
              <a:pPr>
                <a:defRPr/>
              </a:pPr>
              <a:t>21</a:t>
            </a:fld>
            <a:r>
              <a:rPr lang="en-US" smtClean="0"/>
              <a:t> -</a:t>
            </a:r>
            <a:endParaRPr lang="en-US" dirty="0"/>
          </a:p>
        </p:txBody>
      </p:sp>
      <p:sp>
        <p:nvSpPr>
          <p:cNvPr id="5" name="Text Box 4"/>
          <p:cNvSpPr txBox="1">
            <a:spLocks noChangeArrowheads="1"/>
          </p:cNvSpPr>
          <p:nvPr/>
        </p:nvSpPr>
        <p:spPr bwMode="auto">
          <a:xfrm>
            <a:off x="1430375" y="6364559"/>
            <a:ext cx="6273002" cy="400110"/>
          </a:xfrm>
          <a:prstGeom prst="rect">
            <a:avLst/>
          </a:prstGeom>
          <a:noFill/>
          <a:ln w="9525">
            <a:noFill/>
            <a:miter lim="800000"/>
            <a:headEnd/>
            <a:tailEnd/>
          </a:ln>
        </p:spPr>
        <p:txBody>
          <a:bodyPr wrap="square">
            <a:spAutoFit/>
          </a:bodyPr>
          <a:lstStyle/>
          <a:p>
            <a:r>
              <a:rPr lang="en-US" sz="1000" dirty="0" smtClean="0">
                <a:solidFill>
                  <a:srgbClr val="003399"/>
                </a:solidFill>
              </a:rPr>
              <a:t>* </a:t>
            </a:r>
            <a:r>
              <a:rPr lang="en-US" sz="1000" b="1" dirty="0" smtClean="0">
                <a:solidFill>
                  <a:srgbClr val="003399"/>
                </a:solidFill>
              </a:rPr>
              <a:t>Reference</a:t>
            </a:r>
            <a:r>
              <a:rPr lang="en-US" sz="1000" b="1" dirty="0">
                <a:solidFill>
                  <a:srgbClr val="003399"/>
                </a:solidFill>
              </a:rPr>
              <a:t>: </a:t>
            </a:r>
            <a:r>
              <a:rPr lang="en-US" sz="1000" dirty="0" smtClean="0">
                <a:solidFill>
                  <a:srgbClr val="003399"/>
                </a:solidFill>
              </a:rPr>
              <a:t>M. </a:t>
            </a:r>
            <a:r>
              <a:rPr lang="en-US" sz="1000" dirty="0" err="1" smtClean="0">
                <a:solidFill>
                  <a:srgbClr val="003399"/>
                </a:solidFill>
              </a:rPr>
              <a:t>Paulk</a:t>
            </a:r>
            <a:r>
              <a:rPr lang="en-US" sz="1000" dirty="0" smtClean="0">
                <a:solidFill>
                  <a:srgbClr val="003399"/>
                </a:solidFill>
              </a:rPr>
              <a:t>, et al, </a:t>
            </a:r>
            <a:r>
              <a:rPr lang="en-US" sz="1000" i="1" dirty="0" smtClean="0">
                <a:solidFill>
                  <a:srgbClr val="003399"/>
                </a:solidFill>
              </a:rPr>
              <a:t>The Capability Maturity Model: Guidelines for Improving the Software Process</a:t>
            </a:r>
            <a:r>
              <a:rPr lang="en-US" sz="1000" dirty="0" smtClean="0">
                <a:solidFill>
                  <a:srgbClr val="003399"/>
                </a:solidFill>
              </a:rPr>
              <a:t>, Addison-Wesley, 1995. (ISBN: 0-201-54664-7)</a:t>
            </a:r>
            <a:endParaRPr lang="en-US" sz="1000" b="1" dirty="0" smtClean="0">
              <a:solidFill>
                <a:srgbClr val="003399"/>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749979317"/>
              </p:ext>
            </p:extLst>
          </p:nvPr>
        </p:nvGraphicFramePr>
        <p:xfrm>
          <a:off x="4929169" y="1163495"/>
          <a:ext cx="4143250" cy="5017762"/>
        </p:xfrm>
        <a:graphic>
          <a:graphicData uri="http://schemas.openxmlformats.org/presentationml/2006/ole">
            <mc:AlternateContent xmlns:mc="http://schemas.openxmlformats.org/markup-compatibility/2006">
              <mc:Choice xmlns:v="urn:schemas-microsoft-com:vml" Requires="v">
                <p:oleObj spid="_x0000_s1674272" name="Visio" r:id="rId3" imgW="4603611" imgH="5575291" progId="Visio.Drawing.11">
                  <p:embed/>
                </p:oleObj>
              </mc:Choice>
              <mc:Fallback>
                <p:oleObj name="Visio" r:id="rId3" imgW="4603611" imgH="5575291" progId="Visio.Drawing.11">
                  <p:embed/>
                  <p:pic>
                    <p:nvPicPr>
                      <p:cNvPr id="0" name=""/>
                      <p:cNvPicPr/>
                      <p:nvPr/>
                    </p:nvPicPr>
                    <p:blipFill>
                      <a:blip r:embed="rId4"/>
                      <a:stretch>
                        <a:fillRect/>
                      </a:stretch>
                    </p:blipFill>
                    <p:spPr>
                      <a:xfrm>
                        <a:off x="4929169" y="1163495"/>
                        <a:ext cx="4143250" cy="5017762"/>
                      </a:xfrm>
                      <a:prstGeom prst="rect">
                        <a:avLst/>
                      </a:prstGeom>
                    </p:spPr>
                  </p:pic>
                </p:oleObj>
              </mc:Fallback>
            </mc:AlternateContent>
          </a:graphicData>
        </a:graphic>
      </p:graphicFrame>
    </p:spTree>
    <p:extLst>
      <p:ext uri="{BB962C8B-B14F-4D97-AF65-F5344CB8AC3E}">
        <p14:creationId xmlns:p14="http://schemas.microsoft.com/office/powerpoint/2010/main" val="36272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65DA0321-1113-4FFF-A330-917E766AFA5B}" type="slidenum">
              <a:rPr lang="en-US"/>
              <a:pPr/>
              <a:t>22</a:t>
            </a:fld>
            <a:r>
              <a:rPr lang="en-US" dirty="0"/>
              <a:t> -</a:t>
            </a:r>
          </a:p>
        </p:txBody>
      </p:sp>
      <p:sp>
        <p:nvSpPr>
          <p:cNvPr id="967682" name="Rectangle 2"/>
          <p:cNvSpPr>
            <a:spLocks noGrp="1" noChangeArrowheads="1"/>
          </p:cNvSpPr>
          <p:nvPr>
            <p:ph type="title"/>
          </p:nvPr>
        </p:nvSpPr>
        <p:spPr/>
        <p:txBody>
          <a:bodyPr/>
          <a:lstStyle/>
          <a:p>
            <a:r>
              <a:rPr lang="en-US" sz="1200" dirty="0" smtClean="0"/>
              <a:t>Governance &amp; Management</a:t>
            </a:r>
            <a:r>
              <a:rPr lang="en-US" sz="1200" dirty="0"/>
              <a:t/>
            </a:r>
            <a:br>
              <a:rPr lang="en-US" sz="1200" dirty="0"/>
            </a:br>
            <a:r>
              <a:rPr lang="en-US" dirty="0"/>
              <a:t>Software Capability Maturity Model (SW-CMM)</a:t>
            </a:r>
          </a:p>
        </p:txBody>
      </p:sp>
      <p:sp>
        <p:nvSpPr>
          <p:cNvPr id="967683" name="Rectangle 3"/>
          <p:cNvSpPr>
            <a:spLocks noGrp="1" noChangeArrowheads="1"/>
          </p:cNvSpPr>
          <p:nvPr>
            <p:ph type="body" idx="1"/>
          </p:nvPr>
        </p:nvSpPr>
        <p:spPr/>
        <p:txBody>
          <a:bodyPr/>
          <a:lstStyle/>
          <a:p>
            <a:r>
              <a:rPr lang="en-US" dirty="0"/>
              <a:t>Level 1: </a:t>
            </a:r>
            <a:r>
              <a:rPr lang="en-US" u="sng" dirty="0">
                <a:solidFill>
                  <a:srgbClr val="FF6600"/>
                </a:solidFill>
              </a:rPr>
              <a:t>Initial</a:t>
            </a:r>
          </a:p>
          <a:p>
            <a:pPr lvl="1"/>
            <a:r>
              <a:rPr lang="en-US" dirty="0"/>
              <a:t>The software development process is characterized as ad-hoc.  Success depends on individual effort and heroics.</a:t>
            </a:r>
          </a:p>
          <a:p>
            <a:r>
              <a:rPr lang="en-US" dirty="0"/>
              <a:t>Level 2: </a:t>
            </a:r>
            <a:r>
              <a:rPr lang="en-US" u="sng" dirty="0">
                <a:solidFill>
                  <a:srgbClr val="FF6600"/>
                </a:solidFill>
              </a:rPr>
              <a:t>Repeatable</a:t>
            </a:r>
          </a:p>
          <a:p>
            <a:pPr lvl="1"/>
            <a:r>
              <a:rPr lang="en-US" dirty="0"/>
              <a:t>Basic project management (PM) processes are established to track performance, cost, and schedule.</a:t>
            </a:r>
          </a:p>
          <a:p>
            <a:r>
              <a:rPr lang="en-US" dirty="0"/>
              <a:t>Level 3: </a:t>
            </a:r>
            <a:r>
              <a:rPr lang="en-US" u="sng" dirty="0">
                <a:solidFill>
                  <a:srgbClr val="FF6600"/>
                </a:solidFill>
              </a:rPr>
              <a:t>Defined</a:t>
            </a:r>
          </a:p>
          <a:p>
            <a:pPr lvl="1"/>
            <a:r>
              <a:rPr lang="en-US" dirty="0"/>
              <a:t>Tailored software engineering and development processes are documented and used across the organization.</a:t>
            </a:r>
          </a:p>
          <a:p>
            <a:r>
              <a:rPr lang="en-US" dirty="0"/>
              <a:t>Level 4: </a:t>
            </a:r>
            <a:r>
              <a:rPr lang="en-US" u="sng" dirty="0">
                <a:solidFill>
                  <a:srgbClr val="FF6600"/>
                </a:solidFill>
              </a:rPr>
              <a:t>Managed</a:t>
            </a:r>
          </a:p>
          <a:p>
            <a:pPr lvl="1"/>
            <a:r>
              <a:rPr lang="en-US" dirty="0"/>
              <a:t>Detailed measures of product and process improvement are quantitatively controlled.</a:t>
            </a:r>
          </a:p>
          <a:p>
            <a:r>
              <a:rPr lang="en-US" dirty="0"/>
              <a:t>Level 5: </a:t>
            </a:r>
            <a:r>
              <a:rPr lang="en-US" u="sng" dirty="0">
                <a:solidFill>
                  <a:srgbClr val="FF6600"/>
                </a:solidFill>
              </a:rPr>
              <a:t>Optimizing</a:t>
            </a:r>
          </a:p>
          <a:p>
            <a:pPr lvl="1"/>
            <a:r>
              <a:rPr lang="en-US" dirty="0"/>
              <a:t>Continuous process improvement is institutionalized.</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67683">
                                            <p:txEl>
                                              <p:pRg st="0" end="0"/>
                                            </p:txEl>
                                          </p:spTgt>
                                        </p:tgtEl>
                                        <p:attrNameLst>
                                          <p:attrName>style.visibility</p:attrName>
                                        </p:attrNameLst>
                                      </p:cBhvr>
                                      <p:to>
                                        <p:strVal val="visible"/>
                                      </p:to>
                                    </p:set>
                                    <p:animEffect transition="in" filter="wipe(left)">
                                      <p:cBhvr>
                                        <p:cTn id="7" dur="500"/>
                                        <p:tgtEl>
                                          <p:spTgt spid="96768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67683">
                                            <p:txEl>
                                              <p:pRg st="1" end="1"/>
                                            </p:txEl>
                                          </p:spTgt>
                                        </p:tgtEl>
                                        <p:attrNameLst>
                                          <p:attrName>style.visibility</p:attrName>
                                        </p:attrNameLst>
                                      </p:cBhvr>
                                      <p:to>
                                        <p:strVal val="visible"/>
                                      </p:to>
                                    </p:set>
                                    <p:animEffect transition="in" filter="wipe(left)">
                                      <p:cBhvr>
                                        <p:cTn id="10" dur="500"/>
                                        <p:tgtEl>
                                          <p:spTgt spid="967683">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67683">
                                            <p:txEl>
                                              <p:pRg st="2" end="2"/>
                                            </p:txEl>
                                          </p:spTgt>
                                        </p:tgtEl>
                                        <p:attrNameLst>
                                          <p:attrName>style.visibility</p:attrName>
                                        </p:attrNameLst>
                                      </p:cBhvr>
                                      <p:to>
                                        <p:strVal val="visible"/>
                                      </p:to>
                                    </p:set>
                                    <p:animEffect transition="in" filter="wipe(left)">
                                      <p:cBhvr>
                                        <p:cTn id="14" dur="500"/>
                                        <p:tgtEl>
                                          <p:spTgt spid="967683">
                                            <p:txEl>
                                              <p:pRg st="2" end="2"/>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67683">
                                            <p:txEl>
                                              <p:pRg st="3" end="3"/>
                                            </p:txEl>
                                          </p:spTgt>
                                        </p:tgtEl>
                                        <p:attrNameLst>
                                          <p:attrName>style.visibility</p:attrName>
                                        </p:attrNameLst>
                                      </p:cBhvr>
                                      <p:to>
                                        <p:strVal val="visible"/>
                                      </p:to>
                                    </p:set>
                                    <p:animEffect transition="in" filter="wipe(left)">
                                      <p:cBhvr>
                                        <p:cTn id="17" dur="500"/>
                                        <p:tgtEl>
                                          <p:spTgt spid="967683">
                                            <p:txEl>
                                              <p:pRg st="3" end="3"/>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7683">
                                            <p:txEl>
                                              <p:pRg st="4" end="4"/>
                                            </p:txEl>
                                          </p:spTgt>
                                        </p:tgtEl>
                                        <p:attrNameLst>
                                          <p:attrName>style.visibility</p:attrName>
                                        </p:attrNameLst>
                                      </p:cBhvr>
                                      <p:to>
                                        <p:strVal val="visible"/>
                                      </p:to>
                                    </p:set>
                                    <p:animEffect transition="in" filter="wipe(left)">
                                      <p:cBhvr>
                                        <p:cTn id="21" dur="500"/>
                                        <p:tgtEl>
                                          <p:spTgt spid="967683">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7683">
                                            <p:txEl>
                                              <p:pRg st="5" end="5"/>
                                            </p:txEl>
                                          </p:spTgt>
                                        </p:tgtEl>
                                        <p:attrNameLst>
                                          <p:attrName>style.visibility</p:attrName>
                                        </p:attrNameLst>
                                      </p:cBhvr>
                                      <p:to>
                                        <p:strVal val="visible"/>
                                      </p:to>
                                    </p:set>
                                    <p:animEffect transition="in" filter="wipe(left)">
                                      <p:cBhvr>
                                        <p:cTn id="24" dur="500"/>
                                        <p:tgtEl>
                                          <p:spTgt spid="967683">
                                            <p:txEl>
                                              <p:pRg st="5" end="5"/>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67683">
                                            <p:txEl>
                                              <p:pRg st="6" end="6"/>
                                            </p:txEl>
                                          </p:spTgt>
                                        </p:tgtEl>
                                        <p:attrNameLst>
                                          <p:attrName>style.visibility</p:attrName>
                                        </p:attrNameLst>
                                      </p:cBhvr>
                                      <p:to>
                                        <p:strVal val="visible"/>
                                      </p:to>
                                    </p:set>
                                    <p:animEffect transition="in" filter="wipe(left)">
                                      <p:cBhvr>
                                        <p:cTn id="28" dur="500"/>
                                        <p:tgtEl>
                                          <p:spTgt spid="967683">
                                            <p:txEl>
                                              <p:pRg st="6" end="6"/>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67683">
                                            <p:txEl>
                                              <p:pRg st="7" end="7"/>
                                            </p:txEl>
                                          </p:spTgt>
                                        </p:tgtEl>
                                        <p:attrNameLst>
                                          <p:attrName>style.visibility</p:attrName>
                                        </p:attrNameLst>
                                      </p:cBhvr>
                                      <p:to>
                                        <p:strVal val="visible"/>
                                      </p:to>
                                    </p:set>
                                    <p:animEffect transition="in" filter="wipe(left)">
                                      <p:cBhvr>
                                        <p:cTn id="31" dur="500"/>
                                        <p:tgtEl>
                                          <p:spTgt spid="967683">
                                            <p:txEl>
                                              <p:pRg st="7" end="7"/>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967683">
                                            <p:txEl>
                                              <p:pRg st="8" end="8"/>
                                            </p:txEl>
                                          </p:spTgt>
                                        </p:tgtEl>
                                        <p:attrNameLst>
                                          <p:attrName>style.visibility</p:attrName>
                                        </p:attrNameLst>
                                      </p:cBhvr>
                                      <p:to>
                                        <p:strVal val="visible"/>
                                      </p:to>
                                    </p:set>
                                    <p:animEffect transition="in" filter="wipe(left)">
                                      <p:cBhvr>
                                        <p:cTn id="35" dur="500"/>
                                        <p:tgtEl>
                                          <p:spTgt spid="967683">
                                            <p:txEl>
                                              <p:pRg st="8" end="8"/>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967683">
                                            <p:txEl>
                                              <p:pRg st="9" end="9"/>
                                            </p:txEl>
                                          </p:spTgt>
                                        </p:tgtEl>
                                        <p:attrNameLst>
                                          <p:attrName>style.visibility</p:attrName>
                                        </p:attrNameLst>
                                      </p:cBhvr>
                                      <p:to>
                                        <p:strVal val="visible"/>
                                      </p:to>
                                    </p:set>
                                    <p:animEffect transition="in" filter="wipe(left)">
                                      <p:cBhvr>
                                        <p:cTn id="38" dur="500"/>
                                        <p:tgtEl>
                                          <p:spTgt spid="9676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Governance &amp; Management </a:t>
            </a:r>
            <a:br>
              <a:rPr lang="en-US" sz="1200" dirty="0" smtClean="0"/>
            </a:br>
            <a:r>
              <a:rPr lang="en-US" dirty="0" smtClean="0"/>
              <a:t>ISO/IEC 21827: SSE-CMM </a:t>
            </a:r>
            <a:r>
              <a:rPr lang="en-US" sz="1200" dirty="0" smtClean="0"/>
              <a:t>…(1/2)</a:t>
            </a:r>
            <a:endParaRPr lang="en-US" sz="1200" dirty="0"/>
          </a:p>
        </p:txBody>
      </p:sp>
      <p:sp>
        <p:nvSpPr>
          <p:cNvPr id="3" name="Content Placeholder 2"/>
          <p:cNvSpPr>
            <a:spLocks noGrp="1"/>
          </p:cNvSpPr>
          <p:nvPr>
            <p:ph idx="1"/>
          </p:nvPr>
        </p:nvSpPr>
        <p:spPr/>
        <p:txBody>
          <a:bodyPr/>
          <a:lstStyle/>
          <a:p>
            <a:r>
              <a:rPr lang="en-US" dirty="0" smtClean="0"/>
              <a:t>System Security Engineering – Capability Maturity Model (SSE-CMM)</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23</a:t>
            </a:fld>
            <a:r>
              <a:rPr lang="en-US" dirty="0" smtClean="0"/>
              <a:t> -</a:t>
            </a:r>
            <a:endParaRPr lang="en-US" dirty="0"/>
          </a:p>
        </p:txBody>
      </p:sp>
      <p:graphicFrame>
        <p:nvGraphicFramePr>
          <p:cNvPr id="1115138" name="Object 2"/>
          <p:cNvGraphicFramePr>
            <a:graphicFrameLocks noChangeAspect="1"/>
          </p:cNvGraphicFramePr>
          <p:nvPr/>
        </p:nvGraphicFramePr>
        <p:xfrm>
          <a:off x="228600" y="2133600"/>
          <a:ext cx="8623393" cy="4343400"/>
        </p:xfrm>
        <a:graphic>
          <a:graphicData uri="http://schemas.openxmlformats.org/presentationml/2006/ole">
            <mc:AlternateContent xmlns:mc="http://schemas.openxmlformats.org/markup-compatibility/2006">
              <mc:Choice xmlns:v="urn:schemas-microsoft-com:vml" Requires="v">
                <p:oleObj spid="_x0000_s1398862" name="Visio" r:id="rId4" imgW="9358427" imgH="4712583" progId="Visio.Drawing.11">
                  <p:embed/>
                </p:oleObj>
              </mc:Choice>
              <mc:Fallback>
                <p:oleObj name="Visio" r:id="rId4" imgW="9358427" imgH="4712583"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33600"/>
                        <a:ext cx="8623393"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15138"/>
                                        </p:tgtEl>
                                        <p:attrNameLst>
                                          <p:attrName>style.visibility</p:attrName>
                                        </p:attrNameLst>
                                      </p:cBhvr>
                                      <p:to>
                                        <p:strVal val="visible"/>
                                      </p:to>
                                    </p:set>
                                    <p:animEffect transition="in" filter="wipe(left)">
                                      <p:cBhvr>
                                        <p:cTn id="7" dur="500"/>
                                        <p:tgtEl>
                                          <p:spTgt spid="111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200" dirty="0" smtClean="0"/>
              <a:t>Governance &amp; Management </a:t>
            </a:r>
            <a:r>
              <a:rPr lang="en-US" dirty="0" smtClean="0"/>
              <a:t/>
            </a:r>
            <a:br>
              <a:rPr lang="en-US" dirty="0" smtClean="0"/>
            </a:br>
            <a:r>
              <a:rPr lang="en-US" dirty="0" smtClean="0"/>
              <a:t>ISO/IEC 21827: SSE-CMM </a:t>
            </a:r>
            <a:r>
              <a:rPr lang="en-US" sz="1200" dirty="0" smtClean="0"/>
              <a:t>…(2/2)</a:t>
            </a:r>
            <a:endParaRPr lang="en-US" sz="1200" dirty="0"/>
          </a:p>
        </p:txBody>
      </p:sp>
      <p:sp>
        <p:nvSpPr>
          <p:cNvPr id="6" name="Content Placeholder 5"/>
          <p:cNvSpPr>
            <a:spLocks noGrp="1"/>
          </p:cNvSpPr>
          <p:nvPr>
            <p:ph sz="half" idx="1"/>
          </p:nvPr>
        </p:nvSpPr>
        <p:spPr>
          <a:xfrm>
            <a:off x="304800" y="2514600"/>
            <a:ext cx="4191000" cy="4114800"/>
          </a:xfrm>
        </p:spPr>
        <p:txBody>
          <a:bodyPr>
            <a:normAutofit/>
          </a:bodyPr>
          <a:lstStyle/>
          <a:p>
            <a:pPr marL="225425" indent="-225425">
              <a:buClr>
                <a:srgbClr val="003399"/>
              </a:buClr>
            </a:pPr>
            <a:r>
              <a:rPr lang="en-US" sz="1800" dirty="0" smtClean="0"/>
              <a:t>Security Base Practices</a:t>
            </a:r>
          </a:p>
          <a:p>
            <a:pPr marL="463550" lvl="1" indent="-242888"/>
            <a:r>
              <a:rPr lang="en-US" sz="1800" dirty="0" smtClean="0"/>
              <a:t>Administer Security Controls</a:t>
            </a:r>
          </a:p>
          <a:p>
            <a:pPr marL="463550" lvl="1" indent="-242888"/>
            <a:r>
              <a:rPr lang="en-US" sz="1800" dirty="0" smtClean="0"/>
              <a:t>Assess Impact</a:t>
            </a:r>
          </a:p>
          <a:p>
            <a:pPr marL="463550" lvl="1" indent="-242888"/>
            <a:r>
              <a:rPr lang="en-US" sz="1800" dirty="0" smtClean="0"/>
              <a:t>Assess Security Risk</a:t>
            </a:r>
          </a:p>
          <a:p>
            <a:pPr marL="463550" lvl="1" indent="-242888"/>
            <a:r>
              <a:rPr lang="en-US" sz="1800" dirty="0" smtClean="0"/>
              <a:t>Assess Threat</a:t>
            </a:r>
          </a:p>
          <a:p>
            <a:pPr marL="463550" lvl="1" indent="-242888"/>
            <a:r>
              <a:rPr lang="en-US" sz="1800" dirty="0" smtClean="0"/>
              <a:t>Assess Vulnerability</a:t>
            </a:r>
          </a:p>
          <a:p>
            <a:pPr marL="463550" lvl="1" indent="-242888"/>
            <a:r>
              <a:rPr lang="en-US" sz="1800" dirty="0" smtClean="0"/>
              <a:t>Build Assurance Argument</a:t>
            </a:r>
          </a:p>
          <a:p>
            <a:pPr marL="463550" lvl="1" indent="-242888"/>
            <a:r>
              <a:rPr lang="en-US" sz="1800" dirty="0" smtClean="0"/>
              <a:t>Coordinate Security</a:t>
            </a:r>
          </a:p>
          <a:p>
            <a:pPr marL="463550" lvl="1" indent="-242888"/>
            <a:r>
              <a:rPr lang="en-US" sz="1800" dirty="0" smtClean="0"/>
              <a:t>Monitor Security Posture</a:t>
            </a:r>
          </a:p>
          <a:p>
            <a:pPr marL="463550" lvl="1" indent="-242888"/>
            <a:r>
              <a:rPr lang="en-US" sz="1800" dirty="0" smtClean="0"/>
              <a:t>Provide Security Input</a:t>
            </a:r>
          </a:p>
          <a:p>
            <a:pPr marL="463550" lvl="1" indent="-242888"/>
            <a:r>
              <a:rPr lang="en-US" sz="1800" dirty="0" smtClean="0"/>
              <a:t>Specify Security Needs</a:t>
            </a:r>
          </a:p>
          <a:p>
            <a:pPr marL="463550" lvl="1" indent="-242888"/>
            <a:r>
              <a:rPr lang="en-US" sz="1800" dirty="0" smtClean="0"/>
              <a:t>Verify &amp; Validate Security</a:t>
            </a:r>
          </a:p>
        </p:txBody>
      </p:sp>
      <p:sp>
        <p:nvSpPr>
          <p:cNvPr id="7" name="Content Placeholder 6"/>
          <p:cNvSpPr>
            <a:spLocks noGrp="1"/>
          </p:cNvSpPr>
          <p:nvPr>
            <p:ph sz="half" idx="2"/>
          </p:nvPr>
        </p:nvSpPr>
        <p:spPr>
          <a:xfrm>
            <a:off x="4267200" y="2514600"/>
            <a:ext cx="4572000" cy="4114800"/>
          </a:xfrm>
        </p:spPr>
        <p:txBody>
          <a:bodyPr>
            <a:normAutofit/>
          </a:bodyPr>
          <a:lstStyle/>
          <a:p>
            <a:pPr marL="225425" indent="-225425">
              <a:buClr>
                <a:srgbClr val="003399"/>
              </a:buClr>
            </a:pPr>
            <a:r>
              <a:rPr lang="en-US" sz="1800" dirty="0" smtClean="0"/>
              <a:t>Project &amp; Organizational Base Practices</a:t>
            </a:r>
          </a:p>
          <a:p>
            <a:pPr marL="463550" lvl="1" indent="-238125"/>
            <a:r>
              <a:rPr lang="en-US" sz="1800" dirty="0" smtClean="0"/>
              <a:t>Ensure Quality</a:t>
            </a:r>
          </a:p>
          <a:p>
            <a:pPr marL="463550" lvl="1" indent="-238125"/>
            <a:r>
              <a:rPr lang="en-US" sz="1800" dirty="0" smtClean="0"/>
              <a:t>Manage Configuration</a:t>
            </a:r>
          </a:p>
          <a:p>
            <a:pPr marL="463550" lvl="1" indent="-238125"/>
            <a:r>
              <a:rPr lang="en-US" sz="1800" dirty="0" smtClean="0"/>
              <a:t>Manage Project Risks</a:t>
            </a:r>
          </a:p>
          <a:p>
            <a:pPr marL="463550" lvl="1" indent="-238125"/>
            <a:r>
              <a:rPr lang="en-US" sz="1800" dirty="0" smtClean="0"/>
              <a:t>Monitor &amp; Control Technical Effort</a:t>
            </a:r>
          </a:p>
          <a:p>
            <a:pPr marL="463550" lvl="1" indent="-238125"/>
            <a:r>
              <a:rPr lang="en-US" sz="1800" dirty="0" smtClean="0"/>
              <a:t>Plan Technical Effort</a:t>
            </a:r>
          </a:p>
          <a:p>
            <a:pPr marL="463550" lvl="1" indent="-238125"/>
            <a:r>
              <a:rPr lang="en-US" sz="1800" dirty="0" smtClean="0"/>
              <a:t>Define Organization’s SE Process</a:t>
            </a:r>
          </a:p>
          <a:p>
            <a:pPr marL="463550" lvl="1" indent="-238125"/>
            <a:r>
              <a:rPr lang="en-US" sz="1800" dirty="0" smtClean="0"/>
              <a:t>Improve Organization’s SE Process</a:t>
            </a:r>
          </a:p>
          <a:p>
            <a:pPr marL="463550" lvl="1" indent="-238125"/>
            <a:r>
              <a:rPr lang="en-US" sz="1800" dirty="0" smtClean="0"/>
              <a:t>Manage Product Line Evolution</a:t>
            </a:r>
          </a:p>
          <a:p>
            <a:pPr marL="463550" lvl="1" indent="-238125"/>
            <a:r>
              <a:rPr lang="en-US" sz="1800" dirty="0" smtClean="0"/>
              <a:t>Manage SE Support Environment</a:t>
            </a:r>
          </a:p>
          <a:p>
            <a:pPr marL="463550" lvl="1" indent="-238125"/>
            <a:r>
              <a:rPr lang="en-US" sz="1800" dirty="0" smtClean="0"/>
              <a:t>Provide Ongoing Skills &amp; Knowledge</a:t>
            </a:r>
          </a:p>
          <a:p>
            <a:pPr marL="463550" lvl="1" indent="-238125"/>
            <a:r>
              <a:rPr lang="en-US" sz="1800" dirty="0" smtClean="0"/>
              <a:t>Coordinate with Suppliers</a:t>
            </a: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24</a:t>
            </a:fld>
            <a:r>
              <a:rPr lang="en-US" dirty="0" smtClean="0"/>
              <a:t> -</a:t>
            </a:r>
            <a:endParaRPr lang="en-US" dirty="0"/>
          </a:p>
        </p:txBody>
      </p:sp>
      <p:sp>
        <p:nvSpPr>
          <p:cNvPr id="8" name="Content Placeholder 2"/>
          <p:cNvSpPr txBox="1">
            <a:spLocks/>
          </p:cNvSpPr>
          <p:nvPr/>
        </p:nvSpPr>
        <p:spPr bwMode="auto">
          <a:xfrm>
            <a:off x="685800" y="1143000"/>
            <a:ext cx="80772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3399"/>
                </a:solidFill>
                <a:effectLst/>
                <a:uLnTx/>
                <a:uFillTx/>
                <a:latin typeface="+mn-lt"/>
                <a:ea typeface="+mn-ea"/>
                <a:cs typeface="+mn-cs"/>
              </a:rPr>
              <a:t>SSE-CMM</a:t>
            </a:r>
            <a:r>
              <a:rPr lang="en-US" sz="2400" kern="0" dirty="0">
                <a:solidFill>
                  <a:srgbClr val="003399"/>
                </a:solidFill>
                <a:latin typeface="+mn-lt"/>
              </a:rPr>
              <a:t> </a:t>
            </a:r>
            <a:r>
              <a:rPr lang="en-US" sz="2400" kern="0" dirty="0" smtClean="0">
                <a:solidFill>
                  <a:srgbClr val="003399"/>
                </a:solidFill>
                <a:latin typeface="+mn-lt"/>
              </a:rPr>
              <a:t>is composed of two domains:</a:t>
            </a:r>
          </a:p>
          <a:p>
            <a:pPr marL="800100" lvl="1" indent="-342900">
              <a:spcBef>
                <a:spcPct val="20000"/>
              </a:spcBef>
              <a:buClr>
                <a:srgbClr val="003399"/>
              </a:buClr>
              <a:buFont typeface="Arial" pitchFamily="34" charset="0"/>
              <a:buChar char="–"/>
            </a:pPr>
            <a:r>
              <a:rPr kumimoji="0" lang="en-US" sz="2000" b="0" i="0" u="sng" strike="noStrike" kern="0" cap="none" spc="0" normalizeH="0" noProof="0" dirty="0" smtClean="0">
                <a:ln>
                  <a:noFill/>
                </a:ln>
                <a:solidFill>
                  <a:srgbClr val="FF6600"/>
                </a:solidFill>
                <a:effectLst/>
                <a:uLnTx/>
                <a:uFillTx/>
                <a:latin typeface="+mn-lt"/>
                <a:ea typeface="+mn-ea"/>
                <a:cs typeface="+mn-cs"/>
              </a:rPr>
              <a:t>Security Base Practice</a:t>
            </a:r>
            <a:r>
              <a:rPr kumimoji="0" lang="en-US" sz="2000" b="0" i="0" strike="noStrike" kern="0" cap="none" spc="0" normalizeH="0" noProof="0" dirty="0" smtClean="0">
                <a:ln>
                  <a:noFill/>
                </a:ln>
                <a:solidFill>
                  <a:srgbClr val="FF6600"/>
                </a:solidFill>
                <a:effectLst/>
                <a:uLnTx/>
                <a:uFillTx/>
                <a:latin typeface="+mn-lt"/>
                <a:ea typeface="+mn-ea"/>
                <a:cs typeface="+mn-cs"/>
              </a:rPr>
              <a:t> </a:t>
            </a:r>
            <a:r>
              <a:rPr kumimoji="0" lang="en-US" sz="2000" b="0" i="0" u="none" strike="noStrike" kern="0" cap="none" spc="0" normalizeH="0" noProof="0" dirty="0" smtClean="0">
                <a:ln>
                  <a:noFill/>
                </a:ln>
                <a:solidFill>
                  <a:srgbClr val="003399"/>
                </a:solidFill>
                <a:effectLst/>
                <a:uLnTx/>
                <a:uFillTx/>
                <a:latin typeface="+mn-lt"/>
                <a:ea typeface="+mn-ea"/>
                <a:cs typeface="+mn-cs"/>
              </a:rPr>
              <a:t>(11 x Process Areas)</a:t>
            </a:r>
          </a:p>
          <a:p>
            <a:pPr marL="800100" lvl="1" indent="-342900">
              <a:spcBef>
                <a:spcPct val="20000"/>
              </a:spcBef>
              <a:buClr>
                <a:srgbClr val="003399"/>
              </a:buClr>
              <a:buFont typeface="Arial" pitchFamily="34" charset="0"/>
              <a:buChar char="–"/>
            </a:pPr>
            <a:r>
              <a:rPr lang="en-US" sz="2000" u="sng" kern="0" dirty="0" smtClean="0">
                <a:solidFill>
                  <a:srgbClr val="FF6600"/>
                </a:solidFill>
                <a:latin typeface="+mn-lt"/>
              </a:rPr>
              <a:t>Project &amp; Organizational Base Practice</a:t>
            </a:r>
            <a:r>
              <a:rPr lang="en-US" sz="2000" kern="0" dirty="0" smtClean="0">
                <a:solidFill>
                  <a:srgbClr val="FF6600"/>
                </a:solidFill>
                <a:latin typeface="+mn-lt"/>
              </a:rPr>
              <a:t> </a:t>
            </a:r>
            <a:r>
              <a:rPr lang="en-US" sz="2000" kern="0" dirty="0" smtClean="0">
                <a:solidFill>
                  <a:srgbClr val="003399"/>
                </a:solidFill>
                <a:latin typeface="+mn-lt"/>
              </a:rPr>
              <a:t>(11 x Process Areas)</a:t>
            </a:r>
            <a:endParaRPr kumimoji="0" lang="en-US" sz="2000" b="0" i="0" u="none" strike="noStrike" kern="0" cap="none" spc="0" normalizeH="0" baseline="0" noProof="0" dirty="0" smtClean="0">
              <a:ln>
                <a:noFill/>
              </a:ln>
              <a:solidFill>
                <a:srgbClr val="003399"/>
              </a:solidFill>
              <a:effectLst/>
              <a:uLnTx/>
              <a:uFillTx/>
              <a:latin typeface="+mn-lt"/>
              <a:ea typeface="+mn-ea"/>
              <a:cs typeface="+mn-cs"/>
            </a:endParaRPr>
          </a:p>
        </p:txBody>
      </p:sp>
      <p:cxnSp>
        <p:nvCxnSpPr>
          <p:cNvPr id="10" name="Straight Connector 9"/>
          <p:cNvCxnSpPr/>
          <p:nvPr/>
        </p:nvCxnSpPr>
        <p:spPr bwMode="auto">
          <a:xfrm>
            <a:off x="304800" y="2433450"/>
            <a:ext cx="8305800" cy="1588"/>
          </a:xfrm>
          <a:prstGeom prst="line">
            <a:avLst/>
          </a:prstGeom>
          <a:noFill/>
          <a:ln w="38100" cap="flat" cmpd="sng" algn="ctr">
            <a:solidFill>
              <a:srgbClr val="FF0000"/>
            </a:solidFill>
            <a:prstDash val="dash"/>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left)">
                                      <p:cBhvr>
                                        <p:cTn id="10" dur="500"/>
                                        <p:tgtEl>
                                          <p:spTgt spid="6">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left)">
                                      <p:cBhvr>
                                        <p:cTn id="13" dur="500"/>
                                        <p:tgtEl>
                                          <p:spTgt spid="6">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left)">
                                      <p:cBhvr>
                                        <p:cTn id="16" dur="500"/>
                                        <p:tgtEl>
                                          <p:spTgt spid="6">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left)">
                                      <p:cBhvr>
                                        <p:cTn id="19" dur="500"/>
                                        <p:tgtEl>
                                          <p:spTgt spid="6">
                                            <p:txEl>
                                              <p:pRg st="5" end="5"/>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wipe(left)">
                                      <p:cBhvr>
                                        <p:cTn id="22" dur="500"/>
                                        <p:tgtEl>
                                          <p:spTgt spid="6">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wipe(left)">
                                      <p:cBhvr>
                                        <p:cTn id="25" dur="500"/>
                                        <p:tgtEl>
                                          <p:spTgt spid="6">
                                            <p:txEl>
                                              <p:pRg st="7" end="7"/>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wipe(left)">
                                      <p:cBhvr>
                                        <p:cTn id="28" dur="500"/>
                                        <p:tgtEl>
                                          <p:spTgt spid="6">
                                            <p:txEl>
                                              <p:pRg st="8" end="8"/>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wipe(left)">
                                      <p:cBhvr>
                                        <p:cTn id="31" dur="500"/>
                                        <p:tgtEl>
                                          <p:spTgt spid="6">
                                            <p:txEl>
                                              <p:pRg st="9" end="9"/>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wipe(left)">
                                      <p:cBhvr>
                                        <p:cTn id="34" dur="500"/>
                                        <p:tgtEl>
                                          <p:spTgt spid="6">
                                            <p:txEl>
                                              <p:pRg st="10" end="10"/>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wipe(left)">
                                      <p:cBhvr>
                                        <p:cTn id="37" dur="500"/>
                                        <p:tgtEl>
                                          <p:spTgt spid="6">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left)">
                                      <p:cBhvr>
                                        <p:cTn id="45" dur="500"/>
                                        <p:tgtEl>
                                          <p:spTgt spid="7">
                                            <p:txEl>
                                              <p:pRg st="2" end="2"/>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wipe(left)">
                                      <p:cBhvr>
                                        <p:cTn id="48" dur="500"/>
                                        <p:tgtEl>
                                          <p:spTgt spid="7">
                                            <p:txEl>
                                              <p:pRg st="3" end="3"/>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wipe(left)">
                                      <p:cBhvr>
                                        <p:cTn id="51" dur="500"/>
                                        <p:tgtEl>
                                          <p:spTgt spid="7">
                                            <p:txEl>
                                              <p:pRg st="4" end="4"/>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7">
                                            <p:txEl>
                                              <p:pRg st="5" end="5"/>
                                            </p:txEl>
                                          </p:spTgt>
                                        </p:tgtEl>
                                        <p:attrNameLst>
                                          <p:attrName>style.visibility</p:attrName>
                                        </p:attrNameLst>
                                      </p:cBhvr>
                                      <p:to>
                                        <p:strVal val="visible"/>
                                      </p:to>
                                    </p:set>
                                    <p:animEffect transition="in" filter="wipe(left)">
                                      <p:cBhvr>
                                        <p:cTn id="54" dur="500"/>
                                        <p:tgtEl>
                                          <p:spTgt spid="7">
                                            <p:txEl>
                                              <p:pRg st="5" end="5"/>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Effect transition="in" filter="wipe(left)">
                                      <p:cBhvr>
                                        <p:cTn id="57" dur="500"/>
                                        <p:tgtEl>
                                          <p:spTgt spid="7">
                                            <p:txEl>
                                              <p:pRg st="6" end="6"/>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7">
                                            <p:txEl>
                                              <p:pRg st="7" end="7"/>
                                            </p:txEl>
                                          </p:spTgt>
                                        </p:tgtEl>
                                        <p:attrNameLst>
                                          <p:attrName>style.visibility</p:attrName>
                                        </p:attrNameLst>
                                      </p:cBhvr>
                                      <p:to>
                                        <p:strVal val="visible"/>
                                      </p:to>
                                    </p:set>
                                    <p:animEffect transition="in" filter="wipe(left)">
                                      <p:cBhvr>
                                        <p:cTn id="60" dur="500"/>
                                        <p:tgtEl>
                                          <p:spTgt spid="7">
                                            <p:txEl>
                                              <p:pRg st="7" end="7"/>
                                            </p:txEl>
                                          </p:spTgt>
                                        </p:tgtEl>
                                      </p:cBhvr>
                                    </p:animEffect>
                                  </p:childTnLst>
                                </p:cTn>
                              </p:par>
                              <p:par>
                                <p:cTn id="61" presetID="22" presetClass="entr" presetSubtype="8" fill="hold" nodeType="with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wipe(left)">
                                      <p:cBhvr>
                                        <p:cTn id="63" dur="500"/>
                                        <p:tgtEl>
                                          <p:spTgt spid="7">
                                            <p:txEl>
                                              <p:pRg st="8" end="8"/>
                                            </p:txEl>
                                          </p:spTgt>
                                        </p:tgtEl>
                                      </p:cBhvr>
                                    </p:animEffect>
                                  </p:childTnLst>
                                </p:cTn>
                              </p:par>
                              <p:par>
                                <p:cTn id="64" presetID="22" presetClass="entr" presetSubtype="8" fill="hold" nodeType="withEffect">
                                  <p:stCondLst>
                                    <p:cond delay="0"/>
                                  </p:stCondLst>
                                  <p:childTnLst>
                                    <p:set>
                                      <p:cBhvr>
                                        <p:cTn id="65" dur="1" fill="hold">
                                          <p:stCondLst>
                                            <p:cond delay="0"/>
                                          </p:stCondLst>
                                        </p:cTn>
                                        <p:tgtEl>
                                          <p:spTgt spid="7">
                                            <p:txEl>
                                              <p:pRg st="9" end="9"/>
                                            </p:txEl>
                                          </p:spTgt>
                                        </p:tgtEl>
                                        <p:attrNameLst>
                                          <p:attrName>style.visibility</p:attrName>
                                        </p:attrNameLst>
                                      </p:cBhvr>
                                      <p:to>
                                        <p:strVal val="visible"/>
                                      </p:to>
                                    </p:set>
                                    <p:animEffect transition="in" filter="wipe(left)">
                                      <p:cBhvr>
                                        <p:cTn id="66" dur="500"/>
                                        <p:tgtEl>
                                          <p:spTgt spid="7">
                                            <p:txEl>
                                              <p:pRg st="9" end="9"/>
                                            </p:txEl>
                                          </p:spTgt>
                                        </p:tgtEl>
                                      </p:cBhvr>
                                    </p:animEffect>
                                  </p:childTnLst>
                                </p:cTn>
                              </p:par>
                              <p:par>
                                <p:cTn id="67" presetID="22" presetClass="entr" presetSubtype="8" fill="hold" nodeType="withEffect">
                                  <p:stCondLst>
                                    <p:cond delay="0"/>
                                  </p:stCondLst>
                                  <p:childTnLst>
                                    <p:set>
                                      <p:cBhvr>
                                        <p:cTn id="68" dur="1" fill="hold">
                                          <p:stCondLst>
                                            <p:cond delay="0"/>
                                          </p:stCondLst>
                                        </p:cTn>
                                        <p:tgtEl>
                                          <p:spTgt spid="7">
                                            <p:txEl>
                                              <p:pRg st="10" end="10"/>
                                            </p:txEl>
                                          </p:spTgt>
                                        </p:tgtEl>
                                        <p:attrNameLst>
                                          <p:attrName>style.visibility</p:attrName>
                                        </p:attrNameLst>
                                      </p:cBhvr>
                                      <p:to>
                                        <p:strVal val="visible"/>
                                      </p:to>
                                    </p:set>
                                    <p:animEffect transition="in" filter="wipe(left)">
                                      <p:cBhvr>
                                        <p:cTn id="69" dur="500"/>
                                        <p:tgtEl>
                                          <p:spTgt spid="7">
                                            <p:txEl>
                                              <p:pRg st="10" end="10"/>
                                            </p:txEl>
                                          </p:spTgt>
                                        </p:tgtEl>
                                      </p:cBhvr>
                                    </p:animEffect>
                                  </p:childTnLst>
                                </p:cTn>
                              </p:par>
                              <p:par>
                                <p:cTn id="70" presetID="22" presetClass="entr" presetSubtype="8" fill="hold" nodeType="withEffect">
                                  <p:stCondLst>
                                    <p:cond delay="0"/>
                                  </p:stCondLst>
                                  <p:childTnLst>
                                    <p:set>
                                      <p:cBhvr>
                                        <p:cTn id="71" dur="1" fill="hold">
                                          <p:stCondLst>
                                            <p:cond delay="0"/>
                                          </p:stCondLst>
                                        </p:cTn>
                                        <p:tgtEl>
                                          <p:spTgt spid="7">
                                            <p:txEl>
                                              <p:pRg st="11" end="11"/>
                                            </p:txEl>
                                          </p:spTgt>
                                        </p:tgtEl>
                                        <p:attrNameLst>
                                          <p:attrName>style.visibility</p:attrName>
                                        </p:attrNameLst>
                                      </p:cBhvr>
                                      <p:to>
                                        <p:strVal val="visible"/>
                                      </p:to>
                                    </p:set>
                                    <p:animEffect transition="in" filter="wipe(left)">
                                      <p:cBhvr>
                                        <p:cTn id="72"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4"/>
          <p:cNvSpPr>
            <a:spLocks noGrp="1"/>
          </p:cNvSpPr>
          <p:nvPr>
            <p:ph type="sldNum" sz="quarter" idx="10"/>
          </p:nvPr>
        </p:nvSpPr>
        <p:spPr>
          <a:noFill/>
        </p:spPr>
        <p:txBody>
          <a:bodyPr/>
          <a:lstStyle/>
          <a:p>
            <a:r>
              <a:rPr lang="en-US" dirty="0" smtClean="0"/>
              <a:t>- </a:t>
            </a:r>
            <a:fld id="{8FE7C541-F2DA-44B1-8ADB-D25B0648575D}" type="slidenum">
              <a:rPr lang="en-US" smtClean="0"/>
              <a:pPr/>
              <a:t>25</a:t>
            </a:fld>
            <a:r>
              <a:rPr lang="en-US" dirty="0" smtClean="0"/>
              <a:t> -</a:t>
            </a:r>
          </a:p>
        </p:txBody>
      </p:sp>
      <p:sp>
        <p:nvSpPr>
          <p:cNvPr id="2052" name="Rectangle 2"/>
          <p:cNvSpPr>
            <a:spLocks noGrp="1" noChangeArrowheads="1"/>
          </p:cNvSpPr>
          <p:nvPr>
            <p:ph type="title"/>
          </p:nvPr>
        </p:nvSpPr>
        <p:spPr/>
        <p:txBody>
          <a:bodyPr/>
          <a:lstStyle/>
          <a:p>
            <a:r>
              <a:rPr lang="en-US" sz="1200" dirty="0" smtClean="0"/>
              <a:t>Governance &amp; Management</a:t>
            </a:r>
            <a:br>
              <a:rPr lang="en-US" sz="1200" dirty="0" smtClean="0"/>
            </a:br>
            <a:r>
              <a:rPr lang="en-US" dirty="0" smtClean="0"/>
              <a:t>Measure of Effectiveness – Assurance Requirements</a:t>
            </a:r>
          </a:p>
        </p:txBody>
      </p:sp>
      <p:graphicFrame>
        <p:nvGraphicFramePr>
          <p:cNvPr id="2050" name="Object 3"/>
          <p:cNvGraphicFramePr>
            <a:graphicFrameLocks noGrp="1" noChangeAspect="1"/>
          </p:cNvGraphicFramePr>
          <p:nvPr>
            <p:ph sz="half" idx="1"/>
            <p:extLst>
              <p:ext uri="{D42A27DB-BD31-4B8C-83A1-F6EECF244321}">
                <p14:modId xmlns:p14="http://schemas.microsoft.com/office/powerpoint/2010/main" val="1219594173"/>
              </p:ext>
            </p:extLst>
          </p:nvPr>
        </p:nvGraphicFramePr>
        <p:xfrm>
          <a:off x="152400" y="2133600"/>
          <a:ext cx="4876800" cy="3529583"/>
        </p:xfrm>
        <a:graphic>
          <a:graphicData uri="http://schemas.openxmlformats.org/presentationml/2006/ole">
            <mc:AlternateContent xmlns:mc="http://schemas.openxmlformats.org/markup-compatibility/2006">
              <mc:Choice xmlns:v="urn:schemas-microsoft-com:vml" Requires="v">
                <p:oleObj spid="_x0000_s1399888" name="Visio" r:id="rId4" imgW="6206845" imgH="4492287" progId="Visio.Drawing.11">
                  <p:embed/>
                </p:oleObj>
              </mc:Choice>
              <mc:Fallback>
                <p:oleObj name="Visio" r:id="rId4" imgW="6206845" imgH="4492287" progId="Visio.Drawing.11">
                  <p:embed/>
                  <p:pic>
                    <p:nvPicPr>
                      <p:cNvPr id="0" name="Object 3"/>
                      <p:cNvPicPr>
                        <a:picLocks noChangeAspect="1" noChangeArrowheads="1"/>
                      </p:cNvPicPr>
                      <p:nvPr/>
                    </p:nvPicPr>
                    <p:blipFill>
                      <a:blip r:embed="rId5"/>
                      <a:srcRect/>
                      <a:stretch>
                        <a:fillRect/>
                      </a:stretch>
                    </p:blipFill>
                    <p:spPr bwMode="auto">
                      <a:xfrm>
                        <a:off x="152400" y="2133600"/>
                        <a:ext cx="4876800" cy="3529583"/>
                      </a:xfrm>
                      <a:prstGeom prst="rect">
                        <a:avLst/>
                      </a:prstGeom>
                      <a:noFill/>
                      <a:ln>
                        <a:noFill/>
                      </a:ln>
                      <a:effectLst/>
                      <a:extLst/>
                    </p:spPr>
                  </p:pic>
                </p:oleObj>
              </mc:Fallback>
            </mc:AlternateContent>
          </a:graphicData>
        </a:graphic>
      </p:graphicFrame>
      <p:sp>
        <p:nvSpPr>
          <p:cNvPr id="2053" name="Rectangle 4"/>
          <p:cNvSpPr>
            <a:spLocks noGrp="1" noChangeArrowheads="1"/>
          </p:cNvSpPr>
          <p:nvPr>
            <p:ph type="body" sz="half" idx="2"/>
          </p:nvPr>
        </p:nvSpPr>
        <p:spPr>
          <a:xfrm>
            <a:off x="4648200" y="1143000"/>
            <a:ext cx="4160520" cy="5410200"/>
          </a:xfrm>
        </p:spPr>
        <p:txBody>
          <a:bodyPr/>
          <a:lstStyle/>
          <a:p>
            <a:r>
              <a:rPr lang="en-US" sz="2000" dirty="0" smtClean="0"/>
              <a:t>Meeting the </a:t>
            </a:r>
            <a:r>
              <a:rPr lang="en-US" sz="2000" u="sng" dirty="0" smtClean="0">
                <a:solidFill>
                  <a:srgbClr val="FF6600"/>
                </a:solidFill>
              </a:rPr>
              <a:t>assurance requirements</a:t>
            </a:r>
            <a:r>
              <a:rPr lang="en-US" sz="2000" dirty="0" smtClean="0"/>
              <a:t> is a part of “</a:t>
            </a:r>
            <a:r>
              <a:rPr lang="en-US" sz="2000" u="sng" dirty="0" smtClean="0">
                <a:solidFill>
                  <a:srgbClr val="FF6600"/>
                </a:solidFill>
              </a:rPr>
              <a:t>due diligence</a:t>
            </a:r>
            <a:r>
              <a:rPr lang="en-US" sz="2000" dirty="0" smtClean="0"/>
              <a:t>” processes.</a:t>
            </a:r>
          </a:p>
          <a:p>
            <a:pPr lvl="1"/>
            <a:r>
              <a:rPr lang="en-US" sz="1800" dirty="0" smtClean="0"/>
              <a:t>Example:</a:t>
            </a:r>
          </a:p>
          <a:p>
            <a:pPr marL="457200" lvl="1" indent="0">
              <a:buFontTx/>
              <a:buNone/>
            </a:pPr>
            <a:r>
              <a:rPr lang="en-US" sz="1600" dirty="0" smtClean="0"/>
              <a:t>SC-3: Security Function Isolation.  The information system isolates security functions from non-security functions.</a:t>
            </a:r>
          </a:p>
          <a:p>
            <a:endParaRPr lang="en-US" sz="2000" dirty="0" smtClean="0"/>
          </a:p>
          <a:p>
            <a:r>
              <a:rPr lang="en-US" sz="2000" dirty="0" smtClean="0"/>
              <a:t>Meeting the </a:t>
            </a:r>
            <a:r>
              <a:rPr lang="en-US" sz="2000" u="sng" dirty="0" smtClean="0">
                <a:solidFill>
                  <a:srgbClr val="FF6600"/>
                </a:solidFill>
              </a:rPr>
              <a:t>functional requirements</a:t>
            </a:r>
            <a:r>
              <a:rPr lang="en-US" sz="2000" dirty="0" smtClean="0"/>
              <a:t> is a part of “</a:t>
            </a:r>
            <a:r>
              <a:rPr lang="en-US" sz="2000" u="sng" dirty="0" smtClean="0">
                <a:solidFill>
                  <a:srgbClr val="FF6600"/>
                </a:solidFill>
              </a:rPr>
              <a:t>due care</a:t>
            </a:r>
            <a:r>
              <a:rPr lang="en-US" sz="2000" dirty="0" smtClean="0"/>
              <a:t>” processes.</a:t>
            </a:r>
          </a:p>
          <a:p>
            <a:pPr lvl="1"/>
            <a:r>
              <a:rPr lang="en-US" sz="1800" dirty="0" smtClean="0"/>
              <a:t>Example:</a:t>
            </a:r>
          </a:p>
          <a:p>
            <a:pPr marL="746125" lvl="2" indent="-288925"/>
            <a:r>
              <a:rPr lang="en-US" sz="1600" dirty="0" smtClean="0"/>
              <a:t>VLAN technology shall be created to partition the network into multiple mission-specific security domains.</a:t>
            </a:r>
          </a:p>
          <a:p>
            <a:pPr marL="746125" lvl="2" indent="-288925"/>
            <a:r>
              <a:rPr lang="en-US" sz="1600" dirty="0" smtClean="0"/>
              <a:t>The integrity of the internetworking architecture shall be preserved by the access control list (ACL).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0"/>
          </p:nvPr>
        </p:nvSpPr>
        <p:spPr>
          <a:noFill/>
        </p:spPr>
        <p:txBody>
          <a:bodyPr/>
          <a:lstStyle/>
          <a:p>
            <a:r>
              <a:rPr lang="en-US" dirty="0" smtClean="0"/>
              <a:t>- </a:t>
            </a:r>
            <a:fld id="{DB1EA544-02B3-4929-8F31-ED0BB912F476}" type="slidenum">
              <a:rPr lang="en-US" smtClean="0"/>
              <a:pPr/>
              <a:t>26</a:t>
            </a:fld>
            <a:r>
              <a:rPr lang="en-US" dirty="0" smtClean="0"/>
              <a:t> -</a:t>
            </a:r>
          </a:p>
        </p:txBody>
      </p:sp>
      <p:sp>
        <p:nvSpPr>
          <p:cNvPr id="31747" name="Rectangle 2"/>
          <p:cNvSpPr>
            <a:spLocks noGrp="1" noChangeArrowheads="1"/>
          </p:cNvSpPr>
          <p:nvPr>
            <p:ph type="title"/>
          </p:nvPr>
        </p:nvSpPr>
        <p:spPr/>
        <p:txBody>
          <a:bodyPr/>
          <a:lstStyle/>
          <a:p>
            <a:r>
              <a:rPr lang="en-US" sz="1200" dirty="0" smtClean="0"/>
              <a:t>Governance &amp; Management </a:t>
            </a:r>
            <a:br>
              <a:rPr lang="en-US" sz="1200" dirty="0" smtClean="0"/>
            </a:br>
            <a:r>
              <a:rPr lang="en-US" dirty="0" smtClean="0"/>
              <a:t>Assurance Requirements – Federal Agencies</a:t>
            </a:r>
          </a:p>
        </p:txBody>
      </p:sp>
      <p:sp>
        <p:nvSpPr>
          <p:cNvPr id="31748" name="Rectangle 3"/>
          <p:cNvSpPr>
            <a:spLocks noGrp="1" noChangeArrowheads="1"/>
          </p:cNvSpPr>
          <p:nvPr>
            <p:ph type="body" sz="half" idx="1"/>
          </p:nvPr>
        </p:nvSpPr>
        <p:spPr>
          <a:xfrm rot="16200000">
            <a:off x="6057900" y="3695700"/>
            <a:ext cx="5334000" cy="381000"/>
          </a:xfrm>
        </p:spPr>
        <p:txBody>
          <a:bodyPr/>
          <a:lstStyle/>
          <a:p>
            <a:pPr>
              <a:lnSpc>
                <a:spcPct val="80000"/>
              </a:lnSpc>
              <a:buFontTx/>
              <a:buNone/>
            </a:pPr>
            <a:r>
              <a:rPr lang="en-US" sz="1000" b="1" dirty="0" smtClean="0"/>
              <a:t>Reference:</a:t>
            </a:r>
            <a:r>
              <a:rPr lang="en-US" sz="1000" dirty="0" smtClean="0"/>
              <a:t> NIST SP800-53, Rev 3, </a:t>
            </a:r>
            <a:r>
              <a:rPr lang="en-US" sz="1000" i="1" dirty="0" smtClean="0"/>
              <a:t>Recommended Security Controls for Federal Information Systems</a:t>
            </a:r>
          </a:p>
        </p:txBody>
      </p:sp>
      <p:graphicFrame>
        <p:nvGraphicFramePr>
          <p:cNvPr id="513172" name="Group 148"/>
          <p:cNvGraphicFramePr>
            <a:graphicFrameLocks noGrp="1"/>
          </p:cNvGraphicFramePr>
          <p:nvPr>
            <p:ph sz="half" idx="2"/>
            <p:extLst>
              <p:ext uri="{D42A27DB-BD31-4B8C-83A1-F6EECF244321}">
                <p14:modId xmlns:p14="http://schemas.microsoft.com/office/powerpoint/2010/main" val="1051807414"/>
              </p:ext>
            </p:extLst>
          </p:nvPr>
        </p:nvGraphicFramePr>
        <p:xfrm>
          <a:off x="1092200" y="1239985"/>
          <a:ext cx="6934200" cy="5212080"/>
        </p:xfrm>
        <a:graphic>
          <a:graphicData uri="http://schemas.openxmlformats.org/drawingml/2006/table">
            <a:tbl>
              <a:tblPr/>
              <a:tblGrid>
                <a:gridCol w="1155700"/>
                <a:gridCol w="4700588"/>
                <a:gridCol w="1077912"/>
              </a:tblGrid>
              <a:tr h="23005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CLASS</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FAMILY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IDENTIFIER</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r>
              <a:tr h="230058">
                <a:tc row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Risk Assessment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RA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Planning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Services Acquisition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Certification, Accreditation, and Security Assessment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rgbClr val="003399"/>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Program 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PM</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rowSpan="9">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Operational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Personnel Security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PS</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Physical and Environmental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Contingency Planning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CP</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Configuration 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CM</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Maintenance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Information Integrity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SI</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Media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MP</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Incident Response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IR</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Awareness and Training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row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Technical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Identification and Authentication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Access Control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AC</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Audit and Accountability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AU</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Communications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SC</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p:spPr>
        <p:txBody>
          <a:bodyPr/>
          <a:lstStyle/>
          <a:p>
            <a:r>
              <a:rPr lang="en-US" dirty="0" smtClean="0"/>
              <a:t>- </a:t>
            </a:r>
            <a:fld id="{6969B075-E024-4952-BD84-126F7FD4F205}" type="slidenum">
              <a:rPr lang="en-US" smtClean="0"/>
              <a:pPr/>
              <a:t>27</a:t>
            </a:fld>
            <a:r>
              <a:rPr lang="en-US" dirty="0" smtClean="0"/>
              <a:t> -</a:t>
            </a:r>
          </a:p>
        </p:txBody>
      </p:sp>
      <p:sp>
        <p:nvSpPr>
          <p:cNvPr id="32771" name="Rectangle 2"/>
          <p:cNvSpPr>
            <a:spLocks noGrp="1" noChangeArrowheads="1"/>
          </p:cNvSpPr>
          <p:nvPr>
            <p:ph type="title"/>
          </p:nvPr>
        </p:nvSpPr>
        <p:spPr/>
        <p:txBody>
          <a:bodyPr/>
          <a:lstStyle/>
          <a:p>
            <a:r>
              <a:rPr lang="en-US" sz="1200" dirty="0" smtClean="0"/>
              <a:t>Governance &amp; Management </a:t>
            </a:r>
            <a:r>
              <a:rPr lang="en-US" dirty="0" smtClean="0"/>
              <a:t/>
            </a:r>
            <a:br>
              <a:rPr lang="en-US" dirty="0" smtClean="0"/>
            </a:br>
            <a:r>
              <a:rPr lang="en-US" dirty="0" smtClean="0"/>
              <a:t>Assurance Requirements – </a:t>
            </a:r>
            <a:r>
              <a:rPr lang="en-US" dirty="0" err="1" smtClean="0"/>
              <a:t>DoD</a:t>
            </a:r>
            <a:endParaRPr lang="en-US" sz="1200" dirty="0" smtClean="0"/>
          </a:p>
        </p:txBody>
      </p:sp>
      <p:sp>
        <p:nvSpPr>
          <p:cNvPr id="32772" name="Rectangle 107"/>
          <p:cNvSpPr>
            <a:spLocks noGrp="1" noChangeArrowheads="1"/>
          </p:cNvSpPr>
          <p:nvPr>
            <p:ph type="body" idx="1"/>
          </p:nvPr>
        </p:nvSpPr>
        <p:spPr>
          <a:xfrm>
            <a:off x="685800" y="1143000"/>
            <a:ext cx="8229600" cy="4572000"/>
          </a:xfrm>
        </p:spPr>
        <p:txBody>
          <a:bodyPr/>
          <a:lstStyle/>
          <a:p>
            <a:pPr>
              <a:buFontTx/>
              <a:buNone/>
            </a:pPr>
            <a:r>
              <a:rPr lang="en-US" dirty="0" smtClean="0"/>
              <a:t>DoDI 8500.2, </a:t>
            </a:r>
            <a:r>
              <a:rPr lang="en-US" i="1" dirty="0" smtClean="0"/>
              <a:t>Information Assurance (IA) Implementation</a:t>
            </a:r>
          </a:p>
          <a:p>
            <a:pPr>
              <a:buClr>
                <a:srgbClr val="003399"/>
              </a:buClr>
            </a:pPr>
            <a:r>
              <a:rPr lang="en-US" u="sng" dirty="0" smtClean="0">
                <a:solidFill>
                  <a:srgbClr val="FF6600"/>
                </a:solidFill>
              </a:rPr>
              <a:t>Confidentiality Controls</a:t>
            </a:r>
            <a:r>
              <a:rPr lang="en-US" dirty="0" smtClean="0"/>
              <a:t> + </a:t>
            </a:r>
            <a:r>
              <a:rPr lang="en-US" u="sng" dirty="0" smtClean="0">
                <a:solidFill>
                  <a:srgbClr val="FF6600"/>
                </a:solidFill>
              </a:rPr>
              <a:t>Controls for Integrity &amp; Availability</a:t>
            </a:r>
            <a:r>
              <a:rPr lang="en-US" dirty="0" smtClean="0"/>
              <a:t> (i.e. Mission Assurance Category (</a:t>
            </a:r>
            <a:r>
              <a:rPr lang="en-US" dirty="0" smtClean="0">
                <a:solidFill>
                  <a:srgbClr val="FF6600"/>
                </a:solidFill>
              </a:rPr>
              <a:t>MAC</a:t>
            </a:r>
            <a:r>
              <a:rPr lang="en-US" dirty="0" smtClean="0"/>
              <a:t>))</a:t>
            </a:r>
          </a:p>
          <a:p>
            <a:endParaRPr lang="en-US" dirty="0" smtClean="0"/>
          </a:p>
        </p:txBody>
      </p:sp>
      <p:graphicFrame>
        <p:nvGraphicFramePr>
          <p:cNvPr id="515184" name="Group 112"/>
          <p:cNvGraphicFramePr>
            <a:graphicFrameLocks noGrp="1"/>
          </p:cNvGraphicFramePr>
          <p:nvPr>
            <p:extLst>
              <p:ext uri="{D42A27DB-BD31-4B8C-83A1-F6EECF244321}">
                <p14:modId xmlns:p14="http://schemas.microsoft.com/office/powerpoint/2010/main" val="234188671"/>
              </p:ext>
            </p:extLst>
          </p:nvPr>
        </p:nvGraphicFramePr>
        <p:xfrm>
          <a:off x="4038600" y="2590800"/>
          <a:ext cx="4953000" cy="4151214"/>
        </p:xfrm>
        <a:graphic>
          <a:graphicData uri="http://schemas.openxmlformats.org/drawingml/2006/table">
            <a:tbl>
              <a:tblPr/>
              <a:tblGrid>
                <a:gridCol w="2133600"/>
                <a:gridCol w="1371600"/>
                <a:gridCol w="1447800"/>
              </a:tblGrid>
              <a:tr h="454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SUBJECT AREA NAME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E4.A1 (MAC 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E4.A2 (MAC II)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E4.A3 (MAC III)</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ABBREVIATION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NUMBER OF CONTROLS IN SUBJECT AREA</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r>
              <a:tr h="222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Security Design &amp; Configuration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DC</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31</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22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Identification &amp; Authentication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IA</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9</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3238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Enclave &amp; Computing Environment</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EC</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48</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238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Enclave Boundary Defense</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EB</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8</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238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Physical &amp; Environmental</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PE</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27</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22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Personnel</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PR</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7</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22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Continuity</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CO</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24</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r>
              <a:tr h="3238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Vulnerability &amp; Incident Management</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VI</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3</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graphicFrame>
        <p:nvGraphicFramePr>
          <p:cNvPr id="515182" name="Group 110"/>
          <p:cNvGraphicFramePr>
            <a:graphicFrameLocks noGrp="1"/>
          </p:cNvGraphicFramePr>
          <p:nvPr>
            <p:extLst>
              <p:ext uri="{D42A27DB-BD31-4B8C-83A1-F6EECF244321}">
                <p14:modId xmlns:p14="http://schemas.microsoft.com/office/powerpoint/2010/main" val="3155620307"/>
              </p:ext>
            </p:extLst>
          </p:nvPr>
        </p:nvGraphicFramePr>
        <p:xfrm>
          <a:off x="457200" y="2590800"/>
          <a:ext cx="3276600" cy="1489692"/>
        </p:xfrm>
        <a:graphic>
          <a:graphicData uri="http://schemas.openxmlformats.org/drawingml/2006/table">
            <a:tbl>
              <a:tblPr/>
              <a:tblGrid>
                <a:gridCol w="1563688"/>
                <a:gridCol w="1712912"/>
              </a:tblGrid>
              <a:tr h="3238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CONFIDENTIALITY CONTROLS</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3399"/>
                          </a:solidFill>
                          <a:effectLst/>
                          <a:latin typeface="Arial Narrow" pitchFamily="34" charset="0"/>
                        </a:rPr>
                        <a:t>INFORMATION CLASSIFICATION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C000"/>
                    </a:solidFill>
                  </a:tcPr>
                </a:tc>
              </a:tr>
              <a:tr h="3238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E4.A4 (High)</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Classified Information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E4.A5 (Medium)</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Sensitive Information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3238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E4.A6 (Basic)</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3399"/>
                          </a:solidFill>
                          <a:effectLst/>
                          <a:latin typeface="Arial Narrow" pitchFamily="34" charset="0"/>
                        </a:rPr>
                        <a:t>Public Information</a:t>
                      </a:r>
                    </a:p>
                  </a:txBody>
                  <a:tcPr marL="91422" marR="91422" marT="45711" marB="45711"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1200" dirty="0" smtClean="0"/>
              <a:t>Governance &amp; Management </a:t>
            </a:r>
            <a:r>
              <a:rPr lang="en-US" dirty="0" smtClean="0"/>
              <a:t/>
            </a:r>
            <a:br>
              <a:rPr lang="en-US" dirty="0" smtClean="0"/>
            </a:br>
            <a:r>
              <a:rPr lang="en-US" dirty="0" smtClean="0"/>
              <a:t>Assurance Requirements – Industry</a:t>
            </a:r>
          </a:p>
        </p:txBody>
      </p:sp>
      <p:sp>
        <p:nvSpPr>
          <p:cNvPr id="7" name="Text Placeholder 6"/>
          <p:cNvSpPr>
            <a:spLocks noGrp="1"/>
          </p:cNvSpPr>
          <p:nvPr>
            <p:ph type="body" sz="half" idx="1"/>
          </p:nvPr>
        </p:nvSpPr>
        <p:spPr>
          <a:xfrm>
            <a:off x="217488" y="1089025"/>
            <a:ext cx="8740775" cy="782638"/>
          </a:xfrm>
        </p:spPr>
        <p:txBody>
          <a:bodyPr/>
          <a:lstStyle/>
          <a:p>
            <a:pPr marL="0" indent="0">
              <a:buFontTx/>
              <a:buNone/>
              <a:defRPr/>
            </a:pPr>
            <a:r>
              <a:rPr lang="en-US" dirty="0" smtClean="0"/>
              <a:t>ISO/IEC 27001:2005, </a:t>
            </a:r>
            <a:r>
              <a:rPr lang="en-US" i="1" dirty="0" smtClean="0"/>
              <a:t>Information Technology – Security Techniques – Security Management System – Requirements</a:t>
            </a:r>
          </a:p>
          <a:p>
            <a:pPr>
              <a:defRPr/>
            </a:pPr>
            <a:endParaRPr lang="en-US" dirty="0" smtClean="0"/>
          </a:p>
        </p:txBody>
      </p:sp>
      <p:sp>
        <p:nvSpPr>
          <p:cNvPr id="33796" name="Slide Number Placeholder 3"/>
          <p:cNvSpPr>
            <a:spLocks noGrp="1"/>
          </p:cNvSpPr>
          <p:nvPr>
            <p:ph type="sldNum" sz="quarter" idx="10"/>
          </p:nvPr>
        </p:nvSpPr>
        <p:spPr>
          <a:noFill/>
        </p:spPr>
        <p:txBody>
          <a:bodyPr/>
          <a:lstStyle/>
          <a:p>
            <a:r>
              <a:rPr lang="en-US" dirty="0" smtClean="0"/>
              <a:t>- </a:t>
            </a:r>
            <a:fld id="{B912F899-BCE9-4BB9-AF51-D274BB1FA02D}" type="slidenum">
              <a:rPr lang="en-US" smtClean="0"/>
              <a:pPr/>
              <a:t>28</a:t>
            </a:fld>
            <a:r>
              <a:rPr lang="en-US" dirty="0" smtClean="0"/>
              <a:t> -</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45564551"/>
              </p:ext>
            </p:extLst>
          </p:nvPr>
        </p:nvGraphicFramePr>
        <p:xfrm>
          <a:off x="163513" y="1947863"/>
          <a:ext cx="8795657" cy="4602480"/>
        </p:xfrm>
        <a:graphic>
          <a:graphicData uri="http://schemas.openxmlformats.org/drawingml/2006/table">
            <a:tbl>
              <a:tblPr firstRow="1" bandRow="1">
                <a:tableStyleId>{5C22544A-7EE6-4342-B048-85BDC9FD1C3A}</a:tableStyleId>
              </a:tblPr>
              <a:tblGrid>
                <a:gridCol w="2492828"/>
                <a:gridCol w="6302829"/>
              </a:tblGrid>
              <a:tr h="165253">
                <a:tc>
                  <a:txBody>
                    <a:bodyPr/>
                    <a:lstStyle/>
                    <a:p>
                      <a:r>
                        <a:rPr lang="en-US" sz="1400" dirty="0" smtClean="0">
                          <a:solidFill>
                            <a:srgbClr val="003399"/>
                          </a:solidFill>
                          <a:latin typeface="Arial Narrow" pitchFamily="34" charset="0"/>
                        </a:rPr>
                        <a:t>CONTROL </a:t>
                      </a:r>
                      <a:r>
                        <a:rPr lang="en-US" sz="1400" baseline="0" dirty="0" smtClean="0">
                          <a:solidFill>
                            <a:srgbClr val="003399"/>
                          </a:solidFill>
                          <a:latin typeface="Arial Narrow" pitchFamily="34" charset="0"/>
                        </a:rPr>
                        <a:t>CATEGORY</a:t>
                      </a:r>
                      <a:endParaRPr lang="en-US" sz="14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C000"/>
                    </a:solidFill>
                  </a:tcPr>
                </a:tc>
                <a:tc>
                  <a:txBody>
                    <a:bodyPr/>
                    <a:lstStyle/>
                    <a:p>
                      <a:r>
                        <a:rPr lang="en-US" sz="1400" dirty="0" smtClean="0">
                          <a:solidFill>
                            <a:srgbClr val="003399"/>
                          </a:solidFill>
                          <a:latin typeface="Arial Narrow" pitchFamily="34" charset="0"/>
                        </a:rPr>
                        <a:t>SUB-CATEGORY</a:t>
                      </a:r>
                      <a:r>
                        <a:rPr lang="en-US" sz="1400" baseline="0" dirty="0" smtClean="0">
                          <a:solidFill>
                            <a:srgbClr val="003399"/>
                          </a:solidFill>
                          <a:latin typeface="Arial Narrow" pitchFamily="34" charset="0"/>
                        </a:rPr>
                        <a:t> OF </a:t>
                      </a:r>
                      <a:r>
                        <a:rPr lang="en-US" sz="1400" dirty="0" smtClean="0">
                          <a:solidFill>
                            <a:srgbClr val="003399"/>
                          </a:solidFill>
                          <a:latin typeface="Arial Narrow" pitchFamily="34" charset="0"/>
                        </a:rPr>
                        <a:t>CONTROLS</a:t>
                      </a:r>
                      <a:endParaRPr lang="en-US" sz="14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C000"/>
                    </a:solidFill>
                  </a:tcPr>
                </a:tc>
              </a:tr>
              <a:tr h="148728">
                <a:tc>
                  <a:txBody>
                    <a:bodyPr/>
                    <a:lstStyle/>
                    <a:p>
                      <a:r>
                        <a:rPr lang="en-US" sz="1200" dirty="0" smtClean="0">
                          <a:solidFill>
                            <a:srgbClr val="003399"/>
                          </a:solidFill>
                          <a:latin typeface="Arial Narrow" pitchFamily="34" charset="0"/>
                        </a:rPr>
                        <a:t>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Information 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Organization of Information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Internal organization; External parties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Asset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Responsibility for assets;</a:t>
                      </a:r>
                      <a:r>
                        <a:rPr lang="en-US" sz="1200" baseline="0" dirty="0" smtClean="0">
                          <a:solidFill>
                            <a:srgbClr val="003399"/>
                          </a:solidFill>
                          <a:latin typeface="Arial Narrow" pitchFamily="34" charset="0"/>
                        </a:rPr>
                        <a:t> Information classification</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Human</a:t>
                      </a:r>
                      <a:r>
                        <a:rPr lang="en-US" sz="1200" baseline="0" dirty="0" smtClean="0">
                          <a:solidFill>
                            <a:srgbClr val="003399"/>
                          </a:solidFill>
                          <a:latin typeface="Arial Narrow" pitchFamily="34" charset="0"/>
                        </a:rPr>
                        <a:t> Resource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Prior to employment;</a:t>
                      </a:r>
                      <a:r>
                        <a:rPr lang="en-US" sz="1200" baseline="0" dirty="0" smtClean="0">
                          <a:solidFill>
                            <a:srgbClr val="003399"/>
                          </a:solidFill>
                          <a:latin typeface="Arial Narrow" pitchFamily="34" charset="0"/>
                        </a:rPr>
                        <a:t> During employment; Termination or change of employment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Physical and Environmental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Secure areas; Equipment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365135">
                <a:tc>
                  <a:txBody>
                    <a:bodyPr/>
                    <a:lstStyle/>
                    <a:p>
                      <a:r>
                        <a:rPr lang="en-US" sz="1200" dirty="0" smtClean="0">
                          <a:solidFill>
                            <a:srgbClr val="003399"/>
                          </a:solidFill>
                          <a:latin typeface="Arial Narrow" pitchFamily="34" charset="0"/>
                        </a:rPr>
                        <a:t>Communications and Operations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Operational procedures and responsibilities; Third party</a:t>
                      </a:r>
                      <a:r>
                        <a:rPr lang="en-US" sz="1200" baseline="0" dirty="0" smtClean="0">
                          <a:solidFill>
                            <a:srgbClr val="003399"/>
                          </a:solidFill>
                          <a:latin typeface="Arial Narrow" pitchFamily="34" charset="0"/>
                        </a:rPr>
                        <a:t> service delivery management; System planning and acceptance; Protection against malicious and mobile code; Back-up; Network security management; Media handling; Exchange of information; Electronic commerce services; Monitoring</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347032">
                <a:tc>
                  <a:txBody>
                    <a:bodyPr/>
                    <a:lstStyle/>
                    <a:p>
                      <a:r>
                        <a:rPr lang="en-US" sz="1200" dirty="0" smtClean="0">
                          <a:solidFill>
                            <a:srgbClr val="003399"/>
                          </a:solidFill>
                          <a:latin typeface="Arial Narrow" pitchFamily="34" charset="0"/>
                        </a:rPr>
                        <a:t>Access Control</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r>
                        <a:rPr lang="en-US" sz="1200" dirty="0" smtClean="0">
                          <a:solidFill>
                            <a:srgbClr val="003399"/>
                          </a:solidFill>
                          <a:latin typeface="Arial Narrow" pitchFamily="34" charset="0"/>
                        </a:rPr>
                        <a:t>Business</a:t>
                      </a:r>
                      <a:r>
                        <a:rPr lang="en-US" sz="1200" baseline="0" dirty="0" smtClean="0">
                          <a:solidFill>
                            <a:srgbClr val="003399"/>
                          </a:solidFill>
                          <a:latin typeface="Arial Narrow" pitchFamily="34" charset="0"/>
                        </a:rPr>
                        <a:t> requirement for access control; User access management; User responsibilities; Network access control; Operating system access control; Application and information access control; Mobile computing and teleworking</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r h="347032">
                <a:tc>
                  <a:txBody>
                    <a:bodyPr/>
                    <a:lstStyle/>
                    <a:p>
                      <a:r>
                        <a:rPr lang="en-US" sz="1200" dirty="0" smtClean="0">
                          <a:solidFill>
                            <a:srgbClr val="003399"/>
                          </a:solidFill>
                          <a:latin typeface="Arial Narrow" pitchFamily="34" charset="0"/>
                        </a:rPr>
                        <a:t>Information Systems Acquisition, Development, and Maintenance</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Security requirements</a:t>
                      </a:r>
                      <a:r>
                        <a:rPr lang="en-US" sz="1200" baseline="0" dirty="0" smtClean="0">
                          <a:solidFill>
                            <a:srgbClr val="003399"/>
                          </a:solidFill>
                          <a:latin typeface="Arial Narrow" pitchFamily="34" charset="0"/>
                        </a:rPr>
                        <a:t> of information systems; Correct processing in applications; Cryptographic controls; Security of system files; Security in development and support processes; Technical vulnerability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247880">
                <a:tc>
                  <a:txBody>
                    <a:bodyPr/>
                    <a:lstStyle/>
                    <a:p>
                      <a:r>
                        <a:rPr lang="en-US" sz="1200" dirty="0" smtClean="0">
                          <a:solidFill>
                            <a:srgbClr val="003399"/>
                          </a:solidFill>
                          <a:latin typeface="Arial Narrow" pitchFamily="34" charset="0"/>
                        </a:rPr>
                        <a:t>Information</a:t>
                      </a:r>
                      <a:r>
                        <a:rPr lang="en-US" sz="1200" baseline="0" dirty="0" smtClean="0">
                          <a:solidFill>
                            <a:srgbClr val="003399"/>
                          </a:solidFill>
                          <a:latin typeface="Arial Narrow" pitchFamily="34" charset="0"/>
                        </a:rPr>
                        <a:t> Security Incident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Reporting information</a:t>
                      </a:r>
                      <a:r>
                        <a:rPr lang="en-US" sz="1200" baseline="0" dirty="0" smtClean="0">
                          <a:solidFill>
                            <a:srgbClr val="003399"/>
                          </a:solidFill>
                          <a:latin typeface="Arial Narrow" pitchFamily="34" charset="0"/>
                        </a:rPr>
                        <a:t> security events and weaknesses; Management of information security incidents and improvements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Business</a:t>
                      </a:r>
                      <a:r>
                        <a:rPr lang="en-US" sz="1200" baseline="0" dirty="0" smtClean="0">
                          <a:solidFill>
                            <a:srgbClr val="003399"/>
                          </a:solidFill>
                          <a:latin typeface="Arial Narrow" pitchFamily="34" charset="0"/>
                        </a:rPr>
                        <a:t> Continuity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Information security aspects of business continuity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247880">
                <a:tc>
                  <a:txBody>
                    <a:bodyPr/>
                    <a:lstStyle/>
                    <a:p>
                      <a:r>
                        <a:rPr lang="en-US" sz="1200" dirty="0" smtClean="0">
                          <a:solidFill>
                            <a:srgbClr val="003399"/>
                          </a:solidFill>
                          <a:latin typeface="Arial Narrow" pitchFamily="34" charset="0"/>
                        </a:rPr>
                        <a:t>Compliance</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Compliance with legal requirements; Compliance with security policies</a:t>
                      </a:r>
                      <a:r>
                        <a:rPr lang="en-US" sz="1200" baseline="0" dirty="0" smtClean="0">
                          <a:solidFill>
                            <a:srgbClr val="003399"/>
                          </a:solidFill>
                          <a:latin typeface="Arial Narrow" pitchFamily="34" charset="0"/>
                        </a:rPr>
                        <a:t> and standards, and technical compliance; Information system audit considerations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1200" dirty="0" smtClean="0"/>
              <a:t>Governance &amp; Management </a:t>
            </a:r>
            <a:r>
              <a:rPr lang="en-US" dirty="0" smtClean="0"/>
              <a:t/>
            </a:r>
            <a:br>
              <a:rPr lang="en-US" dirty="0" smtClean="0"/>
            </a:br>
            <a:r>
              <a:rPr lang="en-US" dirty="0" smtClean="0"/>
              <a:t>Assurance Requirements – Credit Card Payment Industry</a:t>
            </a:r>
          </a:p>
        </p:txBody>
      </p:sp>
      <p:sp>
        <p:nvSpPr>
          <p:cNvPr id="7" name="Text Placeholder 6"/>
          <p:cNvSpPr>
            <a:spLocks noGrp="1"/>
          </p:cNvSpPr>
          <p:nvPr>
            <p:ph type="body" sz="half" idx="1"/>
          </p:nvPr>
        </p:nvSpPr>
        <p:spPr>
          <a:xfrm>
            <a:off x="217488" y="1089024"/>
            <a:ext cx="8740775" cy="1196975"/>
          </a:xfrm>
        </p:spPr>
        <p:txBody>
          <a:bodyPr/>
          <a:lstStyle/>
          <a:p>
            <a:pPr marL="0" indent="0">
              <a:buFontTx/>
              <a:buNone/>
              <a:defRPr/>
            </a:pPr>
            <a:r>
              <a:rPr lang="en-US" dirty="0" smtClean="0"/>
              <a:t>Payment Card Industry – Data Security Standard (PCI-DSS), </a:t>
            </a:r>
            <a:r>
              <a:rPr lang="en-US" i="1" dirty="0" smtClean="0"/>
              <a:t>Requirements and Security Assessment Procedures</a:t>
            </a:r>
            <a:r>
              <a:rPr lang="en-US" dirty="0" smtClean="0"/>
              <a:t>, </a:t>
            </a:r>
            <a:br>
              <a:rPr lang="en-US" dirty="0" smtClean="0"/>
            </a:br>
            <a:r>
              <a:rPr lang="en-US" dirty="0" smtClean="0"/>
              <a:t>Version 2.0, October 2010</a:t>
            </a:r>
          </a:p>
        </p:txBody>
      </p:sp>
      <p:sp>
        <p:nvSpPr>
          <p:cNvPr id="33796" name="Slide Number Placeholder 3"/>
          <p:cNvSpPr>
            <a:spLocks noGrp="1"/>
          </p:cNvSpPr>
          <p:nvPr>
            <p:ph type="sldNum" sz="quarter" idx="10"/>
          </p:nvPr>
        </p:nvSpPr>
        <p:spPr>
          <a:noFill/>
        </p:spPr>
        <p:txBody>
          <a:bodyPr/>
          <a:lstStyle/>
          <a:p>
            <a:r>
              <a:rPr lang="en-US" dirty="0" smtClean="0"/>
              <a:t>- </a:t>
            </a:r>
            <a:fld id="{B912F899-BCE9-4BB9-AF51-D274BB1FA02D}" type="slidenum">
              <a:rPr lang="en-US" smtClean="0"/>
              <a:pPr/>
              <a:t>29</a:t>
            </a:fld>
            <a:r>
              <a:rPr lang="en-US" dirty="0" smtClean="0"/>
              <a:t> -</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639798309"/>
              </p:ext>
            </p:extLst>
          </p:nvPr>
        </p:nvGraphicFramePr>
        <p:xfrm>
          <a:off x="163513" y="2438400"/>
          <a:ext cx="8795657" cy="3138815"/>
        </p:xfrm>
        <a:graphic>
          <a:graphicData uri="http://schemas.openxmlformats.org/drawingml/2006/table">
            <a:tbl>
              <a:tblPr firstRow="1" bandRow="1">
                <a:tableStyleId>{5C22544A-7EE6-4342-B048-85BDC9FD1C3A}</a:tableStyleId>
              </a:tblPr>
              <a:tblGrid>
                <a:gridCol w="2492828"/>
                <a:gridCol w="6302829"/>
              </a:tblGrid>
              <a:tr h="165253">
                <a:tc>
                  <a:txBody>
                    <a:bodyPr/>
                    <a:lstStyle/>
                    <a:p>
                      <a:r>
                        <a:rPr lang="en-US" sz="1400" dirty="0" smtClean="0">
                          <a:solidFill>
                            <a:srgbClr val="003399"/>
                          </a:solidFill>
                          <a:latin typeface="Arial Narrow" pitchFamily="34" charset="0"/>
                        </a:rPr>
                        <a:t>Assessment Procedures</a:t>
                      </a:r>
                      <a:endParaRPr lang="en-US" sz="14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C000"/>
                    </a:solidFill>
                  </a:tcPr>
                </a:tc>
                <a:tc>
                  <a:txBody>
                    <a:bodyPr/>
                    <a:lstStyle/>
                    <a:p>
                      <a:r>
                        <a:rPr lang="en-US" sz="1400" dirty="0" smtClean="0">
                          <a:solidFill>
                            <a:srgbClr val="003399"/>
                          </a:solidFill>
                          <a:latin typeface="Arial Narrow" pitchFamily="34" charset="0"/>
                        </a:rPr>
                        <a:t>Requirements</a:t>
                      </a:r>
                      <a:endParaRPr lang="en-US" sz="14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C000"/>
                    </a:solidFill>
                  </a:tcPr>
                </a:tc>
              </a:tr>
              <a:tr h="148728">
                <a:tc>
                  <a:txBody>
                    <a:bodyPr/>
                    <a:lstStyle/>
                    <a:p>
                      <a:r>
                        <a:rPr lang="en-US" sz="1200" dirty="0" smtClean="0">
                          <a:solidFill>
                            <a:srgbClr val="003399"/>
                          </a:solidFill>
                          <a:latin typeface="Arial Narrow" pitchFamily="34" charset="0"/>
                        </a:rPr>
                        <a:t>Build and Maintain a Secure Network</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Req. 1: Install and maintain a firewall configuration to protect cardholder data.</a:t>
                      </a:r>
                    </a:p>
                    <a:p>
                      <a:r>
                        <a:rPr lang="en-US" sz="1200" dirty="0" smtClean="0">
                          <a:solidFill>
                            <a:srgbClr val="003399"/>
                          </a:solidFill>
                          <a:latin typeface="Arial Narrow" pitchFamily="34" charset="0"/>
                        </a:rPr>
                        <a:t>Req. 2: Do not use vendor-supplied defaults</a:t>
                      </a:r>
                      <a:r>
                        <a:rPr lang="en-US" sz="1200" baseline="0" dirty="0" smtClean="0">
                          <a:solidFill>
                            <a:srgbClr val="003399"/>
                          </a:solidFill>
                          <a:latin typeface="Arial Narrow" pitchFamily="34" charset="0"/>
                        </a:rPr>
                        <a:t> for system passwords and other security parameters.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Protect Cardholder Data</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Req.</a:t>
                      </a:r>
                      <a:r>
                        <a:rPr lang="en-US" sz="1200" baseline="0" dirty="0" smtClean="0">
                          <a:solidFill>
                            <a:srgbClr val="003399"/>
                          </a:solidFill>
                          <a:latin typeface="Arial Narrow" pitchFamily="34" charset="0"/>
                        </a:rPr>
                        <a:t> 3: Protect stored cardholder data.</a:t>
                      </a:r>
                    </a:p>
                    <a:p>
                      <a:r>
                        <a:rPr lang="en-US" sz="1200" baseline="0" dirty="0" smtClean="0">
                          <a:solidFill>
                            <a:srgbClr val="003399"/>
                          </a:solidFill>
                          <a:latin typeface="Arial Narrow" pitchFamily="34" charset="0"/>
                        </a:rPr>
                        <a:t>Req. 4: Encrypt transmission of cardholder data across open, public networks.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Maintain a Vulnerability Management</a:t>
                      </a:r>
                      <a:r>
                        <a:rPr lang="en-US" sz="1200" baseline="0" dirty="0" smtClean="0">
                          <a:solidFill>
                            <a:srgbClr val="003399"/>
                          </a:solidFill>
                          <a:latin typeface="Arial Narrow" pitchFamily="34" charset="0"/>
                        </a:rPr>
                        <a:t> Program</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Req. 5: Use and regularly update anti-virus software or programs.</a:t>
                      </a:r>
                    </a:p>
                    <a:p>
                      <a:r>
                        <a:rPr lang="en-US" sz="1200" dirty="0" smtClean="0">
                          <a:solidFill>
                            <a:srgbClr val="003399"/>
                          </a:solidFill>
                          <a:latin typeface="Arial Narrow" pitchFamily="34" charset="0"/>
                        </a:rPr>
                        <a:t>Req. 6: Develop and maintain secure systems and applications.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Implement</a:t>
                      </a:r>
                      <a:r>
                        <a:rPr lang="en-US" sz="1200" baseline="0" dirty="0" smtClean="0">
                          <a:solidFill>
                            <a:srgbClr val="003399"/>
                          </a:solidFill>
                          <a:latin typeface="Arial Narrow" pitchFamily="34" charset="0"/>
                        </a:rPr>
                        <a:t> Strong Access Control Measures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Req. 7: Restrict access</a:t>
                      </a:r>
                      <a:r>
                        <a:rPr lang="en-US" sz="1200" baseline="0" dirty="0" smtClean="0">
                          <a:solidFill>
                            <a:srgbClr val="003399"/>
                          </a:solidFill>
                          <a:latin typeface="Arial Narrow" pitchFamily="34" charset="0"/>
                        </a:rPr>
                        <a:t> to cardholder data by business need to know.</a:t>
                      </a:r>
                    </a:p>
                    <a:p>
                      <a:r>
                        <a:rPr lang="en-US" sz="1200" baseline="0" dirty="0" smtClean="0">
                          <a:solidFill>
                            <a:srgbClr val="003399"/>
                          </a:solidFill>
                          <a:latin typeface="Arial Narrow" pitchFamily="34" charset="0"/>
                        </a:rPr>
                        <a:t>Req. 8: Assign a unique ID to each person with computer access.</a:t>
                      </a:r>
                    </a:p>
                    <a:p>
                      <a:r>
                        <a:rPr lang="en-US" sz="1200" baseline="0" dirty="0" smtClean="0">
                          <a:solidFill>
                            <a:srgbClr val="003399"/>
                          </a:solidFill>
                          <a:latin typeface="Arial Narrow" pitchFamily="34" charset="0"/>
                        </a:rPr>
                        <a:t>Req. 9: Restrict physical access to cardholder data.</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Regular Monitor and Test Network</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Req. 10: Track and monitor all access</a:t>
                      </a:r>
                      <a:r>
                        <a:rPr lang="en-US" sz="1200" baseline="0" dirty="0" smtClean="0">
                          <a:solidFill>
                            <a:srgbClr val="003399"/>
                          </a:solidFill>
                          <a:latin typeface="Arial Narrow" pitchFamily="34" charset="0"/>
                        </a:rPr>
                        <a:t> to network resources and cardholder data.</a:t>
                      </a:r>
                    </a:p>
                    <a:p>
                      <a:r>
                        <a:rPr lang="en-US" sz="1200" baseline="0" dirty="0" smtClean="0">
                          <a:solidFill>
                            <a:srgbClr val="003399"/>
                          </a:solidFill>
                          <a:latin typeface="Arial Narrow" pitchFamily="34" charset="0"/>
                        </a:rPr>
                        <a:t>Req. 11: Regular test security systems and processes.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365135">
                <a:tc>
                  <a:txBody>
                    <a:bodyPr/>
                    <a:lstStyle/>
                    <a:p>
                      <a:r>
                        <a:rPr lang="en-US" sz="1200" dirty="0" smtClean="0">
                          <a:solidFill>
                            <a:srgbClr val="003399"/>
                          </a:solidFill>
                          <a:latin typeface="Arial Narrow" pitchFamily="34" charset="0"/>
                        </a:rPr>
                        <a:t>Maintain an</a:t>
                      </a:r>
                      <a:r>
                        <a:rPr lang="en-US" sz="1200" baseline="0" dirty="0" smtClean="0">
                          <a:solidFill>
                            <a:srgbClr val="003399"/>
                          </a:solidFill>
                          <a:latin typeface="Arial Narrow" pitchFamily="34" charset="0"/>
                        </a:rPr>
                        <a:t> Information 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Req. 12: Maintain a policy that addresses information security for all personnel.</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165388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Introduction</a:t>
            </a:r>
            <a:r>
              <a:rPr lang="en-US" dirty="0" smtClean="0"/>
              <a:t/>
            </a:r>
            <a:br>
              <a:rPr lang="en-US" dirty="0" smtClean="0"/>
            </a:br>
            <a:r>
              <a:rPr lang="en-US" dirty="0" smtClean="0"/>
              <a:t>Current State of Insecurity in Federal Agencies</a:t>
            </a:r>
            <a:endParaRPr lang="en-US" dirty="0"/>
          </a:p>
        </p:txBody>
      </p:sp>
      <p:sp>
        <p:nvSpPr>
          <p:cNvPr id="3" name="Content Placeholder 2"/>
          <p:cNvSpPr>
            <a:spLocks noGrp="1"/>
          </p:cNvSpPr>
          <p:nvPr>
            <p:ph idx="1"/>
          </p:nvPr>
        </p:nvSpPr>
        <p:spPr/>
        <p:txBody>
          <a:bodyPr/>
          <a:lstStyle/>
          <a:p>
            <a:r>
              <a:rPr lang="en-US" dirty="0" smtClean="0"/>
              <a:t>“The 25 major agencies of Federal government continue to improve information security performance relative to C&amp;A rate and testing of contingency plans and security controls.” </a:t>
            </a:r>
            <a:r>
              <a:rPr lang="en-US" sz="1000" dirty="0" smtClean="0"/>
              <a:t>– OMB </a:t>
            </a:r>
            <a:r>
              <a:rPr lang="en-US" sz="1000" i="1" dirty="0" smtClean="0"/>
              <a:t>FY 2008 Report to Congress on Implementation of FISMA</a:t>
            </a:r>
            <a:r>
              <a:rPr lang="en-US" sz="1000" dirty="0" smtClean="0"/>
              <a:t>.</a:t>
            </a:r>
          </a:p>
          <a:p>
            <a:endParaRPr lang="en-US" dirty="0" smtClean="0"/>
          </a:p>
          <a:p>
            <a:endParaRPr lang="en-US" dirty="0" smtClean="0"/>
          </a:p>
          <a:p>
            <a:endParaRPr lang="en-US" dirty="0" smtClean="0"/>
          </a:p>
          <a:p>
            <a:endParaRPr lang="en-US" dirty="0" smtClean="0"/>
          </a:p>
          <a:p>
            <a:endParaRPr lang="en-US" dirty="0" smtClean="0"/>
          </a:p>
          <a:p>
            <a:r>
              <a:rPr lang="en-US" dirty="0" smtClean="0"/>
              <a:t>Yet, “20 of 24 major agencies indicated that inadequate information security controls were either a significant deficiency or a material weakness.”*</a:t>
            </a:r>
            <a:endParaRPr lang="en-US" dirty="0"/>
          </a:p>
        </p:txBody>
      </p:sp>
      <p:sp>
        <p:nvSpPr>
          <p:cNvPr id="4" name="Slide Number Placeholder 3"/>
          <p:cNvSpPr>
            <a:spLocks noGrp="1"/>
          </p:cNvSpPr>
          <p:nvPr>
            <p:ph type="sldNum" sz="quarter" idx="10"/>
          </p:nvPr>
        </p:nvSpPr>
        <p:spPr/>
        <p:txBody>
          <a:bodyPr/>
          <a:lstStyle/>
          <a:p>
            <a:fld id="{C913E34A-AD91-41F9-9AF6-83B8E56266B9}" type="slidenum">
              <a:rPr lang="en-US" smtClean="0"/>
              <a:pPr/>
              <a:t>3</a:t>
            </a:fld>
            <a:endParaRPr lang="en-US" dirty="0"/>
          </a:p>
        </p:txBody>
      </p:sp>
      <p:graphicFrame>
        <p:nvGraphicFramePr>
          <p:cNvPr id="5" name="Table 4"/>
          <p:cNvGraphicFramePr>
            <a:graphicFrameLocks noGrp="1"/>
          </p:cNvGraphicFramePr>
          <p:nvPr/>
        </p:nvGraphicFramePr>
        <p:xfrm>
          <a:off x="1066800" y="2819400"/>
          <a:ext cx="7543802" cy="1920240"/>
        </p:xfrm>
        <a:graphic>
          <a:graphicData uri="http://schemas.openxmlformats.org/drawingml/2006/table">
            <a:tbl>
              <a:tblPr firstRow="1" bandRow="1">
                <a:tableStyleId>{5C22544A-7EE6-4342-B048-85BDC9FD1C3A}</a:tableStyleId>
              </a:tblPr>
              <a:tblGrid>
                <a:gridCol w="2969369"/>
                <a:gridCol w="1123545"/>
                <a:gridCol w="1203798"/>
                <a:gridCol w="1123545"/>
                <a:gridCol w="1123545"/>
              </a:tblGrid>
              <a:tr h="228600">
                <a:tc>
                  <a:txBody>
                    <a:bodyPr/>
                    <a:lstStyle/>
                    <a:p>
                      <a:r>
                        <a:rPr lang="en-US" sz="1600" dirty="0" smtClean="0">
                          <a:solidFill>
                            <a:schemeClr val="bg1"/>
                          </a:solidFill>
                        </a:rPr>
                        <a:t>% of System with a:</a:t>
                      </a:r>
                      <a:endParaRPr lang="en-US" sz="1600" dirty="0">
                        <a:solidFill>
                          <a:schemeClr val="bg1"/>
                        </a:solidFill>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600" dirty="0" smtClean="0">
                          <a:solidFill>
                            <a:schemeClr val="bg1"/>
                          </a:solidFill>
                        </a:rPr>
                        <a:t>FY 2005</a:t>
                      </a:r>
                      <a:endParaRPr lang="en-US" sz="1600" dirty="0">
                        <a:solidFill>
                          <a:schemeClr val="bg1"/>
                        </a:solidFill>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600" dirty="0" smtClean="0">
                          <a:solidFill>
                            <a:schemeClr val="bg1"/>
                          </a:solidFill>
                        </a:rPr>
                        <a:t>FY 2006</a:t>
                      </a:r>
                      <a:endParaRPr lang="en-US" sz="1600" dirty="0">
                        <a:solidFill>
                          <a:schemeClr val="bg1"/>
                        </a:solidFill>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600" dirty="0" smtClean="0">
                          <a:solidFill>
                            <a:schemeClr val="bg1"/>
                          </a:solidFill>
                        </a:rPr>
                        <a:t>FY 2007</a:t>
                      </a:r>
                      <a:endParaRPr lang="en-US" sz="1600" dirty="0">
                        <a:solidFill>
                          <a:schemeClr val="bg1"/>
                        </a:solidFill>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600" dirty="0" smtClean="0">
                          <a:solidFill>
                            <a:schemeClr val="bg1"/>
                          </a:solidFill>
                        </a:rPr>
                        <a:t>FY 2008</a:t>
                      </a:r>
                      <a:endParaRPr lang="en-US" sz="1600" dirty="0">
                        <a:solidFill>
                          <a:schemeClr val="bg1"/>
                        </a:solidFill>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r>
              <a:tr h="228600">
                <a:tc>
                  <a:txBody>
                    <a:bodyPr/>
                    <a:lstStyle/>
                    <a:p>
                      <a:r>
                        <a:rPr lang="en-US" sz="1600" dirty="0" smtClean="0">
                          <a:solidFill>
                            <a:srgbClr val="002060"/>
                          </a:solidFill>
                        </a:rPr>
                        <a:t>Certification and Accreditation (C&amp;A)</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85%</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88%</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b="0" dirty="0" smtClean="0">
                          <a:solidFill>
                            <a:srgbClr val="002060"/>
                          </a:solidFill>
                        </a:rPr>
                        <a:t>92%</a:t>
                      </a:r>
                      <a:endParaRPr lang="en-US" sz="1600" b="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b="1" dirty="0" smtClean="0">
                          <a:solidFill>
                            <a:srgbClr val="FF0000"/>
                          </a:solidFill>
                        </a:rPr>
                        <a:t>96%</a:t>
                      </a:r>
                      <a:endParaRPr lang="en-US" sz="1600" b="1" dirty="0">
                        <a:solidFill>
                          <a:srgbClr val="FF000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r h="228600">
                <a:tc>
                  <a:txBody>
                    <a:bodyPr/>
                    <a:lstStyle/>
                    <a:p>
                      <a:r>
                        <a:rPr lang="en-US" sz="1600" dirty="0" smtClean="0">
                          <a:solidFill>
                            <a:srgbClr val="002060"/>
                          </a:solidFill>
                        </a:rPr>
                        <a:t>Tested Contingency Plan</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61%</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77%</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b="0" dirty="0" smtClean="0">
                          <a:solidFill>
                            <a:srgbClr val="002060"/>
                          </a:solidFill>
                        </a:rPr>
                        <a:t>86%</a:t>
                      </a:r>
                      <a:endParaRPr lang="en-US" sz="1600" b="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b="1" dirty="0" smtClean="0">
                          <a:solidFill>
                            <a:srgbClr val="FF0000"/>
                          </a:solidFill>
                        </a:rPr>
                        <a:t>92%</a:t>
                      </a:r>
                      <a:endParaRPr lang="en-US" sz="1600" b="1" dirty="0">
                        <a:solidFill>
                          <a:srgbClr val="FF000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r h="228600">
                <a:tc>
                  <a:txBody>
                    <a:bodyPr/>
                    <a:lstStyle/>
                    <a:p>
                      <a:r>
                        <a:rPr lang="en-US" sz="1600" dirty="0" smtClean="0">
                          <a:solidFill>
                            <a:srgbClr val="002060"/>
                          </a:solidFill>
                        </a:rPr>
                        <a:t>Tested Security</a:t>
                      </a:r>
                      <a:r>
                        <a:rPr lang="en-US" sz="1600" baseline="0" dirty="0" smtClean="0">
                          <a:solidFill>
                            <a:srgbClr val="002060"/>
                          </a:solidFill>
                        </a:rPr>
                        <a:t> Controls</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72%</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88%</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b="0" dirty="0" smtClean="0">
                          <a:solidFill>
                            <a:srgbClr val="002060"/>
                          </a:solidFill>
                        </a:rPr>
                        <a:t>95%</a:t>
                      </a:r>
                      <a:endParaRPr lang="en-US" sz="1600" b="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b="1" dirty="0" smtClean="0">
                          <a:solidFill>
                            <a:srgbClr val="FF0000"/>
                          </a:solidFill>
                        </a:rPr>
                        <a:t>93%</a:t>
                      </a:r>
                      <a:endParaRPr lang="en-US" sz="1600" b="1" dirty="0">
                        <a:solidFill>
                          <a:srgbClr val="FF000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r h="228600">
                <a:tc>
                  <a:txBody>
                    <a:bodyPr/>
                    <a:lstStyle/>
                    <a:p>
                      <a:r>
                        <a:rPr lang="en-US" sz="1600" dirty="0" smtClean="0">
                          <a:solidFill>
                            <a:srgbClr val="002060"/>
                          </a:solidFill>
                        </a:rPr>
                        <a:t>Total Systems</a:t>
                      </a:r>
                      <a:r>
                        <a:rPr lang="en-US" sz="1600" baseline="0" dirty="0" smtClean="0">
                          <a:solidFill>
                            <a:srgbClr val="002060"/>
                          </a:solidFill>
                        </a:rPr>
                        <a:t> Reported</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10,289</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10,595</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10,304</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algn="ctr"/>
                      <a:r>
                        <a:rPr lang="en-US" sz="1600" dirty="0" smtClean="0">
                          <a:solidFill>
                            <a:srgbClr val="002060"/>
                          </a:solidFill>
                        </a:rPr>
                        <a:t>10,679</a:t>
                      </a:r>
                      <a:endParaRPr lang="en-US" sz="1600" dirty="0">
                        <a:solidFill>
                          <a:srgbClr val="00206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bl>
          </a:graphicData>
        </a:graphic>
      </p:graphicFrame>
      <p:sp>
        <p:nvSpPr>
          <p:cNvPr id="7" name="TextBox 6"/>
          <p:cNvSpPr txBox="1"/>
          <p:nvPr/>
        </p:nvSpPr>
        <p:spPr>
          <a:xfrm>
            <a:off x="3352800" y="6229290"/>
            <a:ext cx="5334000" cy="400110"/>
          </a:xfrm>
          <a:prstGeom prst="rect">
            <a:avLst/>
          </a:prstGeom>
          <a:noFill/>
        </p:spPr>
        <p:txBody>
          <a:bodyPr wrap="square" rtlCol="0">
            <a:spAutoFit/>
          </a:bodyPr>
          <a:lstStyle/>
          <a:p>
            <a:pPr>
              <a:lnSpc>
                <a:spcPct val="100000"/>
              </a:lnSpc>
            </a:pPr>
            <a:r>
              <a:rPr lang="en-US" sz="1000" b="1" dirty="0" smtClean="0">
                <a:solidFill>
                  <a:srgbClr val="003399"/>
                </a:solidFill>
              </a:rPr>
              <a:t>* Source:</a:t>
            </a:r>
            <a:r>
              <a:rPr lang="en-US" sz="1000" dirty="0" smtClean="0">
                <a:solidFill>
                  <a:srgbClr val="003399"/>
                </a:solidFill>
              </a:rPr>
              <a:t> GAO-08-496</a:t>
            </a:r>
            <a:r>
              <a:rPr lang="en-US" sz="1000" i="1" dirty="0" smtClean="0">
                <a:solidFill>
                  <a:srgbClr val="003399"/>
                </a:solidFill>
              </a:rPr>
              <a:t>, Information Security– Although Progress Reported, Federal Agencies Need to Resolve Significant Deficiencies</a:t>
            </a:r>
            <a:r>
              <a:rPr lang="en-US" sz="1000" dirty="0" smtClean="0">
                <a:solidFill>
                  <a:srgbClr val="003399"/>
                </a:solidFill>
              </a:rPr>
              <a:t>, February 14, 2008</a:t>
            </a:r>
            <a:endParaRPr lang="en-US" sz="1000" dirty="0">
              <a:solidFill>
                <a:srgbClr val="00339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a:t>Governance &amp; Management </a:t>
            </a:r>
            <a:r>
              <a:rPr lang="en-US" dirty="0"/>
              <a:t/>
            </a:r>
            <a:br>
              <a:rPr lang="en-US" dirty="0"/>
            </a:br>
            <a:r>
              <a:rPr lang="en-US" dirty="0"/>
              <a:t>Assurance Requirements – </a:t>
            </a:r>
            <a:r>
              <a:rPr lang="en-US" dirty="0" smtClean="0"/>
              <a:t>Other PCI Security Standards</a:t>
            </a:r>
            <a:endParaRPr lang="en-US" dirty="0"/>
          </a:p>
        </p:txBody>
      </p:sp>
      <p:sp>
        <p:nvSpPr>
          <p:cNvPr id="7" name="Content Placeholder 6"/>
          <p:cNvSpPr>
            <a:spLocks noGrp="1"/>
          </p:cNvSpPr>
          <p:nvPr>
            <p:ph idx="1"/>
          </p:nvPr>
        </p:nvSpPr>
        <p:spPr/>
        <p:txBody>
          <a:bodyPr/>
          <a:lstStyle/>
          <a:p>
            <a:r>
              <a:rPr lang="en-US" i="1" dirty="0" smtClean="0"/>
              <a:t>Payment Application Data Security Standard (PA-DSS) Requirement and Security Assessment Procedure</a:t>
            </a:r>
            <a:r>
              <a:rPr lang="en-US" dirty="0" smtClean="0"/>
              <a:t>, Version 2.0, October 2010</a:t>
            </a:r>
          </a:p>
          <a:p>
            <a:r>
              <a:rPr lang="en-US" dirty="0" smtClean="0"/>
              <a:t>Payment Card Industry PIN Transaction Security (PCI PTS)</a:t>
            </a:r>
          </a:p>
          <a:p>
            <a:pPr lvl="1"/>
            <a:r>
              <a:rPr lang="en-US" i="1" dirty="0" smtClean="0"/>
              <a:t>PIN Security Requirements</a:t>
            </a:r>
            <a:r>
              <a:rPr lang="en-US" dirty="0" smtClean="0"/>
              <a:t>, Version 1.0, September 2011.</a:t>
            </a:r>
          </a:p>
          <a:p>
            <a:pPr lvl="1"/>
            <a:r>
              <a:rPr lang="en-US" i="1" dirty="0" smtClean="0"/>
              <a:t>Hardware Security Module (HSM)</a:t>
            </a:r>
            <a:r>
              <a:rPr lang="en-US" dirty="0" smtClean="0"/>
              <a:t>, Version 1.0, April 2009.</a:t>
            </a:r>
          </a:p>
          <a:p>
            <a:pPr lvl="1"/>
            <a:r>
              <a:rPr lang="en-US" i="1" dirty="0" smtClean="0"/>
              <a:t>Point of Interaction (POI) Modular Security Requirements</a:t>
            </a:r>
            <a:r>
              <a:rPr lang="en-US" dirty="0" smtClean="0"/>
              <a:t>, Version 3.1, October 2011.</a:t>
            </a:r>
          </a:p>
          <a:p>
            <a:r>
              <a:rPr lang="en-US" dirty="0" smtClean="0"/>
              <a:t>Payment Card Industry Point-to-Point Encryption (PCI P2PE)</a:t>
            </a:r>
          </a:p>
          <a:p>
            <a:pPr lvl="1"/>
            <a:r>
              <a:rPr lang="en-US" i="1" dirty="0" smtClean="0"/>
              <a:t>P2PE Hardware Solution Requirements and Testing Procedures</a:t>
            </a:r>
            <a:r>
              <a:rPr lang="en-US" dirty="0" smtClean="0"/>
              <a:t>, April 2012.</a:t>
            </a:r>
          </a:p>
        </p:txBody>
      </p:sp>
      <p:sp>
        <p:nvSpPr>
          <p:cNvPr id="5" name="Slide Number Placeholder 4"/>
          <p:cNvSpPr>
            <a:spLocks noGrp="1"/>
          </p:cNvSpPr>
          <p:nvPr>
            <p:ph type="sldNum" sz="quarter" idx="10"/>
          </p:nvPr>
        </p:nvSpPr>
        <p:spPr/>
        <p:txBody>
          <a:bodyPr/>
          <a:lstStyle/>
          <a:p>
            <a:r>
              <a:rPr lang="en-US" smtClean="0"/>
              <a:t>- </a:t>
            </a:r>
            <a:fld id="{7ECEA462-587E-4B56-A842-ADF5A5943FF3}" type="slidenum">
              <a:rPr lang="en-US" smtClean="0"/>
              <a:pPr/>
              <a:t>30</a:t>
            </a:fld>
            <a:r>
              <a:rPr lang="en-US" smtClean="0"/>
              <a:t> -</a:t>
            </a:r>
            <a:endParaRPr lang="en-US" dirty="0"/>
          </a:p>
        </p:txBody>
      </p:sp>
      <p:sp>
        <p:nvSpPr>
          <p:cNvPr id="8" name="Text Box 5"/>
          <p:cNvSpPr txBox="1">
            <a:spLocks noChangeArrowheads="1"/>
          </p:cNvSpPr>
          <p:nvPr/>
        </p:nvSpPr>
        <p:spPr bwMode="auto">
          <a:xfrm>
            <a:off x="2362200" y="6553200"/>
            <a:ext cx="4966424" cy="246221"/>
          </a:xfrm>
          <a:prstGeom prst="rect">
            <a:avLst/>
          </a:prstGeom>
          <a:noFill/>
          <a:ln w="9525">
            <a:noFill/>
            <a:miter lim="800000"/>
            <a:headEnd/>
            <a:tailEnd/>
          </a:ln>
          <a:effectLst/>
        </p:spPr>
        <p:txBody>
          <a:bodyPr wrap="none">
            <a:spAutoFit/>
          </a:bodyPr>
          <a:lstStyle/>
          <a:p>
            <a:r>
              <a:rPr lang="en-US" sz="1000" b="1" dirty="0">
                <a:solidFill>
                  <a:srgbClr val="003399"/>
                </a:solidFill>
                <a:latin typeface="+mn-lt"/>
              </a:rPr>
              <a:t>Reference</a:t>
            </a:r>
            <a:r>
              <a:rPr lang="en-US" sz="1000" dirty="0">
                <a:solidFill>
                  <a:srgbClr val="003399"/>
                </a:solidFill>
                <a:latin typeface="+mn-lt"/>
              </a:rPr>
              <a:t>: </a:t>
            </a:r>
            <a:r>
              <a:rPr lang="en-US" sz="1000" i="1" dirty="0" smtClean="0">
                <a:solidFill>
                  <a:srgbClr val="003399"/>
                </a:solidFill>
                <a:latin typeface="+mn-lt"/>
              </a:rPr>
              <a:t>PCI Security Standards Council</a:t>
            </a:r>
            <a:r>
              <a:rPr lang="en-US" sz="1000" dirty="0">
                <a:solidFill>
                  <a:srgbClr val="003399"/>
                </a:solidFill>
                <a:latin typeface="+mn-lt"/>
              </a:rPr>
              <a:t>, (https://www.pcisecuritystandards.org</a:t>
            </a:r>
            <a:r>
              <a:rPr lang="en-US" sz="1000" dirty="0" smtClean="0">
                <a:solidFill>
                  <a:srgbClr val="003399"/>
                </a:solidFill>
                <a:latin typeface="+mn-lt"/>
              </a:rPr>
              <a:t>/)</a:t>
            </a:r>
            <a:endParaRPr lang="en-US" sz="1000" dirty="0">
              <a:solidFill>
                <a:srgbClr val="003399"/>
              </a:solidFill>
              <a:latin typeface="+mn-lt"/>
            </a:endParaRPr>
          </a:p>
        </p:txBody>
      </p:sp>
    </p:spTree>
    <p:extLst>
      <p:ext uri="{BB962C8B-B14F-4D97-AF65-F5344CB8AC3E}">
        <p14:creationId xmlns:p14="http://schemas.microsoft.com/office/powerpoint/2010/main" val="1499863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521F5A1A-7F14-4121-B077-A14E4951684A}" type="slidenum">
              <a:rPr lang="en-US"/>
              <a:pPr/>
              <a:t>31</a:t>
            </a:fld>
            <a:r>
              <a:rPr lang="en-US" dirty="0"/>
              <a:t> -</a:t>
            </a:r>
          </a:p>
        </p:txBody>
      </p:sp>
      <p:sp>
        <p:nvSpPr>
          <p:cNvPr id="955394" name="Rectangle 2"/>
          <p:cNvSpPr>
            <a:spLocks noGrp="1" noChangeArrowheads="1"/>
          </p:cNvSpPr>
          <p:nvPr>
            <p:ph type="title"/>
          </p:nvPr>
        </p:nvSpPr>
        <p:spPr/>
        <p:txBody>
          <a:bodyPr/>
          <a:lstStyle/>
          <a:p>
            <a:r>
              <a:rPr lang="en-US" sz="1200" dirty="0"/>
              <a:t>Topics</a:t>
            </a:r>
            <a:br>
              <a:rPr lang="en-US" sz="1200" dirty="0"/>
            </a:br>
            <a:r>
              <a:rPr lang="en-US" dirty="0" smtClean="0"/>
              <a:t>Software Development Security </a:t>
            </a:r>
            <a:r>
              <a:rPr lang="en-US" dirty="0"/>
              <a:t>Domain</a:t>
            </a:r>
          </a:p>
        </p:txBody>
      </p:sp>
      <p:sp>
        <p:nvSpPr>
          <p:cNvPr id="955395" name="Rectangle 3"/>
          <p:cNvSpPr>
            <a:spLocks noGrp="1" noChangeArrowheads="1"/>
          </p:cNvSpPr>
          <p:nvPr>
            <p:ph type="body" idx="1"/>
          </p:nvPr>
        </p:nvSpPr>
        <p:spPr/>
        <p:txBody>
          <a:bodyPr/>
          <a:lstStyle/>
          <a:p>
            <a:pPr marL="609600" indent="-609600"/>
            <a:r>
              <a:rPr lang="en-US" dirty="0">
                <a:sym typeface="Wingdings" pitchFamily="2" charset="2"/>
              </a:rPr>
              <a:t>Governance &amp; Management</a:t>
            </a:r>
          </a:p>
          <a:p>
            <a:pPr marL="609600" indent="-609600"/>
            <a:r>
              <a:rPr lang="en-US" dirty="0" smtClean="0">
                <a:sym typeface="Wingdings" pitchFamily="2" charset="2"/>
              </a:rPr>
              <a:t>System/Software </a:t>
            </a:r>
            <a:r>
              <a:rPr lang="en-US" dirty="0">
                <a:sym typeface="Wingdings" pitchFamily="2" charset="2"/>
              </a:rPr>
              <a:t>Life Cycle and Security</a:t>
            </a:r>
          </a:p>
          <a:p>
            <a:pPr marL="609600" indent="-609600"/>
            <a:r>
              <a:rPr lang="en-US" dirty="0">
                <a:sym typeface="Wingdings" pitchFamily="2" charset="2"/>
              </a:rPr>
              <a:t>Software Environment and Security Controls</a:t>
            </a:r>
          </a:p>
          <a:p>
            <a:pPr marL="609600" indent="-609600"/>
            <a:r>
              <a:rPr lang="en-US" dirty="0">
                <a:sym typeface="Wingdings" pitchFamily="2" charset="2"/>
              </a:rPr>
              <a:t>Programming Languages</a:t>
            </a:r>
          </a:p>
          <a:p>
            <a:pPr marL="609600" indent="-609600"/>
            <a:r>
              <a:rPr lang="en-US" dirty="0">
                <a:sym typeface="Wingdings" pitchFamily="2" charset="2"/>
              </a:rPr>
              <a:t>Database and DB Warehousing Vulnerabilities, Threats, and Protections</a:t>
            </a:r>
          </a:p>
          <a:p>
            <a:pPr marL="609600" indent="-609600"/>
            <a:r>
              <a:rPr lang="en-US" dirty="0">
                <a:sym typeface="Wingdings" pitchFamily="2" charset="2"/>
              </a:rPr>
              <a:t>Software Vulnerabilities and </a:t>
            </a:r>
            <a:r>
              <a:rPr lang="en-US" dirty="0" smtClean="0">
                <a:sym typeface="Wingdings" pitchFamily="2" charset="2"/>
              </a:rPr>
              <a:t>Threats</a:t>
            </a:r>
            <a:endParaRPr lang="en-US" sz="2800" dirty="0">
              <a:sym typeface="Wingdings" pitchFamily="2" charset="2"/>
            </a:endParaRPr>
          </a:p>
        </p:txBody>
      </p:sp>
      <p:sp>
        <p:nvSpPr>
          <p:cNvPr id="955396" name="AutoShape 4"/>
          <p:cNvSpPr>
            <a:spLocks noChangeArrowheads="1"/>
          </p:cNvSpPr>
          <p:nvPr/>
        </p:nvSpPr>
        <p:spPr bwMode="auto">
          <a:xfrm>
            <a:off x="304800" y="1582992"/>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p>
            <a:r>
              <a:rPr lang="en-US" dirty="0" smtClean="0"/>
              <a:t>- </a:t>
            </a:r>
            <a:fld id="{5E2A80FA-D670-4684-9D50-42838CB0091A}" type="slidenum">
              <a:rPr lang="en-US" smtClean="0"/>
              <a:pPr/>
              <a:t>32</a:t>
            </a:fld>
            <a:r>
              <a:rPr lang="en-US" dirty="0" smtClean="0"/>
              <a:t> -</a:t>
            </a:r>
          </a:p>
        </p:txBody>
      </p:sp>
      <p:sp>
        <p:nvSpPr>
          <p:cNvPr id="57347" name="Rectangle 2"/>
          <p:cNvSpPr>
            <a:spLocks noGrp="1" noChangeArrowheads="1"/>
          </p:cNvSpPr>
          <p:nvPr>
            <p:ph type="title"/>
          </p:nvPr>
        </p:nvSpPr>
        <p:spPr/>
        <p:txBody>
          <a:bodyPr/>
          <a:lstStyle/>
          <a:p>
            <a:r>
              <a:rPr lang="en-US" sz="1200" dirty="0" smtClean="0"/>
              <a:t>System/Software Development Life Cycle (SDLC)</a:t>
            </a:r>
            <a:br>
              <a:rPr lang="en-US" sz="1200" dirty="0" smtClean="0"/>
            </a:br>
            <a:r>
              <a:rPr lang="en-US" dirty="0" smtClean="0"/>
              <a:t>System Development Life Cycle (SDLC) Models and Processes</a:t>
            </a:r>
          </a:p>
        </p:txBody>
      </p:sp>
      <p:sp>
        <p:nvSpPr>
          <p:cNvPr id="57348" name="Rectangle 3"/>
          <p:cNvSpPr>
            <a:spLocks noGrp="1" noChangeArrowheads="1"/>
          </p:cNvSpPr>
          <p:nvPr>
            <p:ph type="body" idx="1"/>
          </p:nvPr>
        </p:nvSpPr>
        <p:spPr/>
        <p:txBody>
          <a:bodyPr/>
          <a:lstStyle/>
          <a:p>
            <a:r>
              <a:rPr lang="en-US" dirty="0" smtClean="0"/>
              <a:t>Waterfall Development Models</a:t>
            </a:r>
          </a:p>
          <a:p>
            <a:pPr lvl="1">
              <a:buClr>
                <a:srgbClr val="003399"/>
              </a:buClr>
            </a:pPr>
            <a:r>
              <a:rPr lang="en-US" u="sng" dirty="0" smtClean="0">
                <a:solidFill>
                  <a:srgbClr val="FF6600"/>
                </a:solidFill>
              </a:rPr>
              <a:t>Waterfall</a:t>
            </a:r>
            <a:r>
              <a:rPr lang="en-US" dirty="0" smtClean="0"/>
              <a:t>: DoD-STD-2167A (replaced by MIL-STD-498 on 11/1994).</a:t>
            </a:r>
          </a:p>
          <a:p>
            <a:pPr lvl="1">
              <a:buClr>
                <a:srgbClr val="003399"/>
              </a:buClr>
            </a:pPr>
            <a:r>
              <a:rPr lang="en-US" u="sng" dirty="0" smtClean="0">
                <a:solidFill>
                  <a:srgbClr val="FF6600"/>
                </a:solidFill>
              </a:rPr>
              <a:t>Modified Waterfall</a:t>
            </a:r>
            <a:r>
              <a:rPr lang="en-US" dirty="0" smtClean="0"/>
              <a:t>: MIL-STD-498 (cancelled on 5/1998)</a:t>
            </a:r>
          </a:p>
          <a:p>
            <a:r>
              <a:rPr lang="en-US" dirty="0" smtClean="0"/>
              <a:t>Iterative Development Models</a:t>
            </a:r>
          </a:p>
          <a:p>
            <a:pPr lvl="1"/>
            <a:r>
              <a:rPr lang="en-US" dirty="0" smtClean="0"/>
              <a:t>Boehm’s </a:t>
            </a:r>
            <a:r>
              <a:rPr lang="en-US" u="sng" dirty="0" smtClean="0">
                <a:solidFill>
                  <a:srgbClr val="FF6600"/>
                </a:solidFill>
              </a:rPr>
              <a:t>Spiral Model</a:t>
            </a:r>
            <a:r>
              <a:rPr lang="en-US" dirty="0" smtClean="0"/>
              <a:t>.</a:t>
            </a:r>
          </a:p>
          <a:p>
            <a:pPr lvl="1">
              <a:buClr>
                <a:srgbClr val="003399"/>
              </a:buClr>
            </a:pPr>
            <a:r>
              <a:rPr lang="en-US" u="sng" dirty="0" smtClean="0">
                <a:solidFill>
                  <a:srgbClr val="FF6600"/>
                </a:solidFill>
              </a:rPr>
              <a:t>Rapid Application Development </a:t>
            </a:r>
            <a:r>
              <a:rPr lang="en-US" dirty="0" smtClean="0"/>
              <a:t>(RAD) &amp; Joint Application Development (JAD)</a:t>
            </a:r>
          </a:p>
          <a:p>
            <a:pPr>
              <a:buClr>
                <a:srgbClr val="003399"/>
              </a:buClr>
            </a:pPr>
            <a:r>
              <a:rPr lang="en-US" dirty="0" smtClean="0"/>
              <a:t>SDLC Processes</a:t>
            </a:r>
          </a:p>
          <a:p>
            <a:pPr lvl="1">
              <a:buClr>
                <a:srgbClr val="003399"/>
              </a:buClr>
            </a:pPr>
            <a:r>
              <a:rPr lang="en-US" u="sng" dirty="0" smtClean="0">
                <a:solidFill>
                  <a:srgbClr val="FF6600"/>
                </a:solidFill>
              </a:rPr>
              <a:t>ISO/IEC 12207</a:t>
            </a:r>
            <a:r>
              <a:rPr lang="en-US" dirty="0" smtClean="0"/>
              <a:t>, </a:t>
            </a:r>
            <a:r>
              <a:rPr lang="en-US" i="1" dirty="0" smtClean="0"/>
              <a:t>Software Life Cycle Processes </a:t>
            </a:r>
            <a:r>
              <a:rPr lang="en-US" dirty="0" smtClean="0"/>
              <a:t>(</a:t>
            </a:r>
            <a:r>
              <a:rPr lang="en-US" u="sng" dirty="0" smtClean="0">
                <a:solidFill>
                  <a:srgbClr val="FF6600"/>
                </a:solidFill>
              </a:rPr>
              <a:t>IEEE/EIA 12207</a:t>
            </a:r>
            <a:r>
              <a:rPr lang="en-US" dirty="0" smtClean="0"/>
              <a:t> US implementation) (based on MIL-STD-499B)</a:t>
            </a:r>
          </a:p>
          <a:p>
            <a:pPr lvl="1">
              <a:buClr>
                <a:srgbClr val="003399"/>
              </a:buClr>
            </a:pPr>
            <a:r>
              <a:rPr lang="en-US" u="sng" dirty="0" smtClean="0">
                <a:solidFill>
                  <a:srgbClr val="FF6600"/>
                </a:solidFill>
              </a:rPr>
              <a:t>ISO/IEC 15288</a:t>
            </a:r>
            <a:r>
              <a:rPr lang="en-US" dirty="0" smtClean="0"/>
              <a:t>, </a:t>
            </a:r>
            <a:r>
              <a:rPr lang="en-US" i="1" dirty="0" smtClean="0"/>
              <a:t>Systems Engineering – System Life Cycle Processes </a:t>
            </a:r>
            <a:r>
              <a:rPr lang="en-US" dirty="0" smtClean="0"/>
              <a:t>(</a:t>
            </a:r>
            <a:r>
              <a:rPr lang="en-US" u="sng" dirty="0" smtClean="0">
                <a:solidFill>
                  <a:srgbClr val="FF6600"/>
                </a:solidFill>
              </a:rPr>
              <a:t>IEEE </a:t>
            </a:r>
            <a:r>
              <a:rPr lang="en-US" u="sng" dirty="0" err="1" smtClean="0">
                <a:solidFill>
                  <a:srgbClr val="FF6600"/>
                </a:solidFill>
              </a:rPr>
              <a:t>std</a:t>
            </a:r>
            <a:r>
              <a:rPr lang="en-US" u="sng" dirty="0" smtClean="0">
                <a:solidFill>
                  <a:srgbClr val="FF6600"/>
                </a:solidFill>
              </a:rPr>
              <a:t> 1220 – 2005</a:t>
            </a:r>
            <a:r>
              <a:rPr lang="en-US" dirty="0" smtClean="0"/>
              <a:t>, US implementation)</a:t>
            </a:r>
          </a:p>
        </p:txBody>
      </p:sp>
    </p:spTree>
    <p:extLst>
      <p:ext uri="{BB962C8B-B14F-4D97-AF65-F5344CB8AC3E}">
        <p14:creationId xmlns:p14="http://schemas.microsoft.com/office/powerpoint/2010/main" val="883636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0"/>
          </p:nvPr>
        </p:nvSpPr>
        <p:spPr/>
        <p:txBody>
          <a:bodyPr/>
          <a:lstStyle/>
          <a:p>
            <a:r>
              <a:rPr lang="en-US" dirty="0"/>
              <a:t>- </a:t>
            </a:r>
            <a:fld id="{89730D6C-ED26-4F2C-97B0-AE6916628661}" type="slidenum">
              <a:rPr lang="en-US"/>
              <a:pPr/>
              <a:t>33</a:t>
            </a:fld>
            <a:r>
              <a:rPr lang="en-US" dirty="0"/>
              <a:t> -</a:t>
            </a:r>
          </a:p>
        </p:txBody>
      </p:sp>
      <p:sp>
        <p:nvSpPr>
          <p:cNvPr id="959490" name="Rectangle 2"/>
          <p:cNvSpPr>
            <a:spLocks noGrp="1" noChangeArrowheads="1"/>
          </p:cNvSpPr>
          <p:nvPr>
            <p:ph type="title"/>
          </p:nvPr>
        </p:nvSpPr>
        <p:spPr/>
        <p:txBody>
          <a:bodyPr/>
          <a:lstStyle/>
          <a:p>
            <a:r>
              <a:rPr lang="en-US" sz="1200" dirty="0" smtClean="0"/>
              <a:t>System/Software </a:t>
            </a:r>
            <a:r>
              <a:rPr lang="en-US" sz="1200" dirty="0"/>
              <a:t>Development Life Cycle (SDLC</a:t>
            </a:r>
            <a:r>
              <a:rPr lang="en-US" sz="1200" dirty="0" smtClean="0"/>
              <a:t>)</a:t>
            </a:r>
            <a:r>
              <a:rPr lang="en-US" sz="1200" dirty="0"/>
              <a:t/>
            </a:r>
            <a:br>
              <a:rPr lang="en-US" sz="1200" dirty="0"/>
            </a:br>
            <a:r>
              <a:rPr lang="en-US" dirty="0"/>
              <a:t>Waterfall Development Models</a:t>
            </a:r>
          </a:p>
        </p:txBody>
      </p:sp>
      <p:sp>
        <p:nvSpPr>
          <p:cNvPr id="959491" name="Rectangle 3"/>
          <p:cNvSpPr>
            <a:spLocks noGrp="1" noChangeArrowheads="1"/>
          </p:cNvSpPr>
          <p:nvPr>
            <p:ph type="body" sz="half" idx="1"/>
          </p:nvPr>
        </p:nvSpPr>
        <p:spPr/>
        <p:txBody>
          <a:bodyPr/>
          <a:lstStyle/>
          <a:p>
            <a:r>
              <a:rPr lang="en-US" sz="2000" dirty="0"/>
              <a:t>Classic Waterfall: </a:t>
            </a:r>
            <a:br>
              <a:rPr lang="en-US" sz="2000" dirty="0"/>
            </a:br>
            <a:r>
              <a:rPr lang="en-US" sz="2000" dirty="0"/>
              <a:t>DoD-STD-2167A</a:t>
            </a:r>
          </a:p>
        </p:txBody>
      </p:sp>
      <p:graphicFrame>
        <p:nvGraphicFramePr>
          <p:cNvPr id="959492" name="Object 4"/>
          <p:cNvGraphicFramePr>
            <a:graphicFrameLocks noGrp="1" noChangeAspect="1"/>
          </p:cNvGraphicFramePr>
          <p:nvPr>
            <p:ph sz="quarter" idx="2"/>
            <p:extLst>
              <p:ext uri="{D42A27DB-BD31-4B8C-83A1-F6EECF244321}">
                <p14:modId xmlns:p14="http://schemas.microsoft.com/office/powerpoint/2010/main" val="2027365767"/>
              </p:ext>
            </p:extLst>
          </p:nvPr>
        </p:nvGraphicFramePr>
        <p:xfrm>
          <a:off x="457200" y="2057400"/>
          <a:ext cx="4267200" cy="3794279"/>
        </p:xfrm>
        <a:graphic>
          <a:graphicData uri="http://schemas.openxmlformats.org/presentationml/2006/ole">
            <mc:AlternateContent xmlns:mc="http://schemas.openxmlformats.org/markup-compatibility/2006">
              <mc:Choice xmlns:v="urn:schemas-microsoft-com:vml" Requires="v">
                <p:oleObj spid="_x0000_s959644" name="Visio" r:id="rId4" imgW="5057715" imgH="4371796" progId="Visio.Drawing.11">
                  <p:embed/>
                </p:oleObj>
              </mc:Choice>
              <mc:Fallback>
                <p:oleObj name="Visio" r:id="rId4" imgW="5057715" imgH="4371796"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057400"/>
                        <a:ext cx="4267200" cy="3794279"/>
                      </a:xfrm>
                      <a:prstGeom prst="rect">
                        <a:avLst/>
                      </a:prstGeom>
                      <a:noFill/>
                      <a:ln>
                        <a:noFill/>
                      </a:ln>
                      <a:effectLst/>
                      <a:extLst/>
                    </p:spPr>
                  </p:pic>
                </p:oleObj>
              </mc:Fallback>
            </mc:AlternateContent>
          </a:graphicData>
        </a:graphic>
      </p:graphicFrame>
      <p:sp>
        <p:nvSpPr>
          <p:cNvPr id="959493" name="Rectangle 5"/>
          <p:cNvSpPr>
            <a:spLocks noChangeArrowheads="1"/>
          </p:cNvSpPr>
          <p:nvPr/>
        </p:nvSpPr>
        <p:spPr bwMode="auto">
          <a:xfrm>
            <a:off x="3733800" y="1143000"/>
            <a:ext cx="2590800" cy="5257800"/>
          </a:xfrm>
          <a:prstGeom prst="rect">
            <a:avLst/>
          </a:prstGeom>
          <a:noFill/>
          <a:ln w="9525">
            <a:noFill/>
            <a:miter lim="800000"/>
            <a:headEnd/>
            <a:tailEnd/>
          </a:ln>
          <a:effectLst/>
        </p:spPr>
        <p:txBody>
          <a:bodyPr/>
          <a:lstStyle/>
          <a:p>
            <a:pPr marL="342900" indent="-342900">
              <a:spcBef>
                <a:spcPct val="20000"/>
              </a:spcBef>
              <a:buFontTx/>
              <a:buChar char="•"/>
            </a:pPr>
            <a:endParaRPr lang="en-US" sz="2400" dirty="0">
              <a:solidFill>
                <a:srgbClr val="003399"/>
              </a:solidFill>
            </a:endParaRPr>
          </a:p>
        </p:txBody>
      </p:sp>
      <p:graphicFrame>
        <p:nvGraphicFramePr>
          <p:cNvPr id="959494" name="Object 6"/>
          <p:cNvGraphicFramePr>
            <a:graphicFrameLocks noGrp="1" noChangeAspect="1"/>
          </p:cNvGraphicFramePr>
          <p:nvPr>
            <p:ph sz="quarter" idx="3"/>
            <p:extLst>
              <p:ext uri="{D42A27DB-BD31-4B8C-83A1-F6EECF244321}">
                <p14:modId xmlns:p14="http://schemas.microsoft.com/office/powerpoint/2010/main" val="297550"/>
              </p:ext>
            </p:extLst>
          </p:nvPr>
        </p:nvGraphicFramePr>
        <p:xfrm>
          <a:off x="4375515" y="2057400"/>
          <a:ext cx="4387485" cy="3794279"/>
        </p:xfrm>
        <a:graphic>
          <a:graphicData uri="http://schemas.openxmlformats.org/presentationml/2006/ole">
            <mc:AlternateContent xmlns:mc="http://schemas.openxmlformats.org/markup-compatibility/2006">
              <mc:Choice xmlns:v="urn:schemas-microsoft-com:vml" Requires="v">
                <p:oleObj spid="_x0000_s959645" name="Visio" r:id="rId6" imgW="5057715" imgH="4371796" progId="Visio.Drawing.11">
                  <p:embed/>
                </p:oleObj>
              </mc:Choice>
              <mc:Fallback>
                <p:oleObj name="Visio" r:id="rId6" imgW="5057715" imgH="4371796" progId="Visio.Drawing.11">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5515" y="2057400"/>
                        <a:ext cx="4387485" cy="3794279"/>
                      </a:xfrm>
                      <a:prstGeom prst="rect">
                        <a:avLst/>
                      </a:prstGeom>
                      <a:noFill/>
                      <a:ln>
                        <a:noFill/>
                      </a:ln>
                      <a:effectLst/>
                      <a:extLst/>
                    </p:spPr>
                  </p:pic>
                </p:oleObj>
              </mc:Fallback>
            </mc:AlternateContent>
          </a:graphicData>
        </a:graphic>
      </p:graphicFrame>
      <p:sp>
        <p:nvSpPr>
          <p:cNvPr id="959495" name="Rectangle 7"/>
          <p:cNvSpPr>
            <a:spLocks noChangeArrowheads="1"/>
          </p:cNvSpPr>
          <p:nvPr/>
        </p:nvSpPr>
        <p:spPr bwMode="auto">
          <a:xfrm>
            <a:off x="4572000" y="1219200"/>
            <a:ext cx="3810000" cy="5257800"/>
          </a:xfrm>
          <a:prstGeom prst="rect">
            <a:avLst/>
          </a:prstGeom>
          <a:noFill/>
          <a:ln w="9525">
            <a:noFill/>
            <a:miter lim="800000"/>
            <a:headEnd/>
            <a:tailEnd/>
          </a:ln>
          <a:effectLst/>
        </p:spPr>
        <p:txBody>
          <a:bodyPr/>
          <a:lstStyle/>
          <a:p>
            <a:pPr marL="342900" indent="-342900">
              <a:spcBef>
                <a:spcPct val="20000"/>
              </a:spcBef>
              <a:buFontTx/>
              <a:buChar char="•"/>
            </a:pPr>
            <a:r>
              <a:rPr lang="en-US" sz="2000" dirty="0">
                <a:solidFill>
                  <a:srgbClr val="003399"/>
                </a:solidFill>
              </a:rPr>
              <a:t>Modified Waterfall: </a:t>
            </a:r>
            <a:br>
              <a:rPr lang="en-US" sz="2000" dirty="0">
                <a:solidFill>
                  <a:srgbClr val="003399"/>
                </a:solidFill>
              </a:rPr>
            </a:br>
            <a:r>
              <a:rPr lang="en-US" sz="2000" dirty="0">
                <a:solidFill>
                  <a:srgbClr val="003399"/>
                </a:solidFill>
              </a:rPr>
              <a:t>MIL-STD-498</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System/System </a:t>
            </a:r>
            <a:r>
              <a:rPr lang="en-US" sz="1200" dirty="0"/>
              <a:t>Development Life Cycle (SDLC) </a:t>
            </a:r>
            <a:r>
              <a:rPr lang="en-US" dirty="0"/>
              <a:t/>
            </a:r>
            <a:br>
              <a:rPr lang="en-US" dirty="0"/>
            </a:br>
            <a:r>
              <a:rPr lang="en-US" dirty="0" smtClean="0"/>
              <a:t>Other SDLC Models – Modified Waterfall w/ Subprojects</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34</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56929908"/>
              </p:ext>
            </p:extLst>
          </p:nvPr>
        </p:nvGraphicFramePr>
        <p:xfrm>
          <a:off x="666573" y="1175514"/>
          <a:ext cx="7875838" cy="5516812"/>
        </p:xfrm>
        <a:graphic>
          <a:graphicData uri="http://schemas.openxmlformats.org/presentationml/2006/ole">
            <mc:AlternateContent xmlns:mc="http://schemas.openxmlformats.org/markup-compatibility/2006">
              <mc:Choice xmlns:v="urn:schemas-microsoft-com:vml" Requires="v">
                <p:oleObj spid="_x0000_s1672231" name="Visio" r:id="rId3" imgW="8390661" imgH="5876140" progId="Visio.Drawing.11">
                  <p:embed/>
                </p:oleObj>
              </mc:Choice>
              <mc:Fallback>
                <p:oleObj name="Visio" r:id="rId3" imgW="8390661" imgH="5876140" progId="Visio.Drawing.11">
                  <p:embed/>
                  <p:pic>
                    <p:nvPicPr>
                      <p:cNvPr id="0" name=""/>
                      <p:cNvPicPr/>
                      <p:nvPr/>
                    </p:nvPicPr>
                    <p:blipFill>
                      <a:blip r:embed="rId4"/>
                      <a:stretch>
                        <a:fillRect/>
                      </a:stretch>
                    </p:blipFill>
                    <p:spPr>
                      <a:xfrm>
                        <a:off x="666573" y="1175514"/>
                        <a:ext cx="7875838" cy="5516812"/>
                      </a:xfrm>
                      <a:prstGeom prst="rect">
                        <a:avLst/>
                      </a:prstGeom>
                    </p:spPr>
                  </p:pic>
                </p:oleObj>
              </mc:Fallback>
            </mc:AlternateContent>
          </a:graphicData>
        </a:graphic>
      </p:graphicFrame>
      <p:sp>
        <p:nvSpPr>
          <p:cNvPr id="6" name="Rectangle 3"/>
          <p:cNvSpPr txBox="1">
            <a:spLocks noChangeArrowheads="1"/>
          </p:cNvSpPr>
          <p:nvPr/>
        </p:nvSpPr>
        <p:spPr bwMode="auto">
          <a:xfrm>
            <a:off x="1295390" y="6444952"/>
            <a:ext cx="4985085"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marL="0" indent="0">
              <a:lnSpc>
                <a:spcPct val="80000"/>
              </a:lnSpc>
              <a:buFontTx/>
              <a:buNone/>
            </a:pPr>
            <a:r>
              <a:rPr lang="en-US" sz="1000" b="1" dirty="0" smtClean="0"/>
              <a:t>Reference:</a:t>
            </a:r>
            <a:r>
              <a:rPr lang="en-US" sz="1000" dirty="0"/>
              <a:t> </a:t>
            </a:r>
            <a:r>
              <a:rPr lang="en-US" sz="1000" i="1" dirty="0" smtClean="0"/>
              <a:t>Rapid Development: Taming Wild Software Schedules</a:t>
            </a:r>
            <a:r>
              <a:rPr lang="en-US" sz="1000" dirty="0" smtClean="0"/>
              <a:t>, Steve McConnell, Microsoft Press, 1996</a:t>
            </a:r>
            <a:endParaRPr lang="en-US" sz="1000" i="1" dirty="0" smtClean="0"/>
          </a:p>
        </p:txBody>
      </p:sp>
    </p:spTree>
    <p:extLst>
      <p:ext uri="{BB962C8B-B14F-4D97-AF65-F5344CB8AC3E}">
        <p14:creationId xmlns:p14="http://schemas.microsoft.com/office/powerpoint/2010/main" val="14436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51742"/>
            <a:ext cx="6251385" cy="56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r>
              <a:rPr lang="en-US" dirty="0"/>
              <a:t>- </a:t>
            </a:r>
            <a:fld id="{3A293999-0098-4A58-82EE-5A63ADB4DE08}" type="slidenum">
              <a:rPr lang="en-US"/>
              <a:pPr/>
              <a:t>35</a:t>
            </a:fld>
            <a:r>
              <a:rPr lang="en-US" dirty="0"/>
              <a:t> -</a:t>
            </a:r>
          </a:p>
        </p:txBody>
      </p:sp>
      <p:sp>
        <p:nvSpPr>
          <p:cNvPr id="963586" name="Rectangle 2"/>
          <p:cNvSpPr>
            <a:spLocks noGrp="1" noChangeArrowheads="1"/>
          </p:cNvSpPr>
          <p:nvPr>
            <p:ph type="title"/>
          </p:nvPr>
        </p:nvSpPr>
        <p:spPr/>
        <p:txBody>
          <a:bodyPr/>
          <a:lstStyle/>
          <a:p>
            <a:r>
              <a:rPr lang="en-US" sz="1200" dirty="0" smtClean="0"/>
              <a:t>System/Software </a:t>
            </a:r>
            <a:r>
              <a:rPr lang="en-US" sz="1200" dirty="0"/>
              <a:t>Development Life Cycle (SDLC</a:t>
            </a:r>
            <a:r>
              <a:rPr lang="en-US" sz="1200" dirty="0" smtClean="0"/>
              <a:t>)</a:t>
            </a:r>
            <a:r>
              <a:rPr lang="en-US" sz="1200" dirty="0"/>
              <a:t/>
            </a:r>
            <a:br>
              <a:rPr lang="en-US" sz="1200" dirty="0"/>
            </a:br>
            <a:r>
              <a:rPr lang="en-US" dirty="0"/>
              <a:t>Boehm’s Spiral Model</a:t>
            </a:r>
          </a:p>
        </p:txBody>
      </p:sp>
      <p:pic>
        <p:nvPicPr>
          <p:cNvPr id="16640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494" y="685800"/>
            <a:ext cx="119610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txBox="1">
            <a:spLocks noChangeArrowheads="1"/>
          </p:cNvSpPr>
          <p:nvPr/>
        </p:nvSpPr>
        <p:spPr bwMode="auto">
          <a:xfrm>
            <a:off x="5181600" y="6627412"/>
            <a:ext cx="3048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a:lnSpc>
                <a:spcPct val="80000"/>
              </a:lnSpc>
              <a:buFontTx/>
              <a:buNone/>
            </a:pPr>
            <a:r>
              <a:rPr lang="en-US" sz="1000" b="1" dirty="0" smtClean="0"/>
              <a:t>Reference:</a:t>
            </a:r>
            <a:r>
              <a:rPr lang="en-US" sz="1000" dirty="0"/>
              <a:t> http://csse.usc.edu/people/barry.html</a:t>
            </a:r>
            <a:endParaRPr lang="en-US" sz="1000" i="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144" y="3373714"/>
            <a:ext cx="6447256" cy="340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1200" dirty="0" smtClean="0"/>
              <a:t>System/Software Development </a:t>
            </a:r>
            <a:r>
              <a:rPr lang="en-US" sz="1200" dirty="0"/>
              <a:t>Life Cycle (SDLC) </a:t>
            </a:r>
            <a:r>
              <a:rPr lang="en-US" dirty="0" smtClean="0"/>
              <a:t/>
            </a:r>
            <a:br>
              <a:rPr lang="en-US" dirty="0" smtClean="0"/>
            </a:br>
            <a:r>
              <a:rPr lang="en-US" dirty="0" smtClean="0"/>
              <a:t>Rapid Application Development (RAD) Model</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36</a:t>
            </a:fld>
            <a:r>
              <a:rPr lang="en-US" smtClean="0"/>
              <a:t> -</a:t>
            </a:r>
            <a:endParaRPr lang="en-US" dirty="0"/>
          </a:p>
        </p:txBody>
      </p:sp>
      <p:sp>
        <p:nvSpPr>
          <p:cNvPr id="6" name="Content Placeholder 5"/>
          <p:cNvSpPr>
            <a:spLocks noGrp="1"/>
          </p:cNvSpPr>
          <p:nvPr>
            <p:ph idx="1"/>
          </p:nvPr>
        </p:nvSpPr>
        <p:spPr>
          <a:xfrm>
            <a:off x="685800" y="1143000"/>
            <a:ext cx="7772400" cy="2580701"/>
          </a:xfrm>
        </p:spPr>
        <p:txBody>
          <a:bodyPr>
            <a:normAutofit lnSpcReduction="10000"/>
          </a:bodyPr>
          <a:lstStyle/>
          <a:p>
            <a:r>
              <a:rPr lang="en-US" dirty="0" smtClean="0"/>
              <a:t>Iterative, but spiral cycles are much smaller.</a:t>
            </a:r>
          </a:p>
          <a:p>
            <a:r>
              <a:rPr lang="en-US" dirty="0" smtClean="0"/>
              <a:t>Risk-based approach, but focus on “good enough” outcome.</a:t>
            </a:r>
          </a:p>
          <a:p>
            <a:r>
              <a:rPr lang="en-US" dirty="0" smtClean="0"/>
              <a:t>SDLC fundamentals still apply…</a:t>
            </a:r>
          </a:p>
          <a:p>
            <a:pPr lvl="1"/>
            <a:r>
              <a:rPr lang="en-US" dirty="0" smtClean="0"/>
              <a:t>Requirements, configuration, and quality management, design process, coding, test &amp; integration, technical and project reviews etc. </a:t>
            </a:r>
            <a:endParaRPr lang="en-US" dirty="0"/>
          </a:p>
        </p:txBody>
      </p:sp>
      <p:sp>
        <p:nvSpPr>
          <p:cNvPr id="14" name="Text Box 4"/>
          <p:cNvSpPr txBox="1">
            <a:spLocks noChangeArrowheads="1"/>
          </p:cNvSpPr>
          <p:nvPr/>
        </p:nvSpPr>
        <p:spPr bwMode="auto">
          <a:xfrm rot="16200000">
            <a:off x="6604029" y="3543775"/>
            <a:ext cx="4230645" cy="553998"/>
          </a:xfrm>
          <a:prstGeom prst="rect">
            <a:avLst/>
          </a:prstGeom>
          <a:noFill/>
          <a:ln w="9525">
            <a:noFill/>
            <a:miter lim="800000"/>
            <a:headEnd/>
            <a:tailEnd/>
          </a:ln>
        </p:spPr>
        <p:txBody>
          <a:bodyPr wrap="none">
            <a:spAutoFit/>
          </a:bodyPr>
          <a:lstStyle/>
          <a:p>
            <a:r>
              <a:rPr lang="en-US" sz="1000" b="1" dirty="0" smtClean="0">
                <a:solidFill>
                  <a:srgbClr val="003399"/>
                </a:solidFill>
              </a:rPr>
              <a:t>Reference: </a:t>
            </a:r>
          </a:p>
          <a:p>
            <a:pPr marL="171450" indent="-171450">
              <a:buFontTx/>
              <a:buChar char="-"/>
            </a:pPr>
            <a:r>
              <a:rPr lang="en-US" sz="1000" dirty="0" smtClean="0">
                <a:solidFill>
                  <a:srgbClr val="003399"/>
                </a:solidFill>
              </a:rPr>
              <a:t>S. </a:t>
            </a:r>
            <a:r>
              <a:rPr lang="en-US" sz="1000" dirty="0" err="1" smtClean="0">
                <a:solidFill>
                  <a:srgbClr val="003399"/>
                </a:solidFill>
              </a:rPr>
              <a:t>McConnel</a:t>
            </a:r>
            <a:r>
              <a:rPr lang="en-US" sz="1000" dirty="0" smtClean="0">
                <a:solidFill>
                  <a:srgbClr val="003399"/>
                </a:solidFill>
              </a:rPr>
              <a:t>, </a:t>
            </a:r>
            <a:r>
              <a:rPr lang="en-US" sz="1000" i="1" dirty="0" smtClean="0">
                <a:solidFill>
                  <a:srgbClr val="003399"/>
                </a:solidFill>
              </a:rPr>
              <a:t>Rapid Development: Taming Wild Software Schedules</a:t>
            </a:r>
          </a:p>
          <a:p>
            <a:pPr marL="171450" indent="-171450">
              <a:buFontTx/>
              <a:buChar char="-"/>
            </a:pPr>
            <a:r>
              <a:rPr lang="en-US" sz="1000" dirty="0" smtClean="0">
                <a:solidFill>
                  <a:srgbClr val="003399"/>
                </a:solidFill>
              </a:rPr>
              <a:t>http://www.cs.bgsu.edu/maner/domains/RAD.htm</a:t>
            </a:r>
            <a:endParaRPr lang="en-US" sz="1000" i="1" dirty="0">
              <a:solidFill>
                <a:srgbClr val="003399"/>
              </a:solidFill>
            </a:endParaRPr>
          </a:p>
        </p:txBody>
      </p:sp>
    </p:spTree>
    <p:extLst>
      <p:ext uri="{BB962C8B-B14F-4D97-AF65-F5344CB8AC3E}">
        <p14:creationId xmlns:p14="http://schemas.microsoft.com/office/powerpoint/2010/main" val="3225032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System/System </a:t>
            </a:r>
            <a:r>
              <a:rPr lang="en-US" sz="1200" dirty="0"/>
              <a:t>Development Life Cycle (SDLC) </a:t>
            </a:r>
            <a:r>
              <a:rPr lang="en-US" dirty="0"/>
              <a:t/>
            </a:r>
            <a:br>
              <a:rPr lang="en-US" dirty="0"/>
            </a:br>
            <a:r>
              <a:rPr lang="en-US" dirty="0" smtClean="0"/>
              <a:t>Evolutionary Prototyping Model</a:t>
            </a:r>
            <a:endParaRPr lang="en-US" dirty="0"/>
          </a:p>
        </p:txBody>
      </p:sp>
      <p:sp>
        <p:nvSpPr>
          <p:cNvPr id="3" name="Content Placeholder 2"/>
          <p:cNvSpPr>
            <a:spLocks noGrp="1"/>
          </p:cNvSpPr>
          <p:nvPr>
            <p:ph idx="1"/>
          </p:nvPr>
        </p:nvSpPr>
        <p:spPr/>
        <p:txBody>
          <a:bodyPr/>
          <a:lstStyle/>
          <a:p>
            <a:r>
              <a:rPr lang="en-US" dirty="0" smtClean="0"/>
              <a:t>The system concept is refined continuously…</a:t>
            </a:r>
          </a:p>
          <a:p>
            <a:pPr lvl="1"/>
            <a:r>
              <a:rPr lang="en-US" dirty="0" smtClean="0"/>
              <a:t>The focus is on “good enough” concept, requirements, and prototype.</a:t>
            </a:r>
          </a:p>
          <a:p>
            <a:pPr lvl="1"/>
            <a:r>
              <a:rPr lang="en-US" dirty="0" smtClean="0"/>
              <a:t>However, it is difficult to determine level of effort (LOE), cost, and schedule.</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37</a:t>
            </a:fld>
            <a:r>
              <a:rPr lang="en-US"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791075851"/>
              </p:ext>
            </p:extLst>
          </p:nvPr>
        </p:nvGraphicFramePr>
        <p:xfrm>
          <a:off x="1562302" y="2971800"/>
          <a:ext cx="6591098" cy="2696608"/>
        </p:xfrm>
        <a:graphic>
          <a:graphicData uri="http://schemas.openxmlformats.org/presentationml/2006/ole">
            <mc:AlternateContent xmlns:mc="http://schemas.openxmlformats.org/markup-compatibility/2006">
              <mc:Choice xmlns:v="urn:schemas-microsoft-com:vml" Requires="v">
                <p:oleObj spid="_x0000_s1673258" name="Visio" r:id="rId3" imgW="5704592" imgH="2332994" progId="Visio.Drawing.11">
                  <p:embed/>
                </p:oleObj>
              </mc:Choice>
              <mc:Fallback>
                <p:oleObj name="Visio" r:id="rId3" imgW="5704592" imgH="2332994" progId="Visio.Drawing.11">
                  <p:embed/>
                  <p:pic>
                    <p:nvPicPr>
                      <p:cNvPr id="0" name=""/>
                      <p:cNvPicPr/>
                      <p:nvPr/>
                    </p:nvPicPr>
                    <p:blipFill>
                      <a:blip r:embed="rId4"/>
                      <a:stretch>
                        <a:fillRect/>
                      </a:stretch>
                    </p:blipFill>
                    <p:spPr>
                      <a:xfrm>
                        <a:off x="1562302" y="2971800"/>
                        <a:ext cx="6591098" cy="2696608"/>
                      </a:xfrm>
                      <a:prstGeom prst="rect">
                        <a:avLst/>
                      </a:prstGeom>
                    </p:spPr>
                  </p:pic>
                </p:oleObj>
              </mc:Fallback>
            </mc:AlternateContent>
          </a:graphicData>
        </a:graphic>
      </p:graphicFrame>
      <p:sp>
        <p:nvSpPr>
          <p:cNvPr id="7" name="Rectangle 3"/>
          <p:cNvSpPr txBox="1">
            <a:spLocks noChangeArrowheads="1"/>
          </p:cNvSpPr>
          <p:nvPr/>
        </p:nvSpPr>
        <p:spPr bwMode="auto">
          <a:xfrm>
            <a:off x="1371590" y="6553200"/>
            <a:ext cx="632461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marL="0" indent="0">
              <a:lnSpc>
                <a:spcPct val="80000"/>
              </a:lnSpc>
              <a:buFontTx/>
              <a:buNone/>
            </a:pPr>
            <a:r>
              <a:rPr lang="en-US" sz="1000" b="1" dirty="0" smtClean="0"/>
              <a:t>Reference:</a:t>
            </a:r>
            <a:r>
              <a:rPr lang="en-US" sz="1000" dirty="0"/>
              <a:t> </a:t>
            </a:r>
            <a:r>
              <a:rPr lang="en-US" sz="1000" i="1" dirty="0" smtClean="0"/>
              <a:t>Rapid Development: Taming Wild Software Schedules</a:t>
            </a:r>
            <a:r>
              <a:rPr lang="en-US" sz="1000" dirty="0" smtClean="0"/>
              <a:t>, Steve McConnell, Microsoft Press, 1996</a:t>
            </a:r>
            <a:endParaRPr lang="en-US" sz="1000" i="1" dirty="0" smtClean="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76" y="4633498"/>
            <a:ext cx="2867024" cy="184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Life Cycle (SDLC) </a:t>
            </a:r>
            <a:r>
              <a:rPr lang="en-US" dirty="0" smtClean="0"/>
              <a:t/>
            </a:r>
            <a:br>
              <a:rPr lang="en-US" dirty="0" smtClean="0"/>
            </a:br>
            <a:r>
              <a:rPr lang="en-US" dirty="0" smtClean="0"/>
              <a:t>Incremental Commitment Model</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38</a:t>
            </a:fld>
            <a:r>
              <a:rPr lang="en-US" smtClean="0"/>
              <a:t> -</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89" y="1066520"/>
            <a:ext cx="7238077" cy="524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1388116" y="6202712"/>
            <a:ext cx="6353186" cy="400110"/>
          </a:xfrm>
          <a:prstGeom prst="rect">
            <a:avLst/>
          </a:prstGeom>
          <a:noFill/>
          <a:ln w="9525">
            <a:noFill/>
            <a:miter lim="800000"/>
            <a:headEnd/>
            <a:tailEnd/>
          </a:ln>
        </p:spPr>
        <p:txBody>
          <a:bodyPr wrap="square">
            <a:spAutoFit/>
          </a:bodyPr>
          <a:lstStyle/>
          <a:p>
            <a:r>
              <a:rPr lang="en-US" sz="1000" b="1" dirty="0">
                <a:solidFill>
                  <a:srgbClr val="003399"/>
                </a:solidFill>
              </a:rPr>
              <a:t>Reference: </a:t>
            </a:r>
            <a:r>
              <a:rPr lang="en-US" sz="1000" dirty="0">
                <a:solidFill>
                  <a:srgbClr val="003399"/>
                </a:solidFill>
              </a:rPr>
              <a:t>B. Boehm, J.A. </a:t>
            </a:r>
            <a:r>
              <a:rPr lang="en-US" sz="1000" dirty="0" smtClean="0">
                <a:solidFill>
                  <a:srgbClr val="003399"/>
                </a:solidFill>
              </a:rPr>
              <a:t>Lane, </a:t>
            </a:r>
            <a:r>
              <a:rPr lang="en-US" sz="1000" i="1" dirty="0" smtClean="0">
                <a:solidFill>
                  <a:srgbClr val="003399"/>
                </a:solidFill>
              </a:rPr>
              <a:t>Using the Incremental Commitment Model to Integrate System Acquisition, Systems Engineering, and Software Engineering,</a:t>
            </a:r>
            <a:r>
              <a:rPr lang="en-US" sz="1000" dirty="0" smtClean="0">
                <a:solidFill>
                  <a:srgbClr val="003399"/>
                </a:solidFill>
              </a:rPr>
              <a:t> </a:t>
            </a:r>
            <a:r>
              <a:rPr lang="en-US" sz="1000" dirty="0" err="1" smtClean="0">
                <a:solidFill>
                  <a:srgbClr val="003399"/>
                </a:solidFill>
              </a:rPr>
              <a:t>CrossTalk</a:t>
            </a:r>
            <a:r>
              <a:rPr lang="en-US" sz="1000" dirty="0" smtClean="0">
                <a:solidFill>
                  <a:srgbClr val="003399"/>
                </a:solidFill>
              </a:rPr>
              <a:t>, October 2007.</a:t>
            </a:r>
            <a:endParaRPr lang="en-US" sz="1000" i="1" dirty="0">
              <a:solidFill>
                <a:srgbClr val="003399"/>
              </a:solidFill>
            </a:endParaRP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3419475"/>
            <a:ext cx="119610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763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Life Cycle (SDLC) </a:t>
            </a:r>
            <a:r>
              <a:rPr lang="en-US" dirty="0" smtClean="0"/>
              <a:t/>
            </a:r>
            <a:br>
              <a:rPr lang="en-US" dirty="0" smtClean="0"/>
            </a:br>
            <a:r>
              <a:rPr lang="en-US" dirty="0" smtClean="0"/>
              <a:t>The need for speed... Agile Development Approach</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39</a:t>
            </a:fld>
            <a:r>
              <a:rPr lang="en-US" smtClean="0"/>
              <a:t> -</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13327508"/>
              </p:ext>
            </p:extLst>
          </p:nvPr>
        </p:nvGraphicFramePr>
        <p:xfrm>
          <a:off x="381000" y="1143000"/>
          <a:ext cx="3962400" cy="2148840"/>
        </p:xfrm>
        <a:graphic>
          <a:graphicData uri="http://schemas.openxmlformats.org/drawingml/2006/table">
            <a:tbl>
              <a:tblPr firstRow="1" bandRow="1">
                <a:tableStyleId>{5C22544A-7EE6-4342-B048-85BDC9FD1C3A}</a:tableStyleId>
              </a:tblPr>
              <a:tblGrid>
                <a:gridCol w="1981200"/>
                <a:gridCol w="1981200"/>
              </a:tblGrid>
              <a:tr h="370840">
                <a:tc>
                  <a:txBody>
                    <a:bodyPr/>
                    <a:lstStyle/>
                    <a:p>
                      <a:r>
                        <a:rPr lang="en-US" sz="1400" b="1" dirty="0" smtClean="0">
                          <a:solidFill>
                            <a:schemeClr val="bg1"/>
                          </a:solidFill>
                        </a:rPr>
                        <a:t>Project Terms</a:t>
                      </a:r>
                      <a:endParaRPr lang="en-US" sz="1400" b="1" dirty="0">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c>
                  <a:txBody>
                    <a:bodyPr/>
                    <a:lstStyle/>
                    <a:p>
                      <a:r>
                        <a:rPr lang="en-US" sz="1400" b="1" dirty="0" smtClean="0">
                          <a:solidFill>
                            <a:schemeClr val="bg1"/>
                          </a:solidFill>
                        </a:rPr>
                        <a:t>Agile Terms</a:t>
                      </a:r>
                      <a:endParaRPr lang="en-US" sz="1400" b="1" dirty="0">
                        <a:solidFill>
                          <a:schemeClr val="bg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r>
              <a:tr h="370840">
                <a:tc>
                  <a:txBody>
                    <a:bodyPr/>
                    <a:lstStyle/>
                    <a:p>
                      <a:r>
                        <a:rPr lang="en-US" sz="1400" b="0" dirty="0" smtClean="0">
                          <a:solidFill>
                            <a:srgbClr val="003399"/>
                          </a:solidFill>
                        </a:rPr>
                        <a:t>MNS</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rgbClr val="003399"/>
                          </a:solidFill>
                        </a:rPr>
                        <a:t>Vision</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sz="1400" b="0" dirty="0" smtClean="0">
                          <a:solidFill>
                            <a:srgbClr val="003399"/>
                          </a:solidFill>
                        </a:rPr>
                        <a:t>CONOPS</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rgbClr val="003399"/>
                          </a:solidFill>
                        </a:rPr>
                        <a:t>User Stories</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sz="1400" b="0" dirty="0" smtClean="0">
                          <a:solidFill>
                            <a:srgbClr val="003399"/>
                          </a:solidFill>
                        </a:rPr>
                        <a:t>SDP</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rgbClr val="003399"/>
                          </a:solidFill>
                        </a:rPr>
                        <a:t>Release &amp; Iteration Plans,</a:t>
                      </a:r>
                      <a:r>
                        <a:rPr lang="en-US" sz="1400" b="0" baseline="0" dirty="0" smtClean="0">
                          <a:solidFill>
                            <a:srgbClr val="003399"/>
                          </a:solidFill>
                        </a:rPr>
                        <a:t> </a:t>
                      </a:r>
                      <a:r>
                        <a:rPr lang="en-US" sz="1400" b="0" dirty="0" smtClean="0">
                          <a:solidFill>
                            <a:srgbClr val="003399"/>
                          </a:solidFill>
                        </a:rPr>
                        <a:t>Backlogs</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sz="1400" b="0" dirty="0" smtClean="0">
                          <a:solidFill>
                            <a:srgbClr val="003399"/>
                          </a:solidFill>
                        </a:rPr>
                        <a:t>PMR/MS</a:t>
                      </a:r>
                      <a:r>
                        <a:rPr lang="en-US" sz="1400" b="0" baseline="0" dirty="0" smtClean="0">
                          <a:solidFill>
                            <a:srgbClr val="003399"/>
                          </a:solidFill>
                        </a:rPr>
                        <a:t> Reviews</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smtClean="0">
                          <a:solidFill>
                            <a:srgbClr val="003399"/>
                          </a:solidFill>
                        </a:rPr>
                        <a:t>Retrospectives, Product Demo</a:t>
                      </a:r>
                      <a:endParaRPr lang="en-US" sz="1400" b="0" dirty="0">
                        <a:solidFill>
                          <a:srgbClr val="003399"/>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679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028208"/>
            <a:ext cx="2362200" cy="239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3788285880"/>
              </p:ext>
            </p:extLst>
          </p:nvPr>
        </p:nvGraphicFramePr>
        <p:xfrm>
          <a:off x="1981200" y="3409548"/>
          <a:ext cx="5105400" cy="3410351"/>
        </p:xfrm>
        <a:graphic>
          <a:graphicData uri="http://schemas.openxmlformats.org/presentationml/2006/ole">
            <mc:AlternateContent xmlns:mc="http://schemas.openxmlformats.org/markup-compatibility/2006">
              <mc:Choice xmlns:v="urn:schemas-microsoft-com:vml" Requires="v">
                <p:oleObj spid="_x0000_s1679383" name="Visio" r:id="rId4" imgW="8003968" imgH="5346614" progId="Visio.Drawing.11">
                  <p:embed/>
                </p:oleObj>
              </mc:Choice>
              <mc:Fallback>
                <p:oleObj name="Visio" r:id="rId4" imgW="8003968" imgH="5346614" progId="Visio.Drawing.11">
                  <p:embed/>
                  <p:pic>
                    <p:nvPicPr>
                      <p:cNvPr id="0" name=""/>
                      <p:cNvPicPr/>
                      <p:nvPr/>
                    </p:nvPicPr>
                    <p:blipFill>
                      <a:blip r:embed="rId5"/>
                      <a:stretch>
                        <a:fillRect/>
                      </a:stretch>
                    </p:blipFill>
                    <p:spPr>
                      <a:xfrm>
                        <a:off x="1981200" y="3409548"/>
                        <a:ext cx="5105400" cy="3410351"/>
                      </a:xfrm>
                      <a:prstGeom prst="rect">
                        <a:avLst/>
                      </a:prstGeom>
                    </p:spPr>
                  </p:pic>
                </p:oleObj>
              </mc:Fallback>
            </mc:AlternateContent>
          </a:graphicData>
        </a:graphic>
      </p:graphicFrame>
    </p:spTree>
    <p:extLst>
      <p:ext uri="{BB962C8B-B14F-4D97-AF65-F5344CB8AC3E}">
        <p14:creationId xmlns:p14="http://schemas.microsoft.com/office/powerpoint/2010/main" val="279750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679364"/>
                                        </p:tgtEl>
                                        <p:attrNameLst>
                                          <p:attrName>style.visibility</p:attrName>
                                        </p:attrNameLst>
                                      </p:cBhvr>
                                      <p:to>
                                        <p:strVal val="visible"/>
                                      </p:to>
                                    </p:set>
                                    <p:animEffect transition="in" filter="wipe(left)">
                                      <p:cBhvr>
                                        <p:cTn id="10" dur="250"/>
                                        <p:tgtEl>
                                          <p:spTgt spid="167936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Introduction</a:t>
            </a:r>
            <a:r>
              <a:rPr lang="en-US" dirty="0" smtClean="0"/>
              <a:t/>
            </a:r>
            <a:br>
              <a:rPr lang="en-US" dirty="0" smtClean="0"/>
            </a:br>
            <a:r>
              <a:rPr lang="en-US" dirty="0" smtClean="0"/>
              <a:t>Current State of Insecurity in Federal Agencies</a:t>
            </a:r>
            <a:endParaRPr lang="en-US" dirty="0"/>
          </a:p>
        </p:txBody>
      </p:sp>
      <p:sp>
        <p:nvSpPr>
          <p:cNvPr id="3" name="Content Placeholder 2"/>
          <p:cNvSpPr>
            <a:spLocks noGrp="1"/>
          </p:cNvSpPr>
          <p:nvPr>
            <p:ph idx="1"/>
          </p:nvPr>
        </p:nvSpPr>
        <p:spPr/>
        <p:txBody>
          <a:bodyPr/>
          <a:lstStyle/>
          <a:p>
            <a:r>
              <a:rPr lang="en-US" dirty="0" smtClean="0"/>
              <a:t># of security incidents keeps growing*…</a:t>
            </a:r>
          </a:p>
          <a:p>
            <a:endParaRPr lang="en-US" dirty="0"/>
          </a:p>
        </p:txBody>
      </p:sp>
      <p:sp>
        <p:nvSpPr>
          <p:cNvPr id="4" name="Slide Number Placeholder 3"/>
          <p:cNvSpPr>
            <a:spLocks noGrp="1"/>
          </p:cNvSpPr>
          <p:nvPr>
            <p:ph type="sldNum" sz="quarter" idx="10"/>
          </p:nvPr>
        </p:nvSpPr>
        <p:spPr/>
        <p:txBody>
          <a:bodyPr/>
          <a:lstStyle/>
          <a:p>
            <a:fld id="{C913E34A-AD91-41F9-9AF6-83B8E56266B9}" type="slidenum">
              <a:rPr lang="en-US" smtClean="0"/>
              <a:pPr/>
              <a:t>4</a:t>
            </a:fld>
            <a:endParaRPr lang="en-US" dirty="0"/>
          </a:p>
        </p:txBody>
      </p:sp>
      <p:sp>
        <p:nvSpPr>
          <p:cNvPr id="7" name="TextBox 6"/>
          <p:cNvSpPr txBox="1"/>
          <p:nvPr/>
        </p:nvSpPr>
        <p:spPr>
          <a:xfrm>
            <a:off x="5791200" y="6559582"/>
            <a:ext cx="2028211" cy="246221"/>
          </a:xfrm>
          <a:prstGeom prst="rect">
            <a:avLst/>
          </a:prstGeom>
          <a:noFill/>
        </p:spPr>
        <p:txBody>
          <a:bodyPr wrap="square" rtlCol="0">
            <a:spAutoFit/>
          </a:bodyPr>
          <a:lstStyle/>
          <a:p>
            <a:pPr>
              <a:lnSpc>
                <a:spcPct val="100000"/>
              </a:lnSpc>
            </a:pPr>
            <a:r>
              <a:rPr lang="en-US" sz="1000" b="1" dirty="0" smtClean="0">
                <a:solidFill>
                  <a:srgbClr val="003399"/>
                </a:solidFill>
              </a:rPr>
              <a:t>* Source: </a:t>
            </a:r>
            <a:r>
              <a:rPr lang="en-US" sz="1000" dirty="0" smtClean="0">
                <a:solidFill>
                  <a:srgbClr val="003399"/>
                </a:solidFill>
              </a:rPr>
              <a:t>US-CERT</a:t>
            </a:r>
            <a:endParaRPr lang="en-US" sz="1000" dirty="0">
              <a:solidFill>
                <a:srgbClr val="003399"/>
              </a:solidFill>
            </a:endParaRPr>
          </a:p>
        </p:txBody>
      </p:sp>
      <p:pic>
        <p:nvPicPr>
          <p:cNvPr id="16609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44444"/>
            <a:ext cx="8750911" cy="4876800"/>
          </a:xfrm>
          <a:prstGeom prst="rect">
            <a:avLst/>
          </a:prstGeom>
          <a:noFill/>
          <a:ln>
            <a:noFill/>
          </a:ln>
          <a:effectLst/>
          <a:extLst/>
        </p:spPr>
      </p:pic>
      <p:sp>
        <p:nvSpPr>
          <p:cNvPr id="5" name="Right Arrow 4"/>
          <p:cNvSpPr/>
          <p:nvPr/>
        </p:nvSpPr>
        <p:spPr bwMode="auto">
          <a:xfrm>
            <a:off x="5638800" y="2362200"/>
            <a:ext cx="1752600" cy="1161633"/>
          </a:xfrm>
          <a:prstGeom prst="rightArrow">
            <a:avLst>
              <a:gd name="adj1" fmla="val 50000"/>
              <a:gd name="adj2" fmla="val 31835"/>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3399"/>
                </a:solidFill>
                <a:effectLst/>
                <a:latin typeface="Arial Narrow" pitchFamily="34" charset="0"/>
              </a:rPr>
              <a:t>What happened</a:t>
            </a:r>
            <a:r>
              <a:rPr kumimoji="0" lang="en-US" sz="1600" b="1" i="0" u="none" strike="noStrike" cap="none" normalizeH="0" dirty="0" smtClean="0">
                <a:ln>
                  <a:noFill/>
                </a:ln>
                <a:solidFill>
                  <a:srgbClr val="003399"/>
                </a:solidFill>
                <a:effectLst/>
                <a:latin typeface="Arial Narrow" pitchFamily="34" charset="0"/>
              </a:rPr>
              <a:t> here?</a:t>
            </a:r>
            <a:endParaRPr kumimoji="0" lang="en-US" sz="1200" b="1" i="0" u="none" strike="noStrike" cap="none" normalizeH="0" baseline="0" dirty="0" smtClean="0">
              <a:ln>
                <a:noFill/>
              </a:ln>
              <a:solidFill>
                <a:srgbClr val="003399"/>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60931"/>
                                        </p:tgtEl>
                                        <p:attrNameLst>
                                          <p:attrName>style.visibility</p:attrName>
                                        </p:attrNameLst>
                                      </p:cBhvr>
                                      <p:to>
                                        <p:strVal val="visible"/>
                                      </p:to>
                                    </p:set>
                                    <p:animEffect transition="in" filter="wipe(left)">
                                      <p:cBhvr>
                                        <p:cTn id="11" dur="500"/>
                                        <p:tgtEl>
                                          <p:spTgt spid="166093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System/System Development Life Cycle (SDLC) </a:t>
            </a:r>
            <a:r>
              <a:rPr lang="en-US" dirty="0"/>
              <a:t/>
            </a:r>
            <a:br>
              <a:rPr lang="en-US" dirty="0"/>
            </a:br>
            <a:r>
              <a:rPr lang="en-US" dirty="0" smtClean="0"/>
              <a:t>Agile </a:t>
            </a:r>
            <a:r>
              <a:rPr lang="en-US" dirty="0"/>
              <a:t>SDLC </a:t>
            </a:r>
            <a:r>
              <a:rPr lang="en-US" dirty="0" smtClean="0"/>
              <a:t>Model </a:t>
            </a:r>
            <a:r>
              <a:rPr lang="en-US" dirty="0"/>
              <a:t>– </a:t>
            </a:r>
            <a:r>
              <a:rPr lang="en-US" dirty="0" smtClean="0"/>
              <a:t>Scrum</a:t>
            </a:r>
            <a:endParaRPr lang="en-US" dirty="0"/>
          </a:p>
        </p:txBody>
      </p:sp>
      <p:sp>
        <p:nvSpPr>
          <p:cNvPr id="3" name="Content Placeholder 2"/>
          <p:cNvSpPr>
            <a:spLocks noGrp="1"/>
          </p:cNvSpPr>
          <p:nvPr>
            <p:ph idx="1"/>
          </p:nvPr>
        </p:nvSpPr>
        <p:spPr/>
        <p:txBody>
          <a:bodyPr/>
          <a:lstStyle/>
          <a:p>
            <a:pPr>
              <a:tabLst>
                <a:tab pos="1776413" algn="l"/>
              </a:tabLst>
            </a:pPr>
            <a:r>
              <a:rPr lang="en-US" dirty="0" smtClean="0"/>
              <a:t>Scrum is an agile software development methodology and model that is both iterative and incremental.</a:t>
            </a:r>
          </a:p>
          <a:p>
            <a:pPr>
              <a:tabLst>
                <a:tab pos="1776413" algn="l"/>
              </a:tabLst>
            </a:pPr>
            <a:r>
              <a:rPr lang="en-US" dirty="0" smtClean="0"/>
              <a:t>The concept derived from the development of commercial products, where:</a:t>
            </a:r>
          </a:p>
          <a:p>
            <a:pPr lvl="1">
              <a:buClr>
                <a:srgbClr val="003399"/>
              </a:buClr>
              <a:tabLst>
                <a:tab pos="1776413" algn="l"/>
              </a:tabLst>
            </a:pPr>
            <a:r>
              <a:rPr lang="en-US" u="sng" dirty="0" smtClean="0">
                <a:solidFill>
                  <a:srgbClr val="FF6600"/>
                </a:solidFill>
              </a:rPr>
              <a:t>Product owner</a:t>
            </a:r>
            <a:r>
              <a:rPr lang="en-US" dirty="0" smtClean="0"/>
              <a:t> provides the vision and roadmap;</a:t>
            </a:r>
          </a:p>
          <a:p>
            <a:pPr lvl="1">
              <a:buClr>
                <a:srgbClr val="003399"/>
              </a:buClr>
              <a:tabLst>
                <a:tab pos="1776413" algn="l"/>
              </a:tabLst>
            </a:pPr>
            <a:r>
              <a:rPr lang="en-US" u="sng" dirty="0" smtClean="0">
                <a:solidFill>
                  <a:srgbClr val="FF6600"/>
                </a:solidFill>
              </a:rPr>
              <a:t>Scrum master</a:t>
            </a:r>
            <a:r>
              <a:rPr lang="en-US" dirty="0" smtClean="0"/>
              <a:t> specifies activities and ensures deliverables meet the sprint and iteration goals;</a:t>
            </a:r>
          </a:p>
          <a:p>
            <a:pPr lvl="1">
              <a:buClr>
                <a:srgbClr val="003399"/>
              </a:buClr>
              <a:tabLst>
                <a:tab pos="1776413" algn="l"/>
              </a:tabLst>
            </a:pPr>
            <a:r>
              <a:rPr lang="en-US" u="sng" dirty="0" smtClean="0">
                <a:solidFill>
                  <a:srgbClr val="FF6600"/>
                </a:solidFill>
              </a:rPr>
              <a:t>Team</a:t>
            </a:r>
            <a:r>
              <a:rPr lang="en-US" dirty="0" smtClean="0"/>
              <a:t> executes the specified scrum activities.</a:t>
            </a:r>
          </a:p>
          <a:p>
            <a:pPr>
              <a:buClr>
                <a:srgbClr val="003399"/>
              </a:buClr>
              <a:tabLst>
                <a:tab pos="1776413" algn="l"/>
              </a:tabLst>
            </a:pPr>
            <a:r>
              <a:rPr lang="en-US" dirty="0" smtClean="0"/>
              <a:t>The process is executed in a series of “time-boxed” sprints and iterations, where:</a:t>
            </a:r>
          </a:p>
          <a:p>
            <a:pPr lvl="1">
              <a:buClr>
                <a:srgbClr val="003399"/>
              </a:buClr>
              <a:tabLst>
                <a:tab pos="1776413" algn="l"/>
              </a:tabLst>
            </a:pPr>
            <a:r>
              <a:rPr lang="en-US" dirty="0" smtClean="0"/>
              <a:t>A “</a:t>
            </a:r>
            <a:r>
              <a:rPr lang="en-US" u="sng" dirty="0" smtClean="0">
                <a:solidFill>
                  <a:srgbClr val="FF6600"/>
                </a:solidFill>
              </a:rPr>
              <a:t>sprint</a:t>
            </a:r>
            <a:r>
              <a:rPr lang="en-US" dirty="0" smtClean="0"/>
              <a:t>” is usually 2 to 4 weeks; and</a:t>
            </a:r>
          </a:p>
          <a:p>
            <a:pPr lvl="1">
              <a:buClr>
                <a:srgbClr val="003399"/>
              </a:buClr>
              <a:tabLst>
                <a:tab pos="1776413" algn="l"/>
              </a:tabLst>
            </a:pPr>
            <a:r>
              <a:rPr lang="en-US" dirty="0" smtClean="0"/>
              <a:t>The end-product is a “</a:t>
            </a:r>
            <a:r>
              <a:rPr lang="en-US" u="sng" dirty="0" smtClean="0">
                <a:solidFill>
                  <a:srgbClr val="FF6600"/>
                </a:solidFill>
              </a:rPr>
              <a:t>iteration</a:t>
            </a:r>
            <a:r>
              <a:rPr lang="en-US" dirty="0" smtClean="0"/>
              <a:t>”.</a:t>
            </a:r>
          </a:p>
          <a:p>
            <a:pPr lvl="1">
              <a:buClr>
                <a:srgbClr val="003399"/>
              </a:buClr>
              <a:tabLst>
                <a:tab pos="1776413" algn="l"/>
              </a:tabLst>
            </a:pPr>
            <a:endParaRPr lang="en-US" dirty="0" smtClean="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40</a:t>
            </a:fld>
            <a:r>
              <a:rPr lang="en-US" dirty="0" smtClean="0"/>
              <a:t> -</a:t>
            </a:r>
            <a:endParaRPr lang="en-US" dirty="0"/>
          </a:p>
        </p:txBody>
      </p:sp>
      <p:sp>
        <p:nvSpPr>
          <p:cNvPr id="5" name="Rectangle 3"/>
          <p:cNvSpPr txBox="1">
            <a:spLocks noChangeArrowheads="1"/>
          </p:cNvSpPr>
          <p:nvPr/>
        </p:nvSpPr>
        <p:spPr bwMode="auto">
          <a:xfrm>
            <a:off x="762000" y="5791200"/>
            <a:ext cx="77724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marL="0" indent="0">
              <a:lnSpc>
                <a:spcPct val="80000"/>
              </a:lnSpc>
              <a:buFontTx/>
              <a:buNone/>
            </a:pPr>
            <a:r>
              <a:rPr lang="en-US" sz="1000" b="1" dirty="0" smtClean="0"/>
              <a:t>Reference:</a:t>
            </a:r>
            <a:r>
              <a:rPr lang="en-US" sz="1000" dirty="0"/>
              <a:t> </a:t>
            </a:r>
            <a:endParaRPr lang="en-US" sz="1000" dirty="0" smtClean="0"/>
          </a:p>
          <a:p>
            <a:pPr marL="231775" indent="-115888">
              <a:lnSpc>
                <a:spcPct val="80000"/>
              </a:lnSpc>
            </a:pPr>
            <a:r>
              <a:rPr lang="en-US" sz="1000" dirty="0" smtClean="0"/>
              <a:t>T. </a:t>
            </a:r>
            <a:r>
              <a:rPr lang="en-US" sz="1000" dirty="0" err="1" smtClean="0"/>
              <a:t>Hirotaka</a:t>
            </a:r>
            <a:r>
              <a:rPr lang="en-US" sz="1000" dirty="0" smtClean="0"/>
              <a:t>, N. </a:t>
            </a:r>
            <a:r>
              <a:rPr lang="en-US" sz="1000" dirty="0" err="1" smtClean="0"/>
              <a:t>Ikujiro</a:t>
            </a:r>
            <a:r>
              <a:rPr lang="en-US" sz="1000" dirty="0" smtClean="0"/>
              <a:t>, </a:t>
            </a:r>
            <a:r>
              <a:rPr lang="en-US" sz="1000" i="1" dirty="0" smtClean="0"/>
              <a:t>The New Product Development Game</a:t>
            </a:r>
            <a:r>
              <a:rPr lang="en-US" sz="1000" dirty="0" smtClean="0"/>
              <a:t>, Harvard Business Review, January, 1986</a:t>
            </a:r>
            <a:r>
              <a:rPr lang="en-US" sz="1000" dirty="0"/>
              <a:t>. (http://</a:t>
            </a:r>
            <a:r>
              <a:rPr lang="en-US" sz="1000" dirty="0" smtClean="0"/>
              <a:t>hbr.org/product/new-new-product-development-game/an/86116-PDF-ENG)</a:t>
            </a:r>
          </a:p>
          <a:p>
            <a:pPr marL="231775" indent="-115888">
              <a:lnSpc>
                <a:spcPct val="80000"/>
              </a:lnSpc>
            </a:pPr>
            <a:r>
              <a:rPr lang="en-US" sz="1000" dirty="0" smtClean="0"/>
              <a:t>J. Sutherland, </a:t>
            </a:r>
            <a:r>
              <a:rPr lang="en-US" sz="1000" i="1" dirty="0" smtClean="0"/>
              <a:t>Agile Development: Lessons Learned from the First Scrum</a:t>
            </a:r>
            <a:r>
              <a:rPr lang="en-US" sz="1000" dirty="0" smtClean="0"/>
              <a:t>, 2004-10. (http://www.scrumalliance.org/resources/35)</a:t>
            </a:r>
          </a:p>
          <a:p>
            <a:pPr marL="231775" indent="-115888">
              <a:lnSpc>
                <a:spcPct val="80000"/>
              </a:lnSpc>
            </a:pPr>
            <a:r>
              <a:rPr lang="en-US" sz="1000" dirty="0" smtClean="0"/>
              <a:t>R. Carlson, P.J. </a:t>
            </a:r>
            <a:r>
              <a:rPr lang="en-US" sz="1000" dirty="0" err="1" smtClean="0"/>
              <a:t>Matuzic</a:t>
            </a:r>
            <a:r>
              <a:rPr lang="en-US" sz="1000" dirty="0" smtClean="0"/>
              <a:t>, R.L. Simons, </a:t>
            </a:r>
            <a:r>
              <a:rPr lang="en-US" sz="1000" i="1" dirty="0" smtClean="0"/>
              <a:t>Applying Scrum to Stabilize Systems Engineering Execution</a:t>
            </a:r>
            <a:r>
              <a:rPr lang="en-US" sz="1000" dirty="0" smtClean="0"/>
              <a:t>, </a:t>
            </a:r>
            <a:r>
              <a:rPr lang="en-US" sz="1000" dirty="0" err="1" smtClean="0"/>
              <a:t>CrossTalk</a:t>
            </a:r>
            <a:r>
              <a:rPr lang="en-US" sz="1000" dirty="0" smtClean="0"/>
              <a:t>, May/June 2012.</a:t>
            </a:r>
          </a:p>
        </p:txBody>
      </p:sp>
    </p:spTree>
    <p:extLst>
      <p:ext uri="{BB962C8B-B14F-4D97-AF65-F5344CB8AC3E}">
        <p14:creationId xmlns:p14="http://schemas.microsoft.com/office/powerpoint/2010/main" val="36755473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System/System Development Life Cycle (SDLC) </a:t>
            </a:r>
            <a:r>
              <a:rPr lang="en-US" dirty="0"/>
              <a:t/>
            </a:r>
            <a:br>
              <a:rPr lang="en-US" dirty="0"/>
            </a:br>
            <a:r>
              <a:rPr lang="en-US" dirty="0" smtClean="0"/>
              <a:t>Agile </a:t>
            </a:r>
            <a:r>
              <a:rPr lang="en-US" dirty="0"/>
              <a:t>SDLC </a:t>
            </a:r>
            <a:r>
              <a:rPr lang="en-US" dirty="0" smtClean="0"/>
              <a:t>Model </a:t>
            </a:r>
            <a:r>
              <a:rPr lang="en-US" dirty="0"/>
              <a:t>– </a:t>
            </a:r>
            <a:r>
              <a:rPr lang="en-US" dirty="0" smtClean="0"/>
              <a:t>Scrum</a:t>
            </a:r>
            <a:endParaRPr lang="en-US" dirty="0"/>
          </a:p>
        </p:txBody>
      </p:sp>
      <p:sp>
        <p:nvSpPr>
          <p:cNvPr id="3" name="Content Placeholder 2"/>
          <p:cNvSpPr>
            <a:spLocks noGrp="1"/>
          </p:cNvSpPr>
          <p:nvPr>
            <p:ph idx="1"/>
          </p:nvPr>
        </p:nvSpPr>
        <p:spPr>
          <a:xfrm>
            <a:off x="457200" y="1143000"/>
            <a:ext cx="7772400" cy="5410200"/>
          </a:xfrm>
        </p:spPr>
        <p:txBody>
          <a:bodyPr/>
          <a:lstStyle/>
          <a:p>
            <a:pPr marL="342900" lvl="1">
              <a:buClr>
                <a:srgbClr val="003399"/>
              </a:buClr>
            </a:pPr>
            <a:r>
              <a:rPr lang="en-US" dirty="0" smtClean="0"/>
              <a:t>The </a:t>
            </a:r>
            <a:r>
              <a:rPr lang="en-US" u="sng" dirty="0" smtClean="0">
                <a:solidFill>
                  <a:srgbClr val="FF6600"/>
                </a:solidFill>
              </a:rPr>
              <a:t>product vision</a:t>
            </a:r>
            <a:r>
              <a:rPr lang="en-US" dirty="0" smtClean="0"/>
              <a:t> is translated </a:t>
            </a:r>
            <a:br>
              <a:rPr lang="en-US" dirty="0" smtClean="0"/>
            </a:br>
            <a:r>
              <a:rPr lang="en-US" dirty="0" smtClean="0"/>
              <a:t>into a list of project requirements;</a:t>
            </a:r>
          </a:p>
          <a:p>
            <a:pPr marL="342900" lvl="1">
              <a:buClr>
                <a:srgbClr val="003399"/>
              </a:buClr>
            </a:pPr>
            <a:r>
              <a:rPr lang="en-US" dirty="0" smtClean="0"/>
              <a:t>This “list” is called the </a:t>
            </a:r>
            <a:r>
              <a:rPr lang="en-US" u="sng" dirty="0" smtClean="0">
                <a:solidFill>
                  <a:srgbClr val="FF6600"/>
                </a:solidFill>
              </a:rPr>
              <a:t>product </a:t>
            </a:r>
            <a:br>
              <a:rPr lang="en-US" u="sng" dirty="0" smtClean="0">
                <a:solidFill>
                  <a:srgbClr val="FF6600"/>
                </a:solidFill>
              </a:rPr>
            </a:br>
            <a:r>
              <a:rPr lang="en-US" u="sng" dirty="0" smtClean="0">
                <a:solidFill>
                  <a:srgbClr val="FF6600"/>
                </a:solidFill>
              </a:rPr>
              <a:t>backlog</a:t>
            </a:r>
            <a:r>
              <a:rPr lang="en-US" dirty="0" smtClean="0"/>
              <a:t>. It encompasses</a:t>
            </a:r>
            <a:br>
              <a:rPr lang="en-US" dirty="0" smtClean="0"/>
            </a:br>
            <a:r>
              <a:rPr lang="en-US" dirty="0" smtClean="0"/>
              <a:t>all the project requirements </a:t>
            </a:r>
            <a:br>
              <a:rPr lang="en-US" dirty="0" smtClean="0"/>
            </a:br>
            <a:r>
              <a:rPr lang="en-US" dirty="0" smtClean="0"/>
              <a:t>and work;</a:t>
            </a:r>
          </a:p>
          <a:p>
            <a:pPr marL="342900" lvl="1">
              <a:buClr>
                <a:srgbClr val="003399"/>
              </a:buClr>
            </a:pPr>
            <a:r>
              <a:rPr lang="en-US" dirty="0" smtClean="0"/>
              <a:t>The scrum master works with the product owner to plan and divide the product backlog into a series of </a:t>
            </a:r>
            <a:r>
              <a:rPr lang="en-US" u="sng" dirty="0" smtClean="0">
                <a:solidFill>
                  <a:srgbClr val="FF6600"/>
                </a:solidFill>
              </a:rPr>
              <a:t>sprint backlog</a:t>
            </a:r>
            <a:r>
              <a:rPr lang="en-US" dirty="0" smtClean="0"/>
              <a:t>.</a:t>
            </a:r>
          </a:p>
          <a:p>
            <a:pPr marL="342900" lvl="1">
              <a:buClr>
                <a:srgbClr val="003399"/>
              </a:buClr>
            </a:pPr>
            <a:r>
              <a:rPr lang="en-US" dirty="0" smtClean="0"/>
              <a:t>The </a:t>
            </a:r>
            <a:r>
              <a:rPr lang="en-US" u="sng" dirty="0" smtClean="0">
                <a:solidFill>
                  <a:srgbClr val="FF6600"/>
                </a:solidFill>
              </a:rPr>
              <a:t>self-organized team</a:t>
            </a:r>
            <a:r>
              <a:rPr lang="en-US" dirty="0" smtClean="0"/>
              <a:t> composed of domain and SMEs. The team is empowered to select, plan, and make decisions on its work task</a:t>
            </a:r>
          </a:p>
          <a:p>
            <a:pPr marL="342900" lvl="1">
              <a:buClr>
                <a:srgbClr val="003399"/>
              </a:buClr>
            </a:pPr>
            <a:r>
              <a:rPr lang="en-US" dirty="0" smtClean="0"/>
              <a:t>The daily stand-up team meeting is called the </a:t>
            </a:r>
            <a:r>
              <a:rPr lang="en-US" u="sng" dirty="0" smtClean="0">
                <a:solidFill>
                  <a:srgbClr val="FF6600"/>
                </a:solidFill>
              </a:rPr>
              <a:t>daily-scrum</a:t>
            </a:r>
            <a:r>
              <a:rPr lang="en-US" dirty="0" smtClean="0"/>
              <a:t>. It keeps the team members focused on their tasks. Both product owner and scrum master are required to participate.</a:t>
            </a: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41</a:t>
            </a:fld>
            <a:r>
              <a:rPr lang="en-US" dirty="0" smtClean="0"/>
              <a:t> -</a:t>
            </a:r>
            <a:endParaRPr lang="en-US" dirty="0"/>
          </a:p>
        </p:txBody>
      </p:sp>
      <p:sp>
        <p:nvSpPr>
          <p:cNvPr id="5" name="Rectangle 3"/>
          <p:cNvSpPr txBox="1">
            <a:spLocks noChangeArrowheads="1"/>
          </p:cNvSpPr>
          <p:nvPr/>
        </p:nvSpPr>
        <p:spPr bwMode="auto">
          <a:xfrm>
            <a:off x="762000" y="6096000"/>
            <a:ext cx="7772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marL="0" indent="0">
              <a:lnSpc>
                <a:spcPct val="80000"/>
              </a:lnSpc>
              <a:buFontTx/>
              <a:buNone/>
            </a:pPr>
            <a:r>
              <a:rPr lang="en-US" sz="1000" b="1" dirty="0" smtClean="0"/>
              <a:t>Reference:</a:t>
            </a:r>
            <a:r>
              <a:rPr lang="en-US" sz="1000" dirty="0"/>
              <a:t> </a:t>
            </a:r>
            <a:endParaRPr lang="en-US" sz="1000" dirty="0" smtClean="0"/>
          </a:p>
          <a:p>
            <a:pPr marL="231775" indent="-115888">
              <a:lnSpc>
                <a:spcPct val="80000"/>
              </a:lnSpc>
            </a:pPr>
            <a:r>
              <a:rPr lang="en-US" sz="1000" dirty="0" smtClean="0"/>
              <a:t>R. Carlson, P.J. </a:t>
            </a:r>
            <a:r>
              <a:rPr lang="en-US" sz="1000" dirty="0" err="1" smtClean="0"/>
              <a:t>Matuzic</a:t>
            </a:r>
            <a:r>
              <a:rPr lang="en-US" sz="1000" dirty="0" smtClean="0"/>
              <a:t>, R.L. Simons, </a:t>
            </a:r>
            <a:r>
              <a:rPr lang="en-US" sz="1000" i="1" dirty="0" smtClean="0"/>
              <a:t>Applying Scrum to Stabilize Systems Engineering Execution</a:t>
            </a:r>
            <a:r>
              <a:rPr lang="en-US" sz="1000" dirty="0" smtClean="0"/>
              <a:t>, </a:t>
            </a:r>
            <a:r>
              <a:rPr lang="en-US" sz="1000" dirty="0" err="1" smtClean="0"/>
              <a:t>CrossTalk</a:t>
            </a:r>
            <a:r>
              <a:rPr lang="en-US" sz="1000" dirty="0" smtClean="0"/>
              <a:t>, May/June 2012.</a:t>
            </a:r>
          </a:p>
        </p:txBody>
      </p:sp>
      <p:pic>
        <p:nvPicPr>
          <p:cNvPr id="1674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2368"/>
            <a:ext cx="4648200" cy="268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5517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System/System Development Life Cycle (SDLC) </a:t>
            </a:r>
            <a:r>
              <a:rPr lang="en-US" dirty="0" smtClean="0"/>
              <a:t/>
            </a:r>
            <a:br>
              <a:rPr lang="en-US" dirty="0" smtClean="0"/>
            </a:br>
            <a:r>
              <a:rPr lang="en-US" dirty="0" smtClean="0"/>
              <a:t>Are there other SDLC models?</a:t>
            </a:r>
            <a:endParaRPr lang="en-US" dirty="0"/>
          </a:p>
        </p:txBody>
      </p:sp>
      <p:sp>
        <p:nvSpPr>
          <p:cNvPr id="3" name="Content Placeholder 2"/>
          <p:cNvSpPr>
            <a:spLocks noGrp="1"/>
          </p:cNvSpPr>
          <p:nvPr>
            <p:ph idx="1"/>
          </p:nvPr>
        </p:nvSpPr>
        <p:spPr/>
        <p:txBody>
          <a:bodyPr/>
          <a:lstStyle/>
          <a:p>
            <a:pPr marL="0" indent="0">
              <a:buNone/>
            </a:pPr>
            <a:r>
              <a:rPr lang="en-US" dirty="0" err="1" smtClean="0"/>
              <a:t>DevOps</a:t>
            </a:r>
            <a:r>
              <a:rPr lang="en-US" dirty="0" smtClean="0"/>
              <a:t>*</a:t>
            </a:r>
          </a:p>
          <a:p>
            <a:r>
              <a:rPr lang="en-US" dirty="0" smtClean="0"/>
              <a:t>Idea observed from cloud computing...</a:t>
            </a:r>
          </a:p>
          <a:p>
            <a:r>
              <a:rPr lang="en-US" dirty="0" smtClean="0"/>
              <a:t>2009, Flickr reported doing </a:t>
            </a:r>
            <a:r>
              <a:rPr lang="en-US" dirty="0" smtClean="0">
                <a:solidFill>
                  <a:srgbClr val="FF6600"/>
                </a:solidFill>
              </a:rPr>
              <a:t>10 deployments </a:t>
            </a:r>
            <a:r>
              <a:rPr lang="en-US" dirty="0" smtClean="0"/>
              <a:t>per day</a:t>
            </a:r>
          </a:p>
          <a:p>
            <a:r>
              <a:rPr lang="en-US" dirty="0" smtClean="0"/>
              <a:t>Amazon EC2 reported in May 2011:**</a:t>
            </a:r>
          </a:p>
          <a:p>
            <a:pPr lvl="1"/>
            <a:r>
              <a:rPr lang="en-US" dirty="0" smtClean="0"/>
              <a:t>Mean time between deployments: </a:t>
            </a:r>
            <a:r>
              <a:rPr lang="en-US" dirty="0" smtClean="0">
                <a:solidFill>
                  <a:srgbClr val="FF6600"/>
                </a:solidFill>
              </a:rPr>
              <a:t>11.6 seconds</a:t>
            </a:r>
          </a:p>
          <a:p>
            <a:pPr lvl="1"/>
            <a:r>
              <a:rPr lang="en-US" dirty="0" smtClean="0"/>
              <a:t>Maximum # of deployments in an hour: </a:t>
            </a:r>
            <a:r>
              <a:rPr lang="en-US" dirty="0" smtClean="0">
                <a:solidFill>
                  <a:srgbClr val="FF6600"/>
                </a:solidFill>
              </a:rPr>
              <a:t>1,079</a:t>
            </a:r>
            <a:r>
              <a:rPr lang="en-US" dirty="0" smtClean="0"/>
              <a:t> </a:t>
            </a:r>
          </a:p>
          <a:p>
            <a:pPr lvl="1"/>
            <a:r>
              <a:rPr lang="en-US" dirty="0" smtClean="0"/>
              <a:t>Mean # of hosts can simultaneously receive a deployment: </a:t>
            </a:r>
            <a:r>
              <a:rPr lang="en-US" dirty="0" smtClean="0">
                <a:solidFill>
                  <a:srgbClr val="FF6600"/>
                </a:solidFill>
              </a:rPr>
              <a:t>10k</a:t>
            </a:r>
          </a:p>
          <a:p>
            <a:pPr lvl="1"/>
            <a:r>
              <a:rPr lang="en-US" dirty="0" smtClean="0"/>
              <a:t>Maximum # of hosts can simultaneously receive a deployment: </a:t>
            </a:r>
            <a:r>
              <a:rPr lang="en-US" dirty="0" smtClean="0">
                <a:solidFill>
                  <a:srgbClr val="FF6600"/>
                </a:solidFill>
              </a:rPr>
              <a:t>30k</a:t>
            </a:r>
          </a:p>
          <a:p>
            <a:pPr lvl="1"/>
            <a:endParaRPr lang="en-US" dirty="0" smtClean="0"/>
          </a:p>
          <a:p>
            <a:pPr lvl="1"/>
            <a:r>
              <a:rPr lang="en-US" dirty="0" smtClean="0">
                <a:hlinkClick r:id="rId3"/>
              </a:rPr>
              <a:t>http://youtu.be/o7-IuYS0iSE</a:t>
            </a:r>
            <a:r>
              <a:rPr lang="en-US" dirty="0" smtClean="0"/>
              <a:t> *** </a:t>
            </a:r>
            <a:endParaRPr lang="en-US" dirty="0"/>
          </a:p>
        </p:txBody>
      </p:sp>
      <p:sp>
        <p:nvSpPr>
          <p:cNvPr id="4" name="Slide Number Placeholder 3"/>
          <p:cNvSpPr>
            <a:spLocks noGrp="1"/>
          </p:cNvSpPr>
          <p:nvPr>
            <p:ph type="sldNum" sz="quarter" idx="10"/>
          </p:nvPr>
        </p:nvSpPr>
        <p:spPr/>
        <p:txBody>
          <a:bodyPr/>
          <a:lstStyle/>
          <a:p>
            <a:r>
              <a:rPr lang="en-US" smtClean="0"/>
              <a:t>- </a:t>
            </a:r>
            <a:fld id="{5C6890EE-A853-453D-A1B9-5967B6EF9B58}" type="slidenum">
              <a:rPr lang="en-US" smtClean="0"/>
              <a:pPr/>
              <a:t>42</a:t>
            </a:fld>
            <a:r>
              <a:rPr lang="en-US" smtClean="0"/>
              <a:t> -</a:t>
            </a:r>
            <a:endParaRPr lang="en-US" dirty="0"/>
          </a:p>
        </p:txBody>
      </p:sp>
      <p:sp>
        <p:nvSpPr>
          <p:cNvPr id="5" name="Text Box 4"/>
          <p:cNvSpPr txBox="1">
            <a:spLocks noChangeArrowheads="1"/>
          </p:cNvSpPr>
          <p:nvPr/>
        </p:nvSpPr>
        <p:spPr bwMode="auto">
          <a:xfrm>
            <a:off x="1361470" y="5867400"/>
            <a:ext cx="7064074" cy="861774"/>
          </a:xfrm>
          <a:prstGeom prst="rect">
            <a:avLst/>
          </a:prstGeom>
          <a:noFill/>
          <a:ln w="9525">
            <a:noFill/>
            <a:miter lim="800000"/>
            <a:headEnd/>
            <a:tailEnd/>
          </a:ln>
        </p:spPr>
        <p:txBody>
          <a:bodyPr wrap="square">
            <a:spAutoFit/>
          </a:bodyPr>
          <a:lstStyle/>
          <a:p>
            <a:r>
              <a:rPr lang="en-US" sz="1000" b="1" dirty="0" smtClean="0">
                <a:solidFill>
                  <a:srgbClr val="003399"/>
                </a:solidFill>
              </a:rPr>
              <a:t>Reference: </a:t>
            </a:r>
          </a:p>
          <a:p>
            <a:pPr marL="231775" lvl="1"/>
            <a:r>
              <a:rPr lang="en-US" sz="1000" dirty="0" smtClean="0">
                <a:solidFill>
                  <a:srgbClr val="003399"/>
                </a:solidFill>
              </a:rPr>
              <a:t>* J. Gorman, G. Kim, </a:t>
            </a:r>
            <a:r>
              <a:rPr lang="en-US" sz="1000" i="1" dirty="0" smtClean="0">
                <a:solidFill>
                  <a:srgbClr val="003399"/>
                </a:solidFill>
              </a:rPr>
              <a:t>Security is Dead. Long Live Rugged </a:t>
            </a:r>
            <a:r>
              <a:rPr lang="en-US" sz="1000" i="1" dirty="0" err="1" smtClean="0">
                <a:solidFill>
                  <a:srgbClr val="003399"/>
                </a:solidFill>
              </a:rPr>
              <a:t>DevOps</a:t>
            </a:r>
            <a:r>
              <a:rPr lang="en-US" sz="1000" i="1" dirty="0" smtClean="0">
                <a:solidFill>
                  <a:srgbClr val="003399"/>
                </a:solidFill>
              </a:rPr>
              <a:t>: IT at Ludicrous Speed</a:t>
            </a:r>
            <a:r>
              <a:rPr lang="en-US" sz="1000" dirty="0" smtClean="0">
                <a:solidFill>
                  <a:srgbClr val="003399"/>
                </a:solidFill>
              </a:rPr>
              <a:t>, RSA Conference </a:t>
            </a:r>
            <a:r>
              <a:rPr lang="en-US" sz="1000" dirty="0">
                <a:solidFill>
                  <a:srgbClr val="003399"/>
                </a:solidFill>
              </a:rPr>
              <a:t>2012 (http://www.slideshare.net/realgenekim/security-is-dead-long-live-rugged-devops-it-at-ludicrous-speed</a:t>
            </a:r>
            <a:r>
              <a:rPr lang="en-US" sz="1000" dirty="0" smtClean="0">
                <a:solidFill>
                  <a:srgbClr val="003399"/>
                </a:solidFill>
              </a:rPr>
              <a:t>)</a:t>
            </a:r>
          </a:p>
          <a:p>
            <a:pPr marL="231775" lvl="1"/>
            <a:r>
              <a:rPr lang="en-US" sz="1000" dirty="0" smtClean="0">
                <a:solidFill>
                  <a:srgbClr val="003399"/>
                </a:solidFill>
              </a:rPr>
              <a:t>** Jon Jenkins, Velocity Culture, </a:t>
            </a:r>
            <a:r>
              <a:rPr lang="en-US" sz="1000" dirty="0">
                <a:solidFill>
                  <a:srgbClr val="003399"/>
                </a:solidFill>
              </a:rPr>
              <a:t>O’Reilly Velocity 2011, (http://</a:t>
            </a:r>
            <a:r>
              <a:rPr lang="en-US" sz="1000" dirty="0" smtClean="0">
                <a:solidFill>
                  <a:srgbClr val="003399"/>
                </a:solidFill>
              </a:rPr>
              <a:t>www.youtube.com/watch?v=dxk8b9rSKOo) </a:t>
            </a:r>
          </a:p>
          <a:p>
            <a:pPr marL="231775" lvl="1"/>
            <a:r>
              <a:rPr lang="en-US" sz="1000" i="1" dirty="0" smtClean="0">
                <a:solidFill>
                  <a:srgbClr val="003399"/>
                </a:solidFill>
              </a:rPr>
              <a:t>*** </a:t>
            </a:r>
            <a:r>
              <a:rPr lang="en-US" sz="1000" dirty="0" smtClean="0">
                <a:solidFill>
                  <a:srgbClr val="003399"/>
                </a:solidFill>
              </a:rPr>
              <a:t>D. Edwards, </a:t>
            </a:r>
            <a:r>
              <a:rPr lang="en-US" sz="1000" i="1" dirty="0" smtClean="0">
                <a:solidFill>
                  <a:srgbClr val="003399"/>
                </a:solidFill>
              </a:rPr>
              <a:t>The (Short) History of </a:t>
            </a:r>
            <a:r>
              <a:rPr lang="en-US" sz="1000" i="1" dirty="0" err="1" smtClean="0">
                <a:solidFill>
                  <a:srgbClr val="003399"/>
                </a:solidFill>
              </a:rPr>
              <a:t>DevOps</a:t>
            </a:r>
            <a:r>
              <a:rPr lang="en-US" sz="1000" dirty="0" smtClean="0">
                <a:solidFill>
                  <a:srgbClr val="003399"/>
                </a:solidFill>
              </a:rPr>
              <a:t>, Sept. 17, 2012</a:t>
            </a:r>
            <a:r>
              <a:rPr lang="en-US" sz="1000" dirty="0">
                <a:solidFill>
                  <a:srgbClr val="003399"/>
                </a:solidFill>
              </a:rPr>
              <a:t>. (http://youtu.be/o7-IuYS0iSE)</a:t>
            </a:r>
            <a:endParaRPr lang="en-US" sz="1000" i="1" dirty="0">
              <a:solidFill>
                <a:srgbClr val="003399"/>
              </a:solidFill>
            </a:endParaRPr>
          </a:p>
        </p:txBody>
      </p:sp>
    </p:spTree>
    <p:extLst>
      <p:ext uri="{BB962C8B-B14F-4D97-AF65-F5344CB8AC3E}">
        <p14:creationId xmlns:p14="http://schemas.microsoft.com/office/powerpoint/2010/main" val="17490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left)">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System/System </a:t>
            </a:r>
            <a:r>
              <a:rPr lang="en-US" sz="1200" dirty="0"/>
              <a:t>Development Life Cycle (SDLC) </a:t>
            </a:r>
            <a:r>
              <a:rPr lang="en-US" dirty="0"/>
              <a:t/>
            </a:r>
            <a:br>
              <a:rPr lang="en-US" dirty="0"/>
            </a:br>
            <a:r>
              <a:rPr lang="en-US" dirty="0"/>
              <a:t>Philosophy behind the Rugged </a:t>
            </a:r>
            <a:r>
              <a:rPr lang="en-US" dirty="0" err="1"/>
              <a:t>DevOps</a:t>
            </a:r>
            <a:endParaRPr lang="en-US" dirty="0"/>
          </a:p>
        </p:txBody>
      </p:sp>
      <p:sp>
        <p:nvSpPr>
          <p:cNvPr id="3" name="Content Placeholder 2"/>
          <p:cNvSpPr>
            <a:spLocks noGrp="1"/>
          </p:cNvSpPr>
          <p:nvPr>
            <p:ph idx="1"/>
          </p:nvPr>
        </p:nvSpPr>
        <p:spPr/>
        <p:txBody>
          <a:bodyPr>
            <a:normAutofit lnSpcReduction="10000"/>
          </a:bodyPr>
          <a:lstStyle/>
          <a:p>
            <a:r>
              <a:rPr lang="en-US" dirty="0" smtClean="0"/>
              <a:t>Seamless integration of software development and IT operations</a:t>
            </a:r>
          </a:p>
          <a:p>
            <a:r>
              <a:rPr lang="en-US" dirty="0" smtClean="0"/>
              <a:t>Focus on the “big picture” rather than security controls</a:t>
            </a:r>
          </a:p>
          <a:p>
            <a:pPr lvl="1">
              <a:buClr>
                <a:srgbClr val="003399"/>
              </a:buClr>
            </a:pPr>
            <a:r>
              <a:rPr lang="en-US" dirty="0" smtClean="0">
                <a:solidFill>
                  <a:srgbClr val="FF6600"/>
                </a:solidFill>
              </a:rPr>
              <a:t>Standard configuration</a:t>
            </a:r>
          </a:p>
          <a:p>
            <a:pPr lvl="1">
              <a:buClr>
                <a:srgbClr val="003399"/>
              </a:buClr>
            </a:pPr>
            <a:r>
              <a:rPr lang="en-US" dirty="0" smtClean="0">
                <a:solidFill>
                  <a:srgbClr val="FF6600"/>
                </a:solidFill>
              </a:rPr>
              <a:t>Process discipline</a:t>
            </a:r>
          </a:p>
          <a:p>
            <a:pPr lvl="1">
              <a:buClr>
                <a:srgbClr val="003399"/>
              </a:buClr>
            </a:pPr>
            <a:r>
              <a:rPr lang="en-US" dirty="0" smtClean="0">
                <a:solidFill>
                  <a:srgbClr val="FF6600"/>
                </a:solidFill>
              </a:rPr>
              <a:t>Controlled access to production systems</a:t>
            </a:r>
          </a:p>
          <a:p>
            <a:r>
              <a:rPr lang="en-US" dirty="0" smtClean="0"/>
              <a:t>Results</a:t>
            </a:r>
          </a:p>
          <a:p>
            <a:pPr lvl="1"/>
            <a:r>
              <a:rPr lang="en-US" dirty="0" smtClean="0"/>
              <a:t>75% reduction in outages triggered by software deployment since 2006</a:t>
            </a:r>
          </a:p>
          <a:p>
            <a:pPr lvl="1"/>
            <a:r>
              <a:rPr lang="en-US" dirty="0" smtClean="0"/>
              <a:t>90% reduction in outage minutes triggered by software deployments</a:t>
            </a:r>
          </a:p>
          <a:p>
            <a:pPr lvl="1"/>
            <a:r>
              <a:rPr lang="en-US" dirty="0" smtClean="0"/>
              <a:t>Instantaneous automated rollback</a:t>
            </a:r>
          </a:p>
          <a:p>
            <a:pPr lvl="1"/>
            <a:r>
              <a:rPr lang="en-US" dirty="0" smtClean="0"/>
              <a:t>Reduction in complexity </a:t>
            </a:r>
          </a:p>
          <a:p>
            <a:r>
              <a:rPr lang="en-US" dirty="0" smtClean="0"/>
              <a:t>Back to our study...</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43</a:t>
            </a:fld>
            <a:r>
              <a:rPr lang="en-US" smtClean="0"/>
              <a:t> -</a:t>
            </a:r>
            <a:endParaRPr lang="en-US" dirty="0"/>
          </a:p>
        </p:txBody>
      </p:sp>
      <p:sp>
        <p:nvSpPr>
          <p:cNvPr id="5" name="Text Box 4"/>
          <p:cNvSpPr txBox="1">
            <a:spLocks noChangeArrowheads="1"/>
          </p:cNvSpPr>
          <p:nvPr/>
        </p:nvSpPr>
        <p:spPr bwMode="auto">
          <a:xfrm>
            <a:off x="1361470" y="6404483"/>
            <a:ext cx="7064074" cy="400110"/>
          </a:xfrm>
          <a:prstGeom prst="rect">
            <a:avLst/>
          </a:prstGeom>
          <a:noFill/>
          <a:ln w="9525">
            <a:noFill/>
            <a:miter lim="800000"/>
            <a:headEnd/>
            <a:tailEnd/>
          </a:ln>
        </p:spPr>
        <p:txBody>
          <a:bodyPr wrap="square">
            <a:spAutoFit/>
          </a:bodyPr>
          <a:lstStyle/>
          <a:p>
            <a:r>
              <a:rPr lang="en-US" sz="1000" b="1" dirty="0" smtClean="0">
                <a:solidFill>
                  <a:srgbClr val="003399"/>
                </a:solidFill>
              </a:rPr>
              <a:t>Reference: </a:t>
            </a:r>
          </a:p>
          <a:p>
            <a:pPr marL="171450" indent="-171450">
              <a:buFont typeface="Arial" pitchFamily="34" charset="0"/>
              <a:buChar char="•"/>
            </a:pPr>
            <a:r>
              <a:rPr lang="en-US" sz="1000" dirty="0" smtClean="0">
                <a:solidFill>
                  <a:srgbClr val="003399"/>
                </a:solidFill>
              </a:rPr>
              <a:t>Jon Jenkins, </a:t>
            </a:r>
            <a:r>
              <a:rPr lang="en-US" sz="1000" i="1" dirty="0" smtClean="0">
                <a:solidFill>
                  <a:srgbClr val="003399"/>
                </a:solidFill>
              </a:rPr>
              <a:t>Velocity Culture</a:t>
            </a:r>
            <a:r>
              <a:rPr lang="en-US" sz="1000" dirty="0" smtClean="0">
                <a:solidFill>
                  <a:srgbClr val="003399"/>
                </a:solidFill>
              </a:rPr>
              <a:t>, </a:t>
            </a:r>
            <a:r>
              <a:rPr lang="en-US" sz="1000" dirty="0">
                <a:solidFill>
                  <a:srgbClr val="003399"/>
                </a:solidFill>
              </a:rPr>
              <a:t>O’Reilly Velocity 2011, (http://</a:t>
            </a:r>
            <a:r>
              <a:rPr lang="en-US" sz="1000" dirty="0" smtClean="0">
                <a:solidFill>
                  <a:srgbClr val="003399"/>
                </a:solidFill>
              </a:rPr>
              <a:t>www.youtube.com/watch?v=dxk8b9rSKOo) </a:t>
            </a:r>
            <a:endParaRPr lang="en-US" sz="1000" i="1" dirty="0">
              <a:solidFill>
                <a:srgbClr val="003399"/>
              </a:solidFill>
            </a:endParaRPr>
          </a:p>
        </p:txBody>
      </p:sp>
    </p:spTree>
    <p:extLst>
      <p:ext uri="{BB962C8B-B14F-4D97-AF65-F5344CB8AC3E}">
        <p14:creationId xmlns:p14="http://schemas.microsoft.com/office/powerpoint/2010/main" val="18430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200" dirty="0" smtClean="0"/>
              <a:t>System/Software Development Life Cycle (SDLC)</a:t>
            </a:r>
            <a:br>
              <a:rPr lang="en-US" sz="1200" dirty="0" smtClean="0"/>
            </a:br>
            <a:r>
              <a:rPr lang="en-US" dirty="0" smtClean="0"/>
              <a:t>History of Systems/Software Engineering Process Standards</a:t>
            </a:r>
            <a:endParaRPr lang="en-US" dirty="0"/>
          </a:p>
        </p:txBody>
      </p:sp>
      <p:sp>
        <p:nvSpPr>
          <p:cNvPr id="4" name="Slide Number Placeholder 3"/>
          <p:cNvSpPr>
            <a:spLocks noGrp="1"/>
          </p:cNvSpPr>
          <p:nvPr>
            <p:ph type="sldNum" sz="quarter" idx="10"/>
          </p:nvPr>
        </p:nvSpPr>
        <p:spPr/>
        <p:txBody>
          <a:bodyPr/>
          <a:lstStyle/>
          <a:p>
            <a:r>
              <a:rPr lang="en-US" smtClean="0"/>
              <a:t>- </a:t>
            </a:r>
            <a:fld id="{62B9CA44-EC16-4E03-A3C7-E22EF6D2051A}" type="slidenum">
              <a:rPr lang="en-US" smtClean="0"/>
              <a:pPr/>
              <a:t>44</a:t>
            </a:fld>
            <a:r>
              <a:rPr lang="en-US" smtClean="0"/>
              <a:t> -</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879510136"/>
              </p:ext>
            </p:extLst>
          </p:nvPr>
        </p:nvGraphicFramePr>
        <p:xfrm>
          <a:off x="646113" y="1143000"/>
          <a:ext cx="7810500" cy="5497513"/>
        </p:xfrm>
        <a:graphic>
          <a:graphicData uri="http://schemas.openxmlformats.org/presentationml/2006/ole">
            <mc:AlternateContent xmlns:mc="http://schemas.openxmlformats.org/markup-compatibility/2006">
              <mc:Choice xmlns:v="urn:schemas-microsoft-com:vml" Requires="v">
                <p:oleObj spid="_x0000_s1676316" name="Visio" r:id="rId4" imgW="8492933" imgH="5978315" progId="Visio.Drawing.11">
                  <p:embed/>
                </p:oleObj>
              </mc:Choice>
              <mc:Fallback>
                <p:oleObj name="Visio" r:id="rId4" imgW="8492933" imgH="5978315" progId="Visio.Drawing.11">
                  <p:embed/>
                  <p:pic>
                    <p:nvPicPr>
                      <p:cNvPr id="0" name=""/>
                      <p:cNvPicPr>
                        <a:picLocks noChangeAspect="1" noChangeArrowheads="1"/>
                      </p:cNvPicPr>
                      <p:nvPr/>
                    </p:nvPicPr>
                    <p:blipFill>
                      <a:blip r:embed="rId5"/>
                      <a:srcRect/>
                      <a:stretch>
                        <a:fillRect/>
                      </a:stretch>
                    </p:blipFill>
                    <p:spPr bwMode="auto">
                      <a:xfrm>
                        <a:off x="646113" y="1143000"/>
                        <a:ext cx="78105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5930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r>
              <a:rPr lang="en-US" sz="1200" dirty="0" smtClean="0"/>
              <a:t>System/Software Development Life Cycle (SDLC) </a:t>
            </a:r>
            <a:r>
              <a:rPr lang="en-US" dirty="0" smtClean="0"/>
              <a:t/>
            </a:r>
            <a:br>
              <a:rPr lang="en-US" dirty="0" smtClean="0"/>
            </a:br>
            <a:r>
              <a:rPr lang="en-US" dirty="0" smtClean="0"/>
              <a:t>Software &amp; System Engineering Management Processes</a:t>
            </a:r>
          </a:p>
        </p:txBody>
      </p:sp>
      <p:sp>
        <p:nvSpPr>
          <p:cNvPr id="57348" name="Rectangle 3"/>
          <p:cNvSpPr>
            <a:spLocks noGrp="1" noChangeArrowheads="1"/>
          </p:cNvSpPr>
          <p:nvPr>
            <p:ph type="body" idx="1"/>
          </p:nvPr>
        </p:nvSpPr>
        <p:spPr/>
        <p:txBody>
          <a:bodyPr/>
          <a:lstStyle/>
          <a:p>
            <a:r>
              <a:rPr lang="en-US" dirty="0" smtClean="0"/>
              <a:t>There are more and more “software-intensive” systems…</a:t>
            </a:r>
          </a:p>
          <a:p>
            <a:pPr lvl="1"/>
            <a:r>
              <a:rPr lang="en-US" dirty="0" smtClean="0"/>
              <a:t>Systems are getting more complex.  Hardware problems are often addressed through software; </a:t>
            </a:r>
          </a:p>
          <a:p>
            <a:pPr lvl="1"/>
            <a:r>
              <a:rPr lang="en-US" dirty="0" smtClean="0"/>
              <a:t>Operating environments are stochastic.  Software are more flexible than hardware.</a:t>
            </a:r>
          </a:p>
          <a:p>
            <a:endParaRPr lang="en-US" dirty="0" smtClean="0"/>
          </a:p>
          <a:p>
            <a:r>
              <a:rPr lang="en-US" dirty="0" smtClean="0"/>
              <a:t>As SDLC models evolves, management processes are evolving too…</a:t>
            </a:r>
          </a:p>
          <a:p>
            <a:pPr lvl="1">
              <a:buClr>
                <a:srgbClr val="003399"/>
              </a:buClr>
            </a:pPr>
            <a:r>
              <a:rPr lang="en-US" u="sng" dirty="0" smtClean="0">
                <a:solidFill>
                  <a:srgbClr val="FF6600"/>
                </a:solidFill>
              </a:rPr>
              <a:t>DoD-STD-2167A</a:t>
            </a:r>
            <a:r>
              <a:rPr lang="en-US" dirty="0" smtClean="0"/>
              <a:t>: Waterfall SDLC + SE Process</a:t>
            </a:r>
          </a:p>
          <a:p>
            <a:pPr lvl="1">
              <a:buClr>
                <a:srgbClr val="003399"/>
              </a:buClr>
            </a:pPr>
            <a:r>
              <a:rPr lang="en-US" u="sng" dirty="0" smtClean="0">
                <a:solidFill>
                  <a:srgbClr val="FF6600"/>
                </a:solidFill>
              </a:rPr>
              <a:t>MIL-STD-498</a:t>
            </a:r>
            <a:r>
              <a:rPr lang="en-US" dirty="0" smtClean="0"/>
              <a:t>: Modified Waterfall SDLC + SE Process</a:t>
            </a:r>
          </a:p>
          <a:p>
            <a:pPr lvl="1">
              <a:buClr>
                <a:srgbClr val="003399"/>
              </a:buClr>
            </a:pPr>
            <a:r>
              <a:rPr lang="en-US" u="sng" dirty="0" smtClean="0">
                <a:solidFill>
                  <a:srgbClr val="FF6600"/>
                </a:solidFill>
              </a:rPr>
              <a:t>IEEE 1220</a:t>
            </a:r>
            <a:r>
              <a:rPr lang="en-US" dirty="0" smtClean="0"/>
              <a:t>: System Engineering Process</a:t>
            </a:r>
          </a:p>
          <a:p>
            <a:pPr lvl="1">
              <a:buClr>
                <a:srgbClr val="003399"/>
              </a:buClr>
            </a:pPr>
            <a:r>
              <a:rPr lang="en-US" u="sng" dirty="0" smtClean="0">
                <a:solidFill>
                  <a:srgbClr val="FF6600"/>
                </a:solidFill>
              </a:rPr>
              <a:t>ISO 12207</a:t>
            </a:r>
            <a:r>
              <a:rPr lang="en-US" dirty="0" smtClean="0"/>
              <a:t>: Software + System Engineering Mgmt. Process</a:t>
            </a:r>
          </a:p>
          <a:p>
            <a:pPr lvl="1">
              <a:buClr>
                <a:srgbClr val="003399"/>
              </a:buClr>
            </a:pPr>
            <a:r>
              <a:rPr lang="en-US" u="sng" dirty="0" smtClean="0">
                <a:solidFill>
                  <a:srgbClr val="FF6600"/>
                </a:solidFill>
              </a:rPr>
              <a:t>ISO 15288</a:t>
            </a:r>
            <a:r>
              <a:rPr lang="en-US" dirty="0" smtClean="0"/>
              <a:t>: System Engineering Mgmt. Process</a:t>
            </a:r>
          </a:p>
          <a:p>
            <a:pPr lvl="1"/>
            <a:endParaRPr lang="en-US" dirty="0" smtClean="0"/>
          </a:p>
          <a:p>
            <a:endParaRPr lang="en-US" dirty="0" smtClean="0"/>
          </a:p>
        </p:txBody>
      </p:sp>
      <p:sp>
        <p:nvSpPr>
          <p:cNvPr id="57346" name="Slide Number Placeholder 3"/>
          <p:cNvSpPr>
            <a:spLocks noGrp="1"/>
          </p:cNvSpPr>
          <p:nvPr>
            <p:ph type="sldNum" sz="quarter" idx="10"/>
          </p:nvPr>
        </p:nvSpPr>
        <p:spPr/>
        <p:txBody>
          <a:bodyPr/>
          <a:lstStyle/>
          <a:p>
            <a:r>
              <a:rPr lang="en-US" smtClean="0"/>
              <a:t>- </a:t>
            </a:r>
            <a:fld id="{5E2A80FA-D670-4684-9D50-42838CB0091A}" type="slidenum">
              <a:rPr lang="en-US" smtClean="0"/>
              <a:pPr/>
              <a:t>45</a:t>
            </a:fld>
            <a:r>
              <a:rPr lang="en-US" smtClean="0"/>
              <a:t> -</a:t>
            </a:r>
            <a:endParaRPr lang="en-US" dirty="0" smtClean="0"/>
          </a:p>
        </p:txBody>
      </p:sp>
    </p:spTree>
    <p:extLst>
      <p:ext uri="{BB962C8B-B14F-4D97-AF65-F5344CB8AC3E}">
        <p14:creationId xmlns:p14="http://schemas.microsoft.com/office/powerpoint/2010/main" val="1192428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0"/>
          </p:nvPr>
        </p:nvSpPr>
        <p:spPr>
          <a:noFill/>
        </p:spPr>
        <p:txBody>
          <a:bodyPr/>
          <a:lstStyle/>
          <a:p>
            <a:r>
              <a:rPr lang="en-US" dirty="0" smtClean="0"/>
              <a:t>- </a:t>
            </a:r>
            <a:fld id="{5138D9F2-BEEB-4915-A338-A7715FB61EE6}" type="slidenum">
              <a:rPr lang="en-US" smtClean="0"/>
              <a:pPr/>
              <a:t>46</a:t>
            </a:fld>
            <a:r>
              <a:rPr lang="en-US" dirty="0" smtClean="0"/>
              <a:t> -</a:t>
            </a:r>
          </a:p>
        </p:txBody>
      </p:sp>
      <p:sp>
        <p:nvSpPr>
          <p:cNvPr id="10244" name="Rectangle 2"/>
          <p:cNvSpPr>
            <a:spLocks noGrp="1" noChangeArrowheads="1"/>
          </p:cNvSpPr>
          <p:nvPr>
            <p:ph type="title"/>
          </p:nvPr>
        </p:nvSpPr>
        <p:spPr/>
        <p:txBody>
          <a:bodyPr/>
          <a:lstStyle/>
          <a:p>
            <a:r>
              <a:rPr lang="en-US" sz="1200" dirty="0" smtClean="0"/>
              <a:t>System/Software Development Life Cycle (SDLC)</a:t>
            </a:r>
            <a:r>
              <a:rPr lang="en-US" sz="1000" dirty="0" smtClean="0"/>
              <a:t> </a:t>
            </a:r>
            <a:br>
              <a:rPr lang="en-US" sz="1000" dirty="0" smtClean="0"/>
            </a:br>
            <a:r>
              <a:rPr lang="en-US" dirty="0" smtClean="0"/>
              <a:t>DoD-STD-2167A – System Engineering Process</a:t>
            </a:r>
          </a:p>
        </p:txBody>
      </p:sp>
      <p:graphicFrame>
        <p:nvGraphicFramePr>
          <p:cNvPr id="10242" name="Object 3"/>
          <p:cNvGraphicFramePr>
            <a:graphicFrameLocks noGrp="1" noChangeAspect="1"/>
          </p:cNvGraphicFramePr>
          <p:nvPr>
            <p:ph idx="1"/>
            <p:extLst>
              <p:ext uri="{D42A27DB-BD31-4B8C-83A1-F6EECF244321}">
                <p14:modId xmlns:p14="http://schemas.microsoft.com/office/powerpoint/2010/main" val="1036836685"/>
              </p:ext>
            </p:extLst>
          </p:nvPr>
        </p:nvGraphicFramePr>
        <p:xfrm>
          <a:off x="685800" y="1455069"/>
          <a:ext cx="7772400" cy="4100513"/>
        </p:xfrm>
        <a:graphic>
          <a:graphicData uri="http://schemas.openxmlformats.org/presentationml/2006/ole">
            <mc:AlternateContent xmlns:mc="http://schemas.openxmlformats.org/markup-compatibility/2006">
              <mc:Choice xmlns:v="urn:schemas-microsoft-com:vml" Requires="v">
                <p:oleObj spid="_x0000_s1643599" name="Visio" r:id="rId4" imgW="9184481" imgH="5568196" progId="Visio.Drawing.11">
                  <p:embed/>
                </p:oleObj>
              </mc:Choice>
              <mc:Fallback>
                <p:oleObj name="Visio" r:id="rId4" imgW="9184481" imgH="556819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55069"/>
                        <a:ext cx="7772400" cy="410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4"/>
          <p:cNvSpPr txBox="1">
            <a:spLocks noChangeArrowheads="1"/>
          </p:cNvSpPr>
          <p:nvPr/>
        </p:nvSpPr>
        <p:spPr bwMode="auto">
          <a:xfrm>
            <a:off x="1846340" y="6199187"/>
            <a:ext cx="5290231" cy="246221"/>
          </a:xfrm>
          <a:prstGeom prst="rect">
            <a:avLst/>
          </a:prstGeom>
          <a:noFill/>
          <a:ln w="9525">
            <a:noFill/>
            <a:miter lim="800000"/>
            <a:headEnd/>
            <a:tailEnd/>
          </a:ln>
        </p:spPr>
        <p:txBody>
          <a:bodyPr wrap="none">
            <a:spAutoFit/>
          </a:bodyPr>
          <a:lstStyle/>
          <a:p>
            <a:r>
              <a:rPr lang="en-US" sz="1000" b="1" dirty="0">
                <a:solidFill>
                  <a:srgbClr val="003399"/>
                </a:solidFill>
              </a:rPr>
              <a:t>Reference: </a:t>
            </a:r>
            <a:r>
              <a:rPr lang="en-US" sz="1000" dirty="0" smtClean="0">
                <a:solidFill>
                  <a:srgbClr val="003399"/>
                </a:solidFill>
              </a:rPr>
              <a:t>DoD-STD-2167A, </a:t>
            </a:r>
            <a:r>
              <a:rPr lang="en-US" sz="1000" i="1" dirty="0" smtClean="0">
                <a:solidFill>
                  <a:srgbClr val="003399"/>
                </a:solidFill>
              </a:rPr>
              <a:t>Defense System Software Development</a:t>
            </a:r>
            <a:r>
              <a:rPr lang="en-US" sz="1000" dirty="0" smtClean="0">
                <a:solidFill>
                  <a:srgbClr val="003399"/>
                </a:solidFill>
              </a:rPr>
              <a:t>, February 29, 1988</a:t>
            </a:r>
            <a:endParaRPr lang="en-US" sz="1000" i="1" dirty="0">
              <a:solidFill>
                <a:srgbClr val="003399"/>
              </a:solidFill>
            </a:endParaRPr>
          </a:p>
        </p:txBody>
      </p:sp>
    </p:spTree>
    <p:extLst>
      <p:ext uri="{BB962C8B-B14F-4D97-AF65-F5344CB8AC3E}">
        <p14:creationId xmlns:p14="http://schemas.microsoft.com/office/powerpoint/2010/main" val="302216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200" dirty="0" smtClean="0"/>
              <a:t>System/System Development Life Cycle (SDLC)</a:t>
            </a:r>
            <a:r>
              <a:rPr lang="en-US" dirty="0" smtClean="0"/>
              <a:t/>
            </a:r>
            <a:br>
              <a:rPr lang="en-US" dirty="0" smtClean="0"/>
            </a:br>
            <a:r>
              <a:rPr lang="en-US" dirty="0" smtClean="0"/>
              <a:t>Everything must be traceable</a:t>
            </a:r>
            <a:endParaRPr lang="en-US" dirty="0"/>
          </a:p>
        </p:txBody>
      </p:sp>
      <p:sp>
        <p:nvSpPr>
          <p:cNvPr id="2" name="Content Placeholder 1"/>
          <p:cNvSpPr>
            <a:spLocks noGrp="1"/>
          </p:cNvSpPr>
          <p:nvPr>
            <p:ph idx="1"/>
          </p:nvPr>
        </p:nvSpPr>
        <p:spPr>
          <a:xfrm>
            <a:off x="685800" y="1143000"/>
            <a:ext cx="7772400" cy="1752600"/>
          </a:xfrm>
        </p:spPr>
        <p:txBody>
          <a:bodyPr>
            <a:normAutofit fontScale="85000" lnSpcReduction="20000"/>
          </a:bodyPr>
          <a:lstStyle/>
          <a:p>
            <a:pPr>
              <a:buClr>
                <a:srgbClr val="003399"/>
              </a:buClr>
            </a:pPr>
            <a:r>
              <a:rPr lang="en-US" dirty="0" smtClean="0">
                <a:solidFill>
                  <a:srgbClr val="FF6600"/>
                </a:solidFill>
              </a:rPr>
              <a:t>Verification</a:t>
            </a:r>
            <a:r>
              <a:rPr lang="en-US" dirty="0" smtClean="0"/>
              <a:t>: “The process of evaluating a system or component to determine whether the products of a given development phase satisfy the conditions imposed at the start of that phase.”</a:t>
            </a:r>
          </a:p>
          <a:p>
            <a:pPr>
              <a:buClr>
                <a:srgbClr val="003399"/>
              </a:buClr>
            </a:pPr>
            <a:r>
              <a:rPr lang="en-US" dirty="0" smtClean="0">
                <a:solidFill>
                  <a:srgbClr val="FF6600"/>
                </a:solidFill>
              </a:rPr>
              <a:t>Validation</a:t>
            </a:r>
            <a:r>
              <a:rPr lang="en-US" dirty="0" smtClean="0"/>
              <a:t>:</a:t>
            </a:r>
            <a:r>
              <a:rPr lang="en-US" dirty="0"/>
              <a:t> </a:t>
            </a:r>
            <a:r>
              <a:rPr lang="en-US" dirty="0" smtClean="0"/>
              <a:t>“Confirmation, through the provision of objective evidence, that the requirements for a specific intended use or application have been fulfilled.”</a:t>
            </a:r>
            <a:endParaRPr lang="en-US" dirty="0"/>
          </a:p>
        </p:txBody>
      </p:sp>
      <p:sp>
        <p:nvSpPr>
          <p:cNvPr id="4" name="Slide Number Placeholder 3"/>
          <p:cNvSpPr>
            <a:spLocks noGrp="1"/>
          </p:cNvSpPr>
          <p:nvPr>
            <p:ph type="sldNum" sz="quarter" idx="10"/>
          </p:nvPr>
        </p:nvSpPr>
        <p:spPr/>
        <p:txBody>
          <a:bodyPr/>
          <a:lstStyle/>
          <a:p>
            <a:r>
              <a:rPr lang="en-US" smtClean="0"/>
              <a:t>- </a:t>
            </a:r>
            <a:fld id="{73B44FBC-27F0-4EA7-9D41-50CD14FCA39F}" type="slidenum">
              <a:rPr lang="en-US" smtClean="0"/>
              <a:pPr/>
              <a:t>47</a:t>
            </a:fld>
            <a:r>
              <a:rPr lang="en-US" smtClean="0"/>
              <a:t> -</a:t>
            </a:r>
            <a:endParaRPr lang="en-US" dirty="0"/>
          </a:p>
        </p:txBody>
      </p:sp>
      <p:sp>
        <p:nvSpPr>
          <p:cNvPr id="6" name="Text Box 4"/>
          <p:cNvSpPr txBox="1">
            <a:spLocks noChangeArrowheads="1"/>
          </p:cNvSpPr>
          <p:nvPr/>
        </p:nvSpPr>
        <p:spPr bwMode="auto">
          <a:xfrm rot="16200000">
            <a:off x="6162645" y="3724244"/>
            <a:ext cx="5257799" cy="400110"/>
          </a:xfrm>
          <a:prstGeom prst="rect">
            <a:avLst/>
          </a:prstGeom>
          <a:noFill/>
          <a:ln w="9525">
            <a:noFill/>
            <a:miter lim="800000"/>
            <a:headEnd/>
            <a:tailEnd/>
          </a:ln>
        </p:spPr>
        <p:txBody>
          <a:bodyPr wrap="square">
            <a:spAutoFit/>
          </a:bodyPr>
          <a:lstStyle/>
          <a:p>
            <a:r>
              <a:rPr lang="en-US" sz="1000" b="1" dirty="0">
                <a:solidFill>
                  <a:srgbClr val="003399"/>
                </a:solidFill>
              </a:rPr>
              <a:t>Reference: </a:t>
            </a:r>
            <a:r>
              <a:rPr lang="en-US" sz="1000" dirty="0" smtClean="0">
                <a:solidFill>
                  <a:srgbClr val="003399"/>
                </a:solidFill>
              </a:rPr>
              <a:t>ISO/IEC/IEEE 24765:2010, </a:t>
            </a:r>
            <a:r>
              <a:rPr lang="en-US" sz="1000" i="1" dirty="0" smtClean="0">
                <a:solidFill>
                  <a:srgbClr val="003399"/>
                </a:solidFill>
              </a:rPr>
              <a:t>Systems and Software Engineering - Vocabulary</a:t>
            </a:r>
            <a:r>
              <a:rPr lang="en-US" sz="1000" dirty="0" smtClean="0">
                <a:solidFill>
                  <a:srgbClr val="003399"/>
                </a:solidFill>
              </a:rPr>
              <a:t>,  1</a:t>
            </a:r>
            <a:r>
              <a:rPr lang="en-US" sz="1000" baseline="30000" dirty="0" smtClean="0">
                <a:solidFill>
                  <a:srgbClr val="003399"/>
                </a:solidFill>
              </a:rPr>
              <a:t>st</a:t>
            </a:r>
            <a:r>
              <a:rPr lang="en-US" sz="1000" dirty="0" smtClean="0">
                <a:solidFill>
                  <a:srgbClr val="003399"/>
                </a:solidFill>
              </a:rPr>
              <a:t> Ed. December 15, 2010. </a:t>
            </a:r>
            <a:endParaRPr lang="en-US" sz="1000" i="1" dirty="0">
              <a:solidFill>
                <a:srgbClr val="003399"/>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246978676"/>
              </p:ext>
            </p:extLst>
          </p:nvPr>
        </p:nvGraphicFramePr>
        <p:xfrm>
          <a:off x="1484313" y="2743200"/>
          <a:ext cx="6135687" cy="4098571"/>
        </p:xfrm>
        <a:graphic>
          <a:graphicData uri="http://schemas.openxmlformats.org/presentationml/2006/ole">
            <mc:AlternateContent xmlns:mc="http://schemas.openxmlformats.org/markup-compatibility/2006">
              <mc:Choice xmlns:v="urn:schemas-microsoft-com:vml" Requires="v">
                <p:oleObj spid="_x0000_s1677341" name="Visio" r:id="rId3" imgW="8003968" imgH="5346614" progId="Visio.Drawing.11">
                  <p:embed/>
                </p:oleObj>
              </mc:Choice>
              <mc:Fallback>
                <p:oleObj name="Visio" r:id="rId3" imgW="8003968" imgH="5346614" progId="Visio.Drawing.11">
                  <p:embed/>
                  <p:pic>
                    <p:nvPicPr>
                      <p:cNvPr id="0" name=""/>
                      <p:cNvPicPr/>
                      <p:nvPr/>
                    </p:nvPicPr>
                    <p:blipFill>
                      <a:blip r:embed="rId4"/>
                      <a:stretch>
                        <a:fillRect/>
                      </a:stretch>
                    </p:blipFill>
                    <p:spPr>
                      <a:xfrm>
                        <a:off x="1484313" y="2743200"/>
                        <a:ext cx="6135687" cy="4098571"/>
                      </a:xfrm>
                      <a:prstGeom prst="rect">
                        <a:avLst/>
                      </a:prstGeom>
                    </p:spPr>
                  </p:pic>
                </p:oleObj>
              </mc:Fallback>
            </mc:AlternateContent>
          </a:graphicData>
        </a:graphic>
      </p:graphicFrame>
    </p:spTree>
    <p:extLst>
      <p:ext uri="{BB962C8B-B14F-4D97-AF65-F5344CB8AC3E}">
        <p14:creationId xmlns:p14="http://schemas.microsoft.com/office/powerpoint/2010/main" val="303588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50"/>
                                        <p:tgtEl>
                                          <p:spTgt spid="2">
                                            <p:txEl>
                                              <p:pRg st="1" end="1"/>
                                            </p:txEl>
                                          </p:spTgt>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Life Cycle (SDLC)</a:t>
            </a:r>
            <a:r>
              <a:rPr lang="en-US" sz="3200" dirty="0" smtClean="0"/>
              <a:t/>
            </a:r>
            <a:br>
              <a:rPr lang="en-US" sz="3200" dirty="0" smtClean="0"/>
            </a:br>
            <a:r>
              <a:rPr lang="en-US" dirty="0" smtClean="0"/>
              <a:t>ISO/IEC 15288:2008, System Life Cycle Processes</a:t>
            </a:r>
            <a:endParaRPr lang="en-US" dirty="0"/>
          </a:p>
        </p:txBody>
      </p:sp>
      <p:sp>
        <p:nvSpPr>
          <p:cNvPr id="8" name="Content Placeholder 7"/>
          <p:cNvSpPr>
            <a:spLocks noGrp="1"/>
          </p:cNvSpPr>
          <p:nvPr>
            <p:ph idx="1"/>
          </p:nvPr>
        </p:nvSpPr>
        <p:spPr>
          <a:xfrm>
            <a:off x="404949" y="1143000"/>
            <a:ext cx="4167051" cy="5334000"/>
          </a:xfrm>
        </p:spPr>
        <p:txBody>
          <a:bodyPr/>
          <a:lstStyle/>
          <a:p>
            <a:r>
              <a:rPr lang="en-US" dirty="0" smtClean="0"/>
              <a:t>ISO/IEC 15288* encompasses:</a:t>
            </a:r>
          </a:p>
          <a:p>
            <a:pPr lvl="1"/>
            <a:r>
              <a:rPr lang="en-US" dirty="0" smtClean="0"/>
              <a:t>Systems/software engineering processes (Technical Processes)</a:t>
            </a:r>
          </a:p>
          <a:p>
            <a:pPr lvl="1"/>
            <a:r>
              <a:rPr lang="en-US" dirty="0" smtClean="0"/>
              <a:t>Project management processes</a:t>
            </a:r>
          </a:p>
          <a:p>
            <a:pPr lvl="1"/>
            <a:r>
              <a:rPr lang="en-US" dirty="0" smtClean="0"/>
              <a:t>Project support infrastructure (Organizational Project-Enabling Processes)</a:t>
            </a:r>
          </a:p>
          <a:p>
            <a:pPr lvl="1"/>
            <a:r>
              <a:rPr lang="en-US" dirty="0" smtClean="0"/>
              <a:t>Contract/business management processes (Agreement Processes)</a:t>
            </a:r>
          </a:p>
          <a:p>
            <a:pPr lvl="1"/>
            <a:endParaRPr lang="en-US" dirty="0" smtClean="0"/>
          </a:p>
          <a:p>
            <a:pPr marL="0" indent="0">
              <a:buNone/>
            </a:pPr>
            <a:r>
              <a:rPr lang="en-US" sz="1000" dirty="0" smtClean="0"/>
              <a:t>* Note: ISO/IEC 15288 is identical to IEEE Std 15288</a:t>
            </a:r>
          </a:p>
          <a:p>
            <a:endParaRPr lang="en-US" dirty="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48</a:t>
            </a:fld>
            <a:r>
              <a:rPr lang="en-US" dirty="0" smtClean="0"/>
              <a:t> -</a:t>
            </a:r>
            <a:endParaRPr lang="en-US" dirty="0"/>
          </a:p>
        </p:txBody>
      </p:sp>
      <p:graphicFrame>
        <p:nvGraphicFramePr>
          <p:cNvPr id="250882" name="Object 2"/>
          <p:cNvGraphicFramePr>
            <a:graphicFrameLocks noChangeAspect="1"/>
          </p:cNvGraphicFramePr>
          <p:nvPr>
            <p:extLst>
              <p:ext uri="{D42A27DB-BD31-4B8C-83A1-F6EECF244321}">
                <p14:modId xmlns:p14="http://schemas.microsoft.com/office/powerpoint/2010/main" val="3207275655"/>
              </p:ext>
            </p:extLst>
          </p:nvPr>
        </p:nvGraphicFramePr>
        <p:xfrm>
          <a:off x="4571999" y="1187992"/>
          <a:ext cx="4284617" cy="5434877"/>
        </p:xfrm>
        <a:graphic>
          <a:graphicData uri="http://schemas.openxmlformats.org/presentationml/2006/ole">
            <mc:AlternateContent xmlns:mc="http://schemas.openxmlformats.org/markup-compatibility/2006">
              <mc:Choice xmlns:v="urn:schemas-microsoft-com:vml" Requires="v">
                <p:oleObj spid="_x0000_s1644624" name="Visio" r:id="rId4" imgW="5292533" imgH="6892753" progId="Visio.Drawing.11">
                  <p:embed/>
                </p:oleObj>
              </mc:Choice>
              <mc:Fallback>
                <p:oleObj name="Visio" r:id="rId4" imgW="5292533" imgH="6892753" progId="Visio.Drawing.11">
                  <p:embed/>
                  <p:pic>
                    <p:nvPicPr>
                      <p:cNvPr id="0" name=""/>
                      <p:cNvPicPr>
                        <a:picLocks noChangeAspect="1" noChangeArrowheads="1"/>
                      </p:cNvPicPr>
                      <p:nvPr/>
                    </p:nvPicPr>
                    <p:blipFill>
                      <a:blip r:embed="rId5"/>
                      <a:srcRect/>
                      <a:stretch>
                        <a:fillRect/>
                      </a:stretch>
                    </p:blipFill>
                    <p:spPr bwMode="auto">
                      <a:xfrm>
                        <a:off x="4571999" y="1187992"/>
                        <a:ext cx="4284617" cy="543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1999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a:t>
            </a:r>
            <a:r>
              <a:rPr lang="en-US" sz="1200" dirty="0"/>
              <a:t>Life Cycle (SDLC) </a:t>
            </a:r>
            <a:r>
              <a:rPr lang="en-US" sz="1600" dirty="0"/>
              <a:t/>
            </a:r>
            <a:br>
              <a:rPr lang="en-US" sz="1600" dirty="0"/>
            </a:br>
            <a:r>
              <a:rPr lang="en-US" dirty="0" smtClean="0"/>
              <a:t>ISO/IEC </a:t>
            </a:r>
            <a:r>
              <a:rPr lang="en-US" dirty="0"/>
              <a:t>12207:2008, Software Life Cycle Processes</a:t>
            </a:r>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49</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13357313"/>
              </p:ext>
            </p:extLst>
          </p:nvPr>
        </p:nvGraphicFramePr>
        <p:xfrm>
          <a:off x="1128711" y="1123719"/>
          <a:ext cx="7065629" cy="5677913"/>
        </p:xfrm>
        <a:graphic>
          <a:graphicData uri="http://schemas.openxmlformats.org/presentationml/2006/ole">
            <mc:AlternateContent xmlns:mc="http://schemas.openxmlformats.org/markup-compatibility/2006">
              <mc:Choice xmlns:v="urn:schemas-microsoft-com:vml" Requires="v">
                <p:oleObj spid="_x0000_s1645647" name="Visio" r:id="rId4" imgW="9178618" imgH="7398763" progId="Visio.Drawing.11">
                  <p:embed/>
                </p:oleObj>
              </mc:Choice>
              <mc:Fallback>
                <p:oleObj name="Visio" r:id="rId4" imgW="9178618" imgH="7398763" progId="Visio.Drawing.11">
                  <p:embed/>
                  <p:pic>
                    <p:nvPicPr>
                      <p:cNvPr id="0" name=""/>
                      <p:cNvPicPr/>
                      <p:nvPr/>
                    </p:nvPicPr>
                    <p:blipFill>
                      <a:blip r:embed="rId5"/>
                      <a:stretch>
                        <a:fillRect/>
                      </a:stretch>
                    </p:blipFill>
                    <p:spPr>
                      <a:xfrm>
                        <a:off x="1128711" y="1123719"/>
                        <a:ext cx="7065629" cy="5677913"/>
                      </a:xfrm>
                      <a:prstGeom prst="rect">
                        <a:avLst/>
                      </a:prstGeom>
                    </p:spPr>
                  </p:pic>
                </p:oleObj>
              </mc:Fallback>
            </mc:AlternateContent>
          </a:graphicData>
        </a:graphic>
      </p:graphicFrame>
      <p:sp>
        <p:nvSpPr>
          <p:cNvPr id="6" name="Text Box 4"/>
          <p:cNvSpPr txBox="1">
            <a:spLocks noChangeArrowheads="1"/>
          </p:cNvSpPr>
          <p:nvPr/>
        </p:nvSpPr>
        <p:spPr bwMode="auto">
          <a:xfrm rot="16200000">
            <a:off x="6021732" y="3731410"/>
            <a:ext cx="5293437" cy="246221"/>
          </a:xfrm>
          <a:prstGeom prst="rect">
            <a:avLst/>
          </a:prstGeom>
          <a:noFill/>
          <a:ln w="9525">
            <a:noFill/>
            <a:miter lim="800000"/>
            <a:headEnd/>
            <a:tailEnd/>
          </a:ln>
        </p:spPr>
        <p:txBody>
          <a:bodyPr wrap="none">
            <a:spAutoFit/>
          </a:bodyPr>
          <a:lstStyle/>
          <a:p>
            <a:r>
              <a:rPr lang="en-US" sz="1000" b="1" dirty="0">
                <a:solidFill>
                  <a:srgbClr val="003399"/>
                </a:solidFill>
              </a:rPr>
              <a:t>Reference: </a:t>
            </a:r>
            <a:r>
              <a:rPr lang="en-US" sz="1000" dirty="0">
                <a:solidFill>
                  <a:srgbClr val="003399"/>
                </a:solidFill>
              </a:rPr>
              <a:t>IEEE/IEC </a:t>
            </a:r>
            <a:r>
              <a:rPr lang="en-US" sz="1000" dirty="0" smtClean="0">
                <a:solidFill>
                  <a:srgbClr val="003399"/>
                </a:solidFill>
              </a:rPr>
              <a:t>12207:2008, </a:t>
            </a:r>
            <a:r>
              <a:rPr lang="en-US" sz="1000" i="1" dirty="0">
                <a:solidFill>
                  <a:srgbClr val="003399"/>
                </a:solidFill>
              </a:rPr>
              <a:t>Information Technology Software Life Cycle Processes</a:t>
            </a:r>
          </a:p>
        </p:txBody>
      </p:sp>
      <p:sp>
        <p:nvSpPr>
          <p:cNvPr id="7" name="Rectangle 6"/>
          <p:cNvSpPr/>
          <p:nvPr/>
        </p:nvSpPr>
        <p:spPr>
          <a:xfrm rot="16200000">
            <a:off x="-1370501" y="3654060"/>
            <a:ext cx="3754554" cy="276999"/>
          </a:xfrm>
          <a:prstGeom prst="rect">
            <a:avLst/>
          </a:prstGeom>
        </p:spPr>
        <p:txBody>
          <a:bodyPr wrap="none">
            <a:spAutoFit/>
          </a:bodyPr>
          <a:lstStyle/>
          <a:p>
            <a:pPr marL="0" indent="0">
              <a:buNone/>
            </a:pPr>
            <a:r>
              <a:rPr lang="en-US" dirty="0">
                <a:solidFill>
                  <a:srgbClr val="003399"/>
                </a:solidFill>
              </a:rPr>
              <a:t>* Note: ISO/IEC </a:t>
            </a:r>
            <a:r>
              <a:rPr lang="en-US" dirty="0" smtClean="0">
                <a:solidFill>
                  <a:srgbClr val="003399"/>
                </a:solidFill>
              </a:rPr>
              <a:t>12207is </a:t>
            </a:r>
            <a:r>
              <a:rPr lang="en-US" dirty="0">
                <a:solidFill>
                  <a:srgbClr val="003399"/>
                </a:solidFill>
              </a:rPr>
              <a:t>identical to IEEE </a:t>
            </a:r>
            <a:r>
              <a:rPr lang="en-US" dirty="0" err="1">
                <a:solidFill>
                  <a:srgbClr val="003399"/>
                </a:solidFill>
              </a:rPr>
              <a:t>Std</a:t>
            </a:r>
            <a:r>
              <a:rPr lang="en-US" dirty="0">
                <a:solidFill>
                  <a:srgbClr val="003399"/>
                </a:solidFill>
              </a:rPr>
              <a:t> </a:t>
            </a:r>
            <a:r>
              <a:rPr lang="en-US" dirty="0" smtClean="0">
                <a:solidFill>
                  <a:srgbClr val="003399"/>
                </a:solidFill>
              </a:rPr>
              <a:t>12207</a:t>
            </a:r>
            <a:endParaRPr lang="en-US" dirty="0">
              <a:solidFill>
                <a:srgbClr val="003399"/>
              </a:solidFill>
            </a:endParaRPr>
          </a:p>
        </p:txBody>
      </p:sp>
    </p:spTree>
    <p:extLst>
      <p:ext uri="{BB962C8B-B14F-4D97-AF65-F5344CB8AC3E}">
        <p14:creationId xmlns:p14="http://schemas.microsoft.com/office/powerpoint/2010/main" val="41630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953719"/>
            <a:ext cx="5638800" cy="254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5800" y="1143000"/>
            <a:ext cx="7772400" cy="5181600"/>
          </a:xfrm>
        </p:spPr>
        <p:txBody>
          <a:bodyPr>
            <a:noAutofit/>
          </a:bodyPr>
          <a:lstStyle/>
          <a:p>
            <a:r>
              <a:rPr lang="en-US" dirty="0" smtClean="0"/>
              <a:t>The software flaw statistics are also trending upward…</a:t>
            </a:r>
            <a:br>
              <a:rPr lang="en-US" dirty="0" smtClean="0"/>
            </a:b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According to an analysis by Software Engineering Institute (SEI): “Most software security vulnerabilities arise from common causes; more than 90 percent are caused by known software defect types.”  Where </a:t>
            </a:r>
            <a:r>
              <a:rPr lang="en-US" u="sng" dirty="0" smtClean="0">
                <a:solidFill>
                  <a:srgbClr val="FF6600"/>
                </a:solidFill>
              </a:rPr>
              <a:t>the top 10 causes account for about 75 percent of all vulnerabilities</a:t>
            </a:r>
            <a:r>
              <a:rPr lang="en-US" dirty="0" smtClean="0"/>
              <a:t>.</a:t>
            </a:r>
            <a:endParaRPr lang="en-US" dirty="0"/>
          </a:p>
        </p:txBody>
      </p:sp>
      <p:sp>
        <p:nvSpPr>
          <p:cNvPr id="2" name="Title 1"/>
          <p:cNvSpPr>
            <a:spLocks noGrp="1"/>
          </p:cNvSpPr>
          <p:nvPr>
            <p:ph type="title"/>
          </p:nvPr>
        </p:nvSpPr>
        <p:spPr/>
        <p:txBody>
          <a:bodyPr/>
          <a:lstStyle/>
          <a:p>
            <a:r>
              <a:rPr lang="en-US" sz="1200" dirty="0" smtClean="0"/>
              <a:t>Introduction</a:t>
            </a:r>
            <a:r>
              <a:rPr lang="en-US" dirty="0" smtClean="0"/>
              <a:t/>
            </a:r>
            <a:br>
              <a:rPr lang="en-US" dirty="0" smtClean="0"/>
            </a:br>
            <a:r>
              <a:rPr lang="en-US" dirty="0" smtClean="0"/>
              <a:t>Current State of Insecurity in COTS Software</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5</a:t>
            </a:fld>
            <a:r>
              <a:rPr lang="en-US" dirty="0" smtClean="0"/>
              <a:t> -</a:t>
            </a:r>
            <a:endParaRPr lang="en-US" dirty="0"/>
          </a:p>
        </p:txBody>
      </p:sp>
      <p:sp>
        <p:nvSpPr>
          <p:cNvPr id="5" name="TextBox 4"/>
          <p:cNvSpPr txBox="1"/>
          <p:nvPr/>
        </p:nvSpPr>
        <p:spPr>
          <a:xfrm>
            <a:off x="4572000" y="6535579"/>
            <a:ext cx="3827501" cy="246221"/>
          </a:xfrm>
          <a:prstGeom prst="rect">
            <a:avLst/>
          </a:prstGeom>
          <a:noFill/>
        </p:spPr>
        <p:txBody>
          <a:bodyPr wrap="square" rtlCol="0">
            <a:spAutoFit/>
          </a:bodyPr>
          <a:lstStyle/>
          <a:p>
            <a:pPr>
              <a:lnSpc>
                <a:spcPct val="100000"/>
              </a:lnSpc>
            </a:pPr>
            <a:r>
              <a:rPr lang="en-US" sz="1000" dirty="0" smtClean="0">
                <a:solidFill>
                  <a:srgbClr val="003399"/>
                </a:solidFill>
              </a:rPr>
              <a:t>* </a:t>
            </a:r>
            <a:r>
              <a:rPr lang="en-US" sz="1000" b="1" dirty="0" smtClean="0">
                <a:solidFill>
                  <a:srgbClr val="003399"/>
                </a:solidFill>
              </a:rPr>
              <a:t>Source: </a:t>
            </a:r>
            <a:r>
              <a:rPr lang="en-US" sz="1000" dirty="0" smtClean="0">
                <a:solidFill>
                  <a:srgbClr val="003399"/>
                </a:solidFill>
              </a:rPr>
              <a:t>National Vulnerability Database (http://nvd.nist.gov)</a:t>
            </a:r>
            <a:endParaRPr lang="en-US" sz="1000" dirty="0">
              <a:solidFill>
                <a:srgbClr val="003399"/>
              </a:solidFill>
            </a:endParaRPr>
          </a:p>
        </p:txBody>
      </p:sp>
      <p:cxnSp>
        <p:nvCxnSpPr>
          <p:cNvPr id="39" name="Straight Arrow Connector 38"/>
          <p:cNvCxnSpPr/>
          <p:nvPr/>
        </p:nvCxnSpPr>
        <p:spPr bwMode="auto">
          <a:xfrm flipV="1">
            <a:off x="3429000" y="2209800"/>
            <a:ext cx="3505200" cy="1439785"/>
          </a:xfrm>
          <a:prstGeom prst="straightConnector1">
            <a:avLst/>
          </a:prstGeom>
          <a:no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wipe(left)">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Life Cycle (SDLC) </a:t>
            </a:r>
            <a:r>
              <a:rPr lang="en-US" sz="1600" dirty="0" smtClean="0"/>
              <a:t/>
            </a:r>
            <a:br>
              <a:rPr lang="en-US" sz="1600" dirty="0" smtClean="0"/>
            </a:br>
            <a:r>
              <a:rPr lang="en-US" dirty="0" smtClean="0"/>
              <a:t>IEEE std 1220, System Engineering Process</a:t>
            </a:r>
            <a:endParaRPr lang="en-US" dirty="0"/>
          </a:p>
        </p:txBody>
      </p:sp>
      <p:sp>
        <p:nvSpPr>
          <p:cNvPr id="6" name="Slide Number Placeholder 5"/>
          <p:cNvSpPr>
            <a:spLocks noGrp="1"/>
          </p:cNvSpPr>
          <p:nvPr>
            <p:ph type="sldNum" sz="quarter" idx="10"/>
          </p:nvPr>
        </p:nvSpPr>
        <p:spPr/>
        <p:txBody>
          <a:bodyPr/>
          <a:lstStyle/>
          <a:p>
            <a:pPr>
              <a:defRPr/>
            </a:pPr>
            <a:r>
              <a:rPr lang="en-US" dirty="0" smtClean="0"/>
              <a:t>- </a:t>
            </a:r>
            <a:fld id="{1073C59E-F8CF-485E-8BA8-30F0E7555EBB}" type="slidenum">
              <a:rPr lang="en-US" smtClean="0"/>
              <a:pPr>
                <a:defRPr/>
              </a:pPr>
              <a:t>50</a:t>
            </a:fld>
            <a:r>
              <a:rPr lang="en-US" dirty="0" smtClean="0"/>
              <a:t> -</a:t>
            </a:r>
            <a:endParaRPr lang="en-US" dirty="0"/>
          </a:p>
        </p:txBody>
      </p:sp>
      <p:graphicFrame>
        <p:nvGraphicFramePr>
          <p:cNvPr id="180230" name="Object 6"/>
          <p:cNvGraphicFramePr>
            <a:graphicFrameLocks noChangeAspect="1"/>
          </p:cNvGraphicFramePr>
          <p:nvPr>
            <p:extLst>
              <p:ext uri="{D42A27DB-BD31-4B8C-83A1-F6EECF244321}">
                <p14:modId xmlns:p14="http://schemas.microsoft.com/office/powerpoint/2010/main" val="299225619"/>
              </p:ext>
            </p:extLst>
          </p:nvPr>
        </p:nvGraphicFramePr>
        <p:xfrm>
          <a:off x="568334" y="1710084"/>
          <a:ext cx="8057130" cy="4133156"/>
        </p:xfrm>
        <a:graphic>
          <a:graphicData uri="http://schemas.openxmlformats.org/presentationml/2006/ole">
            <mc:AlternateContent xmlns:mc="http://schemas.openxmlformats.org/markup-compatibility/2006">
              <mc:Choice xmlns:v="urn:schemas-microsoft-com:vml" Requires="v">
                <p:oleObj spid="_x0000_s1646672" name="Visio" r:id="rId4" imgW="7098358" imgH="3671540" progId="Visio.Drawing.11">
                  <p:embed/>
                </p:oleObj>
              </mc:Choice>
              <mc:Fallback>
                <p:oleObj name="Visio" r:id="rId4" imgW="7098358" imgH="3671540" progId="Visio.Drawing.11">
                  <p:embed/>
                  <p:pic>
                    <p:nvPicPr>
                      <p:cNvPr id="0" name=""/>
                      <p:cNvPicPr>
                        <a:picLocks noChangeAspect="1" noChangeArrowheads="1"/>
                      </p:cNvPicPr>
                      <p:nvPr/>
                    </p:nvPicPr>
                    <p:blipFill>
                      <a:blip r:embed="rId5"/>
                      <a:srcRect/>
                      <a:stretch>
                        <a:fillRect/>
                      </a:stretch>
                    </p:blipFill>
                    <p:spPr bwMode="auto">
                      <a:xfrm>
                        <a:off x="568334" y="1710084"/>
                        <a:ext cx="8057130" cy="413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83242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E6A77AD8-02BB-4EFE-9B07-F2D3B22BEA63}" type="slidenum">
              <a:rPr lang="en-US"/>
              <a:pPr/>
              <a:t>51</a:t>
            </a:fld>
            <a:r>
              <a:rPr lang="en-US" dirty="0"/>
              <a:t> -</a:t>
            </a:r>
          </a:p>
        </p:txBody>
      </p:sp>
      <p:graphicFrame>
        <p:nvGraphicFramePr>
          <p:cNvPr id="965634" name="Object 2"/>
          <p:cNvGraphicFramePr>
            <a:graphicFrameLocks noGrp="1" noChangeAspect="1"/>
          </p:cNvGraphicFramePr>
          <p:nvPr>
            <p:ph sz="half" idx="2"/>
            <p:extLst>
              <p:ext uri="{D42A27DB-BD31-4B8C-83A1-F6EECF244321}">
                <p14:modId xmlns:p14="http://schemas.microsoft.com/office/powerpoint/2010/main" val="1731126912"/>
              </p:ext>
            </p:extLst>
          </p:nvPr>
        </p:nvGraphicFramePr>
        <p:xfrm>
          <a:off x="541338" y="1066800"/>
          <a:ext cx="8213725" cy="5564188"/>
        </p:xfrm>
        <a:graphic>
          <a:graphicData uri="http://schemas.openxmlformats.org/presentationml/2006/ole">
            <mc:AlternateContent xmlns:mc="http://schemas.openxmlformats.org/markup-compatibility/2006">
              <mc:Choice xmlns:v="urn:schemas-microsoft-com:vml" Requires="v">
                <p:oleObj spid="_x0000_s965715" name="Visio" r:id="rId4" imgW="14738183" imgH="9983281" progId="Visio.Drawing.11">
                  <p:embed/>
                </p:oleObj>
              </mc:Choice>
              <mc:Fallback>
                <p:oleObj name="Visio" r:id="rId4" imgW="14738183" imgH="9983281" progId="Visio.Drawing.11">
                  <p:embed/>
                  <p:pic>
                    <p:nvPicPr>
                      <p:cNvPr id="0" name="Picture 2"/>
                      <p:cNvPicPr>
                        <a:picLocks noChangeAspect="1" noChangeArrowheads="1"/>
                      </p:cNvPicPr>
                      <p:nvPr/>
                    </p:nvPicPr>
                    <p:blipFill>
                      <a:blip r:embed="rId5"/>
                      <a:srcRect/>
                      <a:stretch>
                        <a:fillRect/>
                      </a:stretch>
                    </p:blipFill>
                    <p:spPr bwMode="auto">
                      <a:xfrm>
                        <a:off x="541338" y="1066800"/>
                        <a:ext cx="8213725" cy="556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5635" name="Rectangle 3"/>
          <p:cNvSpPr>
            <a:spLocks noGrp="1" noChangeArrowheads="1"/>
          </p:cNvSpPr>
          <p:nvPr>
            <p:ph type="title"/>
          </p:nvPr>
        </p:nvSpPr>
        <p:spPr/>
        <p:txBody>
          <a:bodyPr/>
          <a:lstStyle/>
          <a:p>
            <a:r>
              <a:rPr lang="en-US" sz="1200" dirty="0" smtClean="0"/>
              <a:t>System/Software Development </a:t>
            </a:r>
            <a:r>
              <a:rPr lang="en-US" sz="1200" dirty="0"/>
              <a:t>Life Cycle (SDLC)</a:t>
            </a:r>
            <a:br>
              <a:rPr lang="en-US" sz="1200" dirty="0"/>
            </a:br>
            <a:r>
              <a:rPr lang="en-US" dirty="0" smtClean="0"/>
              <a:t>IEEE </a:t>
            </a:r>
            <a:r>
              <a:rPr lang="en-US" dirty="0" err="1" smtClean="0"/>
              <a:t>std</a:t>
            </a:r>
            <a:r>
              <a:rPr lang="en-US" dirty="0" smtClean="0"/>
              <a:t> </a:t>
            </a:r>
            <a:r>
              <a:rPr lang="en-US" dirty="0"/>
              <a:t>1220: </a:t>
            </a:r>
            <a:r>
              <a:rPr lang="en-US" dirty="0" smtClean="0"/>
              <a:t>System Engineering </a:t>
            </a:r>
            <a:r>
              <a:rPr lang="en-US" dirty="0"/>
              <a:t>Process (SEP)</a:t>
            </a:r>
          </a:p>
        </p:txBody>
      </p:sp>
      <p:sp>
        <p:nvSpPr>
          <p:cNvPr id="965636" name="Rectangle 4"/>
          <p:cNvSpPr>
            <a:spLocks noGrp="1" noChangeArrowheads="1"/>
          </p:cNvSpPr>
          <p:nvPr>
            <p:ph type="body" sz="half" idx="1"/>
          </p:nvPr>
        </p:nvSpPr>
        <p:spPr>
          <a:xfrm>
            <a:off x="685800" y="1143000"/>
            <a:ext cx="4267200" cy="2254250"/>
          </a:xfrm>
        </p:spPr>
        <p:txBody>
          <a:bodyPr/>
          <a:lstStyle/>
          <a:p>
            <a:r>
              <a:rPr lang="en-US" dirty="0"/>
              <a:t>IEEE 1220 defined System Engineering Process (SEP) within System Life Cycle (SLC)</a:t>
            </a:r>
          </a:p>
        </p:txBody>
      </p:sp>
      <p:sp>
        <p:nvSpPr>
          <p:cNvPr id="965637" name="Text Box 5"/>
          <p:cNvSpPr txBox="1">
            <a:spLocks noChangeArrowheads="1"/>
          </p:cNvSpPr>
          <p:nvPr/>
        </p:nvSpPr>
        <p:spPr bwMode="auto">
          <a:xfrm>
            <a:off x="66675" y="5943600"/>
            <a:ext cx="4962525" cy="400110"/>
          </a:xfrm>
          <a:prstGeom prst="rect">
            <a:avLst/>
          </a:prstGeom>
          <a:noFill/>
          <a:ln w="9525">
            <a:noFill/>
            <a:miter lim="800000"/>
            <a:headEnd/>
            <a:tailEnd/>
          </a:ln>
          <a:effectLst/>
        </p:spPr>
        <p:txBody>
          <a:bodyPr wrap="square">
            <a:spAutoFit/>
          </a:bodyPr>
          <a:lstStyle/>
          <a:p>
            <a:r>
              <a:rPr lang="en-US" sz="1000" b="1" dirty="0" smtClean="0">
                <a:solidFill>
                  <a:srgbClr val="003399"/>
                </a:solidFill>
              </a:rPr>
              <a:t>Reference</a:t>
            </a:r>
            <a:r>
              <a:rPr lang="en-US" sz="1000" dirty="0" smtClean="0">
                <a:solidFill>
                  <a:srgbClr val="003399"/>
                </a:solidFill>
              </a:rPr>
              <a:t>: </a:t>
            </a:r>
            <a:r>
              <a:rPr lang="en-US" sz="1000" dirty="0">
                <a:solidFill>
                  <a:srgbClr val="003399"/>
                </a:solidFill>
              </a:rPr>
              <a:t>IEEE STD 1220:</a:t>
            </a:r>
            <a:r>
              <a:rPr lang="en-US" sz="1000" i="1" dirty="0">
                <a:solidFill>
                  <a:srgbClr val="003399"/>
                </a:solidFill>
              </a:rPr>
              <a:t> Standard for Application and Management of the </a:t>
            </a:r>
            <a:r>
              <a:rPr lang="en-US" sz="1000" i="1" dirty="0" smtClean="0">
                <a:solidFill>
                  <a:srgbClr val="003399"/>
                </a:solidFill>
              </a:rPr>
              <a:t>Systems </a:t>
            </a:r>
            <a:r>
              <a:rPr lang="en-US" sz="1000" i="1" dirty="0">
                <a:solidFill>
                  <a:srgbClr val="003399"/>
                </a:solidFill>
              </a:rPr>
              <a:t>Engineering Process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a:t>
            </a:r>
            <a:r>
              <a:rPr lang="en-US" sz="1200" dirty="0"/>
              <a:t>Life Cycle (SDLC)</a:t>
            </a:r>
            <a:r>
              <a:rPr lang="en-US" dirty="0" smtClean="0"/>
              <a:t/>
            </a:r>
            <a:br>
              <a:rPr lang="en-US" dirty="0" smtClean="0"/>
            </a:br>
            <a:r>
              <a:rPr lang="en-US" dirty="0" smtClean="0"/>
              <a:t>Introducing Security into SDLC</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52</a:t>
            </a:fld>
            <a:r>
              <a:rPr lang="en-US" dirty="0" smtClean="0"/>
              <a:t> -</a:t>
            </a:r>
            <a:endParaRPr lang="en-US" dirty="0"/>
          </a:p>
        </p:txBody>
      </p:sp>
      <p:graphicFrame>
        <p:nvGraphicFramePr>
          <p:cNvPr id="1463297" name="Object 1"/>
          <p:cNvGraphicFramePr>
            <a:graphicFrameLocks noChangeAspect="1"/>
          </p:cNvGraphicFramePr>
          <p:nvPr>
            <p:extLst>
              <p:ext uri="{D42A27DB-BD31-4B8C-83A1-F6EECF244321}">
                <p14:modId xmlns:p14="http://schemas.microsoft.com/office/powerpoint/2010/main" val="679833940"/>
              </p:ext>
            </p:extLst>
          </p:nvPr>
        </p:nvGraphicFramePr>
        <p:xfrm>
          <a:off x="251010" y="876862"/>
          <a:ext cx="8679760" cy="5970380"/>
        </p:xfrm>
        <a:graphic>
          <a:graphicData uri="http://schemas.openxmlformats.org/presentationml/2006/ole">
            <mc:AlternateContent xmlns:mc="http://schemas.openxmlformats.org/markup-compatibility/2006">
              <mc:Choice xmlns:v="urn:schemas-microsoft-com:vml" Requires="v">
                <p:oleObj spid="_x0000_s1463377" name="Document" r:id="rId4" imgW="6225259" imgH="4292682" progId="Word.Document.12">
                  <p:embed/>
                </p:oleObj>
              </mc:Choice>
              <mc:Fallback>
                <p:oleObj name="Document" r:id="rId4" imgW="6225259" imgH="4292682" progId="Word.Document.12">
                  <p:embed/>
                  <p:pic>
                    <p:nvPicPr>
                      <p:cNvPr id="0" name="Picture 1"/>
                      <p:cNvPicPr>
                        <a:picLocks noChangeAspect="1" noChangeArrowheads="1"/>
                      </p:cNvPicPr>
                      <p:nvPr/>
                    </p:nvPicPr>
                    <p:blipFill>
                      <a:blip r:embed="rId5"/>
                      <a:srcRect/>
                      <a:stretch>
                        <a:fillRect/>
                      </a:stretch>
                    </p:blipFill>
                    <p:spPr bwMode="auto">
                      <a:xfrm>
                        <a:off x="251010" y="876862"/>
                        <a:ext cx="8679760" cy="5970380"/>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2E770961-0C3C-4B8F-BD72-96D4EF520CFB}" type="slidenum">
              <a:rPr lang="en-US"/>
              <a:pPr/>
              <a:t>53</a:t>
            </a:fld>
            <a:r>
              <a:rPr lang="en-US" dirty="0"/>
              <a:t> -</a:t>
            </a:r>
          </a:p>
        </p:txBody>
      </p:sp>
      <p:sp>
        <p:nvSpPr>
          <p:cNvPr id="969730" name="Rectangle 2"/>
          <p:cNvSpPr>
            <a:spLocks noGrp="1" noChangeArrowheads="1"/>
          </p:cNvSpPr>
          <p:nvPr>
            <p:ph type="title"/>
          </p:nvPr>
        </p:nvSpPr>
        <p:spPr>
          <a:xfrm>
            <a:off x="152400" y="-38100"/>
            <a:ext cx="8686800" cy="1066800"/>
          </a:xfrm>
        </p:spPr>
        <p:txBody>
          <a:bodyPr/>
          <a:lstStyle/>
          <a:p>
            <a:r>
              <a:rPr lang="en-US" sz="1200" dirty="0" smtClean="0"/>
              <a:t>System/Software Development </a:t>
            </a:r>
            <a:r>
              <a:rPr lang="en-US" sz="1200" dirty="0"/>
              <a:t>Life Cycle (SDLC)</a:t>
            </a:r>
            <a:br>
              <a:rPr lang="en-US" sz="1200" dirty="0"/>
            </a:br>
            <a:r>
              <a:rPr lang="en-US" dirty="0"/>
              <a:t>Security Considerations in </a:t>
            </a:r>
            <a:r>
              <a:rPr lang="en-US" dirty="0" smtClean="0"/>
              <a:t>SDLC</a:t>
            </a:r>
            <a:endParaRPr lang="en-US" dirty="0"/>
          </a:p>
        </p:txBody>
      </p:sp>
      <p:sp>
        <p:nvSpPr>
          <p:cNvPr id="969731" name="Rectangle 3"/>
          <p:cNvSpPr>
            <a:spLocks noGrp="1" noChangeArrowheads="1"/>
          </p:cNvSpPr>
          <p:nvPr>
            <p:ph type="body" idx="1"/>
          </p:nvPr>
        </p:nvSpPr>
        <p:spPr>
          <a:xfrm>
            <a:off x="685800" y="1143000"/>
            <a:ext cx="8001000" cy="5334000"/>
          </a:xfrm>
        </p:spPr>
        <p:txBody>
          <a:bodyPr/>
          <a:lstStyle/>
          <a:p>
            <a:pPr marL="457200" indent="-457200">
              <a:lnSpc>
                <a:spcPct val="90000"/>
              </a:lnSpc>
              <a:buFontTx/>
              <a:buAutoNum type="arabicPeriod"/>
            </a:pPr>
            <a:r>
              <a:rPr lang="en-US" dirty="0"/>
              <a:t>Initiation Phase </a:t>
            </a:r>
            <a:r>
              <a:rPr lang="en-US" sz="1200" dirty="0"/>
              <a:t>(IEEE 1220: Concept Stage)</a:t>
            </a:r>
          </a:p>
          <a:p>
            <a:pPr marL="838200" lvl="1" indent="-381000">
              <a:lnSpc>
                <a:spcPct val="90000"/>
              </a:lnSpc>
            </a:pPr>
            <a:r>
              <a:rPr lang="en-US" dirty="0"/>
              <a:t>Survey &amp; understand the </a:t>
            </a:r>
            <a:r>
              <a:rPr lang="en-US" u="sng" dirty="0">
                <a:solidFill>
                  <a:srgbClr val="FF6600"/>
                </a:solidFill>
              </a:rPr>
              <a:t>policies</a:t>
            </a:r>
            <a:r>
              <a:rPr lang="en-US" dirty="0"/>
              <a:t>, </a:t>
            </a:r>
            <a:r>
              <a:rPr lang="en-US" u="sng" dirty="0">
                <a:solidFill>
                  <a:srgbClr val="FF6600"/>
                </a:solidFill>
              </a:rPr>
              <a:t>standards</a:t>
            </a:r>
            <a:r>
              <a:rPr lang="en-US" dirty="0"/>
              <a:t>, and </a:t>
            </a:r>
            <a:r>
              <a:rPr lang="en-US" u="sng" dirty="0">
                <a:solidFill>
                  <a:srgbClr val="FF6600"/>
                </a:solidFill>
              </a:rPr>
              <a:t>guidelines</a:t>
            </a:r>
            <a:r>
              <a:rPr lang="en-US" dirty="0"/>
              <a:t>.</a:t>
            </a:r>
          </a:p>
          <a:p>
            <a:pPr marL="838200" lvl="1" indent="-381000">
              <a:lnSpc>
                <a:spcPct val="90000"/>
              </a:lnSpc>
            </a:pPr>
            <a:r>
              <a:rPr lang="en-US" dirty="0"/>
              <a:t>Identify </a:t>
            </a:r>
            <a:r>
              <a:rPr lang="en-US" u="sng" dirty="0">
                <a:solidFill>
                  <a:srgbClr val="FF6600"/>
                </a:solidFill>
              </a:rPr>
              <a:t>information assets</a:t>
            </a:r>
            <a:r>
              <a:rPr lang="en-US" dirty="0"/>
              <a:t> (tangible &amp; intangible).</a:t>
            </a:r>
          </a:p>
          <a:p>
            <a:pPr marL="838200" lvl="1" indent="-381000">
              <a:lnSpc>
                <a:spcPct val="90000"/>
              </a:lnSpc>
            </a:pPr>
            <a:r>
              <a:rPr lang="en-US" dirty="0"/>
              <a:t>Define </a:t>
            </a:r>
            <a:r>
              <a:rPr lang="en-US" u="sng" dirty="0">
                <a:solidFill>
                  <a:srgbClr val="FF6600"/>
                </a:solidFill>
              </a:rPr>
              <a:t>information classification</a:t>
            </a:r>
            <a:r>
              <a:rPr lang="en-US" dirty="0"/>
              <a:t> &amp; </a:t>
            </a:r>
            <a:r>
              <a:rPr lang="en-US" u="sng" dirty="0">
                <a:solidFill>
                  <a:srgbClr val="FF6600"/>
                </a:solidFill>
              </a:rPr>
              <a:t>protection level</a:t>
            </a:r>
            <a:r>
              <a:rPr lang="en-US" dirty="0">
                <a:solidFill>
                  <a:srgbClr val="FF9900"/>
                </a:solidFill>
              </a:rPr>
              <a:t> </a:t>
            </a:r>
            <a:r>
              <a:rPr lang="en-US" dirty="0">
                <a:solidFill>
                  <a:srgbClr val="000099"/>
                </a:solidFill>
              </a:rPr>
              <a:t>(security categorization).</a:t>
            </a:r>
          </a:p>
          <a:p>
            <a:pPr marL="838200" lvl="1" indent="-381000">
              <a:lnSpc>
                <a:spcPct val="90000"/>
              </a:lnSpc>
            </a:pPr>
            <a:r>
              <a:rPr lang="en-US" dirty="0"/>
              <a:t>Define </a:t>
            </a:r>
            <a:r>
              <a:rPr lang="en-US" u="sng" dirty="0">
                <a:solidFill>
                  <a:srgbClr val="FF6600"/>
                </a:solidFill>
              </a:rPr>
              <a:t>rules of behavior</a:t>
            </a:r>
            <a:r>
              <a:rPr lang="en-US" dirty="0"/>
              <a:t> &amp; </a:t>
            </a:r>
            <a:r>
              <a:rPr lang="en-US" u="sng" dirty="0">
                <a:solidFill>
                  <a:srgbClr val="FF6600"/>
                </a:solidFill>
              </a:rPr>
              <a:t>security CONOPs</a:t>
            </a:r>
            <a:r>
              <a:rPr lang="en-US" dirty="0"/>
              <a:t>.</a:t>
            </a:r>
          </a:p>
          <a:p>
            <a:pPr marL="838200" lvl="1" indent="-381000">
              <a:lnSpc>
                <a:spcPct val="90000"/>
              </a:lnSpc>
              <a:spcBef>
                <a:spcPct val="0"/>
              </a:spcBef>
            </a:pPr>
            <a:r>
              <a:rPr lang="en-US" dirty="0"/>
              <a:t>Conduct </a:t>
            </a:r>
            <a:r>
              <a:rPr lang="en-US" u="sng" dirty="0">
                <a:solidFill>
                  <a:srgbClr val="FF6600"/>
                </a:solidFill>
              </a:rPr>
              <a:t>preliminary risk assessment</a:t>
            </a:r>
            <a:r>
              <a:rPr lang="en-US" dirty="0"/>
              <a:t>.</a:t>
            </a:r>
          </a:p>
          <a:p>
            <a:pPr marL="457200" indent="-457200">
              <a:lnSpc>
                <a:spcPct val="90000"/>
              </a:lnSpc>
              <a:spcBef>
                <a:spcPct val="0"/>
              </a:spcBef>
              <a:buFontTx/>
              <a:buAutoNum type="arabicPeriod"/>
            </a:pPr>
            <a:r>
              <a:rPr lang="en-US" dirty="0"/>
              <a:t>Acquisition / Development Phase </a:t>
            </a:r>
            <a:r>
              <a:rPr lang="en-US" sz="1200" dirty="0"/>
              <a:t>(IEEE 1220: Development Stage)</a:t>
            </a:r>
            <a:endParaRPr lang="en-US" dirty="0"/>
          </a:p>
          <a:p>
            <a:pPr marL="838200" lvl="1" indent="-381000">
              <a:lnSpc>
                <a:spcPct val="90000"/>
              </a:lnSpc>
              <a:spcBef>
                <a:spcPct val="0"/>
              </a:spcBef>
            </a:pPr>
            <a:r>
              <a:rPr lang="en-US" dirty="0"/>
              <a:t>Conduct risk assessment.</a:t>
            </a:r>
          </a:p>
          <a:p>
            <a:pPr marL="838200" lvl="1" indent="-381000">
              <a:lnSpc>
                <a:spcPct val="90000"/>
              </a:lnSpc>
              <a:spcBef>
                <a:spcPct val="0"/>
              </a:spcBef>
            </a:pPr>
            <a:r>
              <a:rPr lang="en-US" dirty="0"/>
              <a:t>Define </a:t>
            </a:r>
            <a:r>
              <a:rPr lang="en-US" u="sng" dirty="0">
                <a:solidFill>
                  <a:srgbClr val="FF6600"/>
                </a:solidFill>
              </a:rPr>
              <a:t>security requirements</a:t>
            </a:r>
            <a:r>
              <a:rPr lang="en-US" dirty="0"/>
              <a:t> and select </a:t>
            </a:r>
            <a:r>
              <a:rPr lang="en-US" u="sng" dirty="0">
                <a:solidFill>
                  <a:srgbClr val="FF6600"/>
                </a:solidFill>
              </a:rPr>
              <a:t>security controls</a:t>
            </a:r>
            <a:r>
              <a:rPr lang="en-US" dirty="0"/>
              <a:t> (categories &amp; types).</a:t>
            </a:r>
          </a:p>
          <a:p>
            <a:pPr marL="838200" lvl="1" indent="-381000">
              <a:lnSpc>
                <a:spcPct val="90000"/>
              </a:lnSpc>
              <a:spcBef>
                <a:spcPct val="0"/>
              </a:spcBef>
            </a:pPr>
            <a:r>
              <a:rPr lang="en-US" dirty="0"/>
              <a:t>Perform </a:t>
            </a:r>
            <a:r>
              <a:rPr lang="en-US" u="sng" dirty="0">
                <a:solidFill>
                  <a:srgbClr val="FF6600"/>
                </a:solidFill>
              </a:rPr>
              <a:t>cost/benefit analysis (CBA)</a:t>
            </a:r>
            <a:r>
              <a:rPr lang="en-US" dirty="0"/>
              <a:t>.</a:t>
            </a:r>
          </a:p>
          <a:p>
            <a:pPr marL="838200" lvl="1" indent="-381000">
              <a:lnSpc>
                <a:spcPct val="90000"/>
              </a:lnSpc>
              <a:spcBef>
                <a:spcPct val="0"/>
              </a:spcBef>
              <a:buClr>
                <a:srgbClr val="003399"/>
              </a:buClr>
              <a:buFont typeface="Arial" charset="0"/>
              <a:buChar char="–"/>
            </a:pPr>
            <a:r>
              <a:rPr lang="en-US" u="sng" dirty="0">
                <a:solidFill>
                  <a:srgbClr val="FF6600"/>
                </a:solidFill>
              </a:rPr>
              <a:t>Security planning</a:t>
            </a:r>
            <a:r>
              <a:rPr lang="en-US" dirty="0"/>
              <a:t> (based on risks &amp; CBA).</a:t>
            </a:r>
          </a:p>
          <a:p>
            <a:pPr marL="838200" lvl="1" indent="-381000">
              <a:lnSpc>
                <a:spcPct val="90000"/>
              </a:lnSpc>
            </a:pPr>
            <a:r>
              <a:rPr lang="en-US" dirty="0"/>
              <a:t>Practice Information Systems Security Engineering (</a:t>
            </a:r>
            <a:r>
              <a:rPr lang="en-US" u="sng" dirty="0">
                <a:solidFill>
                  <a:srgbClr val="FF6600"/>
                </a:solidFill>
              </a:rPr>
              <a:t>ISSE</a:t>
            </a:r>
            <a:r>
              <a:rPr lang="en-US" dirty="0"/>
              <a:t>) Process to develop security controls.</a:t>
            </a:r>
          </a:p>
          <a:p>
            <a:pPr marL="838200" lvl="1" indent="-381000">
              <a:lnSpc>
                <a:spcPct val="90000"/>
              </a:lnSpc>
            </a:pPr>
            <a:r>
              <a:rPr lang="en-US" dirty="0"/>
              <a:t>Develop </a:t>
            </a:r>
            <a:r>
              <a:rPr lang="en-US" u="sng" dirty="0">
                <a:solidFill>
                  <a:srgbClr val="FF6600"/>
                </a:solidFill>
              </a:rPr>
              <a:t>security test &amp; evaluation (ST&amp;E)</a:t>
            </a:r>
            <a:r>
              <a:rPr lang="en-US" dirty="0"/>
              <a:t> plan for verification &amp; validation of security controls.</a:t>
            </a:r>
          </a:p>
        </p:txBody>
      </p:sp>
      <p:sp>
        <p:nvSpPr>
          <p:cNvPr id="969732" name="Text Box 4"/>
          <p:cNvSpPr txBox="1">
            <a:spLocks noChangeArrowheads="1"/>
          </p:cNvSpPr>
          <p:nvPr/>
        </p:nvSpPr>
        <p:spPr bwMode="auto">
          <a:xfrm>
            <a:off x="3524250" y="6519446"/>
            <a:ext cx="4476750" cy="33855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dirty="0">
                <a:solidFill>
                  <a:srgbClr val="003399"/>
                </a:solidFill>
              </a:rPr>
              <a:t>NIST SP 800-64 </a:t>
            </a:r>
            <a:r>
              <a:rPr lang="en-US" sz="1000" i="1" dirty="0">
                <a:solidFill>
                  <a:srgbClr val="003399"/>
                </a:solidFill>
              </a:rPr>
              <a:t>Security Considerations in the Information System Development Life Cycle</a:t>
            </a:r>
            <a:r>
              <a:rPr lang="en-US" sz="1000" dirty="0">
                <a:solidFill>
                  <a:srgbClr val="003399"/>
                </a:solidFill>
              </a:rPr>
              <a:t>.</a:t>
            </a:r>
            <a:endParaRPr lang="en-US" sz="1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341DB624-F8FD-42B1-BC1B-003AEE79E51D}" type="slidenum">
              <a:rPr lang="en-US"/>
              <a:pPr/>
              <a:t>54</a:t>
            </a:fld>
            <a:r>
              <a:rPr lang="en-US" dirty="0"/>
              <a:t> -</a:t>
            </a:r>
          </a:p>
        </p:txBody>
      </p:sp>
      <p:sp>
        <p:nvSpPr>
          <p:cNvPr id="971778" name="Rectangle 2"/>
          <p:cNvSpPr>
            <a:spLocks noGrp="1" noChangeArrowheads="1"/>
          </p:cNvSpPr>
          <p:nvPr>
            <p:ph type="title"/>
          </p:nvPr>
        </p:nvSpPr>
        <p:spPr>
          <a:xfrm>
            <a:off x="152400" y="-38100"/>
            <a:ext cx="8686800" cy="1066800"/>
          </a:xfrm>
        </p:spPr>
        <p:txBody>
          <a:bodyPr/>
          <a:lstStyle/>
          <a:p>
            <a:r>
              <a:rPr lang="en-US" sz="1200" dirty="0" smtClean="0"/>
              <a:t>System/Software Development </a:t>
            </a:r>
            <a:r>
              <a:rPr lang="en-US" sz="1200" dirty="0"/>
              <a:t>Life Cycle (SDLC)</a:t>
            </a:r>
            <a:br>
              <a:rPr lang="en-US" sz="1200" dirty="0"/>
            </a:br>
            <a:r>
              <a:rPr lang="en-US" dirty="0"/>
              <a:t>Security Considerations in </a:t>
            </a:r>
            <a:r>
              <a:rPr lang="en-US" dirty="0" smtClean="0"/>
              <a:t>SDLC</a:t>
            </a:r>
            <a:endParaRPr lang="en-US" dirty="0"/>
          </a:p>
        </p:txBody>
      </p:sp>
      <p:sp>
        <p:nvSpPr>
          <p:cNvPr id="971779" name="Rectangle 3"/>
          <p:cNvSpPr>
            <a:spLocks noGrp="1" noChangeArrowheads="1"/>
          </p:cNvSpPr>
          <p:nvPr>
            <p:ph type="body" idx="1"/>
          </p:nvPr>
        </p:nvSpPr>
        <p:spPr>
          <a:xfrm>
            <a:off x="685800" y="1066800"/>
            <a:ext cx="8077200" cy="5410200"/>
          </a:xfrm>
        </p:spPr>
        <p:txBody>
          <a:bodyPr/>
          <a:lstStyle/>
          <a:p>
            <a:pPr marL="457200" indent="-457200">
              <a:buFontTx/>
              <a:buAutoNum type="arabicPeriod" startAt="3"/>
            </a:pPr>
            <a:r>
              <a:rPr lang="en-US" dirty="0"/>
              <a:t>Implementation Phase </a:t>
            </a:r>
            <a:r>
              <a:rPr lang="en-US" sz="1200" dirty="0"/>
              <a:t>(IEEE 1220: Production Stage)</a:t>
            </a:r>
            <a:endParaRPr lang="en-US" dirty="0"/>
          </a:p>
          <a:p>
            <a:pPr marL="838200" lvl="1" indent="-381000">
              <a:buClr>
                <a:srgbClr val="003399"/>
              </a:buClr>
              <a:buFont typeface="Arial" charset="0"/>
              <a:buChar char="–"/>
            </a:pPr>
            <a:r>
              <a:rPr lang="en-US" u="sng" dirty="0">
                <a:solidFill>
                  <a:srgbClr val="FF6600"/>
                </a:solidFill>
              </a:rPr>
              <a:t>Implement security controls</a:t>
            </a:r>
            <a:r>
              <a:rPr lang="en-US" dirty="0"/>
              <a:t> in accordance with system security plan (</a:t>
            </a:r>
            <a:r>
              <a:rPr lang="en-US" u="sng" dirty="0">
                <a:solidFill>
                  <a:srgbClr val="FF6600"/>
                </a:solidFill>
              </a:rPr>
              <a:t>SSP</a:t>
            </a:r>
            <a:r>
              <a:rPr lang="en-US" dirty="0"/>
              <a:t>).</a:t>
            </a:r>
            <a:endParaRPr lang="en-US" dirty="0">
              <a:solidFill>
                <a:srgbClr val="FF9900"/>
              </a:solidFill>
            </a:endParaRPr>
          </a:p>
          <a:p>
            <a:pPr marL="838200" lvl="1" indent="-381000"/>
            <a:r>
              <a:rPr lang="en-US" dirty="0"/>
              <a:t>Perform Security Certification &amp; Accreditation of target system.</a:t>
            </a:r>
          </a:p>
          <a:p>
            <a:pPr marL="457200" indent="-457200">
              <a:spcBef>
                <a:spcPct val="0"/>
              </a:spcBef>
              <a:buFontTx/>
              <a:buAutoNum type="arabicPeriod" startAt="3"/>
            </a:pPr>
            <a:r>
              <a:rPr lang="en-US" dirty="0"/>
              <a:t>Operations / Maintenance Phase </a:t>
            </a:r>
            <a:r>
              <a:rPr lang="en-US" sz="1200" dirty="0"/>
              <a:t>(IEEE 1220: Support Stage)</a:t>
            </a:r>
            <a:endParaRPr lang="en-US" dirty="0"/>
          </a:p>
          <a:p>
            <a:pPr marL="838200" lvl="1" indent="-381000">
              <a:spcBef>
                <a:spcPct val="0"/>
              </a:spcBef>
              <a:buClr>
                <a:srgbClr val="003399"/>
              </a:buClr>
              <a:buFont typeface="Arial" charset="0"/>
              <a:buChar char="–"/>
            </a:pPr>
            <a:r>
              <a:rPr lang="en-US" u="sng" dirty="0">
                <a:solidFill>
                  <a:srgbClr val="FF6600"/>
                </a:solidFill>
              </a:rPr>
              <a:t>Configuration management</a:t>
            </a:r>
            <a:r>
              <a:rPr lang="en-US" dirty="0"/>
              <a:t> &amp; perform </a:t>
            </a:r>
            <a:r>
              <a:rPr lang="en-US" u="sng" dirty="0">
                <a:solidFill>
                  <a:srgbClr val="FF6600"/>
                </a:solidFill>
              </a:rPr>
              <a:t>change control</a:t>
            </a:r>
            <a:r>
              <a:rPr lang="en-US" dirty="0"/>
              <a:t>.</a:t>
            </a:r>
          </a:p>
          <a:p>
            <a:pPr marL="838200" lvl="1" indent="-381000">
              <a:spcBef>
                <a:spcPct val="0"/>
              </a:spcBef>
            </a:pPr>
            <a:r>
              <a:rPr lang="en-US" dirty="0"/>
              <a:t>Continuous monitoring – Perform </a:t>
            </a:r>
            <a:r>
              <a:rPr lang="en-US" u="sng" dirty="0">
                <a:solidFill>
                  <a:srgbClr val="FF6600"/>
                </a:solidFill>
              </a:rPr>
              <a:t>periodic security assessment</a:t>
            </a:r>
            <a:r>
              <a:rPr lang="en-US" dirty="0"/>
              <a:t>.</a:t>
            </a:r>
          </a:p>
          <a:p>
            <a:pPr marL="457200" indent="-457200">
              <a:spcBef>
                <a:spcPct val="0"/>
              </a:spcBef>
              <a:buFontTx/>
              <a:buAutoNum type="arabicPeriod" startAt="5"/>
            </a:pPr>
            <a:r>
              <a:rPr lang="en-US" dirty="0"/>
              <a:t>Disposition Phase </a:t>
            </a:r>
            <a:r>
              <a:rPr lang="en-US" sz="1200" dirty="0"/>
              <a:t>(IEEE 1220: Disposal Stage)</a:t>
            </a:r>
            <a:endParaRPr lang="en-US" dirty="0"/>
          </a:p>
          <a:p>
            <a:pPr marL="838200" lvl="1" indent="-381000">
              <a:spcBef>
                <a:spcPct val="0"/>
              </a:spcBef>
              <a:buClr>
                <a:srgbClr val="003399"/>
              </a:buClr>
              <a:buFont typeface="Arial" charset="0"/>
              <a:buChar char="–"/>
            </a:pPr>
            <a:r>
              <a:rPr lang="en-US" u="sng" dirty="0">
                <a:solidFill>
                  <a:srgbClr val="FF6600"/>
                </a:solidFill>
              </a:rPr>
              <a:t>Preserve information</a:t>
            </a:r>
            <a:r>
              <a:rPr lang="en-US" dirty="0"/>
              <a:t>. archive and store electronic information</a:t>
            </a:r>
          </a:p>
          <a:p>
            <a:pPr marL="838200" lvl="1" indent="-381000">
              <a:spcBef>
                <a:spcPct val="0"/>
              </a:spcBef>
              <a:buClr>
                <a:srgbClr val="003399"/>
              </a:buClr>
              <a:buFont typeface="Arial" charset="0"/>
              <a:buChar char="–"/>
            </a:pPr>
            <a:r>
              <a:rPr lang="en-US" u="sng" dirty="0">
                <a:solidFill>
                  <a:srgbClr val="FF6600"/>
                </a:solidFill>
              </a:rPr>
              <a:t>Sanitize media</a:t>
            </a:r>
            <a:r>
              <a:rPr lang="en-US" dirty="0"/>
              <a:t>.  Ensure the electronic data stored in the disposed media are deleted, erased, and over-written</a:t>
            </a:r>
          </a:p>
          <a:p>
            <a:pPr marL="838200" lvl="1" indent="-381000">
              <a:spcBef>
                <a:spcPct val="0"/>
              </a:spcBef>
              <a:buClr>
                <a:srgbClr val="003399"/>
              </a:buClr>
              <a:buFont typeface="Arial" charset="0"/>
              <a:buChar char="–"/>
            </a:pPr>
            <a:r>
              <a:rPr lang="en-US" u="sng" dirty="0">
                <a:solidFill>
                  <a:srgbClr val="FF6600"/>
                </a:solidFill>
              </a:rPr>
              <a:t>Dispose hardware</a:t>
            </a:r>
            <a:r>
              <a:rPr lang="en-US" dirty="0"/>
              <a:t>.  Ensure all electronic data resident in hardware are deleted, erased, and over-written (i.e. EPROM, BIOS, etc.)</a:t>
            </a:r>
          </a:p>
        </p:txBody>
      </p:sp>
      <p:sp>
        <p:nvSpPr>
          <p:cNvPr id="7" name="Text Box 4"/>
          <p:cNvSpPr txBox="1">
            <a:spLocks noChangeArrowheads="1"/>
          </p:cNvSpPr>
          <p:nvPr/>
        </p:nvSpPr>
        <p:spPr bwMode="auto">
          <a:xfrm>
            <a:off x="3524250" y="6519446"/>
            <a:ext cx="4476750" cy="33855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dirty="0">
                <a:solidFill>
                  <a:srgbClr val="003399"/>
                </a:solidFill>
              </a:rPr>
              <a:t>NIST SP 800-64 </a:t>
            </a:r>
            <a:r>
              <a:rPr lang="en-US" sz="1000" i="1" dirty="0">
                <a:solidFill>
                  <a:srgbClr val="003399"/>
                </a:solidFill>
              </a:rPr>
              <a:t>Security Considerations in the Information System Development Life Cycle</a:t>
            </a:r>
            <a:r>
              <a:rPr lang="en-US" sz="1000" dirty="0">
                <a:solidFill>
                  <a:srgbClr val="003399"/>
                </a:solidFill>
              </a:rPr>
              <a:t>.</a:t>
            </a:r>
            <a:endParaRPr lang="en-US" sz="1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r>
              <a:rPr lang="en-US" dirty="0"/>
              <a:t>- </a:t>
            </a:r>
            <a:fld id="{499244AF-5159-4141-90F6-ED9F53A2B27D}" type="slidenum">
              <a:rPr lang="en-US"/>
              <a:pPr/>
              <a:t>55</a:t>
            </a:fld>
            <a:r>
              <a:rPr lang="en-US" dirty="0"/>
              <a:t> -</a:t>
            </a:r>
          </a:p>
        </p:txBody>
      </p:sp>
      <p:sp>
        <p:nvSpPr>
          <p:cNvPr id="973826" name="Rectangle 2"/>
          <p:cNvSpPr>
            <a:spLocks noGrp="1" noChangeArrowheads="1"/>
          </p:cNvSpPr>
          <p:nvPr>
            <p:ph type="title"/>
          </p:nvPr>
        </p:nvSpPr>
        <p:spPr/>
        <p:txBody>
          <a:bodyPr/>
          <a:lstStyle/>
          <a:p>
            <a:r>
              <a:rPr lang="en-US" sz="1200" dirty="0" smtClean="0"/>
              <a:t>System/Software Development </a:t>
            </a:r>
            <a:r>
              <a:rPr lang="en-US" sz="1200" dirty="0"/>
              <a:t>Life Cycle (SDLC)</a:t>
            </a:r>
            <a:br>
              <a:rPr lang="en-US" sz="1200" dirty="0"/>
            </a:br>
            <a:r>
              <a:rPr lang="en-US" dirty="0"/>
              <a:t>Information Systems Security Engineering (ISSE) Process</a:t>
            </a:r>
          </a:p>
        </p:txBody>
      </p:sp>
      <p:sp>
        <p:nvSpPr>
          <p:cNvPr id="973827" name="Rectangle 3"/>
          <p:cNvSpPr>
            <a:spLocks noGrp="1" noChangeArrowheads="1"/>
          </p:cNvSpPr>
          <p:nvPr>
            <p:ph type="body" sz="half" idx="1"/>
          </p:nvPr>
        </p:nvSpPr>
        <p:spPr>
          <a:xfrm>
            <a:off x="152400" y="1143000"/>
            <a:ext cx="8305800" cy="5334000"/>
          </a:xfrm>
        </p:spPr>
        <p:txBody>
          <a:bodyPr>
            <a:normAutofit lnSpcReduction="10000"/>
          </a:bodyPr>
          <a:lstStyle/>
          <a:p>
            <a:r>
              <a:rPr lang="en-US" sz="2000" dirty="0"/>
              <a:t>Phase 1: </a:t>
            </a:r>
            <a:r>
              <a:rPr lang="en-US" sz="2000" u="sng" dirty="0">
                <a:solidFill>
                  <a:srgbClr val="FF6600"/>
                </a:solidFill>
              </a:rPr>
              <a:t>Discover Information Protection Needs</a:t>
            </a:r>
          </a:p>
          <a:p>
            <a:pPr lvl="1"/>
            <a:r>
              <a:rPr lang="en-US" sz="1800" dirty="0"/>
              <a:t>Ascertain the system purpose.</a:t>
            </a:r>
          </a:p>
          <a:p>
            <a:pPr lvl="1"/>
            <a:r>
              <a:rPr lang="en-US" sz="1800" dirty="0"/>
              <a:t>Identify information asset needs protection.</a:t>
            </a:r>
          </a:p>
          <a:p>
            <a:r>
              <a:rPr lang="en-US" sz="2000" dirty="0"/>
              <a:t>Phase 2: </a:t>
            </a:r>
            <a:r>
              <a:rPr lang="en-US" sz="2000" u="sng" dirty="0">
                <a:solidFill>
                  <a:srgbClr val="FF6600"/>
                </a:solidFill>
              </a:rPr>
              <a:t>Define System Security Requirements</a:t>
            </a:r>
          </a:p>
          <a:p>
            <a:pPr lvl="1"/>
            <a:r>
              <a:rPr lang="en-US" sz="1800" dirty="0"/>
              <a:t>Define requirements based on the protection needs.</a:t>
            </a:r>
          </a:p>
          <a:p>
            <a:r>
              <a:rPr lang="en-US" sz="2000" dirty="0"/>
              <a:t>Phase 3: </a:t>
            </a:r>
            <a:r>
              <a:rPr lang="en-US" sz="2000" u="sng" dirty="0">
                <a:solidFill>
                  <a:srgbClr val="FF6600"/>
                </a:solidFill>
              </a:rPr>
              <a:t>Design System Security Architecture</a:t>
            </a:r>
          </a:p>
          <a:p>
            <a:pPr lvl="1"/>
            <a:r>
              <a:rPr lang="en-US" sz="1800" dirty="0"/>
              <a:t>Design system architecture to meet on </a:t>
            </a:r>
            <a:br>
              <a:rPr lang="en-US" sz="1800" dirty="0"/>
            </a:br>
            <a:r>
              <a:rPr lang="en-US" sz="1800" dirty="0"/>
              <a:t>security requirements.</a:t>
            </a:r>
          </a:p>
          <a:p>
            <a:r>
              <a:rPr lang="en-US" sz="2000" dirty="0"/>
              <a:t>Phase 4: </a:t>
            </a:r>
            <a:r>
              <a:rPr lang="en-US" sz="2000" u="sng" dirty="0">
                <a:solidFill>
                  <a:srgbClr val="FF6600"/>
                </a:solidFill>
              </a:rPr>
              <a:t>Develop Detailed Security Design</a:t>
            </a:r>
          </a:p>
          <a:p>
            <a:pPr lvl="1"/>
            <a:r>
              <a:rPr lang="en-US" sz="1800" dirty="0"/>
              <a:t>Based on security architecture, design </a:t>
            </a:r>
            <a:r>
              <a:rPr lang="en-US" sz="1800" dirty="0" smtClean="0"/>
              <a:t/>
            </a:r>
            <a:br>
              <a:rPr lang="en-US" sz="1800" dirty="0" smtClean="0"/>
            </a:br>
            <a:r>
              <a:rPr lang="en-US" sz="1800" dirty="0" smtClean="0"/>
              <a:t>security functions </a:t>
            </a:r>
            <a:r>
              <a:rPr lang="en-US" sz="1800" dirty="0"/>
              <a:t>and features for the system. </a:t>
            </a:r>
          </a:p>
          <a:p>
            <a:r>
              <a:rPr lang="en-US" sz="2000" dirty="0"/>
              <a:t>Phase 5: </a:t>
            </a:r>
            <a:r>
              <a:rPr lang="en-US" sz="2000" u="sng" dirty="0">
                <a:solidFill>
                  <a:srgbClr val="FF6600"/>
                </a:solidFill>
              </a:rPr>
              <a:t>Implement System Security</a:t>
            </a:r>
          </a:p>
          <a:p>
            <a:pPr lvl="1"/>
            <a:r>
              <a:rPr lang="en-US" sz="1800" dirty="0"/>
              <a:t>Implement designed security functions and </a:t>
            </a:r>
            <a:br>
              <a:rPr lang="en-US" sz="1800" dirty="0"/>
            </a:br>
            <a:r>
              <a:rPr lang="en-US" sz="1800" dirty="0"/>
              <a:t>features into the system.</a:t>
            </a:r>
          </a:p>
          <a:p>
            <a:r>
              <a:rPr lang="en-US" sz="2000" dirty="0"/>
              <a:t>Phase 6: </a:t>
            </a:r>
            <a:r>
              <a:rPr lang="en-US" sz="2000" u="sng" dirty="0">
                <a:solidFill>
                  <a:srgbClr val="FF6600"/>
                </a:solidFill>
              </a:rPr>
              <a:t>Assess Security Effectiveness</a:t>
            </a:r>
          </a:p>
          <a:p>
            <a:pPr lvl="1"/>
            <a:r>
              <a:rPr lang="en-US" sz="1800" dirty="0"/>
              <a:t>Assess effectiveness of ISSE activities.</a:t>
            </a:r>
          </a:p>
        </p:txBody>
      </p:sp>
      <p:graphicFrame>
        <p:nvGraphicFramePr>
          <p:cNvPr id="973828" name="Object 4"/>
          <p:cNvGraphicFramePr>
            <a:graphicFrameLocks noGrp="1" noChangeAspect="1"/>
          </p:cNvGraphicFramePr>
          <p:nvPr>
            <p:ph sz="half" idx="2"/>
          </p:nvPr>
        </p:nvGraphicFramePr>
        <p:xfrm>
          <a:off x="5791200" y="3276600"/>
          <a:ext cx="3200400" cy="2797175"/>
        </p:xfrm>
        <a:graphic>
          <a:graphicData uri="http://schemas.openxmlformats.org/presentationml/2006/ole">
            <mc:AlternateContent xmlns:mc="http://schemas.openxmlformats.org/markup-compatibility/2006">
              <mc:Choice xmlns:v="urn:schemas-microsoft-com:vml" Requires="v">
                <p:oleObj spid="_x0000_s1305683" name="Visio" r:id="rId4" imgW="7983915" imgH="6977955" progId="Visio.Drawing.11">
                  <p:embed/>
                </p:oleObj>
              </mc:Choice>
              <mc:Fallback>
                <p:oleObj name="Visio" r:id="rId4" imgW="7983915" imgH="6977955"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76600"/>
                        <a:ext cx="3200400" cy="279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3829" name="Text Box 5"/>
          <p:cNvSpPr txBox="1">
            <a:spLocks noChangeArrowheads="1"/>
          </p:cNvSpPr>
          <p:nvPr/>
        </p:nvSpPr>
        <p:spPr bwMode="auto">
          <a:xfrm>
            <a:off x="3905250" y="6519446"/>
            <a:ext cx="4248150" cy="21544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i="1" dirty="0">
                <a:solidFill>
                  <a:srgbClr val="003399"/>
                </a:solidFill>
              </a:rPr>
              <a:t>Information Assurance Technical Framework</a:t>
            </a:r>
            <a:r>
              <a:rPr lang="en-US" sz="1000" dirty="0">
                <a:solidFill>
                  <a:srgbClr val="003399"/>
                </a:solidFill>
              </a:rPr>
              <a:t> (IATF) Rel. 3.1</a:t>
            </a:r>
            <a:endParaRPr lang="en-US" sz="1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4114800" y="4375334"/>
            <a:ext cx="4800600" cy="1949266"/>
          </a:xfrm>
        </p:spPr>
        <p:txBody>
          <a:bodyPr/>
          <a:lstStyle/>
          <a:p>
            <a:pPr>
              <a:lnSpc>
                <a:spcPct val="100000"/>
              </a:lnSpc>
              <a:spcAft>
                <a:spcPts val="0"/>
              </a:spcAft>
            </a:pPr>
            <a:r>
              <a:rPr lang="en-US" sz="1600" dirty="0" smtClean="0"/>
              <a:t>Key Deliverables</a:t>
            </a:r>
          </a:p>
          <a:p>
            <a:pPr lvl="1">
              <a:lnSpc>
                <a:spcPct val="100000"/>
              </a:lnSpc>
              <a:spcAft>
                <a:spcPts val="0"/>
              </a:spcAft>
            </a:pPr>
            <a:r>
              <a:rPr lang="en-US" sz="1400" dirty="0" smtClean="0"/>
              <a:t>Mission Needs Statement / Project Goal(s) and Objectives</a:t>
            </a:r>
          </a:p>
          <a:p>
            <a:pPr lvl="1">
              <a:lnSpc>
                <a:spcPct val="100000"/>
              </a:lnSpc>
              <a:spcAft>
                <a:spcPts val="0"/>
              </a:spcAft>
            </a:pPr>
            <a:r>
              <a:rPr lang="en-US" sz="1400" dirty="0" smtClean="0"/>
              <a:t>System Capabilities</a:t>
            </a:r>
          </a:p>
          <a:p>
            <a:pPr lvl="1">
              <a:lnSpc>
                <a:spcPct val="100000"/>
              </a:lnSpc>
              <a:spcAft>
                <a:spcPts val="0"/>
              </a:spcAft>
            </a:pPr>
            <a:r>
              <a:rPr lang="en-US" sz="1400" dirty="0" smtClean="0"/>
              <a:t>Preliminary CONOPS</a:t>
            </a:r>
          </a:p>
          <a:p>
            <a:pPr lvl="1">
              <a:lnSpc>
                <a:spcPct val="100000"/>
              </a:lnSpc>
              <a:spcAft>
                <a:spcPts val="0"/>
              </a:spcAft>
            </a:pPr>
            <a:r>
              <a:rPr lang="en-US" sz="1400" dirty="0" smtClean="0"/>
              <a:t>Preliminary System Context Descriptions</a:t>
            </a:r>
          </a:p>
          <a:p>
            <a:pPr lvl="1">
              <a:lnSpc>
                <a:spcPct val="100000"/>
              </a:lnSpc>
              <a:spcAft>
                <a:spcPts val="0"/>
              </a:spcAft>
            </a:pPr>
            <a:r>
              <a:rPr lang="en-US" sz="1400" dirty="0" smtClean="0"/>
              <a:t>Project Risk Assessment</a:t>
            </a:r>
          </a:p>
          <a:p>
            <a:pPr lvl="1">
              <a:lnSpc>
                <a:spcPct val="100000"/>
              </a:lnSpc>
              <a:spcAft>
                <a:spcPts val="0"/>
              </a:spcAft>
            </a:pPr>
            <a:r>
              <a:rPr lang="en-US" sz="1400" dirty="0" smtClean="0"/>
              <a:t>Draft System Engineering Management Plan (SEMP)</a:t>
            </a:r>
            <a:endParaRPr lang="en-US" sz="1400" dirty="0"/>
          </a:p>
        </p:txBody>
      </p:sp>
      <p:sp>
        <p:nvSpPr>
          <p:cNvPr id="4" name="Slide Number Placeholder 3"/>
          <p:cNvSpPr>
            <a:spLocks noGrp="1"/>
          </p:cNvSpPr>
          <p:nvPr>
            <p:ph type="sldNum" sz="quarter" idx="10"/>
          </p:nvPr>
        </p:nvSpPr>
        <p:spPr/>
        <p:txBody>
          <a:bodyPr/>
          <a:lstStyle/>
          <a:p>
            <a:fld id="{C913E34A-AD91-41F9-9AF6-83B8E56266B9}" type="slidenum">
              <a:rPr lang="en-US" smtClean="0"/>
              <a:pPr/>
              <a:t>56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9268172"/>
              </p:ext>
            </p:extLst>
          </p:nvPr>
        </p:nvGraphicFramePr>
        <p:xfrm>
          <a:off x="152400" y="1219200"/>
          <a:ext cx="8763000" cy="2594384"/>
        </p:xfrm>
        <a:graphic>
          <a:graphicData uri="http://schemas.openxmlformats.org/drawingml/2006/table">
            <a:tbl>
              <a:tblPr/>
              <a:tblGrid>
                <a:gridCol w="860652"/>
                <a:gridCol w="938893"/>
                <a:gridCol w="3442607"/>
                <a:gridCol w="3520848"/>
              </a:tblGrid>
              <a:tr h="405642">
                <a:tc>
                  <a:txBody>
                    <a:bodyPr/>
                    <a:lstStyle/>
                    <a:p>
                      <a:pPr marL="0" marR="0">
                        <a:spcBef>
                          <a:spcPts val="0"/>
                        </a:spcBef>
                        <a:spcAft>
                          <a:spcPts val="0"/>
                        </a:spcAft>
                      </a:pPr>
                      <a:r>
                        <a:rPr lang="en-US" sz="1200" b="1" dirty="0">
                          <a:solidFill>
                            <a:schemeClr val="bg1"/>
                          </a:solidFill>
                          <a:latin typeface="Arial Narrow"/>
                          <a:ea typeface="Calibri"/>
                          <a:cs typeface="Arial"/>
                        </a:rPr>
                        <a:t>IEEE 1220</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DoD Acquisition </a:t>
                      </a:r>
                      <a:r>
                        <a:rPr lang="en-US" sz="1200" b="1" dirty="0" smtClean="0">
                          <a:solidFill>
                            <a:schemeClr val="bg1"/>
                          </a:solidFill>
                          <a:latin typeface="Arial Narrow"/>
                          <a:ea typeface="Calibri"/>
                          <a:cs typeface="Arial"/>
                        </a:rPr>
                        <a:t>SDLC</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System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Security Engineering </a:t>
                      </a:r>
                      <a:r>
                        <a:rPr lang="en-US" sz="1200" b="1" dirty="0" smtClean="0">
                          <a:solidFill>
                            <a:schemeClr val="bg1"/>
                          </a:solidFill>
                          <a:latin typeface="Arial Narrow"/>
                          <a:ea typeface="Calibri"/>
                          <a:cs typeface="Arial"/>
                        </a:rPr>
                        <a:t>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r>
              <a:tr h="135214">
                <a:tc rowSpan="7">
                  <a:txBody>
                    <a:bodyPr/>
                    <a:lstStyle/>
                    <a:p>
                      <a:pPr marL="0" marR="0">
                        <a:spcBef>
                          <a:spcPts val="0"/>
                        </a:spcBef>
                        <a:spcAft>
                          <a:spcPts val="0"/>
                        </a:spcAft>
                      </a:pPr>
                      <a:r>
                        <a:rPr lang="en-US" sz="1200" b="1" dirty="0">
                          <a:solidFill>
                            <a:srgbClr val="002060"/>
                          </a:solidFill>
                          <a:latin typeface="Arial Narrow"/>
                          <a:ea typeface="Calibri"/>
                          <a:cs typeface="Arial"/>
                        </a:rPr>
                        <a:t>Concept Stage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1200" b="1" dirty="0">
                          <a:solidFill>
                            <a:srgbClr val="002060"/>
                          </a:solidFill>
                          <a:latin typeface="Arial Narrow"/>
                          <a:ea typeface="Calibri"/>
                          <a:cs typeface="Arial"/>
                        </a:rPr>
                        <a:t>User Needs &amp; Technology Opportunities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1: Discover Mission/Business Needs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1: Discover Information Protection Needs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customer’s mission/business goals (i.e., initial capability, project risk assessment)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customer’s information protection needs (i.e., infosec. risk assessment)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rowSpan="4">
                  <a:txBody>
                    <a:bodyPr/>
                    <a:lstStyle/>
                    <a:p>
                      <a:pPr marL="0" marR="0">
                        <a:spcBef>
                          <a:spcPts val="0"/>
                        </a:spcBef>
                        <a:spcAft>
                          <a:spcPts val="0"/>
                        </a:spcAft>
                      </a:pPr>
                      <a:r>
                        <a:rPr lang="en-US" sz="1200" b="1" dirty="0">
                          <a:solidFill>
                            <a:srgbClr val="002060"/>
                          </a:solidFill>
                          <a:latin typeface="Arial Narrow"/>
                          <a:ea typeface="Calibri"/>
                          <a:cs typeface="Arial"/>
                        </a:rPr>
                        <a:t>Concept Refinement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system concept of operations (CONOPS)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operating environment (i.e., sensitivity of information assets, mode of operations)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high-level entity-data relations model (i.e., system </a:t>
                      </a:r>
                      <a:r>
                        <a:rPr lang="en-US" sz="1200" dirty="0" smtClean="0">
                          <a:solidFill>
                            <a:srgbClr val="002060"/>
                          </a:solidFill>
                          <a:latin typeface="Arial Narrow"/>
                          <a:ea typeface="Calibri"/>
                          <a:cs typeface="Arial"/>
                        </a:rPr>
                        <a:t>context </a:t>
                      </a:r>
                      <a:r>
                        <a:rPr lang="en-US" sz="1200" dirty="0">
                          <a:solidFill>
                            <a:srgbClr val="002060"/>
                          </a:solidFill>
                          <a:latin typeface="Arial Narrow"/>
                          <a:ea typeface="Calibri"/>
                          <a:cs typeface="Arial"/>
                        </a:rPr>
                        <a:t>diagram)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information management model (IMM)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Define engineering project strategy and integrate into the overall project strategy</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Define information protection policy (IPP) and integrate into the project strategy</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99912">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system engineering management plan (SEMP)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system security plan (SSP) and integrate into SEMP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99912">
                <a:tc vMerge="1">
                  <a:txBody>
                    <a:bodyPr/>
                    <a:lstStyle/>
                    <a:p>
                      <a:pPr marL="0" marR="0" algn="ctr">
                        <a:spcBef>
                          <a:spcPts val="0"/>
                        </a:spcBef>
                        <a:spcAft>
                          <a:spcPts val="0"/>
                        </a:spcAft>
                      </a:pPr>
                      <a:endParaRPr lang="en-US" sz="1200"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smtClean="0">
                          <a:solidFill>
                            <a:srgbClr val="000099"/>
                          </a:solidFill>
                          <a:latin typeface="Arial Narrow" pitchFamily="34" charset="0"/>
                          <a:ea typeface="Calibri"/>
                          <a:cs typeface="Times New Roman"/>
                        </a:rPr>
                        <a:t>Milestone A</a:t>
                      </a:r>
                      <a:endParaRPr lang="en-US" sz="1200" b="1" dirty="0">
                        <a:solidFill>
                          <a:srgbClr val="000099"/>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pPr marL="112713" marR="0" lvl="0" indent="-112713">
                        <a:spcBef>
                          <a:spcPts val="0"/>
                        </a:spcBef>
                        <a:spcAft>
                          <a:spcPts val="0"/>
                        </a:spcAft>
                        <a:buFont typeface="Arial" pitchFamily="34" charset="0"/>
                        <a:buChar char="•"/>
                      </a:pP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bl>
          </a:graphicData>
        </a:graphic>
      </p:graphicFrame>
      <p:sp>
        <p:nvSpPr>
          <p:cNvPr id="14" name="TextBox 13"/>
          <p:cNvSpPr txBox="1"/>
          <p:nvPr/>
        </p:nvSpPr>
        <p:spPr>
          <a:xfrm>
            <a:off x="4114800" y="3962400"/>
            <a:ext cx="4641014" cy="246221"/>
          </a:xfrm>
          <a:prstGeom prst="rect">
            <a:avLst/>
          </a:prstGeom>
          <a:noFill/>
        </p:spPr>
        <p:txBody>
          <a:bodyPr wrap="none" rtlCol="0">
            <a:spAutoFit/>
          </a:bodyPr>
          <a:lstStyle/>
          <a:p>
            <a:r>
              <a:rPr lang="en-US" sz="1000" b="0" dirty="0" smtClean="0">
                <a:solidFill>
                  <a:srgbClr val="003399"/>
                </a:solidFill>
              </a:rPr>
              <a:t>* </a:t>
            </a:r>
            <a:r>
              <a:rPr lang="en-US" sz="1000" b="1" dirty="0" smtClean="0">
                <a:solidFill>
                  <a:srgbClr val="003399"/>
                </a:solidFill>
              </a:rPr>
              <a:t>Reference</a:t>
            </a:r>
            <a:r>
              <a:rPr lang="en-US" sz="1000" dirty="0" smtClean="0">
                <a:solidFill>
                  <a:srgbClr val="003399"/>
                </a:solidFill>
              </a:rPr>
              <a:t>: </a:t>
            </a:r>
            <a:r>
              <a:rPr lang="en-US" sz="1000" b="0" i="1" dirty="0" smtClean="0">
                <a:solidFill>
                  <a:srgbClr val="003399"/>
                </a:solidFill>
              </a:rPr>
              <a:t>Information Assurance Technical Framework</a:t>
            </a:r>
            <a:r>
              <a:rPr lang="en-US" sz="1000" b="0" dirty="0" smtClean="0">
                <a:solidFill>
                  <a:srgbClr val="003399"/>
                </a:solidFill>
              </a:rPr>
              <a:t> (IATF), Release 3.1</a:t>
            </a:r>
            <a:endParaRPr lang="en-US" sz="1000" b="0" dirty="0">
              <a:solidFill>
                <a:srgbClr val="003399"/>
              </a:solidFill>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3116951949"/>
              </p:ext>
            </p:extLst>
          </p:nvPr>
        </p:nvGraphicFramePr>
        <p:xfrm>
          <a:off x="943999" y="4038600"/>
          <a:ext cx="2789801" cy="2438308"/>
        </p:xfrm>
        <a:graphic>
          <a:graphicData uri="http://schemas.openxmlformats.org/presentationml/2006/ole">
            <mc:AlternateContent xmlns:mc="http://schemas.openxmlformats.org/markup-compatibility/2006">
              <mc:Choice xmlns:v="urn:schemas-microsoft-com:vml" Requires="v">
                <p:oleObj spid="_x0000_s1647700" name="Visio" r:id="rId4" imgW="7983915" imgH="6977955" progId="Visio.Drawing.11">
                  <p:embed/>
                </p:oleObj>
              </mc:Choice>
              <mc:Fallback>
                <p:oleObj name="Visio" r:id="rId4" imgW="7983915" imgH="6977955" progId="Visio.Drawing.11">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99" y="4038600"/>
                        <a:ext cx="2789801" cy="2438308"/>
                      </a:xfrm>
                      <a:prstGeom prst="rect">
                        <a:avLst/>
                      </a:prstGeom>
                      <a:noFill/>
                      <a:ln>
                        <a:noFill/>
                      </a:ln>
                    </p:spPr>
                  </p:pic>
                </p:oleObj>
              </mc:Fallback>
            </mc:AlternateContent>
          </a:graphicData>
        </a:graphic>
      </p:graphicFrame>
      <p:sp>
        <p:nvSpPr>
          <p:cNvPr id="3" name="Title 2"/>
          <p:cNvSpPr>
            <a:spLocks noGrp="1"/>
          </p:cNvSpPr>
          <p:nvPr>
            <p:ph type="title"/>
          </p:nvPr>
        </p:nvSpPr>
        <p:spPr/>
        <p:txBody>
          <a:bodyPr/>
          <a:lstStyle/>
          <a:p>
            <a:r>
              <a:rPr lang="en-US" sz="1200" dirty="0" smtClean="0"/>
              <a:t>System/Software Development </a:t>
            </a:r>
            <a:r>
              <a:rPr lang="en-US" sz="1200" dirty="0"/>
              <a:t>Life Cycle (SDLC)</a:t>
            </a:r>
            <a:r>
              <a:rPr lang="en-US" dirty="0"/>
              <a:t/>
            </a:r>
            <a:br>
              <a:rPr lang="en-US" dirty="0"/>
            </a:br>
            <a:r>
              <a:rPr lang="en-US" dirty="0" smtClean="0"/>
              <a:t>Security starts at the beginning…</a:t>
            </a:r>
            <a:endParaRPr lang="en-US" dirty="0"/>
          </a:p>
        </p:txBody>
      </p:sp>
    </p:spTree>
    <p:extLst>
      <p:ext uri="{BB962C8B-B14F-4D97-AF65-F5344CB8AC3E}">
        <p14:creationId xmlns:p14="http://schemas.microsoft.com/office/powerpoint/2010/main" val="15242920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913E34A-AD91-41F9-9AF6-83B8E56266B9}" type="slidenum">
              <a:rPr lang="en-US" smtClean="0"/>
              <a:pPr/>
              <a:t>57</a:t>
            </a:fld>
            <a:endParaRPr lang="en-US" dirty="0"/>
          </a:p>
        </p:txBody>
      </p:sp>
      <p:graphicFrame>
        <p:nvGraphicFramePr>
          <p:cNvPr id="5" name="Table 4"/>
          <p:cNvGraphicFramePr>
            <a:graphicFrameLocks noGrp="1"/>
          </p:cNvGraphicFramePr>
          <p:nvPr/>
        </p:nvGraphicFramePr>
        <p:xfrm>
          <a:off x="152400" y="238874"/>
          <a:ext cx="8763000" cy="4023360"/>
        </p:xfrm>
        <a:graphic>
          <a:graphicData uri="http://schemas.openxmlformats.org/drawingml/2006/table">
            <a:tbl>
              <a:tblPr/>
              <a:tblGrid>
                <a:gridCol w="860652"/>
                <a:gridCol w="938893"/>
                <a:gridCol w="3442607"/>
                <a:gridCol w="3520848"/>
              </a:tblGrid>
              <a:tr h="465634">
                <a:tc>
                  <a:txBody>
                    <a:bodyPr/>
                    <a:lstStyle/>
                    <a:p>
                      <a:pPr marL="0" marR="0">
                        <a:spcBef>
                          <a:spcPts val="0"/>
                        </a:spcBef>
                        <a:spcAft>
                          <a:spcPts val="0"/>
                        </a:spcAft>
                      </a:pPr>
                      <a:r>
                        <a:rPr lang="en-US" sz="1200" b="1" dirty="0">
                          <a:solidFill>
                            <a:schemeClr val="bg1"/>
                          </a:solidFill>
                          <a:latin typeface="Arial Narrow"/>
                          <a:ea typeface="Calibri"/>
                          <a:cs typeface="Arial"/>
                        </a:rPr>
                        <a:t>IEEE 1220</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DoD Acquisition </a:t>
                      </a:r>
                      <a:r>
                        <a:rPr lang="en-US" sz="1200" b="1" dirty="0" smtClean="0">
                          <a:solidFill>
                            <a:schemeClr val="bg1"/>
                          </a:solidFill>
                          <a:latin typeface="Arial Narrow"/>
                          <a:ea typeface="Calibri"/>
                          <a:cs typeface="Arial"/>
                        </a:rPr>
                        <a:t>SDLC</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System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Security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r>
              <a:tr h="155211">
                <a:tc rowSpan="14">
                  <a:txBody>
                    <a:bodyPr/>
                    <a:lstStyle/>
                    <a:p>
                      <a:pPr marL="0" marR="0">
                        <a:spcBef>
                          <a:spcPts val="0"/>
                        </a:spcBef>
                        <a:spcAft>
                          <a:spcPts val="0"/>
                        </a:spcAft>
                      </a:pPr>
                      <a:r>
                        <a:rPr lang="en-US" sz="1200" b="1" dirty="0">
                          <a:solidFill>
                            <a:srgbClr val="002060"/>
                          </a:solidFill>
                          <a:latin typeface="Arial Narrow"/>
                          <a:ea typeface="Calibri"/>
                          <a:cs typeface="Arial"/>
                        </a:rPr>
                        <a:t>Development Stage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5">
                  <a:txBody>
                    <a:bodyPr/>
                    <a:lstStyle/>
                    <a:p>
                      <a:pPr marL="0" marR="0">
                        <a:spcBef>
                          <a:spcPts val="0"/>
                        </a:spcBef>
                        <a:spcAft>
                          <a:spcPts val="0"/>
                        </a:spcAft>
                      </a:pPr>
                      <a:r>
                        <a:rPr lang="en-US" sz="1200" b="1" dirty="0">
                          <a:solidFill>
                            <a:srgbClr val="002060"/>
                          </a:solidFill>
                          <a:latin typeface="Arial Narrow"/>
                          <a:ea typeface="Calibri"/>
                          <a:cs typeface="Arial"/>
                        </a:rPr>
                        <a:t>Technology Development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2: Define System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2: Define Security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Refine system context (e.g., functional components)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Define system requirements (e.g., functional, performance, operational, support, etc.)</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Select assurance requirements and define security functional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CONOPS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IMM and SSP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Baseline system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tc>
                <a:tc>
                  <a:txBody>
                    <a:bodyPr/>
                    <a:lstStyle/>
                    <a:p>
                      <a:pPr marL="0" marR="0">
                        <a:spcBef>
                          <a:spcPts val="0"/>
                        </a:spcBef>
                        <a:spcAft>
                          <a:spcPts val="0"/>
                        </a:spcAft>
                      </a:pPr>
                      <a:r>
                        <a:rPr lang="en-US" sz="1200" b="1" dirty="0" smtClean="0">
                          <a:solidFill>
                            <a:srgbClr val="000099"/>
                          </a:solidFill>
                          <a:latin typeface="Arial Narrow" pitchFamily="34" charset="0"/>
                          <a:ea typeface="Calibri"/>
                          <a:cs typeface="Times New Roman"/>
                        </a:rPr>
                        <a:t>Milestone B</a:t>
                      </a:r>
                      <a:endParaRPr lang="en-US" sz="1200" b="1" dirty="0">
                        <a:solidFill>
                          <a:srgbClr val="000099"/>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pPr marL="0" marR="0">
                        <a:spcBef>
                          <a:spcPts val="0"/>
                        </a:spcBef>
                        <a:spcAft>
                          <a:spcPts val="0"/>
                        </a:spcAft>
                      </a:pP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7">
                  <a:txBody>
                    <a:bodyPr/>
                    <a:lstStyle/>
                    <a:p>
                      <a:pPr marL="0" marR="0">
                        <a:spcBef>
                          <a:spcPts val="0"/>
                        </a:spcBef>
                        <a:spcAft>
                          <a:spcPts val="0"/>
                        </a:spcAft>
                      </a:pPr>
                      <a:r>
                        <a:rPr lang="en-US" sz="1200" b="1" dirty="0">
                          <a:solidFill>
                            <a:srgbClr val="002060"/>
                          </a:solidFill>
                          <a:latin typeface="Arial Narrow"/>
                          <a:ea typeface="Calibri"/>
                          <a:cs typeface="Arial"/>
                        </a:rPr>
                        <a:t>System Development &amp; Demonstration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3: Design System Architecture </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3: Design System Security Architecture </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Determine &amp; select architecture framework</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Design system architecture and allocate system requirements to subsystems and components (i.e., RTM)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Allocate system security requirements to subsystems and service components (i.e., RTM)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Analyze gaps (i.e., risk assessment)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4: Develop Detailed System Design (Logical &amp; Physical)</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4: Develop Detailed System Security Design (Logical &amp; Physical)</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entity-data relations model (i.e., UML diagrams, data-flow, network, etc.)</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IMM, embed security controls into system design products (i.e., UML, data-flow, network, etc.)</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Perform system synthesis analysis to assure system integration (i.e., system design, system architecture, system requirements, and project mission/business needs)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pPr marL="0" marR="0">
                        <a:spcBef>
                          <a:spcPts val="0"/>
                        </a:spcBef>
                        <a:spcAft>
                          <a:spcPts val="0"/>
                        </a:spcAft>
                      </a:pP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smtClean="0">
                          <a:solidFill>
                            <a:srgbClr val="000099"/>
                          </a:solidFill>
                          <a:latin typeface="Arial Narrow" pitchFamily="34" charset="0"/>
                          <a:ea typeface="Calibri"/>
                          <a:cs typeface="Times New Roman"/>
                        </a:rPr>
                        <a:t>Milestone C</a:t>
                      </a:r>
                      <a:endParaRPr lang="en-US" sz="1200" b="1" dirty="0">
                        <a:solidFill>
                          <a:srgbClr val="000099"/>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bl>
          </a:graphicData>
        </a:graphic>
      </p:graphicFrame>
      <p:sp>
        <p:nvSpPr>
          <p:cNvPr id="15" name="Content Placeholder 12"/>
          <p:cNvSpPr>
            <a:spLocks noGrp="1"/>
          </p:cNvSpPr>
          <p:nvPr>
            <p:ph idx="1"/>
          </p:nvPr>
        </p:nvSpPr>
        <p:spPr>
          <a:xfrm>
            <a:off x="4114800" y="4572000"/>
            <a:ext cx="4800600" cy="1981200"/>
          </a:xfrm>
        </p:spPr>
        <p:txBody>
          <a:bodyPr/>
          <a:lstStyle/>
          <a:p>
            <a:pPr>
              <a:lnSpc>
                <a:spcPct val="100000"/>
              </a:lnSpc>
              <a:spcAft>
                <a:spcPts val="0"/>
              </a:spcAft>
            </a:pPr>
            <a:r>
              <a:rPr lang="en-US" sz="1600" dirty="0" smtClean="0"/>
              <a:t>Key Deliverables</a:t>
            </a:r>
          </a:p>
          <a:p>
            <a:pPr lvl="1">
              <a:lnSpc>
                <a:spcPct val="100000"/>
              </a:lnSpc>
              <a:spcAft>
                <a:spcPts val="0"/>
              </a:spcAft>
            </a:pPr>
            <a:r>
              <a:rPr lang="en-US" sz="1400" dirty="0" smtClean="0"/>
              <a:t>System Requirements</a:t>
            </a:r>
          </a:p>
          <a:p>
            <a:pPr lvl="1">
              <a:lnSpc>
                <a:spcPct val="100000"/>
              </a:lnSpc>
              <a:spcAft>
                <a:spcPts val="0"/>
              </a:spcAft>
            </a:pPr>
            <a:r>
              <a:rPr lang="en-US" sz="1400" dirty="0" smtClean="0"/>
              <a:t>Functional Definitions (+ allocation of system requirements)</a:t>
            </a:r>
          </a:p>
          <a:p>
            <a:pPr lvl="1">
              <a:lnSpc>
                <a:spcPct val="100000"/>
              </a:lnSpc>
              <a:spcAft>
                <a:spcPts val="0"/>
              </a:spcAft>
            </a:pPr>
            <a:r>
              <a:rPr lang="en-US" sz="1400" dirty="0" smtClean="0"/>
              <a:t>System Architecture (Contextual + Logical)</a:t>
            </a:r>
          </a:p>
          <a:p>
            <a:pPr lvl="1">
              <a:lnSpc>
                <a:spcPct val="100000"/>
              </a:lnSpc>
              <a:spcAft>
                <a:spcPts val="0"/>
              </a:spcAft>
            </a:pPr>
            <a:r>
              <a:rPr lang="en-US" sz="1400" dirty="0" smtClean="0"/>
              <a:t>Detailed System Design (Logical + Physical)</a:t>
            </a:r>
          </a:p>
          <a:p>
            <a:pPr lvl="1">
              <a:lnSpc>
                <a:spcPct val="100000"/>
              </a:lnSpc>
              <a:spcAft>
                <a:spcPts val="0"/>
              </a:spcAft>
            </a:pPr>
            <a:r>
              <a:rPr lang="en-US" sz="1400" dirty="0" smtClean="0"/>
              <a:t>Requirements Traceability Matrix (RTM)</a:t>
            </a:r>
          </a:p>
          <a:p>
            <a:pPr lvl="1">
              <a:lnSpc>
                <a:spcPct val="100000"/>
              </a:lnSpc>
              <a:spcAft>
                <a:spcPts val="0"/>
              </a:spcAft>
            </a:pPr>
            <a:endParaRPr lang="en-US" sz="1400" dirty="0" smtClean="0"/>
          </a:p>
          <a:p>
            <a:pPr lvl="1">
              <a:lnSpc>
                <a:spcPct val="100000"/>
              </a:lnSpc>
              <a:spcAft>
                <a:spcPts val="0"/>
              </a:spcAft>
            </a:pPr>
            <a:endParaRPr lang="en-US" sz="1400" dirty="0"/>
          </a:p>
        </p:txBody>
      </p:sp>
      <p:graphicFrame>
        <p:nvGraphicFramePr>
          <p:cNvPr id="2" name="Object 1"/>
          <p:cNvGraphicFramePr>
            <a:graphicFrameLocks noGrp="1" noChangeAspect="1"/>
          </p:cNvGraphicFramePr>
          <p:nvPr>
            <p:extLst>
              <p:ext uri="{D42A27DB-BD31-4B8C-83A1-F6EECF244321}">
                <p14:modId xmlns:p14="http://schemas.microsoft.com/office/powerpoint/2010/main" val="2453250074"/>
              </p:ext>
            </p:extLst>
          </p:nvPr>
        </p:nvGraphicFramePr>
        <p:xfrm>
          <a:off x="1173163" y="4396450"/>
          <a:ext cx="2789237" cy="2438400"/>
        </p:xfrm>
        <a:graphic>
          <a:graphicData uri="http://schemas.openxmlformats.org/presentationml/2006/ole">
            <mc:AlternateContent xmlns:mc="http://schemas.openxmlformats.org/markup-compatibility/2006">
              <mc:Choice xmlns:v="urn:schemas-microsoft-com:vml" Requires="v">
                <p:oleObj spid="_x0000_s1648718" name="Visio" r:id="rId4" imgW="7983915" imgH="6977955" progId="Visio.Drawing.11">
                  <p:embed/>
                </p:oleObj>
              </mc:Choice>
              <mc:Fallback>
                <p:oleObj name="Visio" r:id="rId4" imgW="7983915" imgH="6977955" progId="Visio.Drawing.11">
                  <p:embed/>
                  <p:pic>
                    <p:nvPicPr>
                      <p:cNvPr id="0" name="Object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163" y="4396450"/>
                        <a:ext cx="2789237" cy="2438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80481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913E34A-AD91-41F9-9AF6-83B8E56266B9}" type="slidenum">
              <a:rPr lang="en-US" smtClean="0"/>
              <a:pPr/>
              <a:t>58</a:t>
            </a:fld>
            <a:endParaRPr lang="en-US" dirty="0"/>
          </a:p>
        </p:txBody>
      </p:sp>
      <p:graphicFrame>
        <p:nvGraphicFramePr>
          <p:cNvPr id="5" name="Table 4"/>
          <p:cNvGraphicFramePr>
            <a:graphicFrameLocks noGrp="1"/>
          </p:cNvGraphicFramePr>
          <p:nvPr/>
        </p:nvGraphicFramePr>
        <p:xfrm>
          <a:off x="152400" y="990600"/>
          <a:ext cx="8763000" cy="2926080"/>
        </p:xfrm>
        <a:graphic>
          <a:graphicData uri="http://schemas.openxmlformats.org/drawingml/2006/table">
            <a:tbl>
              <a:tblPr/>
              <a:tblGrid>
                <a:gridCol w="860652"/>
                <a:gridCol w="938893"/>
                <a:gridCol w="3442607"/>
                <a:gridCol w="3520848"/>
              </a:tblGrid>
              <a:tr h="409311">
                <a:tc>
                  <a:txBody>
                    <a:bodyPr/>
                    <a:lstStyle/>
                    <a:p>
                      <a:pPr marL="0" marR="0">
                        <a:spcBef>
                          <a:spcPts val="0"/>
                        </a:spcBef>
                        <a:spcAft>
                          <a:spcPts val="0"/>
                        </a:spcAft>
                      </a:pPr>
                      <a:r>
                        <a:rPr lang="en-US" sz="1200" b="1" dirty="0">
                          <a:solidFill>
                            <a:schemeClr val="bg1"/>
                          </a:solidFill>
                          <a:latin typeface="Arial Narrow"/>
                          <a:ea typeface="Calibri"/>
                          <a:cs typeface="Arial"/>
                        </a:rPr>
                        <a:t>IEEE 1220</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DoD Acquisition </a:t>
                      </a:r>
                      <a:r>
                        <a:rPr lang="en-US" sz="1200" b="1" dirty="0" smtClean="0">
                          <a:solidFill>
                            <a:schemeClr val="bg1"/>
                          </a:solidFill>
                          <a:latin typeface="Arial Narrow"/>
                          <a:ea typeface="Calibri"/>
                          <a:cs typeface="Arial"/>
                        </a:rPr>
                        <a:t>SDLC</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System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Security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r>
              <a:tr h="136437">
                <a:tc rowSpan="12">
                  <a:txBody>
                    <a:bodyPr/>
                    <a:lstStyle/>
                    <a:p>
                      <a:pPr marL="0" marR="0">
                        <a:spcBef>
                          <a:spcPts val="0"/>
                        </a:spcBef>
                        <a:spcAft>
                          <a:spcPts val="0"/>
                        </a:spcAft>
                      </a:pPr>
                      <a:r>
                        <a:rPr lang="en-US" sz="1200" b="1" dirty="0">
                          <a:solidFill>
                            <a:srgbClr val="002060"/>
                          </a:solidFill>
                          <a:latin typeface="Arial Narrow"/>
                          <a:ea typeface="Calibri"/>
                          <a:cs typeface="Arial"/>
                        </a:rPr>
                        <a:t>Production Stage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12">
                  <a:txBody>
                    <a:bodyPr/>
                    <a:lstStyle/>
                    <a:p>
                      <a:pPr marL="0" marR="0">
                        <a:spcBef>
                          <a:spcPts val="0"/>
                        </a:spcBef>
                        <a:spcAft>
                          <a:spcPts val="0"/>
                        </a:spcAft>
                      </a:pPr>
                      <a:r>
                        <a:rPr lang="en-US" sz="1200" b="1" dirty="0">
                          <a:solidFill>
                            <a:srgbClr val="002060"/>
                          </a:solidFill>
                          <a:latin typeface="Arial Narrow"/>
                          <a:ea typeface="Calibri"/>
                          <a:cs typeface="Arial"/>
                        </a:rPr>
                        <a:t>Production and Deployment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5: Implement System Design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5: Implement Security Controls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Procure system components / construct system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Code/ customize/ configure system functional components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Conduct code inspection/ walk-through/ unit test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Perform system integration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system test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security test &amp; evaluation (ST&amp;E)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63243">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pPr marL="112713" marR="0" lvl="0" indent="-112713">
                        <a:spcBef>
                          <a:spcPts val="0"/>
                        </a:spcBef>
                        <a:spcAft>
                          <a:spcPts val="0"/>
                        </a:spcAft>
                        <a:buFont typeface="Arial" pitchFamily="34" charset="0"/>
                        <a:buChar char="•"/>
                      </a:pPr>
                      <a:endParaRPr lang="en-US" sz="1200"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2874">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Generate system operations procedure (SOP) and users guide/ manual</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Generate SOP (a.k.a. trusted facility manual (TFM)), Incident response plan, business continuity plan (BCP)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system readiness review</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Obtain system certification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Deploy system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system acceptance test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Assess security effectiveness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Obtain approval to operate (ATO)</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bl>
          </a:graphicData>
        </a:graphic>
      </p:graphicFrame>
      <p:sp>
        <p:nvSpPr>
          <p:cNvPr id="11" name="Content Placeholder 12"/>
          <p:cNvSpPr>
            <a:spLocks noGrp="1"/>
          </p:cNvSpPr>
          <p:nvPr>
            <p:ph idx="1"/>
          </p:nvPr>
        </p:nvSpPr>
        <p:spPr>
          <a:xfrm>
            <a:off x="4114800" y="4191000"/>
            <a:ext cx="4800600" cy="2133600"/>
          </a:xfrm>
        </p:spPr>
        <p:txBody>
          <a:bodyPr/>
          <a:lstStyle/>
          <a:p>
            <a:pPr>
              <a:lnSpc>
                <a:spcPct val="100000"/>
              </a:lnSpc>
              <a:spcAft>
                <a:spcPts val="0"/>
              </a:spcAft>
            </a:pPr>
            <a:r>
              <a:rPr lang="en-US" sz="1600" dirty="0" smtClean="0"/>
              <a:t>Key Deliverables</a:t>
            </a:r>
          </a:p>
          <a:p>
            <a:pPr lvl="1">
              <a:lnSpc>
                <a:spcPct val="100000"/>
              </a:lnSpc>
              <a:spcAft>
                <a:spcPts val="0"/>
              </a:spcAft>
            </a:pPr>
            <a:r>
              <a:rPr lang="en-US" sz="1400" dirty="0" smtClean="0"/>
              <a:t>Implement detailed system design</a:t>
            </a:r>
          </a:p>
          <a:p>
            <a:pPr lvl="1">
              <a:lnSpc>
                <a:spcPct val="100000"/>
              </a:lnSpc>
              <a:spcAft>
                <a:spcPts val="0"/>
              </a:spcAft>
            </a:pPr>
            <a:r>
              <a:rPr lang="en-US" sz="1400" dirty="0" smtClean="0"/>
              <a:t>Perform test &amp; evaluations (unit, system, security tests)</a:t>
            </a:r>
          </a:p>
          <a:p>
            <a:pPr lvl="1">
              <a:lnSpc>
                <a:spcPct val="100000"/>
              </a:lnSpc>
              <a:spcAft>
                <a:spcPts val="0"/>
              </a:spcAft>
            </a:pPr>
            <a:r>
              <a:rPr lang="en-US" sz="1400" dirty="0" smtClean="0"/>
              <a:t>Test reports</a:t>
            </a:r>
          </a:p>
          <a:p>
            <a:pPr lvl="1">
              <a:lnSpc>
                <a:spcPct val="100000"/>
              </a:lnSpc>
              <a:spcAft>
                <a:spcPts val="0"/>
              </a:spcAft>
            </a:pPr>
            <a:r>
              <a:rPr lang="en-US" sz="1400" dirty="0" smtClean="0"/>
              <a:t>Standard Operating Procedure (SOP) + User Manuals</a:t>
            </a:r>
          </a:p>
          <a:p>
            <a:pPr lvl="1">
              <a:lnSpc>
                <a:spcPct val="100000"/>
              </a:lnSpc>
              <a:spcAft>
                <a:spcPts val="0"/>
              </a:spcAft>
            </a:pPr>
            <a:r>
              <a:rPr lang="en-US" sz="1400" dirty="0" smtClean="0"/>
              <a:t>Deploy system</a:t>
            </a:r>
          </a:p>
          <a:p>
            <a:pPr lvl="1">
              <a:lnSpc>
                <a:spcPct val="100000"/>
              </a:lnSpc>
              <a:spcAft>
                <a:spcPts val="0"/>
              </a:spcAft>
            </a:pPr>
            <a:r>
              <a:rPr lang="en-US" sz="1400" dirty="0" smtClean="0"/>
              <a:t>Conduct acceptance tests</a:t>
            </a:r>
          </a:p>
          <a:p>
            <a:pPr lvl="1">
              <a:lnSpc>
                <a:spcPct val="100000"/>
              </a:lnSpc>
              <a:spcAft>
                <a:spcPts val="0"/>
              </a:spcAft>
            </a:pPr>
            <a:endParaRPr lang="en-US" sz="1400" dirty="0"/>
          </a:p>
        </p:txBody>
      </p:sp>
      <p:graphicFrame>
        <p:nvGraphicFramePr>
          <p:cNvPr id="2" name="Object 1"/>
          <p:cNvGraphicFramePr>
            <a:graphicFrameLocks noGrp="1" noChangeAspect="1"/>
          </p:cNvGraphicFramePr>
          <p:nvPr>
            <p:extLst>
              <p:ext uri="{D42A27DB-BD31-4B8C-83A1-F6EECF244321}">
                <p14:modId xmlns:p14="http://schemas.microsoft.com/office/powerpoint/2010/main" val="3116951949"/>
              </p:ext>
            </p:extLst>
          </p:nvPr>
        </p:nvGraphicFramePr>
        <p:xfrm>
          <a:off x="944563" y="4038600"/>
          <a:ext cx="2789237" cy="2438400"/>
        </p:xfrm>
        <a:graphic>
          <a:graphicData uri="http://schemas.openxmlformats.org/presentationml/2006/ole">
            <mc:AlternateContent xmlns:mc="http://schemas.openxmlformats.org/markup-compatibility/2006">
              <mc:Choice xmlns:v="urn:schemas-microsoft-com:vml" Requires="v">
                <p:oleObj spid="_x0000_s1649742" name="Visio" r:id="rId4" imgW="7983915" imgH="6977955" progId="Visio.Drawing.11">
                  <p:embed/>
                </p:oleObj>
              </mc:Choice>
              <mc:Fallback>
                <p:oleObj name="Visio" r:id="rId4" imgW="7983915" imgH="6977955" progId="Visio.Drawing.11">
                  <p:embed/>
                  <p:pic>
                    <p:nvPicPr>
                      <p:cNvPr id="0" name="Object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4038600"/>
                        <a:ext cx="27892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918208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System/Software Development </a:t>
            </a:r>
            <a:r>
              <a:rPr lang="en-US" sz="1200" dirty="0"/>
              <a:t>Life Cycle (SDLC)</a:t>
            </a:r>
            <a:r>
              <a:rPr lang="en-US" dirty="0"/>
              <a:t/>
            </a:r>
            <a:br>
              <a:rPr lang="en-US" dirty="0"/>
            </a:br>
            <a:r>
              <a:rPr lang="en-US" dirty="0" smtClean="0"/>
              <a:t>Rational Unified Process (RUP)</a:t>
            </a:r>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59</a:t>
            </a:fld>
            <a:r>
              <a:rPr lang="en-US" smtClean="0"/>
              <a:t> -</a:t>
            </a:r>
            <a:endParaRPr lang="en-US" dirty="0"/>
          </a:p>
        </p:txBody>
      </p:sp>
      <p:pic>
        <p:nvPicPr>
          <p:cNvPr id="1668112" name="Picture 16" descr="The Rational Unified Process (R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391400" cy="50717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2057400" y="6490156"/>
            <a:ext cx="5181600" cy="21544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dirty="0">
                <a:solidFill>
                  <a:srgbClr val="003399"/>
                </a:solidFill>
              </a:rPr>
              <a:t>http://www.ibm.com/developerworks/webservices/library/ws-soa-term2/</a:t>
            </a:r>
            <a:endParaRPr lang="en-US" sz="1000" dirty="0"/>
          </a:p>
        </p:txBody>
      </p:sp>
    </p:spTree>
    <p:extLst>
      <p:ext uri="{BB962C8B-B14F-4D97-AF65-F5344CB8AC3E}">
        <p14:creationId xmlns:p14="http://schemas.microsoft.com/office/powerpoint/2010/main" val="1087920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Introduction</a:t>
            </a:r>
            <a:r>
              <a:rPr lang="en-US" sz="1200" dirty="0" smtClean="0"/>
              <a:t/>
            </a:r>
            <a:br>
              <a:rPr lang="en-US" sz="1200" dirty="0" smtClean="0"/>
            </a:br>
            <a:r>
              <a:rPr lang="en-US" dirty="0" smtClean="0"/>
              <a:t>2011 CWE/SANS Top 25 Most Dangerous Programming Errors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53620717"/>
              </p:ext>
            </p:extLst>
          </p:nvPr>
        </p:nvGraphicFramePr>
        <p:xfrm>
          <a:off x="381000" y="1219212"/>
          <a:ext cx="8458200" cy="5230368"/>
        </p:xfrm>
        <a:graphic>
          <a:graphicData uri="http://schemas.openxmlformats.org/drawingml/2006/table">
            <a:tbl>
              <a:tblPr/>
              <a:tblGrid>
                <a:gridCol w="583324"/>
                <a:gridCol w="656240"/>
                <a:gridCol w="874986"/>
                <a:gridCol w="6343650"/>
              </a:tblGrid>
              <a:tr h="184638">
                <a:tc>
                  <a:txBody>
                    <a:bodyPr/>
                    <a:lstStyle/>
                    <a:p>
                      <a:pPr algn="ctr"/>
                      <a:r>
                        <a:rPr lang="en-US" sz="1200" b="1" dirty="0">
                          <a:solidFill>
                            <a:schemeClr val="bg1"/>
                          </a:solidFill>
                          <a:latin typeface="Arial Narrow" pitchFamily="34" charset="0"/>
                        </a:rPr>
                        <a:t>Rank</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200" b="1" dirty="0">
                          <a:solidFill>
                            <a:schemeClr val="bg1"/>
                          </a:solidFill>
                          <a:latin typeface="Arial Narrow" pitchFamily="34" charset="0"/>
                        </a:rPr>
                        <a:t>Score</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a:txBody>
                    <a:bodyPr/>
                    <a:lstStyle/>
                    <a:p>
                      <a:pPr algn="ctr"/>
                      <a:r>
                        <a:rPr lang="en-US" sz="1200" b="1" dirty="0">
                          <a:solidFill>
                            <a:schemeClr val="bg1"/>
                          </a:solidFill>
                          <a:latin typeface="Arial Narrow" pitchFamily="34" charset="0"/>
                        </a:rPr>
                        <a:t>ID</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a:txBody>
                    <a:bodyPr/>
                    <a:lstStyle/>
                    <a:p>
                      <a:r>
                        <a:rPr lang="en-US" sz="1200" b="1" dirty="0">
                          <a:solidFill>
                            <a:schemeClr val="bg1"/>
                          </a:solidFill>
                          <a:latin typeface="Arial Narrow" pitchFamily="34" charset="0"/>
                        </a:rPr>
                        <a:t>Name</a:t>
                      </a: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r>
              <a:tr h="184638">
                <a:tc>
                  <a:txBody>
                    <a:bodyPr/>
                    <a:lstStyle/>
                    <a:p>
                      <a:pPr algn="ctr"/>
                      <a:r>
                        <a:rPr lang="en-US" sz="1200" b="0" dirty="0" smtClean="0">
                          <a:solidFill>
                            <a:srgbClr val="003399"/>
                          </a:solidFill>
                          <a:latin typeface="Arial Narrow" pitchFamily="34" charset="0"/>
                        </a:rPr>
                        <a:t>[1]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93.8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3399"/>
                          </a:solidFill>
                          <a:latin typeface="Arial Narrow" pitchFamily="34" charset="0"/>
                        </a:rPr>
                        <a:t>Improper Neutralization of Special Elements used in an SQL Command ('SQL Injection')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83.3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Improper Neutralization of Special Elements used in an OS Command ('OS Command Injection')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79.0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CWE-120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smtClean="0">
                          <a:solidFill>
                            <a:srgbClr val="003399"/>
                          </a:solidFill>
                          <a:latin typeface="Arial Narrow" pitchFamily="34" charset="0"/>
                        </a:rPr>
                        <a:t>Buffer Copy without Checking Size of Input ('Classic Buffer Overflow')</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77.7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Improper Neutralization of Input During Web Page Generation ('Cross-site Scripting')</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76.9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CWE-306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Missing Authentication for Critical Function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76.8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CWE-862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Missing Authorization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75.0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CWE-798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Hard-coded Credentials</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75.0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CWE-311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Missing Encryption of Sensitive Data</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74.0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CWE-434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Unrestricted Upload of File with Dangerous Type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73.8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CWE-807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Reliance on Untrusted Inputs in a Security Decision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73.1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CWE-250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Execution with Unnecessary Privileges</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70.1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CWE-352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Cross-Site Request Forgery (CSRF)</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69.3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CWE-22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Improper Limitation of a Pathname to a Restricted Directory ('Path Traversal')</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68.5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CWE-494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Download of Code Without Integrity Check</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67.8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CWE-863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Incorrect Authorization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66.0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CWE-829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Inclusion of Functionality from Untrusted Control Sphere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65.5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CWE-732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Incorrect Permission Assignment for Critical Resource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[18]</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64.6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CWE-676</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Potentially Dangerous Function</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[19]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64.1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CWE-327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a Broken or Risky Cryptographic Algorithm</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62.4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CWE-131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Incorrect Calculation of Buffer Size</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61.5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CWE-307</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Improper Restriction of Excessive Authentication Attempts</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[22]</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61.1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CWE-601</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URL Redirection to Untrusted Site ('Open Redirect')</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61.0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CWE-134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Uncontrolled Format String</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[24]</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60.3</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CWE-190</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Integer Overflow or Wraparound</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184638">
                <a:tc>
                  <a:txBody>
                    <a:bodyPr/>
                    <a:lstStyle/>
                    <a:p>
                      <a:pPr algn="ctr"/>
                      <a:r>
                        <a:rPr lang="en-US" sz="1200" b="0" smtClean="0">
                          <a:solidFill>
                            <a:srgbClr val="003399"/>
                          </a:solidFill>
                          <a:latin typeface="Arial Narrow" pitchFamily="34" charset="0"/>
                        </a:rPr>
                        <a:t>[25]</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b="0" dirty="0" smtClean="0">
                          <a:solidFill>
                            <a:srgbClr val="003399"/>
                          </a:solidFill>
                          <a:latin typeface="Arial Narrow" pitchFamily="34" charset="0"/>
                        </a:rPr>
                        <a:t>59.9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en-US" sz="1200" b="0" dirty="0" smtClean="0">
                          <a:solidFill>
                            <a:srgbClr val="003399"/>
                          </a:solidFill>
                          <a:latin typeface="Arial Narrow" pitchFamily="34" charset="0"/>
                        </a:rPr>
                        <a:t>CWE-759</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200" b="0" dirty="0" smtClean="0">
                          <a:solidFill>
                            <a:srgbClr val="003399"/>
                          </a:solidFill>
                          <a:latin typeface="Arial Narrow" pitchFamily="34" charset="0"/>
                        </a:rPr>
                        <a:t>Use of a One-Way Hash without a Salt</a:t>
                      </a:r>
                      <a:endParaRPr lang="en-US" sz="1200" b="0" dirty="0">
                        <a:solidFill>
                          <a:srgbClr val="003399"/>
                        </a:solidFill>
                        <a:latin typeface="Arial Narrow" pitchFamily="34" charset="0"/>
                      </a:endParaRPr>
                    </a:p>
                  </a:txBody>
                  <a:tcPr marT="9144" marB="914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bl>
          </a:graphicData>
        </a:graphic>
      </p:graphicFrame>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6</a:t>
            </a:fld>
            <a:r>
              <a:rPr lang="en-US" dirty="0" smtClean="0"/>
              <a:t> -</a:t>
            </a:r>
            <a:endParaRPr lang="en-US" dirty="0"/>
          </a:p>
        </p:txBody>
      </p:sp>
      <p:sp>
        <p:nvSpPr>
          <p:cNvPr id="7" name="Text Box 4"/>
          <p:cNvSpPr txBox="1">
            <a:spLocks noChangeArrowheads="1"/>
          </p:cNvSpPr>
          <p:nvPr/>
        </p:nvSpPr>
        <p:spPr bwMode="auto">
          <a:xfrm>
            <a:off x="3789452" y="6553200"/>
            <a:ext cx="2409634" cy="246221"/>
          </a:xfrm>
          <a:prstGeom prst="rect">
            <a:avLst/>
          </a:prstGeom>
          <a:noFill/>
          <a:ln w="9525">
            <a:noFill/>
            <a:miter lim="800000"/>
            <a:headEnd/>
            <a:tailEnd/>
          </a:ln>
          <a:effectLst/>
        </p:spPr>
        <p:txBody>
          <a:bodyPr wrap="none">
            <a:spAutoFit/>
          </a:bodyPr>
          <a:lstStyle/>
          <a:p>
            <a:r>
              <a:rPr lang="en-US" sz="1000" b="1" dirty="0" smtClean="0">
                <a:solidFill>
                  <a:srgbClr val="003399"/>
                </a:solidFill>
              </a:rPr>
              <a:t>Reference</a:t>
            </a:r>
            <a:r>
              <a:rPr lang="en-US" sz="1000" dirty="0" smtClean="0">
                <a:solidFill>
                  <a:srgbClr val="003399"/>
                </a:solidFill>
              </a:rPr>
              <a:t>:  http://cwe.mitre.org/top25/</a:t>
            </a:r>
            <a:endParaRPr lang="en-US" sz="1000" i="1" dirty="0">
              <a:solidFill>
                <a:srgbClr val="003399"/>
              </a:solidFill>
            </a:endParaRPr>
          </a:p>
        </p:txBody>
      </p:sp>
    </p:spTree>
    <p:extLst>
      <p:ext uri="{BB962C8B-B14F-4D97-AF65-F5344CB8AC3E}">
        <p14:creationId xmlns:p14="http://schemas.microsoft.com/office/powerpoint/2010/main" val="19813118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System/Software Development Life Cycle (SDLC)</a:t>
            </a:r>
            <a:r>
              <a:rPr lang="en-US" dirty="0"/>
              <a:t/>
            </a:r>
            <a:br>
              <a:rPr lang="en-US" dirty="0"/>
            </a:br>
            <a:r>
              <a:rPr lang="en-US" dirty="0"/>
              <a:t>Rational Unified Process (RUP)</a:t>
            </a:r>
          </a:p>
        </p:txBody>
      </p:sp>
      <p:sp>
        <p:nvSpPr>
          <p:cNvPr id="3" name="Content Placeholder 2"/>
          <p:cNvSpPr>
            <a:spLocks noGrp="1"/>
          </p:cNvSpPr>
          <p:nvPr>
            <p:ph idx="1"/>
          </p:nvPr>
        </p:nvSpPr>
        <p:spPr>
          <a:xfrm>
            <a:off x="685800" y="2362200"/>
            <a:ext cx="7772400" cy="4495800"/>
          </a:xfrm>
        </p:spPr>
        <p:txBody>
          <a:bodyPr>
            <a:normAutofit fontScale="77500" lnSpcReduction="20000"/>
          </a:bodyPr>
          <a:lstStyle/>
          <a:p>
            <a:r>
              <a:rPr lang="en-US" dirty="0" smtClean="0"/>
              <a:t>Use cases drives requirements </a:t>
            </a:r>
            <a:r>
              <a:rPr lang="en-US" sz="1200" dirty="0" smtClean="0"/>
              <a:t>(Business Needs/Concept Exploration)</a:t>
            </a:r>
          </a:p>
          <a:p>
            <a:pPr lvl="1"/>
            <a:r>
              <a:rPr lang="en-US" dirty="0" smtClean="0"/>
              <a:t>System, software, and security engineers create operational use cases (e.g., operational, functions, threat, risks models) </a:t>
            </a:r>
          </a:p>
          <a:p>
            <a:pPr lvl="1"/>
            <a:r>
              <a:rPr lang="en-US" dirty="0" smtClean="0"/>
              <a:t>Use cases drives operational requirements</a:t>
            </a:r>
          </a:p>
          <a:p>
            <a:r>
              <a:rPr lang="en-US" dirty="0" smtClean="0"/>
              <a:t>System design drives design specifications </a:t>
            </a:r>
            <a:r>
              <a:rPr lang="en-US" sz="1200" dirty="0" smtClean="0"/>
              <a:t>(Concept Definition/Detailed Design)</a:t>
            </a:r>
          </a:p>
          <a:p>
            <a:pPr lvl="1"/>
            <a:r>
              <a:rPr lang="en-US" dirty="0" smtClean="0"/>
              <a:t>Operational requirements are decomposed into system functions and functional requirements</a:t>
            </a:r>
          </a:p>
          <a:p>
            <a:pPr lvl="1"/>
            <a:r>
              <a:rPr lang="en-US" dirty="0" smtClean="0"/>
              <a:t>Architecture organizes system functions allocation of functional requirements</a:t>
            </a:r>
          </a:p>
          <a:p>
            <a:pPr lvl="1"/>
            <a:r>
              <a:rPr lang="en-US" dirty="0" smtClean="0"/>
              <a:t>Architecture is further decomposed into detailed system design</a:t>
            </a:r>
          </a:p>
          <a:p>
            <a:pPr lvl="1"/>
            <a:r>
              <a:rPr lang="en-US" dirty="0" smtClean="0"/>
              <a:t>Detailed system design is explained in design specifications</a:t>
            </a:r>
          </a:p>
          <a:p>
            <a:r>
              <a:rPr lang="en-US" dirty="0" smtClean="0"/>
              <a:t>Design specifications drives programming of software codes </a:t>
            </a:r>
            <a:r>
              <a:rPr lang="en-US" sz="1200" dirty="0" smtClean="0"/>
              <a:t>(Implementation/Coding/Integration/Testing)</a:t>
            </a:r>
          </a:p>
          <a:p>
            <a:pPr lvl="1"/>
            <a:r>
              <a:rPr lang="en-US" dirty="0" smtClean="0"/>
              <a:t>Software components integrated into functional components/subsystems (Unit Testing)</a:t>
            </a:r>
          </a:p>
          <a:p>
            <a:pPr lvl="1"/>
            <a:r>
              <a:rPr lang="en-US" dirty="0" smtClean="0"/>
              <a:t>Functional subsystems integrated into system (/systems) (System Testing)</a:t>
            </a:r>
          </a:p>
          <a:p>
            <a:pPr lvl="1"/>
            <a:r>
              <a:rPr lang="en-US" dirty="0" smtClean="0"/>
              <a:t>System perform functions that meets the operational needs (Acceptance Testing)</a:t>
            </a:r>
          </a:p>
          <a:p>
            <a:r>
              <a:rPr lang="en-US" dirty="0" smtClean="0"/>
              <a:t>Deployment/transition into operations</a:t>
            </a:r>
          </a:p>
          <a:p>
            <a:pPr lvl="1"/>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60</a:t>
            </a:fld>
            <a:r>
              <a:rPr lang="en-US"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258964590"/>
              </p:ext>
            </p:extLst>
          </p:nvPr>
        </p:nvGraphicFramePr>
        <p:xfrm>
          <a:off x="304800" y="914400"/>
          <a:ext cx="8579465" cy="1600200"/>
        </p:xfrm>
        <a:graphic>
          <a:graphicData uri="http://schemas.openxmlformats.org/presentationml/2006/ole">
            <mc:AlternateContent xmlns:mc="http://schemas.openxmlformats.org/markup-compatibility/2006">
              <mc:Choice xmlns:v="urn:schemas-microsoft-com:vml" Requires="v">
                <p:oleObj spid="_x0000_s1670211" name="Document" r:id="rId4" imgW="6145799" imgH="1145958" progId="Word.Document.12">
                  <p:embed/>
                </p:oleObj>
              </mc:Choice>
              <mc:Fallback>
                <p:oleObj name="Document" r:id="rId4" imgW="6145799" imgH="1145958" progId="Word.Document.12">
                  <p:embed/>
                  <p:pic>
                    <p:nvPicPr>
                      <p:cNvPr id="0" name=""/>
                      <p:cNvPicPr/>
                      <p:nvPr/>
                    </p:nvPicPr>
                    <p:blipFill>
                      <a:blip r:embed="rId5"/>
                      <a:stretch>
                        <a:fillRect/>
                      </a:stretch>
                    </p:blipFill>
                    <p:spPr>
                      <a:xfrm>
                        <a:off x="304800" y="914400"/>
                        <a:ext cx="8579465" cy="1600200"/>
                      </a:xfrm>
                      <a:prstGeom prst="rect">
                        <a:avLst/>
                      </a:prstGeom>
                    </p:spPr>
                  </p:pic>
                </p:oleObj>
              </mc:Fallback>
            </mc:AlternateContent>
          </a:graphicData>
        </a:graphic>
      </p:graphicFrame>
    </p:spTree>
    <p:extLst>
      <p:ext uri="{BB962C8B-B14F-4D97-AF65-F5344CB8AC3E}">
        <p14:creationId xmlns:p14="http://schemas.microsoft.com/office/powerpoint/2010/main" val="178602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500"/>
                                        <p:tgtEl>
                                          <p:spTgt spid="3">
                                            <p:txEl>
                                              <p:pRg st="5" end="5"/>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left)">
                                      <p:cBhvr>
                                        <p:cTn id="34" dur="500"/>
                                        <p:tgtEl>
                                          <p:spTgt spid="3">
                                            <p:txEl>
                                              <p:pRg st="6" end="6"/>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left)">
                                      <p:cBhvr>
                                        <p:cTn id="46" dur="500"/>
                                        <p:tgtEl>
                                          <p:spTgt spid="3">
                                            <p:txEl>
                                              <p:pRg st="9" end="9"/>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wipe(left)">
                                      <p:cBhvr>
                                        <p:cTn id="49" dur="500"/>
                                        <p:tgtEl>
                                          <p:spTgt spid="3">
                                            <p:txEl>
                                              <p:pRg st="10" end="10"/>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wipe(left)">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wipe(left)">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1200" dirty="0" smtClean="0"/>
              <a:t>System/Software Development </a:t>
            </a:r>
            <a:r>
              <a:rPr lang="en-US" sz="1200" dirty="0"/>
              <a:t>Life Cycle (SDLC)</a:t>
            </a:r>
            <a:r>
              <a:rPr lang="en-US" dirty="0"/>
              <a:t/>
            </a:r>
            <a:br>
              <a:rPr lang="en-US" dirty="0"/>
            </a:br>
            <a:r>
              <a:rPr lang="en-US" dirty="0" smtClean="0"/>
              <a:t>Integrated System/Security Engineering in RAD</a:t>
            </a:r>
            <a:endParaRPr lang="en-US" dirty="0"/>
          </a:p>
        </p:txBody>
      </p:sp>
      <p:sp>
        <p:nvSpPr>
          <p:cNvPr id="5" name="Slide Number Placeholder 4"/>
          <p:cNvSpPr>
            <a:spLocks noGrp="1"/>
          </p:cNvSpPr>
          <p:nvPr>
            <p:ph type="sldNum" sz="quarter" idx="10"/>
          </p:nvPr>
        </p:nvSpPr>
        <p:spPr/>
        <p:txBody>
          <a:bodyPr/>
          <a:lstStyle/>
          <a:p>
            <a:r>
              <a:rPr lang="en-US" smtClean="0"/>
              <a:t>- </a:t>
            </a:r>
            <a:fld id="{D3A67185-C23E-4F46-B8CF-3FEF7A559C8A}" type="slidenum">
              <a:rPr lang="en-US" smtClean="0"/>
              <a:pPr/>
              <a:t>61</a:t>
            </a:fld>
            <a:r>
              <a:rPr lang="en-US" smtClean="0"/>
              <a:t> -</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3678791"/>
              </p:ext>
            </p:extLst>
          </p:nvPr>
        </p:nvGraphicFramePr>
        <p:xfrm>
          <a:off x="6096000" y="3235325"/>
          <a:ext cx="2964068" cy="2632075"/>
        </p:xfrm>
        <a:graphic>
          <a:graphicData uri="http://schemas.openxmlformats.org/presentationml/2006/ole">
            <mc:AlternateContent xmlns:mc="http://schemas.openxmlformats.org/markup-compatibility/2006">
              <mc:Choice xmlns:v="urn:schemas-microsoft-com:vml" Requires="v">
                <p:oleObj spid="_x0000_s1650849" name="Visio" r:id="rId4" imgW="4789997" imgH="3832968" progId="Visio.Drawing.11">
                  <p:embed/>
                </p:oleObj>
              </mc:Choice>
              <mc:Fallback>
                <p:oleObj name="Visio" r:id="rId4" imgW="4789997" imgH="3832968" progId="Visio.Drawing.11">
                  <p:embed/>
                  <p:pic>
                    <p:nvPicPr>
                      <p:cNvPr id="0" name=""/>
                      <p:cNvPicPr/>
                      <p:nvPr/>
                    </p:nvPicPr>
                    <p:blipFill>
                      <a:blip r:embed="rId5"/>
                      <a:stretch>
                        <a:fillRect/>
                      </a:stretch>
                    </p:blipFill>
                    <p:spPr>
                      <a:xfrm>
                        <a:off x="6096000" y="3235325"/>
                        <a:ext cx="2964068" cy="2632075"/>
                      </a:xfrm>
                      <a:prstGeom prst="rect">
                        <a:avLst/>
                      </a:prstGeom>
                      <a:solidFill>
                        <a:schemeClr val="bg1">
                          <a:lumMod val="95000"/>
                        </a:schemeClr>
                      </a:solid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10847140"/>
              </p:ext>
            </p:extLst>
          </p:nvPr>
        </p:nvGraphicFramePr>
        <p:xfrm>
          <a:off x="76200" y="1524000"/>
          <a:ext cx="6477000" cy="4774704"/>
        </p:xfrm>
        <a:graphic>
          <a:graphicData uri="http://schemas.openxmlformats.org/presentationml/2006/ole">
            <mc:AlternateContent xmlns:mc="http://schemas.openxmlformats.org/markup-compatibility/2006">
              <mc:Choice xmlns:v="urn:schemas-microsoft-com:vml" Requires="v">
                <p:oleObj spid="_x0000_s1650850" name="Visio" r:id="rId6" imgW="8956263" imgH="6647047" progId="Visio.Drawing.11">
                  <p:embed/>
                </p:oleObj>
              </mc:Choice>
              <mc:Fallback>
                <p:oleObj name="Visio" r:id="rId6" imgW="8956263" imgH="6647047" progId="Visio.Drawing.11">
                  <p:embed/>
                  <p:pic>
                    <p:nvPicPr>
                      <p:cNvPr id="0" name=""/>
                      <p:cNvPicPr/>
                      <p:nvPr/>
                    </p:nvPicPr>
                    <p:blipFill>
                      <a:blip r:embed="rId7"/>
                      <a:stretch>
                        <a:fillRect/>
                      </a:stretch>
                    </p:blipFill>
                    <p:spPr>
                      <a:xfrm>
                        <a:off x="76200" y="1524000"/>
                        <a:ext cx="6477000" cy="4774704"/>
                      </a:xfrm>
                      <a:prstGeom prst="rect">
                        <a:avLst/>
                      </a:prstGeom>
                    </p:spPr>
                  </p:pic>
                </p:oleObj>
              </mc:Fallback>
            </mc:AlternateContent>
          </a:graphicData>
        </a:graphic>
      </p:graphicFrame>
      <p:sp>
        <p:nvSpPr>
          <p:cNvPr id="14" name="Bent-Up Arrow 13"/>
          <p:cNvSpPr/>
          <p:nvPr/>
        </p:nvSpPr>
        <p:spPr bwMode="auto">
          <a:xfrm flipV="1">
            <a:off x="6781800" y="2209800"/>
            <a:ext cx="914400" cy="838200"/>
          </a:xfrm>
          <a:prstGeom prst="bentUpArrow">
            <a:avLst/>
          </a:prstGeom>
          <a:solidFill>
            <a:srgbClr val="B7CAE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982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are the relationships between SDLC models and SSE-CMM models?</a:t>
            </a:r>
          </a:p>
          <a:p>
            <a:pPr lvl="1"/>
            <a:r>
              <a:rPr lang="en-US" dirty="0" smtClean="0"/>
              <a:t>SDLC describes… to a system acquisition project</a:t>
            </a:r>
            <a:br>
              <a:rPr lang="en-US" dirty="0" smtClean="0"/>
            </a:br>
            <a:endParaRPr lang="en-US" dirty="0" smtClean="0"/>
          </a:p>
          <a:p>
            <a:pPr lvl="1"/>
            <a:r>
              <a:rPr lang="en-US" dirty="0" smtClean="0"/>
              <a:t>SSE-CMM describes…</a:t>
            </a:r>
            <a:br>
              <a:rPr lang="en-US" dirty="0" smtClean="0"/>
            </a:br>
            <a:endParaRPr lang="en-US" dirty="0" smtClean="0"/>
          </a:p>
          <a:p>
            <a:endParaRPr lang="en-US" dirty="0"/>
          </a:p>
          <a:p>
            <a:r>
              <a:rPr lang="en-US" dirty="0" smtClean="0"/>
              <a:t>What are the relationships between security controls models (NIST SP800-53, DoDI 8500.2, ISO/IEC 27001, etc.) and CMM/SSE-CMM models?</a:t>
            </a:r>
          </a:p>
          <a:p>
            <a:pPr lvl="1"/>
            <a:r>
              <a:rPr lang="en-US" dirty="0" smtClean="0"/>
              <a:t>Security assurance requirements provide measurement of… </a:t>
            </a:r>
            <a:br>
              <a:rPr lang="en-US" dirty="0" smtClean="0"/>
            </a:br>
            <a:endParaRPr lang="en-US" dirty="0" smtClean="0"/>
          </a:p>
          <a:p>
            <a:pPr lvl="1"/>
            <a:r>
              <a:rPr lang="en-US" dirty="0" smtClean="0"/>
              <a:t>CMM utilizes the measurement metrics from security control models to measure…</a:t>
            </a:r>
          </a:p>
          <a:p>
            <a:pPr lvl="1"/>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62</a:t>
            </a:fld>
            <a:r>
              <a:rPr lang="en-US" dirty="0" smtClean="0"/>
              <a:t>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What are the relationships between SDLC models and SSE-CMM models?</a:t>
            </a:r>
          </a:p>
          <a:p>
            <a:pPr lvl="1">
              <a:buClr>
                <a:srgbClr val="003399"/>
              </a:buClr>
            </a:pPr>
            <a:r>
              <a:rPr lang="en-US" u="sng" dirty="0" smtClean="0">
                <a:solidFill>
                  <a:srgbClr val="FF6600"/>
                </a:solidFill>
              </a:rPr>
              <a:t>SDLC describes the key engineering process to a system acquisition project</a:t>
            </a:r>
          </a:p>
          <a:p>
            <a:pPr lvl="1">
              <a:buClr>
                <a:srgbClr val="003399"/>
              </a:buClr>
            </a:pPr>
            <a:r>
              <a:rPr lang="en-US" u="sng" dirty="0" smtClean="0">
                <a:solidFill>
                  <a:srgbClr val="FF6600"/>
                </a:solidFill>
              </a:rPr>
              <a:t>SSE-CMM describes the key security and management processes to a security engineering practice</a:t>
            </a:r>
          </a:p>
          <a:p>
            <a:endParaRPr lang="en-US" dirty="0"/>
          </a:p>
          <a:p>
            <a:r>
              <a:rPr lang="en-US" dirty="0" smtClean="0"/>
              <a:t>What are the relationships between security controls models (NIST SP800-53, DoDI 8500.2, ISO/IEC 27001, etc.) and CMM/SSE-CMM models?</a:t>
            </a:r>
          </a:p>
          <a:p>
            <a:pPr lvl="1">
              <a:buClr>
                <a:srgbClr val="003399"/>
              </a:buClr>
            </a:pPr>
            <a:r>
              <a:rPr lang="en-US" u="sng" dirty="0" smtClean="0">
                <a:solidFill>
                  <a:srgbClr val="FF6600"/>
                </a:solidFill>
              </a:rPr>
              <a:t>Security assurance requirements provide measurements of management, operational, and technical controls</a:t>
            </a:r>
          </a:p>
          <a:p>
            <a:pPr lvl="1">
              <a:buClr>
                <a:srgbClr val="003399"/>
              </a:buClr>
            </a:pPr>
            <a:r>
              <a:rPr lang="en-US" u="sng" dirty="0" smtClean="0">
                <a:solidFill>
                  <a:srgbClr val="FF6600"/>
                </a:solidFill>
              </a:rPr>
              <a:t>CMM utilizes the measurement metrics from security control models to measure practice maturity</a:t>
            </a:r>
          </a:p>
          <a:p>
            <a:pPr lvl="1"/>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63</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3D1237B7-C235-4A0C-A521-5551B6FCA4E5}" type="slidenum">
              <a:rPr lang="en-US"/>
              <a:pPr/>
              <a:t>64</a:t>
            </a:fld>
            <a:r>
              <a:rPr lang="en-US" dirty="0"/>
              <a:t> -</a:t>
            </a:r>
          </a:p>
        </p:txBody>
      </p:sp>
      <p:sp>
        <p:nvSpPr>
          <p:cNvPr id="979970" name="Rectangle 2"/>
          <p:cNvSpPr>
            <a:spLocks noGrp="1" noChangeArrowheads="1"/>
          </p:cNvSpPr>
          <p:nvPr>
            <p:ph type="title"/>
          </p:nvPr>
        </p:nvSpPr>
        <p:spPr/>
        <p:txBody>
          <a:bodyPr/>
          <a:lstStyle/>
          <a:p>
            <a:r>
              <a:rPr lang="en-US" sz="1200" dirty="0"/>
              <a:t>Topics</a:t>
            </a:r>
            <a:r>
              <a:rPr lang="en-US" dirty="0"/>
              <a:t/>
            </a:r>
            <a:br>
              <a:rPr lang="en-US" dirty="0"/>
            </a:br>
            <a:r>
              <a:rPr lang="en-US" dirty="0" smtClean="0"/>
              <a:t>Software Development Security </a:t>
            </a:r>
            <a:r>
              <a:rPr lang="en-US" dirty="0"/>
              <a:t>Domain</a:t>
            </a:r>
          </a:p>
        </p:txBody>
      </p:sp>
      <p:sp>
        <p:nvSpPr>
          <p:cNvPr id="979971" name="Rectangle 3"/>
          <p:cNvSpPr>
            <a:spLocks noGrp="1" noChangeArrowheads="1"/>
          </p:cNvSpPr>
          <p:nvPr>
            <p:ph type="body" idx="1"/>
          </p:nvPr>
        </p:nvSpPr>
        <p:spPr/>
        <p:txBody>
          <a:bodyPr/>
          <a:lstStyle/>
          <a:p>
            <a:pPr marL="609600" indent="-609600"/>
            <a:r>
              <a:rPr lang="en-US" dirty="0">
                <a:sym typeface="Wingdings" pitchFamily="2" charset="2"/>
              </a:rPr>
              <a:t>Governance &amp; Management</a:t>
            </a:r>
          </a:p>
          <a:p>
            <a:pPr marL="609600" indent="-609600"/>
            <a:r>
              <a:rPr lang="en-US" dirty="0">
                <a:sym typeface="Wingdings" pitchFamily="2" charset="2"/>
              </a:rPr>
              <a:t>System Life Cycle and Security</a:t>
            </a:r>
          </a:p>
          <a:p>
            <a:pPr marL="609600" indent="-609600"/>
            <a:r>
              <a:rPr lang="en-US" dirty="0">
                <a:sym typeface="Wingdings" pitchFamily="2" charset="2"/>
              </a:rPr>
              <a:t>Software Environment and Security Controls</a:t>
            </a:r>
          </a:p>
          <a:p>
            <a:pPr marL="609600" indent="-609600"/>
            <a:r>
              <a:rPr lang="en-US" dirty="0">
                <a:sym typeface="Wingdings" pitchFamily="2" charset="2"/>
              </a:rPr>
              <a:t>Programming Languages</a:t>
            </a:r>
          </a:p>
          <a:p>
            <a:pPr marL="609600" indent="-609600"/>
            <a:r>
              <a:rPr lang="en-US" dirty="0">
                <a:sym typeface="Wingdings" pitchFamily="2" charset="2"/>
              </a:rPr>
              <a:t>Database and DB Warehousing Vulnerabilities, Threats, and Protections</a:t>
            </a:r>
          </a:p>
          <a:p>
            <a:pPr marL="609600" indent="-609600"/>
            <a:r>
              <a:rPr lang="en-US" dirty="0">
                <a:sym typeface="Wingdings" pitchFamily="2" charset="2"/>
              </a:rPr>
              <a:t>Software Vulnerabilities and </a:t>
            </a:r>
            <a:r>
              <a:rPr lang="en-US" dirty="0" smtClean="0">
                <a:sym typeface="Wingdings" pitchFamily="2" charset="2"/>
              </a:rPr>
              <a:t>Threats</a:t>
            </a:r>
            <a:endParaRPr lang="en-US" sz="2800" dirty="0">
              <a:sym typeface="Wingdings" pitchFamily="2" charset="2"/>
            </a:endParaRPr>
          </a:p>
        </p:txBody>
      </p:sp>
      <p:sp>
        <p:nvSpPr>
          <p:cNvPr id="979972" name="AutoShape 4"/>
          <p:cNvSpPr>
            <a:spLocks noChangeArrowheads="1"/>
          </p:cNvSpPr>
          <p:nvPr/>
        </p:nvSpPr>
        <p:spPr bwMode="auto">
          <a:xfrm>
            <a:off x="304800" y="2027904"/>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sym typeface="Wingdings" pitchFamily="2" charset="2"/>
              </a:rPr>
              <a:t>Software Environment and Security Controls </a:t>
            </a:r>
            <a:r>
              <a:rPr lang="en-US" dirty="0" smtClean="0"/>
              <a:t/>
            </a:r>
            <a:br>
              <a:rPr lang="en-US" dirty="0" smtClean="0"/>
            </a:br>
            <a:r>
              <a:rPr lang="en-US" dirty="0" smtClean="0"/>
              <a:t>Review of Computer Operations Architecture Model</a:t>
            </a:r>
            <a:endParaRPr lang="en-US" dirty="0"/>
          </a:p>
        </p:txBody>
      </p:sp>
      <p:sp>
        <p:nvSpPr>
          <p:cNvPr id="3" name="Content Placeholder 2"/>
          <p:cNvSpPr>
            <a:spLocks noGrp="1"/>
          </p:cNvSpPr>
          <p:nvPr>
            <p:ph idx="1"/>
          </p:nvPr>
        </p:nvSpPr>
        <p:spPr/>
        <p:txBody>
          <a:bodyPr/>
          <a:lstStyle/>
          <a:p>
            <a:pPr>
              <a:buClr>
                <a:srgbClr val="003399"/>
              </a:buClr>
            </a:pPr>
            <a:r>
              <a:rPr lang="en-US" u="sng" dirty="0" smtClean="0">
                <a:solidFill>
                  <a:srgbClr val="FF6600"/>
                </a:solidFill>
              </a:rPr>
              <a:t>Reference monitor</a:t>
            </a:r>
            <a:r>
              <a:rPr lang="en-US" dirty="0" smtClean="0"/>
              <a:t> is a conceptual abstraction of a “machine”, system, or software that mediates access of objects by subjects.</a:t>
            </a:r>
          </a:p>
          <a:p>
            <a:endParaRPr lang="en-US" dirty="0" smtClean="0"/>
          </a:p>
          <a:p>
            <a:pPr>
              <a:buClr>
                <a:srgbClr val="003399"/>
              </a:buClr>
            </a:pPr>
            <a:r>
              <a:rPr lang="en-US" u="sng" dirty="0" smtClean="0">
                <a:solidFill>
                  <a:srgbClr val="FF6600"/>
                </a:solidFill>
              </a:rPr>
              <a:t>Trusted computing base</a:t>
            </a:r>
            <a:r>
              <a:rPr lang="en-US" dirty="0" smtClean="0"/>
              <a:t> is a system of security controls that meets the confidentiality and integrity security objectives.</a:t>
            </a:r>
          </a:p>
          <a:p>
            <a:endParaRPr lang="en-US" dirty="0" smtClean="0"/>
          </a:p>
          <a:p>
            <a:pPr>
              <a:buClr>
                <a:srgbClr val="003399"/>
              </a:buClr>
            </a:pPr>
            <a:r>
              <a:rPr lang="en-US" u="sng" dirty="0" smtClean="0">
                <a:solidFill>
                  <a:srgbClr val="FF6600"/>
                </a:solidFill>
              </a:rPr>
              <a:t>Secure kernel</a:t>
            </a:r>
            <a:r>
              <a:rPr lang="en-US" dirty="0" smtClean="0"/>
              <a:t> is a part of the trusted computing base that implements reference monitor concept.</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65</a:t>
            </a:fld>
            <a:r>
              <a:rPr lang="en-US" dirty="0" smtClean="0"/>
              <a:t> -</a:t>
            </a:r>
            <a:endParaRPr lang="en-US" dirty="0"/>
          </a:p>
        </p:txBody>
      </p:sp>
      <p:sp>
        <p:nvSpPr>
          <p:cNvPr id="5" name="Text Box 5"/>
          <p:cNvSpPr txBox="1">
            <a:spLocks noChangeArrowheads="1"/>
          </p:cNvSpPr>
          <p:nvPr/>
        </p:nvSpPr>
        <p:spPr bwMode="auto">
          <a:xfrm>
            <a:off x="3581400" y="6324600"/>
            <a:ext cx="4648200" cy="33855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Secrets &amp; Lies – Digital Security in a Networked World</a:t>
            </a:r>
            <a:r>
              <a:rPr lang="en-US" sz="1000" dirty="0" smtClean="0">
                <a:solidFill>
                  <a:srgbClr val="003399"/>
                </a:solidFill>
              </a:rPr>
              <a:t>, Bruce Schneier, Wiley Publishing, 2000</a:t>
            </a:r>
            <a:endParaRPr lang="en-US" sz="1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713D6A91-CEB5-413A-97BF-63E62568E690}" type="slidenum">
              <a:rPr lang="en-US"/>
              <a:pPr/>
              <a:t>66</a:t>
            </a:fld>
            <a:r>
              <a:rPr lang="en-US" dirty="0"/>
              <a:t> -</a:t>
            </a:r>
          </a:p>
        </p:txBody>
      </p:sp>
      <p:sp>
        <p:nvSpPr>
          <p:cNvPr id="834562" name="Rectangle 2"/>
          <p:cNvSpPr>
            <a:spLocks noGrp="1" noChangeArrowheads="1"/>
          </p:cNvSpPr>
          <p:nvPr>
            <p:ph type="title"/>
          </p:nvPr>
        </p:nvSpPr>
        <p:spPr/>
        <p:txBody>
          <a:bodyPr/>
          <a:lstStyle/>
          <a:p>
            <a:r>
              <a:rPr lang="en-US" sz="1200" dirty="0" smtClean="0">
                <a:sym typeface="Wingdings" pitchFamily="2" charset="2"/>
              </a:rPr>
              <a:t>Software Environment and Security Controls </a:t>
            </a:r>
            <a:r>
              <a:rPr lang="en-US" dirty="0"/>
              <a:t/>
            </a:r>
            <a:br>
              <a:rPr lang="en-US" dirty="0"/>
            </a:br>
            <a:r>
              <a:rPr lang="en-US" dirty="0"/>
              <a:t>Reference Monitor</a:t>
            </a:r>
          </a:p>
        </p:txBody>
      </p:sp>
      <p:sp>
        <p:nvSpPr>
          <p:cNvPr id="834563" name="Rectangle 3"/>
          <p:cNvSpPr>
            <a:spLocks noGrp="1" noChangeArrowheads="1"/>
          </p:cNvSpPr>
          <p:nvPr>
            <p:ph type="body" idx="1"/>
          </p:nvPr>
        </p:nvSpPr>
        <p:spPr/>
        <p:txBody>
          <a:bodyPr/>
          <a:lstStyle/>
          <a:p>
            <a:pPr>
              <a:buClr>
                <a:srgbClr val="003399"/>
              </a:buClr>
            </a:pPr>
            <a:r>
              <a:rPr lang="en-US" u="sng" dirty="0">
                <a:solidFill>
                  <a:srgbClr val="FF6600"/>
                </a:solidFill>
              </a:rPr>
              <a:t>Reference monitor</a:t>
            </a:r>
            <a:r>
              <a:rPr lang="en-US" dirty="0"/>
              <a:t> is performed by a </a:t>
            </a:r>
            <a:r>
              <a:rPr lang="en-US" u="sng" dirty="0">
                <a:solidFill>
                  <a:srgbClr val="FF6600"/>
                </a:solidFill>
              </a:rPr>
              <a:t>reference validation mechanism</a:t>
            </a:r>
            <a:r>
              <a:rPr lang="en-US" dirty="0"/>
              <a:t>.</a:t>
            </a:r>
          </a:p>
          <a:p>
            <a:pPr>
              <a:buClr>
                <a:srgbClr val="003399"/>
              </a:buClr>
            </a:pPr>
            <a:r>
              <a:rPr lang="en-US" u="sng" dirty="0">
                <a:solidFill>
                  <a:srgbClr val="FF6600"/>
                </a:solidFill>
              </a:rPr>
              <a:t>Reference validation mechanism is a system</a:t>
            </a:r>
            <a:r>
              <a:rPr lang="en-US" dirty="0"/>
              <a:t> composed of hardware and software.</a:t>
            </a:r>
          </a:p>
          <a:p>
            <a:r>
              <a:rPr lang="en-US" dirty="0"/>
              <a:t>Operating condition principles:</a:t>
            </a:r>
          </a:p>
          <a:p>
            <a:pPr lvl="1"/>
            <a:r>
              <a:rPr lang="en-US" dirty="0"/>
              <a:t>The reference validation mechanism must be </a:t>
            </a:r>
            <a:r>
              <a:rPr lang="en-US" u="sng" dirty="0">
                <a:solidFill>
                  <a:srgbClr val="FF6600"/>
                </a:solidFill>
              </a:rPr>
              <a:t>tamper proof</a:t>
            </a:r>
            <a:r>
              <a:rPr lang="en-US" dirty="0"/>
              <a:t>.</a:t>
            </a:r>
          </a:p>
          <a:p>
            <a:pPr lvl="1"/>
            <a:r>
              <a:rPr lang="en-US" dirty="0"/>
              <a:t>The reference validation mechanism must </a:t>
            </a:r>
            <a:r>
              <a:rPr lang="en-US" u="sng" dirty="0">
                <a:solidFill>
                  <a:srgbClr val="FF6600"/>
                </a:solidFill>
              </a:rPr>
              <a:t>always be invoked</a:t>
            </a:r>
            <a:r>
              <a:rPr lang="en-US" dirty="0"/>
              <a:t>.</a:t>
            </a:r>
          </a:p>
          <a:p>
            <a:pPr lvl="1"/>
            <a:r>
              <a:rPr lang="en-US" dirty="0"/>
              <a:t>The reference validation mechanism must be small enough to be </a:t>
            </a:r>
            <a:r>
              <a:rPr lang="en-US" u="sng" dirty="0">
                <a:solidFill>
                  <a:srgbClr val="FF6600"/>
                </a:solidFill>
              </a:rPr>
              <a:t>subject to analysis and tests</a:t>
            </a:r>
            <a:r>
              <a:rPr lang="en-US" dirty="0"/>
              <a:t> to assure that it is correct.</a:t>
            </a:r>
          </a:p>
          <a:p>
            <a:r>
              <a:rPr lang="en-US" dirty="0"/>
              <a:t>OS shall be evaluated at TCSEC B2 (i.e. structured protection) and above.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B6674A58-E1CF-4247-8F73-DCC6F32911D2}" type="slidenum">
              <a:rPr lang="en-US"/>
              <a:pPr/>
              <a:t>67</a:t>
            </a:fld>
            <a:r>
              <a:rPr lang="en-US" dirty="0"/>
              <a:t> -</a:t>
            </a:r>
          </a:p>
        </p:txBody>
      </p:sp>
      <p:sp>
        <p:nvSpPr>
          <p:cNvPr id="680962" name="Rectangle 2"/>
          <p:cNvSpPr>
            <a:spLocks noGrp="1" noChangeArrowheads="1"/>
          </p:cNvSpPr>
          <p:nvPr>
            <p:ph type="title"/>
          </p:nvPr>
        </p:nvSpPr>
        <p:spPr/>
        <p:txBody>
          <a:bodyPr/>
          <a:lstStyle/>
          <a:p>
            <a:r>
              <a:rPr lang="en-US" sz="1200" dirty="0" smtClean="0">
                <a:sym typeface="Wingdings" pitchFamily="2" charset="2"/>
              </a:rPr>
              <a:t>Software Environment and Security Controls </a:t>
            </a:r>
            <a:r>
              <a:rPr lang="en-US" sz="1200" dirty="0"/>
              <a:t/>
            </a:r>
            <a:br>
              <a:rPr lang="en-US" sz="1200" dirty="0"/>
            </a:br>
            <a:r>
              <a:rPr lang="en-US" dirty="0"/>
              <a:t>Trusted Computing Base (TCB)</a:t>
            </a:r>
          </a:p>
        </p:txBody>
      </p:sp>
      <p:sp>
        <p:nvSpPr>
          <p:cNvPr id="680963" name="Rectangle 3"/>
          <p:cNvSpPr>
            <a:spLocks noGrp="1" noChangeArrowheads="1"/>
          </p:cNvSpPr>
          <p:nvPr>
            <p:ph type="body" idx="1"/>
          </p:nvPr>
        </p:nvSpPr>
        <p:spPr/>
        <p:txBody>
          <a:bodyPr/>
          <a:lstStyle/>
          <a:p>
            <a:r>
              <a:rPr lang="en-US" dirty="0"/>
              <a:t>The </a:t>
            </a:r>
            <a:r>
              <a:rPr lang="en-US" u="sng" dirty="0">
                <a:solidFill>
                  <a:srgbClr val="FF6600"/>
                </a:solidFill>
              </a:rPr>
              <a:t>Trusted Computing Base</a:t>
            </a:r>
            <a:r>
              <a:rPr lang="en-US" dirty="0"/>
              <a:t> is the totality of protection mechanisms within a computing system – hardware, firmware, software, processes, transports</a:t>
            </a:r>
          </a:p>
          <a:p>
            <a:endParaRPr lang="en-US" dirty="0" smtClean="0"/>
          </a:p>
          <a:p>
            <a:r>
              <a:rPr lang="en-US" dirty="0" smtClean="0"/>
              <a:t>The </a:t>
            </a:r>
            <a:r>
              <a:rPr lang="en-US" dirty="0"/>
              <a:t>TCB maintains the </a:t>
            </a:r>
            <a:r>
              <a:rPr lang="en-US" u="sng" dirty="0">
                <a:solidFill>
                  <a:srgbClr val="FF6600"/>
                </a:solidFill>
              </a:rPr>
              <a:t>confidentiality</a:t>
            </a:r>
            <a:r>
              <a:rPr lang="en-US" dirty="0"/>
              <a:t> and </a:t>
            </a:r>
            <a:r>
              <a:rPr lang="en-US" u="sng" dirty="0">
                <a:solidFill>
                  <a:srgbClr val="FF6600"/>
                </a:solidFill>
              </a:rPr>
              <a:t>integrity</a:t>
            </a:r>
            <a:r>
              <a:rPr lang="en-US" dirty="0"/>
              <a:t> of </a:t>
            </a:r>
            <a:r>
              <a:rPr lang="en-US" u="sng" dirty="0">
                <a:solidFill>
                  <a:srgbClr val="FF6600"/>
                </a:solidFill>
              </a:rPr>
              <a:t>each domain</a:t>
            </a:r>
            <a:r>
              <a:rPr lang="en-US" dirty="0"/>
              <a:t> and monitors four basic functions:</a:t>
            </a:r>
          </a:p>
          <a:p>
            <a:pPr lvl="1"/>
            <a:r>
              <a:rPr lang="en-US" dirty="0"/>
              <a:t>Process activation</a:t>
            </a:r>
          </a:p>
          <a:p>
            <a:pPr lvl="1"/>
            <a:r>
              <a:rPr lang="en-US" dirty="0"/>
              <a:t>Execution domain switching</a:t>
            </a:r>
          </a:p>
          <a:p>
            <a:pPr lvl="1"/>
            <a:r>
              <a:rPr lang="en-US" dirty="0"/>
              <a:t>Memory protection</a:t>
            </a:r>
          </a:p>
          <a:p>
            <a:pPr lvl="1"/>
            <a:r>
              <a:rPr lang="en-US" dirty="0" smtClean="0"/>
              <a:t>Input/output </a:t>
            </a:r>
            <a:r>
              <a:rPr lang="en-US" dirty="0"/>
              <a:t>operation</a:t>
            </a:r>
          </a:p>
        </p:txBody>
      </p:sp>
      <p:sp>
        <p:nvSpPr>
          <p:cNvPr id="5" name="Text Box 5"/>
          <p:cNvSpPr txBox="1">
            <a:spLocks noChangeArrowheads="1"/>
          </p:cNvSpPr>
          <p:nvPr/>
        </p:nvSpPr>
        <p:spPr bwMode="auto">
          <a:xfrm>
            <a:off x="3581400" y="6324600"/>
            <a:ext cx="4648200" cy="33855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dirty="0" err="1" smtClean="0">
                <a:solidFill>
                  <a:srgbClr val="003399"/>
                </a:solidFill>
              </a:rPr>
              <a:t>DoD</a:t>
            </a:r>
            <a:r>
              <a:rPr lang="en-US" sz="1000" dirty="0" smtClean="0">
                <a:solidFill>
                  <a:srgbClr val="003399"/>
                </a:solidFill>
              </a:rPr>
              <a:t> 5200.28-STD, </a:t>
            </a:r>
            <a:r>
              <a:rPr lang="en-US" sz="1000" i="1" dirty="0" smtClean="0">
                <a:solidFill>
                  <a:srgbClr val="003399"/>
                </a:solidFill>
              </a:rPr>
              <a:t>Department of Defense Trusted Computer System Evaluation Criteria</a:t>
            </a:r>
            <a:r>
              <a:rPr lang="en-US" sz="1000" dirty="0" smtClean="0">
                <a:solidFill>
                  <a:srgbClr val="003399"/>
                </a:solidFill>
              </a:rPr>
              <a:t> (TCSEC), August 15, 1983</a:t>
            </a:r>
            <a:endParaRPr lang="en-US" sz="1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D3FCFDA6-7B95-4911-A872-8835555153CD}" type="slidenum">
              <a:rPr lang="en-US"/>
              <a:pPr/>
              <a:t>68</a:t>
            </a:fld>
            <a:r>
              <a:rPr lang="en-US" dirty="0"/>
              <a:t> -</a:t>
            </a:r>
          </a:p>
        </p:txBody>
      </p:sp>
      <p:sp>
        <p:nvSpPr>
          <p:cNvPr id="982018"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smtClean="0"/>
              <a:t>Secure </a:t>
            </a:r>
            <a:r>
              <a:rPr lang="en-US" dirty="0"/>
              <a:t>Kernel</a:t>
            </a:r>
          </a:p>
        </p:txBody>
      </p:sp>
      <p:sp>
        <p:nvSpPr>
          <p:cNvPr id="982019" name="Rectangle 3"/>
          <p:cNvSpPr>
            <a:spLocks noGrp="1" noChangeArrowheads="1"/>
          </p:cNvSpPr>
          <p:nvPr>
            <p:ph type="body" sz="half" idx="1"/>
          </p:nvPr>
        </p:nvSpPr>
        <p:spPr>
          <a:xfrm>
            <a:off x="304800" y="1143000"/>
            <a:ext cx="5257800" cy="5181600"/>
          </a:xfrm>
        </p:spPr>
        <p:txBody>
          <a:bodyPr/>
          <a:lstStyle/>
          <a:p>
            <a:pPr>
              <a:buClr>
                <a:srgbClr val="003399"/>
              </a:buClr>
            </a:pPr>
            <a:r>
              <a:rPr lang="en-US" u="sng" dirty="0" smtClean="0">
                <a:solidFill>
                  <a:srgbClr val="FF6600"/>
                </a:solidFill>
              </a:rPr>
              <a:t>Secure </a:t>
            </a:r>
            <a:r>
              <a:rPr lang="en-US" u="sng" dirty="0">
                <a:solidFill>
                  <a:srgbClr val="FF6600"/>
                </a:solidFill>
              </a:rPr>
              <a:t>kernel</a:t>
            </a:r>
            <a:r>
              <a:rPr lang="en-US" dirty="0"/>
              <a:t> is an implementation of a </a:t>
            </a:r>
            <a:r>
              <a:rPr lang="en-US" u="sng" dirty="0">
                <a:solidFill>
                  <a:srgbClr val="FF6600"/>
                </a:solidFill>
              </a:rPr>
              <a:t>reference monitoring mechanism</a:t>
            </a:r>
            <a:r>
              <a:rPr lang="en-US" dirty="0"/>
              <a:t> responsible for enforcing security policy.</a:t>
            </a:r>
          </a:p>
          <a:p>
            <a:pPr>
              <a:buClr>
                <a:srgbClr val="003399"/>
              </a:buClr>
            </a:pPr>
            <a:endParaRPr lang="en-US" dirty="0" smtClean="0"/>
          </a:p>
          <a:p>
            <a:pPr>
              <a:buClr>
                <a:srgbClr val="003399"/>
              </a:buClr>
            </a:pPr>
            <a:r>
              <a:rPr lang="en-US" dirty="0" smtClean="0"/>
              <a:t>It </a:t>
            </a:r>
            <a:r>
              <a:rPr lang="en-US" dirty="0"/>
              <a:t>meets the following three (3) conditions:</a:t>
            </a:r>
          </a:p>
          <a:p>
            <a:pPr lvl="1">
              <a:buClr>
                <a:srgbClr val="003399"/>
              </a:buClr>
            </a:pPr>
            <a:r>
              <a:rPr lang="en-US" u="sng" dirty="0">
                <a:solidFill>
                  <a:srgbClr val="FF6600"/>
                </a:solidFill>
              </a:rPr>
              <a:t>Completeness</a:t>
            </a:r>
            <a:r>
              <a:rPr lang="en-US" dirty="0"/>
              <a:t>.  All accesses to information must go through the kernel.</a:t>
            </a:r>
          </a:p>
          <a:p>
            <a:pPr lvl="1">
              <a:buClr>
                <a:srgbClr val="003399"/>
              </a:buClr>
            </a:pPr>
            <a:r>
              <a:rPr lang="en-US" u="sng" dirty="0">
                <a:solidFill>
                  <a:srgbClr val="FF6600"/>
                </a:solidFill>
              </a:rPr>
              <a:t>Isolation</a:t>
            </a:r>
            <a:r>
              <a:rPr lang="en-US" dirty="0"/>
              <a:t>.  The kernel itself must be protected from any type of unauthorized access.</a:t>
            </a:r>
          </a:p>
          <a:p>
            <a:pPr lvl="1">
              <a:buClr>
                <a:srgbClr val="003399"/>
              </a:buClr>
            </a:pPr>
            <a:r>
              <a:rPr lang="en-US" u="sng" dirty="0">
                <a:solidFill>
                  <a:srgbClr val="FF6600"/>
                </a:solidFill>
              </a:rPr>
              <a:t>Verifiability</a:t>
            </a:r>
            <a:r>
              <a:rPr lang="en-US" dirty="0"/>
              <a:t>.  The kernel must be proven to meet design specifications.</a:t>
            </a:r>
          </a:p>
        </p:txBody>
      </p:sp>
      <p:graphicFrame>
        <p:nvGraphicFramePr>
          <p:cNvPr id="982020" name="Object 4"/>
          <p:cNvGraphicFramePr>
            <a:graphicFrameLocks noGrp="1" noChangeAspect="1"/>
          </p:cNvGraphicFramePr>
          <p:nvPr>
            <p:ph sz="half" idx="2"/>
          </p:nvPr>
        </p:nvGraphicFramePr>
        <p:xfrm>
          <a:off x="5029200" y="2057400"/>
          <a:ext cx="3808413" cy="3621088"/>
        </p:xfrm>
        <a:graphic>
          <a:graphicData uri="http://schemas.openxmlformats.org/presentationml/2006/ole">
            <mc:AlternateContent xmlns:mc="http://schemas.openxmlformats.org/markup-compatibility/2006">
              <mc:Choice xmlns:v="urn:schemas-microsoft-com:vml" Requires="v">
                <p:oleObj spid="_x0000_s982095" name="Visio" r:id="rId4" imgW="5338267" imgH="5076112" progId="Visio.Drawing.11">
                  <p:embed/>
                </p:oleObj>
              </mc:Choice>
              <mc:Fallback>
                <p:oleObj name="Visio" r:id="rId4" imgW="5338267" imgH="5076112"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057400"/>
                        <a:ext cx="3808413"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59DFB32A-C252-4F30-984D-8593CB3F5C35}" type="slidenum">
              <a:rPr lang="en-US"/>
              <a:pPr/>
              <a:t>69</a:t>
            </a:fld>
            <a:r>
              <a:rPr lang="en-US" dirty="0"/>
              <a:t> -</a:t>
            </a:r>
          </a:p>
        </p:txBody>
      </p:sp>
      <p:sp>
        <p:nvSpPr>
          <p:cNvPr id="984066"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Processor Privilege States</a:t>
            </a:r>
          </a:p>
        </p:txBody>
      </p:sp>
      <p:sp>
        <p:nvSpPr>
          <p:cNvPr id="984067" name="Rectangle 3"/>
          <p:cNvSpPr>
            <a:spLocks noGrp="1" noChangeArrowheads="1"/>
          </p:cNvSpPr>
          <p:nvPr>
            <p:ph type="body" sz="half" idx="1"/>
          </p:nvPr>
        </p:nvSpPr>
        <p:spPr>
          <a:xfrm>
            <a:off x="685800" y="1143000"/>
            <a:ext cx="7543800" cy="5410200"/>
          </a:xfrm>
        </p:spPr>
        <p:txBody>
          <a:bodyPr/>
          <a:lstStyle/>
          <a:p>
            <a:pPr>
              <a:buClr>
                <a:srgbClr val="003399"/>
              </a:buClr>
            </a:pPr>
            <a:r>
              <a:rPr lang="en-US" u="sng" dirty="0">
                <a:solidFill>
                  <a:srgbClr val="FF6600"/>
                </a:solidFill>
              </a:rPr>
              <a:t>Processor privilege states</a:t>
            </a:r>
            <a:r>
              <a:rPr lang="en-US" dirty="0"/>
              <a:t> protect the </a:t>
            </a:r>
            <a:r>
              <a:rPr lang="en-US" u="sng" dirty="0">
                <a:solidFill>
                  <a:srgbClr val="FF6600"/>
                </a:solidFill>
              </a:rPr>
              <a:t>processor</a:t>
            </a:r>
            <a:r>
              <a:rPr lang="en-US" dirty="0"/>
              <a:t> and the </a:t>
            </a:r>
            <a:r>
              <a:rPr lang="en-US" u="sng" dirty="0">
                <a:solidFill>
                  <a:srgbClr val="FF6600"/>
                </a:solidFill>
              </a:rPr>
              <a:t>activities</a:t>
            </a:r>
            <a:r>
              <a:rPr lang="en-US" dirty="0"/>
              <a:t> that it performs</a:t>
            </a:r>
            <a:r>
              <a:rPr lang="en-US" dirty="0" smtClean="0"/>
              <a:t>.</a:t>
            </a:r>
            <a:endParaRPr lang="en-US" dirty="0"/>
          </a:p>
          <a:p>
            <a:pPr>
              <a:buClr>
                <a:srgbClr val="003399"/>
              </a:buClr>
            </a:pPr>
            <a:r>
              <a:rPr lang="en-US" u="sng" dirty="0">
                <a:solidFill>
                  <a:srgbClr val="FF6600"/>
                </a:solidFill>
              </a:rPr>
              <a:t>Privileged levels</a:t>
            </a:r>
            <a:r>
              <a:rPr lang="en-US" dirty="0"/>
              <a:t> are called </a:t>
            </a:r>
            <a:r>
              <a:rPr lang="en-US" u="sng" dirty="0">
                <a:solidFill>
                  <a:srgbClr val="FF6600"/>
                </a:solidFill>
              </a:rPr>
              <a:t>rings</a:t>
            </a:r>
            <a:r>
              <a:rPr lang="en-US" dirty="0"/>
              <a:t>.</a:t>
            </a:r>
          </a:p>
          <a:p>
            <a:pPr>
              <a:buClr>
                <a:srgbClr val="003399"/>
              </a:buClr>
            </a:pPr>
            <a:endParaRPr lang="en-US" dirty="0" smtClean="0"/>
          </a:p>
          <a:p>
            <a:pPr>
              <a:buClr>
                <a:srgbClr val="003399"/>
              </a:buClr>
            </a:pPr>
            <a:r>
              <a:rPr lang="en-US" dirty="0" smtClean="0"/>
              <a:t>For example: Intel </a:t>
            </a:r>
            <a:r>
              <a:rPr lang="en-US" dirty="0"/>
              <a:t>x86 has 4 privilege ring levels</a:t>
            </a:r>
          </a:p>
          <a:p>
            <a:pPr lvl="1">
              <a:buClr>
                <a:srgbClr val="003399"/>
              </a:buClr>
            </a:pPr>
            <a:r>
              <a:rPr lang="en-US" u="sng" dirty="0">
                <a:solidFill>
                  <a:srgbClr val="FF6600"/>
                </a:solidFill>
              </a:rPr>
              <a:t>Ring 0</a:t>
            </a:r>
            <a:r>
              <a:rPr lang="en-US" dirty="0"/>
              <a:t> contains </a:t>
            </a:r>
            <a:r>
              <a:rPr lang="en-US" u="sng" dirty="0">
                <a:solidFill>
                  <a:srgbClr val="FF6600"/>
                </a:solidFill>
              </a:rPr>
              <a:t>kernel</a:t>
            </a:r>
            <a:r>
              <a:rPr lang="en-US" dirty="0"/>
              <a:t> functions of the OS.</a:t>
            </a:r>
          </a:p>
          <a:p>
            <a:pPr lvl="1">
              <a:buClr>
                <a:srgbClr val="003399"/>
              </a:buClr>
            </a:pPr>
            <a:r>
              <a:rPr lang="en-US" u="sng" dirty="0">
                <a:solidFill>
                  <a:srgbClr val="FF6600"/>
                </a:solidFill>
              </a:rPr>
              <a:t>Ring 1</a:t>
            </a:r>
            <a:r>
              <a:rPr lang="en-US" dirty="0"/>
              <a:t> contains the </a:t>
            </a:r>
            <a:r>
              <a:rPr lang="en-US" u="sng" dirty="0">
                <a:solidFill>
                  <a:srgbClr val="FF6600"/>
                </a:solidFill>
              </a:rPr>
              <a:t>OS</a:t>
            </a:r>
            <a:r>
              <a:rPr lang="en-US" dirty="0"/>
              <a:t>.</a:t>
            </a:r>
          </a:p>
          <a:p>
            <a:pPr lvl="1">
              <a:buClr>
                <a:srgbClr val="003399"/>
              </a:buClr>
            </a:pPr>
            <a:r>
              <a:rPr lang="en-US" u="sng" dirty="0">
                <a:solidFill>
                  <a:srgbClr val="FF6600"/>
                </a:solidFill>
              </a:rPr>
              <a:t>Ring 2</a:t>
            </a:r>
            <a:r>
              <a:rPr lang="en-US" dirty="0"/>
              <a:t> contains the </a:t>
            </a:r>
            <a:r>
              <a:rPr lang="en-US" u="sng" dirty="0">
                <a:solidFill>
                  <a:srgbClr val="FF6600"/>
                </a:solidFill>
              </a:rPr>
              <a:t>OS utilities</a:t>
            </a:r>
            <a:r>
              <a:rPr lang="en-US" dirty="0"/>
              <a:t>.</a:t>
            </a:r>
          </a:p>
          <a:p>
            <a:pPr lvl="1">
              <a:buClr>
                <a:srgbClr val="003399"/>
              </a:buClr>
            </a:pPr>
            <a:r>
              <a:rPr lang="en-US" u="sng" dirty="0">
                <a:solidFill>
                  <a:srgbClr val="FF6600"/>
                </a:solidFill>
              </a:rPr>
              <a:t>Ring 3</a:t>
            </a:r>
            <a:r>
              <a:rPr lang="en-US" dirty="0"/>
              <a:t> contains the </a:t>
            </a:r>
            <a:r>
              <a:rPr lang="en-US" u="sng" dirty="0">
                <a:solidFill>
                  <a:srgbClr val="FF6600"/>
                </a:solidFill>
              </a:rPr>
              <a:t>applications</a:t>
            </a:r>
            <a:r>
              <a:rPr lang="en-US" dirty="0"/>
              <a:t>.</a:t>
            </a:r>
          </a:p>
        </p:txBody>
      </p:sp>
      <p:graphicFrame>
        <p:nvGraphicFramePr>
          <p:cNvPr id="984068" name="Object 4"/>
          <p:cNvGraphicFramePr>
            <a:graphicFrameLocks noGrp="1" noChangeAspect="1"/>
          </p:cNvGraphicFramePr>
          <p:nvPr>
            <p:ph sz="half" idx="2"/>
            <p:extLst>
              <p:ext uri="{D42A27DB-BD31-4B8C-83A1-F6EECF244321}">
                <p14:modId xmlns:p14="http://schemas.microsoft.com/office/powerpoint/2010/main" val="325496262"/>
              </p:ext>
            </p:extLst>
          </p:nvPr>
        </p:nvGraphicFramePr>
        <p:xfrm>
          <a:off x="5241925" y="3733800"/>
          <a:ext cx="3367088" cy="2374900"/>
        </p:xfrm>
        <a:graphic>
          <a:graphicData uri="http://schemas.openxmlformats.org/presentationml/2006/ole">
            <mc:AlternateContent xmlns:mc="http://schemas.openxmlformats.org/markup-compatibility/2006">
              <mc:Choice xmlns:v="urn:schemas-microsoft-com:vml" Requires="v">
                <p:oleObj spid="_x0000_s984145" name="Visio" r:id="rId4" imgW="3378283" imgH="2382736" progId="Visio.Drawing.11">
                  <p:embed/>
                </p:oleObj>
              </mc:Choice>
              <mc:Fallback>
                <p:oleObj name="Visio" r:id="rId4" imgW="3378283" imgH="2382736" progId="Visio.Drawing.11">
                  <p:embed/>
                  <p:pic>
                    <p:nvPicPr>
                      <p:cNvPr id="0" name="Picture 4"/>
                      <p:cNvPicPr>
                        <a:picLocks noChangeAspect="1" noChangeArrowheads="1"/>
                      </p:cNvPicPr>
                      <p:nvPr/>
                    </p:nvPicPr>
                    <p:blipFill>
                      <a:blip r:embed="rId5"/>
                      <a:srcRect/>
                      <a:stretch>
                        <a:fillRect/>
                      </a:stretch>
                    </p:blipFill>
                    <p:spPr bwMode="auto">
                      <a:xfrm>
                        <a:off x="5241925" y="3733800"/>
                        <a:ext cx="3367088"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Introduction</a:t>
            </a:r>
            <a:r>
              <a:rPr lang="en-US" dirty="0"/>
              <a:t/>
            </a:r>
            <a:br>
              <a:rPr lang="en-US" dirty="0"/>
            </a:br>
            <a:r>
              <a:rPr lang="en-US" dirty="0" smtClean="0"/>
              <a:t>Today’s problems are about same as yesterday’s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8948680"/>
              </p:ext>
            </p:extLst>
          </p:nvPr>
        </p:nvGraphicFramePr>
        <p:xfrm>
          <a:off x="304800" y="1275080"/>
          <a:ext cx="8534400" cy="4820920"/>
        </p:xfrm>
        <a:graphic>
          <a:graphicData uri="http://schemas.openxmlformats.org/drawingml/2006/table">
            <a:tbl>
              <a:tblPr firstRow="1" bandRow="1">
                <a:tableStyleId>{5C22544A-7EE6-4342-B048-85BDC9FD1C3A}</a:tableStyleId>
              </a:tblPr>
              <a:tblGrid>
                <a:gridCol w="4267200"/>
                <a:gridCol w="4267200"/>
              </a:tblGrid>
              <a:tr h="370840">
                <a:tc gridSpan="2">
                  <a:txBody>
                    <a:bodyPr/>
                    <a:lstStyle/>
                    <a:p>
                      <a:pPr algn="ctr"/>
                      <a:r>
                        <a:rPr lang="en-US" sz="1600" dirty="0" smtClean="0">
                          <a:solidFill>
                            <a:schemeClr val="bg1"/>
                          </a:solidFill>
                          <a:latin typeface="Arial Narrow" panose="020B0606020202030204" pitchFamily="34" charset="0"/>
                        </a:rPr>
                        <a:t>Open Web Application Security Project (OWASP) Top 10</a:t>
                      </a:r>
                      <a:endParaRPr lang="en-US" sz="1600" dirty="0">
                        <a:solidFill>
                          <a:schemeClr val="bg1"/>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pPr algn="ctr"/>
                      <a:r>
                        <a:rPr lang="en-US" sz="1600" b="1" dirty="0" smtClean="0">
                          <a:solidFill>
                            <a:srgbClr val="003399"/>
                          </a:solidFill>
                          <a:latin typeface="Arial Narrow" panose="020B0606020202030204" pitchFamily="34" charset="0"/>
                        </a:rPr>
                        <a:t>2010</a:t>
                      </a:r>
                      <a:endParaRPr lang="en-US" sz="1600" b="1"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c>
                  <a:txBody>
                    <a:bodyPr/>
                    <a:lstStyle/>
                    <a:p>
                      <a:pPr algn="ctr"/>
                      <a:r>
                        <a:rPr lang="en-US" sz="1600" b="1" dirty="0" smtClean="0">
                          <a:solidFill>
                            <a:srgbClr val="003399"/>
                          </a:solidFill>
                          <a:latin typeface="Arial Narrow" panose="020B0606020202030204" pitchFamily="34" charset="0"/>
                        </a:rPr>
                        <a:t>2013</a:t>
                      </a:r>
                      <a:endParaRPr lang="en-US" sz="1600" b="1"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C000"/>
                    </a:solidFill>
                  </a:tcPr>
                </a:tc>
              </a:tr>
              <a:tr h="370840">
                <a:tc>
                  <a:txBody>
                    <a:bodyPr/>
                    <a:lstStyle/>
                    <a:p>
                      <a:r>
                        <a:rPr lang="en-US" sz="1400" dirty="0" smtClean="0">
                          <a:solidFill>
                            <a:srgbClr val="003399"/>
                          </a:solidFill>
                          <a:latin typeface="Arial Narrow" panose="020B0606020202030204" pitchFamily="34" charset="0"/>
                        </a:rPr>
                        <a:t>A1 – Injection</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A1 – Injection</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A3 – Broken Authentication and Session Management</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A2 – Broken</a:t>
                      </a:r>
                      <a:r>
                        <a:rPr lang="en-US" sz="1400" baseline="0" dirty="0" smtClean="0">
                          <a:solidFill>
                            <a:srgbClr val="003399"/>
                          </a:solidFill>
                          <a:latin typeface="Arial Narrow" panose="020B0606020202030204" pitchFamily="34" charset="0"/>
                        </a:rPr>
                        <a:t> Authentication and Session Management</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A2 – Cross-Site Scripting (XSS)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A3 – Cross-Site Scripting (XSS)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A4 – Insecure</a:t>
                      </a:r>
                      <a:r>
                        <a:rPr lang="en-US" sz="1400" baseline="0" dirty="0" smtClean="0">
                          <a:solidFill>
                            <a:srgbClr val="003399"/>
                          </a:solidFill>
                          <a:latin typeface="Arial Narrow" panose="020B0606020202030204" pitchFamily="34" charset="0"/>
                        </a:rPr>
                        <a:t> Direct Object References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A4 – Insecure Direct Object References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A6 – Security Misconfiguration</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A5 – Security Misconfiguration</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A7 – Insecure Cryptographic</a:t>
                      </a:r>
                      <a:r>
                        <a:rPr lang="en-US" sz="1400" baseline="0" dirty="0" smtClean="0">
                          <a:solidFill>
                            <a:srgbClr val="003399"/>
                          </a:solidFill>
                          <a:latin typeface="Arial Narrow" panose="020B0606020202030204" pitchFamily="34" charset="0"/>
                        </a:rPr>
                        <a:t> Storage – Merged with A9 </a:t>
                      </a:r>
                      <a:r>
                        <a:rPr lang="en-US" sz="1400" baseline="0" dirty="0" smtClean="0">
                          <a:solidFill>
                            <a:srgbClr val="003399"/>
                          </a:solidFill>
                          <a:latin typeface="Arial Narrow" panose="020B0606020202030204" pitchFamily="34" charset="0"/>
                          <a:sym typeface="Wingdings" panose="05000000000000000000" pitchFamily="2" charset="2"/>
                        </a:rPr>
                        <a:t></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400" dirty="0" smtClean="0">
                          <a:solidFill>
                            <a:srgbClr val="003399"/>
                          </a:solidFill>
                          <a:latin typeface="Arial Narrow" panose="020B0606020202030204" pitchFamily="34" charset="0"/>
                        </a:rPr>
                        <a:t>A6</a:t>
                      </a:r>
                      <a:r>
                        <a:rPr lang="en-US" sz="1400" baseline="0" dirty="0" smtClean="0">
                          <a:solidFill>
                            <a:srgbClr val="003399"/>
                          </a:solidFill>
                          <a:latin typeface="Arial Narrow" panose="020B0606020202030204" pitchFamily="34" charset="0"/>
                        </a:rPr>
                        <a:t> – Sensitive Data Exposure</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370840">
                <a:tc>
                  <a:txBody>
                    <a:bodyPr/>
                    <a:lstStyle/>
                    <a:p>
                      <a:r>
                        <a:rPr lang="en-US" sz="1400" dirty="0" smtClean="0">
                          <a:solidFill>
                            <a:srgbClr val="003399"/>
                          </a:solidFill>
                          <a:latin typeface="Arial Narrow" panose="020B0606020202030204" pitchFamily="34" charset="0"/>
                        </a:rPr>
                        <a:t>A8 – Failure to Restrict URL Access – Broadened into </a:t>
                      </a:r>
                      <a:r>
                        <a:rPr lang="en-US" sz="1400" dirty="0" smtClean="0">
                          <a:solidFill>
                            <a:srgbClr val="003399"/>
                          </a:solidFill>
                          <a:latin typeface="Arial Narrow" panose="020B0606020202030204" pitchFamily="34" charset="0"/>
                          <a:sym typeface="Wingdings" panose="05000000000000000000" pitchFamily="2" charset="2"/>
                        </a:rPr>
                        <a:t></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400" dirty="0" smtClean="0">
                          <a:solidFill>
                            <a:srgbClr val="003399"/>
                          </a:solidFill>
                          <a:latin typeface="Arial Narrow" panose="020B0606020202030204" pitchFamily="34" charset="0"/>
                        </a:rPr>
                        <a:t>A7 – Missing Function Level Access Control</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370840">
                <a:tc>
                  <a:txBody>
                    <a:bodyPr/>
                    <a:lstStyle/>
                    <a:p>
                      <a:r>
                        <a:rPr lang="en-US" sz="1400" dirty="0" smtClean="0">
                          <a:solidFill>
                            <a:srgbClr val="003399"/>
                          </a:solidFill>
                          <a:latin typeface="Arial Narrow" panose="020B0606020202030204" pitchFamily="34" charset="0"/>
                        </a:rPr>
                        <a:t>A5 – Cross-Site Request Forgery (CSRF)</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A8 – Cross-Site</a:t>
                      </a:r>
                      <a:r>
                        <a:rPr lang="en-US" sz="1400" baseline="0" dirty="0" smtClean="0">
                          <a:solidFill>
                            <a:srgbClr val="003399"/>
                          </a:solidFill>
                          <a:latin typeface="Arial Narrow" panose="020B0606020202030204" pitchFamily="34" charset="0"/>
                        </a:rPr>
                        <a:t> Request Forgery (CSRF)</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&lt;buried</a:t>
                      </a:r>
                      <a:r>
                        <a:rPr lang="en-US" sz="1400" baseline="0" dirty="0" smtClean="0">
                          <a:solidFill>
                            <a:srgbClr val="003399"/>
                          </a:solidFill>
                          <a:latin typeface="Arial Narrow" panose="020B0606020202030204" pitchFamily="34" charset="0"/>
                        </a:rPr>
                        <a:t> in A6: Security Misconfiguration&gt;</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400" dirty="0" smtClean="0">
                          <a:solidFill>
                            <a:srgbClr val="003399"/>
                          </a:solidFill>
                          <a:latin typeface="Arial Narrow" panose="020B0606020202030204" pitchFamily="34" charset="0"/>
                        </a:rPr>
                        <a:t>A9 – Using Known</a:t>
                      </a:r>
                      <a:r>
                        <a:rPr lang="en-US" sz="1400" baseline="0" dirty="0" smtClean="0">
                          <a:solidFill>
                            <a:srgbClr val="003399"/>
                          </a:solidFill>
                          <a:latin typeface="Arial Narrow" panose="020B0606020202030204" pitchFamily="34" charset="0"/>
                        </a:rPr>
                        <a:t> Vulnerability Components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r h="370840">
                <a:tc>
                  <a:txBody>
                    <a:bodyPr/>
                    <a:lstStyle/>
                    <a:p>
                      <a:r>
                        <a:rPr lang="en-US" sz="1400" dirty="0" smtClean="0">
                          <a:solidFill>
                            <a:srgbClr val="003399"/>
                          </a:solidFill>
                          <a:latin typeface="Arial Narrow" panose="020B0606020202030204" pitchFamily="34" charset="0"/>
                        </a:rPr>
                        <a:t>A10 – Un-validated</a:t>
                      </a:r>
                      <a:r>
                        <a:rPr lang="en-US" sz="1400" baseline="0" dirty="0" smtClean="0">
                          <a:solidFill>
                            <a:srgbClr val="003399"/>
                          </a:solidFill>
                          <a:latin typeface="Arial Narrow" panose="020B0606020202030204" pitchFamily="34" charset="0"/>
                        </a:rPr>
                        <a:t> Redirects and Forwards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en-US" sz="1400" dirty="0" smtClean="0">
                          <a:solidFill>
                            <a:srgbClr val="003399"/>
                          </a:solidFill>
                          <a:latin typeface="Arial Narrow" panose="020B0606020202030204" pitchFamily="34" charset="0"/>
                        </a:rPr>
                        <a:t>A10 – Un-validated Redirects and Forwards</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70840">
                <a:tc>
                  <a:txBody>
                    <a:bodyPr/>
                    <a:lstStyle/>
                    <a:p>
                      <a:r>
                        <a:rPr lang="en-US" sz="1400" dirty="0" smtClean="0">
                          <a:solidFill>
                            <a:srgbClr val="003399"/>
                          </a:solidFill>
                          <a:latin typeface="Arial Narrow" panose="020B0606020202030204" pitchFamily="34" charset="0"/>
                        </a:rPr>
                        <a:t>A9 – Insufficient Transport Layer Protection</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r>
                        <a:rPr lang="en-US" sz="1400" dirty="0" smtClean="0">
                          <a:solidFill>
                            <a:srgbClr val="003399"/>
                          </a:solidFill>
                          <a:latin typeface="Arial Narrow" panose="020B0606020202030204" pitchFamily="34" charset="0"/>
                        </a:rPr>
                        <a:t>Merged with 2010-A7 into new 2013-A6</a:t>
                      </a:r>
                      <a:endParaRPr lang="en-US" sz="1400" dirty="0">
                        <a:solidFill>
                          <a:srgbClr val="003399"/>
                        </a:solidFill>
                        <a:latin typeface="Arial Narrow" panose="020B0606020202030204" pitchFamily="34" charset="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bl>
          </a:graphicData>
        </a:graphic>
      </p:graphicFrame>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7</a:t>
            </a:fld>
            <a:r>
              <a:rPr lang="en-US" smtClean="0"/>
              <a:t> -</a:t>
            </a:r>
            <a:endParaRPr lang="en-US" dirty="0"/>
          </a:p>
        </p:txBody>
      </p:sp>
      <p:sp>
        <p:nvSpPr>
          <p:cNvPr id="6" name="TextBox 5"/>
          <p:cNvSpPr txBox="1"/>
          <p:nvPr/>
        </p:nvSpPr>
        <p:spPr>
          <a:xfrm>
            <a:off x="2438400" y="6305490"/>
            <a:ext cx="4437101" cy="400110"/>
          </a:xfrm>
          <a:prstGeom prst="rect">
            <a:avLst/>
          </a:prstGeom>
          <a:noFill/>
        </p:spPr>
        <p:txBody>
          <a:bodyPr wrap="square" rtlCol="0">
            <a:spAutoFit/>
          </a:bodyPr>
          <a:lstStyle/>
          <a:p>
            <a:pPr>
              <a:lnSpc>
                <a:spcPct val="100000"/>
              </a:lnSpc>
            </a:pPr>
            <a:r>
              <a:rPr lang="en-US" sz="1000" b="1" dirty="0" smtClean="0">
                <a:solidFill>
                  <a:srgbClr val="003399"/>
                </a:solidFill>
              </a:rPr>
              <a:t>Source</a:t>
            </a:r>
            <a:r>
              <a:rPr lang="en-US" sz="1000" b="1" dirty="0" smtClean="0">
                <a:solidFill>
                  <a:srgbClr val="003399"/>
                </a:solidFill>
              </a:rPr>
              <a:t>: </a:t>
            </a:r>
            <a:r>
              <a:rPr lang="en-US" sz="1000" dirty="0" smtClean="0">
                <a:solidFill>
                  <a:srgbClr val="003399"/>
                </a:solidFill>
              </a:rPr>
              <a:t>OWASP Top </a:t>
            </a:r>
            <a:r>
              <a:rPr lang="en-US" sz="1000" dirty="0">
                <a:solidFill>
                  <a:srgbClr val="003399"/>
                </a:solidFill>
              </a:rPr>
              <a:t>Ten Project (https://www.owasp.org/index.php/Category:OWASP_Top_Ten_Project)</a:t>
            </a:r>
            <a:endParaRPr lang="en-US" sz="1000" dirty="0">
              <a:solidFill>
                <a:srgbClr val="003399"/>
              </a:solidFill>
            </a:endParaRPr>
          </a:p>
        </p:txBody>
      </p:sp>
    </p:spTree>
    <p:extLst>
      <p:ext uri="{BB962C8B-B14F-4D97-AF65-F5344CB8AC3E}">
        <p14:creationId xmlns:p14="http://schemas.microsoft.com/office/powerpoint/2010/main" val="2539057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sym typeface="Wingdings" pitchFamily="2" charset="2"/>
              </a:rPr>
              <a:t>Software Environment and Security Controls</a:t>
            </a:r>
            <a:r>
              <a:rPr lang="en-US" dirty="0"/>
              <a:t/>
            </a:r>
            <a:br>
              <a:rPr lang="en-US" dirty="0"/>
            </a:br>
            <a:r>
              <a:rPr lang="en-US" dirty="0" smtClean="0"/>
              <a:t>Example of Processor </a:t>
            </a:r>
            <a:r>
              <a:rPr lang="en-US" dirty="0"/>
              <a:t>Privilege </a:t>
            </a:r>
            <a:r>
              <a:rPr lang="en-US" dirty="0" smtClean="0"/>
              <a:t>States</a:t>
            </a:r>
            <a:endParaRPr lang="en-US" dirty="0"/>
          </a:p>
        </p:txBody>
      </p:sp>
      <p:sp>
        <p:nvSpPr>
          <p:cNvPr id="3" name="Text Placeholder 2"/>
          <p:cNvSpPr>
            <a:spLocks noGrp="1"/>
          </p:cNvSpPr>
          <p:nvPr>
            <p:ph type="body" sz="half" idx="1"/>
          </p:nvPr>
        </p:nvSpPr>
        <p:spPr>
          <a:xfrm>
            <a:off x="685800" y="1143000"/>
            <a:ext cx="4572000" cy="5410200"/>
          </a:xfrm>
        </p:spPr>
        <p:txBody>
          <a:bodyPr/>
          <a:lstStyle/>
          <a:p>
            <a:pPr marL="0" indent="0">
              <a:buNone/>
            </a:pPr>
            <a:r>
              <a:rPr lang="en-US" dirty="0" smtClean="0"/>
              <a:t>VMware ESX</a:t>
            </a:r>
          </a:p>
          <a:p>
            <a:pPr lvl="1"/>
            <a:r>
              <a:rPr lang="en-US" dirty="0" smtClean="0"/>
              <a:t>Hypervisor operates at </a:t>
            </a:r>
            <a:r>
              <a:rPr lang="en-US" u="sng" dirty="0" smtClean="0">
                <a:solidFill>
                  <a:srgbClr val="FF6600"/>
                </a:solidFill>
              </a:rPr>
              <a:t>Ring 0</a:t>
            </a:r>
          </a:p>
          <a:p>
            <a:pPr lvl="1"/>
            <a:r>
              <a:rPr lang="en-US" dirty="0" smtClean="0"/>
              <a:t>Guest OS kernel and OS now moved to </a:t>
            </a:r>
            <a:r>
              <a:rPr lang="en-US" u="sng" dirty="0" smtClean="0">
                <a:solidFill>
                  <a:srgbClr val="FF6600"/>
                </a:solidFill>
              </a:rPr>
              <a:t>Ring 1</a:t>
            </a:r>
          </a:p>
          <a:p>
            <a:pPr lvl="1"/>
            <a:r>
              <a:rPr lang="en-US" dirty="0" smtClean="0"/>
              <a:t>OS utilities in </a:t>
            </a:r>
            <a:r>
              <a:rPr lang="en-US" u="sng" dirty="0" smtClean="0">
                <a:solidFill>
                  <a:srgbClr val="FF6600"/>
                </a:solidFill>
              </a:rPr>
              <a:t>Ring 2</a:t>
            </a:r>
          </a:p>
          <a:p>
            <a:pPr lvl="1"/>
            <a:r>
              <a:rPr lang="en-US" dirty="0" smtClean="0"/>
              <a:t>Application in </a:t>
            </a:r>
            <a:r>
              <a:rPr lang="en-US" u="sng" dirty="0" smtClean="0">
                <a:solidFill>
                  <a:srgbClr val="FF6600"/>
                </a:solidFill>
              </a:rPr>
              <a:t>Ring 3</a:t>
            </a:r>
            <a:endParaRPr lang="en-US" u="sng" dirty="0">
              <a:solidFill>
                <a:srgbClr val="FF6600"/>
              </a:solidFill>
            </a:endParaRPr>
          </a:p>
        </p:txBody>
      </p:sp>
      <p:sp>
        <p:nvSpPr>
          <p:cNvPr id="5" name="Slide Number Placeholder 4"/>
          <p:cNvSpPr>
            <a:spLocks noGrp="1"/>
          </p:cNvSpPr>
          <p:nvPr>
            <p:ph type="sldNum" sz="quarter" idx="10"/>
          </p:nvPr>
        </p:nvSpPr>
        <p:spPr/>
        <p:txBody>
          <a:bodyPr/>
          <a:lstStyle/>
          <a:p>
            <a:r>
              <a:rPr lang="en-US" smtClean="0"/>
              <a:t>- </a:t>
            </a:r>
            <a:fld id="{D3A67185-C23E-4F46-B8CF-3FEF7A559C8A}" type="slidenum">
              <a:rPr lang="en-US" smtClean="0"/>
              <a:pPr/>
              <a:t>70</a:t>
            </a:fld>
            <a:r>
              <a:rPr lang="en-US"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070861918"/>
              </p:ext>
            </p:extLst>
          </p:nvPr>
        </p:nvGraphicFramePr>
        <p:xfrm>
          <a:off x="4953000" y="2514600"/>
          <a:ext cx="3884613" cy="2374900"/>
        </p:xfrm>
        <a:graphic>
          <a:graphicData uri="http://schemas.openxmlformats.org/presentationml/2006/ole">
            <mc:AlternateContent xmlns:mc="http://schemas.openxmlformats.org/markup-compatibility/2006">
              <mc:Choice xmlns:v="urn:schemas-microsoft-com:vml" Requires="v">
                <p:oleObj spid="_x0000_s1665095" name="Visio" r:id="rId4" imgW="3885052" imgH="2375170" progId="Visio.Drawing.11">
                  <p:embed/>
                </p:oleObj>
              </mc:Choice>
              <mc:Fallback>
                <p:oleObj name="Visio" r:id="rId4" imgW="3885052" imgH="2375170" progId="Visio.Drawing.11">
                  <p:embed/>
                  <p:pic>
                    <p:nvPicPr>
                      <p:cNvPr id="0" name=""/>
                      <p:cNvPicPr/>
                      <p:nvPr/>
                    </p:nvPicPr>
                    <p:blipFill>
                      <a:blip r:embed="rId5"/>
                      <a:stretch>
                        <a:fillRect/>
                      </a:stretch>
                    </p:blipFill>
                    <p:spPr>
                      <a:xfrm>
                        <a:off x="4953000" y="2514600"/>
                        <a:ext cx="3884613" cy="2374900"/>
                      </a:xfrm>
                      <a:prstGeom prst="rect">
                        <a:avLst/>
                      </a:prstGeom>
                    </p:spPr>
                  </p:pic>
                </p:oleObj>
              </mc:Fallback>
            </mc:AlternateContent>
          </a:graphicData>
        </a:graphic>
      </p:graphicFrame>
      <p:sp>
        <p:nvSpPr>
          <p:cNvPr id="9" name="Text Box 5"/>
          <p:cNvSpPr txBox="1">
            <a:spLocks noChangeArrowheads="1"/>
          </p:cNvSpPr>
          <p:nvPr/>
        </p:nvSpPr>
        <p:spPr bwMode="auto">
          <a:xfrm>
            <a:off x="1524000" y="6642556"/>
            <a:ext cx="6553200" cy="21544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VMware ESX I/O Driver Model</a:t>
            </a:r>
            <a:r>
              <a:rPr lang="en-US" sz="1000" dirty="0">
                <a:solidFill>
                  <a:srgbClr val="003399"/>
                </a:solidFill>
              </a:rPr>
              <a:t> (http://blogs.vmware.com/performance/2007/11/ten-reasons-why.html)</a:t>
            </a:r>
            <a:endParaRPr lang="en-US" sz="1000" dirty="0"/>
          </a:p>
        </p:txBody>
      </p:sp>
      <p:pic>
        <p:nvPicPr>
          <p:cNvPr id="1665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886200"/>
            <a:ext cx="3733800" cy="24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3630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a:sym typeface="Wingdings" pitchFamily="2" charset="2"/>
              </a:rPr>
              <a:t>Software Environment and Security Controls</a:t>
            </a:r>
            <a:r>
              <a:rPr lang="en-US" dirty="0"/>
              <a:t/>
            </a:r>
            <a:br>
              <a:rPr lang="en-US" dirty="0"/>
            </a:br>
            <a:r>
              <a:rPr lang="en-US" dirty="0" smtClean="0"/>
              <a:t>Same principles, but different </a:t>
            </a:r>
            <a:r>
              <a:rPr lang="en-US" dirty="0"/>
              <a:t>t</a:t>
            </a:r>
            <a:r>
              <a:rPr lang="en-US" dirty="0" smtClean="0"/>
              <a:t>echnology thus different </a:t>
            </a:r>
            <a:r>
              <a:rPr lang="en-US" dirty="0"/>
              <a:t>a</a:t>
            </a:r>
            <a:r>
              <a:rPr lang="en-US" dirty="0" smtClean="0"/>
              <a:t>ttacks</a:t>
            </a:r>
            <a:endParaRPr lang="en-US" dirty="0"/>
          </a:p>
        </p:txBody>
      </p:sp>
      <p:sp>
        <p:nvSpPr>
          <p:cNvPr id="7" name="Content Placeholder 6"/>
          <p:cNvSpPr>
            <a:spLocks noGrp="1"/>
          </p:cNvSpPr>
          <p:nvPr>
            <p:ph idx="1"/>
          </p:nvPr>
        </p:nvSpPr>
        <p:spPr/>
        <p:txBody>
          <a:bodyPr/>
          <a:lstStyle/>
          <a:p>
            <a:r>
              <a:rPr lang="en-US" dirty="0" smtClean="0"/>
              <a:t>Reference monitoring principles is consistent even with virtualization: Violation of privilege</a:t>
            </a:r>
          </a:p>
          <a:p>
            <a:pPr lvl="1"/>
            <a:r>
              <a:rPr lang="en-US" dirty="0" smtClean="0"/>
              <a:t>Hypervisor vulnerabilities. Attack of kernel (Ring 0)</a:t>
            </a:r>
          </a:p>
          <a:p>
            <a:pPr lvl="1"/>
            <a:r>
              <a:rPr lang="en-US" dirty="0" smtClean="0"/>
              <a:t>Hypervisor escape vulnerabilities. Violation of isolation of guest VMs (Ring 0)</a:t>
            </a:r>
          </a:p>
          <a:p>
            <a:pPr lvl="1"/>
            <a:r>
              <a:rPr lang="en-US" dirty="0" smtClean="0"/>
              <a:t>Administrative VM vulnerabilities</a:t>
            </a:r>
          </a:p>
          <a:p>
            <a:pPr lvl="2"/>
            <a:r>
              <a:rPr lang="en-US" dirty="0" smtClean="0"/>
              <a:t>Management server vulnerabilities. </a:t>
            </a:r>
            <a:br>
              <a:rPr lang="en-US" dirty="0" smtClean="0"/>
            </a:br>
            <a:r>
              <a:rPr lang="en-US" dirty="0" smtClean="0"/>
              <a:t>Exploitation of virtualized system </a:t>
            </a:r>
            <a:br>
              <a:rPr lang="en-US" dirty="0" smtClean="0"/>
            </a:br>
            <a:r>
              <a:rPr lang="en-US" dirty="0" smtClean="0"/>
              <a:t>configuration. (Ring 0)</a:t>
            </a:r>
          </a:p>
          <a:p>
            <a:pPr lvl="2"/>
            <a:r>
              <a:rPr lang="en-US" dirty="0" smtClean="0"/>
              <a:t>Management console vulnerabilities. </a:t>
            </a:r>
            <a:br>
              <a:rPr lang="en-US" dirty="0" smtClean="0"/>
            </a:br>
            <a:r>
              <a:rPr lang="en-US" dirty="0" smtClean="0"/>
              <a:t>Attacks of privileged state (Entire TCB)</a:t>
            </a:r>
            <a:endParaRPr lang="en-US" dirty="0"/>
          </a:p>
          <a:p>
            <a:pPr lvl="1"/>
            <a:r>
              <a:rPr lang="en-US" dirty="0" smtClean="0"/>
              <a:t>Guest VM vulnerabilities. Exploitation of OS vulnerabilities, but can potentially provide an attack vector to administrative VM, hypervisor, then other guest VMs (Ring 3/Ring 2 </a:t>
            </a:r>
            <a:r>
              <a:rPr lang="en-US" dirty="0" smtClean="0">
                <a:sym typeface="Wingdings" pitchFamily="2" charset="2"/>
              </a:rPr>
              <a:t> </a:t>
            </a:r>
            <a:r>
              <a:rPr lang="en-US" dirty="0" smtClean="0"/>
              <a:t>Ring 1 </a:t>
            </a:r>
            <a:r>
              <a:rPr lang="en-US" dirty="0" smtClean="0">
                <a:sym typeface="Wingdings" pitchFamily="2" charset="2"/>
              </a:rPr>
              <a:t> Ring 0)</a:t>
            </a:r>
            <a:endParaRPr lang="en-US" dirty="0" smtClean="0"/>
          </a:p>
        </p:txBody>
      </p:sp>
      <p:sp>
        <p:nvSpPr>
          <p:cNvPr id="5" name="Slide Number Placeholder 4"/>
          <p:cNvSpPr>
            <a:spLocks noGrp="1"/>
          </p:cNvSpPr>
          <p:nvPr>
            <p:ph type="sldNum" sz="quarter" idx="10"/>
          </p:nvPr>
        </p:nvSpPr>
        <p:spPr/>
        <p:txBody>
          <a:bodyPr/>
          <a:lstStyle/>
          <a:p>
            <a:r>
              <a:rPr lang="en-US" smtClean="0"/>
              <a:t>- </a:t>
            </a:r>
            <a:fld id="{D3A67185-C23E-4F46-B8CF-3FEF7A559C8A}" type="slidenum">
              <a:rPr lang="en-US" smtClean="0"/>
              <a:pPr/>
              <a:t>71</a:t>
            </a:fld>
            <a:r>
              <a:rPr lang="en-US" smtClean="0"/>
              <a:t> -</a:t>
            </a:r>
            <a:endParaRPr lang="en-US" dirty="0"/>
          </a:p>
        </p:txBody>
      </p:sp>
      <p:pic>
        <p:nvPicPr>
          <p:cNvPr id="1667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743200"/>
            <a:ext cx="2895600" cy="197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2362200" y="6642556"/>
            <a:ext cx="4419600" cy="21544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Virtual Reality </a:t>
            </a:r>
            <a:r>
              <a:rPr lang="en-US" sz="1000" dirty="0" smtClean="0">
                <a:solidFill>
                  <a:srgbClr val="003399"/>
                </a:solidFill>
              </a:rPr>
              <a:t>(http</a:t>
            </a:r>
            <a:r>
              <a:rPr lang="en-US" sz="1000" dirty="0">
                <a:solidFill>
                  <a:srgbClr val="003399"/>
                </a:solidFill>
              </a:rPr>
              <a:t>://blogs.vmware.com/virtualreality/2008/06</a:t>
            </a:r>
            <a:r>
              <a:rPr lang="en-US" sz="1000" dirty="0" smtClean="0">
                <a:solidFill>
                  <a:srgbClr val="003399"/>
                </a:solidFill>
              </a:rPr>
              <a:t>/)</a:t>
            </a:r>
            <a:endParaRPr lang="en-US" sz="1000" dirty="0"/>
          </a:p>
        </p:txBody>
      </p:sp>
    </p:spTree>
    <p:extLst>
      <p:ext uri="{BB962C8B-B14F-4D97-AF65-F5344CB8AC3E}">
        <p14:creationId xmlns:p14="http://schemas.microsoft.com/office/powerpoint/2010/main" val="151390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500"/>
                                        <p:tgtEl>
                                          <p:spTgt spid="7">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left)">
                                      <p:cBhvr>
                                        <p:cTn id="15" dur="500"/>
                                        <p:tgtEl>
                                          <p:spTgt spid="7">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wipe(left)">
                                      <p:cBhvr>
                                        <p:cTn id="18" dur="500"/>
                                        <p:tgtEl>
                                          <p:spTgt spid="7">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wipe(left)">
                                      <p:cBhvr>
                                        <p:cTn id="21" dur="500"/>
                                        <p:tgtEl>
                                          <p:spTgt spid="7">
                                            <p:txEl>
                                              <p:pRg st="5" end="5"/>
                                            </p:txEl>
                                          </p:spTgt>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6670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wipe(left)">
                                      <p:cBhvr>
                                        <p:cTn id="2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a:sym typeface="Wingdings" pitchFamily="2" charset="2"/>
              </a:rPr>
              <a:t>Software Environment and Security Controls</a:t>
            </a:r>
            <a:r>
              <a:rPr lang="en-US" dirty="0"/>
              <a:t/>
            </a:r>
            <a:br>
              <a:rPr lang="en-US" dirty="0"/>
            </a:br>
            <a:r>
              <a:rPr lang="en-US" dirty="0"/>
              <a:t>Example of Processor Privilege </a:t>
            </a:r>
            <a:r>
              <a:rPr lang="en-US" dirty="0" smtClean="0"/>
              <a:t>States – Many-to-Many</a:t>
            </a:r>
            <a:endParaRPr lang="en-US" dirty="0"/>
          </a:p>
        </p:txBody>
      </p:sp>
      <p:sp>
        <p:nvSpPr>
          <p:cNvPr id="7" name="Content Placeholder 6"/>
          <p:cNvSpPr>
            <a:spLocks noGrp="1"/>
          </p:cNvSpPr>
          <p:nvPr>
            <p:ph idx="1"/>
          </p:nvPr>
        </p:nvSpPr>
        <p:spPr/>
        <p:txBody>
          <a:bodyPr/>
          <a:lstStyle/>
          <a:p>
            <a:r>
              <a:rPr lang="en-US" dirty="0" smtClean="0"/>
              <a:t>VMware </a:t>
            </a:r>
            <a:r>
              <a:rPr lang="en-US" dirty="0" err="1" smtClean="0"/>
              <a:t>vSphere</a:t>
            </a:r>
            <a:r>
              <a:rPr lang="en-US" dirty="0" smtClean="0"/>
              <a:t> further abstracts the hardware layer</a:t>
            </a:r>
          </a:p>
          <a:p>
            <a:pPr lvl="1"/>
            <a:r>
              <a:rPr lang="en-US" dirty="0" smtClean="0"/>
              <a:t>Virtual Machine File System (VMFS) for abstraction of data storage</a:t>
            </a:r>
          </a:p>
          <a:p>
            <a:pPr lvl="1"/>
            <a:r>
              <a:rPr lang="en-US" dirty="0" err="1" smtClean="0"/>
              <a:t>vNetwork</a:t>
            </a:r>
            <a:r>
              <a:rPr lang="en-US" dirty="0" smtClean="0"/>
              <a:t> Distributed Switch (</a:t>
            </a:r>
            <a:r>
              <a:rPr lang="en-US" dirty="0" err="1" smtClean="0"/>
              <a:t>vDS</a:t>
            </a:r>
            <a:r>
              <a:rPr lang="en-US" dirty="0" smtClean="0"/>
              <a:t>) for abstraction of network layer</a:t>
            </a:r>
          </a:p>
          <a:p>
            <a:pPr lvl="1"/>
            <a:r>
              <a:rPr lang="en-US" dirty="0" err="1" smtClean="0"/>
              <a:t>vMotion</a:t>
            </a:r>
            <a:r>
              <a:rPr lang="en-US" dirty="0" smtClean="0"/>
              <a:t> for distribution of processing power and high availability</a:t>
            </a:r>
          </a:p>
          <a:p>
            <a:pPr lvl="1"/>
            <a:endParaRPr lang="en-US" dirty="0"/>
          </a:p>
        </p:txBody>
      </p:sp>
      <p:sp>
        <p:nvSpPr>
          <p:cNvPr id="5" name="Slide Number Placeholder 4"/>
          <p:cNvSpPr>
            <a:spLocks noGrp="1"/>
          </p:cNvSpPr>
          <p:nvPr>
            <p:ph type="sldNum" sz="quarter" idx="10"/>
          </p:nvPr>
        </p:nvSpPr>
        <p:spPr/>
        <p:txBody>
          <a:bodyPr/>
          <a:lstStyle/>
          <a:p>
            <a:r>
              <a:rPr lang="en-US" smtClean="0"/>
              <a:t>- </a:t>
            </a:r>
            <a:fld id="{D3A67185-C23E-4F46-B8CF-3FEF7A559C8A}" type="slidenum">
              <a:rPr lang="en-US" smtClean="0"/>
              <a:pPr/>
              <a:t>72</a:t>
            </a:fld>
            <a:r>
              <a:rPr lang="en-US" smtClean="0"/>
              <a:t> -</a:t>
            </a:r>
            <a:endParaRPr lang="en-US" dirty="0"/>
          </a:p>
        </p:txBody>
      </p:sp>
      <p:pic>
        <p:nvPicPr>
          <p:cNvPr id="1666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69690"/>
            <a:ext cx="3124200" cy="275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6055" name="Picture 7" descr="Represents networking with vNetwork standard switches and shows the relationshop between networks inside and outside of the virtual environment are represen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41734"/>
            <a:ext cx="3576638" cy="2240066"/>
          </a:xfrm>
          <a:prstGeom prst="rect">
            <a:avLst/>
          </a:prstGeom>
          <a:noFill/>
          <a:extLst>
            <a:ext uri="{909E8E84-426E-40DD-AFC4-6F175D3DCCD1}">
              <a14:hiddenFill xmlns:a14="http://schemas.microsoft.com/office/drawing/2010/main">
                <a:solidFill>
                  <a:srgbClr val="FFFFFF"/>
                </a:solidFill>
              </a14:hiddenFill>
            </a:ext>
          </a:extLst>
        </p:spPr>
      </p:pic>
      <p:pic>
        <p:nvPicPr>
          <p:cNvPr id="1666057" name="Picture 9" descr="This image shows how vMotion migrates a virtual machine from one server to anot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875" y="3466439"/>
            <a:ext cx="2968625" cy="9531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rot="16200000">
            <a:off x="6322367" y="3655367"/>
            <a:ext cx="5181601" cy="461665"/>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a:solidFill>
                  <a:srgbClr val="003399"/>
                </a:solidFill>
              </a:rPr>
              <a:t>: http://pubs.vmware.com/vsphere-4-esx-vcenter/index.jsp?topic=/com.vmware.vsphere.intro.doc_41/c_vmware_infrastructure_introduction.html</a:t>
            </a:r>
            <a:endParaRPr lang="en-US" sz="1000" dirty="0"/>
          </a:p>
        </p:txBody>
      </p:sp>
    </p:spTree>
    <p:extLst>
      <p:ext uri="{BB962C8B-B14F-4D97-AF65-F5344CB8AC3E}">
        <p14:creationId xmlns:p14="http://schemas.microsoft.com/office/powerpoint/2010/main" val="131985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66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6660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666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sym typeface="Wingdings" pitchFamily="2" charset="2"/>
              </a:rPr>
              <a:t>Software Environment and Security Controls</a:t>
            </a:r>
            <a:r>
              <a:rPr lang="en-US" dirty="0"/>
              <a:t/>
            </a:r>
            <a:br>
              <a:rPr lang="en-US" dirty="0"/>
            </a:br>
            <a:r>
              <a:rPr lang="en-US" dirty="0" smtClean="0"/>
              <a:t>More complexity, more attack surfaces - Examples</a:t>
            </a:r>
            <a:endParaRPr lang="en-US" dirty="0"/>
          </a:p>
        </p:txBody>
      </p:sp>
      <p:sp>
        <p:nvSpPr>
          <p:cNvPr id="3" name="Content Placeholder 2"/>
          <p:cNvSpPr>
            <a:spLocks noGrp="1"/>
          </p:cNvSpPr>
          <p:nvPr>
            <p:ph idx="1"/>
          </p:nvPr>
        </p:nvSpPr>
        <p:spPr>
          <a:xfrm>
            <a:off x="685800" y="1143000"/>
            <a:ext cx="7772400" cy="5181600"/>
          </a:xfrm>
        </p:spPr>
        <p:txBody>
          <a:bodyPr>
            <a:normAutofit fontScale="77500" lnSpcReduction="20000"/>
          </a:bodyPr>
          <a:lstStyle/>
          <a:p>
            <a:r>
              <a:rPr lang="en-US" dirty="0" smtClean="0"/>
              <a:t>Hypervisor vulnerability:</a:t>
            </a:r>
          </a:p>
          <a:p>
            <a:pPr lvl="1"/>
            <a:r>
              <a:rPr lang="en-US" dirty="0"/>
              <a:t>CVE-2010-2070: </a:t>
            </a:r>
            <a:r>
              <a:rPr lang="en-US" dirty="0" err="1" smtClean="0"/>
              <a:t>Xen</a:t>
            </a:r>
            <a:r>
              <a:rPr lang="en-US" dirty="0" smtClean="0"/>
              <a:t> </a:t>
            </a:r>
            <a:r>
              <a:rPr lang="en-US" dirty="0"/>
              <a:t>IA-64 </a:t>
            </a:r>
            <a:r>
              <a:rPr lang="en-US" dirty="0" smtClean="0"/>
              <a:t>architecture, </a:t>
            </a:r>
            <a:r>
              <a:rPr lang="en-US" dirty="0"/>
              <a:t>allows local </a:t>
            </a:r>
            <a:r>
              <a:rPr lang="en-US" dirty="0" smtClean="0"/>
              <a:t>user to modify processor status register that can cause </a:t>
            </a:r>
            <a:r>
              <a:rPr lang="en-US" dirty="0" err="1" smtClean="0"/>
              <a:t>DoS</a:t>
            </a:r>
            <a:r>
              <a:rPr lang="en-US" dirty="0" smtClean="0"/>
              <a:t>. (CVSS: 4.9 [Medium])</a:t>
            </a:r>
          </a:p>
          <a:p>
            <a:r>
              <a:rPr lang="en-US" dirty="0" smtClean="0"/>
              <a:t>Hypervisor escape vulnerability:</a:t>
            </a:r>
          </a:p>
          <a:p>
            <a:pPr lvl="1"/>
            <a:r>
              <a:rPr lang="en-US" dirty="0" smtClean="0"/>
              <a:t>CVE-2009-1244: VM display function in VMware allows guest OS user to execute arbitrary code in hypervisor. (CVSS: 6.8 [Medium])</a:t>
            </a:r>
          </a:p>
          <a:p>
            <a:r>
              <a:rPr lang="en-US" dirty="0" smtClean="0"/>
              <a:t>Administrative VM vulnerabilities:</a:t>
            </a:r>
          </a:p>
          <a:p>
            <a:pPr lvl="1"/>
            <a:r>
              <a:rPr lang="en-US" dirty="0"/>
              <a:t>CVE-2008-2097: Buffer overflow in </a:t>
            </a:r>
            <a:r>
              <a:rPr lang="en-US" dirty="0" smtClean="0"/>
              <a:t>VMware ESX management </a:t>
            </a:r>
            <a:r>
              <a:rPr lang="en-US" dirty="0"/>
              <a:t>service </a:t>
            </a:r>
            <a:r>
              <a:rPr lang="en-US" dirty="0" smtClean="0"/>
              <a:t>that allows </a:t>
            </a:r>
            <a:r>
              <a:rPr lang="en-US" dirty="0"/>
              <a:t>remote authenticated users to gain </a:t>
            </a:r>
            <a:r>
              <a:rPr lang="en-US" dirty="0" smtClean="0"/>
              <a:t>root privileges. (CVSS: 9.0 [High])</a:t>
            </a:r>
          </a:p>
          <a:p>
            <a:pPr lvl="1"/>
            <a:r>
              <a:rPr lang="en-US" dirty="0" smtClean="0"/>
              <a:t>CVE-2008-4281: Directory traversal in VMware </a:t>
            </a:r>
            <a:r>
              <a:rPr lang="en-US" dirty="0" err="1" smtClean="0"/>
              <a:t>ESXi</a:t>
            </a:r>
            <a:r>
              <a:rPr lang="en-US" dirty="0" smtClean="0"/>
              <a:t> that allows VM administrators to gain elevated privileges. (CVSS: 9.3 [High])</a:t>
            </a:r>
          </a:p>
          <a:p>
            <a:pPr lvl="1"/>
            <a:r>
              <a:rPr lang="en-US" dirty="0" smtClean="0"/>
              <a:t>CVE-2009-2277: </a:t>
            </a:r>
            <a:r>
              <a:rPr lang="en-US" dirty="0"/>
              <a:t>Cross-site scripting (XSS) vulnerability in </a:t>
            </a:r>
            <a:r>
              <a:rPr lang="en-US" dirty="0" err="1"/>
              <a:t>WebAccess</a:t>
            </a:r>
            <a:r>
              <a:rPr lang="en-US" dirty="0"/>
              <a:t> in VMware </a:t>
            </a:r>
            <a:r>
              <a:rPr lang="en-US" dirty="0" err="1" smtClean="0"/>
              <a:t>VirtualCenter</a:t>
            </a:r>
            <a:r>
              <a:rPr lang="en-US" dirty="0" smtClean="0"/>
              <a:t> that allows remote attacker to inject arbitrary web script to steal “context data” such as authentication credentials (CVSS: 4.3 [Medium])</a:t>
            </a:r>
            <a:endParaRPr lang="en-US" dirty="0"/>
          </a:p>
          <a:p>
            <a:r>
              <a:rPr lang="en-US" dirty="0" smtClean="0"/>
              <a:t>Guest VM vulnerabilities:</a:t>
            </a:r>
          </a:p>
          <a:p>
            <a:pPr lvl="1"/>
            <a:r>
              <a:rPr lang="en-US" dirty="0" smtClean="0"/>
              <a:t>CVE-2011-2145: VMware Host Guest File System (HGFS) allows </a:t>
            </a:r>
            <a:r>
              <a:rPr lang="en-US" dirty="0"/>
              <a:t>Solaris or FreeBSD guest OS </a:t>
            </a:r>
            <a:r>
              <a:rPr lang="en-US" dirty="0" smtClean="0"/>
              <a:t>users to modify guest OS files. (CVSS: 6.3 [Medium])</a:t>
            </a:r>
          </a:p>
          <a:p>
            <a:pPr lvl="1"/>
            <a:r>
              <a:rPr lang="en-US" dirty="0" smtClean="0"/>
              <a:t>CVE-2011-2217: ActiveX controls in Internet Explorer allows remote attacker to execute arbitrary code or corrupt memory in VMware Infrastructure. (CVSS: 9.3 [High])</a:t>
            </a:r>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73</a:t>
            </a:fld>
            <a:r>
              <a:rPr lang="en-US" smtClean="0"/>
              <a:t> -</a:t>
            </a:r>
            <a:endParaRPr lang="en-US" dirty="0"/>
          </a:p>
        </p:txBody>
      </p:sp>
      <p:sp>
        <p:nvSpPr>
          <p:cNvPr id="6" name="Text Box 5"/>
          <p:cNvSpPr txBox="1">
            <a:spLocks noChangeArrowheads="1"/>
          </p:cNvSpPr>
          <p:nvPr/>
        </p:nvSpPr>
        <p:spPr bwMode="auto">
          <a:xfrm>
            <a:off x="1905000" y="6180892"/>
            <a:ext cx="5105400" cy="677108"/>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p>
          <a:p>
            <a:pPr marL="171450" indent="-171450">
              <a:lnSpc>
                <a:spcPct val="80000"/>
              </a:lnSpc>
              <a:spcBef>
                <a:spcPct val="20000"/>
              </a:spcBef>
              <a:buFont typeface="Arial" pitchFamily="34" charset="0"/>
              <a:buChar char="•"/>
            </a:pPr>
            <a:r>
              <a:rPr lang="en-US" sz="1000" dirty="0" smtClean="0">
                <a:solidFill>
                  <a:srgbClr val="003399"/>
                </a:solidFill>
              </a:rPr>
              <a:t>T. </a:t>
            </a:r>
            <a:r>
              <a:rPr lang="en-US" sz="1000" dirty="0" err="1" smtClean="0">
                <a:solidFill>
                  <a:srgbClr val="003399"/>
                </a:solidFill>
              </a:rPr>
              <a:t>McNevin</a:t>
            </a:r>
            <a:r>
              <a:rPr lang="en-US" sz="1000" dirty="0" smtClean="0">
                <a:solidFill>
                  <a:srgbClr val="003399"/>
                </a:solidFill>
              </a:rPr>
              <a:t>, </a:t>
            </a:r>
            <a:r>
              <a:rPr lang="en-US" sz="1000" i="1" dirty="0" smtClean="0">
                <a:solidFill>
                  <a:srgbClr val="003399"/>
                </a:solidFill>
              </a:rPr>
              <a:t>Introduction to Hypervisor Vulnerabilities (Part 1), </a:t>
            </a:r>
            <a:r>
              <a:rPr lang="en-US" sz="1000" dirty="0" smtClean="0">
                <a:solidFill>
                  <a:srgbClr val="003399"/>
                </a:solidFill>
              </a:rPr>
              <a:t>MITRE, 2009</a:t>
            </a:r>
          </a:p>
          <a:p>
            <a:pPr marL="171450" indent="-171450">
              <a:lnSpc>
                <a:spcPct val="80000"/>
              </a:lnSpc>
              <a:spcBef>
                <a:spcPct val="20000"/>
              </a:spcBef>
              <a:buFont typeface="Arial" pitchFamily="34" charset="0"/>
              <a:buChar char="•"/>
            </a:pPr>
            <a:r>
              <a:rPr lang="en-US" sz="1000" dirty="0" smtClean="0">
                <a:solidFill>
                  <a:srgbClr val="003399"/>
                </a:solidFill>
              </a:rPr>
              <a:t>B. Williams, T. Cross, </a:t>
            </a:r>
            <a:r>
              <a:rPr lang="en-US" sz="1000" i="1" dirty="0" smtClean="0">
                <a:solidFill>
                  <a:srgbClr val="003399"/>
                </a:solidFill>
              </a:rPr>
              <a:t>Virtualization System Vulnerabilities</a:t>
            </a:r>
            <a:r>
              <a:rPr lang="en-US" sz="1000" dirty="0" smtClean="0">
                <a:solidFill>
                  <a:srgbClr val="003399"/>
                </a:solidFill>
              </a:rPr>
              <a:t>, IBM X-Force, 2010</a:t>
            </a:r>
          </a:p>
          <a:p>
            <a:pPr marL="171450" indent="-171450">
              <a:lnSpc>
                <a:spcPct val="80000"/>
              </a:lnSpc>
              <a:spcBef>
                <a:spcPct val="20000"/>
              </a:spcBef>
              <a:buFont typeface="Arial" pitchFamily="34" charset="0"/>
              <a:buChar char="•"/>
            </a:pPr>
            <a:r>
              <a:rPr lang="en-US" sz="1000" dirty="0">
                <a:solidFill>
                  <a:srgbClr val="003399"/>
                </a:solidFill>
              </a:rPr>
              <a:t>NVD (http://</a:t>
            </a:r>
            <a:r>
              <a:rPr lang="en-US" sz="1000" dirty="0" smtClean="0">
                <a:solidFill>
                  <a:srgbClr val="003399"/>
                </a:solidFill>
              </a:rPr>
              <a:t>web.nvd.nist.gov/view/vuln/search)</a:t>
            </a:r>
            <a:endParaRPr lang="en-US" sz="1000" dirty="0"/>
          </a:p>
        </p:txBody>
      </p:sp>
    </p:spTree>
    <p:extLst>
      <p:ext uri="{BB962C8B-B14F-4D97-AF65-F5344CB8AC3E}">
        <p14:creationId xmlns:p14="http://schemas.microsoft.com/office/powerpoint/2010/main" val="30985930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98E3B892-1CA0-41BD-9DC6-18B6BAA0A134}" type="slidenum">
              <a:rPr lang="en-US"/>
              <a:pPr/>
              <a:t>74</a:t>
            </a:fld>
            <a:r>
              <a:rPr lang="en-US" dirty="0"/>
              <a:t> -</a:t>
            </a:r>
          </a:p>
        </p:txBody>
      </p:sp>
      <p:sp>
        <p:nvSpPr>
          <p:cNvPr id="990210"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br>
              <a:rPr lang="en-US" sz="1200" dirty="0">
                <a:sym typeface="Wingdings" pitchFamily="2" charset="2"/>
              </a:rPr>
            </a:br>
            <a:r>
              <a:rPr lang="en-US" dirty="0"/>
              <a:t>Security Controls for </a:t>
            </a:r>
            <a:r>
              <a:rPr lang="en-US" dirty="0" smtClean="0"/>
              <a:t>Software Environment</a:t>
            </a:r>
            <a:endParaRPr lang="en-US" dirty="0"/>
          </a:p>
        </p:txBody>
      </p:sp>
      <p:sp>
        <p:nvSpPr>
          <p:cNvPr id="990211" name="Rectangle 3"/>
          <p:cNvSpPr>
            <a:spLocks noGrp="1" noChangeArrowheads="1"/>
          </p:cNvSpPr>
          <p:nvPr>
            <p:ph type="body" idx="1"/>
          </p:nvPr>
        </p:nvSpPr>
        <p:spPr>
          <a:xfrm>
            <a:off x="685800" y="1143000"/>
            <a:ext cx="8229600" cy="5410200"/>
          </a:xfrm>
        </p:spPr>
        <p:txBody>
          <a:bodyPr>
            <a:normAutofit fontScale="92500" lnSpcReduction="10000"/>
          </a:bodyPr>
          <a:lstStyle/>
          <a:p>
            <a:pPr>
              <a:lnSpc>
                <a:spcPct val="110000"/>
              </a:lnSpc>
              <a:spcBef>
                <a:spcPts val="0"/>
              </a:spcBef>
            </a:pPr>
            <a:r>
              <a:rPr lang="en-US" dirty="0" smtClean="0"/>
              <a:t>For </a:t>
            </a:r>
            <a:r>
              <a:rPr lang="en-US" dirty="0"/>
              <a:t>CISSP </a:t>
            </a:r>
            <a:r>
              <a:rPr lang="en-US" dirty="0" smtClean="0"/>
              <a:t>Exam, countermeasures are also called “security controls”… </a:t>
            </a:r>
            <a:endParaRPr lang="en-US" dirty="0"/>
          </a:p>
          <a:p>
            <a:pPr lvl="1">
              <a:lnSpc>
                <a:spcPct val="110000"/>
              </a:lnSpc>
              <a:spcBef>
                <a:spcPts val="0"/>
              </a:spcBef>
            </a:pPr>
            <a:r>
              <a:rPr lang="en-US" dirty="0"/>
              <a:t>Security Controls for Buffer Overflows</a:t>
            </a:r>
          </a:p>
          <a:p>
            <a:pPr lvl="1">
              <a:lnSpc>
                <a:spcPct val="110000"/>
              </a:lnSpc>
              <a:spcBef>
                <a:spcPts val="0"/>
              </a:spcBef>
            </a:pPr>
            <a:r>
              <a:rPr lang="en-US" dirty="0"/>
              <a:t>Memory Protection</a:t>
            </a:r>
          </a:p>
          <a:p>
            <a:pPr lvl="1">
              <a:lnSpc>
                <a:spcPct val="110000"/>
              </a:lnSpc>
              <a:spcBef>
                <a:spcPts val="0"/>
              </a:spcBef>
            </a:pPr>
            <a:r>
              <a:rPr lang="en-US" dirty="0"/>
              <a:t>Covert Channel Controls</a:t>
            </a:r>
          </a:p>
          <a:p>
            <a:pPr lvl="1">
              <a:lnSpc>
                <a:spcPct val="110000"/>
              </a:lnSpc>
              <a:spcBef>
                <a:spcPts val="0"/>
              </a:spcBef>
            </a:pPr>
            <a:r>
              <a:rPr lang="en-US" dirty="0"/>
              <a:t>Cryptography</a:t>
            </a:r>
          </a:p>
          <a:p>
            <a:pPr lvl="1">
              <a:lnSpc>
                <a:spcPct val="110000"/>
              </a:lnSpc>
              <a:spcBef>
                <a:spcPts val="0"/>
              </a:spcBef>
            </a:pPr>
            <a:r>
              <a:rPr lang="en-US" dirty="0"/>
              <a:t>Password Protection Techniques</a:t>
            </a:r>
          </a:p>
          <a:p>
            <a:pPr lvl="1">
              <a:lnSpc>
                <a:spcPct val="110000"/>
              </a:lnSpc>
              <a:spcBef>
                <a:spcPts val="0"/>
              </a:spcBef>
            </a:pPr>
            <a:r>
              <a:rPr lang="en-US" dirty="0"/>
              <a:t>Inadequate Granularity of Controls</a:t>
            </a:r>
          </a:p>
          <a:p>
            <a:pPr lvl="1">
              <a:lnSpc>
                <a:spcPct val="110000"/>
              </a:lnSpc>
              <a:spcBef>
                <a:spcPts val="0"/>
              </a:spcBef>
            </a:pPr>
            <a:r>
              <a:rPr lang="en-US" dirty="0"/>
              <a:t>Control and Separation of Environments</a:t>
            </a:r>
          </a:p>
          <a:p>
            <a:pPr lvl="1">
              <a:lnSpc>
                <a:spcPct val="110000"/>
              </a:lnSpc>
              <a:spcBef>
                <a:spcPts val="0"/>
              </a:spcBef>
            </a:pPr>
            <a:r>
              <a:rPr lang="en-US" dirty="0"/>
              <a:t>Time of Check/Time of Use (TOC/TOU)</a:t>
            </a:r>
          </a:p>
          <a:p>
            <a:pPr lvl="1">
              <a:lnSpc>
                <a:spcPct val="110000"/>
              </a:lnSpc>
              <a:spcBef>
                <a:spcPts val="0"/>
              </a:spcBef>
            </a:pPr>
            <a:r>
              <a:rPr lang="en-US" dirty="0"/>
              <a:t>Social Engineering</a:t>
            </a:r>
          </a:p>
          <a:p>
            <a:pPr lvl="1">
              <a:lnSpc>
                <a:spcPct val="110000"/>
              </a:lnSpc>
              <a:spcBef>
                <a:spcPts val="0"/>
              </a:spcBef>
            </a:pPr>
            <a:r>
              <a:rPr lang="en-US" dirty="0"/>
              <a:t>Backup Controls</a:t>
            </a:r>
          </a:p>
          <a:p>
            <a:pPr lvl="1">
              <a:lnSpc>
                <a:spcPct val="110000"/>
              </a:lnSpc>
              <a:spcBef>
                <a:spcPts val="0"/>
              </a:spcBef>
            </a:pPr>
            <a:r>
              <a:rPr lang="en-US" dirty="0"/>
              <a:t>Malicious Code/Malware Controls</a:t>
            </a:r>
          </a:p>
          <a:p>
            <a:pPr lvl="1">
              <a:lnSpc>
                <a:spcPct val="110000"/>
              </a:lnSpc>
              <a:spcBef>
                <a:spcPts val="0"/>
              </a:spcBef>
            </a:pPr>
            <a:r>
              <a:rPr lang="en-US" dirty="0"/>
              <a:t>Virus Protection Controls</a:t>
            </a:r>
          </a:p>
          <a:p>
            <a:pPr lvl="1">
              <a:lnSpc>
                <a:spcPct val="110000"/>
              </a:lnSpc>
              <a:spcBef>
                <a:spcPts val="0"/>
              </a:spcBef>
            </a:pPr>
            <a:r>
              <a:rPr lang="en-US" dirty="0"/>
              <a:t>Mobile Code Controls</a:t>
            </a:r>
          </a:p>
          <a:p>
            <a:pPr lvl="1">
              <a:lnSpc>
                <a:spcPct val="110000"/>
              </a:lnSpc>
              <a:spcBef>
                <a:spcPts val="0"/>
              </a:spcBef>
            </a:pPr>
            <a:r>
              <a:rPr lang="en-US" dirty="0"/>
              <a:t>Sandbox</a:t>
            </a:r>
          </a:p>
          <a:p>
            <a:pPr lvl="1">
              <a:lnSpc>
                <a:spcPct val="110000"/>
              </a:lnSpc>
              <a:spcBef>
                <a:spcPts val="0"/>
              </a:spcBef>
            </a:pPr>
            <a:r>
              <a:rPr lang="en-US" dirty="0"/>
              <a:t>Programming Language Support</a:t>
            </a:r>
          </a:p>
          <a:p>
            <a:pPr lvl="1">
              <a:lnSpc>
                <a:spcPct val="110000"/>
              </a:lnSpc>
              <a:spcBef>
                <a:spcPts val="0"/>
              </a:spcBef>
            </a:pPr>
            <a:r>
              <a:rPr lang="en-US" dirty="0"/>
              <a:t>Access Controls</a:t>
            </a:r>
          </a:p>
          <a:p>
            <a:pPr lvl="1">
              <a:lnSpc>
                <a:spcPct val="110000"/>
              </a:lnSpc>
              <a:spcBef>
                <a:spcPts val="0"/>
              </a:spcBef>
            </a:pPr>
            <a:endParaRPr lang="en-US" dirty="0"/>
          </a:p>
        </p:txBody>
      </p:sp>
      <p:sp>
        <p:nvSpPr>
          <p:cNvPr id="5" name="Text Box 5"/>
          <p:cNvSpPr txBox="1">
            <a:spLocks noChangeArrowheads="1"/>
          </p:cNvSpPr>
          <p:nvPr/>
        </p:nvSpPr>
        <p:spPr bwMode="auto">
          <a:xfrm>
            <a:off x="3733800" y="6519446"/>
            <a:ext cx="4800600" cy="338554"/>
          </a:xfrm>
          <a:prstGeom prst="rect">
            <a:avLst/>
          </a:prstGeom>
          <a:noFill/>
          <a:ln w="9525">
            <a:noFill/>
            <a:miter lim="800000"/>
            <a:headEnd/>
            <a:tailEnd/>
          </a:ln>
          <a:effectLst/>
        </p:spPr>
        <p:txBody>
          <a:bodyPr wrap="square">
            <a:spAutoFit/>
          </a:bodyPr>
          <a:lstStyle/>
          <a:p>
            <a:pPr>
              <a:lnSpc>
                <a:spcPct val="80000"/>
              </a:lnSpc>
              <a:spcBef>
                <a:spcPct val="20000"/>
              </a:spcBef>
            </a:pPr>
            <a:r>
              <a:rPr lang="en-US" sz="1000" b="1" dirty="0" smtClean="0">
                <a:solidFill>
                  <a:srgbClr val="003399"/>
                </a:solidFill>
              </a:rPr>
              <a:t>Reference</a:t>
            </a:r>
            <a:r>
              <a:rPr lang="en-US" sz="1000" dirty="0" smtClean="0">
                <a:solidFill>
                  <a:srgbClr val="003399"/>
                </a:solidFill>
              </a:rPr>
              <a:t>: </a:t>
            </a:r>
            <a:r>
              <a:rPr lang="en-US" sz="1000" i="1" dirty="0" smtClean="0">
                <a:solidFill>
                  <a:srgbClr val="003399"/>
                </a:solidFill>
              </a:rPr>
              <a:t>Official (ISC)</a:t>
            </a:r>
            <a:r>
              <a:rPr lang="en-US" sz="1000" i="1" baseline="30000" dirty="0" smtClean="0">
                <a:solidFill>
                  <a:srgbClr val="003399"/>
                </a:solidFill>
              </a:rPr>
              <a:t>2</a:t>
            </a:r>
            <a:r>
              <a:rPr lang="en-US" sz="1000" i="1" dirty="0" smtClean="0">
                <a:solidFill>
                  <a:srgbClr val="003399"/>
                </a:solidFill>
              </a:rPr>
              <a:t> Guide to The CISSP CBK</a:t>
            </a:r>
            <a:r>
              <a:rPr lang="en-US" sz="1000" dirty="0" smtClean="0">
                <a:solidFill>
                  <a:srgbClr val="003399"/>
                </a:solidFill>
              </a:rPr>
              <a:t>, H. Tipton, et. al., (ISC)</a:t>
            </a:r>
            <a:r>
              <a:rPr lang="en-US" sz="1000" baseline="30000" dirty="0" smtClean="0">
                <a:solidFill>
                  <a:srgbClr val="003399"/>
                </a:solidFill>
              </a:rPr>
              <a:t>2</a:t>
            </a:r>
            <a:r>
              <a:rPr lang="en-US" sz="1000" dirty="0" smtClean="0">
                <a:solidFill>
                  <a:srgbClr val="003399"/>
                </a:solidFill>
              </a:rPr>
              <a:t> Press, Auerbach Publications, 2007.</a:t>
            </a:r>
            <a:endParaRPr lang="en-US" sz="1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4FD39D0B-1357-47FE-8A70-3303A80A285C}" type="slidenum">
              <a:rPr lang="en-US"/>
              <a:pPr/>
              <a:t>75</a:t>
            </a:fld>
            <a:r>
              <a:rPr lang="en-US" dirty="0"/>
              <a:t> -</a:t>
            </a:r>
          </a:p>
        </p:txBody>
      </p:sp>
      <p:sp>
        <p:nvSpPr>
          <p:cNvPr id="992258"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br>
              <a:rPr lang="en-US" sz="1200" dirty="0">
                <a:sym typeface="Wingdings" pitchFamily="2" charset="2"/>
              </a:rPr>
            </a:br>
            <a:r>
              <a:rPr lang="en-US" dirty="0"/>
              <a:t>Security Controls for Buffer Overflow</a:t>
            </a:r>
            <a:endParaRPr lang="en-US" sz="1200" dirty="0"/>
          </a:p>
        </p:txBody>
      </p:sp>
      <p:sp>
        <p:nvSpPr>
          <p:cNvPr id="992259" name="Rectangle 3"/>
          <p:cNvSpPr>
            <a:spLocks noGrp="1" noChangeArrowheads="1"/>
          </p:cNvSpPr>
          <p:nvPr>
            <p:ph type="body" idx="1"/>
          </p:nvPr>
        </p:nvSpPr>
        <p:spPr>
          <a:xfrm>
            <a:off x="685800" y="1143000"/>
            <a:ext cx="8153400" cy="5332413"/>
          </a:xfrm>
        </p:spPr>
        <p:txBody>
          <a:bodyPr/>
          <a:lstStyle/>
          <a:p>
            <a:pPr>
              <a:lnSpc>
                <a:spcPct val="90000"/>
              </a:lnSpc>
            </a:pPr>
            <a:r>
              <a:rPr lang="en-US" dirty="0">
                <a:cs typeface="Arial" charset="0"/>
              </a:rPr>
              <a:t>One of the </a:t>
            </a:r>
            <a:r>
              <a:rPr lang="en-US" u="sng" dirty="0">
                <a:solidFill>
                  <a:srgbClr val="FF6600"/>
                </a:solidFill>
                <a:cs typeface="Arial" charset="0"/>
              </a:rPr>
              <a:t>oldest</a:t>
            </a:r>
            <a:r>
              <a:rPr lang="en-US" dirty="0">
                <a:cs typeface="Arial" charset="0"/>
              </a:rPr>
              <a:t> and </a:t>
            </a:r>
            <a:r>
              <a:rPr lang="en-US" u="sng" dirty="0">
                <a:solidFill>
                  <a:srgbClr val="FF6600"/>
                </a:solidFill>
                <a:cs typeface="Arial" charset="0"/>
              </a:rPr>
              <a:t>most common</a:t>
            </a:r>
            <a:r>
              <a:rPr lang="en-US" dirty="0">
                <a:cs typeface="Arial" charset="0"/>
              </a:rPr>
              <a:t> problems to </a:t>
            </a:r>
            <a:r>
              <a:rPr lang="en-US" dirty="0" smtClean="0">
                <a:cs typeface="Arial" charset="0"/>
              </a:rPr>
              <a:t>software.</a:t>
            </a:r>
          </a:p>
          <a:p>
            <a:pPr>
              <a:lnSpc>
                <a:spcPct val="90000"/>
              </a:lnSpc>
            </a:pPr>
            <a:r>
              <a:rPr lang="en-US" dirty="0" smtClean="0">
                <a:cs typeface="Arial" charset="0"/>
              </a:rPr>
              <a:t>A </a:t>
            </a:r>
            <a:r>
              <a:rPr lang="en-US" dirty="0">
                <a:cs typeface="Arial" charset="0"/>
              </a:rPr>
              <a:t>buffer overflow occurs when a program or process tries to </a:t>
            </a:r>
            <a:r>
              <a:rPr lang="en-US" u="sng" dirty="0">
                <a:solidFill>
                  <a:srgbClr val="FF6600"/>
                </a:solidFill>
                <a:cs typeface="Arial" charset="0"/>
              </a:rPr>
              <a:t>store more data in a buffer</a:t>
            </a:r>
            <a:r>
              <a:rPr lang="en-US" dirty="0">
                <a:cs typeface="Arial" charset="0"/>
              </a:rPr>
              <a:t> (temporary data storage area) </a:t>
            </a:r>
            <a:r>
              <a:rPr lang="en-US" u="sng" dirty="0">
                <a:solidFill>
                  <a:srgbClr val="FF6600"/>
                </a:solidFill>
                <a:cs typeface="Arial" charset="0"/>
              </a:rPr>
              <a:t>than it was intended to hold</a:t>
            </a:r>
            <a:r>
              <a:rPr lang="en-US" dirty="0">
                <a:cs typeface="Arial" charset="0"/>
              </a:rPr>
              <a:t>.</a:t>
            </a:r>
            <a:endParaRPr lang="en-US" dirty="0"/>
          </a:p>
          <a:p>
            <a:pPr>
              <a:lnSpc>
                <a:spcPct val="90000"/>
              </a:lnSpc>
              <a:buClr>
                <a:srgbClr val="003399"/>
              </a:buClr>
            </a:pPr>
            <a:r>
              <a:rPr lang="en-US" dirty="0"/>
              <a:t>Vulnerability is caused by lack of parameter checking or enforcement for </a:t>
            </a:r>
            <a:r>
              <a:rPr lang="en-US" u="sng" dirty="0">
                <a:solidFill>
                  <a:srgbClr val="FF6600"/>
                </a:solidFill>
              </a:rPr>
              <a:t>accuracy</a:t>
            </a:r>
            <a:r>
              <a:rPr lang="en-US" dirty="0"/>
              <a:t> and </a:t>
            </a:r>
            <a:r>
              <a:rPr lang="en-US" u="sng" dirty="0">
                <a:solidFill>
                  <a:srgbClr val="FF6600"/>
                </a:solidFill>
              </a:rPr>
              <a:t>consistency</a:t>
            </a:r>
            <a:r>
              <a:rPr lang="en-US" dirty="0"/>
              <a:t> by the software application or OS.</a:t>
            </a:r>
          </a:p>
          <a:p>
            <a:pPr>
              <a:lnSpc>
                <a:spcPct val="90000"/>
              </a:lnSpc>
              <a:buClr>
                <a:srgbClr val="003399"/>
              </a:buClr>
            </a:pPr>
            <a:r>
              <a:rPr lang="en-US" dirty="0"/>
              <a:t>Countermeasure:</a:t>
            </a:r>
          </a:p>
          <a:p>
            <a:pPr lvl="1">
              <a:lnSpc>
                <a:spcPct val="90000"/>
              </a:lnSpc>
            </a:pPr>
            <a:r>
              <a:rPr lang="en-US" dirty="0">
                <a:cs typeface="Arial" charset="0"/>
              </a:rPr>
              <a:t>Practice good SDLC process (</a:t>
            </a:r>
            <a:r>
              <a:rPr lang="en-US" u="sng" dirty="0">
                <a:solidFill>
                  <a:srgbClr val="FF6600"/>
                </a:solidFill>
                <a:cs typeface="Arial" charset="0"/>
              </a:rPr>
              <a:t>code inspection &amp; walkthrough</a:t>
            </a:r>
            <a:r>
              <a:rPr lang="en-US" dirty="0">
                <a:cs typeface="Arial" charset="0"/>
              </a:rPr>
              <a:t>).</a:t>
            </a:r>
          </a:p>
          <a:p>
            <a:pPr lvl="1">
              <a:lnSpc>
                <a:spcPct val="90000"/>
              </a:lnSpc>
              <a:buClr>
                <a:srgbClr val="003399"/>
              </a:buClr>
            </a:pPr>
            <a:r>
              <a:rPr lang="en-US" dirty="0" smtClean="0"/>
              <a:t>Programmer implementing </a:t>
            </a:r>
            <a:r>
              <a:rPr lang="en-US" u="sng" dirty="0" smtClean="0">
                <a:solidFill>
                  <a:srgbClr val="FF6600"/>
                </a:solidFill>
              </a:rPr>
              <a:t>parameter checks</a:t>
            </a:r>
            <a:r>
              <a:rPr lang="en-US" dirty="0" smtClean="0"/>
              <a:t> and enforce data rules.</a:t>
            </a:r>
          </a:p>
          <a:p>
            <a:pPr lvl="1">
              <a:lnSpc>
                <a:spcPct val="90000"/>
              </a:lnSpc>
            </a:pPr>
            <a:r>
              <a:rPr lang="en-US" dirty="0" smtClean="0">
                <a:cs typeface="Arial" charset="0"/>
              </a:rPr>
              <a:t>Apply </a:t>
            </a:r>
            <a:r>
              <a:rPr lang="en-US" u="sng" dirty="0">
                <a:solidFill>
                  <a:srgbClr val="FF6600"/>
                </a:solidFill>
                <a:cs typeface="Arial" charset="0"/>
              </a:rPr>
              <a:t>patches</a:t>
            </a:r>
            <a:r>
              <a:rPr lang="en-US" dirty="0">
                <a:cs typeface="Arial" charset="0"/>
              </a:rPr>
              <a:t> for OS &amp; applications.</a:t>
            </a:r>
          </a:p>
          <a:p>
            <a:pPr lvl="1">
              <a:lnSpc>
                <a:spcPct val="90000"/>
              </a:lnSpc>
            </a:pPr>
            <a:r>
              <a:rPr lang="en-US" dirty="0">
                <a:cs typeface="Arial" charset="0"/>
              </a:rPr>
              <a:t>If available, implement </a:t>
            </a:r>
            <a:r>
              <a:rPr lang="en-US" u="sng" dirty="0">
                <a:solidFill>
                  <a:srgbClr val="FF6600"/>
                </a:solidFill>
                <a:cs typeface="Arial" charset="0"/>
              </a:rPr>
              <a:t>hardware states and controls for memory protection</a:t>
            </a:r>
            <a:r>
              <a:rPr lang="en-US" dirty="0">
                <a:cs typeface="Arial" charset="0"/>
              </a:rPr>
              <a:t>. </a:t>
            </a:r>
            <a:endParaRPr lang="en-US" dirty="0" smtClean="0">
              <a:cs typeface="Arial" charset="0"/>
            </a:endParaRPr>
          </a:p>
          <a:p>
            <a:pPr lvl="1">
              <a:lnSpc>
                <a:spcPct val="90000"/>
              </a:lnSpc>
            </a:pPr>
            <a:r>
              <a:rPr lang="en-US" dirty="0" smtClean="0"/>
              <a:t>Buffer </a:t>
            </a:r>
            <a:r>
              <a:rPr lang="en-US" dirty="0"/>
              <a:t>management for OS</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9A4E1879-605F-454C-83C5-EABF89A884E4}" type="slidenum">
              <a:rPr lang="en-US"/>
              <a:pPr/>
              <a:t>76</a:t>
            </a:fld>
            <a:r>
              <a:rPr lang="en-US" dirty="0"/>
              <a:t> -</a:t>
            </a:r>
          </a:p>
        </p:txBody>
      </p:sp>
      <p:sp>
        <p:nvSpPr>
          <p:cNvPr id="996354"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Memory Protection</a:t>
            </a:r>
          </a:p>
        </p:txBody>
      </p:sp>
      <p:sp>
        <p:nvSpPr>
          <p:cNvPr id="996355" name="Rectangle 3"/>
          <p:cNvSpPr>
            <a:spLocks noGrp="1" noChangeArrowheads="1"/>
          </p:cNvSpPr>
          <p:nvPr>
            <p:ph type="body" idx="1"/>
          </p:nvPr>
        </p:nvSpPr>
        <p:spPr/>
        <p:txBody>
          <a:bodyPr/>
          <a:lstStyle/>
          <a:p>
            <a:pPr>
              <a:buClr>
                <a:srgbClr val="003399"/>
              </a:buClr>
            </a:pPr>
            <a:r>
              <a:rPr lang="en-US" u="sng" dirty="0">
                <a:solidFill>
                  <a:srgbClr val="FF6600"/>
                </a:solidFill>
              </a:rPr>
              <a:t>Memory protection</a:t>
            </a:r>
            <a:r>
              <a:rPr lang="en-US" dirty="0"/>
              <a:t> is enforcement of access control and privilege level to prevent unauthorized access to OS memory.</a:t>
            </a:r>
          </a:p>
          <a:p>
            <a:pPr>
              <a:buClr>
                <a:srgbClr val="003399"/>
              </a:buClr>
            </a:pPr>
            <a:r>
              <a:rPr lang="en-US" dirty="0"/>
              <a:t>Countermeasures:</a:t>
            </a:r>
          </a:p>
          <a:p>
            <a:pPr lvl="1">
              <a:buClr>
                <a:srgbClr val="003399"/>
              </a:buClr>
            </a:pPr>
            <a:r>
              <a:rPr lang="en-US" dirty="0"/>
              <a:t>Ensure all system-wide data structures and memory pools used by </a:t>
            </a:r>
            <a:r>
              <a:rPr lang="en-US" u="sng" dirty="0">
                <a:solidFill>
                  <a:srgbClr val="FF6600"/>
                </a:solidFill>
              </a:rPr>
              <a:t>kernel-mode</a:t>
            </a:r>
            <a:r>
              <a:rPr lang="en-US" dirty="0"/>
              <a:t> system components can </a:t>
            </a:r>
            <a:r>
              <a:rPr lang="en-US" u="sng" dirty="0">
                <a:solidFill>
                  <a:srgbClr val="FF6600"/>
                </a:solidFill>
              </a:rPr>
              <a:t>only be accessed while in kernel mode</a:t>
            </a:r>
            <a:r>
              <a:rPr lang="en-US" dirty="0"/>
              <a:t>.</a:t>
            </a:r>
          </a:p>
          <a:p>
            <a:pPr lvl="1">
              <a:buClr>
                <a:srgbClr val="003399"/>
              </a:buClr>
            </a:pPr>
            <a:r>
              <a:rPr lang="en-US" u="sng" dirty="0">
                <a:solidFill>
                  <a:srgbClr val="FF6600"/>
                </a:solidFill>
              </a:rPr>
              <a:t>Separate software processes</a:t>
            </a:r>
            <a:r>
              <a:rPr lang="en-US" dirty="0"/>
              <a:t>, protect private address space from other processes.</a:t>
            </a:r>
          </a:p>
          <a:p>
            <a:pPr lvl="1">
              <a:buClr>
                <a:srgbClr val="003399"/>
              </a:buClr>
            </a:pPr>
            <a:r>
              <a:rPr lang="en-US" u="sng" dirty="0">
                <a:solidFill>
                  <a:srgbClr val="FF6600"/>
                </a:solidFill>
              </a:rPr>
              <a:t>Hardware-controlled</a:t>
            </a:r>
            <a:r>
              <a:rPr lang="en-US" dirty="0"/>
              <a:t> memory protection</a:t>
            </a:r>
          </a:p>
          <a:p>
            <a:pPr lvl="1">
              <a:buClr>
                <a:srgbClr val="003399"/>
              </a:buClr>
            </a:pPr>
            <a:r>
              <a:rPr lang="en-US" dirty="0"/>
              <a:t>Use </a:t>
            </a:r>
            <a:r>
              <a:rPr lang="en-US" u="sng" dirty="0">
                <a:solidFill>
                  <a:srgbClr val="FF6600"/>
                </a:solidFill>
              </a:rPr>
              <a:t>Access Control List (ACL)</a:t>
            </a:r>
            <a:r>
              <a:rPr lang="en-US" dirty="0"/>
              <a:t> to protect shared memory objects.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6688589B-4F6C-4B6A-8C6F-F0AC6F30718F}" type="slidenum">
              <a:rPr lang="en-US"/>
              <a:pPr/>
              <a:t>77</a:t>
            </a:fld>
            <a:r>
              <a:rPr lang="en-US" dirty="0"/>
              <a:t> -</a:t>
            </a:r>
          </a:p>
        </p:txBody>
      </p:sp>
      <p:sp>
        <p:nvSpPr>
          <p:cNvPr id="998402"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Covert Channel Controls*</a:t>
            </a:r>
          </a:p>
        </p:txBody>
      </p:sp>
      <p:sp>
        <p:nvSpPr>
          <p:cNvPr id="998403" name="Rectangle 3"/>
          <p:cNvSpPr>
            <a:spLocks noGrp="1" noChangeArrowheads="1"/>
          </p:cNvSpPr>
          <p:nvPr>
            <p:ph type="body" idx="1"/>
          </p:nvPr>
        </p:nvSpPr>
        <p:spPr/>
        <p:txBody>
          <a:bodyPr/>
          <a:lstStyle/>
          <a:p>
            <a:pPr>
              <a:buClr>
                <a:srgbClr val="003399"/>
              </a:buClr>
            </a:pPr>
            <a:r>
              <a:rPr lang="en-US" u="sng" dirty="0">
                <a:solidFill>
                  <a:srgbClr val="FF6600"/>
                </a:solidFill>
              </a:rPr>
              <a:t>Covert channel</a:t>
            </a:r>
            <a:r>
              <a:rPr lang="en-US" dirty="0"/>
              <a:t> is an un-controlled information flow (or unauthorized information transfer) through hidden communication path(s).</a:t>
            </a:r>
          </a:p>
          <a:p>
            <a:pPr lvl="1">
              <a:buClr>
                <a:srgbClr val="003399"/>
              </a:buClr>
            </a:pPr>
            <a:r>
              <a:rPr lang="en-US" u="sng" dirty="0" smtClean="0">
                <a:solidFill>
                  <a:srgbClr val="FF6600"/>
                </a:solidFill>
              </a:rPr>
              <a:t>Storage</a:t>
            </a:r>
            <a:r>
              <a:rPr lang="en-US" dirty="0" smtClean="0"/>
              <a:t> channel</a:t>
            </a:r>
            <a:endParaRPr lang="en-US" dirty="0"/>
          </a:p>
          <a:p>
            <a:pPr lvl="1">
              <a:buClr>
                <a:srgbClr val="003399"/>
              </a:buClr>
            </a:pPr>
            <a:r>
              <a:rPr lang="en-US" u="sng" dirty="0" smtClean="0">
                <a:solidFill>
                  <a:srgbClr val="FF6600"/>
                </a:solidFill>
              </a:rPr>
              <a:t>Timing</a:t>
            </a:r>
            <a:r>
              <a:rPr lang="en-US" dirty="0" smtClean="0"/>
              <a:t> channel</a:t>
            </a:r>
            <a:endParaRPr lang="en-US" dirty="0"/>
          </a:p>
          <a:p>
            <a:pPr>
              <a:buClr>
                <a:srgbClr val="003399"/>
              </a:buClr>
            </a:pPr>
            <a:r>
              <a:rPr lang="en-US" dirty="0"/>
              <a:t>Countermeasure steps:</a:t>
            </a:r>
          </a:p>
          <a:p>
            <a:pPr lvl="1">
              <a:buClr>
                <a:srgbClr val="003399"/>
              </a:buClr>
            </a:pPr>
            <a:r>
              <a:rPr lang="en-US" u="sng" dirty="0">
                <a:solidFill>
                  <a:srgbClr val="FF6600"/>
                </a:solidFill>
              </a:rPr>
              <a:t>Identify</a:t>
            </a:r>
            <a:r>
              <a:rPr lang="en-US" dirty="0"/>
              <a:t> potential covert channel(s)</a:t>
            </a:r>
          </a:p>
          <a:p>
            <a:pPr lvl="1">
              <a:buClr>
                <a:srgbClr val="003399"/>
              </a:buClr>
            </a:pPr>
            <a:r>
              <a:rPr lang="en-US" u="sng" dirty="0">
                <a:solidFill>
                  <a:srgbClr val="FF6600"/>
                </a:solidFill>
              </a:rPr>
              <a:t>Verify</a:t>
            </a:r>
            <a:r>
              <a:rPr lang="en-US" dirty="0"/>
              <a:t> and validate existence of covert channel(s)</a:t>
            </a:r>
          </a:p>
          <a:p>
            <a:pPr lvl="1">
              <a:buClr>
                <a:srgbClr val="003399"/>
              </a:buClr>
            </a:pPr>
            <a:r>
              <a:rPr lang="en-US" u="sng" dirty="0">
                <a:solidFill>
                  <a:srgbClr val="FF6600"/>
                </a:solidFill>
              </a:rPr>
              <a:t>Close</a:t>
            </a:r>
            <a:r>
              <a:rPr lang="en-US" dirty="0"/>
              <a:t> the covert channel by install patch or packet-filtering security mechanism.</a:t>
            </a:r>
          </a:p>
          <a:p>
            <a:pPr lvl="1"/>
            <a:endParaRPr lang="en-US" dirty="0"/>
          </a:p>
          <a:p>
            <a:pPr>
              <a:buFontTx/>
              <a:buNone/>
            </a:pPr>
            <a:r>
              <a:rPr lang="en-US" sz="1200" b="1" dirty="0"/>
              <a:t>* Note</a:t>
            </a:r>
            <a:r>
              <a:rPr lang="en-US" sz="1200" dirty="0"/>
              <a:t>: While the definition of covert channel may be old, it is considered as “fundamental” in CISSP CBK.</a:t>
            </a:r>
          </a:p>
        </p:txBody>
      </p:sp>
      <p:sp>
        <p:nvSpPr>
          <p:cNvPr id="998404" name="Text Box 4"/>
          <p:cNvSpPr txBox="1">
            <a:spLocks noChangeArrowheads="1"/>
          </p:cNvSpPr>
          <p:nvPr/>
        </p:nvSpPr>
        <p:spPr bwMode="auto">
          <a:xfrm>
            <a:off x="1781175" y="6232525"/>
            <a:ext cx="6813019" cy="276999"/>
          </a:xfrm>
          <a:prstGeom prst="rect">
            <a:avLst/>
          </a:prstGeom>
          <a:noFill/>
          <a:ln w="9525">
            <a:noFill/>
            <a:miter lim="800000"/>
            <a:headEnd/>
            <a:tailEnd/>
          </a:ln>
          <a:effectLst/>
        </p:spPr>
        <p:txBody>
          <a:bodyPr wrap="none">
            <a:spAutoFit/>
          </a:bodyPr>
          <a:lstStyle/>
          <a:p>
            <a:r>
              <a:rPr lang="en-US" b="1" dirty="0" smtClean="0">
                <a:solidFill>
                  <a:srgbClr val="003399"/>
                </a:solidFill>
              </a:rPr>
              <a:t>Reference</a:t>
            </a:r>
            <a:r>
              <a:rPr lang="en-US" dirty="0" smtClean="0">
                <a:solidFill>
                  <a:srgbClr val="003399"/>
                </a:solidFill>
              </a:rPr>
              <a:t>: </a:t>
            </a:r>
            <a:r>
              <a:rPr lang="en-US" dirty="0">
                <a:solidFill>
                  <a:srgbClr val="003399"/>
                </a:solidFill>
              </a:rPr>
              <a:t>NCSC-TG-30, </a:t>
            </a:r>
            <a:r>
              <a:rPr lang="en-US" i="1" dirty="0">
                <a:solidFill>
                  <a:srgbClr val="003399"/>
                </a:solidFill>
              </a:rPr>
              <a:t>A Guide To Understanding Covert Channel Analysis of Trusted System</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4"/>
          <p:cNvSpPr>
            <a:spLocks noGrp="1"/>
          </p:cNvSpPr>
          <p:nvPr>
            <p:ph type="sldNum" sz="quarter" idx="10"/>
          </p:nvPr>
        </p:nvSpPr>
        <p:spPr/>
        <p:txBody>
          <a:bodyPr/>
          <a:lstStyle/>
          <a:p>
            <a:r>
              <a:rPr lang="en-US" dirty="0"/>
              <a:t>- </a:t>
            </a:r>
            <a:fld id="{076A3A70-BEBA-4BC2-8D2C-B578B1259D4E}" type="slidenum">
              <a:rPr lang="en-US"/>
              <a:pPr/>
              <a:t>78</a:t>
            </a:fld>
            <a:r>
              <a:rPr lang="en-US" dirty="0"/>
              <a:t> -</a:t>
            </a:r>
          </a:p>
        </p:txBody>
      </p:sp>
      <p:sp>
        <p:nvSpPr>
          <p:cNvPr id="1113090"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Covert Channel Controls*</a:t>
            </a:r>
          </a:p>
        </p:txBody>
      </p:sp>
      <p:sp>
        <p:nvSpPr>
          <p:cNvPr id="1113091" name="Rectangle 3"/>
          <p:cNvSpPr>
            <a:spLocks noGrp="1" noChangeArrowheads="1"/>
          </p:cNvSpPr>
          <p:nvPr>
            <p:ph type="body" sz="half" idx="1"/>
          </p:nvPr>
        </p:nvSpPr>
        <p:spPr>
          <a:xfrm>
            <a:off x="381000" y="1143000"/>
            <a:ext cx="8610600" cy="2365375"/>
          </a:xfrm>
        </p:spPr>
        <p:txBody>
          <a:bodyPr/>
          <a:lstStyle/>
          <a:p>
            <a:r>
              <a:rPr lang="en-US" dirty="0"/>
              <a:t>Countermeasure for covert channel:</a:t>
            </a:r>
          </a:p>
          <a:p>
            <a:pPr lvl="1">
              <a:buClr>
                <a:srgbClr val="003399"/>
              </a:buClr>
              <a:buFont typeface="Arial" charset="0"/>
              <a:buChar char="–"/>
            </a:pPr>
            <a:r>
              <a:rPr lang="en-US" u="sng" dirty="0">
                <a:solidFill>
                  <a:srgbClr val="FF6600"/>
                </a:solidFill>
              </a:rPr>
              <a:t>Information Flow Model</a:t>
            </a:r>
            <a:r>
              <a:rPr lang="en-US" dirty="0"/>
              <a:t> is a variation of access control matrix</a:t>
            </a:r>
          </a:p>
          <a:p>
            <a:pPr lvl="1"/>
            <a:r>
              <a:rPr lang="en-US" dirty="0"/>
              <a:t>Information Flow Model is based on Object Security Levels.</a:t>
            </a:r>
          </a:p>
          <a:p>
            <a:pPr lvl="1"/>
            <a:r>
              <a:rPr lang="en-US" dirty="0"/>
              <a:t>Object-to-object information flow is constrained in accordance with object’s security attributes.</a:t>
            </a:r>
          </a:p>
        </p:txBody>
      </p:sp>
      <p:graphicFrame>
        <p:nvGraphicFramePr>
          <p:cNvPr id="1113177" name="Group 89"/>
          <p:cNvGraphicFramePr>
            <a:graphicFrameLocks noGrp="1"/>
          </p:cNvGraphicFramePr>
          <p:nvPr>
            <p:ph sz="half" idx="2"/>
          </p:nvPr>
        </p:nvGraphicFramePr>
        <p:xfrm>
          <a:off x="1968500" y="3689350"/>
          <a:ext cx="5181600" cy="2196465"/>
        </p:xfrm>
        <a:graphic>
          <a:graphicData uri="http://schemas.openxmlformats.org/drawingml/2006/table">
            <a:tbl>
              <a:tblPr/>
              <a:tblGrid>
                <a:gridCol w="647700"/>
                <a:gridCol w="647700"/>
                <a:gridCol w="647700"/>
                <a:gridCol w="647700"/>
                <a:gridCol w="647700"/>
                <a:gridCol w="647700"/>
                <a:gridCol w="647700"/>
                <a:gridCol w="647700"/>
              </a:tblGrid>
              <a:tr h="2762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Object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36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rgbClr val="0033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DB6D2CCD-FFF9-4EFB-8CEE-083FAADEB279}" type="slidenum">
              <a:rPr lang="en-US"/>
              <a:pPr/>
              <a:t>79</a:t>
            </a:fld>
            <a:r>
              <a:rPr lang="en-US" dirty="0"/>
              <a:t> -</a:t>
            </a:r>
          </a:p>
        </p:txBody>
      </p:sp>
      <p:sp>
        <p:nvSpPr>
          <p:cNvPr id="1000450"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Cryptography</a:t>
            </a:r>
          </a:p>
        </p:txBody>
      </p:sp>
      <p:sp>
        <p:nvSpPr>
          <p:cNvPr id="1000451" name="Rectangle 3"/>
          <p:cNvSpPr>
            <a:spLocks noGrp="1" noChangeArrowheads="1"/>
          </p:cNvSpPr>
          <p:nvPr>
            <p:ph type="body" idx="1"/>
          </p:nvPr>
        </p:nvSpPr>
        <p:spPr>
          <a:xfrm>
            <a:off x="685800" y="1143000"/>
            <a:ext cx="7772400" cy="5562600"/>
          </a:xfrm>
        </p:spPr>
        <p:txBody>
          <a:bodyPr/>
          <a:lstStyle/>
          <a:p>
            <a:r>
              <a:rPr lang="en-US" dirty="0"/>
              <a:t>Cryptography provides </a:t>
            </a:r>
            <a:r>
              <a:rPr lang="en-US" u="sng" dirty="0">
                <a:solidFill>
                  <a:srgbClr val="FF6600"/>
                </a:solidFill>
              </a:rPr>
              <a:t>confidentiality</a:t>
            </a:r>
            <a:r>
              <a:rPr lang="en-US" dirty="0"/>
              <a:t>, </a:t>
            </a:r>
            <a:r>
              <a:rPr lang="en-US" u="sng" dirty="0">
                <a:solidFill>
                  <a:srgbClr val="FF6600"/>
                </a:solidFill>
              </a:rPr>
              <a:t>integrity</a:t>
            </a:r>
            <a:r>
              <a:rPr lang="en-US" dirty="0"/>
              <a:t>, </a:t>
            </a:r>
            <a:r>
              <a:rPr lang="en-US" u="sng" dirty="0">
                <a:solidFill>
                  <a:srgbClr val="FF6600"/>
                </a:solidFill>
              </a:rPr>
              <a:t>authentication</a:t>
            </a:r>
            <a:r>
              <a:rPr lang="en-US" dirty="0"/>
              <a:t>, and </a:t>
            </a:r>
            <a:r>
              <a:rPr lang="en-US" u="sng" dirty="0">
                <a:solidFill>
                  <a:srgbClr val="FF6600"/>
                </a:solidFill>
              </a:rPr>
              <a:t>non-repudiation</a:t>
            </a:r>
            <a:r>
              <a:rPr lang="en-US" dirty="0"/>
              <a:t> in information operations.</a:t>
            </a:r>
          </a:p>
          <a:p>
            <a:pPr lvl="1">
              <a:buClr>
                <a:srgbClr val="003399"/>
              </a:buClr>
              <a:buFont typeface="Arial" charset="0"/>
              <a:buChar char="–"/>
            </a:pPr>
            <a:r>
              <a:rPr lang="en-US" u="sng" dirty="0">
                <a:solidFill>
                  <a:srgbClr val="FF6600"/>
                </a:solidFill>
              </a:rPr>
              <a:t>Asymmetric Key Cryptography</a:t>
            </a:r>
            <a:endParaRPr lang="en-US" u="sng" dirty="0"/>
          </a:p>
          <a:p>
            <a:pPr lvl="2">
              <a:buClr>
                <a:srgbClr val="003399"/>
              </a:buClr>
              <a:buFont typeface="Arial" charset="0"/>
              <a:buChar char="–"/>
            </a:pPr>
            <a:r>
              <a:rPr lang="en-US" dirty="0"/>
              <a:t>Because of </a:t>
            </a:r>
            <a:r>
              <a:rPr lang="en-US" dirty="0" smtClean="0"/>
              <a:t>slow cipher </a:t>
            </a:r>
            <a:r>
              <a:rPr lang="en-US" dirty="0"/>
              <a:t>operation speed</a:t>
            </a:r>
            <a:r>
              <a:rPr lang="en-US" dirty="0" smtClean="0"/>
              <a:t>, it is </a:t>
            </a:r>
            <a:r>
              <a:rPr lang="en-US" dirty="0"/>
              <a:t>mostly used for key management function.</a:t>
            </a:r>
          </a:p>
          <a:p>
            <a:pPr lvl="1">
              <a:buClr>
                <a:srgbClr val="003399"/>
              </a:buClr>
              <a:buFont typeface="Arial" charset="0"/>
              <a:buChar char="–"/>
            </a:pPr>
            <a:r>
              <a:rPr lang="en-US" u="sng" dirty="0">
                <a:solidFill>
                  <a:srgbClr val="FF6600"/>
                </a:solidFill>
              </a:rPr>
              <a:t>Symmetric Key Cryptography</a:t>
            </a:r>
            <a:endParaRPr lang="en-US" u="sng" dirty="0"/>
          </a:p>
          <a:p>
            <a:pPr lvl="2">
              <a:buClr>
                <a:srgbClr val="003399"/>
              </a:buClr>
              <a:buFont typeface="Arial" charset="0"/>
              <a:buChar char="–"/>
            </a:pPr>
            <a:r>
              <a:rPr lang="en-US" dirty="0"/>
              <a:t>Because of speed, symmetric-key cryptosystems are used for crypto. operations. E.g. SSL/TLS at Transport-level (communication path), e-mail &amp; SOAP messages at message-level.</a:t>
            </a:r>
          </a:p>
          <a:p>
            <a:pPr lvl="1">
              <a:buClr>
                <a:srgbClr val="003399"/>
              </a:buClr>
              <a:buFont typeface="Arial" charset="0"/>
              <a:buChar char="–"/>
            </a:pPr>
            <a:r>
              <a:rPr lang="en-US" u="sng" dirty="0">
                <a:solidFill>
                  <a:srgbClr val="FF6600"/>
                </a:solidFill>
              </a:rPr>
              <a:t>Hash Function</a:t>
            </a:r>
          </a:p>
          <a:p>
            <a:pPr lvl="2">
              <a:buClr>
                <a:srgbClr val="003399"/>
              </a:buClr>
              <a:buFont typeface="Arial" charset="0"/>
              <a:buChar char="–"/>
            </a:pPr>
            <a:r>
              <a:rPr lang="en-US" dirty="0"/>
              <a:t>Message Digest</a:t>
            </a:r>
          </a:p>
          <a:p>
            <a:pPr lvl="2">
              <a:buClr>
                <a:srgbClr val="003399"/>
              </a:buClr>
              <a:buFont typeface="Arial" charset="0"/>
              <a:buChar char="–"/>
            </a:pPr>
            <a:r>
              <a:rPr lang="en-US" dirty="0"/>
              <a:t>Message Authentication Code (MAC)</a:t>
            </a:r>
          </a:p>
          <a:p>
            <a:pPr lvl="2">
              <a:buClr>
                <a:srgbClr val="003399"/>
              </a:buClr>
              <a:buFont typeface="Arial" charset="0"/>
              <a:buChar char="–"/>
            </a:pPr>
            <a:r>
              <a:rPr lang="en-US" dirty="0"/>
              <a:t>Key-hashed MAC (HMAC)</a:t>
            </a:r>
          </a:p>
          <a:p>
            <a:pPr lvl="1">
              <a:buClr>
                <a:srgbClr val="003399"/>
              </a:buClr>
              <a:buFont typeface="Arial" charset="0"/>
              <a:buChar char="–"/>
            </a:pPr>
            <a:r>
              <a:rPr lang="en-US" u="sng" dirty="0">
                <a:solidFill>
                  <a:srgbClr val="FF6600"/>
                </a:solidFill>
              </a:rPr>
              <a:t>Digital Signature</a:t>
            </a:r>
            <a:endParaRPr lang="en-US" u="sn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521F5A1A-7F14-4121-B077-A14E4951684A}" type="slidenum">
              <a:rPr lang="en-US"/>
              <a:pPr/>
              <a:t>8</a:t>
            </a:fld>
            <a:r>
              <a:rPr lang="en-US" dirty="0"/>
              <a:t> -</a:t>
            </a:r>
          </a:p>
        </p:txBody>
      </p:sp>
      <p:sp>
        <p:nvSpPr>
          <p:cNvPr id="955394" name="Rectangle 2"/>
          <p:cNvSpPr>
            <a:spLocks noGrp="1" noChangeArrowheads="1"/>
          </p:cNvSpPr>
          <p:nvPr>
            <p:ph type="title"/>
          </p:nvPr>
        </p:nvSpPr>
        <p:spPr/>
        <p:txBody>
          <a:bodyPr/>
          <a:lstStyle/>
          <a:p>
            <a:r>
              <a:rPr lang="en-US" sz="1200" dirty="0"/>
              <a:t>Topics</a:t>
            </a:r>
            <a:br>
              <a:rPr lang="en-US" sz="1200" dirty="0"/>
            </a:br>
            <a:r>
              <a:rPr lang="en-US" dirty="0" smtClean="0"/>
              <a:t>Software Development Security </a:t>
            </a:r>
            <a:r>
              <a:rPr lang="en-US" dirty="0"/>
              <a:t>Domain</a:t>
            </a:r>
          </a:p>
        </p:txBody>
      </p:sp>
      <p:sp>
        <p:nvSpPr>
          <p:cNvPr id="955395" name="Rectangle 3"/>
          <p:cNvSpPr>
            <a:spLocks noGrp="1" noChangeArrowheads="1"/>
          </p:cNvSpPr>
          <p:nvPr>
            <p:ph type="body" idx="1"/>
          </p:nvPr>
        </p:nvSpPr>
        <p:spPr/>
        <p:txBody>
          <a:bodyPr/>
          <a:lstStyle/>
          <a:p>
            <a:pPr marL="609600" indent="-609600"/>
            <a:r>
              <a:rPr lang="en-US" dirty="0" smtClean="0">
                <a:sym typeface="Wingdings" pitchFamily="2" charset="2"/>
              </a:rPr>
              <a:t>Governance &amp; Management</a:t>
            </a:r>
          </a:p>
          <a:p>
            <a:pPr marL="609600" indent="-609600"/>
            <a:r>
              <a:rPr lang="en-US" dirty="0" smtClean="0">
                <a:sym typeface="Wingdings" pitchFamily="2" charset="2"/>
              </a:rPr>
              <a:t>System </a:t>
            </a:r>
            <a:r>
              <a:rPr lang="en-US" dirty="0">
                <a:sym typeface="Wingdings" pitchFamily="2" charset="2"/>
              </a:rPr>
              <a:t>Life Cycle and </a:t>
            </a:r>
            <a:r>
              <a:rPr lang="en-US" dirty="0" smtClean="0">
                <a:sym typeface="Wingdings" pitchFamily="2" charset="2"/>
              </a:rPr>
              <a:t>Security</a:t>
            </a:r>
          </a:p>
          <a:p>
            <a:pPr marL="609600" indent="-609600"/>
            <a:r>
              <a:rPr lang="en-US" dirty="0" smtClean="0">
                <a:sym typeface="Wingdings" pitchFamily="2" charset="2"/>
              </a:rPr>
              <a:t>Software Environment </a:t>
            </a:r>
            <a:r>
              <a:rPr lang="en-US" dirty="0">
                <a:sym typeface="Wingdings" pitchFamily="2" charset="2"/>
              </a:rPr>
              <a:t>and Security Controls</a:t>
            </a:r>
          </a:p>
          <a:p>
            <a:pPr marL="609600" indent="-609600"/>
            <a:r>
              <a:rPr lang="en-US" dirty="0">
                <a:sym typeface="Wingdings" pitchFamily="2" charset="2"/>
              </a:rPr>
              <a:t>Programming Languages</a:t>
            </a:r>
          </a:p>
          <a:p>
            <a:pPr marL="609600" indent="-609600"/>
            <a:r>
              <a:rPr lang="en-US" dirty="0">
                <a:sym typeface="Wingdings" pitchFamily="2" charset="2"/>
              </a:rPr>
              <a:t>Database and DB Warehousing Vulnerabilities, Threats, and Protections</a:t>
            </a:r>
          </a:p>
          <a:p>
            <a:pPr marL="609600" indent="-609600"/>
            <a:r>
              <a:rPr lang="en-US" dirty="0" smtClean="0">
                <a:sym typeface="Wingdings" pitchFamily="2" charset="2"/>
              </a:rPr>
              <a:t>Software Vulnerabilities </a:t>
            </a:r>
            <a:r>
              <a:rPr lang="en-US" dirty="0">
                <a:sym typeface="Wingdings" pitchFamily="2" charset="2"/>
              </a:rPr>
              <a:t>and Threats</a:t>
            </a:r>
            <a:endParaRPr lang="en-US" sz="2800" dirty="0">
              <a:sym typeface="Wingdings" pitchFamily="2" charset="2"/>
            </a:endParaRPr>
          </a:p>
          <a:p>
            <a:pPr marL="609600" indent="-609600"/>
            <a:endParaRPr lang="en-US" dirty="0"/>
          </a:p>
        </p:txBody>
      </p:sp>
      <p:sp>
        <p:nvSpPr>
          <p:cNvPr id="955396" name="AutoShape 4"/>
          <p:cNvSpPr>
            <a:spLocks noChangeArrowheads="1"/>
          </p:cNvSpPr>
          <p:nvPr/>
        </p:nvSpPr>
        <p:spPr bwMode="auto">
          <a:xfrm>
            <a:off x="304800" y="114300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D6921CA1-76FE-4D4C-9558-68C09816A33C}" type="slidenum">
              <a:rPr lang="en-US"/>
              <a:pPr/>
              <a:t>80</a:t>
            </a:fld>
            <a:r>
              <a:rPr lang="en-US" dirty="0"/>
              <a:t> -</a:t>
            </a:r>
          </a:p>
        </p:txBody>
      </p:sp>
      <p:sp>
        <p:nvSpPr>
          <p:cNvPr id="1002498"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Security Controls: Password Protection Techniques</a:t>
            </a:r>
          </a:p>
        </p:txBody>
      </p:sp>
      <p:sp>
        <p:nvSpPr>
          <p:cNvPr id="1002499" name="Rectangle 3"/>
          <p:cNvSpPr>
            <a:spLocks noGrp="1" noChangeArrowheads="1"/>
          </p:cNvSpPr>
          <p:nvPr>
            <p:ph type="body" idx="1"/>
          </p:nvPr>
        </p:nvSpPr>
        <p:spPr/>
        <p:txBody>
          <a:bodyPr/>
          <a:lstStyle/>
          <a:p>
            <a:pPr>
              <a:buClr>
                <a:srgbClr val="003399"/>
              </a:buClr>
            </a:pPr>
            <a:r>
              <a:rPr lang="en-US" u="sng" dirty="0">
                <a:solidFill>
                  <a:srgbClr val="FF6600"/>
                </a:solidFill>
              </a:rPr>
              <a:t>Password Structure</a:t>
            </a:r>
          </a:p>
          <a:p>
            <a:pPr lvl="1">
              <a:buClr>
                <a:srgbClr val="003399"/>
              </a:buClr>
            </a:pPr>
            <a:r>
              <a:rPr lang="en-US" dirty="0"/>
              <a:t>Password length</a:t>
            </a:r>
          </a:p>
          <a:p>
            <a:pPr lvl="1">
              <a:buClr>
                <a:srgbClr val="003399"/>
              </a:buClr>
            </a:pPr>
            <a:r>
              <a:rPr lang="en-US" dirty="0"/>
              <a:t>Password complexity: a mix of upper/lowercase letters, numbers, special characters</a:t>
            </a:r>
          </a:p>
          <a:p>
            <a:pPr lvl="1">
              <a:buClr>
                <a:srgbClr val="003399"/>
              </a:buClr>
            </a:pPr>
            <a:r>
              <a:rPr lang="en-US" dirty="0"/>
              <a:t>Not using common words found in dictionary </a:t>
            </a:r>
          </a:p>
          <a:p>
            <a:pPr>
              <a:buClr>
                <a:srgbClr val="003399"/>
              </a:buClr>
            </a:pPr>
            <a:r>
              <a:rPr lang="en-US" u="sng" dirty="0">
                <a:solidFill>
                  <a:srgbClr val="FF6600"/>
                </a:solidFill>
              </a:rPr>
              <a:t>Password Maintenance</a:t>
            </a:r>
          </a:p>
          <a:p>
            <a:pPr lvl="1">
              <a:buClr>
                <a:srgbClr val="003399"/>
              </a:buClr>
              <a:buFontTx/>
              <a:buNone/>
            </a:pPr>
            <a:r>
              <a:rPr lang="en-US" dirty="0"/>
              <a:t>Set password lifetime limits &amp; policy…</a:t>
            </a:r>
          </a:p>
          <a:p>
            <a:pPr lvl="1">
              <a:buClr>
                <a:srgbClr val="003399"/>
              </a:buClr>
            </a:pPr>
            <a:r>
              <a:rPr lang="en-US" dirty="0"/>
              <a:t>Password change in &lt;90&gt; days</a:t>
            </a:r>
          </a:p>
          <a:p>
            <a:pPr lvl="1">
              <a:buClr>
                <a:srgbClr val="003399"/>
              </a:buClr>
            </a:pPr>
            <a:r>
              <a:rPr lang="en-US" dirty="0"/>
              <a:t>Password can not be reused within &lt;10&gt; password changes</a:t>
            </a:r>
          </a:p>
          <a:p>
            <a:pPr lvl="1">
              <a:buClr>
                <a:srgbClr val="003399"/>
              </a:buClr>
            </a:pPr>
            <a:r>
              <a:rPr lang="en-US" dirty="0"/>
              <a:t>&lt;One&gt; change to &lt;every 24 hr.&gt;</a:t>
            </a:r>
          </a:p>
          <a:p>
            <a:pPr lvl="1">
              <a:buClr>
                <a:srgbClr val="003399"/>
              </a:buClr>
            </a:pPr>
            <a:r>
              <a:rPr lang="en-US" dirty="0"/>
              <a:t>Password file must be encrypted and access controlled.</a:t>
            </a:r>
          </a:p>
          <a:p>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8499C39F-4366-46D3-9BBA-FD2628B3C1FE}" type="slidenum">
              <a:rPr lang="en-US"/>
              <a:pPr/>
              <a:t>81</a:t>
            </a:fld>
            <a:r>
              <a:rPr lang="en-US" dirty="0"/>
              <a:t> -</a:t>
            </a:r>
          </a:p>
        </p:txBody>
      </p:sp>
      <p:sp>
        <p:nvSpPr>
          <p:cNvPr id="1004546"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Granularity of Controls</a:t>
            </a:r>
          </a:p>
        </p:txBody>
      </p:sp>
      <p:sp>
        <p:nvSpPr>
          <p:cNvPr id="1004547" name="Rectangle 3"/>
          <p:cNvSpPr>
            <a:spLocks noGrp="1" noChangeArrowheads="1"/>
          </p:cNvSpPr>
          <p:nvPr>
            <p:ph type="body" idx="1"/>
          </p:nvPr>
        </p:nvSpPr>
        <p:spPr>
          <a:xfrm>
            <a:off x="685800" y="1143000"/>
            <a:ext cx="7772400" cy="5562600"/>
          </a:xfrm>
        </p:spPr>
        <p:txBody>
          <a:bodyPr/>
          <a:lstStyle/>
          <a:p>
            <a:pPr>
              <a:buClr>
                <a:srgbClr val="003399"/>
              </a:buClr>
            </a:pPr>
            <a:r>
              <a:rPr lang="en-US" u="sng" dirty="0">
                <a:solidFill>
                  <a:srgbClr val="FF6600"/>
                </a:solidFill>
              </a:rPr>
              <a:t>Separation of duties</a:t>
            </a:r>
            <a:r>
              <a:rPr lang="en-US" dirty="0"/>
              <a:t> means that a process is designed so that separate steps must be performed by different people (i.e. force collusion)</a:t>
            </a:r>
          </a:p>
          <a:p>
            <a:pPr lvl="1">
              <a:buClr>
                <a:srgbClr val="003399"/>
              </a:buClr>
            </a:pPr>
            <a:r>
              <a:rPr lang="en-US" dirty="0"/>
              <a:t>Define elements of a </a:t>
            </a:r>
            <a:r>
              <a:rPr lang="en-US" u="sng" dirty="0">
                <a:solidFill>
                  <a:srgbClr val="FF6600"/>
                </a:solidFill>
              </a:rPr>
              <a:t>process</a:t>
            </a:r>
            <a:r>
              <a:rPr lang="en-US" dirty="0"/>
              <a:t> or </a:t>
            </a:r>
            <a:r>
              <a:rPr lang="en-US" u="sng" dirty="0">
                <a:solidFill>
                  <a:srgbClr val="FF6600"/>
                </a:solidFill>
              </a:rPr>
              <a:t>work function</a:t>
            </a:r>
            <a:r>
              <a:rPr lang="en-US" dirty="0"/>
              <a:t>.</a:t>
            </a:r>
          </a:p>
          <a:p>
            <a:pPr lvl="1">
              <a:buClr>
                <a:srgbClr val="003399"/>
              </a:buClr>
            </a:pPr>
            <a:r>
              <a:rPr lang="en-US" dirty="0"/>
              <a:t>Divide elements among different functions</a:t>
            </a:r>
            <a:endParaRPr lang="en-US" dirty="0">
              <a:solidFill>
                <a:srgbClr val="FF9900"/>
              </a:solidFill>
            </a:endParaRPr>
          </a:p>
          <a:p>
            <a:pPr>
              <a:buClr>
                <a:srgbClr val="003399"/>
              </a:buClr>
            </a:pPr>
            <a:r>
              <a:rPr lang="en-US" u="sng" dirty="0">
                <a:solidFill>
                  <a:srgbClr val="FF6600"/>
                </a:solidFill>
              </a:rPr>
              <a:t>Least privilege</a:t>
            </a:r>
            <a:r>
              <a:rPr lang="en-US" dirty="0"/>
              <a:t> is a policy that limits both the system’s user and processes to access only those resources necessary to perform assigned functions.</a:t>
            </a:r>
          </a:p>
          <a:p>
            <a:pPr lvl="1">
              <a:buClr>
                <a:srgbClr val="003399"/>
              </a:buClr>
            </a:pPr>
            <a:r>
              <a:rPr lang="en-US" dirty="0"/>
              <a:t>Limit </a:t>
            </a:r>
            <a:r>
              <a:rPr lang="en-US" u="sng" dirty="0">
                <a:solidFill>
                  <a:srgbClr val="FF6600"/>
                </a:solidFill>
              </a:rPr>
              <a:t>users</a:t>
            </a:r>
            <a:r>
              <a:rPr lang="en-US" dirty="0"/>
              <a:t> and </a:t>
            </a:r>
            <a:r>
              <a:rPr lang="en-US" u="sng" dirty="0">
                <a:solidFill>
                  <a:srgbClr val="FF6600"/>
                </a:solidFill>
              </a:rPr>
              <a:t>system processes</a:t>
            </a:r>
            <a:r>
              <a:rPr lang="en-US" dirty="0"/>
              <a:t> to access only resources necessary to perform assigned functions.</a:t>
            </a:r>
          </a:p>
          <a:p>
            <a:pPr>
              <a:buClr>
                <a:srgbClr val="003399"/>
              </a:buClr>
            </a:pPr>
            <a:r>
              <a:rPr lang="en-US" u="sng" dirty="0">
                <a:solidFill>
                  <a:srgbClr val="FF6600"/>
                </a:solidFill>
              </a:rPr>
              <a:t>Separation</a:t>
            </a:r>
            <a:r>
              <a:rPr lang="en-US" dirty="0"/>
              <a:t> of </a:t>
            </a:r>
            <a:r>
              <a:rPr lang="en-US" u="sng" dirty="0">
                <a:solidFill>
                  <a:srgbClr val="FF6600"/>
                </a:solidFill>
              </a:rPr>
              <a:t>system environments</a:t>
            </a:r>
            <a:r>
              <a:rPr lang="en-US" dirty="0"/>
              <a:t>.</a:t>
            </a:r>
          </a:p>
          <a:p>
            <a:pPr lvl="1">
              <a:buClr>
                <a:srgbClr val="003399"/>
              </a:buClr>
            </a:pPr>
            <a:r>
              <a:rPr lang="en-US" dirty="0"/>
              <a:t>Development environment.</a:t>
            </a:r>
          </a:p>
          <a:p>
            <a:pPr lvl="1">
              <a:buClr>
                <a:srgbClr val="003399"/>
              </a:buClr>
            </a:pPr>
            <a:r>
              <a:rPr lang="en-US" dirty="0"/>
              <a:t>QA/test environment.</a:t>
            </a:r>
          </a:p>
          <a:p>
            <a:pPr lvl="1">
              <a:buClr>
                <a:srgbClr val="003399"/>
              </a:buClr>
            </a:pPr>
            <a:r>
              <a:rPr lang="en-US" dirty="0"/>
              <a:t>Production or operational environment.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DA0C3042-7AF9-4B9C-8F1A-5553CD1E37F6}" type="slidenum">
              <a:rPr lang="en-US"/>
              <a:pPr/>
              <a:t>82</a:t>
            </a:fld>
            <a:r>
              <a:rPr lang="en-US" dirty="0"/>
              <a:t> -</a:t>
            </a:r>
          </a:p>
        </p:txBody>
      </p:sp>
      <p:sp>
        <p:nvSpPr>
          <p:cNvPr id="1006594"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Other Security Controls</a:t>
            </a:r>
          </a:p>
        </p:txBody>
      </p:sp>
      <p:sp>
        <p:nvSpPr>
          <p:cNvPr id="1006595" name="Rectangle 3"/>
          <p:cNvSpPr>
            <a:spLocks noGrp="1" noChangeArrowheads="1"/>
          </p:cNvSpPr>
          <p:nvPr>
            <p:ph type="body" idx="1"/>
          </p:nvPr>
        </p:nvSpPr>
        <p:spPr>
          <a:xfrm>
            <a:off x="685800" y="1143000"/>
            <a:ext cx="7772400" cy="5562600"/>
          </a:xfrm>
        </p:spPr>
        <p:txBody>
          <a:bodyPr/>
          <a:lstStyle/>
          <a:p>
            <a:pPr>
              <a:buClr>
                <a:srgbClr val="003399"/>
              </a:buClr>
            </a:pPr>
            <a:r>
              <a:rPr lang="en-US" u="sng" dirty="0">
                <a:solidFill>
                  <a:srgbClr val="FF6600"/>
                </a:solidFill>
              </a:rPr>
              <a:t>Social Engineering</a:t>
            </a:r>
          </a:p>
          <a:p>
            <a:pPr lvl="1">
              <a:buClr>
                <a:srgbClr val="003399"/>
              </a:buClr>
            </a:pPr>
            <a:r>
              <a:rPr lang="en-US" dirty="0"/>
              <a:t>Countermeasure: User </a:t>
            </a:r>
            <a:r>
              <a:rPr lang="en-US" u="sng" dirty="0">
                <a:solidFill>
                  <a:srgbClr val="FF6600"/>
                </a:solidFill>
              </a:rPr>
              <a:t>security awareness training</a:t>
            </a:r>
            <a:r>
              <a:rPr lang="en-US" dirty="0"/>
              <a:t>.</a:t>
            </a:r>
          </a:p>
          <a:p>
            <a:pPr>
              <a:buClr>
                <a:srgbClr val="003399"/>
              </a:buClr>
            </a:pPr>
            <a:r>
              <a:rPr lang="en-US" dirty="0"/>
              <a:t>Backup, Malicious Code/Malware, Virus Protection Controls</a:t>
            </a:r>
          </a:p>
          <a:p>
            <a:pPr lvl="1">
              <a:buClr>
                <a:srgbClr val="003399"/>
              </a:buClr>
            </a:pPr>
            <a:r>
              <a:rPr lang="en-US" dirty="0"/>
              <a:t>Countermeasures:</a:t>
            </a:r>
          </a:p>
          <a:p>
            <a:pPr lvl="2">
              <a:buClr>
                <a:srgbClr val="003399"/>
              </a:buClr>
            </a:pPr>
            <a:r>
              <a:rPr lang="en-US" dirty="0"/>
              <a:t>Install &amp; use </a:t>
            </a:r>
            <a:r>
              <a:rPr lang="en-US" u="sng" dirty="0">
                <a:solidFill>
                  <a:srgbClr val="FF6600"/>
                </a:solidFill>
              </a:rPr>
              <a:t>anti-virus</a:t>
            </a:r>
            <a:r>
              <a:rPr lang="en-US" dirty="0"/>
              <a:t> system, </a:t>
            </a:r>
            <a:r>
              <a:rPr lang="en-US" u="sng" dirty="0">
                <a:solidFill>
                  <a:srgbClr val="FF6600"/>
                </a:solidFill>
              </a:rPr>
              <a:t>H-IDS</a:t>
            </a:r>
            <a:r>
              <a:rPr lang="en-US" dirty="0"/>
              <a:t>.</a:t>
            </a:r>
          </a:p>
          <a:p>
            <a:pPr lvl="2">
              <a:buClr>
                <a:srgbClr val="003399"/>
              </a:buClr>
            </a:pPr>
            <a:r>
              <a:rPr lang="en-US" dirty="0"/>
              <a:t>Enable </a:t>
            </a:r>
            <a:r>
              <a:rPr lang="en-US" u="sng" dirty="0">
                <a:solidFill>
                  <a:srgbClr val="FF6600"/>
                </a:solidFill>
              </a:rPr>
              <a:t>access control to critical system files</a:t>
            </a:r>
            <a:r>
              <a:rPr lang="en-US" dirty="0"/>
              <a:t>. </a:t>
            </a:r>
          </a:p>
          <a:p>
            <a:pPr lvl="2">
              <a:buClr>
                <a:srgbClr val="003399"/>
              </a:buClr>
            </a:pPr>
            <a:r>
              <a:rPr lang="en-US" dirty="0"/>
              <a:t>Tape backups, </a:t>
            </a:r>
            <a:r>
              <a:rPr lang="en-US" u="sng" dirty="0">
                <a:solidFill>
                  <a:srgbClr val="FF6600"/>
                </a:solidFill>
              </a:rPr>
              <a:t>access control of media</a:t>
            </a:r>
            <a:r>
              <a:rPr lang="en-US" dirty="0"/>
              <a:t>.</a:t>
            </a:r>
            <a:endParaRPr lang="en-US" dirty="0">
              <a:solidFill>
                <a:srgbClr val="FF6600"/>
              </a:solidFill>
            </a:endParaRPr>
          </a:p>
          <a:p>
            <a:pPr lvl="2">
              <a:buClr>
                <a:srgbClr val="003399"/>
              </a:buClr>
            </a:pPr>
            <a:r>
              <a:rPr lang="en-US" u="sng" dirty="0">
                <a:solidFill>
                  <a:srgbClr val="FF6600"/>
                </a:solidFill>
              </a:rPr>
              <a:t>Encrypt sensitive information</a:t>
            </a:r>
            <a:r>
              <a:rPr lang="en-US" dirty="0"/>
              <a:t> for confidentiality &amp; integrity.</a:t>
            </a:r>
          </a:p>
          <a:p>
            <a:pPr>
              <a:buClr>
                <a:srgbClr val="003399"/>
              </a:buClr>
            </a:pPr>
            <a:r>
              <a:rPr lang="en-US" dirty="0"/>
              <a:t>Mobile Code Controls</a:t>
            </a:r>
          </a:p>
          <a:p>
            <a:pPr lvl="1">
              <a:buClr>
                <a:srgbClr val="003399"/>
              </a:buClr>
            </a:pPr>
            <a:r>
              <a:rPr lang="en-US" dirty="0"/>
              <a:t>Install </a:t>
            </a:r>
            <a:r>
              <a:rPr lang="en-US" u="sng" dirty="0">
                <a:solidFill>
                  <a:srgbClr val="FF6600"/>
                </a:solidFill>
              </a:rPr>
              <a:t>Sandbox</a:t>
            </a:r>
            <a:r>
              <a:rPr lang="en-US" dirty="0"/>
              <a:t> for access control of mobile codes.</a:t>
            </a:r>
          </a:p>
          <a:p>
            <a:pPr lvl="1">
              <a:buClr>
                <a:srgbClr val="003399"/>
              </a:buClr>
            </a:pPr>
            <a:r>
              <a:rPr lang="en-US" dirty="0"/>
              <a:t>Example: </a:t>
            </a:r>
            <a:r>
              <a:rPr lang="en-US" u="sng" dirty="0">
                <a:solidFill>
                  <a:srgbClr val="FF6600"/>
                </a:solidFill>
              </a:rPr>
              <a:t>Java “containers”</a:t>
            </a:r>
            <a:r>
              <a:rPr lang="en-US" dirty="0"/>
              <a:t> or Java Virtual Machine (</a:t>
            </a:r>
            <a:r>
              <a:rPr lang="en-US" u="sng" dirty="0">
                <a:solidFill>
                  <a:srgbClr val="FF6600"/>
                </a:solidFill>
              </a:rPr>
              <a:t>JVM</a:t>
            </a:r>
            <a:r>
              <a:rPr lang="en-US" dirty="0"/>
              <a:t>).</a:t>
            </a:r>
          </a:p>
          <a:p>
            <a:pPr lvl="2">
              <a:buClr>
                <a:srgbClr val="003399"/>
              </a:buClr>
            </a:pPr>
            <a:r>
              <a:rPr lang="en-US" u="sng" dirty="0">
                <a:solidFill>
                  <a:srgbClr val="FF6600"/>
                </a:solidFill>
              </a:rPr>
              <a:t>Java applets</a:t>
            </a:r>
            <a:r>
              <a:rPr lang="en-US" dirty="0"/>
              <a:t> running in Web browser.</a:t>
            </a:r>
          </a:p>
          <a:p>
            <a:pPr lvl="2">
              <a:buClr>
                <a:srgbClr val="003399"/>
              </a:buClr>
            </a:pPr>
            <a:r>
              <a:rPr lang="en-US" dirty="0"/>
              <a:t>Applications using Java Remote Method Invocation (RMI) to run </a:t>
            </a:r>
            <a:r>
              <a:rPr lang="en-US" u="sng" dirty="0">
                <a:solidFill>
                  <a:srgbClr val="FF6600"/>
                </a:solidFill>
              </a:rPr>
              <a:t>Java Beans</a:t>
            </a:r>
            <a:r>
              <a:rPr lang="en-US" dirty="0"/>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EEEB5A7-2CBC-4FC1-A969-DFD9F92B6D73}" type="slidenum">
              <a:rPr lang="en-US"/>
              <a:pPr/>
              <a:t>83</a:t>
            </a:fld>
            <a:r>
              <a:rPr lang="en-US" dirty="0"/>
              <a:t> -</a:t>
            </a:r>
          </a:p>
        </p:txBody>
      </p:sp>
      <p:sp>
        <p:nvSpPr>
          <p:cNvPr id="1008642" name="Rectangle 2"/>
          <p:cNvSpPr>
            <a:spLocks noGrp="1" noChangeArrowheads="1"/>
          </p:cNvSpPr>
          <p:nvPr>
            <p:ph type="title"/>
          </p:nvPr>
        </p:nvSpPr>
        <p:spPr/>
        <p:txBody>
          <a:bodyPr/>
          <a:lstStyle/>
          <a:p>
            <a:r>
              <a:rPr lang="en-US" sz="1200" dirty="0" smtClean="0">
                <a:sym typeface="Wingdings" pitchFamily="2" charset="2"/>
              </a:rPr>
              <a:t>Software Environment </a:t>
            </a:r>
            <a:r>
              <a:rPr lang="en-US" sz="1200" dirty="0">
                <a:sym typeface="Wingdings" pitchFamily="2" charset="2"/>
              </a:rPr>
              <a:t>and Security Controls</a:t>
            </a:r>
            <a:r>
              <a:rPr lang="en-US" dirty="0"/>
              <a:t/>
            </a:r>
            <a:br>
              <a:rPr lang="en-US" dirty="0"/>
            </a:br>
            <a:r>
              <a:rPr lang="en-US" dirty="0"/>
              <a:t>Security Controls – Access Controls</a:t>
            </a:r>
          </a:p>
        </p:txBody>
      </p:sp>
      <p:sp>
        <p:nvSpPr>
          <p:cNvPr id="1008643" name="Rectangle 3"/>
          <p:cNvSpPr>
            <a:spLocks noGrp="1" noChangeArrowheads="1"/>
          </p:cNvSpPr>
          <p:nvPr>
            <p:ph type="body" idx="1"/>
          </p:nvPr>
        </p:nvSpPr>
        <p:spPr/>
        <p:txBody>
          <a:bodyPr/>
          <a:lstStyle/>
          <a:p>
            <a:r>
              <a:rPr lang="en-US" dirty="0"/>
              <a:t>Discretionary access control (</a:t>
            </a:r>
            <a:r>
              <a:rPr lang="en-US" u="sng" dirty="0">
                <a:solidFill>
                  <a:srgbClr val="FF6600"/>
                </a:solidFill>
              </a:rPr>
              <a:t>DAC</a:t>
            </a:r>
            <a:r>
              <a:rPr lang="en-US" dirty="0"/>
              <a:t>)</a:t>
            </a:r>
          </a:p>
          <a:p>
            <a:pPr lvl="1">
              <a:buClr>
                <a:srgbClr val="003399"/>
              </a:buClr>
              <a:buFont typeface="Arial" charset="0"/>
              <a:buChar char="–"/>
            </a:pPr>
            <a:r>
              <a:rPr lang="en-US" u="sng" dirty="0">
                <a:solidFill>
                  <a:srgbClr val="FF6600"/>
                </a:solidFill>
              </a:rPr>
              <a:t>Information owner determines</a:t>
            </a:r>
            <a:r>
              <a:rPr lang="en-US" dirty="0"/>
              <a:t> who has </a:t>
            </a:r>
            <a:r>
              <a:rPr lang="en-US" u="sng" dirty="0">
                <a:solidFill>
                  <a:srgbClr val="FF6600"/>
                </a:solidFill>
              </a:rPr>
              <a:t>access</a:t>
            </a:r>
            <a:r>
              <a:rPr lang="en-US" dirty="0"/>
              <a:t> &amp; what </a:t>
            </a:r>
            <a:r>
              <a:rPr lang="en-US" u="sng" dirty="0">
                <a:solidFill>
                  <a:srgbClr val="FF6600"/>
                </a:solidFill>
              </a:rPr>
              <a:t>privileges</a:t>
            </a:r>
            <a:r>
              <a:rPr lang="en-US" dirty="0"/>
              <a:t> they have.</a:t>
            </a:r>
          </a:p>
          <a:p>
            <a:r>
              <a:rPr lang="en-US" dirty="0"/>
              <a:t>Mandatory access control (</a:t>
            </a:r>
            <a:r>
              <a:rPr lang="en-US" u="sng" dirty="0">
                <a:solidFill>
                  <a:srgbClr val="FF6600"/>
                </a:solidFill>
              </a:rPr>
              <a:t>MAC</a:t>
            </a:r>
            <a:r>
              <a:rPr lang="en-US" dirty="0"/>
              <a:t>)</a:t>
            </a:r>
          </a:p>
          <a:p>
            <a:pPr lvl="1">
              <a:buClr>
                <a:srgbClr val="003399"/>
              </a:buClr>
              <a:buFont typeface="Arial" charset="0"/>
              <a:buChar char="–"/>
            </a:pPr>
            <a:r>
              <a:rPr lang="en-US" u="sng" dirty="0">
                <a:solidFill>
                  <a:srgbClr val="FF6600"/>
                </a:solidFill>
              </a:rPr>
              <a:t>Information </a:t>
            </a:r>
            <a:r>
              <a:rPr lang="en-US" u="sng" dirty="0" smtClean="0">
                <a:solidFill>
                  <a:srgbClr val="FF6600"/>
                </a:solidFill>
              </a:rPr>
              <a:t>classification &amp; </a:t>
            </a:r>
            <a:r>
              <a:rPr lang="en-US" u="sng" dirty="0">
                <a:solidFill>
                  <a:srgbClr val="FF6600"/>
                </a:solidFill>
              </a:rPr>
              <a:t>system determine access</a:t>
            </a:r>
            <a:r>
              <a:rPr lang="en-US" dirty="0"/>
              <a:t>.</a:t>
            </a:r>
          </a:p>
          <a:p>
            <a:pPr lvl="1"/>
            <a:r>
              <a:rPr lang="en-US" dirty="0"/>
              <a:t>Access decision based on </a:t>
            </a:r>
            <a:r>
              <a:rPr lang="en-US" u="sng" dirty="0">
                <a:solidFill>
                  <a:srgbClr val="FF6600"/>
                </a:solidFill>
              </a:rPr>
              <a:t>privilege (clearance) of subject</a:t>
            </a:r>
            <a:r>
              <a:rPr lang="en-US" dirty="0"/>
              <a:t> &amp; </a:t>
            </a:r>
            <a:r>
              <a:rPr lang="en-US" u="sng" dirty="0">
                <a:solidFill>
                  <a:srgbClr val="FF6600"/>
                </a:solidFill>
              </a:rPr>
              <a:t>sensitivity (classification) of object (file)</a:t>
            </a:r>
            <a:r>
              <a:rPr lang="en-US" dirty="0"/>
              <a:t>.</a:t>
            </a:r>
          </a:p>
          <a:p>
            <a:pPr lvl="1"/>
            <a:r>
              <a:rPr lang="en-US" dirty="0"/>
              <a:t>Requires </a:t>
            </a:r>
            <a:r>
              <a:rPr lang="en-US" u="sng" dirty="0">
                <a:solidFill>
                  <a:srgbClr val="FF6600"/>
                </a:solidFill>
              </a:rPr>
              <a:t>labeling</a:t>
            </a:r>
            <a:r>
              <a:rPr lang="en-US" dirty="0"/>
              <a:t> (or data tag)</a:t>
            </a:r>
          </a:p>
          <a:p>
            <a:r>
              <a:rPr lang="en-US" dirty="0"/>
              <a:t>Access Control/Capability Matrix</a:t>
            </a:r>
          </a:p>
          <a:p>
            <a:pPr lvl="1"/>
            <a:r>
              <a:rPr lang="en-US" dirty="0"/>
              <a:t>Implement through the use of </a:t>
            </a:r>
            <a:r>
              <a:rPr lang="en-US" u="sng" dirty="0">
                <a:solidFill>
                  <a:srgbClr val="FF6600"/>
                </a:solidFill>
              </a:rPr>
              <a:t>ACL</a:t>
            </a:r>
            <a:r>
              <a:rPr lang="en-US" dirty="0"/>
              <a:t>.</a:t>
            </a:r>
          </a:p>
          <a:p>
            <a:r>
              <a:rPr lang="en-US" dirty="0"/>
              <a:t>View-based Access Control</a:t>
            </a:r>
          </a:p>
          <a:p>
            <a:pPr lvl="1"/>
            <a:r>
              <a:rPr lang="en-US" dirty="0"/>
              <a:t>Authorization of specific views by </a:t>
            </a:r>
            <a:r>
              <a:rPr lang="en-US" u="sng" dirty="0">
                <a:solidFill>
                  <a:srgbClr val="FF6600"/>
                </a:solidFill>
              </a:rPr>
              <a:t>tables</a:t>
            </a:r>
            <a:r>
              <a:rPr lang="en-US" dirty="0"/>
              <a:t>, </a:t>
            </a:r>
            <a:r>
              <a:rPr lang="en-US" u="sng" dirty="0">
                <a:solidFill>
                  <a:srgbClr val="FF6600"/>
                </a:solidFill>
              </a:rPr>
              <a:t>columns</a:t>
            </a:r>
            <a:r>
              <a:rPr lang="en-US" dirty="0"/>
              <a:t>, and </a:t>
            </a:r>
            <a:r>
              <a:rPr lang="en-US" u="sng" dirty="0">
                <a:solidFill>
                  <a:srgbClr val="FF6600"/>
                </a:solidFill>
              </a:rPr>
              <a:t>key sets</a:t>
            </a:r>
            <a:r>
              <a:rPr lang="en-US" dirty="0" smtClean="0"/>
              <a:t>.</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are the three operating condition principles for a reference monitor?</a:t>
            </a:r>
          </a:p>
          <a:p>
            <a:pPr lvl="1"/>
            <a:r>
              <a:rPr lang="en-US" dirty="0"/>
              <a:t> </a:t>
            </a:r>
            <a:endParaRPr lang="en-US" dirty="0" smtClean="0"/>
          </a:p>
          <a:p>
            <a:pPr lvl="1"/>
            <a:r>
              <a:rPr lang="en-US" dirty="0"/>
              <a:t> </a:t>
            </a:r>
            <a:endParaRPr lang="en-US" dirty="0" smtClean="0"/>
          </a:p>
          <a:p>
            <a:pPr lvl="1"/>
            <a:r>
              <a:rPr lang="en-US" dirty="0"/>
              <a:t> </a:t>
            </a:r>
            <a:endParaRPr lang="en-US" dirty="0" smtClean="0"/>
          </a:p>
          <a:p>
            <a:endParaRPr lang="en-US" dirty="0"/>
          </a:p>
          <a:p>
            <a:r>
              <a:rPr lang="en-US" dirty="0" smtClean="0"/>
              <a:t>What are the three operating conditions for a secure kernel?</a:t>
            </a:r>
          </a:p>
          <a:p>
            <a:pPr lvl="1"/>
            <a:r>
              <a:rPr lang="en-US" dirty="0"/>
              <a:t> </a:t>
            </a:r>
            <a:endParaRPr lang="en-US" dirty="0" smtClean="0"/>
          </a:p>
          <a:p>
            <a:pPr lvl="1"/>
            <a:r>
              <a:rPr lang="en-US" dirty="0"/>
              <a:t> </a:t>
            </a:r>
            <a:endParaRPr lang="en-US" dirty="0" smtClean="0"/>
          </a:p>
          <a:p>
            <a:pPr lvl="1"/>
            <a:r>
              <a:rPr lang="en-US" dirty="0"/>
              <a:t> </a:t>
            </a: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84</a:t>
            </a:fld>
            <a:r>
              <a:rPr lang="en-US" dirty="0" smtClean="0"/>
              <a:t> -</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What are the three operating condition principles for a reference monitor?</a:t>
            </a:r>
          </a:p>
          <a:p>
            <a:pPr lvl="1"/>
            <a:r>
              <a:rPr lang="en-US" dirty="0" smtClean="0"/>
              <a:t> </a:t>
            </a:r>
            <a:r>
              <a:rPr lang="en-US" u="sng" dirty="0" smtClean="0">
                <a:solidFill>
                  <a:srgbClr val="FF6600"/>
                </a:solidFill>
              </a:rPr>
              <a:t>must be tamper proof</a:t>
            </a:r>
          </a:p>
          <a:p>
            <a:pPr lvl="1"/>
            <a:r>
              <a:rPr lang="en-US" dirty="0"/>
              <a:t> </a:t>
            </a:r>
            <a:r>
              <a:rPr lang="en-US" u="sng" dirty="0" smtClean="0">
                <a:solidFill>
                  <a:srgbClr val="FF6600"/>
                </a:solidFill>
              </a:rPr>
              <a:t>must always be invoked</a:t>
            </a:r>
          </a:p>
          <a:p>
            <a:pPr lvl="1"/>
            <a:r>
              <a:rPr lang="en-US" dirty="0"/>
              <a:t> </a:t>
            </a:r>
            <a:r>
              <a:rPr lang="en-US" u="sng" dirty="0" smtClean="0">
                <a:solidFill>
                  <a:srgbClr val="FF6600"/>
                </a:solidFill>
              </a:rPr>
              <a:t>subject to analysis and tests</a:t>
            </a:r>
          </a:p>
          <a:p>
            <a:endParaRPr lang="en-US" dirty="0"/>
          </a:p>
          <a:p>
            <a:r>
              <a:rPr lang="en-US" dirty="0" smtClean="0"/>
              <a:t>What are the three operating conditions for a secure kernel?</a:t>
            </a:r>
          </a:p>
          <a:p>
            <a:pPr lvl="1">
              <a:buClr>
                <a:srgbClr val="003399"/>
              </a:buClr>
            </a:pPr>
            <a:r>
              <a:rPr lang="en-US" u="sng" dirty="0" smtClean="0">
                <a:solidFill>
                  <a:srgbClr val="FF6600"/>
                </a:solidFill>
              </a:rPr>
              <a:t>Completeness (must always be invoked)</a:t>
            </a:r>
          </a:p>
          <a:p>
            <a:pPr lvl="1">
              <a:buClr>
                <a:srgbClr val="003399"/>
              </a:buClr>
            </a:pPr>
            <a:r>
              <a:rPr lang="en-US" u="sng" dirty="0" smtClean="0">
                <a:solidFill>
                  <a:srgbClr val="FF6600"/>
                </a:solidFill>
              </a:rPr>
              <a:t>Isolation (must be tamper proof)</a:t>
            </a:r>
          </a:p>
          <a:p>
            <a:pPr lvl="1">
              <a:buClr>
                <a:srgbClr val="003399"/>
              </a:buClr>
            </a:pPr>
            <a:r>
              <a:rPr lang="en-US" u="sng" dirty="0" smtClean="0">
                <a:solidFill>
                  <a:srgbClr val="FF6600"/>
                </a:solidFill>
              </a:rPr>
              <a:t>Verifiability (each operations shall be subject to analysis and tests)</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85</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additive="base">
                                        <p:cTn id="28"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causes buffer overflow?</a:t>
            </a:r>
          </a:p>
          <a:p>
            <a:pPr lvl="1"/>
            <a:r>
              <a:rPr lang="en-US" dirty="0"/>
              <a:t> </a:t>
            </a:r>
            <a:r>
              <a:rPr lang="en-US" dirty="0" smtClean="0"/>
              <a:t/>
            </a:r>
            <a:br>
              <a:rPr lang="en-US" dirty="0" smtClean="0"/>
            </a:br>
            <a:r>
              <a:rPr lang="en-US" dirty="0" smtClean="0"/>
              <a:t/>
            </a:r>
            <a:br>
              <a:rPr lang="en-US" dirty="0" smtClean="0"/>
            </a:br>
            <a:endParaRPr lang="en-US" dirty="0" smtClean="0"/>
          </a:p>
          <a:p>
            <a:endParaRPr lang="en-US" dirty="0"/>
          </a:p>
          <a:p>
            <a:r>
              <a:rPr lang="en-US" dirty="0" smtClean="0"/>
              <a:t>Why a good information flow model is a good tool for supporting the identification of covert channel?</a:t>
            </a:r>
          </a:p>
          <a:p>
            <a:pPr lvl="1"/>
            <a:r>
              <a:rPr lang="en-US" dirty="0"/>
              <a:t> </a:t>
            </a:r>
            <a:endParaRPr lang="en-US" dirty="0" smtClean="0"/>
          </a:p>
          <a:p>
            <a:pPr lvl="1"/>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86</a:t>
            </a:fld>
            <a:r>
              <a:rPr lang="en-US" dirty="0" smtClean="0"/>
              <a:t> -</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What causes buffer overflow?</a:t>
            </a:r>
          </a:p>
          <a:p>
            <a:pPr lvl="1">
              <a:buClr>
                <a:srgbClr val="003399"/>
              </a:buClr>
            </a:pPr>
            <a:r>
              <a:rPr lang="en-US" u="sng" dirty="0" smtClean="0">
                <a:solidFill>
                  <a:srgbClr val="FF6600"/>
                </a:solidFill>
              </a:rPr>
              <a:t>When a program or process that lacks parameter enforcement control tries to store more data in a buffer than it was intended to hold</a:t>
            </a:r>
          </a:p>
          <a:p>
            <a:endParaRPr lang="en-US" dirty="0"/>
          </a:p>
          <a:p>
            <a:r>
              <a:rPr lang="en-US" dirty="0" smtClean="0"/>
              <a:t>Why a good information flow model is a good tool for supporting the identification of covert channel?</a:t>
            </a:r>
          </a:p>
          <a:p>
            <a:pPr lvl="1">
              <a:buClr>
                <a:srgbClr val="003399"/>
              </a:buClr>
            </a:pPr>
            <a:r>
              <a:rPr lang="en-US" u="sng" dirty="0" smtClean="0">
                <a:solidFill>
                  <a:srgbClr val="FF6600"/>
                </a:solidFill>
              </a:rPr>
              <a:t>Information flow model is the system design baseline that illustrates the directional vectors of information flow between objects (e.g., programs or processes)</a:t>
            </a:r>
          </a:p>
          <a:p>
            <a:pPr lvl="1"/>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87</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Program that allows the information owner to determine who has what type of access and privilege is an implementation of what type of access control?</a:t>
            </a:r>
          </a:p>
          <a:p>
            <a:pPr lvl="1"/>
            <a:r>
              <a:rPr lang="en-US" dirty="0"/>
              <a:t> </a:t>
            </a:r>
            <a:r>
              <a:rPr lang="en-US" dirty="0" smtClean="0"/>
              <a:t> </a:t>
            </a:r>
          </a:p>
          <a:p>
            <a:endParaRPr lang="en-US" dirty="0"/>
          </a:p>
          <a:p>
            <a:r>
              <a:rPr lang="en-US" dirty="0" smtClean="0"/>
              <a:t>For mandatory access control (MAC), an access decision is based on privilege of ___ &amp; sensitivity of ___?</a:t>
            </a:r>
          </a:p>
          <a:p>
            <a:pPr lvl="1"/>
            <a:r>
              <a:rPr lang="en-US" dirty="0"/>
              <a:t> </a:t>
            </a:r>
            <a:r>
              <a:rPr lang="en-US" dirty="0" smtClean="0"/>
              <a:t> </a:t>
            </a:r>
          </a:p>
          <a:p>
            <a:pPr lvl="1"/>
            <a:r>
              <a:rPr lang="en-US" dirty="0"/>
              <a:t> </a:t>
            </a:r>
            <a:r>
              <a:rPr lang="en-US" dirty="0" smtClean="0"/>
              <a:t> </a:t>
            </a:r>
            <a:endParaRPr lang="en-US" dirty="0"/>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88</a:t>
            </a:fld>
            <a:r>
              <a:rPr lang="en-US" dirty="0" smtClean="0"/>
              <a:t> -</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r>
              <a:rPr lang="en-US" dirty="0" smtClean="0"/>
              <a:t>Program that allows the information owner to determine who has what type of access and privilege is an implementation of what type of access control?</a:t>
            </a:r>
          </a:p>
          <a:p>
            <a:pPr lvl="1"/>
            <a:r>
              <a:rPr lang="en-US" dirty="0"/>
              <a:t> </a:t>
            </a:r>
            <a:r>
              <a:rPr lang="en-US" u="sng" dirty="0" smtClean="0">
                <a:solidFill>
                  <a:srgbClr val="FF6600"/>
                </a:solidFill>
              </a:rPr>
              <a:t>Discretionary access control (DAC)</a:t>
            </a:r>
          </a:p>
          <a:p>
            <a:endParaRPr lang="en-US" dirty="0"/>
          </a:p>
          <a:p>
            <a:r>
              <a:rPr lang="en-US" dirty="0" smtClean="0"/>
              <a:t>For mandatory access control (MAC), an access decision is based on privilege of ___ &amp; sensitivity of ___?</a:t>
            </a:r>
          </a:p>
          <a:p>
            <a:pPr lvl="1"/>
            <a:r>
              <a:rPr lang="en-US" dirty="0"/>
              <a:t> </a:t>
            </a:r>
            <a:r>
              <a:rPr lang="en-US" u="sng" dirty="0" smtClean="0">
                <a:solidFill>
                  <a:srgbClr val="FF6600"/>
                </a:solidFill>
              </a:rPr>
              <a:t>Subject</a:t>
            </a:r>
          </a:p>
          <a:p>
            <a:pPr lvl="1"/>
            <a:r>
              <a:rPr lang="en-US" dirty="0"/>
              <a:t> </a:t>
            </a:r>
            <a:r>
              <a:rPr lang="en-US" u="sng" dirty="0" smtClean="0">
                <a:solidFill>
                  <a:srgbClr val="FF6600"/>
                </a:solidFill>
              </a:rPr>
              <a:t>Object </a:t>
            </a:r>
            <a:endParaRPr lang="en-US" u="sng" dirty="0">
              <a:solidFill>
                <a:srgbClr val="FF6600"/>
              </a:solidFill>
            </a:endParaRPr>
          </a:p>
        </p:txBody>
      </p:sp>
      <p:sp>
        <p:nvSpPr>
          <p:cNvPr id="4" name="Slide Number Placeholder 3"/>
          <p:cNvSpPr>
            <a:spLocks noGrp="1"/>
          </p:cNvSpPr>
          <p:nvPr>
            <p:ph type="sldNum" sz="quarter" idx="10"/>
          </p:nvPr>
        </p:nvSpPr>
        <p:spPr/>
        <p:txBody>
          <a:bodyPr/>
          <a:lstStyle/>
          <a:p>
            <a:r>
              <a:rPr lang="en-US" dirty="0" smtClean="0"/>
              <a:t>- </a:t>
            </a:r>
            <a:fld id="{575CBCA3-FF1A-4DC7-8884-59CD1BC5A09E}" type="slidenum">
              <a:rPr lang="en-US" smtClean="0"/>
              <a:pPr/>
              <a:t>89</a:t>
            </a:fld>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Governance &amp; Management</a:t>
            </a:r>
            <a:r>
              <a:rPr lang="en-US" dirty="0"/>
              <a:t/>
            </a:r>
            <a:br>
              <a:rPr lang="en-US" dirty="0"/>
            </a:br>
            <a:r>
              <a:rPr lang="en-US" dirty="0" smtClean="0"/>
              <a:t>Size Matters… </a:t>
            </a:r>
            <a:r>
              <a:rPr lang="en-US" sz="1200" dirty="0" smtClean="0"/>
              <a:t>(1/2)</a:t>
            </a:r>
            <a:endParaRPr lang="en-US" sz="1200" dirty="0"/>
          </a:p>
        </p:txBody>
      </p:sp>
      <p:sp>
        <p:nvSpPr>
          <p:cNvPr id="3" name="Content Placeholder 2"/>
          <p:cNvSpPr>
            <a:spLocks noGrp="1"/>
          </p:cNvSpPr>
          <p:nvPr>
            <p:ph idx="1"/>
          </p:nvPr>
        </p:nvSpPr>
        <p:spPr/>
        <p:txBody>
          <a:bodyPr/>
          <a:lstStyle/>
          <a:p>
            <a:pPr marL="0" indent="0">
              <a:buNone/>
            </a:pPr>
            <a:r>
              <a:rPr lang="en-US" dirty="0" smtClean="0"/>
              <a:t>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pPr marL="0" indent="0">
              <a:buNone/>
            </a:pPr>
            <a:r>
              <a:rPr lang="en-US" dirty="0" smtClean="0"/>
              <a:t>Number of connections (or interfaces) = n * (n – 1) / 2</a:t>
            </a:r>
          </a:p>
          <a:p>
            <a:endParaRPr lang="en-US" dirty="0"/>
          </a:p>
          <a:p>
            <a:endParaRPr lang="en-US" dirty="0"/>
          </a:p>
        </p:txBody>
      </p:sp>
      <p:sp>
        <p:nvSpPr>
          <p:cNvPr id="4" name="Slide Number Placeholder 3"/>
          <p:cNvSpPr>
            <a:spLocks noGrp="1"/>
          </p:cNvSpPr>
          <p:nvPr>
            <p:ph type="sldNum" sz="quarter" idx="10"/>
          </p:nvPr>
        </p:nvSpPr>
        <p:spPr/>
        <p:txBody>
          <a:bodyPr/>
          <a:lstStyle/>
          <a:p>
            <a:r>
              <a:rPr lang="en-US" smtClean="0"/>
              <a:t>- </a:t>
            </a:r>
            <a:fld id="{575CBCA3-FF1A-4DC7-8884-59CD1BC5A09E}" type="slidenum">
              <a:rPr lang="en-US" smtClean="0"/>
              <a:pPr/>
              <a:t>9</a:t>
            </a:fld>
            <a:r>
              <a:rPr lang="en-US" smtClean="0"/>
              <a:t> -</a:t>
            </a:r>
            <a:endParaRPr lang="en-US" dirty="0"/>
          </a:p>
        </p:txBody>
      </p:sp>
      <p:pic>
        <p:nvPicPr>
          <p:cNvPr id="1681418" name="Picture 10" descr="http://info.pneuron.com/Portals/166245/images/Metcalfes%20law%20and%20value%20extra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203" y="1393802"/>
            <a:ext cx="4542397" cy="3406798"/>
          </a:xfrm>
          <a:prstGeom prst="rect">
            <a:avLst/>
          </a:prstGeom>
          <a:noFill/>
          <a:extLst>
            <a:ext uri="{909E8E84-426E-40DD-AFC4-6F175D3DCCD1}">
              <a14:hiddenFill xmlns:a14="http://schemas.microsoft.com/office/drawing/2010/main">
                <a:solidFill>
                  <a:srgbClr val="FFFFFF"/>
                </a:solidFill>
              </a14:hiddenFill>
            </a:ext>
          </a:extLst>
        </p:spPr>
      </p:pic>
      <p:pic>
        <p:nvPicPr>
          <p:cNvPr id="1681416" name="Picture 8" descr="http://articulatefx.com/wp-content/uploads/2012/11/metcalfesla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6201"/>
            <a:ext cx="4286250" cy="3048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1801408" y="6459379"/>
            <a:ext cx="5589992" cy="246221"/>
          </a:xfrm>
          <a:prstGeom prst="rect">
            <a:avLst/>
          </a:prstGeom>
          <a:noFill/>
          <a:ln w="9525">
            <a:noFill/>
            <a:miter lim="800000"/>
            <a:headEnd/>
            <a:tailEnd/>
          </a:ln>
        </p:spPr>
        <p:txBody>
          <a:bodyPr wrap="none">
            <a:spAutoFit/>
          </a:bodyPr>
          <a:lstStyle/>
          <a:p>
            <a:r>
              <a:rPr lang="en-US" sz="1000" b="1" dirty="0" smtClean="0">
                <a:solidFill>
                  <a:srgbClr val="003399"/>
                </a:solidFill>
              </a:rPr>
              <a:t>Reference</a:t>
            </a:r>
            <a:r>
              <a:rPr lang="en-US" sz="1000" b="1" dirty="0">
                <a:solidFill>
                  <a:srgbClr val="003399"/>
                </a:solidFill>
              </a:rPr>
              <a:t>: </a:t>
            </a:r>
            <a:r>
              <a:rPr lang="en-US" sz="1000" b="1" dirty="0">
                <a:solidFill>
                  <a:srgbClr val="003399"/>
                </a:solidFill>
              </a:rPr>
              <a:t> </a:t>
            </a:r>
            <a:r>
              <a:rPr lang="en-US" sz="1000" i="1" dirty="0" smtClean="0">
                <a:solidFill>
                  <a:srgbClr val="003399"/>
                </a:solidFill>
              </a:rPr>
              <a:t>Code Complete:  A Practical Handbook of Software Construction</a:t>
            </a:r>
            <a:r>
              <a:rPr lang="en-US" sz="1000" dirty="0" smtClean="0">
                <a:solidFill>
                  <a:srgbClr val="003399"/>
                </a:solidFill>
              </a:rPr>
              <a:t>, 2nd Edition, 2004</a:t>
            </a:r>
            <a:endParaRPr lang="en-US" sz="1000" i="1" dirty="0">
              <a:solidFill>
                <a:srgbClr val="003399"/>
              </a:solidFill>
            </a:endParaRPr>
          </a:p>
        </p:txBody>
      </p:sp>
    </p:spTree>
    <p:extLst>
      <p:ext uri="{BB962C8B-B14F-4D97-AF65-F5344CB8AC3E}">
        <p14:creationId xmlns:p14="http://schemas.microsoft.com/office/powerpoint/2010/main" val="3455430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r>
              <a:rPr lang="en-US" dirty="0"/>
              <a:t>- </a:t>
            </a:r>
            <a:fld id="{B01C1539-D4A9-463E-AE9D-572B26C52A6A}" type="slidenum">
              <a:rPr lang="en-US"/>
              <a:pPr/>
              <a:t>90</a:t>
            </a:fld>
            <a:r>
              <a:rPr lang="en-US" dirty="0"/>
              <a:t> -</a:t>
            </a:r>
          </a:p>
        </p:txBody>
      </p:sp>
      <p:sp>
        <p:nvSpPr>
          <p:cNvPr id="1010690" name="Rectangle 2"/>
          <p:cNvSpPr>
            <a:spLocks noGrp="1" noChangeArrowheads="1"/>
          </p:cNvSpPr>
          <p:nvPr>
            <p:ph type="title"/>
          </p:nvPr>
        </p:nvSpPr>
        <p:spPr/>
        <p:txBody>
          <a:bodyPr/>
          <a:lstStyle/>
          <a:p>
            <a:r>
              <a:rPr lang="en-US" sz="1200" dirty="0"/>
              <a:t>Topics</a:t>
            </a:r>
            <a:r>
              <a:rPr lang="en-US" dirty="0"/>
              <a:t/>
            </a:r>
            <a:br>
              <a:rPr lang="en-US" dirty="0"/>
            </a:br>
            <a:r>
              <a:rPr lang="en-US" dirty="0" smtClean="0"/>
              <a:t>Software Development Security Domain</a:t>
            </a:r>
            <a:endParaRPr lang="en-US" dirty="0"/>
          </a:p>
        </p:txBody>
      </p:sp>
      <p:sp>
        <p:nvSpPr>
          <p:cNvPr id="1010691" name="Rectangle 3"/>
          <p:cNvSpPr>
            <a:spLocks noGrp="1" noChangeArrowheads="1"/>
          </p:cNvSpPr>
          <p:nvPr>
            <p:ph type="body" idx="1"/>
          </p:nvPr>
        </p:nvSpPr>
        <p:spPr/>
        <p:txBody>
          <a:bodyPr/>
          <a:lstStyle/>
          <a:p>
            <a:pPr marL="609600" indent="-609600"/>
            <a:r>
              <a:rPr lang="en-US" dirty="0">
                <a:sym typeface="Wingdings" pitchFamily="2" charset="2"/>
              </a:rPr>
              <a:t>Governance &amp; Management</a:t>
            </a:r>
          </a:p>
          <a:p>
            <a:pPr marL="609600" indent="-609600"/>
            <a:r>
              <a:rPr lang="en-US" dirty="0">
                <a:sym typeface="Wingdings" pitchFamily="2" charset="2"/>
              </a:rPr>
              <a:t>System Life Cycle and Security</a:t>
            </a:r>
          </a:p>
          <a:p>
            <a:pPr marL="609600" indent="-609600"/>
            <a:r>
              <a:rPr lang="en-US" dirty="0">
                <a:sym typeface="Wingdings" pitchFamily="2" charset="2"/>
              </a:rPr>
              <a:t>Software Environment and Security Controls</a:t>
            </a:r>
          </a:p>
          <a:p>
            <a:pPr marL="609600" indent="-609600"/>
            <a:r>
              <a:rPr lang="en-US" dirty="0">
                <a:sym typeface="Wingdings" pitchFamily="2" charset="2"/>
              </a:rPr>
              <a:t>Programming Languages</a:t>
            </a:r>
          </a:p>
          <a:p>
            <a:pPr marL="609600" indent="-609600"/>
            <a:r>
              <a:rPr lang="en-US" dirty="0">
                <a:sym typeface="Wingdings" pitchFamily="2" charset="2"/>
              </a:rPr>
              <a:t>Database and DB Warehousing Vulnerabilities, Threats, and Protections</a:t>
            </a:r>
          </a:p>
          <a:p>
            <a:pPr marL="609600" indent="-609600"/>
            <a:r>
              <a:rPr lang="en-US" dirty="0">
                <a:sym typeface="Wingdings" pitchFamily="2" charset="2"/>
              </a:rPr>
              <a:t>Software Vulnerabilities and </a:t>
            </a:r>
            <a:r>
              <a:rPr lang="en-US" dirty="0" smtClean="0">
                <a:sym typeface="Wingdings" pitchFamily="2" charset="2"/>
              </a:rPr>
              <a:t>Threats</a:t>
            </a:r>
            <a:endParaRPr lang="en-US" sz="2800" dirty="0">
              <a:sym typeface="Wingdings" pitchFamily="2" charset="2"/>
            </a:endParaRPr>
          </a:p>
        </p:txBody>
      </p:sp>
      <p:sp>
        <p:nvSpPr>
          <p:cNvPr id="1010692" name="AutoShape 4"/>
          <p:cNvSpPr>
            <a:spLocks noChangeArrowheads="1"/>
          </p:cNvSpPr>
          <p:nvPr/>
        </p:nvSpPr>
        <p:spPr bwMode="auto">
          <a:xfrm>
            <a:off x="304800" y="2453148"/>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a:effectLst/>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E9EDE39A-FF79-43F5-87E1-11C7AA292B72}" type="slidenum">
              <a:rPr lang="en-US"/>
              <a:pPr/>
              <a:t>91</a:t>
            </a:fld>
            <a:r>
              <a:rPr lang="en-US" dirty="0"/>
              <a:t> -</a:t>
            </a:r>
          </a:p>
        </p:txBody>
      </p:sp>
      <p:sp>
        <p:nvSpPr>
          <p:cNvPr id="1012738" name="Rectangle 2"/>
          <p:cNvSpPr>
            <a:spLocks noGrp="1" noChangeArrowheads="1"/>
          </p:cNvSpPr>
          <p:nvPr>
            <p:ph type="title"/>
          </p:nvPr>
        </p:nvSpPr>
        <p:spPr/>
        <p:txBody>
          <a:bodyPr/>
          <a:lstStyle/>
          <a:p>
            <a:r>
              <a:rPr lang="en-US" dirty="0">
                <a:sym typeface="Wingdings" pitchFamily="2" charset="2"/>
              </a:rPr>
              <a:t>Programming Languages</a:t>
            </a:r>
          </a:p>
        </p:txBody>
      </p:sp>
      <p:sp>
        <p:nvSpPr>
          <p:cNvPr id="1012739" name="Rectangle 3"/>
          <p:cNvSpPr>
            <a:spLocks noGrp="1" noChangeArrowheads="1"/>
          </p:cNvSpPr>
          <p:nvPr>
            <p:ph type="body" idx="1"/>
          </p:nvPr>
        </p:nvSpPr>
        <p:spPr>
          <a:xfrm>
            <a:off x="685800" y="1143000"/>
            <a:ext cx="7772400" cy="5332413"/>
          </a:xfrm>
        </p:spPr>
        <p:txBody>
          <a:bodyPr/>
          <a:lstStyle/>
          <a:p>
            <a:r>
              <a:rPr lang="en-US" dirty="0"/>
              <a:t>A set of instructions and rules that tell the computer what operations to perform.</a:t>
            </a:r>
          </a:p>
          <a:p>
            <a:r>
              <a:rPr lang="en-US" dirty="0"/>
              <a:t>Languages have evolved in “generations”</a:t>
            </a:r>
          </a:p>
          <a:p>
            <a:pPr lvl="1"/>
            <a:r>
              <a:rPr lang="en-US" dirty="0"/>
              <a:t>1</a:t>
            </a:r>
            <a:r>
              <a:rPr lang="en-US" baseline="30000" dirty="0"/>
              <a:t>st</a:t>
            </a:r>
            <a:r>
              <a:rPr lang="en-US" dirty="0"/>
              <a:t> Generation: </a:t>
            </a:r>
            <a:r>
              <a:rPr lang="en-US" u="sng" dirty="0">
                <a:solidFill>
                  <a:srgbClr val="FF6600"/>
                </a:solidFill>
              </a:rPr>
              <a:t>Machine</a:t>
            </a:r>
            <a:r>
              <a:rPr lang="en-US" dirty="0"/>
              <a:t> language</a:t>
            </a:r>
          </a:p>
          <a:p>
            <a:pPr lvl="1"/>
            <a:r>
              <a:rPr lang="en-US" dirty="0"/>
              <a:t>2</a:t>
            </a:r>
            <a:r>
              <a:rPr lang="en-US" baseline="30000" dirty="0"/>
              <a:t>nd</a:t>
            </a:r>
            <a:r>
              <a:rPr lang="en-US" dirty="0"/>
              <a:t> Generation: </a:t>
            </a:r>
            <a:r>
              <a:rPr lang="en-US" u="sng" dirty="0">
                <a:solidFill>
                  <a:srgbClr val="FF6600"/>
                </a:solidFill>
              </a:rPr>
              <a:t>Assembly</a:t>
            </a:r>
            <a:r>
              <a:rPr lang="en-US" dirty="0"/>
              <a:t> language</a:t>
            </a:r>
          </a:p>
          <a:p>
            <a:pPr lvl="1"/>
            <a:r>
              <a:rPr lang="en-US" dirty="0"/>
              <a:t>3</a:t>
            </a:r>
            <a:r>
              <a:rPr lang="en-US" baseline="30000" dirty="0"/>
              <a:t>rd</a:t>
            </a:r>
            <a:r>
              <a:rPr lang="en-US" dirty="0"/>
              <a:t> Generation: </a:t>
            </a:r>
            <a:r>
              <a:rPr lang="en-US" u="sng" dirty="0">
                <a:solidFill>
                  <a:srgbClr val="FF6600"/>
                </a:solidFill>
              </a:rPr>
              <a:t>High-level</a:t>
            </a:r>
            <a:r>
              <a:rPr lang="en-US" dirty="0"/>
              <a:t> language</a:t>
            </a:r>
          </a:p>
          <a:p>
            <a:pPr lvl="2"/>
            <a:r>
              <a:rPr lang="en-US" dirty="0" smtClean="0"/>
              <a:t>Ada, COBOL</a:t>
            </a:r>
            <a:r>
              <a:rPr lang="en-US" dirty="0"/>
              <a:t>, BASIC, FORTRAN, Pascal, C, C+, C++, C#, Java</a:t>
            </a:r>
          </a:p>
          <a:p>
            <a:pPr lvl="1"/>
            <a:r>
              <a:rPr lang="en-US" dirty="0"/>
              <a:t>4</a:t>
            </a:r>
            <a:r>
              <a:rPr lang="en-US" baseline="30000" dirty="0"/>
              <a:t>th</a:t>
            </a:r>
            <a:r>
              <a:rPr lang="en-US" dirty="0"/>
              <a:t> Generation: </a:t>
            </a:r>
            <a:r>
              <a:rPr lang="en-US" u="sng" dirty="0">
                <a:solidFill>
                  <a:srgbClr val="FF6600"/>
                </a:solidFill>
              </a:rPr>
              <a:t>Very high-level</a:t>
            </a:r>
            <a:r>
              <a:rPr lang="en-US" dirty="0"/>
              <a:t> language</a:t>
            </a:r>
          </a:p>
          <a:p>
            <a:pPr lvl="2"/>
            <a:r>
              <a:rPr lang="en-US" dirty="0"/>
              <a:t>SQL, JavaScript, Perl, SGML (Standard General Markup Language): HTML, XML, SAML, XACML. </a:t>
            </a:r>
          </a:p>
          <a:p>
            <a:pPr lvl="1"/>
            <a:r>
              <a:rPr lang="en-US" dirty="0"/>
              <a:t>5</a:t>
            </a:r>
            <a:r>
              <a:rPr lang="en-US" baseline="30000" dirty="0"/>
              <a:t>th</a:t>
            </a:r>
            <a:r>
              <a:rPr lang="en-US" dirty="0"/>
              <a:t> Generation: </a:t>
            </a:r>
            <a:r>
              <a:rPr lang="en-US" u="sng" dirty="0">
                <a:solidFill>
                  <a:srgbClr val="FF6600"/>
                </a:solidFill>
              </a:rPr>
              <a:t>Natural</a:t>
            </a:r>
            <a:r>
              <a:rPr lang="en-US" dirty="0"/>
              <a:t> language</a:t>
            </a:r>
          </a:p>
          <a:p>
            <a:pPr lvl="2"/>
            <a:r>
              <a:rPr lang="en-US" dirty="0"/>
              <a:t>BPEL (Business Process Execution Language),  BQEL (Business Query Language</a:t>
            </a:r>
            <a:r>
              <a:rPr lang="en-US" dirty="0" smtClean="0"/>
              <a:t>)</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A8C7295D-DA32-4FEB-9A99-722FF12F58E3}" type="slidenum">
              <a:rPr lang="en-US"/>
              <a:pPr/>
              <a:t>92</a:t>
            </a:fld>
            <a:r>
              <a:rPr lang="en-US" dirty="0"/>
              <a:t> -</a:t>
            </a:r>
          </a:p>
        </p:txBody>
      </p:sp>
      <p:sp>
        <p:nvSpPr>
          <p:cNvPr id="1014786" name="Rectangle 2"/>
          <p:cNvSpPr>
            <a:spLocks noGrp="1" noChangeArrowheads="1"/>
          </p:cNvSpPr>
          <p:nvPr>
            <p:ph type="title"/>
          </p:nvPr>
        </p:nvSpPr>
        <p:spPr/>
        <p:txBody>
          <a:bodyPr/>
          <a:lstStyle/>
          <a:p>
            <a:r>
              <a:rPr lang="en-US" dirty="0">
                <a:sym typeface="Wingdings" pitchFamily="2" charset="2"/>
              </a:rPr>
              <a:t>Programming Languages</a:t>
            </a:r>
          </a:p>
        </p:txBody>
      </p:sp>
      <p:sp>
        <p:nvSpPr>
          <p:cNvPr id="1014787" name="Rectangle 3"/>
          <p:cNvSpPr>
            <a:spLocks noGrp="1" noChangeArrowheads="1"/>
          </p:cNvSpPr>
          <p:nvPr>
            <p:ph type="body" idx="1"/>
          </p:nvPr>
        </p:nvSpPr>
        <p:spPr/>
        <p:txBody>
          <a:bodyPr/>
          <a:lstStyle/>
          <a:p>
            <a:pPr>
              <a:buClr>
                <a:srgbClr val="003399"/>
              </a:buClr>
            </a:pPr>
            <a:r>
              <a:rPr lang="en-US" u="sng" dirty="0">
                <a:solidFill>
                  <a:srgbClr val="FF6600"/>
                </a:solidFill>
              </a:rPr>
              <a:t>Assembler</a:t>
            </a:r>
            <a:r>
              <a:rPr lang="en-US" dirty="0"/>
              <a:t> – program that translates an assembly language program into machine language.</a:t>
            </a:r>
          </a:p>
          <a:p>
            <a:pPr lvl="1">
              <a:buClr>
                <a:srgbClr val="003399"/>
              </a:buClr>
            </a:pPr>
            <a:r>
              <a:rPr lang="en-US" u="sng" dirty="0">
                <a:solidFill>
                  <a:srgbClr val="FF6600"/>
                </a:solidFill>
              </a:rPr>
              <a:t>Assembly Language</a:t>
            </a:r>
            <a:r>
              <a:rPr lang="en-US" dirty="0">
                <a:solidFill>
                  <a:srgbClr val="FF6600"/>
                </a:solidFill>
              </a:rPr>
              <a:t> </a:t>
            </a:r>
            <a:r>
              <a:rPr lang="en-US" dirty="0">
                <a:sym typeface="Wingdings" pitchFamily="2" charset="2"/>
              </a:rPr>
              <a:t></a:t>
            </a:r>
            <a:r>
              <a:rPr lang="en-US" dirty="0">
                <a:solidFill>
                  <a:srgbClr val="FF6600"/>
                </a:solidFill>
                <a:sym typeface="Wingdings" pitchFamily="2" charset="2"/>
              </a:rPr>
              <a:t> </a:t>
            </a:r>
            <a:r>
              <a:rPr lang="en-US" u="sng" dirty="0">
                <a:solidFill>
                  <a:srgbClr val="FF6600"/>
                </a:solidFill>
                <a:sym typeface="Wingdings" pitchFamily="2" charset="2"/>
              </a:rPr>
              <a:t>Machine Language</a:t>
            </a:r>
            <a:r>
              <a:rPr lang="en-US" dirty="0" smtClean="0">
                <a:sym typeface="Wingdings" pitchFamily="2" charset="2"/>
              </a:rPr>
              <a:t>.</a:t>
            </a:r>
          </a:p>
          <a:p>
            <a:pPr>
              <a:buClr>
                <a:srgbClr val="003399"/>
              </a:buClr>
            </a:pPr>
            <a:endParaRPr lang="en-US" dirty="0"/>
          </a:p>
          <a:p>
            <a:pPr>
              <a:buClr>
                <a:srgbClr val="003399"/>
              </a:buClr>
            </a:pPr>
            <a:r>
              <a:rPr lang="en-US" u="sng" dirty="0">
                <a:solidFill>
                  <a:srgbClr val="FF6600"/>
                </a:solidFill>
              </a:rPr>
              <a:t>Compiler</a:t>
            </a:r>
            <a:r>
              <a:rPr lang="en-US" dirty="0"/>
              <a:t> – translates a high-level language into machine language.</a:t>
            </a:r>
          </a:p>
          <a:p>
            <a:pPr lvl="1">
              <a:buClr>
                <a:srgbClr val="003399"/>
              </a:buClr>
            </a:pPr>
            <a:r>
              <a:rPr lang="en-US" u="sng" dirty="0">
                <a:solidFill>
                  <a:srgbClr val="FF6600"/>
                </a:solidFill>
              </a:rPr>
              <a:t>High-level Language</a:t>
            </a:r>
            <a:r>
              <a:rPr lang="en-US" dirty="0"/>
              <a:t> (3</a:t>
            </a:r>
            <a:r>
              <a:rPr lang="en-US" baseline="30000" dirty="0"/>
              <a:t>rd</a:t>
            </a:r>
            <a:r>
              <a:rPr lang="en-US" dirty="0"/>
              <a:t> Gen.)</a:t>
            </a:r>
            <a:r>
              <a:rPr lang="en-US" dirty="0">
                <a:solidFill>
                  <a:srgbClr val="FF6600"/>
                </a:solidFill>
              </a:rPr>
              <a:t> </a:t>
            </a:r>
            <a:r>
              <a:rPr lang="en-US" dirty="0">
                <a:sym typeface="Wingdings" pitchFamily="2" charset="2"/>
              </a:rPr>
              <a:t></a:t>
            </a:r>
            <a:r>
              <a:rPr lang="en-US" dirty="0">
                <a:solidFill>
                  <a:srgbClr val="FF6600"/>
                </a:solidFill>
                <a:sym typeface="Wingdings" pitchFamily="2" charset="2"/>
              </a:rPr>
              <a:t> </a:t>
            </a:r>
            <a:r>
              <a:rPr lang="en-US" u="sng" dirty="0">
                <a:solidFill>
                  <a:srgbClr val="FF6600"/>
                </a:solidFill>
                <a:sym typeface="Wingdings" pitchFamily="2" charset="2"/>
              </a:rPr>
              <a:t>Machine Language</a:t>
            </a:r>
            <a:r>
              <a:rPr lang="en-US" dirty="0">
                <a:sym typeface="Wingdings" pitchFamily="2" charset="2"/>
              </a:rPr>
              <a:t>.</a:t>
            </a:r>
            <a:endParaRPr lang="en-US" dirty="0"/>
          </a:p>
          <a:p>
            <a:pPr>
              <a:buClr>
                <a:srgbClr val="003399"/>
              </a:buClr>
            </a:pPr>
            <a:endParaRPr lang="en-US" dirty="0">
              <a:solidFill>
                <a:srgbClr val="FF6600"/>
              </a:solidFill>
            </a:endParaRPr>
          </a:p>
          <a:p>
            <a:pPr>
              <a:buClr>
                <a:srgbClr val="003399"/>
              </a:buClr>
            </a:pPr>
            <a:r>
              <a:rPr lang="en-US" u="sng" dirty="0">
                <a:solidFill>
                  <a:srgbClr val="FF6600"/>
                </a:solidFill>
              </a:rPr>
              <a:t>Interpreter</a:t>
            </a:r>
            <a:r>
              <a:rPr lang="en-US" dirty="0"/>
              <a:t> – instead of compiling a program at once, the interpreter translates it instruction-by-instruction.  It has a fetch and execute cycle.</a:t>
            </a:r>
          </a:p>
          <a:p>
            <a:pPr lvl="1">
              <a:buClr>
                <a:srgbClr val="003399"/>
              </a:buClr>
            </a:pPr>
            <a:r>
              <a:rPr lang="en-US" u="sng" dirty="0">
                <a:solidFill>
                  <a:srgbClr val="FF6600"/>
                </a:solidFill>
              </a:rPr>
              <a:t>Very high-level Language</a:t>
            </a:r>
            <a:r>
              <a:rPr lang="en-US" dirty="0"/>
              <a:t> (4</a:t>
            </a:r>
            <a:r>
              <a:rPr lang="en-US" baseline="30000" dirty="0"/>
              <a:t>th</a:t>
            </a:r>
            <a:r>
              <a:rPr lang="en-US" dirty="0"/>
              <a:t> Gen.) </a:t>
            </a:r>
            <a:r>
              <a:rPr lang="en-US" dirty="0">
                <a:sym typeface="Wingdings" pitchFamily="2" charset="2"/>
              </a:rPr>
              <a:t> </a:t>
            </a:r>
            <a:r>
              <a:rPr lang="en-US" u="sng" dirty="0">
                <a:solidFill>
                  <a:srgbClr val="FF6600"/>
                </a:solidFill>
                <a:sym typeface="Wingdings" pitchFamily="2" charset="2"/>
              </a:rPr>
              <a:t>Interpreter instruction</a:t>
            </a:r>
            <a:r>
              <a:rPr lang="en-US" dirty="0">
                <a:sym typeface="Wingdings" pitchFamily="2" charset="2"/>
              </a:rPr>
              <a:t>  </a:t>
            </a:r>
            <a:r>
              <a:rPr lang="en-US" u="sng" dirty="0">
                <a:solidFill>
                  <a:srgbClr val="FF6600"/>
                </a:solidFill>
                <a:sym typeface="Wingdings" pitchFamily="2" charset="2"/>
              </a:rPr>
              <a:t>Machine Language</a:t>
            </a:r>
            <a:r>
              <a:rPr lang="en-US" dirty="0">
                <a:sym typeface="Wingdings" pitchFamily="2" charset="2"/>
              </a:rPr>
              <a:t>.</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A4E2551A-BEB5-40C7-84E2-028D8C55C43B}" type="slidenum">
              <a:rPr lang="en-US"/>
              <a:pPr/>
              <a:t>93</a:t>
            </a:fld>
            <a:r>
              <a:rPr lang="en-US" dirty="0"/>
              <a:t> -</a:t>
            </a:r>
          </a:p>
        </p:txBody>
      </p:sp>
      <p:sp>
        <p:nvSpPr>
          <p:cNvPr id="1016834" name="Rectangle 2"/>
          <p:cNvSpPr>
            <a:spLocks noGrp="1" noChangeArrowheads="1"/>
          </p:cNvSpPr>
          <p:nvPr>
            <p:ph type="title"/>
          </p:nvPr>
        </p:nvSpPr>
        <p:spPr/>
        <p:txBody>
          <a:bodyPr/>
          <a:lstStyle/>
          <a:p>
            <a:r>
              <a:rPr lang="en-US" sz="1200" dirty="0"/>
              <a:t>Programming Languages</a:t>
            </a:r>
            <a:br>
              <a:rPr lang="en-US" sz="1200" dirty="0"/>
            </a:br>
            <a:r>
              <a:rPr lang="en-US" dirty="0"/>
              <a:t>Object-Oriented Programming (OOP)</a:t>
            </a:r>
          </a:p>
        </p:txBody>
      </p:sp>
      <p:sp>
        <p:nvSpPr>
          <p:cNvPr id="1016835" name="Rectangle 3"/>
          <p:cNvSpPr>
            <a:spLocks noGrp="1" noChangeArrowheads="1"/>
          </p:cNvSpPr>
          <p:nvPr>
            <p:ph type="body" idx="1"/>
          </p:nvPr>
        </p:nvSpPr>
        <p:spPr/>
        <p:txBody>
          <a:bodyPr/>
          <a:lstStyle/>
          <a:p>
            <a:r>
              <a:rPr lang="en-US" dirty="0" smtClean="0"/>
              <a:t>OOP method </a:t>
            </a:r>
            <a:r>
              <a:rPr lang="en-US" dirty="0"/>
              <a:t>that creates an object.</a:t>
            </a:r>
          </a:p>
          <a:p>
            <a:pPr lvl="1"/>
            <a:r>
              <a:rPr lang="en-US" dirty="0"/>
              <a:t>The object is a block of pre-assembled code that is a </a:t>
            </a:r>
            <a:r>
              <a:rPr lang="en-US" u="sng" dirty="0">
                <a:solidFill>
                  <a:srgbClr val="FF6600"/>
                </a:solidFill>
              </a:rPr>
              <a:t>self-contained</a:t>
            </a:r>
            <a:r>
              <a:rPr lang="en-US" dirty="0"/>
              <a:t> </a:t>
            </a:r>
            <a:r>
              <a:rPr lang="en-US" u="sng" dirty="0">
                <a:solidFill>
                  <a:srgbClr val="FF6600"/>
                </a:solidFill>
              </a:rPr>
              <a:t>module</a:t>
            </a:r>
            <a:r>
              <a:rPr lang="en-US" dirty="0"/>
              <a:t>.</a:t>
            </a:r>
          </a:p>
          <a:p>
            <a:pPr lvl="1"/>
            <a:r>
              <a:rPr lang="en-US" dirty="0"/>
              <a:t>Once written, object can be reused.</a:t>
            </a:r>
          </a:p>
          <a:p>
            <a:pPr lvl="1"/>
            <a:r>
              <a:rPr lang="en-US" dirty="0"/>
              <a:t>Objects are encapsulated, thus providing some security.</a:t>
            </a:r>
          </a:p>
          <a:p>
            <a:pPr lvl="1">
              <a:buClr>
                <a:srgbClr val="003399"/>
              </a:buClr>
              <a:buFont typeface="Arial" charset="0"/>
              <a:buChar char="–"/>
            </a:pPr>
            <a:r>
              <a:rPr lang="en-US" u="sng" dirty="0">
                <a:solidFill>
                  <a:srgbClr val="FF6600"/>
                </a:solidFill>
              </a:rPr>
              <a:t>Objects</a:t>
            </a:r>
            <a:r>
              <a:rPr lang="en-US" dirty="0"/>
              <a:t> have </a:t>
            </a:r>
            <a:r>
              <a:rPr lang="en-US" u="sng" dirty="0">
                <a:solidFill>
                  <a:srgbClr val="FF6600"/>
                </a:solidFill>
              </a:rPr>
              <a:t>methods</a:t>
            </a:r>
            <a:r>
              <a:rPr lang="en-US" dirty="0"/>
              <a:t> (code with programming interfaces) and </a:t>
            </a:r>
            <a:r>
              <a:rPr lang="en-US" u="sng" dirty="0">
                <a:solidFill>
                  <a:srgbClr val="FF6600"/>
                </a:solidFill>
              </a:rPr>
              <a:t>attributes</a:t>
            </a:r>
            <a:r>
              <a:rPr lang="en-US" dirty="0"/>
              <a:t> (data) encapsulated together.</a:t>
            </a:r>
          </a:p>
          <a:p>
            <a:pPr lvl="1"/>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8A551E4D-A000-4F8E-85F8-BA6F1CB6D04D}" type="slidenum">
              <a:rPr lang="en-US"/>
              <a:pPr/>
              <a:t>94</a:t>
            </a:fld>
            <a:r>
              <a:rPr lang="en-US" dirty="0"/>
              <a:t> -</a:t>
            </a:r>
          </a:p>
        </p:txBody>
      </p:sp>
      <p:sp>
        <p:nvSpPr>
          <p:cNvPr id="1018882" name="Rectangle 2"/>
          <p:cNvSpPr>
            <a:spLocks noGrp="1" noChangeArrowheads="1"/>
          </p:cNvSpPr>
          <p:nvPr>
            <p:ph type="title"/>
          </p:nvPr>
        </p:nvSpPr>
        <p:spPr/>
        <p:txBody>
          <a:bodyPr/>
          <a:lstStyle/>
          <a:p>
            <a:r>
              <a:rPr lang="en-US" sz="1200" dirty="0"/>
              <a:t>Programming Languages</a:t>
            </a:r>
            <a:br>
              <a:rPr lang="en-US" sz="1200" dirty="0"/>
            </a:br>
            <a:r>
              <a:rPr lang="en-US" sz="1200" dirty="0"/>
              <a:t> </a:t>
            </a:r>
            <a:r>
              <a:rPr lang="en-US" dirty="0" smtClean="0"/>
              <a:t>Object-Oriented Programming (OOP) – Characteristics</a:t>
            </a:r>
            <a:endParaRPr lang="en-US" dirty="0"/>
          </a:p>
        </p:txBody>
      </p:sp>
      <p:sp>
        <p:nvSpPr>
          <p:cNvPr id="1018883" name="Rectangle 3"/>
          <p:cNvSpPr>
            <a:spLocks noGrp="1" noChangeArrowheads="1"/>
          </p:cNvSpPr>
          <p:nvPr>
            <p:ph type="body" idx="1"/>
          </p:nvPr>
        </p:nvSpPr>
        <p:spPr>
          <a:xfrm>
            <a:off x="685800" y="1143000"/>
            <a:ext cx="7772400" cy="5562600"/>
          </a:xfrm>
        </p:spPr>
        <p:txBody>
          <a:bodyPr>
            <a:normAutofit lnSpcReduction="10000"/>
          </a:bodyPr>
          <a:lstStyle/>
          <a:p>
            <a:pPr>
              <a:buClr>
                <a:srgbClr val="003399"/>
              </a:buClr>
            </a:pPr>
            <a:r>
              <a:rPr lang="en-US" u="sng" dirty="0" smtClean="0">
                <a:solidFill>
                  <a:srgbClr val="FF6600"/>
                </a:solidFill>
              </a:rPr>
              <a:t>Object</a:t>
            </a:r>
            <a:r>
              <a:rPr lang="en-US" dirty="0" smtClean="0"/>
              <a:t> is an instance of the class. </a:t>
            </a:r>
          </a:p>
          <a:p>
            <a:pPr>
              <a:buClr>
                <a:srgbClr val="003399"/>
              </a:buClr>
            </a:pPr>
            <a:r>
              <a:rPr lang="en-US" u="sng" dirty="0" smtClean="0">
                <a:solidFill>
                  <a:srgbClr val="FF6600"/>
                </a:solidFill>
              </a:rPr>
              <a:t>Class</a:t>
            </a:r>
            <a:r>
              <a:rPr lang="en-US" dirty="0" smtClean="0"/>
              <a:t> tell the system how to make objects.</a:t>
            </a:r>
          </a:p>
          <a:p>
            <a:pPr>
              <a:buClr>
                <a:srgbClr val="003399"/>
              </a:buClr>
            </a:pPr>
            <a:r>
              <a:rPr lang="en-US" u="sng" dirty="0" smtClean="0">
                <a:solidFill>
                  <a:srgbClr val="FF6600"/>
                </a:solidFill>
              </a:rPr>
              <a:t>Encapsulation</a:t>
            </a:r>
            <a:r>
              <a:rPr lang="en-US" dirty="0" smtClean="0"/>
              <a:t> is the technique of keeping together data structures and methods (procedures) which act on them.</a:t>
            </a:r>
          </a:p>
          <a:p>
            <a:pPr>
              <a:buClr>
                <a:srgbClr val="003399"/>
              </a:buClr>
            </a:pPr>
            <a:r>
              <a:rPr lang="en-US" u="sng" dirty="0" smtClean="0">
                <a:solidFill>
                  <a:srgbClr val="FF6600"/>
                </a:solidFill>
              </a:rPr>
              <a:t>Method</a:t>
            </a:r>
            <a:r>
              <a:rPr lang="en-US" dirty="0" smtClean="0"/>
              <a:t> is a procedure or routine associated with one or more classes.</a:t>
            </a:r>
          </a:p>
          <a:p>
            <a:pPr>
              <a:buClr>
                <a:srgbClr val="003399"/>
              </a:buClr>
            </a:pPr>
            <a:r>
              <a:rPr lang="en-US" u="sng" dirty="0" smtClean="0">
                <a:solidFill>
                  <a:srgbClr val="FF6600"/>
                </a:solidFill>
              </a:rPr>
              <a:t>Message</a:t>
            </a:r>
            <a:r>
              <a:rPr lang="en-US" dirty="0" smtClean="0"/>
              <a:t>: objects perform work by sending messages to other objects.</a:t>
            </a:r>
          </a:p>
          <a:p>
            <a:pPr>
              <a:buClr>
                <a:srgbClr val="003399"/>
              </a:buClr>
            </a:pPr>
            <a:r>
              <a:rPr lang="en-US" u="sng" dirty="0" smtClean="0">
                <a:solidFill>
                  <a:srgbClr val="FF6600"/>
                </a:solidFill>
              </a:rPr>
              <a:t>Inheritance</a:t>
            </a:r>
            <a:r>
              <a:rPr lang="en-US" dirty="0" smtClean="0"/>
              <a:t> is the ability to derive new classes from existing classes.  A derived class (or subclass) inherits the instance variables and methods of the “base-class” (or superclass), and may add new instance variables and methods.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531CEEE0-26A4-47F7-A46E-E5E238DD6BBD}" type="slidenum">
              <a:rPr lang="en-US"/>
              <a:pPr/>
              <a:t>95</a:t>
            </a:fld>
            <a:r>
              <a:rPr lang="en-US" dirty="0"/>
              <a:t> -</a:t>
            </a:r>
          </a:p>
        </p:txBody>
      </p:sp>
      <p:sp>
        <p:nvSpPr>
          <p:cNvPr id="1020930" name="Rectangle 2"/>
          <p:cNvSpPr>
            <a:spLocks noGrp="1" noChangeArrowheads="1"/>
          </p:cNvSpPr>
          <p:nvPr>
            <p:ph type="title"/>
          </p:nvPr>
        </p:nvSpPr>
        <p:spPr/>
        <p:txBody>
          <a:bodyPr/>
          <a:lstStyle/>
          <a:p>
            <a:r>
              <a:rPr lang="en-US" sz="1200" dirty="0"/>
              <a:t>Programming Languages</a:t>
            </a:r>
            <a:br>
              <a:rPr lang="en-US" sz="1200" dirty="0"/>
            </a:br>
            <a:r>
              <a:rPr lang="en-US" sz="1200" dirty="0"/>
              <a:t> </a:t>
            </a:r>
            <a:r>
              <a:rPr lang="en-US" dirty="0"/>
              <a:t>Object-Oriented Programming (OOP) – Characteristics</a:t>
            </a:r>
          </a:p>
        </p:txBody>
      </p:sp>
      <p:sp>
        <p:nvSpPr>
          <p:cNvPr id="1020931" name="Rectangle 3"/>
          <p:cNvSpPr>
            <a:spLocks noGrp="1" noChangeArrowheads="1"/>
          </p:cNvSpPr>
          <p:nvPr>
            <p:ph type="body" idx="1"/>
          </p:nvPr>
        </p:nvSpPr>
        <p:spPr/>
        <p:txBody>
          <a:bodyPr>
            <a:normAutofit/>
          </a:bodyPr>
          <a:lstStyle/>
          <a:p>
            <a:pPr>
              <a:lnSpc>
                <a:spcPct val="90000"/>
              </a:lnSpc>
              <a:buClr>
                <a:srgbClr val="003399"/>
              </a:buClr>
            </a:pPr>
            <a:r>
              <a:rPr lang="en-US" u="sng" dirty="0" smtClean="0">
                <a:solidFill>
                  <a:srgbClr val="FF6600"/>
                </a:solidFill>
              </a:rPr>
              <a:t>Polymorphism</a:t>
            </a:r>
            <a:r>
              <a:rPr lang="en-US" dirty="0" smtClean="0"/>
              <a:t> describes the process of using an object in different ways for different set of inputs.</a:t>
            </a:r>
            <a:r>
              <a:rPr lang="en-US" dirty="0" smtClean="0">
                <a:solidFill>
                  <a:srgbClr val="FF6600"/>
                </a:solidFill>
              </a:rPr>
              <a:t> </a:t>
            </a:r>
            <a:endParaRPr lang="en-US" dirty="0">
              <a:solidFill>
                <a:srgbClr val="FF6600"/>
              </a:solidFill>
            </a:endParaRPr>
          </a:p>
          <a:p>
            <a:pPr>
              <a:lnSpc>
                <a:spcPct val="90000"/>
              </a:lnSpc>
              <a:buClr>
                <a:srgbClr val="003399"/>
              </a:buClr>
            </a:pPr>
            <a:r>
              <a:rPr lang="en-US" u="sng" dirty="0">
                <a:solidFill>
                  <a:srgbClr val="FF6600"/>
                </a:solidFill>
              </a:rPr>
              <a:t>Polyinstantiation</a:t>
            </a:r>
            <a:r>
              <a:rPr lang="en-US" dirty="0">
                <a:solidFill>
                  <a:srgbClr val="FF6600"/>
                </a:solidFill>
              </a:rPr>
              <a:t> </a:t>
            </a:r>
            <a:r>
              <a:rPr lang="en-US" dirty="0"/>
              <a:t>is creating a new version of an object by replacing variables with other values (or variables).</a:t>
            </a:r>
          </a:p>
          <a:p>
            <a:pPr lvl="1">
              <a:lnSpc>
                <a:spcPct val="90000"/>
              </a:lnSpc>
              <a:buClr>
                <a:srgbClr val="003399"/>
              </a:buClr>
            </a:pPr>
            <a:r>
              <a:rPr lang="en-US" dirty="0"/>
              <a:t>Also used to prevent inference attacks against databases because it allows different versions of the same information to exist at different classification levels.</a:t>
            </a:r>
          </a:p>
          <a:p>
            <a:pPr>
              <a:lnSpc>
                <a:spcPct val="90000"/>
              </a:lnSpc>
              <a:buClr>
                <a:srgbClr val="003399"/>
              </a:buClr>
            </a:pPr>
            <a:r>
              <a:rPr lang="en-US" u="sng" dirty="0" smtClean="0">
                <a:solidFill>
                  <a:srgbClr val="FF6600"/>
                </a:solidFill>
              </a:rPr>
              <a:t>Cohesion</a:t>
            </a:r>
            <a:r>
              <a:rPr lang="en-US" dirty="0" smtClean="0"/>
              <a:t> </a:t>
            </a:r>
            <a:r>
              <a:rPr lang="en-US" dirty="0"/>
              <a:t>is the ability of a module to execute one function with little interaction from other modules.</a:t>
            </a:r>
          </a:p>
          <a:p>
            <a:pPr>
              <a:lnSpc>
                <a:spcPct val="90000"/>
              </a:lnSpc>
              <a:buClr>
                <a:srgbClr val="003399"/>
              </a:buClr>
            </a:pPr>
            <a:r>
              <a:rPr lang="en-US" u="sng" dirty="0">
                <a:solidFill>
                  <a:srgbClr val="FF6600"/>
                </a:solidFill>
              </a:rPr>
              <a:t>Coupling</a:t>
            </a:r>
            <a:r>
              <a:rPr lang="en-US" dirty="0"/>
              <a:t> is a measure of the interconnection among modules in an application.</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EFDDFFD4-8384-4271-823F-1802947D747E}" type="slidenum">
              <a:rPr lang="en-US"/>
              <a:pPr/>
              <a:t>96</a:t>
            </a:fld>
            <a:r>
              <a:rPr lang="en-US" dirty="0"/>
              <a:t> -</a:t>
            </a:r>
          </a:p>
        </p:txBody>
      </p:sp>
      <p:sp>
        <p:nvSpPr>
          <p:cNvPr id="1022978" name="Rectangle 2"/>
          <p:cNvSpPr>
            <a:spLocks noGrp="1" noChangeArrowheads="1"/>
          </p:cNvSpPr>
          <p:nvPr>
            <p:ph type="title"/>
          </p:nvPr>
        </p:nvSpPr>
        <p:spPr/>
        <p:txBody>
          <a:bodyPr/>
          <a:lstStyle/>
          <a:p>
            <a:r>
              <a:rPr lang="en-US" sz="1200" dirty="0"/>
              <a:t>Programming Languages</a:t>
            </a:r>
            <a:br>
              <a:rPr lang="en-US" sz="1200" dirty="0"/>
            </a:br>
            <a:r>
              <a:rPr lang="en-US" sz="1200" dirty="0"/>
              <a:t> </a:t>
            </a:r>
            <a:r>
              <a:rPr lang="en-US" dirty="0"/>
              <a:t>Distributed </a:t>
            </a:r>
            <a:r>
              <a:rPr lang="en-US" dirty="0" smtClean="0"/>
              <a:t>Object-Oriented </a:t>
            </a:r>
            <a:r>
              <a:rPr lang="en-US" dirty="0"/>
              <a:t>Systems</a:t>
            </a:r>
          </a:p>
        </p:txBody>
      </p:sp>
      <p:sp>
        <p:nvSpPr>
          <p:cNvPr id="1022979" name="Rectangle 3"/>
          <p:cNvSpPr>
            <a:spLocks noGrp="1" noChangeArrowheads="1"/>
          </p:cNvSpPr>
          <p:nvPr>
            <p:ph type="body" idx="1"/>
          </p:nvPr>
        </p:nvSpPr>
        <p:spPr/>
        <p:txBody>
          <a:bodyPr/>
          <a:lstStyle/>
          <a:p>
            <a:r>
              <a:rPr lang="en-US" dirty="0"/>
              <a:t>Common Object Request Broker Architecture (</a:t>
            </a:r>
            <a:r>
              <a:rPr lang="en-US" u="sng" dirty="0">
                <a:solidFill>
                  <a:srgbClr val="FF6600"/>
                </a:solidFill>
              </a:rPr>
              <a:t>CORBA</a:t>
            </a:r>
            <a:r>
              <a:rPr lang="en-US" dirty="0"/>
              <a:t>)</a:t>
            </a:r>
          </a:p>
          <a:p>
            <a:pPr lvl="1"/>
            <a:r>
              <a:rPr lang="en-US" dirty="0"/>
              <a:t>A standard that “wrap” data objects. The object request broker (ORB) component enables heterogeneous applications and computing environment to interoperate.</a:t>
            </a:r>
          </a:p>
          <a:p>
            <a:r>
              <a:rPr lang="en-US" dirty="0"/>
              <a:t>Component Object Model (</a:t>
            </a:r>
            <a:r>
              <a:rPr lang="en-US" u="sng" dirty="0">
                <a:solidFill>
                  <a:srgbClr val="FF6600"/>
                </a:solidFill>
              </a:rPr>
              <a:t>COM</a:t>
            </a:r>
            <a:r>
              <a:rPr lang="en-US" dirty="0"/>
              <a:t>) &amp; Distributed Component Object Model (</a:t>
            </a:r>
            <a:r>
              <a:rPr lang="en-US" u="sng" dirty="0">
                <a:solidFill>
                  <a:srgbClr val="FF6600"/>
                </a:solidFill>
              </a:rPr>
              <a:t>DCOM</a:t>
            </a:r>
            <a:r>
              <a:rPr lang="en-US" dirty="0"/>
              <a:t>)</a:t>
            </a:r>
          </a:p>
          <a:p>
            <a:pPr lvl="1"/>
            <a:r>
              <a:rPr lang="en-US" dirty="0"/>
              <a:t>COM and DCOM are Microsoft object-oriented system standards for interoperate in a heterogeneous applications within a homogeneous (Microsoft) computing environment.  It uses Object Linking &amp; Embedding (OLE) and ActiveX.</a:t>
            </a:r>
          </a:p>
          <a:p>
            <a:r>
              <a:rPr lang="en-US" dirty="0"/>
              <a:t>Java</a:t>
            </a:r>
          </a:p>
          <a:p>
            <a:pPr lvl="1"/>
            <a:r>
              <a:rPr lang="en-US" dirty="0"/>
              <a:t>Java </a:t>
            </a:r>
            <a:r>
              <a:rPr lang="en-US" dirty="0" smtClean="0"/>
              <a:t>Platform </a:t>
            </a:r>
            <a:r>
              <a:rPr lang="en-US" dirty="0"/>
              <a:t>Standard Edition (</a:t>
            </a:r>
            <a:r>
              <a:rPr lang="en-US" dirty="0" smtClean="0"/>
              <a:t>Java SE</a:t>
            </a:r>
            <a:r>
              <a:rPr lang="en-US" dirty="0"/>
              <a:t>)</a:t>
            </a:r>
          </a:p>
          <a:p>
            <a:pPr lvl="1"/>
            <a:r>
              <a:rPr lang="en-US" dirty="0"/>
              <a:t>Java </a:t>
            </a:r>
            <a:r>
              <a:rPr lang="en-US" dirty="0" smtClean="0"/>
              <a:t>Platform </a:t>
            </a:r>
            <a:r>
              <a:rPr lang="en-US" dirty="0"/>
              <a:t>Enterprise Edition (</a:t>
            </a:r>
            <a:r>
              <a:rPr lang="en-US" dirty="0" smtClean="0"/>
              <a:t>Java EE</a:t>
            </a:r>
            <a:r>
              <a:rPr lang="en-US" dirty="0"/>
              <a:t>)</a:t>
            </a:r>
          </a:p>
          <a:p>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EE28A4F6-1A57-4D29-9FE8-8849F786A6C8}" type="slidenum">
              <a:rPr lang="en-US"/>
              <a:pPr/>
              <a:t>97</a:t>
            </a:fld>
            <a:r>
              <a:rPr lang="en-US" dirty="0"/>
              <a:t> -</a:t>
            </a:r>
          </a:p>
        </p:txBody>
      </p:sp>
      <p:sp>
        <p:nvSpPr>
          <p:cNvPr id="1025026" name="Rectangle 2"/>
          <p:cNvSpPr>
            <a:spLocks noGrp="1" noChangeArrowheads="1"/>
          </p:cNvSpPr>
          <p:nvPr>
            <p:ph type="title"/>
          </p:nvPr>
        </p:nvSpPr>
        <p:spPr/>
        <p:txBody>
          <a:bodyPr/>
          <a:lstStyle/>
          <a:p>
            <a:r>
              <a:rPr lang="en-US" sz="1200" dirty="0"/>
              <a:t>Programming Languages</a:t>
            </a:r>
            <a:br>
              <a:rPr lang="en-US" sz="1200" dirty="0"/>
            </a:br>
            <a:r>
              <a:rPr lang="en-US" dirty="0"/>
              <a:t>Common Object Request Broker Architecture (CORBA)</a:t>
            </a:r>
          </a:p>
        </p:txBody>
      </p:sp>
      <p:sp>
        <p:nvSpPr>
          <p:cNvPr id="1025027" name="Rectangle 3"/>
          <p:cNvSpPr>
            <a:spLocks noGrp="1" noChangeArrowheads="1"/>
          </p:cNvSpPr>
          <p:nvPr>
            <p:ph type="body" sz="half" idx="1"/>
          </p:nvPr>
        </p:nvSpPr>
        <p:spPr>
          <a:xfrm>
            <a:off x="685800" y="1143000"/>
            <a:ext cx="7772400" cy="3022600"/>
          </a:xfrm>
        </p:spPr>
        <p:txBody>
          <a:bodyPr/>
          <a:lstStyle/>
          <a:p>
            <a:r>
              <a:rPr lang="en-US" dirty="0"/>
              <a:t>A set of standards that address the need for interoperability between hardware and software.</a:t>
            </a:r>
          </a:p>
          <a:p>
            <a:pPr lvl="1"/>
            <a:r>
              <a:rPr lang="en-US" dirty="0"/>
              <a:t>Allows applications to communicate with one another regardless of their location.</a:t>
            </a:r>
          </a:p>
          <a:p>
            <a:pPr lvl="1"/>
            <a:r>
              <a:rPr lang="en-US" dirty="0"/>
              <a:t>The Object Request Broker (ORB) establishes a client/server relationship between objects.</a:t>
            </a:r>
          </a:p>
          <a:p>
            <a:pPr lvl="1"/>
            <a:r>
              <a:rPr lang="en-US" dirty="0"/>
              <a:t>The ORB enforces the system’s security policy.</a:t>
            </a:r>
          </a:p>
        </p:txBody>
      </p:sp>
      <p:graphicFrame>
        <p:nvGraphicFramePr>
          <p:cNvPr id="1025028" name="Object 4"/>
          <p:cNvGraphicFramePr>
            <a:graphicFrameLocks noGrp="1" noChangeAspect="1"/>
          </p:cNvGraphicFramePr>
          <p:nvPr>
            <p:ph sz="half" idx="2"/>
            <p:extLst>
              <p:ext uri="{D42A27DB-BD31-4B8C-83A1-F6EECF244321}">
                <p14:modId xmlns:p14="http://schemas.microsoft.com/office/powerpoint/2010/main" val="1022849169"/>
              </p:ext>
            </p:extLst>
          </p:nvPr>
        </p:nvGraphicFramePr>
        <p:xfrm>
          <a:off x="1516063" y="4184650"/>
          <a:ext cx="6110287" cy="2262188"/>
        </p:xfrm>
        <a:graphic>
          <a:graphicData uri="http://schemas.openxmlformats.org/presentationml/2006/ole">
            <mc:AlternateContent xmlns:mc="http://schemas.openxmlformats.org/markup-compatibility/2006">
              <mc:Choice xmlns:v="urn:schemas-microsoft-com:vml" Requires="v">
                <p:oleObj spid="_x0000_s1025104" name="Visio" r:id="rId4" imgW="6115540" imgH="2264383" progId="Visio.Drawing.11">
                  <p:embed/>
                </p:oleObj>
              </mc:Choice>
              <mc:Fallback>
                <p:oleObj name="Visio" r:id="rId4" imgW="6115540" imgH="2264383" progId="Visio.Drawing.11">
                  <p:embed/>
                  <p:pic>
                    <p:nvPicPr>
                      <p:cNvPr id="0" name="Picture 4"/>
                      <p:cNvPicPr>
                        <a:picLocks noChangeAspect="1" noChangeArrowheads="1"/>
                      </p:cNvPicPr>
                      <p:nvPr/>
                    </p:nvPicPr>
                    <p:blipFill>
                      <a:blip r:embed="rId5"/>
                      <a:srcRect/>
                      <a:stretch>
                        <a:fillRect/>
                      </a:stretch>
                    </p:blipFill>
                    <p:spPr bwMode="auto">
                      <a:xfrm>
                        <a:off x="1516063" y="4184650"/>
                        <a:ext cx="6110287"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r>
              <a:rPr lang="en-US" dirty="0"/>
              <a:t>- </a:t>
            </a:r>
            <a:fld id="{B08D95DD-D79F-4DFC-AB9E-C65CC57A8FF4}" type="slidenum">
              <a:rPr lang="en-US"/>
              <a:pPr/>
              <a:t>98</a:t>
            </a:fld>
            <a:r>
              <a:rPr lang="en-US" dirty="0"/>
              <a:t> -</a:t>
            </a:r>
          </a:p>
        </p:txBody>
      </p:sp>
      <p:sp>
        <p:nvSpPr>
          <p:cNvPr id="1027074" name="Rectangle 2"/>
          <p:cNvSpPr>
            <a:spLocks noGrp="1" noChangeArrowheads="1"/>
          </p:cNvSpPr>
          <p:nvPr>
            <p:ph type="title"/>
          </p:nvPr>
        </p:nvSpPr>
        <p:spPr/>
        <p:txBody>
          <a:bodyPr/>
          <a:lstStyle/>
          <a:p>
            <a:r>
              <a:rPr lang="en-US" sz="1200" dirty="0"/>
              <a:t>Programming Languages</a:t>
            </a:r>
            <a:br>
              <a:rPr lang="en-US" sz="1200" dirty="0"/>
            </a:br>
            <a:r>
              <a:rPr lang="en-US" dirty="0"/>
              <a:t>How CORBA Works</a:t>
            </a:r>
          </a:p>
        </p:txBody>
      </p:sp>
      <p:sp>
        <p:nvSpPr>
          <p:cNvPr id="1027076" name="Rectangle 4"/>
          <p:cNvSpPr>
            <a:spLocks noGrp="1" noChangeArrowheads="1"/>
          </p:cNvSpPr>
          <p:nvPr>
            <p:ph type="body" sz="half" idx="2"/>
          </p:nvPr>
        </p:nvSpPr>
        <p:spPr>
          <a:xfrm>
            <a:off x="685800" y="4953000"/>
            <a:ext cx="7772400" cy="1492250"/>
          </a:xfrm>
        </p:spPr>
        <p:txBody>
          <a:bodyPr/>
          <a:lstStyle/>
          <a:p>
            <a:r>
              <a:rPr lang="en-US" sz="2000" dirty="0"/>
              <a:t>CORBA uses Interface Definition Language (</a:t>
            </a:r>
            <a:r>
              <a:rPr lang="en-US" sz="2000" u="sng" dirty="0">
                <a:solidFill>
                  <a:srgbClr val="FF6600"/>
                </a:solidFill>
              </a:rPr>
              <a:t>IDL</a:t>
            </a:r>
            <a:r>
              <a:rPr lang="en-US" sz="2000" dirty="0"/>
              <a:t>) to describe interface requirements.</a:t>
            </a:r>
          </a:p>
          <a:p>
            <a:r>
              <a:rPr lang="en-US" sz="2000" dirty="0"/>
              <a:t>CORBA uses Internet Inter-ORB Protocol (</a:t>
            </a:r>
            <a:r>
              <a:rPr lang="en-US" sz="2000" u="sng" dirty="0">
                <a:solidFill>
                  <a:srgbClr val="FF6600"/>
                </a:solidFill>
              </a:rPr>
              <a:t>IIOP</a:t>
            </a:r>
            <a:r>
              <a:rPr lang="en-US" sz="2000" dirty="0"/>
              <a:t>) to communicate between Object Request Brokers (ORBs).</a:t>
            </a:r>
          </a:p>
        </p:txBody>
      </p:sp>
      <p:sp>
        <p:nvSpPr>
          <p:cNvPr id="7" name="TextBox 6"/>
          <p:cNvSpPr txBox="1"/>
          <p:nvPr/>
        </p:nvSpPr>
        <p:spPr>
          <a:xfrm>
            <a:off x="3886200" y="6535579"/>
            <a:ext cx="3657600" cy="246221"/>
          </a:xfrm>
          <a:prstGeom prst="rect">
            <a:avLst/>
          </a:prstGeom>
          <a:noFill/>
        </p:spPr>
        <p:txBody>
          <a:bodyPr wrap="square" rtlCol="0">
            <a:spAutoFit/>
          </a:bodyPr>
          <a:lstStyle/>
          <a:p>
            <a:pPr>
              <a:lnSpc>
                <a:spcPct val="100000"/>
              </a:lnSpc>
            </a:pPr>
            <a:r>
              <a:rPr lang="en-US" sz="1000" b="1" dirty="0" smtClean="0">
                <a:solidFill>
                  <a:srgbClr val="003399"/>
                </a:solidFill>
              </a:rPr>
              <a:t>Source:</a:t>
            </a:r>
            <a:r>
              <a:rPr lang="en-US" sz="1000" dirty="0" smtClean="0">
                <a:solidFill>
                  <a:srgbClr val="003399"/>
                </a:solidFill>
              </a:rPr>
              <a:t> http://www.omg.org/gettingstarted/corbafaq.htm</a:t>
            </a:r>
            <a:endParaRPr lang="en-US" sz="1000" dirty="0">
              <a:solidFill>
                <a:srgbClr val="003399"/>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32910594"/>
              </p:ext>
            </p:extLst>
          </p:nvPr>
        </p:nvGraphicFramePr>
        <p:xfrm>
          <a:off x="552450" y="1249363"/>
          <a:ext cx="8039100" cy="3475037"/>
        </p:xfrm>
        <a:graphic>
          <a:graphicData uri="http://schemas.openxmlformats.org/presentationml/2006/ole">
            <mc:AlternateContent xmlns:mc="http://schemas.openxmlformats.org/markup-compatibility/2006">
              <mc:Choice xmlns:v="urn:schemas-microsoft-com:vml" Requires="v">
                <p:oleObj spid="_x0000_s1671226" name="Visio" r:id="rId4" imgW="8039156" imgH="3474936" progId="Visio.Drawing.11">
                  <p:embed/>
                </p:oleObj>
              </mc:Choice>
              <mc:Fallback>
                <p:oleObj name="Visio" r:id="rId4" imgW="8039156" imgH="3474936" progId="Visio.Drawing.11">
                  <p:embed/>
                  <p:pic>
                    <p:nvPicPr>
                      <p:cNvPr id="0" name=""/>
                      <p:cNvPicPr/>
                      <p:nvPr/>
                    </p:nvPicPr>
                    <p:blipFill>
                      <a:blip r:embed="rId5"/>
                      <a:stretch>
                        <a:fillRect/>
                      </a:stretch>
                    </p:blipFill>
                    <p:spPr>
                      <a:xfrm>
                        <a:off x="552450" y="1249363"/>
                        <a:ext cx="8039100" cy="3475037"/>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dirty="0"/>
              <a:t>- </a:t>
            </a:r>
            <a:fld id="{F8DE7DA0-BF1B-44CD-9212-7A6BE6EBA030}" type="slidenum">
              <a:rPr lang="en-US"/>
              <a:pPr/>
              <a:t>99</a:t>
            </a:fld>
            <a:r>
              <a:rPr lang="en-US" dirty="0"/>
              <a:t> -</a:t>
            </a:r>
          </a:p>
        </p:txBody>
      </p:sp>
      <p:sp>
        <p:nvSpPr>
          <p:cNvPr id="1029122" name="Rectangle 2"/>
          <p:cNvSpPr>
            <a:spLocks noGrp="1" noChangeArrowheads="1"/>
          </p:cNvSpPr>
          <p:nvPr>
            <p:ph type="title"/>
          </p:nvPr>
        </p:nvSpPr>
        <p:spPr/>
        <p:txBody>
          <a:bodyPr/>
          <a:lstStyle/>
          <a:p>
            <a:r>
              <a:rPr lang="en-US" sz="1200" dirty="0"/>
              <a:t>Programming Languages</a:t>
            </a:r>
            <a:br>
              <a:rPr lang="en-US" sz="1200" dirty="0"/>
            </a:br>
            <a:r>
              <a:rPr lang="en-US" dirty="0"/>
              <a:t>Component Object Models</a:t>
            </a:r>
          </a:p>
        </p:txBody>
      </p:sp>
      <p:sp>
        <p:nvSpPr>
          <p:cNvPr id="1029123" name="Rectangle 3"/>
          <p:cNvSpPr>
            <a:spLocks noGrp="1" noChangeArrowheads="1"/>
          </p:cNvSpPr>
          <p:nvPr>
            <p:ph type="body" idx="1"/>
          </p:nvPr>
        </p:nvSpPr>
        <p:spPr/>
        <p:txBody>
          <a:bodyPr/>
          <a:lstStyle/>
          <a:p>
            <a:pPr>
              <a:lnSpc>
                <a:spcPct val="80000"/>
              </a:lnSpc>
            </a:pPr>
            <a:r>
              <a:rPr lang="en-US" dirty="0"/>
              <a:t>Component Object Model (</a:t>
            </a:r>
            <a:r>
              <a:rPr lang="en-US" u="sng" dirty="0">
                <a:solidFill>
                  <a:srgbClr val="FF6600"/>
                </a:solidFill>
              </a:rPr>
              <a:t>COM</a:t>
            </a:r>
            <a:r>
              <a:rPr lang="en-US" dirty="0"/>
              <a:t>) architecture</a:t>
            </a:r>
          </a:p>
          <a:p>
            <a:pPr lvl="1">
              <a:lnSpc>
                <a:spcPct val="80000"/>
              </a:lnSpc>
            </a:pPr>
            <a:r>
              <a:rPr lang="en-US" dirty="0"/>
              <a:t>An open software architecture from DEC and Microsoft, allowing interoperation between ObjectBroker and OLE. Microsoft evolved COM into DCOM .</a:t>
            </a:r>
          </a:p>
          <a:p>
            <a:pPr>
              <a:lnSpc>
                <a:spcPct val="80000"/>
              </a:lnSpc>
            </a:pPr>
            <a:endParaRPr lang="en-US" dirty="0" smtClean="0"/>
          </a:p>
          <a:p>
            <a:pPr>
              <a:lnSpc>
                <a:spcPct val="80000"/>
              </a:lnSpc>
            </a:pPr>
            <a:r>
              <a:rPr lang="en-US" dirty="0" smtClean="0"/>
              <a:t>Distributed </a:t>
            </a:r>
            <a:r>
              <a:rPr lang="en-US" dirty="0"/>
              <a:t>Component Object Model (</a:t>
            </a:r>
            <a:r>
              <a:rPr lang="en-US" u="sng" dirty="0">
                <a:solidFill>
                  <a:srgbClr val="FF6600"/>
                </a:solidFill>
              </a:rPr>
              <a:t>DCOM</a:t>
            </a:r>
            <a:r>
              <a:rPr lang="en-US" dirty="0"/>
              <a:t>) architecture</a:t>
            </a:r>
          </a:p>
          <a:p>
            <a:pPr lvl="1">
              <a:lnSpc>
                <a:spcPct val="80000"/>
              </a:lnSpc>
            </a:pPr>
            <a:r>
              <a:rPr lang="en-US" dirty="0"/>
              <a:t>An extension of COM to support objects distributed across a network. </a:t>
            </a:r>
          </a:p>
          <a:p>
            <a:pPr>
              <a:lnSpc>
                <a:spcPct val="80000"/>
              </a:lnSpc>
            </a:pP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ITRE Institute CISSP Template">
  <a:themeElements>
    <a:clrScheme name="SRA-U CISSP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RA-U CISSP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SRA-U CISSP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RA-U CISSP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RA-U CISSP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RA-U CISSP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RA-U CISSP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RA-U CISSP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RA-U CISSP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SRA-U CISSP Template</Template>
  <TotalTime>11193</TotalTime>
  <Words>15325</Words>
  <Application>Microsoft Office PowerPoint</Application>
  <PresentationFormat>Letter Paper (8.5x11 in)</PresentationFormat>
  <Paragraphs>2307</Paragraphs>
  <Slides>173</Slides>
  <Notes>157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173</vt:i4>
      </vt:variant>
    </vt:vector>
  </HeadingPairs>
  <TitlesOfParts>
    <vt:vector size="176" baseType="lpstr">
      <vt:lpstr>MITRE Institute CISSP Template</vt:lpstr>
      <vt:lpstr>Visio</vt:lpstr>
      <vt:lpstr>Document</vt:lpstr>
      <vt:lpstr>CISSP® Common Body of Knowledge Review:  Software Development Security Domain</vt:lpstr>
      <vt:lpstr>Learning Objective Software Development Security Domain</vt:lpstr>
      <vt:lpstr>Introduction Current State of Insecurity in Federal Agencies</vt:lpstr>
      <vt:lpstr>Introduction Current State of Insecurity in Federal Agencies</vt:lpstr>
      <vt:lpstr>Introduction Current State of Insecurity in COTS Software</vt:lpstr>
      <vt:lpstr>Introduction 2011 CWE/SANS Top 25 Most Dangerous Programming Errors</vt:lpstr>
      <vt:lpstr>Introduction Today’s problems are about same as yesterday’s</vt:lpstr>
      <vt:lpstr>Topics Software Development Security Domain</vt:lpstr>
      <vt:lpstr>Governance &amp; Management Size Matters… (1/2)</vt:lpstr>
      <vt:lpstr>Governance &amp; Management Size Matters… (2/2)</vt:lpstr>
      <vt:lpstr>Governance &amp; Management Information Security Governance</vt:lpstr>
      <vt:lpstr>Governance &amp; Management Clinger-Cohen Act of 1996 (CCA)</vt:lpstr>
      <vt:lpstr>Governance &amp; Management Why CCA (/ ITMRA) necessary?</vt:lpstr>
      <vt:lpstr>Governance &amp; Management  Federal Enterprise Architecture (FEA) Framework</vt:lpstr>
      <vt:lpstr>Governance &amp; Management COBIT Governance Framework</vt:lpstr>
      <vt:lpstr>Governance &amp; Management Augment IT Governance with Information Security</vt:lpstr>
      <vt:lpstr>System Life Cycle (SLC) and System Development Life Cycle (SDLC)  ISO/IEC 12207:2008, Software Life Cycle Processes</vt:lpstr>
      <vt:lpstr>Governance &amp; Management Life Cycle Stages in Defense Acquisition System</vt:lpstr>
      <vt:lpstr>Governance &amp; Management Each Life Cycle Stage has Milestone &amp; Review </vt:lpstr>
      <vt:lpstr>Governance &amp; Management Governance &amp; SE reduces Acquisition Risks</vt:lpstr>
      <vt:lpstr>Governance &amp; Management Capability Maturity Model (CMM) – History</vt:lpstr>
      <vt:lpstr>Governance &amp; Management Software Capability Maturity Model (SW-CMM)</vt:lpstr>
      <vt:lpstr>Governance &amp; Management  ISO/IEC 21827: SSE-CMM …(1/2)</vt:lpstr>
      <vt:lpstr>Governance &amp; Management  ISO/IEC 21827: SSE-CMM …(2/2)</vt:lpstr>
      <vt:lpstr>Governance &amp; Management Measure of Effectiveness – Assurance Requirements</vt:lpstr>
      <vt:lpstr>Governance &amp; Management  Assurance Requirements – Federal Agencies</vt:lpstr>
      <vt:lpstr>Governance &amp; Management  Assurance Requirements – DoD</vt:lpstr>
      <vt:lpstr>Governance &amp; Management  Assurance Requirements – Industry</vt:lpstr>
      <vt:lpstr>Governance &amp; Management  Assurance Requirements – Credit Card Payment Industry</vt:lpstr>
      <vt:lpstr>Governance &amp; Management  Assurance Requirements – Other PCI Security Standards</vt:lpstr>
      <vt:lpstr>Topics Software Development Security Domain</vt:lpstr>
      <vt:lpstr>System/Software Development Life Cycle (SDLC) System Development Life Cycle (SDLC) Models and Processes</vt:lpstr>
      <vt:lpstr>System/Software Development Life Cycle (SDLC) Waterfall Development Models</vt:lpstr>
      <vt:lpstr>System/System Development Life Cycle (SDLC)  Other SDLC Models – Modified Waterfall w/ Subprojects</vt:lpstr>
      <vt:lpstr>System/Software Development Life Cycle (SDLC) Boehm’s Spiral Model</vt:lpstr>
      <vt:lpstr>System/Software Development Life Cycle (SDLC)  Rapid Application Development (RAD) Model</vt:lpstr>
      <vt:lpstr>System/System Development Life Cycle (SDLC)  Evolutionary Prototyping Model</vt:lpstr>
      <vt:lpstr>System/Software Development Life Cycle (SDLC)  Incremental Commitment Model</vt:lpstr>
      <vt:lpstr>System/Software Development Life Cycle (SDLC)  The need for speed... Agile Development Approach</vt:lpstr>
      <vt:lpstr>System/System Development Life Cycle (SDLC)  Agile SDLC Model – Scrum</vt:lpstr>
      <vt:lpstr>System/System Development Life Cycle (SDLC)  Agile SDLC Model – Scrum</vt:lpstr>
      <vt:lpstr>System/System Development Life Cycle (SDLC)  Are there other SDLC models?</vt:lpstr>
      <vt:lpstr>System/System Development Life Cycle (SDLC)  Philosophy behind the Rugged DevOps</vt:lpstr>
      <vt:lpstr>System/Software Development Life Cycle (SDLC) History of Systems/Software Engineering Process Standards</vt:lpstr>
      <vt:lpstr>System/Software Development Life Cycle (SDLC)  Software &amp; System Engineering Management Processes</vt:lpstr>
      <vt:lpstr>System/Software Development Life Cycle (SDLC)  DoD-STD-2167A – System Engineering Process</vt:lpstr>
      <vt:lpstr>System/System Development Life Cycle (SDLC) Everything must be traceable</vt:lpstr>
      <vt:lpstr>System/Software Development Life Cycle (SDLC) ISO/IEC 15288:2008, System Life Cycle Processes</vt:lpstr>
      <vt:lpstr>System/Software Development Life Cycle (SDLC)  ISO/IEC 12207:2008, Software Life Cycle Processes</vt:lpstr>
      <vt:lpstr>System/Software Development Life Cycle (SDLC)  IEEE std 1220, System Engineering Process</vt:lpstr>
      <vt:lpstr>System/Software Development Life Cycle (SDLC) IEEE std 1220: System Engineering Process (SEP)</vt:lpstr>
      <vt:lpstr>System/Software Development Life Cycle (SDLC) Introducing Security into SDLC</vt:lpstr>
      <vt:lpstr>System/Software Development Life Cycle (SDLC) Security Considerations in SDLC</vt:lpstr>
      <vt:lpstr>System/Software Development Life Cycle (SDLC) Security Considerations in SDLC</vt:lpstr>
      <vt:lpstr>System/Software Development Life Cycle (SDLC) Information Systems Security Engineering (ISSE) Process</vt:lpstr>
      <vt:lpstr>System/Software Development Life Cycle (SDLC) Security starts at the beginning…</vt:lpstr>
      <vt:lpstr>PowerPoint Presentation</vt:lpstr>
      <vt:lpstr>PowerPoint Presentation</vt:lpstr>
      <vt:lpstr>System/Software Development Life Cycle (SDLC) Rational Unified Process (RUP)</vt:lpstr>
      <vt:lpstr>System/Software Development Life Cycle (SDLC) Rational Unified Process (RUP)</vt:lpstr>
      <vt:lpstr>System/Software Development Life Cycle (SDLC) Integrated System/Security Engineering in RAD</vt:lpstr>
      <vt:lpstr>Questions:</vt:lpstr>
      <vt:lpstr>Answers:</vt:lpstr>
      <vt:lpstr>Topics Software Development Security Domain</vt:lpstr>
      <vt:lpstr>Software Environment and Security Controls  Review of Computer Operations Architecture Model</vt:lpstr>
      <vt:lpstr>Software Environment and Security Controls  Reference Monitor</vt:lpstr>
      <vt:lpstr>Software Environment and Security Controls  Trusted Computing Base (TCB)</vt:lpstr>
      <vt:lpstr>Software Environment and Security Controls Secure Kernel</vt:lpstr>
      <vt:lpstr>Software Environment and Security Controls Processor Privilege States</vt:lpstr>
      <vt:lpstr>Software Environment and Security Controls Example of Processor Privilege States</vt:lpstr>
      <vt:lpstr>Software Environment and Security Controls Same principles, but different technology thus different attacks</vt:lpstr>
      <vt:lpstr>Software Environment and Security Controls Example of Processor Privilege States – Many-to-Many</vt:lpstr>
      <vt:lpstr>Software Environment and Security Controls More complexity, more attack surfaces - Examples</vt:lpstr>
      <vt:lpstr>Software Environment and Security Controls Security Controls for Software Environment</vt:lpstr>
      <vt:lpstr>Software Environment and Security Controls Security Controls for Buffer Overflow</vt:lpstr>
      <vt:lpstr>Software Environment and Security Controls Memory Protection</vt:lpstr>
      <vt:lpstr>Software Environment and Security Controls Covert Channel Controls*</vt:lpstr>
      <vt:lpstr>Software Environment and Security Controls Covert Channel Controls*</vt:lpstr>
      <vt:lpstr>Software Environment and Security Controls Cryptography</vt:lpstr>
      <vt:lpstr>Software Environment and Security Controls Security Controls: Password Protection Techniques</vt:lpstr>
      <vt:lpstr>Software Environment and Security Controls Granularity of Controls</vt:lpstr>
      <vt:lpstr>Software Environment and Security Controls Other Security Controls</vt:lpstr>
      <vt:lpstr>Software Environment and Security Controls Security Controls – Access Controls</vt:lpstr>
      <vt:lpstr>Questions:</vt:lpstr>
      <vt:lpstr>Answers:</vt:lpstr>
      <vt:lpstr>Questions:</vt:lpstr>
      <vt:lpstr>Answers:</vt:lpstr>
      <vt:lpstr>Questions:</vt:lpstr>
      <vt:lpstr>Answers:</vt:lpstr>
      <vt:lpstr>Topics Software Development Security Domain</vt:lpstr>
      <vt:lpstr>Programming Languages</vt:lpstr>
      <vt:lpstr>Programming Languages</vt:lpstr>
      <vt:lpstr>Programming Languages Object-Oriented Programming (OOP)</vt:lpstr>
      <vt:lpstr>Programming Languages  Object-Oriented Programming (OOP) – Characteristics</vt:lpstr>
      <vt:lpstr>Programming Languages  Object-Oriented Programming (OOP) – Characteristics</vt:lpstr>
      <vt:lpstr>Programming Languages  Distributed Object-Oriented Systems</vt:lpstr>
      <vt:lpstr>Programming Languages Common Object Request Broker Architecture (CORBA)</vt:lpstr>
      <vt:lpstr>Programming Languages How CORBA Works</vt:lpstr>
      <vt:lpstr>Programming Languages Component Object Models</vt:lpstr>
      <vt:lpstr>Programming Languages Component Object Models</vt:lpstr>
      <vt:lpstr>Programming Languages Object Linking &amp; Embedding (OLE)</vt:lpstr>
      <vt:lpstr>Programming Languages ActiveX</vt:lpstr>
      <vt:lpstr>Programming Languages Java Platforms</vt:lpstr>
      <vt:lpstr>Programming Languages Java Platform Enterprise Edition</vt:lpstr>
      <vt:lpstr>Programming Languages Java Application Server Architecture</vt:lpstr>
      <vt:lpstr>Questions:</vt:lpstr>
      <vt:lpstr>Answers:</vt:lpstr>
      <vt:lpstr>Questions:</vt:lpstr>
      <vt:lpstr>Questions:</vt:lpstr>
      <vt:lpstr>Topics Software Development Security Domain</vt:lpstr>
      <vt:lpstr>Database and DB Warehousing Vulnerabilities, Threats, and Protections Database Management System (DBMS)</vt:lpstr>
      <vt:lpstr>Database and DB Warehousing Vulnerabilities, Threats, and Protections DBMS Models</vt:lpstr>
      <vt:lpstr>Database and DB Warehousing Vulnerabilities, Threats, and Protections  Relational DBMS (RDBMS)</vt:lpstr>
      <vt:lpstr>Database and DB Warehousing Vulnerabilities, Threats, and Protections  Relational DBMS (RDBMS) – Primary &amp; Foreign Keys</vt:lpstr>
      <vt:lpstr>Database and DB Warehousing Vulnerabilities, Threats, and Protections  Relational DBMS (RDBMS) – Primary &amp; Foreign Keys</vt:lpstr>
      <vt:lpstr>Database and DB Warehousing Vulnerabilities, Threats, and Protections  Relational DBMS (RDBMS) – View &amp; Schema</vt:lpstr>
      <vt:lpstr>Database and DB Warehousing Vulnerabilities, Threats, and Protections  Relational DBMS (RDBMS) – Security Issues</vt:lpstr>
      <vt:lpstr>Database and DB Warehousing Vulnerabilities, Threats, and Protections  OODBMS &amp;ORDBMS</vt:lpstr>
      <vt:lpstr>Database and DB Warehousing Vulnerabilities, Threats, and Protections  OODBMS &amp;ORDBMS</vt:lpstr>
      <vt:lpstr>Database and DB Warehousing Vulnerabilities, Threats, and Protections Data Warehousing and Mining</vt:lpstr>
      <vt:lpstr>Database and DB Warehousing Vulnerabilities, Threats, and Protections Database Controls</vt:lpstr>
      <vt:lpstr>Database and DB Warehousing Vulnerabilities, Threats, and Protections Database Controls</vt:lpstr>
      <vt:lpstr>Database and DB Warehousing Vulnerabilities, Threats, and Protections Database Controls – Types of Integrity Service</vt:lpstr>
      <vt:lpstr>Database and DB Warehousing Vulnerabilities, Threats, and Protections Database Controls – Configurable Controls for Integrity</vt:lpstr>
      <vt:lpstr>Database and DB Warehousing Vulnerabilities, Threats, and Protections Database Security Controls</vt:lpstr>
      <vt:lpstr>Database and DB Warehousing Vulnerabilities, Threats, and Protections Database Security Issues</vt:lpstr>
      <vt:lpstr>Database and DB Warehousing Vulnerabilities, Threats, and Protections Database Threats</vt:lpstr>
      <vt:lpstr>Questions:</vt:lpstr>
      <vt:lpstr>Answers:</vt:lpstr>
      <vt:lpstr>Questions:</vt:lpstr>
      <vt:lpstr>Answers:</vt:lpstr>
      <vt:lpstr>Questions:</vt:lpstr>
      <vt:lpstr>Answers:</vt:lpstr>
      <vt:lpstr>Topics Software Development Security Domain</vt:lpstr>
      <vt:lpstr>Vulnerabilities &amp; Threats Relationship between Threat, Risk, and Countermeasure</vt:lpstr>
      <vt:lpstr>Vulnerabilities &amp; Threats Structural Defects, Weaknesses, Bugs, and Vulnerabilities</vt:lpstr>
      <vt:lpstr>Vulnerabilities &amp; Threats Common Weakness Enumeration (CWE)</vt:lpstr>
      <vt:lpstr>Vulnerabilities &amp; Threats 2011 CWE/SANS Top 25 Most Dangerous Programming Errors</vt:lpstr>
      <vt:lpstr>Vulnerabilities &amp; Threats Categories of Software Weaknesses</vt:lpstr>
      <vt:lpstr>Vulnerabilities &amp; Threats Reduce / Eliminate Software Vulnerabilities</vt:lpstr>
      <vt:lpstr>Vulnerabilities &amp; Threats Threats to Software – Buffer Overflow …(1/2)</vt:lpstr>
      <vt:lpstr>Vulnerabilities &amp; Threats Threats to Software – Buffer Overflow …(2/2)</vt:lpstr>
      <vt:lpstr>Vulnerabilities &amp; Threats Threats to Software – Cross-site Scripting (XSS) …(1/2)</vt:lpstr>
      <vt:lpstr>Vulnerabilities &amp; Threats Threats to Software – Cross-site Scripting (XSS) …(2/2)</vt:lpstr>
      <vt:lpstr>Vulnerabilities &amp; Threats Threats to Software – SQL Injection …(1/3)</vt:lpstr>
      <vt:lpstr>Vulnerabilities &amp; Threats Threats to Software – SQL Injection …(2/3)</vt:lpstr>
      <vt:lpstr>Vulnerabilities &amp; Threats Threats to Software – SQL Injection …(3/3)</vt:lpstr>
      <vt:lpstr>Vulnerabilities &amp; Threats Threats to Software – OS Command Injection</vt:lpstr>
      <vt:lpstr>Vulnerabilities &amp; Threats Use of Automated Analysis Tools</vt:lpstr>
      <vt:lpstr>Vulnerabilities &amp; Threats Malicious Code / Malware</vt:lpstr>
      <vt:lpstr>Vulnerabilities &amp; Threats Malware as a Threat to Information Operations …(1/3)</vt:lpstr>
      <vt:lpstr>Vulnerabilities &amp; Threats Malware as a Threat to Information Operations …(2/3)</vt:lpstr>
      <vt:lpstr>Vulnerabilities &amp; Threats Malware as a Threat to Information Operations …(3/3)</vt:lpstr>
      <vt:lpstr>Vulnerability &amp; Threats Threats to Software – Malicious Code / Malware</vt:lpstr>
      <vt:lpstr>Vulnerability &amp; Threats Threats to Software – Malicious Code / Malware</vt:lpstr>
      <vt:lpstr>Vulnerability &amp; Threats Threats to Software – Malicious Code / Malware</vt:lpstr>
      <vt:lpstr>Vulnerability &amp; Threats Threats to Software – Malicious Code / Malware</vt:lpstr>
      <vt:lpstr>Validation Time… </vt:lpstr>
      <vt:lpstr>Classroom Exercise: Constructing a Security Engineering Project… (1/5)</vt:lpstr>
      <vt:lpstr>Classroom Exercise: Constructing a Security Engineering Project… (2/5)</vt:lpstr>
      <vt:lpstr>Classroom Exercise: Constructing a Security Engineering Project… (3/5)</vt:lpstr>
      <vt:lpstr>Classroom Exercise: Constructing a Security Engineering Project… (4/5)</vt:lpstr>
      <vt:lpstr>Classroom Exercise: Constructing a Security Engineering Project… (5/5)</vt:lpstr>
      <vt:lpstr>Group 1: Waterfall SDLC Model</vt:lpstr>
      <vt:lpstr>Group 1: Waterfall SDLC Model</vt:lpstr>
      <vt:lpstr>Group 2: DoD-STD-2167A (V-Model) </vt:lpstr>
      <vt:lpstr>Group 2: DoD-STD-2167A (V-Model) </vt:lpstr>
      <vt:lpstr>Group 3: Boehm’s Spiral SDLC Model</vt:lpstr>
      <vt:lpstr>Group 3: Boehm’s Spiral SDLC Model</vt:lpstr>
      <vt:lpstr>Answers</vt:lpstr>
      <vt:lpstr>Group 1: Waterfall SDLC Model</vt:lpstr>
      <vt:lpstr>Group 2: DoD-STD-2167A (V-Model)</vt:lpstr>
      <vt:lpstr>Group 3: Boehm’s Spiral SDLC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CISSP Common Body of Knowledge</dc:title>
  <dc:subject>Application Security Domain</dc:subject>
  <dc:creator>aouyang@mitre.org</dc:creator>
  <cp:keywords>CISSP; CBK; Software Development Security Domain</cp:keywords>
  <cp:lastModifiedBy>Ouyang, Alfred H.</cp:lastModifiedBy>
  <cp:revision>171</cp:revision>
  <cp:lastPrinted>2013-06-02T15:22:55Z</cp:lastPrinted>
  <dcterms:created xsi:type="dcterms:W3CDTF">2005-06-21T20:13:06Z</dcterms:created>
  <dcterms:modified xsi:type="dcterms:W3CDTF">2014-05-10T02:25:34Z</dcterms:modified>
</cp:coreProperties>
</file>