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2.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7"/>
  </p:notesMasterIdLst>
  <p:handoutMasterIdLst>
    <p:handoutMasterId r:id="rId68"/>
  </p:handoutMasterIdLst>
  <p:sldIdLst>
    <p:sldId id="256" r:id="rId2"/>
    <p:sldId id="287" r:id="rId3"/>
    <p:sldId id="325" r:id="rId4"/>
    <p:sldId id="326" r:id="rId5"/>
    <p:sldId id="258" r:id="rId6"/>
    <p:sldId id="259" r:id="rId7"/>
    <p:sldId id="288" r:id="rId8"/>
    <p:sldId id="261" r:id="rId9"/>
    <p:sldId id="262" r:id="rId10"/>
    <p:sldId id="322" r:id="rId11"/>
    <p:sldId id="323" r:id="rId12"/>
    <p:sldId id="265" r:id="rId13"/>
    <p:sldId id="264" r:id="rId14"/>
    <p:sldId id="308" r:id="rId15"/>
    <p:sldId id="263" r:id="rId16"/>
    <p:sldId id="324" r:id="rId17"/>
    <p:sldId id="310" r:id="rId18"/>
    <p:sldId id="311" r:id="rId19"/>
    <p:sldId id="266" r:id="rId20"/>
    <p:sldId id="267" r:id="rId21"/>
    <p:sldId id="268" r:id="rId22"/>
    <p:sldId id="269" r:id="rId23"/>
    <p:sldId id="312" r:id="rId24"/>
    <p:sldId id="313" r:id="rId25"/>
    <p:sldId id="314" r:id="rId26"/>
    <p:sldId id="309" r:id="rId27"/>
    <p:sldId id="270" r:id="rId28"/>
    <p:sldId id="271" r:id="rId29"/>
    <p:sldId id="291" r:id="rId30"/>
    <p:sldId id="272" r:id="rId31"/>
    <p:sldId id="292" r:id="rId32"/>
    <p:sldId id="294" r:id="rId33"/>
    <p:sldId id="290" r:id="rId34"/>
    <p:sldId id="293" r:id="rId35"/>
    <p:sldId id="295" r:id="rId36"/>
    <p:sldId id="296" r:id="rId37"/>
    <p:sldId id="297" r:id="rId38"/>
    <p:sldId id="274" r:id="rId39"/>
    <p:sldId id="275" r:id="rId40"/>
    <p:sldId id="276" r:id="rId41"/>
    <p:sldId id="277" r:id="rId42"/>
    <p:sldId id="298" r:id="rId43"/>
    <p:sldId id="300" r:id="rId44"/>
    <p:sldId id="301" r:id="rId45"/>
    <p:sldId id="279" r:id="rId46"/>
    <p:sldId id="280" r:id="rId47"/>
    <p:sldId id="281" r:id="rId48"/>
    <p:sldId id="282" r:id="rId49"/>
    <p:sldId id="283" r:id="rId50"/>
    <p:sldId id="284" r:id="rId51"/>
    <p:sldId id="320" r:id="rId52"/>
    <p:sldId id="321" r:id="rId53"/>
    <p:sldId id="285" r:id="rId54"/>
    <p:sldId id="302" r:id="rId55"/>
    <p:sldId id="303" r:id="rId56"/>
    <p:sldId id="304" r:id="rId57"/>
    <p:sldId id="306" r:id="rId58"/>
    <p:sldId id="305" r:id="rId59"/>
    <p:sldId id="307" r:id="rId60"/>
    <p:sldId id="286" r:id="rId61"/>
    <p:sldId id="315" r:id="rId62"/>
    <p:sldId id="319" r:id="rId63"/>
    <p:sldId id="316" r:id="rId64"/>
    <p:sldId id="318" r:id="rId65"/>
    <p:sldId id="317" r:id="rId66"/>
  </p:sldIdLst>
  <p:sldSz cx="9144000" cy="6858000" type="screen4x3"/>
  <p:notesSz cx="7315200" cy="9601200"/>
  <p:defaultTex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6600"/>
    <a:srgbClr val="FFCC00"/>
    <a:srgbClr val="FF9900"/>
    <a:srgbClr val="FF99FF"/>
    <a:srgbClr val="FF99CC"/>
    <a:srgbClr val="00CC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0" autoAdjust="0"/>
    <p:restoredTop sz="90073" autoAdjust="0"/>
  </p:normalViewPr>
  <p:slideViewPr>
    <p:cSldViewPr>
      <p:cViewPr varScale="1">
        <p:scale>
          <a:sx n="102" d="100"/>
          <a:sy n="102" d="100"/>
        </p:scale>
        <p:origin x="-16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1359" cy="481046"/>
          </a:xfrm>
          <a:prstGeom prst="rect">
            <a:avLst/>
          </a:prstGeom>
          <a:noFill/>
          <a:ln w="9525">
            <a:noFill/>
            <a:miter lim="800000"/>
            <a:headEnd/>
            <a:tailEnd/>
          </a:ln>
          <a:effectLst/>
        </p:spPr>
        <p:txBody>
          <a:bodyPr vert="horz" wrap="square" lIns="96309" tIns="48156" rIns="96309" bIns="48156" numCol="1" anchor="t" anchorCtr="0" compatLnSpc="1">
            <a:prstTxWarp prst="textNoShape">
              <a:avLst/>
            </a:prstTxWarp>
          </a:bodyPr>
          <a:lstStyle>
            <a:lvl1pPr defTabSz="963257">
              <a:defRPr/>
            </a:lvl1pPr>
          </a:lstStyle>
          <a:p>
            <a:endParaRPr lang="en-US" dirty="0"/>
          </a:p>
        </p:txBody>
      </p:sp>
      <p:sp>
        <p:nvSpPr>
          <p:cNvPr id="13315" name="Rectangle 3"/>
          <p:cNvSpPr>
            <a:spLocks noGrp="1" noChangeArrowheads="1"/>
          </p:cNvSpPr>
          <p:nvPr>
            <p:ph type="dt" sz="quarter" idx="1"/>
          </p:nvPr>
        </p:nvSpPr>
        <p:spPr bwMode="auto">
          <a:xfrm>
            <a:off x="4143842" y="0"/>
            <a:ext cx="3171358" cy="481046"/>
          </a:xfrm>
          <a:prstGeom prst="rect">
            <a:avLst/>
          </a:prstGeom>
          <a:noFill/>
          <a:ln w="9525">
            <a:noFill/>
            <a:miter lim="800000"/>
            <a:headEnd/>
            <a:tailEnd/>
          </a:ln>
          <a:effectLst/>
        </p:spPr>
        <p:txBody>
          <a:bodyPr vert="horz" wrap="square" lIns="96309" tIns="48156" rIns="96309" bIns="48156" numCol="1" anchor="t" anchorCtr="0" compatLnSpc="1">
            <a:prstTxWarp prst="textNoShape">
              <a:avLst/>
            </a:prstTxWarp>
          </a:bodyPr>
          <a:lstStyle>
            <a:lvl1pPr algn="r" defTabSz="963257">
              <a:defRPr/>
            </a:lvl1pPr>
          </a:lstStyle>
          <a:p>
            <a:endParaRPr lang="en-US" dirty="0"/>
          </a:p>
        </p:txBody>
      </p:sp>
      <p:sp>
        <p:nvSpPr>
          <p:cNvPr id="13316" name="Rectangle 4"/>
          <p:cNvSpPr>
            <a:spLocks noGrp="1" noChangeArrowheads="1"/>
          </p:cNvSpPr>
          <p:nvPr>
            <p:ph type="ftr" sz="quarter" idx="2"/>
          </p:nvPr>
        </p:nvSpPr>
        <p:spPr bwMode="auto">
          <a:xfrm>
            <a:off x="0" y="9120156"/>
            <a:ext cx="3171359" cy="481045"/>
          </a:xfrm>
          <a:prstGeom prst="rect">
            <a:avLst/>
          </a:prstGeom>
          <a:noFill/>
          <a:ln w="9525">
            <a:noFill/>
            <a:miter lim="800000"/>
            <a:headEnd/>
            <a:tailEnd/>
          </a:ln>
          <a:effectLst/>
        </p:spPr>
        <p:txBody>
          <a:bodyPr vert="horz" wrap="square" lIns="96309" tIns="48156" rIns="96309" bIns="48156" numCol="1" anchor="b" anchorCtr="0" compatLnSpc="1">
            <a:prstTxWarp prst="textNoShape">
              <a:avLst/>
            </a:prstTxWarp>
          </a:bodyPr>
          <a:lstStyle>
            <a:lvl1pPr defTabSz="963257">
              <a:defRPr/>
            </a:lvl1pPr>
          </a:lstStyle>
          <a:p>
            <a:endParaRPr lang="en-US" dirty="0"/>
          </a:p>
        </p:txBody>
      </p:sp>
      <p:sp>
        <p:nvSpPr>
          <p:cNvPr id="13317" name="Rectangle 5"/>
          <p:cNvSpPr>
            <a:spLocks noGrp="1" noChangeArrowheads="1"/>
          </p:cNvSpPr>
          <p:nvPr>
            <p:ph type="sldNum" sz="quarter" idx="3"/>
          </p:nvPr>
        </p:nvSpPr>
        <p:spPr bwMode="auto">
          <a:xfrm>
            <a:off x="4143842" y="9120156"/>
            <a:ext cx="3171358" cy="481045"/>
          </a:xfrm>
          <a:prstGeom prst="rect">
            <a:avLst/>
          </a:prstGeom>
          <a:noFill/>
          <a:ln w="9525">
            <a:noFill/>
            <a:miter lim="800000"/>
            <a:headEnd/>
            <a:tailEnd/>
          </a:ln>
          <a:effectLst/>
        </p:spPr>
        <p:txBody>
          <a:bodyPr vert="horz" wrap="square" lIns="96309" tIns="48156" rIns="96309" bIns="48156" numCol="1" anchor="b" anchorCtr="0" compatLnSpc="1">
            <a:prstTxWarp prst="textNoShape">
              <a:avLst/>
            </a:prstTxWarp>
          </a:bodyPr>
          <a:lstStyle>
            <a:lvl1pPr algn="r" defTabSz="963257">
              <a:defRPr/>
            </a:lvl1pPr>
          </a:lstStyle>
          <a:p>
            <a:fld id="{0DFB3EC1-B45B-4D29-9253-90078C659F11}" type="slidenum">
              <a:rPr lang="en-US"/>
              <a:pPr/>
              <a:t>‹#›</a:t>
            </a:fld>
            <a:endParaRPr lang="en-US" dirty="0"/>
          </a:p>
        </p:txBody>
      </p:sp>
    </p:spTree>
    <p:extLst>
      <p:ext uri="{BB962C8B-B14F-4D97-AF65-F5344CB8AC3E}">
        <p14:creationId xmlns:p14="http://schemas.microsoft.com/office/powerpoint/2010/main" val="2152442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1359" cy="481046"/>
          </a:xfrm>
          <a:prstGeom prst="rect">
            <a:avLst/>
          </a:prstGeom>
          <a:noFill/>
          <a:ln w="9525">
            <a:noFill/>
            <a:miter lim="800000"/>
            <a:headEnd/>
            <a:tailEnd/>
          </a:ln>
          <a:effectLst/>
        </p:spPr>
        <p:txBody>
          <a:bodyPr vert="horz" wrap="square" lIns="96309" tIns="48156" rIns="96309" bIns="48156" numCol="1" anchor="t" anchorCtr="0" compatLnSpc="1">
            <a:prstTxWarp prst="textNoShape">
              <a:avLst/>
            </a:prstTxWarp>
          </a:bodyPr>
          <a:lstStyle>
            <a:lvl1pPr defTabSz="963257">
              <a:defRPr>
                <a:latin typeface="Times New Roman" pitchFamily="18" charset="0"/>
              </a:defRPr>
            </a:lvl1pPr>
          </a:lstStyle>
          <a:p>
            <a:endParaRPr lang="en-US" dirty="0"/>
          </a:p>
        </p:txBody>
      </p:sp>
      <p:sp>
        <p:nvSpPr>
          <p:cNvPr id="5123" name="Rectangle 3"/>
          <p:cNvSpPr>
            <a:spLocks noGrp="1" noChangeArrowheads="1"/>
          </p:cNvSpPr>
          <p:nvPr>
            <p:ph type="dt" idx="1"/>
          </p:nvPr>
        </p:nvSpPr>
        <p:spPr bwMode="auto">
          <a:xfrm>
            <a:off x="4143842" y="0"/>
            <a:ext cx="3171358" cy="481046"/>
          </a:xfrm>
          <a:prstGeom prst="rect">
            <a:avLst/>
          </a:prstGeom>
          <a:noFill/>
          <a:ln w="9525">
            <a:noFill/>
            <a:miter lim="800000"/>
            <a:headEnd/>
            <a:tailEnd/>
          </a:ln>
          <a:effectLst/>
        </p:spPr>
        <p:txBody>
          <a:bodyPr vert="horz" wrap="square" lIns="96309" tIns="48156" rIns="96309" bIns="48156" numCol="1" anchor="t" anchorCtr="0" compatLnSpc="1">
            <a:prstTxWarp prst="textNoShape">
              <a:avLst/>
            </a:prstTxWarp>
          </a:bodyPr>
          <a:lstStyle>
            <a:lvl1pPr algn="r" defTabSz="963257">
              <a:defRPr>
                <a:latin typeface="Times New Roman" pitchFamily="18" charset="0"/>
              </a:defRPr>
            </a:lvl1pPr>
          </a:lstStyle>
          <a:p>
            <a:endParaRPr lang="en-US" dirty="0"/>
          </a:p>
        </p:txBody>
      </p:sp>
      <p:sp>
        <p:nvSpPr>
          <p:cNvPr id="5124"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75803" y="4560899"/>
            <a:ext cx="5363595" cy="4319555"/>
          </a:xfrm>
          <a:prstGeom prst="rect">
            <a:avLst/>
          </a:prstGeom>
          <a:noFill/>
          <a:ln w="9525">
            <a:noFill/>
            <a:miter lim="800000"/>
            <a:headEnd/>
            <a:tailEnd/>
          </a:ln>
          <a:effectLst/>
        </p:spPr>
        <p:txBody>
          <a:bodyPr vert="horz" wrap="square" lIns="96309" tIns="48156" rIns="96309" bIns="481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120156"/>
            <a:ext cx="3171359" cy="481045"/>
          </a:xfrm>
          <a:prstGeom prst="rect">
            <a:avLst/>
          </a:prstGeom>
          <a:noFill/>
          <a:ln w="9525">
            <a:noFill/>
            <a:miter lim="800000"/>
            <a:headEnd/>
            <a:tailEnd/>
          </a:ln>
          <a:effectLst/>
        </p:spPr>
        <p:txBody>
          <a:bodyPr vert="horz" wrap="square" lIns="96309" tIns="48156" rIns="96309" bIns="48156" numCol="1" anchor="b" anchorCtr="0" compatLnSpc="1">
            <a:prstTxWarp prst="textNoShape">
              <a:avLst/>
            </a:prstTxWarp>
          </a:bodyPr>
          <a:lstStyle>
            <a:lvl1pPr defTabSz="963257">
              <a:defRPr>
                <a:latin typeface="Times New Roman" pitchFamily="18" charset="0"/>
              </a:defRPr>
            </a:lvl1pPr>
          </a:lstStyle>
          <a:p>
            <a:endParaRPr lang="en-US" dirty="0"/>
          </a:p>
        </p:txBody>
      </p:sp>
      <p:sp>
        <p:nvSpPr>
          <p:cNvPr id="5127" name="Rectangle 7"/>
          <p:cNvSpPr>
            <a:spLocks noGrp="1" noChangeArrowheads="1"/>
          </p:cNvSpPr>
          <p:nvPr>
            <p:ph type="sldNum" sz="quarter" idx="5"/>
          </p:nvPr>
        </p:nvSpPr>
        <p:spPr bwMode="auto">
          <a:xfrm>
            <a:off x="4143842" y="9120156"/>
            <a:ext cx="3171358" cy="481045"/>
          </a:xfrm>
          <a:prstGeom prst="rect">
            <a:avLst/>
          </a:prstGeom>
          <a:noFill/>
          <a:ln w="9525">
            <a:noFill/>
            <a:miter lim="800000"/>
            <a:headEnd/>
            <a:tailEnd/>
          </a:ln>
          <a:effectLst/>
        </p:spPr>
        <p:txBody>
          <a:bodyPr vert="horz" wrap="square" lIns="96309" tIns="48156" rIns="96309" bIns="48156" numCol="1" anchor="b" anchorCtr="0" compatLnSpc="1">
            <a:prstTxWarp prst="textNoShape">
              <a:avLst/>
            </a:prstTxWarp>
          </a:bodyPr>
          <a:lstStyle>
            <a:lvl1pPr algn="r" defTabSz="963257">
              <a:defRPr>
                <a:latin typeface="Times New Roman" pitchFamily="18" charset="0"/>
              </a:defRPr>
            </a:lvl1pPr>
          </a:lstStyle>
          <a:p>
            <a:fld id="{8BED85C1-84B0-46A3-A6DA-6EFBB1F3FB79}" type="slidenum">
              <a:rPr lang="en-US"/>
              <a:pPr/>
              <a:t>‹#›</a:t>
            </a:fld>
            <a:endParaRPr lang="en-US" dirty="0"/>
          </a:p>
        </p:txBody>
      </p:sp>
    </p:spTree>
    <p:extLst>
      <p:ext uri="{BB962C8B-B14F-4D97-AF65-F5344CB8AC3E}">
        <p14:creationId xmlns:p14="http://schemas.microsoft.com/office/powerpoint/2010/main" val="1122187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E24AB-A15E-426C-AC9F-09D2C1ED9541}" type="slidenum">
              <a:rPr lang="en-US"/>
              <a:pPr/>
              <a:t>1</a:t>
            </a:fld>
            <a:endParaRPr lang="en-US" dirty="0"/>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endParaRPr lang="en-US" smtClean="0"/>
          </a:p>
        </p:txBody>
      </p:sp>
      <p:sp>
        <p:nvSpPr>
          <p:cNvPr id="90116"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A3EF60F5-BCC3-4EB6-82A6-56AB1FAFE0A3}"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endParaRPr lang="en-US" smtClean="0"/>
          </a:p>
        </p:txBody>
      </p:sp>
      <p:sp>
        <p:nvSpPr>
          <p:cNvPr id="91140"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46B55CB9-7E70-4AE2-884A-2285FEB18FD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7A0A8-D023-43DF-A35C-3365A3AF124D}" type="slidenum">
              <a:rPr lang="en-US"/>
              <a:pPr/>
              <a:t>12</a:t>
            </a:fld>
            <a:endParaRPr lang="en-US" dirty="0"/>
          </a:p>
        </p:txBody>
      </p:sp>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3A9D1-0601-4135-A712-B885A19DEA11}" type="slidenum">
              <a:rPr lang="en-US"/>
              <a:pPr/>
              <a:t>13</a:t>
            </a:fld>
            <a:endParaRPr lang="en-US" dirty="0"/>
          </a:p>
        </p:txBody>
      </p:sp>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0BDA0-B1AB-43CB-8960-2FAEF14BBEBA}" type="slidenum">
              <a:rPr lang="en-US"/>
              <a:pPr/>
              <a:t>14</a:t>
            </a:fld>
            <a:endParaRPr lang="en-US" dirty="0"/>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3A19E-F471-4F01-91BF-8EA5859496A8}" type="slidenum">
              <a:rPr lang="en-US"/>
              <a:pPr/>
              <a:t>15</a:t>
            </a:fld>
            <a:endParaRPr lang="en-US" dirty="0"/>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endParaRPr lang="en-US" smtClean="0"/>
          </a:p>
        </p:txBody>
      </p:sp>
      <p:sp>
        <p:nvSpPr>
          <p:cNvPr id="106500"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AB841BC0-2785-4C12-8508-FFD7B24007AF}"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ED85C1-84B0-46A3-A6DA-6EFBB1F3FB7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ED85C1-84B0-46A3-A6DA-6EFBB1F3FB7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E6E67-95EA-4CE4-9EB7-AB2EE27708DA}" type="slidenum">
              <a:rPr lang="en-US"/>
              <a:pPr/>
              <a:t>19</a:t>
            </a:fld>
            <a:endParaRPr lang="en-US" dirty="0"/>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7EC916-BB17-4358-85D1-31BCEEEEC72C}" type="slidenum">
              <a:rPr lang="en-US"/>
              <a:pPr/>
              <a:t>2</a:t>
            </a:fld>
            <a:endParaRPr lang="en-US" dirty="0"/>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0BDA0-B1AB-43CB-8960-2FAEF14BBEBA}" type="slidenum">
              <a:rPr lang="en-US"/>
              <a:pPr/>
              <a:t>20</a:t>
            </a:fld>
            <a:endParaRPr lang="en-US" dirty="0"/>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658C1-AE37-4A7D-A88E-41AE46426ACB}" type="slidenum">
              <a:rPr lang="en-US"/>
              <a:pPr/>
              <a:t>21</a:t>
            </a:fld>
            <a:endParaRPr lang="en-US" dirty="0"/>
          </a:p>
        </p:txBody>
      </p:sp>
      <p:sp>
        <p:nvSpPr>
          <p:cNvPr id="566274" name="Rectangle 2"/>
          <p:cNvSpPr>
            <a:spLocks noGrp="1" noRot="1" noChangeAspect="1" noChangeArrowheads="1" noTextEdit="1"/>
          </p:cNvSpPr>
          <p:nvPr>
            <p:ph type="sldImg"/>
          </p:nvPr>
        </p:nvSpPr>
        <p:spPr>
          <a:xfrm>
            <a:off x="1257300" y="719138"/>
            <a:ext cx="4800600" cy="3600450"/>
          </a:xfrm>
          <a:ln/>
        </p:spPr>
      </p:sp>
      <p:sp>
        <p:nvSpPr>
          <p:cNvPr id="566275" name="Rectangle 3"/>
          <p:cNvSpPr>
            <a:spLocks noGrp="1" noChangeArrowheads="1"/>
          </p:cNvSpPr>
          <p:nvPr>
            <p:ph type="body" idx="1"/>
          </p:nvPr>
        </p:nvSpPr>
        <p:spPr>
          <a:xfrm>
            <a:off x="975803" y="4560898"/>
            <a:ext cx="5363595" cy="4321197"/>
          </a:xfrm>
        </p:spPr>
        <p:txBody>
          <a:bodyPr/>
          <a:lstStyle/>
          <a:p>
            <a:r>
              <a:rPr lang="en-US" dirty="0"/>
              <a:t>Redundant paths should be shown and there should be at least one redundant path for every critical path.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6C4D7D-783C-47D6-879D-A7DF13020401}" type="slidenum">
              <a:rPr lang="en-US"/>
              <a:pPr/>
              <a:t>22</a:t>
            </a:fld>
            <a:endParaRPr lang="en-US" dirty="0"/>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ED85C1-84B0-46A3-A6DA-6EFBB1F3FB79}" type="slidenum">
              <a:rPr lang="en-US" smtClean="0"/>
              <a:pPr/>
              <a:t>23</a:t>
            </a:fld>
            <a:endParaRPr lang="en-US" dirty="0"/>
          </a:p>
        </p:txBody>
      </p:sp>
    </p:spTree>
    <p:extLst>
      <p:ext uri="{BB962C8B-B14F-4D97-AF65-F5344CB8AC3E}">
        <p14:creationId xmlns:p14="http://schemas.microsoft.com/office/powerpoint/2010/main" val="3023755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ED85C1-84B0-46A3-A6DA-6EFBB1F3FB79}" type="slidenum">
              <a:rPr lang="en-US" smtClean="0"/>
              <a:pPr/>
              <a:t>24</a:t>
            </a:fld>
            <a:endParaRPr lang="en-US" dirty="0"/>
          </a:p>
        </p:txBody>
      </p:sp>
    </p:spTree>
    <p:extLst>
      <p:ext uri="{BB962C8B-B14F-4D97-AF65-F5344CB8AC3E}">
        <p14:creationId xmlns:p14="http://schemas.microsoft.com/office/powerpoint/2010/main" val="1371007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ED85C1-84B0-46A3-A6DA-6EFBB1F3FB79}" type="slidenum">
              <a:rPr lang="en-US" smtClean="0"/>
              <a:pPr/>
              <a:t>25</a:t>
            </a:fld>
            <a:endParaRPr lang="en-US" dirty="0"/>
          </a:p>
        </p:txBody>
      </p:sp>
    </p:spTree>
    <p:extLst>
      <p:ext uri="{BB962C8B-B14F-4D97-AF65-F5344CB8AC3E}">
        <p14:creationId xmlns:p14="http://schemas.microsoft.com/office/powerpoint/2010/main" val="2040946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ED85C1-84B0-46A3-A6DA-6EFBB1F3FB79}"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E7ED8-9332-4DEA-8DAF-A27026F0CDB1}" type="slidenum">
              <a:rPr lang="en-US"/>
              <a:pPr/>
              <a:t>27</a:t>
            </a:fld>
            <a:endParaRPr lang="en-US" dirty="0"/>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36BFE-507F-4A8B-BCF8-4C7D6694E451}" type="slidenum">
              <a:rPr lang="en-US"/>
              <a:pPr/>
              <a:t>28</a:t>
            </a:fld>
            <a:endParaRPr lang="en-US" dirty="0"/>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47DEC-1400-4BB5-990A-BE50E6B2A06B}" type="slidenum">
              <a:rPr lang="en-US"/>
              <a:pPr/>
              <a:t>29</a:t>
            </a:fld>
            <a:endParaRPr lang="en-US" dirty="0"/>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p>
        </p:txBody>
      </p:sp>
      <p:sp>
        <p:nvSpPr>
          <p:cNvPr id="90116" name="Slide Number Placeholder 3"/>
          <p:cNvSpPr>
            <a:spLocks noGrp="1"/>
          </p:cNvSpPr>
          <p:nvPr>
            <p:ph type="sldNum" sz="quarter" idx="5"/>
          </p:nvPr>
        </p:nvSpPr>
        <p:spPr>
          <a:noFill/>
        </p:spPr>
        <p:txBody>
          <a:bodyPr/>
          <a:lstStyle>
            <a:lvl1pPr defTabSz="966788">
              <a:defRPr>
                <a:solidFill>
                  <a:schemeClr val="tx1"/>
                </a:solidFill>
                <a:latin typeface="Arial" charset="0"/>
                <a:ea typeface="ＭＳ Ｐゴシック" charset="0"/>
              </a:defRPr>
            </a:lvl1pPr>
            <a:lvl2pPr marL="742950" indent="-285750" defTabSz="966788">
              <a:defRPr>
                <a:solidFill>
                  <a:schemeClr val="tx1"/>
                </a:solidFill>
                <a:latin typeface="Arial" charset="0"/>
                <a:ea typeface="ＭＳ Ｐゴシック" charset="0"/>
              </a:defRPr>
            </a:lvl2pPr>
            <a:lvl3pPr marL="1143000" indent="-228600" defTabSz="966788">
              <a:defRPr>
                <a:solidFill>
                  <a:schemeClr val="tx1"/>
                </a:solidFill>
                <a:latin typeface="Arial" charset="0"/>
                <a:ea typeface="ＭＳ Ｐゴシック" charset="0"/>
              </a:defRPr>
            </a:lvl3pPr>
            <a:lvl4pPr marL="1600200" indent="-228600" defTabSz="966788">
              <a:defRPr>
                <a:solidFill>
                  <a:schemeClr val="tx1"/>
                </a:solidFill>
                <a:latin typeface="Arial" charset="0"/>
                <a:ea typeface="ＭＳ Ｐゴシック" charset="0"/>
              </a:defRPr>
            </a:lvl4pPr>
            <a:lvl5pPr marL="2057400" indent="-228600" defTabSz="966788">
              <a:defRPr>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a:solidFill>
                  <a:schemeClr val="tx1"/>
                </a:solidFill>
                <a:latin typeface="Arial" charset="0"/>
                <a:ea typeface="ＭＳ Ｐゴシック" charset="0"/>
              </a:defRPr>
            </a:lvl9pPr>
          </a:lstStyle>
          <a:p>
            <a:fld id="{194C30EB-5025-3F41-8AEA-F1E899B4E6FF}"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8CAAA-C725-4295-98B3-080C0E93E2E0}" type="slidenum">
              <a:rPr lang="en-US"/>
              <a:pPr/>
              <a:t>30</a:t>
            </a:fld>
            <a:endParaRPr lang="en-US" dirty="0"/>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317A19-FF93-4EBB-83D5-972738177BAB}" type="slidenum">
              <a:rPr lang="en-US"/>
              <a:pPr/>
              <a:t>31</a:t>
            </a:fld>
            <a:endParaRPr lang="en-US" dirty="0"/>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317A19-FF93-4EBB-83D5-972738177BAB}" type="slidenum">
              <a:rPr lang="en-US"/>
              <a:pPr/>
              <a:t>32</a:t>
            </a:fld>
            <a:endParaRPr lang="en-US" dirty="0"/>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94F52-572A-40EC-B598-0157E6B4FEFC}" type="slidenum">
              <a:rPr lang="en-US"/>
              <a:pPr/>
              <a:t>33</a:t>
            </a:fld>
            <a:endParaRPr lang="en-US" dirty="0"/>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D85C1-84B0-46A3-A6DA-6EFBB1F3FB79}"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D85C1-84B0-46A3-A6DA-6EFBB1F3FB79}"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D85C1-84B0-46A3-A6DA-6EFBB1F3FB79}"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D85C1-84B0-46A3-A6DA-6EFBB1F3FB79}"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E3CD22-B3F0-44CF-B013-FF13D348DB64}" type="slidenum">
              <a:rPr lang="en-US"/>
              <a:pPr/>
              <a:t>38</a:t>
            </a:fld>
            <a:endParaRPr lang="en-US" dirty="0"/>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B2149-A20E-40D9-B477-A1DE43B97B62}" type="slidenum">
              <a:rPr lang="en-US"/>
              <a:pPr/>
              <a:t>39</a:t>
            </a:fld>
            <a:endParaRPr lang="en-US" dirty="0"/>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p>
        </p:txBody>
      </p:sp>
      <p:sp>
        <p:nvSpPr>
          <p:cNvPr id="91140" name="Slide Number Placeholder 3"/>
          <p:cNvSpPr>
            <a:spLocks noGrp="1"/>
          </p:cNvSpPr>
          <p:nvPr>
            <p:ph type="sldNum" sz="quarter" idx="5"/>
          </p:nvPr>
        </p:nvSpPr>
        <p:spPr>
          <a:noFill/>
        </p:spPr>
        <p:txBody>
          <a:bodyPr/>
          <a:lstStyle>
            <a:lvl1pPr defTabSz="966788">
              <a:defRPr>
                <a:solidFill>
                  <a:schemeClr val="tx1"/>
                </a:solidFill>
                <a:latin typeface="Arial" charset="0"/>
                <a:ea typeface="ＭＳ Ｐゴシック" charset="0"/>
              </a:defRPr>
            </a:lvl1pPr>
            <a:lvl2pPr marL="742950" indent="-285750" defTabSz="966788">
              <a:defRPr>
                <a:solidFill>
                  <a:schemeClr val="tx1"/>
                </a:solidFill>
                <a:latin typeface="Arial" charset="0"/>
                <a:ea typeface="ＭＳ Ｐゴシック" charset="0"/>
              </a:defRPr>
            </a:lvl2pPr>
            <a:lvl3pPr marL="1143000" indent="-228600" defTabSz="966788">
              <a:defRPr>
                <a:solidFill>
                  <a:schemeClr val="tx1"/>
                </a:solidFill>
                <a:latin typeface="Arial" charset="0"/>
                <a:ea typeface="ＭＳ Ｐゴシック" charset="0"/>
              </a:defRPr>
            </a:lvl3pPr>
            <a:lvl4pPr marL="1600200" indent="-228600" defTabSz="966788">
              <a:defRPr>
                <a:solidFill>
                  <a:schemeClr val="tx1"/>
                </a:solidFill>
                <a:latin typeface="Arial" charset="0"/>
                <a:ea typeface="ＭＳ Ｐゴシック" charset="0"/>
              </a:defRPr>
            </a:lvl4pPr>
            <a:lvl5pPr marL="2057400" indent="-228600" defTabSz="966788">
              <a:defRPr>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a:solidFill>
                  <a:schemeClr val="tx1"/>
                </a:solidFill>
                <a:latin typeface="Arial" charset="0"/>
                <a:ea typeface="ＭＳ Ｐゴシック" charset="0"/>
              </a:defRPr>
            </a:lvl9pPr>
          </a:lstStyle>
          <a:p>
            <a:fld id="{AB283E0D-78B3-8F40-A576-3E53D1FE55F4}"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8218C-A524-45CB-A9C1-1417354EADC4}" type="slidenum">
              <a:rPr lang="en-US"/>
              <a:pPr/>
              <a:t>40</a:t>
            </a:fld>
            <a:endParaRPr lang="en-US" dirty="0"/>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061D7-3960-41E2-B325-B0561EA5B0A8}" type="slidenum">
              <a:rPr lang="en-US"/>
              <a:pPr/>
              <a:t>41</a:t>
            </a:fld>
            <a:endParaRPr lang="en-US" dirty="0"/>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061D7-3960-41E2-B325-B0561EA5B0A8}" type="slidenum">
              <a:rPr lang="en-US"/>
              <a:pPr/>
              <a:t>42</a:t>
            </a:fld>
            <a:endParaRPr lang="en-US" dirty="0"/>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D85C1-84B0-46A3-A6DA-6EFBB1F3FB79}"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D85C1-84B0-46A3-A6DA-6EFBB1F3FB79}"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26275-2915-4199-903E-35CF2D203C40}" type="slidenum">
              <a:rPr lang="en-US"/>
              <a:pPr/>
              <a:t>45</a:t>
            </a:fld>
            <a:endParaRPr lang="en-US" dirty="0"/>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88EAF-770C-4A6C-B470-CFD6AB2B4926}" type="slidenum">
              <a:rPr lang="en-US"/>
              <a:pPr/>
              <a:t>46</a:t>
            </a:fld>
            <a:endParaRPr lang="en-US" dirty="0"/>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74DCA-9B2E-4336-A7EA-4DA3A9ADB1C4}" type="slidenum">
              <a:rPr lang="en-US"/>
              <a:pPr/>
              <a:t>47</a:t>
            </a:fld>
            <a:endParaRPr lang="en-US" dirty="0"/>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5EBF1-9934-4ACC-99CA-247435BE5C9E}" type="slidenum">
              <a:rPr lang="en-US"/>
              <a:pPr/>
              <a:t>48</a:t>
            </a:fld>
            <a:endParaRPr lang="en-US" dirty="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4A697-2584-495A-B352-A5DEB1D872E0}" type="slidenum">
              <a:rPr lang="en-US"/>
              <a:pPr/>
              <a:t>49</a:t>
            </a:fld>
            <a:endParaRPr lang="en-US" dirty="0"/>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76D91-9337-4049-9174-A1A68C9976AE}" type="slidenum">
              <a:rPr lang="en-US"/>
              <a:pPr/>
              <a:t>5</a:t>
            </a:fld>
            <a:endParaRPr lang="en-US" dirty="0"/>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E58ECE-9841-4DFB-96CF-775D5923E40B}" type="slidenum">
              <a:rPr lang="en-US"/>
              <a:pPr/>
              <a:t>50</a:t>
            </a:fld>
            <a:endParaRPr lang="en-US" dirty="0"/>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ED85C1-84B0-46A3-A6DA-6EFBB1F3FB79}" type="slidenum">
              <a:rPr lang="en-US" smtClean="0"/>
              <a:pPr/>
              <a:t>51</a:t>
            </a:fld>
            <a:endParaRPr lang="en-US" dirty="0"/>
          </a:p>
        </p:txBody>
      </p:sp>
    </p:spTree>
    <p:extLst>
      <p:ext uri="{BB962C8B-B14F-4D97-AF65-F5344CB8AC3E}">
        <p14:creationId xmlns:p14="http://schemas.microsoft.com/office/powerpoint/2010/main" val="28700933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ED85C1-84B0-46A3-A6DA-6EFBB1F3FB79}" type="slidenum">
              <a:rPr lang="en-US" smtClean="0"/>
              <a:pPr/>
              <a:t>52</a:t>
            </a:fld>
            <a:endParaRPr lang="en-US" dirty="0"/>
          </a:p>
        </p:txBody>
      </p:sp>
    </p:spTree>
    <p:extLst>
      <p:ext uri="{BB962C8B-B14F-4D97-AF65-F5344CB8AC3E}">
        <p14:creationId xmlns:p14="http://schemas.microsoft.com/office/powerpoint/2010/main" val="22338837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5D314-A129-418E-9CD4-52EFD6EDC5D9}" type="slidenum">
              <a:rPr lang="en-US"/>
              <a:pPr/>
              <a:t>53</a:t>
            </a:fld>
            <a:endParaRPr lang="en-US" dirty="0"/>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D85C1-84B0-46A3-A6DA-6EFBB1F3FB79}"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D85C1-84B0-46A3-A6DA-6EFBB1F3FB79}"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D85C1-84B0-46A3-A6DA-6EFBB1F3FB79}"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D85C1-84B0-46A3-A6DA-6EFBB1F3FB79}"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D85C1-84B0-46A3-A6DA-6EFBB1F3FB79}"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D85C1-84B0-46A3-A6DA-6EFBB1F3FB79}"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395CE-EFF9-4D6A-8263-7665E0255C3D}" type="slidenum">
              <a:rPr lang="en-US"/>
              <a:pPr/>
              <a:t>6</a:t>
            </a:fld>
            <a:endParaRPr lang="en-US" dirty="0"/>
          </a:p>
        </p:txBody>
      </p:sp>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03EF8-A039-41C9-8B4A-A2069EB9F89D}" type="slidenum">
              <a:rPr lang="en-US"/>
              <a:pPr/>
              <a:t>60</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ED85C1-84B0-46A3-A6DA-6EFBB1F3FB79}" type="slidenum">
              <a:rPr lang="en-US" smtClean="0"/>
              <a:pPr/>
              <a:t>61</a:t>
            </a:fld>
            <a:endParaRPr lang="en-US" dirty="0"/>
          </a:p>
        </p:txBody>
      </p:sp>
    </p:spTree>
    <p:extLst>
      <p:ext uri="{BB962C8B-B14F-4D97-AF65-F5344CB8AC3E}">
        <p14:creationId xmlns:p14="http://schemas.microsoft.com/office/powerpoint/2010/main" val="1639045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ED85C1-84B0-46A3-A6DA-6EFBB1F3FB79}" type="slidenum">
              <a:rPr lang="en-US" smtClean="0"/>
              <a:pPr/>
              <a:t>62</a:t>
            </a:fld>
            <a:endParaRPr lang="en-US" dirty="0"/>
          </a:p>
        </p:txBody>
      </p:sp>
    </p:spTree>
    <p:extLst>
      <p:ext uri="{BB962C8B-B14F-4D97-AF65-F5344CB8AC3E}">
        <p14:creationId xmlns:p14="http://schemas.microsoft.com/office/powerpoint/2010/main" val="42944604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ED85C1-84B0-46A3-A6DA-6EFBB1F3FB79}" type="slidenum">
              <a:rPr lang="en-US" smtClean="0"/>
              <a:pPr/>
              <a:t>63</a:t>
            </a:fld>
            <a:endParaRPr lang="en-US" dirty="0"/>
          </a:p>
        </p:txBody>
      </p:sp>
    </p:spTree>
    <p:extLst>
      <p:ext uri="{BB962C8B-B14F-4D97-AF65-F5344CB8AC3E}">
        <p14:creationId xmlns:p14="http://schemas.microsoft.com/office/powerpoint/2010/main" val="16654781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ED85C1-84B0-46A3-A6DA-6EFBB1F3FB79}" type="slidenum">
              <a:rPr lang="en-US" smtClean="0"/>
              <a:pPr/>
              <a:t>64</a:t>
            </a:fld>
            <a:endParaRPr lang="en-US" dirty="0"/>
          </a:p>
        </p:txBody>
      </p:sp>
    </p:spTree>
    <p:extLst>
      <p:ext uri="{BB962C8B-B14F-4D97-AF65-F5344CB8AC3E}">
        <p14:creationId xmlns:p14="http://schemas.microsoft.com/office/powerpoint/2010/main" val="1639045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ED85C1-84B0-46A3-A6DA-6EFBB1F3FB79}" type="slidenum">
              <a:rPr lang="en-US" smtClean="0"/>
              <a:pPr/>
              <a:t>65</a:t>
            </a:fld>
            <a:endParaRPr lang="en-US" dirty="0"/>
          </a:p>
        </p:txBody>
      </p:sp>
    </p:spTree>
    <p:extLst>
      <p:ext uri="{BB962C8B-B14F-4D97-AF65-F5344CB8AC3E}">
        <p14:creationId xmlns:p14="http://schemas.microsoft.com/office/powerpoint/2010/main" val="3139074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54E09-891F-488A-9256-8D060346D1FF}" type="slidenum">
              <a:rPr lang="en-US"/>
              <a:pPr/>
              <a:t>7</a:t>
            </a:fld>
            <a:endParaRPr lang="en-US" dirty="0"/>
          </a:p>
        </p:txBody>
      </p:sp>
      <p:sp>
        <p:nvSpPr>
          <p:cNvPr id="607234" name="Rectangle 2"/>
          <p:cNvSpPr>
            <a:spLocks noGrp="1" noRot="1" noChangeAspect="1" noChangeArrowheads="1" noTextEdit="1"/>
          </p:cNvSpPr>
          <p:nvPr>
            <p:ph type="sldImg"/>
          </p:nvPr>
        </p:nvSpPr>
        <p:spPr>
          <a:xfrm>
            <a:off x="1258888" y="720725"/>
            <a:ext cx="4800600" cy="3600450"/>
          </a:xfrm>
          <a:ln/>
        </p:spPr>
      </p:sp>
      <p:sp>
        <p:nvSpPr>
          <p:cNvPr id="607235" name="Rectangle 3"/>
          <p:cNvSpPr>
            <a:spLocks noGrp="1" noChangeArrowheads="1"/>
          </p:cNvSpPr>
          <p:nvPr>
            <p:ph type="body" idx="1"/>
          </p:nvPr>
        </p:nvSpPr>
        <p:spPr/>
        <p:txBody>
          <a:bodyPr/>
          <a:lstStyle/>
          <a:p>
            <a:r>
              <a:rPr lang="en-US" dirty="0"/>
              <a:t>Ref. 5.3 Security Technology and Tools, Page 340.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EDC8E-B6E0-431B-9505-19E30058A7FB}" type="slidenum">
              <a:rPr lang="en-US"/>
              <a:pPr/>
              <a:t>8</a:t>
            </a:fld>
            <a:endParaRPr lang="en-US" dirty="0"/>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02492-0B62-4488-98DD-CED4DC5637E5}" type="slidenum">
              <a:rPr lang="en-US"/>
              <a:pPr/>
              <a:t>9</a:t>
            </a:fld>
            <a:endParaRPr lang="en-US" dirty="0"/>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3Ca%20rel=%22license%22%20href=%22http:%5Ccreativecommons.org%5Clicenses%5Cby-nc-sa%5C3.0%5C%22%3E%3Cimg%20alt=%22Creative%20Commons%20License%22%20style=%22border-width:0%22%20src=%22http:%5Ci.creativecommons.org%5Cl%5Cby-nc-sa%5C3.0%5C88x31.png%22%20%5C%3E%3C%5Ca%3E%3Cbr%20%5C%3E%3Cspan%20xmlns:dct=%22http:%5Cpurl.org%5Cdc%5Cterms%5C%22%20property=%22dct:title%22%3ECISSP%20Common%20Body%20of%20Knowledge%3C%5Cspan%3E%20by%20%3Cspan%20xmlns:cc=%22http:%5Ccreativecommons.org%5Cns" TargetMode="External"/><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1143000"/>
            <a:ext cx="6096000" cy="1981200"/>
          </a:xfrm>
        </p:spPr>
        <p:txBody>
          <a:bodyPr anchor="ctr"/>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2362200" y="3505200"/>
            <a:ext cx="4419600" cy="1143000"/>
          </a:xfrm>
        </p:spPr>
        <p:txBody>
          <a:bodyPr/>
          <a:lstStyle>
            <a:lvl1pPr marL="0" indent="0" algn="ctr">
              <a:buFontTx/>
              <a:buNone/>
              <a:defRPr sz="1600" b="1"/>
            </a:lvl1pPr>
          </a:lstStyle>
          <a:p>
            <a:r>
              <a:rPr lang="en-US"/>
              <a:t>Click to Edit Master Subtitle Style</a:t>
            </a:r>
          </a:p>
        </p:txBody>
      </p:sp>
      <p:sp>
        <p:nvSpPr>
          <p:cNvPr id="8" name="Rectangle 6"/>
          <p:cNvSpPr>
            <a:spLocks noGrp="1" noChangeArrowheads="1"/>
          </p:cNvSpPr>
          <p:nvPr>
            <p:ph type="sldNum" sz="quarter" idx="4"/>
          </p:nvPr>
        </p:nvSpPr>
        <p:spPr>
          <a:xfrm>
            <a:off x="7848600" y="6400800"/>
            <a:ext cx="1295400" cy="457200"/>
          </a:xfrm>
        </p:spPr>
        <p:txBody>
          <a:bodyPr/>
          <a:lstStyle>
            <a:lvl1pPr>
              <a:defRPr/>
            </a:lvl1pPr>
          </a:lstStyle>
          <a:p>
            <a:r>
              <a:rPr lang="en-US" dirty="0"/>
              <a:t>- </a:t>
            </a:r>
            <a:fld id="{3FDE6267-42FA-4B55-990A-97A91C169435}" type="slidenum">
              <a:rPr lang="en-US"/>
              <a:pPr/>
              <a:t>‹#›</a:t>
            </a:fld>
            <a:r>
              <a:rPr lang="en-US" dirty="0"/>
              <a:t> -</a:t>
            </a:r>
          </a:p>
        </p:txBody>
      </p:sp>
      <p:pic>
        <p:nvPicPr>
          <p:cNvPr id="7" name="Picture 6">
            <a:hlinkClick r:id="rId2" action="ppaction://hlinkfil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3023" y="6302928"/>
            <a:ext cx="86993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
          <p:cNvSpPr txBox="1"/>
          <p:nvPr userDrawn="1"/>
        </p:nvSpPr>
        <p:spPr>
          <a:xfrm>
            <a:off x="1772325" y="6096000"/>
            <a:ext cx="6608651" cy="707886"/>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r>
              <a:rPr lang="en-US" sz="1000" i="1" dirty="0" smtClean="0">
                <a:solidFill>
                  <a:srgbClr val="003399"/>
                </a:solidFill>
              </a:rPr>
              <a:t>CISSP Common Body of Knowledge Review</a:t>
            </a:r>
            <a:r>
              <a:rPr lang="en-US" sz="1000" dirty="0" smtClean="0">
                <a:solidFill>
                  <a:srgbClr val="003399"/>
                </a:solidFill>
              </a:rPr>
              <a:t> by Alfred Ouyang</a:t>
            </a:r>
            <a:r>
              <a:rPr lang="en-US" sz="1000" baseline="0" dirty="0" smtClean="0">
                <a:solidFill>
                  <a:srgbClr val="003399"/>
                </a:solidFill>
              </a:rPr>
              <a:t> </a:t>
            </a:r>
            <a:r>
              <a:rPr lang="en-US" sz="1000" dirty="0" smtClean="0">
                <a:solidFill>
                  <a:srgbClr val="003399"/>
                </a:solidFill>
              </a:rPr>
              <a:t>is licensed under the Creative Commons Attribution-</a:t>
            </a:r>
            <a:r>
              <a:rPr lang="en-US" sz="1000" dirty="0" err="1" smtClean="0">
                <a:solidFill>
                  <a:srgbClr val="003399"/>
                </a:solidFill>
              </a:rPr>
              <a:t>NonCommercial</a:t>
            </a:r>
            <a:r>
              <a:rPr lang="en-US" sz="1000" dirty="0" smtClean="0">
                <a:solidFill>
                  <a:srgbClr val="003399"/>
                </a:solidFill>
              </a:rPr>
              <a:t>-</a:t>
            </a:r>
            <a:r>
              <a:rPr lang="en-US" sz="1000" dirty="0" err="1" smtClean="0">
                <a:solidFill>
                  <a:srgbClr val="003399"/>
                </a:solidFill>
              </a:rPr>
              <a:t>ShareAlike</a:t>
            </a:r>
            <a:r>
              <a:rPr lang="en-US" sz="1000" dirty="0" smtClean="0">
                <a:solidFill>
                  <a:srgbClr val="003399"/>
                </a:solidFill>
              </a:rPr>
              <a:t> 3.0 </a:t>
            </a:r>
            <a:r>
              <a:rPr lang="en-US" sz="1000" dirty="0" err="1" smtClean="0">
                <a:solidFill>
                  <a:srgbClr val="003399"/>
                </a:solidFill>
              </a:rPr>
              <a:t>Unported</a:t>
            </a:r>
            <a:r>
              <a:rPr lang="en-US" sz="1000" dirty="0" smtClean="0">
                <a:solidFill>
                  <a:srgbClr val="003399"/>
                </a:solidFill>
              </a:rPr>
              <a:t> License. To view a copy of this license, visit http://creativecommons.org/licenses/by-nc-sa/3.0/ or send a letter to Creative Commons, 444 Castro Street, Suite 900, Mountain View, California, 94041, USA.</a:t>
            </a:r>
            <a:endParaRPr lang="en-US" sz="1000" dirty="0">
              <a:solidFill>
                <a:srgbClr val="00339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dirty="0"/>
              <a:t>- </a:t>
            </a:r>
            <a:fld id="{6D0A282F-A7F3-41D3-9110-8CBB536A586A}" type="slidenum">
              <a:rPr lang="en-US"/>
              <a:pPr/>
              <a:t>‹#›</a:t>
            </a:fld>
            <a:r>
              <a:rPr lang="en-US" dirty="0"/>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8100"/>
            <a:ext cx="2190750" cy="6515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8100"/>
            <a:ext cx="6419850" cy="6515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dirty="0"/>
              <a:t>- </a:t>
            </a:r>
            <a:fld id="{C52593E5-ADF0-4978-BAA4-955706F4B202}" type="slidenum">
              <a:rPr lang="en-US"/>
              <a:pPr/>
              <a:t>‹#›</a:t>
            </a:fld>
            <a:r>
              <a:rPr lang="en-US" dirty="0"/>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7630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7772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886200"/>
            <a:ext cx="7772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848600" y="6629400"/>
            <a:ext cx="1219200" cy="457200"/>
          </a:xfrm>
        </p:spPr>
        <p:txBody>
          <a:bodyPr/>
          <a:lstStyle>
            <a:lvl1pPr>
              <a:defRPr/>
            </a:lvl1pPr>
          </a:lstStyle>
          <a:p>
            <a:r>
              <a:rPr lang="en-US" dirty="0"/>
              <a:t>- </a:t>
            </a:r>
            <a:fld id="{04FD9B68-D8A2-4283-8500-4B22344E574C}" type="slidenum">
              <a:rPr lang="en-US"/>
              <a:pPr/>
              <a:t>‹#›</a:t>
            </a:fld>
            <a:r>
              <a:rPr lang="en-US" dirty="0"/>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7630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848600" y="6629400"/>
            <a:ext cx="1219200" cy="457200"/>
          </a:xfrm>
        </p:spPr>
        <p:txBody>
          <a:bodyPr/>
          <a:lstStyle>
            <a:lvl1pPr>
              <a:defRPr/>
            </a:lvl1pPr>
          </a:lstStyle>
          <a:p>
            <a:r>
              <a:rPr lang="en-US" dirty="0"/>
              <a:t>- </a:t>
            </a:r>
            <a:fld id="{952AB9EC-A29B-4E6B-B0C3-BD3F3014CF02}" type="slidenum">
              <a:rPr lang="en-US"/>
              <a:pPr/>
              <a:t>‹#›</a:t>
            </a:fld>
            <a:r>
              <a:rPr lang="en-US"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dirty="0"/>
              <a:t>- </a:t>
            </a:r>
            <a:fld id="{B4B8681B-3273-4501-97EB-5C2EFE6C7630}" type="slidenum">
              <a:rPr lang="en-US"/>
              <a:pPr/>
              <a:t>‹#›</a:t>
            </a:fld>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dirty="0"/>
              <a:t>- </a:t>
            </a:r>
            <a:fld id="{5A0200E2-A9CE-4E33-8E0C-0C45015F015B}" type="slidenum">
              <a:rPr lang="en-US"/>
              <a:pPr/>
              <a:t>‹#›</a:t>
            </a:fld>
            <a:r>
              <a:rPr lang="en-US"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dirty="0"/>
              <a:t>- </a:t>
            </a:r>
            <a:fld id="{F2CB522B-AC7D-40EE-B500-6E904007B802}" type="slidenum">
              <a:rPr lang="en-US"/>
              <a:pPr/>
              <a:t>‹#›</a:t>
            </a:fld>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dirty="0"/>
              <a:t>- </a:t>
            </a:r>
            <a:fld id="{AA87A063-7DFF-4AAC-B857-D415939F0A6B}" type="slidenum">
              <a:rPr lang="en-US"/>
              <a:pPr/>
              <a:t>‹#›</a:t>
            </a:fld>
            <a:r>
              <a:rPr lang="en-US" dirty="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dirty="0"/>
              <a:t>- </a:t>
            </a:r>
            <a:fld id="{F30F2125-A4CC-4372-ADF7-302BABA1994F}" type="slidenum">
              <a:rPr lang="en-US"/>
              <a:pPr/>
              <a:t>‹#›</a:t>
            </a:fld>
            <a:r>
              <a:rPr lang="en-US" dirty="0"/>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dirty="0"/>
              <a:t>- </a:t>
            </a:r>
            <a:fld id="{AB0B4DCE-F484-4B60-9806-9E688B65AE6B}" type="slidenum">
              <a:rPr lang="en-US"/>
              <a:pPr/>
              <a:t>‹#›</a:t>
            </a:fld>
            <a:r>
              <a:rPr lang="en-US"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A45A19A5-813A-45FE-8869-D741B27F4EAC}" type="slidenum">
              <a:rPr lang="en-US"/>
              <a:pPr/>
              <a:t>‹#›</a:t>
            </a:fld>
            <a:r>
              <a:rPr lang="en-US" dirty="0"/>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4348BBF6-8AB4-4481-97E6-D43A3D1DA278}" type="slidenum">
              <a:rPr lang="en-US"/>
              <a:pPr/>
              <a:t>‹#›</a:t>
            </a:fld>
            <a:r>
              <a:rPr lang="en-US"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38100"/>
            <a:ext cx="87630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1430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848600" y="66294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3399"/>
                </a:solidFill>
              </a:defRPr>
            </a:lvl1pPr>
          </a:lstStyle>
          <a:p>
            <a:r>
              <a:rPr lang="en-US" dirty="0"/>
              <a:t>- </a:t>
            </a:r>
            <a:fld id="{82D0F921-2A70-46C8-ACA5-7B7CCC6078E9}" type="slidenum">
              <a:rPr lang="en-US"/>
              <a:pPr/>
              <a:t>‹#›</a:t>
            </a:fld>
            <a:r>
              <a:rPr lang="en-US" dirty="0"/>
              <a:t> -</a:t>
            </a:r>
          </a:p>
        </p:txBody>
      </p:sp>
      <p:sp>
        <p:nvSpPr>
          <p:cNvPr id="1032" name="Line 8"/>
          <p:cNvSpPr>
            <a:spLocks noChangeShapeType="1"/>
          </p:cNvSpPr>
          <p:nvPr/>
        </p:nvSpPr>
        <p:spPr bwMode="auto">
          <a:xfrm>
            <a:off x="152400" y="990600"/>
            <a:ext cx="8839200" cy="0"/>
          </a:xfrm>
          <a:prstGeom prst="line">
            <a:avLst/>
          </a:prstGeom>
          <a:noFill/>
          <a:ln w="28575">
            <a:solidFill>
              <a:srgbClr val="FF0000"/>
            </a:solidFill>
            <a:round/>
            <a:headEnd/>
            <a:tailEnd/>
          </a:ln>
          <a:effectLst/>
        </p:spPr>
        <p:txBody>
          <a:bodyPr wrap="none" anchor="ctr"/>
          <a:lstStyle/>
          <a:p>
            <a:endParaRPr lang="en-US" dirty="0"/>
          </a:p>
        </p:txBody>
      </p:sp>
      <p:pic>
        <p:nvPicPr>
          <p:cNvPr id="7"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9575" y="6674342"/>
            <a:ext cx="7620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Arial" charset="0"/>
        </a:defRPr>
      </a:lvl2pPr>
      <a:lvl3pPr algn="l" rtl="0" eaLnBrk="0" fontAlgn="base" hangingPunct="0">
        <a:spcBef>
          <a:spcPct val="0"/>
        </a:spcBef>
        <a:spcAft>
          <a:spcPct val="0"/>
        </a:spcAft>
        <a:defRPr sz="2400" b="1">
          <a:solidFill>
            <a:srgbClr val="003399"/>
          </a:solidFill>
          <a:latin typeface="Arial" charset="0"/>
        </a:defRPr>
      </a:lvl3pPr>
      <a:lvl4pPr algn="l" rtl="0" eaLnBrk="0" fontAlgn="base" hangingPunct="0">
        <a:spcBef>
          <a:spcPct val="0"/>
        </a:spcBef>
        <a:spcAft>
          <a:spcPct val="0"/>
        </a:spcAft>
        <a:defRPr sz="2400" b="1">
          <a:solidFill>
            <a:srgbClr val="003399"/>
          </a:solidFill>
          <a:latin typeface="Arial" charset="0"/>
        </a:defRPr>
      </a:lvl4pPr>
      <a:lvl5pPr algn="l" rtl="0" eaLnBrk="0" fontAlgn="base" hangingPunct="0">
        <a:spcBef>
          <a:spcPct val="0"/>
        </a:spcBef>
        <a:spcAft>
          <a:spcPct val="0"/>
        </a:spcAft>
        <a:defRPr sz="2400" b="1">
          <a:solidFill>
            <a:srgbClr val="003399"/>
          </a:solidFill>
          <a:latin typeface="Arial" charset="0"/>
        </a:defRPr>
      </a:lvl5pPr>
      <a:lvl6pPr marL="457200" algn="l" rtl="0" eaLnBrk="0" fontAlgn="base" hangingPunct="0">
        <a:spcBef>
          <a:spcPct val="0"/>
        </a:spcBef>
        <a:spcAft>
          <a:spcPct val="0"/>
        </a:spcAft>
        <a:defRPr sz="2400" b="1">
          <a:solidFill>
            <a:srgbClr val="003399"/>
          </a:solidFill>
          <a:latin typeface="Arial" charset="0"/>
        </a:defRPr>
      </a:lvl6pPr>
      <a:lvl7pPr marL="914400" algn="l" rtl="0" eaLnBrk="0" fontAlgn="base" hangingPunct="0">
        <a:spcBef>
          <a:spcPct val="0"/>
        </a:spcBef>
        <a:spcAft>
          <a:spcPct val="0"/>
        </a:spcAft>
        <a:defRPr sz="2400" b="1">
          <a:solidFill>
            <a:srgbClr val="003399"/>
          </a:solidFill>
          <a:latin typeface="Arial" charset="0"/>
        </a:defRPr>
      </a:lvl7pPr>
      <a:lvl8pPr marL="1371600" algn="l" rtl="0" eaLnBrk="0" fontAlgn="base" hangingPunct="0">
        <a:spcBef>
          <a:spcPct val="0"/>
        </a:spcBef>
        <a:spcAft>
          <a:spcPct val="0"/>
        </a:spcAft>
        <a:defRPr sz="2400" b="1">
          <a:solidFill>
            <a:srgbClr val="003399"/>
          </a:solidFill>
          <a:latin typeface="Arial" charset="0"/>
        </a:defRPr>
      </a:lvl8pPr>
      <a:lvl9pPr marL="1828800" algn="l" rtl="0" eaLnBrk="0" fontAlgn="base" hangingPunct="0">
        <a:spcBef>
          <a:spcPct val="0"/>
        </a:spcBef>
        <a:spcAft>
          <a:spcPct val="0"/>
        </a:spcAft>
        <a:defRPr sz="24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3399"/>
          </a:solidFill>
          <a:latin typeface="+mn-lt"/>
        </a:defRPr>
      </a:lvl2pPr>
      <a:lvl3pPr marL="1143000" indent="-228600" algn="l" rtl="0" eaLnBrk="0" fontAlgn="base" hangingPunct="0">
        <a:spcBef>
          <a:spcPct val="20000"/>
        </a:spcBef>
        <a:spcAft>
          <a:spcPct val="0"/>
        </a:spcAft>
        <a:buChar char="•"/>
        <a:defRPr>
          <a:solidFill>
            <a:srgbClr val="003399"/>
          </a:solidFill>
          <a:latin typeface="+mn-lt"/>
        </a:defRPr>
      </a:lvl3pPr>
      <a:lvl4pPr marL="1600200" indent="-228600" algn="l" rtl="0" eaLnBrk="0" fontAlgn="base" hangingPunct="0">
        <a:spcBef>
          <a:spcPct val="20000"/>
        </a:spcBef>
        <a:spcAft>
          <a:spcPct val="0"/>
        </a:spcAft>
        <a:buChar char="–"/>
        <a:defRPr sz="1600">
          <a:solidFill>
            <a:srgbClr val="003399"/>
          </a:solidFill>
          <a:latin typeface="+mn-lt"/>
        </a:defRPr>
      </a:lvl4pPr>
      <a:lvl5pPr marL="2057400" indent="-228600" algn="l" rtl="0" eaLnBrk="0" fontAlgn="base" hangingPunct="0">
        <a:spcBef>
          <a:spcPct val="20000"/>
        </a:spcBef>
        <a:spcAft>
          <a:spcPct val="0"/>
        </a:spcAft>
        <a:buChar char="»"/>
        <a:defRPr sz="1400">
          <a:solidFill>
            <a:srgbClr val="003399"/>
          </a:solidFill>
          <a:latin typeface="+mn-lt"/>
        </a:defRPr>
      </a:lvl5pPr>
      <a:lvl6pPr marL="2514600" indent="-228600" algn="l" rtl="0" eaLnBrk="0" fontAlgn="base" hangingPunct="0">
        <a:spcBef>
          <a:spcPct val="20000"/>
        </a:spcBef>
        <a:spcAft>
          <a:spcPct val="0"/>
        </a:spcAft>
        <a:buChar char="»"/>
        <a:defRPr sz="1400">
          <a:solidFill>
            <a:srgbClr val="003399"/>
          </a:solidFill>
          <a:latin typeface="+mn-lt"/>
        </a:defRPr>
      </a:lvl6pPr>
      <a:lvl7pPr marL="2971800" indent="-228600" algn="l" rtl="0" eaLnBrk="0" fontAlgn="base" hangingPunct="0">
        <a:spcBef>
          <a:spcPct val="20000"/>
        </a:spcBef>
        <a:spcAft>
          <a:spcPct val="0"/>
        </a:spcAft>
        <a:buChar char="»"/>
        <a:defRPr sz="1400">
          <a:solidFill>
            <a:srgbClr val="003399"/>
          </a:solidFill>
          <a:latin typeface="+mn-lt"/>
        </a:defRPr>
      </a:lvl7pPr>
      <a:lvl8pPr marL="3429000" indent="-228600" algn="l" rtl="0" eaLnBrk="0" fontAlgn="base" hangingPunct="0">
        <a:spcBef>
          <a:spcPct val="20000"/>
        </a:spcBef>
        <a:spcAft>
          <a:spcPct val="0"/>
        </a:spcAft>
        <a:buChar char="»"/>
        <a:defRPr sz="1400">
          <a:solidFill>
            <a:srgbClr val="003399"/>
          </a:solidFill>
          <a:latin typeface="+mn-lt"/>
        </a:defRPr>
      </a:lvl8pPr>
      <a:lvl9pPr marL="3886200" indent="-228600" algn="l" rtl="0" eaLnBrk="0" fontAlgn="base" hangingPunct="0">
        <a:spcBef>
          <a:spcPct val="20000"/>
        </a:spcBef>
        <a:spcAft>
          <a:spcPct val="0"/>
        </a:spcAft>
        <a:buChar char="»"/>
        <a:defRPr sz="14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List_of_battles_and_other_violent_events_by_death_toll" TargetMode="External"/><Relationship Id="rId4" Type="http://schemas.openxmlformats.org/officeDocument/2006/relationships/image" Target="../media/image3.jpeg"/><Relationship Id="rId5" Type="http://schemas.openxmlformats.org/officeDocument/2006/relationships/image" Target="../media/image7.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wbdg.org/design/provide_security.ph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datacenterknowledge.com/archives/2011/04/11/verizon-completes-acquisition-of-terremark/" TargetMode="External"/><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bin"/><Relationship Id="rId5" Type="http://schemas.openxmlformats.org/officeDocument/2006/relationships/image" Target="../media/image24.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2.bin"/><Relationship Id="rId5" Type="http://schemas.openxmlformats.org/officeDocument/2006/relationships/image" Target="../media/image35.w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hyperlink" Target="http://www.doorware.com/Merchant2/merchant.mvc?Screen=CTGY&amp;Store_Code=DW&amp;Category_Code=scdb" TargetMode="External"/><Relationship Id="rId6" Type="http://schemas.openxmlformats.org/officeDocument/2006/relationships/image" Target="../media/image40.jpeg"/><Relationship Id="rId7" Type="http://schemas.openxmlformats.org/officeDocument/2006/relationships/image" Target="../media/image41.png"/><Relationship Id="rId8" Type="http://schemas.openxmlformats.org/officeDocument/2006/relationships/image" Target="../media/image42.jpeg"/><Relationship Id="rId9" Type="http://schemas.openxmlformats.org/officeDocument/2006/relationships/image" Target="../media/image43.png"/><Relationship Id="rId10"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hyperlink" Target="http://images.google.com/imgres?imgurl=http://www.accentavsolutions.com/images/cctv.gif&amp;imgrefurl=http://www.accentavsolutions.com/cctv.html&amp;h=289&amp;w=435&amp;sz=40&amp;hl=en&amp;start=8&amp;tbnid=XlhfFfdg46AWjM:&amp;tbnh=84&amp;tbnw=126&amp;prev=/images?q=closed+circuit+television&amp;gbv=2&amp;svnum=10&amp;hl=en" TargetMode="External"/><Relationship Id="rId5"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7.wmf"/></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jpe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jpe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6.jpe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jpeg"/><Relationship Id="rId5" Type="http://schemas.openxmlformats.org/officeDocument/2006/relationships/image" Target="../media/image71.jpe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ctrTitle"/>
          </p:nvPr>
        </p:nvSpPr>
        <p:spPr/>
        <p:txBody>
          <a:bodyPr/>
          <a:lstStyle/>
          <a:p>
            <a:r>
              <a:rPr lang="en-US" dirty="0"/>
              <a:t>CISSP</a:t>
            </a:r>
            <a:r>
              <a:rPr lang="en-US" baseline="30000" dirty="0"/>
              <a:t>®</a:t>
            </a:r>
            <a:r>
              <a:rPr lang="en-US" dirty="0"/>
              <a:t> Common Body of </a:t>
            </a:r>
            <a:r>
              <a:rPr lang="en-US" smtClean="0"/>
              <a:t>Knowledge Review:</a:t>
            </a:r>
            <a:r>
              <a:rPr lang="en-US" dirty="0"/>
              <a:t/>
            </a:r>
            <a:br>
              <a:rPr lang="en-US" dirty="0"/>
            </a:br>
            <a:r>
              <a:rPr lang="en-US" dirty="0"/>
              <a:t> </a:t>
            </a:r>
            <a:r>
              <a:rPr lang="en-US" sz="3200" dirty="0">
                <a:solidFill>
                  <a:srgbClr val="FF6600"/>
                </a:solidFill>
              </a:rPr>
              <a:t>Physical (Environmental) Security Domain</a:t>
            </a:r>
          </a:p>
        </p:txBody>
      </p:sp>
      <p:sp>
        <p:nvSpPr>
          <p:cNvPr id="481283" name="Rectangle 3"/>
          <p:cNvSpPr>
            <a:spLocks noGrp="1" noChangeArrowheads="1"/>
          </p:cNvSpPr>
          <p:nvPr>
            <p:ph type="subTitle" idx="1"/>
          </p:nvPr>
        </p:nvSpPr>
        <p:spPr>
          <a:xfrm>
            <a:off x="2155825" y="3886200"/>
            <a:ext cx="4800600" cy="1143000"/>
          </a:xfrm>
        </p:spPr>
        <p:txBody>
          <a:bodyPr/>
          <a:lstStyle/>
          <a:p>
            <a:pPr>
              <a:tabLst>
                <a:tab pos="1146175" algn="l"/>
              </a:tabLst>
            </a:pPr>
            <a:r>
              <a:rPr lang="en-US" dirty="0" smtClean="0"/>
              <a:t>Version: 5.10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1200" dirty="0"/>
              <a:t>Type of Threats and Information Protection Environment </a:t>
            </a:r>
            <a:r>
              <a:rPr lang="en-US" sz="1200" dirty="0" smtClean="0"/>
              <a:t/>
            </a:r>
            <a:br>
              <a:rPr lang="en-US" sz="1200" dirty="0" smtClean="0"/>
            </a:br>
            <a:r>
              <a:rPr lang="en-US" dirty="0" smtClean="0"/>
              <a:t>Lessons-Learned for U.S.</a:t>
            </a:r>
          </a:p>
        </p:txBody>
      </p:sp>
      <p:sp>
        <p:nvSpPr>
          <p:cNvPr id="5123" name="Content Placeholder 2"/>
          <p:cNvSpPr>
            <a:spLocks noGrp="1"/>
          </p:cNvSpPr>
          <p:nvPr>
            <p:ph idx="1"/>
          </p:nvPr>
        </p:nvSpPr>
        <p:spPr/>
        <p:txBody>
          <a:bodyPr/>
          <a:lstStyle/>
          <a:p>
            <a:r>
              <a:rPr lang="en-US" dirty="0" smtClean="0"/>
              <a:t>Major Domestic Events:</a:t>
            </a:r>
          </a:p>
          <a:p>
            <a:pPr lvl="1"/>
            <a:r>
              <a:rPr lang="en-US" dirty="0" smtClean="0"/>
              <a:t>2005 Hurricane Katrina (1,836)</a:t>
            </a:r>
          </a:p>
          <a:p>
            <a:pPr lvl="1"/>
            <a:r>
              <a:rPr lang="en-US" dirty="0" smtClean="0"/>
              <a:t>2001 9/11 Attack: World Trade Center, </a:t>
            </a:r>
            <a:br>
              <a:rPr lang="en-US" dirty="0" smtClean="0"/>
            </a:br>
            <a:r>
              <a:rPr lang="en-US" dirty="0" smtClean="0"/>
              <a:t>Pentagon, and </a:t>
            </a:r>
            <a:r>
              <a:rPr lang="en-US" dirty="0" err="1" smtClean="0"/>
              <a:t>Shanksville</a:t>
            </a:r>
            <a:r>
              <a:rPr lang="en-US" dirty="0" smtClean="0"/>
              <a:t>, PA (2,982)</a:t>
            </a:r>
          </a:p>
          <a:p>
            <a:pPr lvl="1"/>
            <a:r>
              <a:rPr lang="en-US" dirty="0" smtClean="0"/>
              <a:t>1995 Federal Office Building, </a:t>
            </a:r>
            <a:br>
              <a:rPr lang="en-US" dirty="0" smtClean="0"/>
            </a:br>
            <a:r>
              <a:rPr lang="en-US" dirty="0" smtClean="0"/>
              <a:t>Oklahoma City (168)</a:t>
            </a:r>
          </a:p>
          <a:p>
            <a:endParaRPr lang="en-US" dirty="0" smtClean="0"/>
          </a:p>
          <a:p>
            <a:r>
              <a:rPr lang="en-US" dirty="0" smtClean="0"/>
              <a:t>Major International Events:</a:t>
            </a:r>
          </a:p>
          <a:p>
            <a:pPr lvl="1"/>
            <a:r>
              <a:rPr lang="en-US" dirty="0" smtClean="0"/>
              <a:t>1998 U.S. Embassy, Kenya (237)</a:t>
            </a:r>
          </a:p>
          <a:p>
            <a:pPr lvl="1"/>
            <a:r>
              <a:rPr lang="en-US" dirty="0" smtClean="0"/>
              <a:t>1983 Beirut Barracks, Lebanon (309)</a:t>
            </a:r>
          </a:p>
          <a:p>
            <a:pPr lvl="1"/>
            <a:endParaRPr lang="en-US" dirty="0" smtClean="0"/>
          </a:p>
        </p:txBody>
      </p:sp>
      <p:sp>
        <p:nvSpPr>
          <p:cNvPr id="6" name="TextBox 5"/>
          <p:cNvSpPr txBox="1"/>
          <p:nvPr/>
        </p:nvSpPr>
        <p:spPr>
          <a:xfrm>
            <a:off x="381000" y="5646003"/>
            <a:ext cx="5638800" cy="830997"/>
          </a:xfrm>
          <a:prstGeom prst="rect">
            <a:avLst/>
          </a:prstGeom>
          <a:noFill/>
        </p:spPr>
        <p:txBody>
          <a:bodyPr wrap="square">
            <a:spAutoFit/>
          </a:bodyPr>
          <a:lstStyle/>
          <a:p>
            <a:pPr>
              <a:defRPr/>
            </a:pPr>
            <a:r>
              <a:rPr lang="en-US" sz="1200" b="1" dirty="0">
                <a:solidFill>
                  <a:srgbClr val="003399"/>
                </a:solidFill>
                <a:latin typeface="+mn-lt"/>
              </a:rPr>
              <a:t>Reference</a:t>
            </a:r>
            <a:r>
              <a:rPr lang="en-US" sz="1200" dirty="0">
                <a:solidFill>
                  <a:srgbClr val="003399"/>
                </a:solidFill>
                <a:latin typeface="+mn-lt"/>
              </a:rPr>
              <a:t>:</a:t>
            </a:r>
          </a:p>
          <a:p>
            <a:pPr>
              <a:defRPr/>
            </a:pPr>
            <a:r>
              <a:rPr lang="en-US" sz="1200" i="1" u="sng" dirty="0">
                <a:solidFill>
                  <a:srgbClr val="003399"/>
                </a:solidFill>
                <a:latin typeface="+mn-lt"/>
              </a:rPr>
              <a:t>List of Terrorist Attacks</a:t>
            </a:r>
            <a:r>
              <a:rPr lang="en-US" sz="1200" dirty="0">
                <a:solidFill>
                  <a:srgbClr val="003399"/>
                </a:solidFill>
                <a:latin typeface="+mn-lt"/>
              </a:rPr>
              <a:t>, Wikipedia (</a:t>
            </a:r>
            <a:r>
              <a:rPr lang="en-US" sz="1200" dirty="0">
                <a:solidFill>
                  <a:srgbClr val="003399"/>
                </a:solidFill>
                <a:latin typeface="+mn-lt"/>
                <a:hlinkClick r:id="rId3"/>
              </a:rPr>
              <a:t>http://en.wikipedia.org/wiki/List_of_battles_and_other_violent_events_by_death_toll#Terrorist_attacks</a:t>
            </a:r>
            <a:r>
              <a:rPr lang="en-US" sz="1200" dirty="0">
                <a:solidFill>
                  <a:srgbClr val="003399"/>
                </a:solidFill>
                <a:latin typeface="+mn-lt"/>
              </a:rPr>
              <a:t>)</a:t>
            </a:r>
          </a:p>
        </p:txBody>
      </p:sp>
      <p:pic>
        <p:nvPicPr>
          <p:cNvPr id="5127" name="Picture 7" descr="C:\Users\aouyang\Desktop\ISSA-NOVA_18\Physical Security\OklahomaCity_Federal_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59100"/>
            <a:ext cx="144938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C:\Users\aouyang\Desktop\ISSA-NOVA_18\Physical Security\WTCma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905000"/>
            <a:ext cx="16002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C:\Users\aouyang\Desktop\ISSA-NOVA_18\Physical Security\Hurricane_Katrin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6725" y="687977"/>
            <a:ext cx="16383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1" y="4170045"/>
            <a:ext cx="890588"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4770528"/>
            <a:ext cx="15287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3"/>
          <p:cNvSpPr>
            <a:spLocks noGrp="1"/>
          </p:cNvSpPr>
          <p:nvPr>
            <p:ph type="sldNum" sz="quarter" idx="10"/>
          </p:nvPr>
        </p:nvSpPr>
        <p:spPr>
          <a:xfrm>
            <a:off x="7848600" y="6629400"/>
            <a:ext cx="1219200" cy="457200"/>
          </a:xfrm>
        </p:spPr>
        <p:txBody>
          <a:bodyPr/>
          <a:lstStyle/>
          <a:p>
            <a:r>
              <a:rPr lang="en-US" dirty="0"/>
              <a:t>- </a:t>
            </a:r>
            <a:fld id="{6D388E36-FC85-4D56-8D58-8935D3923ECF}" type="slidenum">
              <a:rPr lang="en-US"/>
              <a:pPr/>
              <a:t>10</a:t>
            </a:fld>
            <a:r>
              <a:rPr lang="en-US" dirty="0"/>
              <a:t> -</a:t>
            </a:r>
          </a:p>
        </p:txBody>
      </p:sp>
    </p:spTree>
    <p:extLst>
      <p:ext uri="{BB962C8B-B14F-4D97-AF65-F5344CB8AC3E}">
        <p14:creationId xmlns:p14="http://schemas.microsoft.com/office/powerpoint/2010/main" val="3681040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wipe(left)">
                                      <p:cBhvr>
                                        <p:cTn id="7" dur="500"/>
                                        <p:tgtEl>
                                          <p:spTgt spid="512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130"/>
                                        </p:tgtEl>
                                        <p:attrNameLst>
                                          <p:attrName>style.visibility</p:attrName>
                                        </p:attrNameLst>
                                      </p:cBhvr>
                                      <p:to>
                                        <p:strVal val="visible"/>
                                      </p:to>
                                    </p:set>
                                    <p:animEffect transition="in" filter="wipe(left)">
                                      <p:cBhvr>
                                        <p:cTn id="10" dur="500"/>
                                        <p:tgtEl>
                                          <p:spTgt spid="5130"/>
                                        </p:tgtEl>
                                      </p:cBhvr>
                                    </p:animEffect>
                                  </p:childTnLst>
                                </p:cTn>
                              </p:par>
                            </p:childTnLst>
                          </p:cTn>
                        </p:par>
                        <p:par>
                          <p:cTn id="11" fill="hold" nodeType="afterGroup">
                            <p:stCondLst>
                              <p:cond delay="500"/>
                            </p:stCondLst>
                            <p:childTnLst>
                              <p:par>
                                <p:cTn id="12" presetID="22" presetClass="entr" presetSubtype="8" fill="hold" nodeType="afterEffect">
                                  <p:stCondLst>
                                    <p:cond delay="500"/>
                                  </p:stCondLst>
                                  <p:childTnLst>
                                    <p:set>
                                      <p:cBhvr>
                                        <p:cTn id="13" dur="1" fill="hold">
                                          <p:stCondLst>
                                            <p:cond delay="0"/>
                                          </p:stCondLst>
                                        </p:cTn>
                                        <p:tgtEl>
                                          <p:spTgt spid="5123">
                                            <p:txEl>
                                              <p:pRg st="2" end="2"/>
                                            </p:txEl>
                                          </p:spTgt>
                                        </p:tgtEl>
                                        <p:attrNameLst>
                                          <p:attrName>style.visibility</p:attrName>
                                        </p:attrNameLst>
                                      </p:cBhvr>
                                      <p:to>
                                        <p:strVal val="visible"/>
                                      </p:to>
                                    </p:set>
                                    <p:animEffect transition="in" filter="wipe(left)">
                                      <p:cBhvr>
                                        <p:cTn id="14" dur="500"/>
                                        <p:tgtEl>
                                          <p:spTgt spid="5123">
                                            <p:txEl>
                                              <p:pRg st="2" end="2"/>
                                            </p:txEl>
                                          </p:spTgt>
                                        </p:tgtEl>
                                      </p:cBhvr>
                                    </p:animEffect>
                                  </p:childTnLst>
                                </p:cTn>
                              </p:par>
                              <p:par>
                                <p:cTn id="15" presetID="22" presetClass="entr" presetSubtype="8" fill="hold" nodeType="withEffect">
                                  <p:stCondLst>
                                    <p:cond delay="500"/>
                                  </p:stCondLst>
                                  <p:childTnLst>
                                    <p:set>
                                      <p:cBhvr>
                                        <p:cTn id="16" dur="1" fill="hold">
                                          <p:stCondLst>
                                            <p:cond delay="0"/>
                                          </p:stCondLst>
                                        </p:cTn>
                                        <p:tgtEl>
                                          <p:spTgt spid="5129"/>
                                        </p:tgtEl>
                                        <p:attrNameLst>
                                          <p:attrName>style.visibility</p:attrName>
                                        </p:attrNameLst>
                                      </p:cBhvr>
                                      <p:to>
                                        <p:strVal val="visible"/>
                                      </p:to>
                                    </p:set>
                                    <p:animEffect transition="in" filter="wipe(left)">
                                      <p:cBhvr>
                                        <p:cTn id="17" dur="500"/>
                                        <p:tgtEl>
                                          <p:spTgt spid="5129"/>
                                        </p:tgtEl>
                                      </p:cBhvr>
                                    </p:animEffect>
                                  </p:childTnLst>
                                </p:cTn>
                              </p:par>
                            </p:childTnLst>
                          </p:cTn>
                        </p:par>
                        <p:par>
                          <p:cTn id="18" fill="hold" nodeType="afterGroup">
                            <p:stCondLst>
                              <p:cond delay="1500"/>
                            </p:stCondLst>
                            <p:childTnLst>
                              <p:par>
                                <p:cTn id="19" presetID="22" presetClass="entr" presetSubtype="8" fill="hold" nodeType="afterEffect">
                                  <p:stCondLst>
                                    <p:cond delay="500"/>
                                  </p:stCondLst>
                                  <p:childTnLst>
                                    <p:set>
                                      <p:cBhvr>
                                        <p:cTn id="20" dur="1" fill="hold">
                                          <p:stCondLst>
                                            <p:cond delay="0"/>
                                          </p:stCondLst>
                                        </p:cTn>
                                        <p:tgtEl>
                                          <p:spTgt spid="5123">
                                            <p:txEl>
                                              <p:pRg st="3" end="3"/>
                                            </p:txEl>
                                          </p:spTgt>
                                        </p:tgtEl>
                                        <p:attrNameLst>
                                          <p:attrName>style.visibility</p:attrName>
                                        </p:attrNameLst>
                                      </p:cBhvr>
                                      <p:to>
                                        <p:strVal val="visible"/>
                                      </p:to>
                                    </p:set>
                                    <p:animEffect transition="in" filter="wipe(left)">
                                      <p:cBhvr>
                                        <p:cTn id="21" dur="500"/>
                                        <p:tgtEl>
                                          <p:spTgt spid="5123">
                                            <p:txEl>
                                              <p:pRg st="3" end="3"/>
                                            </p:txEl>
                                          </p:spTgt>
                                        </p:tgtEl>
                                      </p:cBhvr>
                                    </p:animEffect>
                                  </p:childTnLst>
                                </p:cTn>
                              </p:par>
                              <p:par>
                                <p:cTn id="22" presetID="22" presetClass="entr" presetSubtype="8" fill="hold" nodeType="withEffect">
                                  <p:stCondLst>
                                    <p:cond delay="500"/>
                                  </p:stCondLst>
                                  <p:childTnLst>
                                    <p:set>
                                      <p:cBhvr>
                                        <p:cTn id="23" dur="1" fill="hold">
                                          <p:stCondLst>
                                            <p:cond delay="0"/>
                                          </p:stCondLst>
                                        </p:cTn>
                                        <p:tgtEl>
                                          <p:spTgt spid="5127"/>
                                        </p:tgtEl>
                                        <p:attrNameLst>
                                          <p:attrName>style.visibility</p:attrName>
                                        </p:attrNameLst>
                                      </p:cBhvr>
                                      <p:to>
                                        <p:strVal val="visible"/>
                                      </p:to>
                                    </p:set>
                                    <p:animEffect transition="in" filter="wipe(left)">
                                      <p:cBhvr>
                                        <p:cTn id="24" dur="500"/>
                                        <p:tgtEl>
                                          <p:spTgt spid="5127"/>
                                        </p:tgtEl>
                                      </p:cBhvr>
                                    </p:animEffect>
                                  </p:childTnLst>
                                </p:cTn>
                              </p:par>
                            </p:childTnLst>
                          </p:cTn>
                        </p:par>
                        <p:par>
                          <p:cTn id="25" fill="hold" nodeType="afterGroup">
                            <p:stCondLst>
                              <p:cond delay="2500"/>
                            </p:stCondLst>
                            <p:childTnLst>
                              <p:par>
                                <p:cTn id="26" presetID="22" presetClass="entr" presetSubtype="8" fill="hold" nodeType="afterEffect">
                                  <p:stCondLst>
                                    <p:cond delay="500"/>
                                  </p:stCondLst>
                                  <p:childTnLst>
                                    <p:set>
                                      <p:cBhvr>
                                        <p:cTn id="27" dur="1" fill="hold">
                                          <p:stCondLst>
                                            <p:cond delay="0"/>
                                          </p:stCondLst>
                                        </p:cTn>
                                        <p:tgtEl>
                                          <p:spTgt spid="5123">
                                            <p:txEl>
                                              <p:pRg st="6" end="6"/>
                                            </p:txEl>
                                          </p:spTgt>
                                        </p:tgtEl>
                                        <p:attrNameLst>
                                          <p:attrName>style.visibility</p:attrName>
                                        </p:attrNameLst>
                                      </p:cBhvr>
                                      <p:to>
                                        <p:strVal val="visible"/>
                                      </p:to>
                                    </p:set>
                                    <p:animEffect transition="in" filter="wipe(left)">
                                      <p:cBhvr>
                                        <p:cTn id="28" dur="500"/>
                                        <p:tgtEl>
                                          <p:spTgt spid="5123">
                                            <p:txEl>
                                              <p:pRg st="6" end="6"/>
                                            </p:txEl>
                                          </p:spTgt>
                                        </p:tgtEl>
                                      </p:cBhvr>
                                    </p:animEffect>
                                  </p:childTnLst>
                                </p:cTn>
                              </p:par>
                              <p:par>
                                <p:cTn id="29" presetID="22" presetClass="entr" presetSubtype="8" fill="hold" nodeType="withEffect">
                                  <p:stCondLst>
                                    <p:cond delay="500"/>
                                  </p:stCondLst>
                                  <p:childTnLst>
                                    <p:set>
                                      <p:cBhvr>
                                        <p:cTn id="30" dur="1" fill="hold">
                                          <p:stCondLst>
                                            <p:cond delay="0"/>
                                          </p:stCondLst>
                                        </p:cTn>
                                        <p:tgtEl>
                                          <p:spTgt spid="5131"/>
                                        </p:tgtEl>
                                        <p:attrNameLst>
                                          <p:attrName>style.visibility</p:attrName>
                                        </p:attrNameLst>
                                      </p:cBhvr>
                                      <p:to>
                                        <p:strVal val="visible"/>
                                      </p:to>
                                    </p:set>
                                    <p:animEffect transition="in" filter="wipe(left)">
                                      <p:cBhvr>
                                        <p:cTn id="31" dur="500"/>
                                        <p:tgtEl>
                                          <p:spTgt spid="5131"/>
                                        </p:tgtEl>
                                      </p:cBhvr>
                                    </p:animEffect>
                                  </p:childTnLst>
                                </p:cTn>
                              </p:par>
                            </p:childTnLst>
                          </p:cTn>
                        </p:par>
                        <p:par>
                          <p:cTn id="32" fill="hold" nodeType="afterGroup">
                            <p:stCondLst>
                              <p:cond delay="3500"/>
                            </p:stCondLst>
                            <p:childTnLst>
                              <p:par>
                                <p:cTn id="33" presetID="22" presetClass="entr" presetSubtype="8" fill="hold" nodeType="afterEffect">
                                  <p:stCondLst>
                                    <p:cond delay="500"/>
                                  </p:stCondLst>
                                  <p:childTnLst>
                                    <p:set>
                                      <p:cBhvr>
                                        <p:cTn id="34" dur="1" fill="hold">
                                          <p:stCondLst>
                                            <p:cond delay="0"/>
                                          </p:stCondLst>
                                        </p:cTn>
                                        <p:tgtEl>
                                          <p:spTgt spid="5123">
                                            <p:txEl>
                                              <p:pRg st="7" end="7"/>
                                            </p:txEl>
                                          </p:spTgt>
                                        </p:tgtEl>
                                        <p:attrNameLst>
                                          <p:attrName>style.visibility</p:attrName>
                                        </p:attrNameLst>
                                      </p:cBhvr>
                                      <p:to>
                                        <p:strVal val="visible"/>
                                      </p:to>
                                    </p:set>
                                    <p:animEffect transition="in" filter="wipe(left)">
                                      <p:cBhvr>
                                        <p:cTn id="35" dur="500"/>
                                        <p:tgtEl>
                                          <p:spTgt spid="5123">
                                            <p:txEl>
                                              <p:pRg st="7" end="7"/>
                                            </p:txEl>
                                          </p:spTgt>
                                        </p:tgtEl>
                                      </p:cBhvr>
                                    </p:animEffect>
                                  </p:childTnLst>
                                </p:cTn>
                              </p:par>
                              <p:par>
                                <p:cTn id="36" presetID="22" presetClass="entr" presetSubtype="8" fill="hold" nodeType="withEffect">
                                  <p:stCondLst>
                                    <p:cond delay="500"/>
                                  </p:stCondLst>
                                  <p:childTnLst>
                                    <p:set>
                                      <p:cBhvr>
                                        <p:cTn id="37" dur="1" fill="hold">
                                          <p:stCondLst>
                                            <p:cond delay="0"/>
                                          </p:stCondLst>
                                        </p:cTn>
                                        <p:tgtEl>
                                          <p:spTgt spid="5132"/>
                                        </p:tgtEl>
                                        <p:attrNameLst>
                                          <p:attrName>style.visibility</p:attrName>
                                        </p:attrNameLst>
                                      </p:cBhvr>
                                      <p:to>
                                        <p:strVal val="visible"/>
                                      </p:to>
                                    </p:set>
                                    <p:animEffect transition="in" filter="wipe(left)">
                                      <p:cBhvr>
                                        <p:cTn id="38" dur="5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Example References for Physical Security</a:t>
            </a:r>
          </a:p>
        </p:txBody>
      </p:sp>
      <p:sp>
        <p:nvSpPr>
          <p:cNvPr id="3" name="Content Placeholder 2"/>
          <p:cNvSpPr>
            <a:spLocks noGrp="1"/>
          </p:cNvSpPr>
          <p:nvPr>
            <p:ph idx="1"/>
          </p:nvPr>
        </p:nvSpPr>
        <p:spPr>
          <a:xfrm>
            <a:off x="685800" y="1143000"/>
            <a:ext cx="7772400" cy="5028406"/>
          </a:xfrm>
        </p:spPr>
        <p:txBody>
          <a:bodyPr>
            <a:normAutofit fontScale="85000" lnSpcReduction="20000"/>
          </a:bodyPr>
          <a:lstStyle/>
          <a:p>
            <a:pPr>
              <a:defRPr/>
            </a:pPr>
            <a:r>
              <a:rPr lang="en-US" dirty="0" smtClean="0"/>
              <a:t>Interagency Security Committee (ISC)</a:t>
            </a:r>
          </a:p>
          <a:p>
            <a:pPr lvl="1">
              <a:defRPr/>
            </a:pPr>
            <a:r>
              <a:rPr lang="en-US" i="1" dirty="0" smtClean="0"/>
              <a:t>Facility Security Level Determinations for Federal Facilities</a:t>
            </a:r>
            <a:r>
              <a:rPr lang="en-US" dirty="0" smtClean="0"/>
              <a:t> (21 February 2008)</a:t>
            </a:r>
          </a:p>
          <a:p>
            <a:pPr lvl="1">
              <a:defRPr/>
            </a:pPr>
            <a:r>
              <a:rPr lang="en-US" i="1" dirty="0" smtClean="0"/>
              <a:t>Physical Security Criteria for Federal Facilities</a:t>
            </a:r>
            <a:r>
              <a:rPr lang="en-US" dirty="0" smtClean="0"/>
              <a:t> (12 April 2010)</a:t>
            </a:r>
          </a:p>
          <a:p>
            <a:pPr lvl="1">
              <a:defRPr/>
            </a:pPr>
            <a:r>
              <a:rPr lang="en-US" i="1" dirty="0" smtClean="0"/>
              <a:t>Design-Basis Threat</a:t>
            </a:r>
            <a:r>
              <a:rPr lang="en-US" dirty="0" smtClean="0"/>
              <a:t> (12 April 2010)</a:t>
            </a:r>
          </a:p>
          <a:p>
            <a:pPr lvl="1">
              <a:defRPr/>
            </a:pPr>
            <a:r>
              <a:rPr lang="en-US" i="1" dirty="0" smtClean="0"/>
              <a:t>The Use of Physical Security Performance Measures</a:t>
            </a:r>
            <a:r>
              <a:rPr lang="en-US" dirty="0" smtClean="0"/>
              <a:t> (June 2009)</a:t>
            </a:r>
          </a:p>
          <a:p>
            <a:pPr>
              <a:defRPr/>
            </a:pPr>
            <a:r>
              <a:rPr lang="en-US" dirty="0" smtClean="0"/>
              <a:t>Department of Defense (</a:t>
            </a:r>
            <a:r>
              <a:rPr lang="en-US" dirty="0" err="1" smtClean="0"/>
              <a:t>DoD</a:t>
            </a:r>
            <a:r>
              <a:rPr lang="en-US" dirty="0" smtClean="0"/>
              <a:t>)</a:t>
            </a:r>
          </a:p>
          <a:p>
            <a:pPr lvl="1">
              <a:defRPr/>
            </a:pPr>
            <a:r>
              <a:rPr lang="en-US" dirty="0" smtClean="0"/>
              <a:t>Unified Facility Criteria (UFC) 4-010-01, </a:t>
            </a:r>
            <a:r>
              <a:rPr lang="en-US" i="1" dirty="0" smtClean="0"/>
              <a:t>Minimum Antiterrorism Standards for Buildings</a:t>
            </a:r>
            <a:r>
              <a:rPr lang="en-US" dirty="0" smtClean="0"/>
              <a:t> (22 January 2007)</a:t>
            </a:r>
          </a:p>
          <a:p>
            <a:pPr lvl="1">
              <a:defRPr/>
            </a:pPr>
            <a:r>
              <a:rPr lang="en-US" dirty="0" smtClean="0"/>
              <a:t>UFC 4-020-01, </a:t>
            </a:r>
            <a:r>
              <a:rPr lang="en-US" i="1" dirty="0" err="1" smtClean="0"/>
              <a:t>DoD</a:t>
            </a:r>
            <a:r>
              <a:rPr lang="en-US" i="1" dirty="0" smtClean="0"/>
              <a:t> Security Engineering Facility Planning Manual</a:t>
            </a:r>
          </a:p>
          <a:p>
            <a:pPr>
              <a:defRPr/>
            </a:pPr>
            <a:r>
              <a:rPr lang="en-US" dirty="0" smtClean="0"/>
              <a:t>Department of State (</a:t>
            </a:r>
            <a:r>
              <a:rPr lang="en-US" dirty="0" err="1" smtClean="0"/>
              <a:t>DoS</a:t>
            </a:r>
            <a:r>
              <a:rPr lang="en-US" dirty="0" smtClean="0"/>
              <a:t>)</a:t>
            </a:r>
          </a:p>
          <a:p>
            <a:pPr lvl="1">
              <a:defRPr/>
            </a:pPr>
            <a:r>
              <a:rPr lang="en-US" dirty="0" smtClean="0"/>
              <a:t>OBO-ICS 2009, </a:t>
            </a:r>
            <a:r>
              <a:rPr lang="en-US" i="1" dirty="0" smtClean="0"/>
              <a:t>Overseas Building Operations International Code Supplement</a:t>
            </a:r>
          </a:p>
          <a:p>
            <a:pPr>
              <a:defRPr/>
            </a:pPr>
            <a:r>
              <a:rPr lang="en-US" dirty="0" smtClean="0"/>
              <a:t>Commercial Facilities</a:t>
            </a:r>
          </a:p>
          <a:p>
            <a:pPr lvl="1">
              <a:buClr>
                <a:srgbClr val="003399"/>
              </a:buClr>
              <a:defRPr/>
            </a:pPr>
            <a:r>
              <a:rPr lang="en-US" u="sng" dirty="0" smtClean="0">
                <a:solidFill>
                  <a:srgbClr val="FF6600"/>
                </a:solidFill>
              </a:rPr>
              <a:t>Crime Prevention Through Environmental Design (CPTED)</a:t>
            </a:r>
          </a:p>
          <a:p>
            <a:pPr lvl="1">
              <a:defRPr/>
            </a:pPr>
            <a:r>
              <a:rPr lang="en-US" i="1" dirty="0" smtClean="0"/>
              <a:t>Structural Design for Physical Security, State of the Practice</a:t>
            </a:r>
            <a:r>
              <a:rPr lang="en-US" dirty="0" smtClean="0"/>
              <a:t>, Structural Engineering Institute, American Society of Civil Engineers (ASCE)</a:t>
            </a:r>
          </a:p>
          <a:p>
            <a:pPr lvl="1">
              <a:defRPr/>
            </a:pPr>
            <a:r>
              <a:rPr lang="en-US" dirty="0" smtClean="0"/>
              <a:t>And many others…</a:t>
            </a:r>
          </a:p>
        </p:txBody>
      </p:sp>
      <p:sp>
        <p:nvSpPr>
          <p:cNvPr id="6" name="TextBox 5"/>
          <p:cNvSpPr txBox="1"/>
          <p:nvPr/>
        </p:nvSpPr>
        <p:spPr>
          <a:xfrm>
            <a:off x="1981200" y="6135687"/>
            <a:ext cx="5791200" cy="646113"/>
          </a:xfrm>
          <a:prstGeom prst="rect">
            <a:avLst/>
          </a:prstGeom>
          <a:noFill/>
        </p:spPr>
        <p:txBody>
          <a:bodyPr wrap="square">
            <a:spAutoFit/>
          </a:bodyPr>
          <a:lstStyle/>
          <a:p>
            <a:pPr>
              <a:defRPr/>
            </a:pPr>
            <a:r>
              <a:rPr lang="en-US" sz="1200" b="1" dirty="0">
                <a:solidFill>
                  <a:srgbClr val="003399"/>
                </a:solidFill>
                <a:latin typeface="+mn-lt"/>
              </a:rPr>
              <a:t>Reference</a:t>
            </a:r>
            <a:r>
              <a:rPr lang="en-US" sz="1200" dirty="0">
                <a:solidFill>
                  <a:srgbClr val="003399"/>
                </a:solidFill>
                <a:latin typeface="+mn-lt"/>
              </a:rPr>
              <a:t>:</a:t>
            </a:r>
          </a:p>
          <a:p>
            <a:pPr>
              <a:defRPr/>
            </a:pPr>
            <a:r>
              <a:rPr lang="en-US" sz="1200" i="1" dirty="0">
                <a:solidFill>
                  <a:srgbClr val="003399"/>
                </a:solidFill>
                <a:latin typeface="+mn-lt"/>
              </a:rPr>
              <a:t>Security for Building Occupants and Assets</a:t>
            </a:r>
            <a:r>
              <a:rPr lang="en-US" sz="1200" dirty="0">
                <a:solidFill>
                  <a:srgbClr val="003399"/>
                </a:solidFill>
                <a:latin typeface="+mn-lt"/>
              </a:rPr>
              <a:t>, National Institute of Building Science (</a:t>
            </a:r>
            <a:r>
              <a:rPr lang="en-US" sz="1200" dirty="0">
                <a:solidFill>
                  <a:srgbClr val="003399"/>
                </a:solidFill>
                <a:latin typeface="+mn-lt"/>
                <a:hlinkClick r:id="rId3"/>
              </a:rPr>
              <a:t>http://www.wbdg.org/design/provide_security.php</a:t>
            </a:r>
            <a:r>
              <a:rPr lang="en-US" sz="1200" dirty="0">
                <a:solidFill>
                  <a:srgbClr val="003399"/>
                </a:solidFill>
                <a:latin typeface="+mn-lt"/>
              </a:rPr>
              <a:t>)</a:t>
            </a:r>
          </a:p>
        </p:txBody>
      </p:sp>
      <p:sp>
        <p:nvSpPr>
          <p:cNvPr id="7" name="Slide Number Placeholder 3"/>
          <p:cNvSpPr>
            <a:spLocks noGrp="1"/>
          </p:cNvSpPr>
          <p:nvPr>
            <p:ph type="sldNum" sz="quarter" idx="10"/>
          </p:nvPr>
        </p:nvSpPr>
        <p:spPr>
          <a:xfrm>
            <a:off x="7848600" y="6629400"/>
            <a:ext cx="1219200" cy="457200"/>
          </a:xfrm>
        </p:spPr>
        <p:txBody>
          <a:bodyPr/>
          <a:lstStyle/>
          <a:p>
            <a:r>
              <a:rPr lang="en-US" dirty="0"/>
              <a:t>- </a:t>
            </a:r>
            <a:fld id="{2F695B24-AA9C-46AF-9BE9-1639FE0BBD63}" type="slidenum">
              <a:rPr lang="en-US"/>
              <a:pPr/>
              <a:t>11</a:t>
            </a:fld>
            <a:r>
              <a:rPr lang="en-US" dirty="0"/>
              <a:t> -</a:t>
            </a:r>
          </a:p>
        </p:txBody>
      </p:sp>
    </p:spTree>
    <p:extLst>
      <p:ext uri="{BB962C8B-B14F-4D97-AF65-F5344CB8AC3E}">
        <p14:creationId xmlns:p14="http://schemas.microsoft.com/office/powerpoint/2010/main" val="610422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500"/>
                                        <p:tgtEl>
                                          <p:spTgt spid="3">
                                            <p:txEl>
                                              <p:pRg st="6" end="6"/>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left)">
                                      <p:cBhvr>
                                        <p:cTn id="29" dur="500"/>
                                        <p:tgtEl>
                                          <p:spTgt spid="3">
                                            <p:txEl>
                                              <p:pRg st="7" end="7"/>
                                            </p:txEl>
                                          </p:spTgt>
                                        </p:tgtEl>
                                      </p:cBhvr>
                                    </p:animEffect>
                                  </p:childTnLst>
                                </p:cTn>
                              </p:par>
                            </p:childTnLst>
                          </p:cTn>
                        </p:par>
                        <p:par>
                          <p:cTn id="30" fill="hold" nodeType="afterGroup">
                            <p:stCondLst>
                              <p:cond delay="1000"/>
                            </p:stCondLst>
                            <p:childTnLst>
                              <p:par>
                                <p:cTn id="31" presetID="22" presetClass="entr" presetSubtype="8" fill="hold" nodeType="after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left)">
                                      <p:cBhvr>
                                        <p:cTn id="33" dur="500"/>
                                        <p:tgtEl>
                                          <p:spTgt spid="3">
                                            <p:txEl>
                                              <p:pRg st="8" end="8"/>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500"/>
                                        <p:tgtEl>
                                          <p:spTgt spid="3">
                                            <p:txEl>
                                              <p:pRg st="9" end="9"/>
                                            </p:txEl>
                                          </p:spTgt>
                                        </p:tgtEl>
                                      </p:cBhvr>
                                    </p:animEffect>
                                  </p:childTnLst>
                                </p:cTn>
                              </p:par>
                            </p:childTnLst>
                          </p:cTn>
                        </p:par>
                        <p:par>
                          <p:cTn id="37" fill="hold" nodeType="afterGroup">
                            <p:stCondLst>
                              <p:cond delay="1500"/>
                            </p:stCondLst>
                            <p:childTnLst>
                              <p:par>
                                <p:cTn id="38" presetID="22" presetClass="entr" presetSubtype="8" fill="hold"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left)">
                                      <p:cBhvr>
                                        <p:cTn id="40" dur="500"/>
                                        <p:tgtEl>
                                          <p:spTgt spid="3">
                                            <p:txEl>
                                              <p:pRg st="10" end="10"/>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left)">
                                      <p:cBhvr>
                                        <p:cTn id="43" dur="500"/>
                                        <p:tgtEl>
                                          <p:spTgt spid="3">
                                            <p:txEl>
                                              <p:pRg st="11" end="11"/>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ipe(left)">
                                      <p:cBhvr>
                                        <p:cTn id="46" dur="500"/>
                                        <p:tgtEl>
                                          <p:spTgt spid="3">
                                            <p:txEl>
                                              <p:pRg st="12" end="12"/>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wipe(left)">
                                      <p:cBhvr>
                                        <p:cTn id="49" dur="500"/>
                                        <p:tgtEl>
                                          <p:spTgt spid="3">
                                            <p:txEl>
                                              <p:pRg st="13" end="13"/>
                                            </p:txEl>
                                          </p:spTgt>
                                        </p:tgtEl>
                                      </p:cBhvr>
                                    </p:animEffect>
                                  </p:childTnLst>
                                </p:cTn>
                              </p:par>
                            </p:childTnLst>
                          </p:cTn>
                        </p:par>
                        <p:par>
                          <p:cTn id="50" fill="hold" nodeType="afterGroup">
                            <p:stCondLst>
                              <p:cond delay="2000"/>
                            </p:stCondLst>
                            <p:childTnLst>
                              <p:par>
                                <p:cTn id="51" presetID="53" presetClass="entr" presetSubtype="16" fill="hold"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p:cTn id="53"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5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2F695B24-AA9C-46AF-9BE9-1639FE0BBD63}" type="slidenum">
              <a:rPr lang="en-US"/>
              <a:pPr/>
              <a:t>12</a:t>
            </a:fld>
            <a:r>
              <a:rPr lang="en-US" dirty="0"/>
              <a:t> -</a:t>
            </a:r>
          </a:p>
        </p:txBody>
      </p:sp>
      <p:sp>
        <p:nvSpPr>
          <p:cNvPr id="559106"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Security Objectives &amp; Controls</a:t>
            </a:r>
          </a:p>
        </p:txBody>
      </p:sp>
      <p:sp>
        <p:nvSpPr>
          <p:cNvPr id="559107" name="Rectangle 3"/>
          <p:cNvSpPr>
            <a:spLocks noGrp="1" noChangeArrowheads="1"/>
          </p:cNvSpPr>
          <p:nvPr>
            <p:ph type="body" idx="1"/>
          </p:nvPr>
        </p:nvSpPr>
        <p:spPr>
          <a:xfrm>
            <a:off x="685800" y="1143000"/>
            <a:ext cx="7772400" cy="5562600"/>
          </a:xfrm>
        </p:spPr>
        <p:txBody>
          <a:bodyPr>
            <a:normAutofit lnSpcReduction="10000"/>
          </a:bodyPr>
          <a:lstStyle/>
          <a:p>
            <a:pPr marL="0" indent="0">
              <a:buClr>
                <a:srgbClr val="003399"/>
              </a:buClr>
              <a:buNone/>
            </a:pPr>
            <a:r>
              <a:rPr lang="en-US" dirty="0" smtClean="0"/>
              <a:t>Safeguarding </a:t>
            </a:r>
            <a:r>
              <a:rPr lang="en-US" dirty="0"/>
              <a:t>and protecting physical assets against damage, lost, or theft from </a:t>
            </a:r>
            <a:r>
              <a:rPr lang="en-US" dirty="0" smtClean="0"/>
              <a:t>natural/environmental </a:t>
            </a:r>
            <a:r>
              <a:rPr lang="en-US" dirty="0"/>
              <a:t>and </a:t>
            </a:r>
            <a:r>
              <a:rPr lang="en-US" dirty="0" smtClean="0"/>
              <a:t>man-made/political events</a:t>
            </a:r>
            <a:r>
              <a:rPr lang="en-US" dirty="0"/>
              <a:t>.</a:t>
            </a:r>
          </a:p>
          <a:p>
            <a:pPr>
              <a:buClr>
                <a:srgbClr val="003399"/>
              </a:buClr>
            </a:pPr>
            <a:r>
              <a:rPr lang="en-US" u="sng" dirty="0">
                <a:solidFill>
                  <a:srgbClr val="FF6600"/>
                </a:solidFill>
              </a:rPr>
              <a:t>Administrative controls</a:t>
            </a:r>
          </a:p>
          <a:p>
            <a:pPr lvl="1">
              <a:buClr>
                <a:srgbClr val="003399"/>
              </a:buClr>
            </a:pPr>
            <a:r>
              <a:rPr lang="en-US" dirty="0"/>
              <a:t>Facility location, construction, and management.</a:t>
            </a:r>
          </a:p>
          <a:p>
            <a:pPr lvl="1">
              <a:buClr>
                <a:srgbClr val="003399"/>
              </a:buClr>
            </a:pPr>
            <a:r>
              <a:rPr lang="en-US" dirty="0"/>
              <a:t>Physical security risks, threats, and countermeasures.</a:t>
            </a:r>
          </a:p>
          <a:p>
            <a:pPr>
              <a:buClr>
                <a:srgbClr val="003399"/>
              </a:buClr>
            </a:pPr>
            <a:r>
              <a:rPr lang="en-US" u="sng" dirty="0">
                <a:solidFill>
                  <a:srgbClr val="FF6600"/>
                </a:solidFill>
              </a:rPr>
              <a:t>Technical controls</a:t>
            </a:r>
          </a:p>
          <a:p>
            <a:pPr lvl="1">
              <a:buClr>
                <a:srgbClr val="003399"/>
              </a:buClr>
            </a:pPr>
            <a:r>
              <a:rPr lang="en-US" dirty="0"/>
              <a:t>Authenticating individuals and intrusion detection.</a:t>
            </a:r>
          </a:p>
          <a:p>
            <a:pPr lvl="1">
              <a:buClr>
                <a:srgbClr val="003399"/>
              </a:buClr>
            </a:pPr>
            <a:r>
              <a:rPr lang="en-US" dirty="0"/>
              <a:t>Electrical issues and countermeasures.</a:t>
            </a:r>
          </a:p>
          <a:p>
            <a:pPr lvl="1">
              <a:buClr>
                <a:srgbClr val="003399"/>
              </a:buClr>
            </a:pPr>
            <a:r>
              <a:rPr lang="en-US" dirty="0"/>
              <a:t>Fire prevention, detection, and suppression.</a:t>
            </a:r>
          </a:p>
          <a:p>
            <a:pPr>
              <a:buClr>
                <a:srgbClr val="003399"/>
              </a:buClr>
            </a:pPr>
            <a:r>
              <a:rPr lang="en-US" u="sng" dirty="0">
                <a:solidFill>
                  <a:srgbClr val="FF6600"/>
                </a:solidFill>
              </a:rPr>
              <a:t>Physical controls</a:t>
            </a:r>
          </a:p>
          <a:p>
            <a:pPr lvl="1">
              <a:buClr>
                <a:srgbClr val="003399"/>
              </a:buClr>
            </a:pPr>
            <a:r>
              <a:rPr lang="en-US" dirty="0"/>
              <a:t>Perimeter &amp; Building Grounds.</a:t>
            </a:r>
          </a:p>
          <a:p>
            <a:pPr lvl="1">
              <a:buClr>
                <a:srgbClr val="003399"/>
              </a:buClr>
            </a:pPr>
            <a:r>
              <a:rPr lang="en-US" dirty="0"/>
              <a:t>Building Entry Point.</a:t>
            </a:r>
          </a:p>
          <a:p>
            <a:pPr lvl="1">
              <a:buClr>
                <a:srgbClr val="003399"/>
              </a:buClr>
            </a:pPr>
            <a:r>
              <a:rPr lang="en-US" dirty="0"/>
              <a:t>Box-within a box Floor Plan.</a:t>
            </a:r>
          </a:p>
          <a:p>
            <a:pPr lvl="1">
              <a:buClr>
                <a:srgbClr val="003399"/>
              </a:buClr>
            </a:pPr>
            <a:r>
              <a:rPr lang="en-US" dirty="0"/>
              <a:t>Data Centers or Server Room Security.</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00EB743D-2540-4893-82F5-C6372352CD67}" type="slidenum">
              <a:rPr lang="en-US"/>
              <a:pPr/>
              <a:t>13</a:t>
            </a:fld>
            <a:r>
              <a:rPr lang="en-US" dirty="0"/>
              <a:t> -</a:t>
            </a:r>
          </a:p>
        </p:txBody>
      </p:sp>
      <p:sp>
        <p:nvSpPr>
          <p:cNvPr id="557058" name="Rectangle 2"/>
          <p:cNvSpPr>
            <a:spLocks noGrp="1" noChangeArrowheads="1"/>
          </p:cNvSpPr>
          <p:nvPr>
            <p:ph type="title"/>
          </p:nvPr>
        </p:nvSpPr>
        <p:spPr/>
        <p:txBody>
          <a:bodyPr/>
          <a:lstStyle/>
          <a:p>
            <a:r>
              <a:rPr lang="en-US" sz="1200" dirty="0"/>
              <a:t>Topics</a:t>
            </a:r>
            <a:r>
              <a:rPr lang="en-US" dirty="0"/>
              <a:t/>
            </a:r>
            <a:br>
              <a:rPr lang="en-US" dirty="0"/>
            </a:br>
            <a:r>
              <a:rPr lang="en-US" dirty="0"/>
              <a:t>Physical Security Domain</a:t>
            </a:r>
          </a:p>
        </p:txBody>
      </p:sp>
      <p:sp>
        <p:nvSpPr>
          <p:cNvPr id="557059" name="Rectangle 3"/>
          <p:cNvSpPr>
            <a:spLocks noGrp="1" noChangeArrowheads="1"/>
          </p:cNvSpPr>
          <p:nvPr>
            <p:ph type="body" idx="1"/>
          </p:nvPr>
        </p:nvSpPr>
        <p:spPr/>
        <p:txBody>
          <a:bodyPr/>
          <a:lstStyle/>
          <a:p>
            <a:r>
              <a:rPr lang="en-US" dirty="0"/>
              <a:t>Terms &amp; Definition</a:t>
            </a:r>
          </a:p>
          <a:p>
            <a:r>
              <a:rPr lang="en-US" dirty="0"/>
              <a:t>Type of Threats and Information Protection Environment</a:t>
            </a:r>
          </a:p>
          <a:p>
            <a:r>
              <a:rPr lang="en-US" dirty="0"/>
              <a:t>Security Countermeasures &amp; Technologies</a:t>
            </a:r>
          </a:p>
          <a:p>
            <a:endParaRPr lang="en-US" dirty="0"/>
          </a:p>
        </p:txBody>
      </p:sp>
      <p:sp>
        <p:nvSpPr>
          <p:cNvPr id="557060" name="AutoShape 4"/>
          <p:cNvSpPr>
            <a:spLocks noChangeArrowheads="1"/>
          </p:cNvSpPr>
          <p:nvPr/>
        </p:nvSpPr>
        <p:spPr bwMode="auto">
          <a:xfrm>
            <a:off x="304800" y="238125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smtClean="0"/>
              <a:t>Strategic Approach to Physical Security </a:t>
            </a:r>
            <a:r>
              <a:rPr lang="en-US" sz="1200" dirty="0" smtClean="0"/>
              <a:t>…(1/2)</a:t>
            </a:r>
            <a:endParaRPr lang="en-US" sz="1200" dirty="0"/>
          </a:p>
        </p:txBody>
      </p:sp>
      <p:sp>
        <p:nvSpPr>
          <p:cNvPr id="563203" name="Rectangle 3"/>
          <p:cNvSpPr>
            <a:spLocks noGrp="1" noChangeArrowheads="1"/>
          </p:cNvSpPr>
          <p:nvPr>
            <p:ph idx="1"/>
          </p:nvPr>
        </p:nvSpPr>
        <p:spPr/>
        <p:txBody>
          <a:bodyPr/>
          <a:lstStyle/>
          <a:p>
            <a:r>
              <a:rPr lang="en-US" dirty="0"/>
              <a:t>Facility location, construction, and management using Crime Prevention through Environmental Design (</a:t>
            </a:r>
            <a:r>
              <a:rPr lang="en-US" u="sng" dirty="0">
                <a:solidFill>
                  <a:srgbClr val="FF6600"/>
                </a:solidFill>
              </a:rPr>
              <a:t>CPTED</a:t>
            </a:r>
            <a:r>
              <a:rPr lang="en-US" dirty="0" smtClean="0"/>
              <a:t>)</a:t>
            </a:r>
          </a:p>
          <a:p>
            <a:pPr lvl="1"/>
            <a:r>
              <a:rPr lang="en-US" dirty="0" smtClean="0"/>
              <a:t>Natural Surveillance</a:t>
            </a:r>
          </a:p>
          <a:p>
            <a:pPr lvl="2"/>
            <a:r>
              <a:rPr lang="en-US" dirty="0" smtClean="0"/>
              <a:t>Architectural features that maximizes visibility of people, parking areas, and building entrances.</a:t>
            </a:r>
          </a:p>
          <a:p>
            <a:pPr lvl="1"/>
            <a:r>
              <a:rPr lang="en-US" dirty="0" smtClean="0"/>
              <a:t>Territorial Reinforcement</a:t>
            </a:r>
          </a:p>
          <a:p>
            <a:pPr lvl="2"/>
            <a:r>
              <a:rPr lang="en-US" dirty="0" smtClean="0"/>
              <a:t>Architectural features that distinguishes private and public spaces (e.g., fences, gateways, and landscape, etc.) </a:t>
            </a:r>
          </a:p>
          <a:p>
            <a:pPr lvl="1"/>
            <a:r>
              <a:rPr lang="en-US" dirty="0" smtClean="0"/>
              <a:t>Natural Access Control</a:t>
            </a:r>
          </a:p>
          <a:p>
            <a:pPr lvl="2"/>
            <a:r>
              <a:rPr lang="en-US" dirty="0" smtClean="0"/>
              <a:t>Structural elements that discourages access to private areas (e.g., streets, signs, and landscape, etc.)</a:t>
            </a:r>
          </a:p>
          <a:p>
            <a:pPr lvl="1"/>
            <a:r>
              <a:rPr lang="en-US" dirty="0" smtClean="0"/>
              <a:t>Target Hardening</a:t>
            </a:r>
          </a:p>
          <a:p>
            <a:pPr lvl="2"/>
            <a:r>
              <a:rPr lang="en-US" dirty="0" smtClean="0"/>
              <a:t>Architectural elements that prohibits unauthorized accesses (e.g., door locks, window locks, interior door hinges, etc.)</a:t>
            </a:r>
            <a:endParaRPr lang="en-US" dirty="0"/>
          </a:p>
          <a:p>
            <a:pPr lvl="1"/>
            <a:endParaRPr lang="en-US" dirty="0"/>
          </a:p>
        </p:txBody>
      </p:sp>
      <p:sp>
        <p:nvSpPr>
          <p:cNvPr id="6" name="Slide Number Placeholder 3"/>
          <p:cNvSpPr>
            <a:spLocks noGrp="1"/>
          </p:cNvSpPr>
          <p:nvPr>
            <p:ph type="sldNum" sz="quarter" idx="10"/>
          </p:nvPr>
        </p:nvSpPr>
        <p:spPr/>
        <p:txBody>
          <a:bodyPr/>
          <a:lstStyle/>
          <a:p>
            <a:r>
              <a:rPr lang="en-US" dirty="0"/>
              <a:t>- </a:t>
            </a:r>
            <a:fld id="{3146AF4D-F8C4-4E4E-8393-65F2F06EA05A}" type="slidenum">
              <a:rPr lang="en-US"/>
              <a:pPr/>
              <a:t>14</a:t>
            </a:fld>
            <a:r>
              <a:rPr lang="en-US" dirty="0"/>
              <a:t> -</a:t>
            </a:r>
          </a:p>
        </p:txBody>
      </p:sp>
      <p:sp>
        <p:nvSpPr>
          <p:cNvPr id="7" name="Text Box 7"/>
          <p:cNvSpPr txBox="1">
            <a:spLocks noChangeArrowheads="1"/>
          </p:cNvSpPr>
          <p:nvPr/>
        </p:nvSpPr>
        <p:spPr bwMode="auto">
          <a:xfrm>
            <a:off x="5541443" y="6535579"/>
            <a:ext cx="2154757"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http://cpted-watch.com</a:t>
            </a:r>
            <a:endParaRPr lang="en-US" sz="1000" dirty="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r>
              <a:rPr lang="en-US" dirty="0"/>
              <a:t>- </a:t>
            </a:r>
            <a:fld id="{DC27E52F-23E4-49CD-A3B6-3E25EBDFACB1}" type="slidenum">
              <a:rPr lang="en-US"/>
              <a:pPr/>
              <a:t>15</a:t>
            </a:fld>
            <a:r>
              <a:rPr lang="en-US" dirty="0"/>
              <a:t> -</a:t>
            </a:r>
          </a:p>
        </p:txBody>
      </p:sp>
      <p:pic>
        <p:nvPicPr>
          <p:cNvPr id="555010" name="Picture 2" descr="Exodus%20proposal_image003"/>
          <p:cNvPicPr>
            <a:picLocks noChangeAspect="1" noChangeArrowheads="1"/>
          </p:cNvPicPr>
          <p:nvPr/>
        </p:nvPicPr>
        <p:blipFill>
          <a:blip r:embed="rId3" cstate="print"/>
          <a:srcRect/>
          <a:stretch>
            <a:fillRect/>
          </a:stretch>
        </p:blipFill>
        <p:spPr bwMode="auto">
          <a:xfrm>
            <a:off x="838200" y="1295400"/>
            <a:ext cx="6529388" cy="5129213"/>
          </a:xfrm>
          <a:prstGeom prst="rect">
            <a:avLst/>
          </a:prstGeom>
          <a:noFill/>
        </p:spPr>
      </p:pic>
      <p:sp>
        <p:nvSpPr>
          <p:cNvPr id="555011" name="Rectangle 3"/>
          <p:cNvSpPr>
            <a:spLocks noGrp="1" noChangeArrowheads="1"/>
          </p:cNvSpPr>
          <p:nvPr>
            <p:ph type="title"/>
          </p:nvPr>
        </p:nvSpPr>
        <p:spPr/>
        <p:txBody>
          <a:bodyPr/>
          <a:lstStyle/>
          <a:p>
            <a:r>
              <a:rPr lang="en-US" sz="1200" dirty="0" smtClean="0"/>
              <a:t>Security Countermeasures &amp; Technologies</a:t>
            </a:r>
            <a:br>
              <a:rPr lang="en-US" sz="1200" dirty="0" smtClean="0"/>
            </a:br>
            <a:r>
              <a:rPr lang="en-US" dirty="0" smtClean="0"/>
              <a:t>Strategic Approach to Physical Security </a:t>
            </a:r>
            <a:r>
              <a:rPr lang="en-US" sz="1200" dirty="0" smtClean="0"/>
              <a:t>…(2/2)</a:t>
            </a:r>
            <a:endParaRPr lang="en-US" sz="1200" dirty="0"/>
          </a:p>
        </p:txBody>
      </p:sp>
      <p:sp>
        <p:nvSpPr>
          <p:cNvPr id="555012" name="Rectangle 4"/>
          <p:cNvSpPr>
            <a:spLocks noGrp="1" noChangeArrowheads="1"/>
          </p:cNvSpPr>
          <p:nvPr>
            <p:ph type="body" idx="1"/>
          </p:nvPr>
        </p:nvSpPr>
        <p:spPr/>
        <p:txBody>
          <a:bodyPr/>
          <a:lstStyle/>
          <a:p>
            <a:pPr>
              <a:buClr>
                <a:srgbClr val="003399"/>
              </a:buClr>
            </a:pPr>
            <a:r>
              <a:rPr lang="en-US" u="sng" dirty="0">
                <a:solidFill>
                  <a:srgbClr val="FF6600"/>
                </a:solidFill>
              </a:rPr>
              <a:t>Defense-in-depth</a:t>
            </a:r>
          </a:p>
        </p:txBody>
      </p:sp>
      <p:pic>
        <p:nvPicPr>
          <p:cNvPr id="555013" name="Picture 5" descr="perimeter secured with Flexiguard™"/>
          <p:cNvPicPr>
            <a:picLocks noChangeAspect="1" noChangeArrowheads="1"/>
          </p:cNvPicPr>
          <p:nvPr/>
        </p:nvPicPr>
        <p:blipFill>
          <a:blip r:embed="rId4" cstate="print"/>
          <a:srcRect/>
          <a:stretch>
            <a:fillRect/>
          </a:stretch>
        </p:blipFill>
        <p:spPr bwMode="auto">
          <a:xfrm>
            <a:off x="6934200" y="4038600"/>
            <a:ext cx="1981200" cy="1397000"/>
          </a:xfrm>
          <a:prstGeom prst="rect">
            <a:avLst/>
          </a:prstGeom>
          <a:noFill/>
        </p:spPr>
      </p:pic>
      <p:pic>
        <p:nvPicPr>
          <p:cNvPr id="555014" name="Picture 6" descr="AB%20St%20Louis%20003w"/>
          <p:cNvPicPr>
            <a:picLocks noChangeAspect="1" noChangeArrowheads="1"/>
          </p:cNvPicPr>
          <p:nvPr/>
        </p:nvPicPr>
        <p:blipFill>
          <a:blip r:embed="rId5" cstate="print"/>
          <a:srcRect/>
          <a:stretch>
            <a:fillRect/>
          </a:stretch>
        </p:blipFill>
        <p:spPr bwMode="auto">
          <a:xfrm>
            <a:off x="6096000" y="5105400"/>
            <a:ext cx="1524000" cy="1346200"/>
          </a:xfrm>
          <a:prstGeom prst="rect">
            <a:avLst/>
          </a:prstGeom>
          <a:noFill/>
        </p:spPr>
      </p:pic>
      <p:sp>
        <p:nvSpPr>
          <p:cNvPr id="555015" name="Text Box 7"/>
          <p:cNvSpPr txBox="1">
            <a:spLocks noChangeArrowheads="1"/>
          </p:cNvSpPr>
          <p:nvPr/>
        </p:nvSpPr>
        <p:spPr bwMode="auto">
          <a:xfrm>
            <a:off x="5122863" y="6604000"/>
            <a:ext cx="2064989" cy="246221"/>
          </a:xfrm>
          <a:prstGeom prst="rect">
            <a:avLst/>
          </a:prstGeom>
          <a:noFill/>
          <a:ln w="9525">
            <a:noFill/>
            <a:miter lim="800000"/>
            <a:headEnd/>
            <a:tailEnd/>
          </a:ln>
          <a:effectLst/>
        </p:spPr>
        <p:txBody>
          <a:bodyPr wrap="none">
            <a:spAutoFit/>
          </a:bodyPr>
          <a:lstStyle/>
          <a:p>
            <a:r>
              <a:rPr lang="en-US" sz="1000" b="1" dirty="0">
                <a:solidFill>
                  <a:srgbClr val="003399"/>
                </a:solidFill>
              </a:rPr>
              <a:t>Source</a:t>
            </a:r>
            <a:r>
              <a:rPr lang="en-US" sz="1000" dirty="0">
                <a:solidFill>
                  <a:srgbClr val="003399"/>
                </a:solidFill>
              </a:rPr>
              <a:t>: Global </a:t>
            </a:r>
            <a:r>
              <a:rPr lang="en-US" sz="1000" dirty="0" smtClean="0">
                <a:solidFill>
                  <a:srgbClr val="003399"/>
                </a:solidFill>
              </a:rPr>
              <a:t>Crossing website</a:t>
            </a:r>
            <a:endParaRPr lang="en-US" sz="1000" dirty="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4" name="Footer Placeholder 3"/>
          <p:cNvSpPr>
            <a:spLocks noGrp="1"/>
          </p:cNvSpPr>
          <p:nvPr>
            <p:ph type="ftr" sz="quarter" idx="4294967295"/>
          </p:nvPr>
        </p:nvSpPr>
        <p:spPr>
          <a:xfrm>
            <a:off x="3124200" y="6553200"/>
            <a:ext cx="2895600" cy="457200"/>
          </a:xfrm>
          <a:prstGeom prst="rect">
            <a:avLst/>
          </a:prstGeom>
        </p:spPr>
        <p:txBody>
          <a:bodyPr/>
          <a:lstStyle/>
          <a:p>
            <a:pPr>
              <a:defRPr/>
            </a:pPr>
            <a:r>
              <a:rPr lang="en-US" smtClean="0"/>
              <a:t>ISSA-NOVA Proprietary</a:t>
            </a:r>
            <a:endParaRPr lang="en-US"/>
          </a:p>
        </p:txBody>
      </p:sp>
      <p:sp>
        <p:nvSpPr>
          <p:cNvPr id="5" name="Slide Number Placeholder 4"/>
          <p:cNvSpPr>
            <a:spLocks noGrp="1"/>
          </p:cNvSpPr>
          <p:nvPr>
            <p:ph type="sldNum" sz="quarter" idx="4294967295"/>
          </p:nvPr>
        </p:nvSpPr>
        <p:spPr>
          <a:xfrm>
            <a:off x="6553200" y="6553200"/>
            <a:ext cx="1905000" cy="228600"/>
          </a:xfrm>
          <a:prstGeom prst="rect">
            <a:avLst/>
          </a:prstGeom>
        </p:spPr>
        <p:txBody>
          <a:bodyPr/>
          <a:lstStyle/>
          <a:p>
            <a:pPr>
              <a:defRPr/>
            </a:pPr>
            <a:fld id="{B593E616-1A83-4583-BB31-D05008C71DFE}" type="slidenum">
              <a:rPr lang="en-US" smtClean="0"/>
              <a:pPr>
                <a:defRPr/>
              </a:pPr>
              <a:t>16</a:t>
            </a:fld>
            <a:endParaRPr lang="en-US"/>
          </a:p>
        </p:txBody>
      </p:sp>
      <p:sp>
        <p:nvSpPr>
          <p:cNvPr id="6" name="TextBox 5"/>
          <p:cNvSpPr txBox="1"/>
          <p:nvPr/>
        </p:nvSpPr>
        <p:spPr>
          <a:xfrm>
            <a:off x="381000" y="6153150"/>
            <a:ext cx="8519576" cy="461665"/>
          </a:xfrm>
          <a:prstGeom prst="rect">
            <a:avLst/>
          </a:prstGeom>
          <a:noFill/>
        </p:spPr>
        <p:txBody>
          <a:bodyPr wrap="none">
            <a:spAutoFit/>
          </a:bodyPr>
          <a:lstStyle/>
          <a:p>
            <a:pPr>
              <a:defRPr/>
            </a:pPr>
            <a:r>
              <a:rPr lang="en-US" b="1" dirty="0">
                <a:solidFill>
                  <a:srgbClr val="003399"/>
                </a:solidFill>
                <a:latin typeface="+mn-lt"/>
              </a:rPr>
              <a:t>Reference</a:t>
            </a:r>
            <a:r>
              <a:rPr lang="en-US" dirty="0">
                <a:solidFill>
                  <a:srgbClr val="003399"/>
                </a:solidFill>
                <a:latin typeface="+mn-lt"/>
              </a:rPr>
              <a:t>:</a:t>
            </a:r>
          </a:p>
          <a:p>
            <a:pPr>
              <a:defRPr/>
            </a:pPr>
            <a:r>
              <a:rPr lang="en-US" dirty="0">
                <a:solidFill>
                  <a:srgbClr val="003399"/>
                </a:solidFill>
                <a:latin typeface="+mn-lt"/>
              </a:rPr>
              <a:t>Verizon-</a:t>
            </a:r>
            <a:r>
              <a:rPr lang="en-US" dirty="0" err="1">
                <a:solidFill>
                  <a:srgbClr val="003399"/>
                </a:solidFill>
                <a:latin typeface="+mn-lt"/>
              </a:rPr>
              <a:t>Terremark</a:t>
            </a:r>
            <a:r>
              <a:rPr lang="en-US" dirty="0">
                <a:solidFill>
                  <a:srgbClr val="003399"/>
                </a:solidFill>
                <a:latin typeface="+mn-lt"/>
              </a:rPr>
              <a:t> (</a:t>
            </a:r>
            <a:r>
              <a:rPr lang="en-US" dirty="0">
                <a:solidFill>
                  <a:srgbClr val="003399"/>
                </a:solidFill>
                <a:latin typeface="+mn-lt"/>
                <a:hlinkClick r:id="rId3"/>
              </a:rPr>
              <a:t>http://www.datacenterknowledge.com/archives/2011/04/11/verizon-completes-acquisition-of-terremark/</a:t>
            </a:r>
            <a:r>
              <a:rPr lang="en-US" dirty="0">
                <a:solidFill>
                  <a:srgbClr val="003399"/>
                </a:solidFill>
                <a:latin typeface="+mn-lt"/>
              </a:rPr>
              <a:t>)</a:t>
            </a:r>
          </a:p>
        </p:txBody>
      </p:sp>
      <p:pic>
        <p:nvPicPr>
          <p:cNvPr id="215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04800"/>
            <a:ext cx="64008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019550"/>
            <a:ext cx="44767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828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126981"/>
                                        </p:tgtEl>
                                        <p:attrNameLst>
                                          <p:attrName>style.visibility</p:attrName>
                                        </p:attrNameLst>
                                      </p:cBhvr>
                                      <p:to>
                                        <p:strVal val="visible"/>
                                      </p:to>
                                    </p:set>
                                    <p:anim calcmode="lin" valueType="num">
                                      <p:cBhvr additive="base">
                                        <p:cTn id="7" dur="500" fill="hold"/>
                                        <p:tgtEl>
                                          <p:spTgt spid="126981"/>
                                        </p:tgtEl>
                                        <p:attrNameLst>
                                          <p:attrName>ppt_x</p:attrName>
                                        </p:attrNameLst>
                                      </p:cBhvr>
                                      <p:tavLst>
                                        <p:tav tm="0">
                                          <p:val>
                                            <p:strVal val="0-#ppt_w/2"/>
                                          </p:val>
                                        </p:tav>
                                        <p:tav tm="100000">
                                          <p:val>
                                            <p:strVal val="#ppt_x"/>
                                          </p:val>
                                        </p:tav>
                                      </p:tavLst>
                                    </p:anim>
                                    <p:anim calcmode="lin" valueType="num">
                                      <p:cBhvr additive="base">
                                        <p:cTn id="8" dur="500" fill="hold"/>
                                        <p:tgtEl>
                                          <p:spTgt spid="1269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68" name="Picture 4"/>
          <p:cNvPicPr>
            <a:picLocks noChangeAspect="1" noChangeArrowheads="1"/>
          </p:cNvPicPr>
          <p:nvPr/>
        </p:nvPicPr>
        <p:blipFill>
          <a:blip r:embed="rId3" cstate="print"/>
          <a:srcRect/>
          <a:stretch>
            <a:fillRect/>
          </a:stretch>
        </p:blipFill>
        <p:spPr bwMode="auto">
          <a:xfrm>
            <a:off x="5724525" y="1219200"/>
            <a:ext cx="2886075" cy="3810000"/>
          </a:xfrm>
          <a:prstGeom prst="rect">
            <a:avLst/>
          </a:prstGeom>
          <a:noFill/>
        </p:spPr>
      </p:pic>
      <p:sp>
        <p:nvSpPr>
          <p:cNvPr id="2" name="Title 1"/>
          <p:cNvSpPr>
            <a:spLocks noGrp="1"/>
          </p:cNvSpPr>
          <p:nvPr>
            <p:ph type="title"/>
          </p:nvPr>
        </p:nvSpPr>
        <p:spPr/>
        <p:txBody>
          <a:bodyPr/>
          <a:lstStyle/>
          <a:p>
            <a:r>
              <a:rPr lang="en-US" dirty="0" smtClean="0"/>
              <a:t>Examples of Design Failure</a:t>
            </a:r>
            <a:endParaRPr lang="en-US" dirty="0"/>
          </a:p>
        </p:txBody>
      </p:sp>
      <p:sp>
        <p:nvSpPr>
          <p:cNvPr id="4" name="Slide Number Placeholder 3"/>
          <p:cNvSpPr>
            <a:spLocks noGrp="1"/>
          </p:cNvSpPr>
          <p:nvPr>
            <p:ph type="sldNum" sz="quarter" idx="10"/>
          </p:nvPr>
        </p:nvSpPr>
        <p:spPr/>
        <p:txBody>
          <a:bodyPr/>
          <a:lstStyle/>
          <a:p>
            <a:r>
              <a:rPr lang="en-US" smtClean="0"/>
              <a:t>- </a:t>
            </a:r>
            <a:fld id="{B4B8681B-3273-4501-97EB-5C2EFE6C7630}" type="slidenum">
              <a:rPr lang="en-US" smtClean="0"/>
              <a:pPr/>
              <a:t>17</a:t>
            </a:fld>
            <a:r>
              <a:rPr lang="en-US" smtClean="0"/>
              <a:t> -</a:t>
            </a:r>
            <a:endParaRPr lang="en-US" dirty="0"/>
          </a:p>
        </p:txBody>
      </p:sp>
      <p:pic>
        <p:nvPicPr>
          <p:cNvPr id="600067" name="Picture 3"/>
          <p:cNvPicPr>
            <a:picLocks noChangeAspect="1" noChangeArrowheads="1"/>
          </p:cNvPicPr>
          <p:nvPr/>
        </p:nvPicPr>
        <p:blipFill>
          <a:blip r:embed="rId4" cstate="print"/>
          <a:srcRect/>
          <a:stretch>
            <a:fillRect/>
          </a:stretch>
        </p:blipFill>
        <p:spPr bwMode="auto">
          <a:xfrm>
            <a:off x="228600" y="1219200"/>
            <a:ext cx="3810000" cy="2533650"/>
          </a:xfrm>
          <a:prstGeom prst="rect">
            <a:avLst/>
          </a:prstGeom>
          <a:noFill/>
        </p:spPr>
      </p:pic>
      <p:pic>
        <p:nvPicPr>
          <p:cNvPr id="600069" name="Picture 5"/>
          <p:cNvPicPr>
            <a:picLocks noChangeAspect="1" noChangeArrowheads="1"/>
          </p:cNvPicPr>
          <p:nvPr/>
        </p:nvPicPr>
        <p:blipFill>
          <a:blip r:embed="rId5" cstate="print"/>
          <a:srcRect/>
          <a:stretch>
            <a:fillRect/>
          </a:stretch>
        </p:blipFill>
        <p:spPr bwMode="auto">
          <a:xfrm>
            <a:off x="2853445" y="3429000"/>
            <a:ext cx="3166355" cy="30099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00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0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0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 of Design Failure</a:t>
            </a:r>
            <a:endParaRPr lang="en-US" dirty="0"/>
          </a:p>
        </p:txBody>
      </p:sp>
      <p:sp>
        <p:nvSpPr>
          <p:cNvPr id="4" name="Slide Number Placeholder 3"/>
          <p:cNvSpPr>
            <a:spLocks noGrp="1"/>
          </p:cNvSpPr>
          <p:nvPr>
            <p:ph type="sldNum" sz="quarter" idx="10"/>
          </p:nvPr>
        </p:nvSpPr>
        <p:spPr/>
        <p:txBody>
          <a:bodyPr/>
          <a:lstStyle/>
          <a:p>
            <a:r>
              <a:rPr lang="en-US" smtClean="0"/>
              <a:t>- </a:t>
            </a:r>
            <a:fld id="{B4B8681B-3273-4501-97EB-5C2EFE6C7630}" type="slidenum">
              <a:rPr lang="en-US" smtClean="0"/>
              <a:pPr/>
              <a:t>18</a:t>
            </a:fld>
            <a:r>
              <a:rPr lang="en-US" smtClean="0"/>
              <a:t> -</a:t>
            </a:r>
            <a:endParaRPr lang="en-US" dirty="0"/>
          </a:p>
        </p:txBody>
      </p:sp>
      <p:pic>
        <p:nvPicPr>
          <p:cNvPr id="601090" name="ecx_x0000_i1029" descr="cid:image006.jpg@01C9C281.130C9050"/>
          <p:cNvPicPr>
            <a:picLocks noChangeAspect="1" noChangeArrowheads="1"/>
          </p:cNvPicPr>
          <p:nvPr/>
        </p:nvPicPr>
        <p:blipFill>
          <a:blip r:embed="rId3" cstate="print"/>
          <a:srcRect/>
          <a:stretch>
            <a:fillRect/>
          </a:stretch>
        </p:blipFill>
        <p:spPr bwMode="auto">
          <a:xfrm>
            <a:off x="381000" y="1371600"/>
            <a:ext cx="2857500" cy="3810000"/>
          </a:xfrm>
          <a:prstGeom prst="rect">
            <a:avLst/>
          </a:prstGeom>
          <a:noFill/>
          <a:ln w="9525">
            <a:noFill/>
            <a:miter lim="800000"/>
            <a:headEnd/>
            <a:tailEnd/>
          </a:ln>
        </p:spPr>
      </p:pic>
      <p:pic>
        <p:nvPicPr>
          <p:cNvPr id="601092" name="ecx_x0000_i1031" descr="cid:image008.jpg@01C9C281.130C9050"/>
          <p:cNvPicPr>
            <a:picLocks noChangeAspect="1" noChangeArrowheads="1"/>
          </p:cNvPicPr>
          <p:nvPr/>
        </p:nvPicPr>
        <p:blipFill>
          <a:blip r:embed="rId4" cstate="print"/>
          <a:srcRect/>
          <a:stretch>
            <a:fillRect/>
          </a:stretch>
        </p:blipFill>
        <p:spPr bwMode="auto">
          <a:xfrm>
            <a:off x="2590800" y="3276600"/>
            <a:ext cx="3810000" cy="3276600"/>
          </a:xfrm>
          <a:prstGeom prst="rect">
            <a:avLst/>
          </a:prstGeom>
          <a:noFill/>
          <a:ln w="9525">
            <a:noFill/>
            <a:miter lim="800000"/>
            <a:headEnd/>
            <a:tailEnd/>
          </a:ln>
        </p:spPr>
      </p:pic>
      <p:pic>
        <p:nvPicPr>
          <p:cNvPr id="601093" name="ecx_x0000_i1036" descr="cid:image013.jpg@01C9C281.13"/>
          <p:cNvPicPr>
            <a:picLocks noChangeAspect="1" noChangeArrowheads="1"/>
          </p:cNvPicPr>
          <p:nvPr/>
        </p:nvPicPr>
        <p:blipFill>
          <a:blip r:embed="rId5" cstate="print"/>
          <a:srcRect/>
          <a:stretch>
            <a:fillRect/>
          </a:stretch>
        </p:blipFill>
        <p:spPr bwMode="auto">
          <a:xfrm>
            <a:off x="4953000" y="1409700"/>
            <a:ext cx="3810000" cy="2857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1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10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601093"/>
                                        </p:tgtEl>
                                        <p:attrNameLst>
                                          <p:attrName>style.visibility</p:attrName>
                                        </p:attrNameLst>
                                      </p:cBhvr>
                                      <p:to>
                                        <p:strVal val="visible"/>
                                      </p:to>
                                    </p:set>
                                    <p:anim calcmode="lin" valueType="num">
                                      <p:cBhvr>
                                        <p:cTn id="15" dur="1000" fill="hold"/>
                                        <p:tgtEl>
                                          <p:spTgt spid="601093"/>
                                        </p:tgtEl>
                                        <p:attrNameLst>
                                          <p:attrName>ppt_w</p:attrName>
                                        </p:attrNameLst>
                                      </p:cBhvr>
                                      <p:tavLst>
                                        <p:tav tm="0">
                                          <p:val>
                                            <p:fltVal val="0"/>
                                          </p:val>
                                        </p:tav>
                                        <p:tav tm="100000">
                                          <p:val>
                                            <p:strVal val="#ppt_w"/>
                                          </p:val>
                                        </p:tav>
                                      </p:tavLst>
                                    </p:anim>
                                    <p:anim calcmode="lin" valueType="num">
                                      <p:cBhvr>
                                        <p:cTn id="16" dur="1000" fill="hold"/>
                                        <p:tgtEl>
                                          <p:spTgt spid="601093"/>
                                        </p:tgtEl>
                                        <p:attrNameLst>
                                          <p:attrName>ppt_h</p:attrName>
                                        </p:attrNameLst>
                                      </p:cBhvr>
                                      <p:tavLst>
                                        <p:tav tm="0">
                                          <p:val>
                                            <p:fltVal val="0"/>
                                          </p:val>
                                        </p:tav>
                                        <p:tav tm="100000">
                                          <p:val>
                                            <p:strVal val="#ppt_h"/>
                                          </p:val>
                                        </p:tav>
                                      </p:tavLst>
                                    </p:anim>
                                    <p:anim calcmode="lin" valueType="num">
                                      <p:cBhvr>
                                        <p:cTn id="17" dur="1000" fill="hold"/>
                                        <p:tgtEl>
                                          <p:spTgt spid="601093"/>
                                        </p:tgtEl>
                                        <p:attrNameLst>
                                          <p:attrName>style.rotation</p:attrName>
                                        </p:attrNameLst>
                                      </p:cBhvr>
                                      <p:tavLst>
                                        <p:tav tm="0">
                                          <p:val>
                                            <p:fltVal val="90"/>
                                          </p:val>
                                        </p:tav>
                                        <p:tav tm="100000">
                                          <p:val>
                                            <p:fltVal val="0"/>
                                          </p:val>
                                        </p:tav>
                                      </p:tavLst>
                                    </p:anim>
                                    <p:animEffect transition="in" filter="fade">
                                      <p:cBhvr>
                                        <p:cTn id="18" dur="1000"/>
                                        <p:tgtEl>
                                          <p:spTgt spid="601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dirty="0"/>
              <a:t>- </a:t>
            </a:r>
            <a:fld id="{CA247B20-D92E-4A8A-BBA8-0B84BBC740DE}" type="slidenum">
              <a:rPr lang="en-US"/>
              <a:pPr/>
              <a:t>19</a:t>
            </a:fld>
            <a:r>
              <a:rPr lang="en-US" dirty="0"/>
              <a:t> -</a:t>
            </a:r>
          </a:p>
        </p:txBody>
      </p:sp>
      <p:sp>
        <p:nvSpPr>
          <p:cNvPr id="561154"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smtClean="0"/>
              <a:t>Design </a:t>
            </a:r>
            <a:r>
              <a:rPr lang="en-US" dirty="0"/>
              <a:t>Process</a:t>
            </a:r>
          </a:p>
        </p:txBody>
      </p:sp>
      <p:sp>
        <p:nvSpPr>
          <p:cNvPr id="561155" name="Rectangle 3"/>
          <p:cNvSpPr>
            <a:spLocks noGrp="1" noChangeArrowheads="1"/>
          </p:cNvSpPr>
          <p:nvPr>
            <p:ph type="body" sz="half" idx="1"/>
          </p:nvPr>
        </p:nvSpPr>
        <p:spPr/>
        <p:txBody>
          <a:bodyPr/>
          <a:lstStyle/>
          <a:p>
            <a:r>
              <a:rPr lang="en-US" dirty="0"/>
              <a:t>Similar to information system, physical security system also uses SDLC process…</a:t>
            </a:r>
          </a:p>
          <a:p>
            <a:r>
              <a:rPr lang="en-US" dirty="0"/>
              <a:t>Development of physical security system starts with Business /Mission needs.</a:t>
            </a:r>
          </a:p>
        </p:txBody>
      </p:sp>
      <p:graphicFrame>
        <p:nvGraphicFramePr>
          <p:cNvPr id="561158" name="Object 6"/>
          <p:cNvGraphicFramePr>
            <a:graphicFrameLocks noChangeAspect="1"/>
          </p:cNvGraphicFramePr>
          <p:nvPr/>
        </p:nvGraphicFramePr>
        <p:xfrm>
          <a:off x="2509808" y="2895600"/>
          <a:ext cx="4097625" cy="3581400"/>
        </p:xfrm>
        <a:graphic>
          <a:graphicData uri="http://schemas.openxmlformats.org/presentationml/2006/ole">
            <mc:AlternateContent xmlns:mc="http://schemas.openxmlformats.org/markup-compatibility/2006">
              <mc:Choice xmlns:v="urn:schemas-microsoft-com:vml" Requires="v">
                <p:oleObj spid="_x0000_s561184" name="Visio" r:id="rId4" imgW="7984084" imgH="6978107" progId="Visio.Drawing.11">
                  <p:embed/>
                </p:oleObj>
              </mc:Choice>
              <mc:Fallback>
                <p:oleObj name="Visio" r:id="rId4" imgW="7984084" imgH="6978107" progId="Visio.Drawing.1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808" y="2895600"/>
                        <a:ext cx="40976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E5C54A1B-BBD0-4C1D-B9A1-7251BF485D2C}" type="slidenum">
              <a:rPr lang="en-US"/>
              <a:pPr/>
              <a:t>2</a:t>
            </a:fld>
            <a:r>
              <a:rPr lang="en-US" dirty="0"/>
              <a:t> -</a:t>
            </a:r>
          </a:p>
        </p:txBody>
      </p:sp>
      <p:sp>
        <p:nvSpPr>
          <p:cNvPr id="604162" name="Rectangle 2"/>
          <p:cNvSpPr>
            <a:spLocks noGrp="1" noChangeArrowheads="1"/>
          </p:cNvSpPr>
          <p:nvPr>
            <p:ph type="title"/>
          </p:nvPr>
        </p:nvSpPr>
        <p:spPr/>
        <p:txBody>
          <a:bodyPr/>
          <a:lstStyle/>
          <a:p>
            <a:r>
              <a:rPr lang="en-US" sz="1200" dirty="0"/>
              <a:t>Learning Objective</a:t>
            </a:r>
            <a:r>
              <a:rPr lang="en-US" dirty="0"/>
              <a:t/>
            </a:r>
            <a:br>
              <a:rPr lang="en-US" dirty="0"/>
            </a:br>
            <a:r>
              <a:rPr lang="en-US" dirty="0"/>
              <a:t>Physical (Environmental) Security Domain</a:t>
            </a:r>
          </a:p>
        </p:txBody>
      </p:sp>
      <p:sp>
        <p:nvSpPr>
          <p:cNvPr id="604163" name="Rectangle 3"/>
          <p:cNvSpPr>
            <a:spLocks noGrp="1" noChangeArrowheads="1"/>
          </p:cNvSpPr>
          <p:nvPr>
            <p:ph type="body" idx="1"/>
          </p:nvPr>
        </p:nvSpPr>
        <p:spPr/>
        <p:txBody>
          <a:bodyPr/>
          <a:lstStyle/>
          <a:p>
            <a:pPr marL="0" indent="0">
              <a:buNone/>
            </a:pPr>
            <a:r>
              <a:rPr lang="en-US" sz="2000" dirty="0" smtClean="0"/>
              <a:t>The Physical (Environmental) Security domain addresses the threats, vulnerabilities, and countermeasures that can be utilized to physical protect an enterprise’s resources and sensitive information. These resources include people, the facility in which they work, and the data, equipment, support systems, media, and supplies they utilize.</a:t>
            </a:r>
          </a:p>
          <a:p>
            <a:pPr marL="0" indent="0">
              <a:buNone/>
            </a:pPr>
            <a:r>
              <a:rPr lang="en-US" sz="2000" dirty="0" smtClean="0"/>
              <a:t>Physical security describes measures that are designed to deny access to unauthorized personnel (including attackers) from physically accessing a building, facility, resources, or stored information; and guidance on how to design structures to resist potentially hostile acts.</a:t>
            </a:r>
          </a:p>
          <a:p>
            <a:pPr marL="0" indent="0">
              <a:buNone/>
            </a:pPr>
            <a:r>
              <a:rPr lang="en-US" sz="2000" dirty="0" smtClean="0"/>
              <a:t>The candidate is expected to know the elements involved in choosing a secure site, its design and configuration, and the methods for securing the facility against unauthorized access, theft of equipment and information, and the environmental and safety measures needed to protect people, the facility, and its resources.</a:t>
            </a:r>
            <a:endParaRPr lang="en-US" sz="2000" dirty="0"/>
          </a:p>
        </p:txBody>
      </p:sp>
      <p:sp>
        <p:nvSpPr>
          <p:cNvPr id="7" name="Text Box 4"/>
          <p:cNvSpPr txBox="1">
            <a:spLocks noChangeArrowheads="1"/>
          </p:cNvSpPr>
          <p:nvPr/>
        </p:nvSpPr>
        <p:spPr bwMode="auto">
          <a:xfrm>
            <a:off x="4699169" y="6407774"/>
            <a:ext cx="4008204" cy="276999"/>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r>
              <a:rPr lang="en-US" b="1" dirty="0">
                <a:solidFill>
                  <a:srgbClr val="003399"/>
                </a:solidFill>
              </a:rPr>
              <a:t>Reference</a:t>
            </a:r>
            <a:r>
              <a:rPr lang="en-US" dirty="0">
                <a:solidFill>
                  <a:srgbClr val="003399"/>
                </a:solidFill>
              </a:rPr>
              <a:t>: </a:t>
            </a:r>
            <a:r>
              <a:rPr lang="en-US" i="1" dirty="0">
                <a:solidFill>
                  <a:srgbClr val="003399"/>
                </a:solidFill>
              </a:rPr>
              <a:t>CISSP CIB</a:t>
            </a:r>
            <a:r>
              <a:rPr lang="en-US" dirty="0">
                <a:solidFill>
                  <a:srgbClr val="003399"/>
                </a:solidFill>
              </a:rPr>
              <a:t>, </a:t>
            </a:r>
            <a:r>
              <a:rPr lang="en-US" dirty="0" smtClean="0">
                <a:solidFill>
                  <a:srgbClr val="003399"/>
                </a:solidFill>
              </a:rPr>
              <a:t>January 2012 (4.17.14 Rev. 13)</a:t>
            </a:r>
            <a:endParaRPr lang="en-US" dirty="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dirty="0"/>
              <a:t>- </a:t>
            </a:r>
            <a:fld id="{3146AF4D-F8C4-4E4E-8393-65F2F06EA05A}" type="slidenum">
              <a:rPr lang="en-US"/>
              <a:pPr/>
              <a:t>20</a:t>
            </a:fld>
            <a:r>
              <a:rPr lang="en-US" dirty="0"/>
              <a:t> -</a:t>
            </a:r>
          </a:p>
        </p:txBody>
      </p:sp>
      <p:sp>
        <p:nvSpPr>
          <p:cNvPr id="563202"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smtClean="0"/>
              <a:t>Defining Business/Mission </a:t>
            </a:r>
            <a:r>
              <a:rPr lang="en-US" dirty="0"/>
              <a:t>Needs</a:t>
            </a:r>
          </a:p>
        </p:txBody>
      </p:sp>
      <p:sp>
        <p:nvSpPr>
          <p:cNvPr id="563203" name="Rectangle 3"/>
          <p:cNvSpPr>
            <a:spLocks noGrp="1" noChangeArrowheads="1"/>
          </p:cNvSpPr>
          <p:nvPr>
            <p:ph type="body" idx="1"/>
          </p:nvPr>
        </p:nvSpPr>
        <p:spPr>
          <a:xfrm>
            <a:off x="685800" y="1143000"/>
            <a:ext cx="7772400" cy="1219200"/>
          </a:xfrm>
        </p:spPr>
        <p:txBody>
          <a:bodyPr/>
          <a:lstStyle/>
          <a:p>
            <a:r>
              <a:rPr lang="en-US" dirty="0" smtClean="0"/>
              <a:t>Security </a:t>
            </a:r>
            <a:r>
              <a:rPr lang="en-US" dirty="0"/>
              <a:t>considerations for building location and how it should be built</a:t>
            </a:r>
            <a:r>
              <a:rPr lang="en-US" dirty="0" smtClean="0"/>
              <a:t>.</a:t>
            </a:r>
          </a:p>
          <a:p>
            <a:pPr lvl="1"/>
            <a:endParaRPr lang="en-US" dirty="0"/>
          </a:p>
          <a:p>
            <a:pPr lvl="1"/>
            <a:endParaRPr lang="en-US" dirty="0"/>
          </a:p>
        </p:txBody>
      </p:sp>
      <p:sp>
        <p:nvSpPr>
          <p:cNvPr id="563204" name="Rectangle 4"/>
          <p:cNvSpPr>
            <a:spLocks noChangeArrowheads="1"/>
          </p:cNvSpPr>
          <p:nvPr/>
        </p:nvSpPr>
        <p:spPr bwMode="auto">
          <a:xfrm>
            <a:off x="638175" y="2057400"/>
            <a:ext cx="3886200" cy="3009900"/>
          </a:xfrm>
          <a:prstGeom prst="rect">
            <a:avLst/>
          </a:prstGeom>
          <a:noFill/>
          <a:ln w="9525">
            <a:noFill/>
            <a:miter lim="800000"/>
            <a:headEnd/>
            <a:tailEnd/>
          </a:ln>
          <a:effectLst/>
        </p:spPr>
        <p:txBody>
          <a:bodyPr/>
          <a:lstStyle/>
          <a:p>
            <a:pPr marL="742950" lvl="1" indent="-285750">
              <a:spcBef>
                <a:spcPct val="20000"/>
              </a:spcBef>
              <a:buFontTx/>
              <a:buChar char="–"/>
            </a:pPr>
            <a:r>
              <a:rPr lang="en-US" sz="2000" dirty="0">
                <a:solidFill>
                  <a:srgbClr val="003399"/>
                </a:solidFill>
              </a:rPr>
              <a:t>Natural disasters?</a:t>
            </a:r>
          </a:p>
          <a:p>
            <a:pPr marL="742950" lvl="1" indent="-285750">
              <a:spcBef>
                <a:spcPct val="20000"/>
              </a:spcBef>
              <a:buFontTx/>
              <a:buChar char="–"/>
            </a:pPr>
            <a:r>
              <a:rPr lang="en-US" sz="2000" dirty="0">
                <a:solidFill>
                  <a:srgbClr val="003399"/>
                </a:solidFill>
              </a:rPr>
              <a:t>Adjacent buildings?</a:t>
            </a:r>
          </a:p>
          <a:p>
            <a:pPr marL="742950" lvl="1" indent="-285750">
              <a:spcBef>
                <a:spcPct val="20000"/>
              </a:spcBef>
              <a:buFontTx/>
              <a:buChar char="–"/>
            </a:pPr>
            <a:r>
              <a:rPr lang="en-US" sz="2000" dirty="0">
                <a:solidFill>
                  <a:srgbClr val="003399"/>
                </a:solidFill>
              </a:rPr>
              <a:t>Crime?</a:t>
            </a:r>
          </a:p>
          <a:p>
            <a:pPr marL="742950" lvl="1" indent="-285750">
              <a:spcBef>
                <a:spcPct val="20000"/>
              </a:spcBef>
              <a:buFontTx/>
              <a:buChar char="–"/>
            </a:pPr>
            <a:r>
              <a:rPr lang="en-US" sz="2000" dirty="0">
                <a:solidFill>
                  <a:srgbClr val="003399"/>
                </a:solidFill>
              </a:rPr>
              <a:t>Riots?</a:t>
            </a:r>
          </a:p>
          <a:p>
            <a:pPr marL="742950" lvl="1" indent="-285750">
              <a:spcBef>
                <a:spcPct val="20000"/>
              </a:spcBef>
              <a:buFontTx/>
              <a:buChar char="–"/>
            </a:pPr>
            <a:r>
              <a:rPr lang="en-US" sz="2000" dirty="0">
                <a:solidFill>
                  <a:srgbClr val="003399"/>
                </a:solidFill>
              </a:rPr>
              <a:t>Airport?</a:t>
            </a:r>
          </a:p>
          <a:p>
            <a:pPr marL="742950" lvl="1" indent="-285750">
              <a:spcBef>
                <a:spcPct val="20000"/>
              </a:spcBef>
              <a:buFontTx/>
              <a:buChar char="–"/>
            </a:pPr>
            <a:r>
              <a:rPr lang="en-US" sz="2000" dirty="0">
                <a:solidFill>
                  <a:srgbClr val="003399"/>
                </a:solidFill>
              </a:rPr>
              <a:t>Highway?</a:t>
            </a:r>
          </a:p>
          <a:p>
            <a:pPr marL="742950" lvl="1" indent="-285750">
              <a:spcBef>
                <a:spcPct val="20000"/>
              </a:spcBef>
              <a:buFontTx/>
              <a:buChar char="–"/>
            </a:pPr>
            <a:endParaRPr lang="en-US" sz="2000" dirty="0">
              <a:solidFill>
                <a:srgbClr val="003399"/>
              </a:solidFill>
            </a:endParaRPr>
          </a:p>
        </p:txBody>
      </p:sp>
      <p:sp>
        <p:nvSpPr>
          <p:cNvPr id="563205" name="Rectangle 5"/>
          <p:cNvSpPr>
            <a:spLocks noChangeArrowheads="1"/>
          </p:cNvSpPr>
          <p:nvPr/>
        </p:nvSpPr>
        <p:spPr bwMode="auto">
          <a:xfrm>
            <a:off x="4600575" y="2057400"/>
            <a:ext cx="3886200" cy="3000375"/>
          </a:xfrm>
          <a:prstGeom prst="rect">
            <a:avLst/>
          </a:prstGeom>
          <a:noFill/>
          <a:ln w="9525">
            <a:noFill/>
            <a:miter lim="800000"/>
            <a:headEnd/>
            <a:tailEnd/>
          </a:ln>
          <a:effectLst/>
        </p:spPr>
        <p:txBody>
          <a:bodyPr/>
          <a:lstStyle/>
          <a:p>
            <a:pPr marL="742950" lvl="1" indent="-285750">
              <a:spcBef>
                <a:spcPct val="20000"/>
              </a:spcBef>
              <a:buFontTx/>
              <a:buChar char="–"/>
            </a:pPr>
            <a:r>
              <a:rPr lang="en-US" sz="2000" dirty="0">
                <a:solidFill>
                  <a:srgbClr val="003399"/>
                </a:solidFill>
              </a:rPr>
              <a:t>Power source?</a:t>
            </a:r>
          </a:p>
          <a:p>
            <a:pPr marL="742950" lvl="1" indent="-285750">
              <a:spcBef>
                <a:spcPct val="20000"/>
              </a:spcBef>
              <a:buFontTx/>
              <a:buChar char="–"/>
            </a:pPr>
            <a:r>
              <a:rPr lang="en-US" sz="2000" dirty="0">
                <a:solidFill>
                  <a:srgbClr val="003399"/>
                </a:solidFill>
              </a:rPr>
              <a:t>Water source?</a:t>
            </a:r>
          </a:p>
          <a:p>
            <a:pPr marL="742950" lvl="1" indent="-285750">
              <a:spcBef>
                <a:spcPct val="20000"/>
              </a:spcBef>
              <a:buFontTx/>
              <a:buChar char="–"/>
            </a:pPr>
            <a:r>
              <a:rPr lang="en-US" sz="2000" dirty="0">
                <a:solidFill>
                  <a:srgbClr val="003399"/>
                </a:solidFill>
              </a:rPr>
              <a:t>Emergency support?</a:t>
            </a:r>
          </a:p>
          <a:p>
            <a:pPr marL="742950" lvl="1" indent="-285750">
              <a:spcBef>
                <a:spcPct val="20000"/>
              </a:spcBef>
              <a:buFontTx/>
              <a:buChar char="–"/>
            </a:pPr>
            <a:r>
              <a:rPr lang="en-US" sz="2000" dirty="0">
                <a:solidFill>
                  <a:srgbClr val="003399"/>
                </a:solidFill>
              </a:rPr>
              <a:t>Fire station?</a:t>
            </a:r>
          </a:p>
          <a:p>
            <a:pPr marL="742950" lvl="1" indent="-285750">
              <a:spcBef>
                <a:spcPct val="20000"/>
              </a:spcBef>
              <a:buFontTx/>
              <a:buChar char="–"/>
            </a:pPr>
            <a:r>
              <a:rPr lang="en-US" sz="2000" dirty="0">
                <a:solidFill>
                  <a:srgbClr val="003399"/>
                </a:solidFill>
              </a:rPr>
              <a:t>Hospital?</a:t>
            </a:r>
          </a:p>
          <a:p>
            <a:pPr marL="742950" lvl="1" indent="-285750">
              <a:spcBef>
                <a:spcPct val="20000"/>
              </a:spcBef>
              <a:buFontTx/>
              <a:buChar char="–"/>
            </a:pPr>
            <a:endParaRPr lang="en-US" sz="2000" dirty="0">
              <a:solidFill>
                <a:srgbClr val="003399"/>
              </a:solidFill>
            </a:endParaRPr>
          </a:p>
        </p:txBody>
      </p:sp>
      <p:pic>
        <p:nvPicPr>
          <p:cNvPr id="562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0887" y="4311732"/>
            <a:ext cx="2254913" cy="196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C666F05E-52F9-47B4-B790-BFB2178901F4}" type="slidenum">
              <a:rPr lang="en-US"/>
              <a:pPr/>
              <a:t>21</a:t>
            </a:fld>
            <a:r>
              <a:rPr lang="en-US" dirty="0"/>
              <a:t> -</a:t>
            </a:r>
          </a:p>
        </p:txBody>
      </p:sp>
      <p:sp>
        <p:nvSpPr>
          <p:cNvPr id="565250"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smtClean="0"/>
              <a:t>Plan and Define Physical Security Requirements</a:t>
            </a:r>
            <a:endParaRPr lang="en-US" dirty="0"/>
          </a:p>
        </p:txBody>
      </p:sp>
      <p:sp>
        <p:nvSpPr>
          <p:cNvPr id="565251" name="Rectangle 3"/>
          <p:cNvSpPr>
            <a:spLocks noGrp="1" noChangeArrowheads="1"/>
          </p:cNvSpPr>
          <p:nvPr>
            <p:ph type="body" idx="1"/>
          </p:nvPr>
        </p:nvSpPr>
        <p:spPr/>
        <p:txBody>
          <a:bodyPr/>
          <a:lstStyle/>
          <a:p>
            <a:r>
              <a:rPr lang="en-US" dirty="0"/>
              <a:t>Perform critical-path analysis for </a:t>
            </a:r>
            <a:r>
              <a:rPr lang="en-US" u="sng" dirty="0">
                <a:solidFill>
                  <a:srgbClr val="FF6600"/>
                </a:solidFill>
              </a:rPr>
              <a:t>site</a:t>
            </a:r>
            <a:r>
              <a:rPr lang="en-US" u="sng" dirty="0">
                <a:solidFill>
                  <a:srgbClr val="FF9900"/>
                </a:solidFill>
              </a:rPr>
              <a:t> </a:t>
            </a:r>
            <a:r>
              <a:rPr lang="en-US" u="sng" dirty="0">
                <a:solidFill>
                  <a:srgbClr val="FF6600"/>
                </a:solidFill>
              </a:rPr>
              <a:t>location</a:t>
            </a:r>
            <a:r>
              <a:rPr lang="en-US" dirty="0"/>
              <a:t>, </a:t>
            </a:r>
            <a:r>
              <a:rPr lang="en-US" u="sng" dirty="0">
                <a:solidFill>
                  <a:srgbClr val="FF6600"/>
                </a:solidFill>
              </a:rPr>
              <a:t>construction</a:t>
            </a:r>
            <a:r>
              <a:rPr lang="en-US" u="sng" dirty="0">
                <a:solidFill>
                  <a:srgbClr val="FF9900"/>
                </a:solidFill>
              </a:rPr>
              <a:t> </a:t>
            </a:r>
            <a:r>
              <a:rPr lang="en-US" u="sng" dirty="0">
                <a:solidFill>
                  <a:srgbClr val="FF6600"/>
                </a:solidFill>
              </a:rPr>
              <a:t>impacts</a:t>
            </a:r>
            <a:r>
              <a:rPr lang="en-US" dirty="0"/>
              <a:t>, and </a:t>
            </a:r>
            <a:r>
              <a:rPr lang="en-US" u="sng" dirty="0">
                <a:solidFill>
                  <a:srgbClr val="FF6600"/>
                </a:solidFill>
              </a:rPr>
              <a:t>facility</a:t>
            </a:r>
            <a:r>
              <a:rPr lang="en-US" u="sng" dirty="0">
                <a:solidFill>
                  <a:srgbClr val="FF9900"/>
                </a:solidFill>
              </a:rPr>
              <a:t> </a:t>
            </a:r>
            <a:r>
              <a:rPr lang="en-US" u="sng" dirty="0">
                <a:solidFill>
                  <a:srgbClr val="FF6600"/>
                </a:solidFill>
              </a:rPr>
              <a:t>impacts</a:t>
            </a:r>
            <a:r>
              <a:rPr lang="en-US" dirty="0">
                <a:solidFill>
                  <a:srgbClr val="000099"/>
                </a:solidFill>
              </a:rPr>
              <a:t>.</a:t>
            </a:r>
          </a:p>
          <a:p>
            <a:pPr lvl="1"/>
            <a:r>
              <a:rPr lang="en-US" dirty="0"/>
              <a:t>Lists all elements of physical security and how they interact and how they are interdependent.</a:t>
            </a:r>
          </a:p>
          <a:p>
            <a:pPr lvl="2"/>
            <a:r>
              <a:rPr lang="en-US" dirty="0"/>
              <a:t>(i.e. power, data, water, A/C, generators, storm drains, and sewer lines).</a:t>
            </a:r>
          </a:p>
          <a:p>
            <a:pPr lvl="1"/>
            <a:r>
              <a:rPr lang="en-US" dirty="0"/>
              <a:t>Path that is critical for business functionality.</a:t>
            </a:r>
          </a:p>
          <a:p>
            <a:pPr lvl="1">
              <a:buClr>
                <a:srgbClr val="003399"/>
              </a:buClr>
              <a:buFont typeface="Arial" charset="0"/>
              <a:buChar char="–"/>
            </a:pPr>
            <a:r>
              <a:rPr lang="en-US" u="sng" dirty="0">
                <a:solidFill>
                  <a:srgbClr val="FF6600"/>
                </a:solidFill>
              </a:rPr>
              <a:t>Alignment</a:t>
            </a:r>
            <a:r>
              <a:rPr lang="en-US" dirty="0"/>
              <a:t> to </a:t>
            </a:r>
            <a:r>
              <a:rPr lang="en-US" u="sng" dirty="0">
                <a:solidFill>
                  <a:srgbClr val="FF6600"/>
                </a:solidFill>
              </a:rPr>
              <a:t>business continuity</a:t>
            </a:r>
            <a:r>
              <a:rPr lang="en-US" dirty="0"/>
              <a:t>, </a:t>
            </a:r>
            <a:r>
              <a:rPr lang="en-US" u="sng" dirty="0">
                <a:solidFill>
                  <a:srgbClr val="FF6600"/>
                </a:solidFill>
              </a:rPr>
              <a:t>COOP</a:t>
            </a:r>
            <a:r>
              <a:rPr lang="en-US" dirty="0"/>
              <a:t>, and </a:t>
            </a:r>
            <a:r>
              <a:rPr lang="en-US" u="sng" dirty="0">
                <a:solidFill>
                  <a:srgbClr val="FF6600"/>
                </a:solidFill>
              </a:rPr>
              <a:t>disaster</a:t>
            </a:r>
            <a:r>
              <a:rPr lang="en-US" u="sng" dirty="0">
                <a:solidFill>
                  <a:srgbClr val="FF9900"/>
                </a:solidFill>
              </a:rPr>
              <a:t> </a:t>
            </a:r>
            <a:r>
              <a:rPr lang="en-US" u="sng" dirty="0">
                <a:solidFill>
                  <a:srgbClr val="FF6600"/>
                </a:solidFill>
              </a:rPr>
              <a:t>recovery</a:t>
            </a:r>
            <a:r>
              <a:rPr lang="en-US" dirty="0"/>
              <a:t> goals.</a:t>
            </a:r>
          </a:p>
          <a:p>
            <a:pPr lvl="2">
              <a:buClr>
                <a:srgbClr val="003399"/>
              </a:buClr>
              <a:buFont typeface="Arial" charset="0"/>
              <a:buChar char="–"/>
            </a:pPr>
            <a:r>
              <a:rPr lang="en-US" u="sng" dirty="0">
                <a:solidFill>
                  <a:srgbClr val="FF6600"/>
                </a:solidFill>
              </a:rPr>
              <a:t>Business impact analysis (BIA)</a:t>
            </a:r>
            <a:r>
              <a:rPr lang="en-US" dirty="0">
                <a:solidFill>
                  <a:srgbClr val="000099"/>
                </a:solidFill>
              </a:rPr>
              <a:t>.</a:t>
            </a:r>
          </a:p>
          <a:p>
            <a:pPr lvl="2">
              <a:buClr>
                <a:srgbClr val="003399"/>
              </a:buClr>
              <a:buFont typeface="Arial" charset="0"/>
              <a:buChar char="–"/>
            </a:pPr>
            <a:r>
              <a:rPr lang="en-US" u="sng" dirty="0">
                <a:solidFill>
                  <a:srgbClr val="FF6600"/>
                </a:solidFill>
              </a:rPr>
              <a:t>Information sensitivity</a:t>
            </a:r>
            <a:r>
              <a:rPr lang="en-US" dirty="0"/>
              <a:t> or classification.</a:t>
            </a:r>
          </a:p>
          <a:p>
            <a:pPr lvl="1">
              <a:buClr>
                <a:srgbClr val="003399"/>
              </a:buClr>
              <a:buFont typeface="Arial" charset="0"/>
              <a:buChar char="–"/>
            </a:pPr>
            <a:r>
              <a:rPr lang="en-US" dirty="0"/>
              <a:t>Consider laws and regulations. </a:t>
            </a:r>
            <a:r>
              <a:rPr lang="en-US" dirty="0" smtClean="0"/>
              <a:t/>
            </a:r>
            <a:br>
              <a:rPr lang="en-US" dirty="0" smtClean="0"/>
            </a:br>
            <a:r>
              <a:rPr lang="en-US" dirty="0" smtClean="0"/>
              <a:t>(</a:t>
            </a:r>
            <a:r>
              <a:rPr lang="en-US" dirty="0"/>
              <a:t>e.g. building codes, fire codes, etc.)</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0887" y="4311732"/>
            <a:ext cx="2254913" cy="196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72E8E4A5-6A7B-4083-BCAB-0F89CA4E2B05}" type="slidenum">
              <a:rPr lang="en-US"/>
              <a:pPr/>
              <a:t>22</a:t>
            </a:fld>
            <a:r>
              <a:rPr lang="en-US" dirty="0"/>
              <a:t> -</a:t>
            </a:r>
          </a:p>
        </p:txBody>
      </p:sp>
      <p:sp>
        <p:nvSpPr>
          <p:cNvPr id="567298"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Facility </a:t>
            </a:r>
            <a:r>
              <a:rPr lang="en-US" dirty="0" smtClean="0"/>
              <a:t>– Location</a:t>
            </a:r>
            <a:endParaRPr lang="en-US" dirty="0"/>
          </a:p>
        </p:txBody>
      </p:sp>
      <p:sp>
        <p:nvSpPr>
          <p:cNvPr id="567299" name="Rectangle 3"/>
          <p:cNvSpPr>
            <a:spLocks noGrp="1" noChangeArrowheads="1"/>
          </p:cNvSpPr>
          <p:nvPr>
            <p:ph type="body" idx="1"/>
          </p:nvPr>
        </p:nvSpPr>
        <p:spPr/>
        <p:txBody>
          <a:bodyPr/>
          <a:lstStyle/>
          <a:p>
            <a:pPr>
              <a:lnSpc>
                <a:spcPct val="90000"/>
              </a:lnSpc>
            </a:pPr>
            <a:r>
              <a:rPr lang="en-US" dirty="0"/>
              <a:t>Location Considerations</a:t>
            </a:r>
          </a:p>
          <a:p>
            <a:pPr lvl="1">
              <a:lnSpc>
                <a:spcPct val="90000"/>
              </a:lnSpc>
              <a:buClr>
                <a:srgbClr val="003399"/>
              </a:buClr>
            </a:pPr>
            <a:r>
              <a:rPr lang="en-US" u="sng" dirty="0">
                <a:solidFill>
                  <a:srgbClr val="FF6600"/>
                </a:solidFill>
              </a:rPr>
              <a:t>Natural disasters</a:t>
            </a:r>
            <a:r>
              <a:rPr lang="en-US" dirty="0"/>
              <a:t> (i.e. floods, tornadoes, earthquakes, or hurricanes.)</a:t>
            </a:r>
          </a:p>
          <a:p>
            <a:pPr lvl="1">
              <a:lnSpc>
                <a:spcPct val="90000"/>
              </a:lnSpc>
              <a:buClr>
                <a:srgbClr val="003399"/>
              </a:buClr>
            </a:pPr>
            <a:r>
              <a:rPr lang="en-US" u="sng" dirty="0">
                <a:solidFill>
                  <a:srgbClr val="FF6600"/>
                </a:solidFill>
              </a:rPr>
              <a:t>Hazardous terrain</a:t>
            </a:r>
            <a:r>
              <a:rPr lang="en-US" dirty="0"/>
              <a:t> (i.e. mudslide, excessive snow or rainfall.)</a:t>
            </a:r>
          </a:p>
          <a:p>
            <a:pPr lvl="1">
              <a:lnSpc>
                <a:spcPct val="90000"/>
              </a:lnSpc>
              <a:buClr>
                <a:srgbClr val="003399"/>
              </a:buClr>
            </a:pPr>
            <a:r>
              <a:rPr lang="en-US" u="sng" dirty="0">
                <a:solidFill>
                  <a:srgbClr val="FF6600"/>
                </a:solidFill>
              </a:rPr>
              <a:t>Surrounding area and external entities</a:t>
            </a:r>
            <a:endParaRPr lang="en-US" dirty="0">
              <a:solidFill>
                <a:srgbClr val="000099"/>
              </a:solidFill>
            </a:endParaRPr>
          </a:p>
          <a:p>
            <a:pPr lvl="2">
              <a:lnSpc>
                <a:spcPct val="90000"/>
              </a:lnSpc>
              <a:buClr>
                <a:srgbClr val="003399"/>
              </a:buClr>
            </a:pPr>
            <a:r>
              <a:rPr lang="en-US" dirty="0"/>
              <a:t>Local crime rate / Riots.</a:t>
            </a:r>
          </a:p>
          <a:p>
            <a:pPr lvl="2">
              <a:lnSpc>
                <a:spcPct val="90000"/>
              </a:lnSpc>
              <a:buClr>
                <a:srgbClr val="003399"/>
              </a:buClr>
            </a:pPr>
            <a:r>
              <a:rPr lang="en-US" dirty="0"/>
              <a:t>Proximity to police, medical, and fire stations.</a:t>
            </a:r>
          </a:p>
          <a:p>
            <a:pPr lvl="2">
              <a:lnSpc>
                <a:spcPct val="90000"/>
              </a:lnSpc>
              <a:buClr>
                <a:srgbClr val="003399"/>
              </a:buClr>
            </a:pPr>
            <a:r>
              <a:rPr lang="en-US" dirty="0"/>
              <a:t>Potential hazards from surrounding area.</a:t>
            </a:r>
          </a:p>
          <a:p>
            <a:pPr lvl="1">
              <a:lnSpc>
                <a:spcPct val="90000"/>
              </a:lnSpc>
              <a:buClr>
                <a:srgbClr val="003399"/>
              </a:buClr>
            </a:pPr>
            <a:r>
              <a:rPr lang="en-US" u="sng" dirty="0">
                <a:solidFill>
                  <a:srgbClr val="FF6600"/>
                </a:solidFill>
              </a:rPr>
              <a:t>Accessibility</a:t>
            </a:r>
          </a:p>
          <a:p>
            <a:pPr lvl="2">
              <a:lnSpc>
                <a:spcPct val="90000"/>
              </a:lnSpc>
              <a:buClr>
                <a:srgbClr val="003399"/>
              </a:buClr>
            </a:pPr>
            <a:r>
              <a:rPr lang="en-US" dirty="0"/>
              <a:t>Road access.</a:t>
            </a:r>
          </a:p>
          <a:p>
            <a:pPr lvl="2">
              <a:lnSpc>
                <a:spcPct val="90000"/>
              </a:lnSpc>
              <a:buClr>
                <a:srgbClr val="003399"/>
              </a:buClr>
            </a:pPr>
            <a:r>
              <a:rPr lang="en-US" dirty="0"/>
              <a:t>Excessive traffic.</a:t>
            </a:r>
          </a:p>
          <a:p>
            <a:pPr lvl="2">
              <a:lnSpc>
                <a:spcPct val="90000"/>
              </a:lnSpc>
              <a:buClr>
                <a:srgbClr val="003399"/>
              </a:buClr>
            </a:pPr>
            <a:r>
              <a:rPr lang="en-US" dirty="0"/>
              <a:t>Proximity to airports, train stations, and </a:t>
            </a:r>
            <a:r>
              <a:rPr lang="en-US" dirty="0" smtClean="0"/>
              <a:t/>
            </a:r>
            <a:br>
              <a:rPr lang="en-US" dirty="0" smtClean="0"/>
            </a:br>
            <a:r>
              <a:rPr lang="en-US" dirty="0" smtClean="0"/>
              <a:t>highways</a:t>
            </a:r>
            <a:r>
              <a:rPr lang="en-US" dirty="0"/>
              <a:t>.</a:t>
            </a:r>
          </a:p>
          <a:p>
            <a:pPr lvl="1">
              <a:lnSpc>
                <a:spcPct val="90000"/>
              </a:lnSpc>
              <a:buClr>
                <a:srgbClr val="003399"/>
              </a:buClr>
            </a:pPr>
            <a:r>
              <a:rPr lang="en-US" u="sng" dirty="0">
                <a:solidFill>
                  <a:srgbClr val="FF6600"/>
                </a:solidFill>
              </a:rPr>
              <a:t>Visibility</a:t>
            </a:r>
          </a:p>
          <a:p>
            <a:pPr lvl="2">
              <a:lnSpc>
                <a:spcPct val="90000"/>
              </a:lnSpc>
              <a:buClr>
                <a:srgbClr val="003399"/>
              </a:buClr>
            </a:pPr>
            <a:r>
              <a:rPr lang="en-US" dirty="0"/>
              <a:t>Building markings and signs.</a:t>
            </a:r>
          </a:p>
          <a:p>
            <a:pPr lvl="2">
              <a:lnSpc>
                <a:spcPct val="90000"/>
              </a:lnSpc>
              <a:buClr>
                <a:srgbClr val="003399"/>
              </a:buClr>
            </a:pPr>
            <a:r>
              <a:rPr lang="en-US" dirty="0"/>
              <a:t>High or low population in the area.</a:t>
            </a:r>
          </a:p>
          <a:p>
            <a:pPr lvl="2">
              <a:lnSpc>
                <a:spcPct val="90000"/>
              </a:lnSpc>
              <a:buClr>
                <a:srgbClr val="003399"/>
              </a:buClr>
            </a:pPr>
            <a:r>
              <a:rPr lang="en-US" dirty="0"/>
              <a:t>Types of neighbors.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0887" y="4311732"/>
            <a:ext cx="2254913" cy="196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Security Countermeasures &amp; Technologies</a:t>
            </a:r>
            <a:r>
              <a:rPr lang="en-US" dirty="0"/>
              <a:t/>
            </a:r>
            <a:br>
              <a:rPr lang="en-US" dirty="0"/>
            </a:br>
            <a:r>
              <a:rPr lang="en-US" dirty="0" smtClean="0"/>
              <a:t>CPTED </a:t>
            </a:r>
            <a:r>
              <a:rPr lang="en-US" dirty="0"/>
              <a:t>– </a:t>
            </a:r>
            <a:r>
              <a:rPr lang="en-US" dirty="0" smtClean="0"/>
              <a:t>Natural Access Control</a:t>
            </a:r>
            <a:endParaRPr lang="en-US" dirty="0"/>
          </a:p>
        </p:txBody>
      </p:sp>
      <p:sp>
        <p:nvSpPr>
          <p:cNvPr id="8" name="Content Placeholder 7"/>
          <p:cNvSpPr>
            <a:spLocks noGrp="1"/>
          </p:cNvSpPr>
          <p:nvPr>
            <p:ph idx="1"/>
          </p:nvPr>
        </p:nvSpPr>
        <p:spPr/>
        <p:txBody>
          <a:bodyPr/>
          <a:lstStyle/>
          <a:p>
            <a:pPr>
              <a:buClr>
                <a:srgbClr val="003399"/>
              </a:buClr>
            </a:pPr>
            <a:r>
              <a:rPr lang="en-US" u="sng" dirty="0">
                <a:solidFill>
                  <a:srgbClr val="FF6600"/>
                </a:solidFill>
              </a:rPr>
              <a:t>Terrain</a:t>
            </a:r>
          </a:p>
          <a:p>
            <a:pPr lvl="1">
              <a:buClr>
                <a:srgbClr val="003399"/>
              </a:buClr>
            </a:pPr>
            <a:r>
              <a:rPr lang="en-US" dirty="0"/>
              <a:t>Distance from fenced boundary to building. Distance to adjacent building or structure.</a:t>
            </a:r>
          </a:p>
          <a:p>
            <a:pPr lvl="1">
              <a:buClr>
                <a:srgbClr val="003399"/>
              </a:buClr>
            </a:pPr>
            <a:r>
              <a:rPr lang="en-US" dirty="0"/>
              <a:t>Roadway and paths to building(s).</a:t>
            </a:r>
          </a:p>
          <a:p>
            <a:pPr>
              <a:buClr>
                <a:srgbClr val="003399"/>
              </a:buClr>
            </a:pPr>
            <a:r>
              <a:rPr lang="en-US" u="sng" dirty="0">
                <a:solidFill>
                  <a:srgbClr val="FF6600"/>
                </a:solidFill>
              </a:rPr>
              <a:t>Landscaping</a:t>
            </a:r>
          </a:p>
          <a:p>
            <a:pPr lvl="1">
              <a:buClr>
                <a:srgbClr val="003399"/>
              </a:buClr>
            </a:pPr>
            <a:r>
              <a:rPr lang="en-US" dirty="0"/>
              <a:t>Spiny shrubs and/or </a:t>
            </a:r>
            <a:r>
              <a:rPr lang="en-US" dirty="0" smtClean="0"/>
              <a:t>trees</a:t>
            </a:r>
            <a:endParaRPr lang="en-US" dirty="0"/>
          </a:p>
          <a:p>
            <a:pPr lvl="1">
              <a:buClr>
                <a:srgbClr val="003399"/>
              </a:buClr>
            </a:pPr>
            <a:r>
              <a:rPr lang="en-US" dirty="0"/>
              <a:t>Grass, sod or gravel </a:t>
            </a:r>
            <a:r>
              <a:rPr lang="en-US" dirty="0" smtClean="0"/>
              <a:t>traps</a:t>
            </a:r>
            <a:endParaRPr lang="en-US" dirty="0"/>
          </a:p>
          <a:p>
            <a:pPr lvl="1">
              <a:buClr>
                <a:srgbClr val="003399"/>
              </a:buClr>
            </a:pPr>
            <a:r>
              <a:rPr lang="en-US" dirty="0"/>
              <a:t>Water (i.e. drainage pond, lake or stream</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 </a:t>
            </a:r>
            <a:fld id="{B4B8681B-3273-4501-97EB-5C2EFE6C7630}" type="slidenum">
              <a:rPr lang="en-US" smtClean="0"/>
              <a:pPr/>
              <a:t>23</a:t>
            </a:fld>
            <a:r>
              <a:rPr lang="en-US" smtClean="0"/>
              <a:t> -</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265" y="4191001"/>
            <a:ext cx="2619870" cy="171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5738" y="4191000"/>
            <a:ext cx="2548662" cy="171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4753590"/>
            <a:ext cx="3124200" cy="202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751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Security Countermeasures &amp; Technologies</a:t>
            </a:r>
            <a:r>
              <a:rPr lang="en-US" dirty="0"/>
              <a:t/>
            </a:r>
            <a:br>
              <a:rPr lang="en-US" dirty="0"/>
            </a:br>
            <a:r>
              <a:rPr lang="en-US" dirty="0"/>
              <a:t>CPTED – Natural </a:t>
            </a:r>
            <a:r>
              <a:rPr lang="en-US" dirty="0" smtClean="0"/>
              <a:t>Surveillance</a:t>
            </a:r>
            <a:endParaRPr lang="en-US" dirty="0"/>
          </a:p>
        </p:txBody>
      </p:sp>
      <p:sp>
        <p:nvSpPr>
          <p:cNvPr id="3" name="Content Placeholder 2"/>
          <p:cNvSpPr>
            <a:spLocks noGrp="1"/>
          </p:cNvSpPr>
          <p:nvPr>
            <p:ph idx="1"/>
          </p:nvPr>
        </p:nvSpPr>
        <p:spPr/>
        <p:txBody>
          <a:bodyPr/>
          <a:lstStyle/>
          <a:p>
            <a:r>
              <a:rPr lang="en-US" dirty="0"/>
              <a:t>Use and placement of physical environmental features, personnel walkways, and activity areas in ways that maximize visibility</a:t>
            </a:r>
          </a:p>
          <a:p>
            <a:r>
              <a:rPr lang="en-US" dirty="0"/>
              <a:t>Open stairways</a:t>
            </a:r>
          </a:p>
          <a:p>
            <a:r>
              <a:rPr lang="en-US" dirty="0"/>
              <a:t>Make employees feel safe and intruders feel uncomfortable</a:t>
            </a:r>
          </a:p>
          <a:p>
            <a:endParaRPr lang="en-US" dirty="0"/>
          </a:p>
        </p:txBody>
      </p:sp>
      <p:sp>
        <p:nvSpPr>
          <p:cNvPr id="4" name="Slide Number Placeholder 3"/>
          <p:cNvSpPr>
            <a:spLocks noGrp="1"/>
          </p:cNvSpPr>
          <p:nvPr>
            <p:ph type="sldNum" sz="quarter" idx="10"/>
          </p:nvPr>
        </p:nvSpPr>
        <p:spPr/>
        <p:txBody>
          <a:bodyPr/>
          <a:lstStyle/>
          <a:p>
            <a:r>
              <a:rPr lang="en-US" smtClean="0"/>
              <a:t>- </a:t>
            </a:r>
            <a:fld id="{B4B8681B-3273-4501-97EB-5C2EFE6C7630}" type="slidenum">
              <a:rPr lang="en-US" smtClean="0"/>
              <a:pPr/>
              <a:t>24</a:t>
            </a:fld>
            <a:r>
              <a:rPr lang="en-US" smtClean="0"/>
              <a:t> -</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024" y="3668177"/>
            <a:ext cx="1984736" cy="148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9" y="3429000"/>
            <a:ext cx="2529463" cy="172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8045" y="4648200"/>
            <a:ext cx="2308719" cy="172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559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Security Countermeasures &amp; Technologies</a:t>
            </a:r>
            <a:r>
              <a:rPr lang="en-US" dirty="0"/>
              <a:t/>
            </a:r>
            <a:br>
              <a:rPr lang="en-US" dirty="0"/>
            </a:br>
            <a:r>
              <a:rPr lang="en-US" dirty="0"/>
              <a:t>CPTED – </a:t>
            </a:r>
            <a:r>
              <a:rPr lang="en-US" dirty="0" smtClean="0"/>
              <a:t>Territorial Reinforcement</a:t>
            </a:r>
            <a:endParaRPr lang="en-US" dirty="0"/>
          </a:p>
        </p:txBody>
      </p:sp>
      <p:sp>
        <p:nvSpPr>
          <p:cNvPr id="3" name="Content Placeholder 2"/>
          <p:cNvSpPr>
            <a:spLocks noGrp="1"/>
          </p:cNvSpPr>
          <p:nvPr>
            <p:ph idx="1"/>
          </p:nvPr>
        </p:nvSpPr>
        <p:spPr/>
        <p:txBody>
          <a:bodyPr/>
          <a:lstStyle/>
          <a:p>
            <a:r>
              <a:rPr lang="en-US" dirty="0"/>
              <a:t>Physical designs that emphasize or extend the company’s physical sphere of influence so that legitimate users feel a sense of ownership of that space</a:t>
            </a:r>
          </a:p>
          <a:p>
            <a:r>
              <a:rPr lang="en-US" dirty="0"/>
              <a:t>Use walls, fences, flags, </a:t>
            </a:r>
            <a:r>
              <a:rPr lang="en-US" dirty="0" smtClean="0"/>
              <a:t>etc.</a:t>
            </a:r>
            <a:endParaRPr lang="en-US" dirty="0"/>
          </a:p>
          <a:p>
            <a:r>
              <a:rPr lang="en-US" dirty="0"/>
              <a:t>Create a sense of dedicated community</a:t>
            </a:r>
          </a:p>
          <a:p>
            <a:endParaRPr lang="en-US" dirty="0"/>
          </a:p>
        </p:txBody>
      </p:sp>
      <p:sp>
        <p:nvSpPr>
          <p:cNvPr id="4" name="Slide Number Placeholder 3"/>
          <p:cNvSpPr>
            <a:spLocks noGrp="1"/>
          </p:cNvSpPr>
          <p:nvPr>
            <p:ph type="sldNum" sz="quarter" idx="10"/>
          </p:nvPr>
        </p:nvSpPr>
        <p:spPr/>
        <p:txBody>
          <a:bodyPr/>
          <a:lstStyle/>
          <a:p>
            <a:r>
              <a:rPr lang="en-US" smtClean="0"/>
              <a:t>- </a:t>
            </a:r>
            <a:fld id="{B4B8681B-3273-4501-97EB-5C2EFE6C7630}" type="slidenum">
              <a:rPr lang="en-US" smtClean="0"/>
              <a:pPr/>
              <a:t>25</a:t>
            </a:fld>
            <a:r>
              <a:rPr lang="en-US" smtClean="0"/>
              <a:t> -</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636590"/>
            <a:ext cx="2373404" cy="16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636590"/>
            <a:ext cx="2337533"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267200"/>
            <a:ext cx="2373405" cy="233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423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Security Countermeasures &amp; Technologies</a:t>
            </a:r>
            <a:r>
              <a:rPr lang="en-US" dirty="0" smtClean="0"/>
              <a:t/>
            </a:r>
            <a:br>
              <a:rPr lang="en-US" dirty="0" smtClean="0"/>
            </a:br>
            <a:r>
              <a:rPr lang="en-US" dirty="0"/>
              <a:t>CPTED – </a:t>
            </a:r>
            <a:r>
              <a:rPr lang="en-US" dirty="0" smtClean="0"/>
              <a:t>Target Hardening</a:t>
            </a:r>
            <a:endParaRPr lang="en-US" dirty="0"/>
          </a:p>
        </p:txBody>
      </p:sp>
      <p:sp>
        <p:nvSpPr>
          <p:cNvPr id="3" name="Content Placeholder 2"/>
          <p:cNvSpPr>
            <a:spLocks noGrp="1"/>
          </p:cNvSpPr>
          <p:nvPr>
            <p:ph idx="1"/>
          </p:nvPr>
        </p:nvSpPr>
        <p:spPr/>
        <p:txBody>
          <a:bodyPr>
            <a:normAutofit lnSpcReduction="10000"/>
          </a:bodyPr>
          <a:lstStyle/>
          <a:p>
            <a:r>
              <a:rPr lang="en-US" dirty="0" smtClean="0"/>
              <a:t>Building access controls</a:t>
            </a:r>
          </a:p>
          <a:p>
            <a:pPr lvl="1"/>
            <a:r>
              <a:rPr lang="en-US" dirty="0" smtClean="0"/>
              <a:t>Entry/ exit points</a:t>
            </a:r>
          </a:p>
          <a:p>
            <a:pPr lvl="1"/>
            <a:r>
              <a:rPr lang="en-US" dirty="0" smtClean="0"/>
              <a:t>Windows and doors</a:t>
            </a:r>
          </a:p>
          <a:p>
            <a:pPr lvl="1"/>
            <a:r>
              <a:rPr lang="en-US" dirty="0" smtClean="0"/>
              <a:t>Interior partitions (e.g., walls, ceilings, and floors, etc.)</a:t>
            </a:r>
          </a:p>
          <a:p>
            <a:pPr lvl="1"/>
            <a:r>
              <a:rPr lang="en-US" dirty="0" smtClean="0"/>
              <a:t>Locks</a:t>
            </a:r>
          </a:p>
          <a:p>
            <a:pPr lvl="1"/>
            <a:r>
              <a:rPr lang="en-US" dirty="0" smtClean="0"/>
              <a:t>Intrusion detection</a:t>
            </a:r>
          </a:p>
          <a:p>
            <a:r>
              <a:rPr lang="en-US" dirty="0" smtClean="0"/>
              <a:t>Utilities</a:t>
            </a:r>
          </a:p>
          <a:p>
            <a:pPr lvl="1"/>
            <a:r>
              <a:rPr lang="en-US" dirty="0" smtClean="0"/>
              <a:t>Power sources: primary and backup</a:t>
            </a:r>
          </a:p>
          <a:p>
            <a:pPr lvl="1"/>
            <a:r>
              <a:rPr lang="en-US" dirty="0" smtClean="0"/>
              <a:t>Water sources and sewage</a:t>
            </a:r>
          </a:p>
          <a:p>
            <a:r>
              <a:rPr lang="en-US" dirty="0" smtClean="0"/>
              <a:t>Air conditioning</a:t>
            </a:r>
          </a:p>
          <a:p>
            <a:pPr lvl="1"/>
            <a:r>
              <a:rPr lang="en-US" dirty="0" smtClean="0"/>
              <a:t>Heating &amp; cooling</a:t>
            </a:r>
          </a:p>
          <a:p>
            <a:pPr lvl="1"/>
            <a:r>
              <a:rPr lang="en-US" dirty="0" smtClean="0"/>
              <a:t>Humidity control</a:t>
            </a:r>
          </a:p>
          <a:p>
            <a:r>
              <a:rPr lang="en-US" dirty="0" smtClean="0"/>
              <a:t>Fire controls</a:t>
            </a:r>
          </a:p>
          <a:p>
            <a:pPr lvl="1"/>
            <a:r>
              <a:rPr lang="en-US" dirty="0" smtClean="0"/>
              <a:t>Detection and mitigation</a:t>
            </a:r>
          </a:p>
          <a:p>
            <a:endParaRPr lang="en-US" dirty="0"/>
          </a:p>
        </p:txBody>
      </p:sp>
      <p:sp>
        <p:nvSpPr>
          <p:cNvPr id="4" name="Slide Number Placeholder 3"/>
          <p:cNvSpPr>
            <a:spLocks noGrp="1"/>
          </p:cNvSpPr>
          <p:nvPr>
            <p:ph type="sldNum" sz="quarter" idx="10"/>
          </p:nvPr>
        </p:nvSpPr>
        <p:spPr/>
        <p:txBody>
          <a:bodyPr/>
          <a:lstStyle/>
          <a:p>
            <a:r>
              <a:rPr lang="en-US" smtClean="0"/>
              <a:t>- </a:t>
            </a:r>
            <a:fld id="{B4B8681B-3273-4501-97EB-5C2EFE6C7630}" type="slidenum">
              <a:rPr lang="en-US" smtClean="0"/>
              <a:pPr/>
              <a:t>26</a:t>
            </a:fld>
            <a:r>
              <a:rPr lang="en-US" smtClean="0"/>
              <a:t> -</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0887" y="4311732"/>
            <a:ext cx="2254913" cy="196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79233A08-23F1-4454-91D7-676B15DFD83E}" type="slidenum">
              <a:rPr lang="en-US"/>
              <a:pPr/>
              <a:t>27</a:t>
            </a:fld>
            <a:r>
              <a:rPr lang="en-US" dirty="0"/>
              <a:t> -</a:t>
            </a:r>
          </a:p>
        </p:txBody>
      </p:sp>
      <p:sp>
        <p:nvSpPr>
          <p:cNvPr id="569346"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Administrative Controls</a:t>
            </a:r>
          </a:p>
        </p:txBody>
      </p:sp>
      <p:sp>
        <p:nvSpPr>
          <p:cNvPr id="569347" name="Rectangle 3"/>
          <p:cNvSpPr>
            <a:spLocks noGrp="1" noChangeArrowheads="1"/>
          </p:cNvSpPr>
          <p:nvPr>
            <p:ph type="body" idx="1"/>
          </p:nvPr>
        </p:nvSpPr>
        <p:spPr/>
        <p:txBody>
          <a:bodyPr/>
          <a:lstStyle/>
          <a:p>
            <a:r>
              <a:rPr lang="en-US" dirty="0"/>
              <a:t>Physical security policies &amp; procedures</a:t>
            </a:r>
          </a:p>
          <a:p>
            <a:pPr lvl="1"/>
            <a:r>
              <a:rPr lang="en-US" dirty="0"/>
              <a:t>Response measures and procedures</a:t>
            </a:r>
          </a:p>
          <a:p>
            <a:pPr lvl="2"/>
            <a:r>
              <a:rPr lang="en-US" dirty="0"/>
              <a:t>Integration with </a:t>
            </a:r>
            <a:r>
              <a:rPr lang="en-US" u="sng" dirty="0">
                <a:solidFill>
                  <a:srgbClr val="FF6600"/>
                </a:solidFill>
              </a:rPr>
              <a:t>business continuity</a:t>
            </a:r>
            <a:r>
              <a:rPr lang="en-US" dirty="0"/>
              <a:t>, </a:t>
            </a:r>
            <a:r>
              <a:rPr lang="en-US" u="sng" dirty="0">
                <a:solidFill>
                  <a:srgbClr val="FF6600"/>
                </a:solidFill>
              </a:rPr>
              <a:t>COOP</a:t>
            </a:r>
            <a:r>
              <a:rPr lang="en-US" dirty="0"/>
              <a:t>, and </a:t>
            </a:r>
            <a:r>
              <a:rPr lang="en-US" u="sng" dirty="0">
                <a:solidFill>
                  <a:srgbClr val="FF6600"/>
                </a:solidFill>
              </a:rPr>
              <a:t>disaster recovery plans</a:t>
            </a:r>
            <a:r>
              <a:rPr lang="en-US" dirty="0">
                <a:solidFill>
                  <a:srgbClr val="000099"/>
                </a:solidFill>
              </a:rPr>
              <a:t>.</a:t>
            </a:r>
          </a:p>
          <a:p>
            <a:pPr lvl="2">
              <a:buClr>
                <a:srgbClr val="003399"/>
              </a:buClr>
            </a:pPr>
            <a:r>
              <a:rPr lang="en-US" u="sng" dirty="0">
                <a:solidFill>
                  <a:srgbClr val="FF6600"/>
                </a:solidFill>
              </a:rPr>
              <a:t>Periodic inspections and reports</a:t>
            </a:r>
            <a:r>
              <a:rPr lang="en-US" dirty="0">
                <a:solidFill>
                  <a:srgbClr val="000099"/>
                </a:solidFill>
              </a:rPr>
              <a:t>.</a:t>
            </a:r>
          </a:p>
          <a:p>
            <a:pPr lvl="2">
              <a:buClr>
                <a:srgbClr val="003399"/>
              </a:buClr>
            </a:pPr>
            <a:r>
              <a:rPr lang="en-US" u="sng" dirty="0">
                <a:solidFill>
                  <a:srgbClr val="FF6600"/>
                </a:solidFill>
              </a:rPr>
              <a:t>Awareness training, testing and drills</a:t>
            </a:r>
            <a:r>
              <a:rPr lang="en-US" dirty="0">
                <a:solidFill>
                  <a:srgbClr val="000099"/>
                </a:solidFill>
              </a:rPr>
              <a:t>.</a:t>
            </a:r>
          </a:p>
          <a:p>
            <a:pPr lvl="1"/>
            <a:r>
              <a:rPr lang="en-US" dirty="0"/>
              <a:t>Risk Management processes</a:t>
            </a:r>
          </a:p>
          <a:p>
            <a:pPr lvl="2"/>
            <a:r>
              <a:rPr lang="en-US" dirty="0"/>
              <a:t>Risk assessment to identify threats and threat agents</a:t>
            </a:r>
          </a:p>
          <a:p>
            <a:pPr lvl="2"/>
            <a:r>
              <a:rPr lang="en-US" dirty="0"/>
              <a:t>Risk mitigation to plan for change and update baseline </a:t>
            </a:r>
          </a:p>
          <a:p>
            <a:pPr lvl="2"/>
            <a:r>
              <a:rPr lang="en-US" dirty="0"/>
              <a:t>Risk evaluation to verify &amp; validate countermeasures.</a:t>
            </a:r>
          </a:p>
          <a:p>
            <a:pPr lvl="1"/>
            <a:r>
              <a:rPr lang="en-US" dirty="0"/>
              <a:t>Security audits &amp; assessments</a:t>
            </a:r>
          </a:p>
          <a:p>
            <a:pPr lvl="2"/>
            <a:r>
              <a:rPr lang="en-US" dirty="0"/>
              <a:t>Review audit trails of entries and exits.</a:t>
            </a:r>
          </a:p>
          <a:p>
            <a:pPr lvl="2"/>
            <a:r>
              <a:rPr lang="en-US" dirty="0"/>
              <a:t>Perform assessments using walkthrough (desktop exercise), checklist, simulation, or full-interrupt test.</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EF87D3B5-81E2-4547-8587-F4A666252CDD}" type="slidenum">
              <a:rPr lang="en-US"/>
              <a:pPr/>
              <a:t>28</a:t>
            </a:fld>
            <a:r>
              <a:rPr lang="en-US" dirty="0"/>
              <a:t> -</a:t>
            </a:r>
          </a:p>
        </p:txBody>
      </p:sp>
      <p:sp>
        <p:nvSpPr>
          <p:cNvPr id="571394"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Administrative Controls</a:t>
            </a:r>
          </a:p>
        </p:txBody>
      </p:sp>
      <p:sp>
        <p:nvSpPr>
          <p:cNvPr id="571395" name="Rectangle 3"/>
          <p:cNvSpPr>
            <a:spLocks noGrp="1" noChangeArrowheads="1"/>
          </p:cNvSpPr>
          <p:nvPr>
            <p:ph type="body" idx="1"/>
          </p:nvPr>
        </p:nvSpPr>
        <p:spPr/>
        <p:txBody>
          <a:bodyPr/>
          <a:lstStyle/>
          <a:p>
            <a:pPr>
              <a:buClr>
                <a:srgbClr val="003399"/>
              </a:buClr>
            </a:pPr>
            <a:r>
              <a:rPr lang="en-US" u="sng" dirty="0">
                <a:solidFill>
                  <a:srgbClr val="FF6600"/>
                </a:solidFill>
              </a:rPr>
              <a:t>Security guards</a:t>
            </a:r>
            <a:r>
              <a:rPr lang="en-US" dirty="0"/>
              <a:t> are used for making </a:t>
            </a:r>
            <a:r>
              <a:rPr lang="en-US" u="sng" dirty="0">
                <a:solidFill>
                  <a:srgbClr val="FF6600"/>
                </a:solidFill>
              </a:rPr>
              <a:t>complex decisions</a:t>
            </a:r>
            <a:r>
              <a:rPr lang="en-US" dirty="0"/>
              <a:t>:</a:t>
            </a:r>
          </a:p>
          <a:p>
            <a:pPr lvl="1"/>
            <a:r>
              <a:rPr lang="en-US" dirty="0"/>
              <a:t>Checking credentials at entry points.</a:t>
            </a:r>
          </a:p>
          <a:p>
            <a:pPr lvl="1"/>
            <a:r>
              <a:rPr lang="en-US" dirty="0"/>
              <a:t>Ensuring company property does not leave facility.</a:t>
            </a:r>
          </a:p>
          <a:p>
            <a:pPr lvl="1"/>
            <a:r>
              <a:rPr lang="en-US" dirty="0"/>
              <a:t>Monitor intrusion detection and fire alarm systems.</a:t>
            </a:r>
          </a:p>
          <a:p>
            <a:pPr lvl="1"/>
            <a:r>
              <a:rPr lang="en-US" dirty="0"/>
              <a:t>Verify doors and windows are locked.</a:t>
            </a:r>
          </a:p>
          <a:p>
            <a:pPr lvl="1"/>
            <a:r>
              <a:rPr lang="en-US" dirty="0"/>
              <a:t>Watching for suspicious activity.</a:t>
            </a:r>
          </a:p>
          <a:p>
            <a:pPr lvl="1"/>
            <a:r>
              <a:rPr lang="en-US" dirty="0"/>
              <a:t>Watch for piggybacking.</a:t>
            </a:r>
          </a:p>
          <a:p>
            <a:pPr lvl="1"/>
            <a:r>
              <a:rPr lang="en-US" dirty="0"/>
              <a:t>Should not stay stationary – may have a post and one roving guard.</a:t>
            </a:r>
          </a:p>
          <a:p>
            <a:pPr lvl="1"/>
            <a:r>
              <a:rPr lang="en-US" dirty="0"/>
              <a:t>Personnel is the most expensive countermeasure to reduce physical security risks.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10"/>
          </p:nvPr>
        </p:nvSpPr>
        <p:spPr/>
        <p:txBody>
          <a:bodyPr/>
          <a:lstStyle/>
          <a:p>
            <a:r>
              <a:rPr lang="en-US" dirty="0"/>
              <a:t>- </a:t>
            </a:r>
            <a:fld id="{9EE3D74F-AD69-438D-A9FD-12131CE21545}" type="slidenum">
              <a:rPr lang="en-US"/>
              <a:pPr/>
              <a:t>29</a:t>
            </a:fld>
            <a:r>
              <a:rPr lang="en-US" dirty="0"/>
              <a:t> -</a:t>
            </a:r>
          </a:p>
        </p:txBody>
      </p:sp>
      <p:sp>
        <p:nvSpPr>
          <p:cNvPr id="612354"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Physical </a:t>
            </a:r>
            <a:r>
              <a:rPr lang="en-US" dirty="0" smtClean="0"/>
              <a:t>Controls – Facility Construction</a:t>
            </a:r>
            <a:endParaRPr lang="en-US" dirty="0"/>
          </a:p>
        </p:txBody>
      </p:sp>
      <p:sp>
        <p:nvSpPr>
          <p:cNvPr id="612355" name="Rectangle 3"/>
          <p:cNvSpPr>
            <a:spLocks noGrp="1" noChangeArrowheads="1"/>
          </p:cNvSpPr>
          <p:nvPr>
            <p:ph type="body" sz="half" idx="1"/>
          </p:nvPr>
        </p:nvSpPr>
        <p:spPr>
          <a:xfrm>
            <a:off x="685800" y="1143000"/>
            <a:ext cx="7772400" cy="2819400"/>
          </a:xfrm>
        </p:spPr>
        <p:txBody>
          <a:bodyPr/>
          <a:lstStyle/>
          <a:p>
            <a:pPr>
              <a:buClr>
                <a:srgbClr val="003399"/>
              </a:buClr>
            </a:pPr>
            <a:r>
              <a:rPr lang="en-US" dirty="0" smtClean="0"/>
              <a:t>Structured </a:t>
            </a:r>
            <a:r>
              <a:rPr lang="en-US" dirty="0"/>
              <a:t>barriers</a:t>
            </a:r>
            <a:r>
              <a:rPr lang="en-US" dirty="0" smtClean="0"/>
              <a:t>: </a:t>
            </a:r>
            <a:r>
              <a:rPr lang="en-US" u="sng" dirty="0" smtClean="0">
                <a:solidFill>
                  <a:srgbClr val="FF6600"/>
                </a:solidFill>
              </a:rPr>
              <a:t>Perimeter structure</a:t>
            </a:r>
          </a:p>
          <a:p>
            <a:pPr>
              <a:buClr>
                <a:srgbClr val="003399"/>
              </a:buClr>
            </a:pPr>
            <a:r>
              <a:rPr lang="en-US" u="sng" dirty="0" smtClean="0">
                <a:solidFill>
                  <a:srgbClr val="FF6600"/>
                </a:solidFill>
              </a:rPr>
              <a:t>Walls &amp; Fencing</a:t>
            </a:r>
            <a:endParaRPr lang="en-US" u="sng" dirty="0">
              <a:solidFill>
                <a:srgbClr val="FF6600"/>
              </a:solidFill>
            </a:endParaRPr>
          </a:p>
          <a:p>
            <a:pPr lvl="1">
              <a:buClr>
                <a:srgbClr val="003399"/>
              </a:buClr>
            </a:pPr>
            <a:r>
              <a:rPr lang="en-US" dirty="0"/>
              <a:t>Specific gauge and fabrication specifications (e.g. No. 11 gauge galvanized chain-link fencing material.)</a:t>
            </a:r>
          </a:p>
          <a:p>
            <a:pPr lvl="1">
              <a:buClr>
                <a:srgbClr val="003399"/>
              </a:buClr>
            </a:pPr>
            <a:r>
              <a:rPr lang="en-US" dirty="0"/>
              <a:t>Specify height, or need for “top guard” (e.g. 8-ft in height, 6-in. under ground with top guard.)</a:t>
            </a:r>
          </a:p>
        </p:txBody>
      </p:sp>
      <p:graphicFrame>
        <p:nvGraphicFramePr>
          <p:cNvPr id="612401" name="Group 49"/>
          <p:cNvGraphicFramePr>
            <a:graphicFrameLocks noGrp="1"/>
          </p:cNvGraphicFramePr>
          <p:nvPr>
            <p:ph sz="half" idx="2"/>
          </p:nvPr>
        </p:nvGraphicFramePr>
        <p:xfrm>
          <a:off x="1385888" y="3566160"/>
          <a:ext cx="6324600" cy="1463040"/>
        </p:xfrm>
        <a:graphic>
          <a:graphicData uri="http://schemas.openxmlformats.org/drawingml/2006/table">
            <a:tbl>
              <a:tblPr/>
              <a:tblGrid>
                <a:gridCol w="3162300"/>
                <a:gridCol w="3162300"/>
              </a:tblGrid>
              <a:tr h="323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Height</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Protection</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r>
              <a:tr h="323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1 meter / 3 – 4 ft</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Deters casual trespassers</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2 meter / 6 – 7 ft</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Too high to climb easily</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2.4 meter / 8 ft with top guard</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Deters determined intruder</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12399" name="Text Box 47"/>
          <p:cNvSpPr txBox="1">
            <a:spLocks noChangeArrowheads="1"/>
          </p:cNvSpPr>
          <p:nvPr/>
        </p:nvSpPr>
        <p:spPr bwMode="auto">
          <a:xfrm>
            <a:off x="5410200" y="6278563"/>
            <a:ext cx="3044423" cy="246221"/>
          </a:xfrm>
          <a:prstGeom prst="rect">
            <a:avLst/>
          </a:prstGeom>
          <a:noFill/>
          <a:ln w="9525">
            <a:noFill/>
            <a:miter lim="800000"/>
            <a:headEnd/>
            <a:tailEnd/>
          </a:ln>
          <a:effectLst/>
        </p:spPr>
        <p:txBody>
          <a:bodyPr wrap="none">
            <a:spAutoFit/>
          </a:bodyPr>
          <a:lstStyle/>
          <a:p>
            <a:r>
              <a:rPr lang="en-US" sz="1000" b="1" dirty="0">
                <a:solidFill>
                  <a:srgbClr val="003399"/>
                </a:solidFill>
              </a:rPr>
              <a:t>Source:</a:t>
            </a:r>
            <a:r>
              <a:rPr lang="en-US" sz="1000" dirty="0">
                <a:solidFill>
                  <a:srgbClr val="003399"/>
                </a:solidFill>
              </a:rPr>
              <a:t> </a:t>
            </a:r>
            <a:r>
              <a:rPr lang="en-US" sz="1000" i="1" dirty="0">
                <a:solidFill>
                  <a:srgbClr val="003399"/>
                </a:solidFill>
              </a:rPr>
              <a:t>Official (ISC)</a:t>
            </a:r>
            <a:r>
              <a:rPr lang="en-US" sz="1000" i="1" baseline="30000" dirty="0">
                <a:solidFill>
                  <a:srgbClr val="003399"/>
                </a:solidFill>
              </a:rPr>
              <a:t>2</a:t>
            </a:r>
            <a:r>
              <a:rPr lang="en-US" sz="1000" i="1" dirty="0">
                <a:solidFill>
                  <a:srgbClr val="003399"/>
                </a:solidFill>
              </a:rPr>
              <a:t> Guide to The CISSP Exam</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Lessons-Learned for U.S.</a:t>
            </a:r>
            <a:endParaRPr lang="en-US"/>
          </a:p>
        </p:txBody>
      </p:sp>
      <p:sp>
        <p:nvSpPr>
          <p:cNvPr id="5123" name="Content Placeholder 2"/>
          <p:cNvSpPr>
            <a:spLocks noGrp="1"/>
          </p:cNvSpPr>
          <p:nvPr>
            <p:ph idx="1"/>
          </p:nvPr>
        </p:nvSpPr>
        <p:spPr/>
        <p:txBody>
          <a:bodyPr/>
          <a:lstStyle/>
          <a:p>
            <a:r>
              <a:rPr lang="en-US" dirty="0" smtClean="0"/>
              <a:t>Major Domestic Events:</a:t>
            </a:r>
          </a:p>
          <a:p>
            <a:pPr lvl="1"/>
            <a:r>
              <a:rPr lang="en-US" dirty="0" smtClean="0"/>
              <a:t>2005 Hurricane Katrina (1,836)</a:t>
            </a:r>
          </a:p>
          <a:p>
            <a:pPr lvl="1"/>
            <a:r>
              <a:rPr lang="en-US" dirty="0" smtClean="0"/>
              <a:t>2001 9/11 Attack: World Trade Center, Pentagon, and </a:t>
            </a:r>
            <a:r>
              <a:rPr lang="en-US" dirty="0" err="1" smtClean="0"/>
              <a:t>Shanksville</a:t>
            </a:r>
            <a:r>
              <a:rPr lang="en-US" dirty="0" smtClean="0"/>
              <a:t>, PA (2,982)</a:t>
            </a:r>
          </a:p>
          <a:p>
            <a:pPr lvl="1"/>
            <a:r>
              <a:rPr lang="en-US" dirty="0" smtClean="0"/>
              <a:t>1995 Federal Office Building, Oklahoma City (168)</a:t>
            </a:r>
          </a:p>
          <a:p>
            <a:endParaRPr lang="en-US" dirty="0" smtClean="0"/>
          </a:p>
          <a:p>
            <a:r>
              <a:rPr lang="en-US" dirty="0" smtClean="0"/>
              <a:t>Major International Events:</a:t>
            </a:r>
          </a:p>
          <a:p>
            <a:pPr lvl="1"/>
            <a:r>
              <a:rPr lang="en-US" dirty="0" smtClean="0"/>
              <a:t>1998 U.S. Embassy, Kenya (237)</a:t>
            </a:r>
          </a:p>
          <a:p>
            <a:pPr lvl="1"/>
            <a:r>
              <a:rPr lang="en-US" dirty="0" smtClean="0"/>
              <a:t>1983 Beirut Barracks, Lebanon (309)</a:t>
            </a:r>
          </a:p>
          <a:p>
            <a:pPr lvl="1"/>
            <a:endParaRPr lang="en-US" dirty="0"/>
          </a:p>
        </p:txBody>
      </p:sp>
      <p:sp>
        <p:nvSpPr>
          <p:cNvPr id="5" name="Slide Number Placeholder 4"/>
          <p:cNvSpPr>
            <a:spLocks noGrp="1"/>
          </p:cNvSpPr>
          <p:nvPr>
            <p:ph type="sldNum" sz="quarter" idx="10"/>
          </p:nvPr>
        </p:nvSpPr>
        <p:spPr>
          <a:xfrm>
            <a:off x="7848600" y="6629400"/>
            <a:ext cx="1219200" cy="457200"/>
          </a:xfrm>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560AB500-88C0-EA4E-8240-1DADF46C2D7A}" type="slidenum">
              <a:rPr lang="en-US" smtClean="0"/>
              <a:pPr/>
              <a:t>3</a:t>
            </a:fld>
            <a:endParaRPr lang="en-US"/>
          </a:p>
        </p:txBody>
      </p:sp>
      <p:sp>
        <p:nvSpPr>
          <p:cNvPr id="6" name="TextBox 5"/>
          <p:cNvSpPr txBox="1"/>
          <p:nvPr/>
        </p:nvSpPr>
        <p:spPr>
          <a:xfrm>
            <a:off x="609600" y="5638800"/>
            <a:ext cx="6646863" cy="830997"/>
          </a:xfrm>
          <a:prstGeom prst="rect">
            <a:avLst/>
          </a:prstGeom>
          <a:noFill/>
        </p:spPr>
        <p:txBody>
          <a:bodyPr>
            <a:spAutoFit/>
          </a:bodyPr>
          <a:lstStyle/>
          <a:p>
            <a:pPr>
              <a:defRPr/>
            </a:pPr>
            <a:r>
              <a:rPr lang="en-US" sz="1200" b="1" dirty="0">
                <a:solidFill>
                  <a:srgbClr val="000090"/>
                </a:solidFill>
                <a:latin typeface="+mn-lt"/>
                <a:ea typeface="+mn-ea"/>
              </a:rPr>
              <a:t>Reference</a:t>
            </a:r>
            <a:r>
              <a:rPr lang="en-US" sz="1200" dirty="0">
                <a:solidFill>
                  <a:srgbClr val="000090"/>
                </a:solidFill>
                <a:latin typeface="+mn-lt"/>
                <a:ea typeface="+mn-ea"/>
              </a:rPr>
              <a:t>:</a:t>
            </a:r>
          </a:p>
          <a:p>
            <a:pPr>
              <a:defRPr/>
            </a:pPr>
            <a:r>
              <a:rPr lang="en-US" sz="1200" i="1" dirty="0">
                <a:solidFill>
                  <a:srgbClr val="000090"/>
                </a:solidFill>
                <a:latin typeface="+mn-lt"/>
                <a:ea typeface="+mn-ea"/>
              </a:rPr>
              <a:t>List of Terrorist Attacks</a:t>
            </a:r>
            <a:r>
              <a:rPr lang="en-US" sz="1200" dirty="0">
                <a:solidFill>
                  <a:srgbClr val="000090"/>
                </a:solidFill>
                <a:latin typeface="+mn-lt"/>
                <a:ea typeface="+mn-ea"/>
              </a:rPr>
              <a:t>, Wikipedia (http://en.wikipedia.org/wiki/List_of_battles_and_other_violent_events_by_death_toll#Terrorist_attacks)</a:t>
            </a:r>
          </a:p>
        </p:txBody>
      </p:sp>
      <p:pic>
        <p:nvPicPr>
          <p:cNvPr id="5127" name="Picture 7" descr="C:\Users\aouyang\Desktop\ISSA-NOVA_18\Physical Security\OklahomaCity_Federal_Bui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590800"/>
            <a:ext cx="144938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C:\Users\aouyang\Desktop\ISSA-NOVA_18\Physical Security\Hurricane_Katri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81000"/>
            <a:ext cx="16383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505200"/>
            <a:ext cx="890588"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3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495800"/>
            <a:ext cx="15287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9" name="Picture 9" descr="C:\Users\aouyang\Desktop\ISSA-NOVA_18\Physical Security\WTCma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990600"/>
            <a:ext cx="16002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073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wipe(left)">
                                      <p:cBhvr>
                                        <p:cTn id="7" dur="250"/>
                                        <p:tgtEl>
                                          <p:spTgt spid="512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130"/>
                                        </p:tgtEl>
                                        <p:attrNameLst>
                                          <p:attrName>style.visibility</p:attrName>
                                        </p:attrNameLst>
                                      </p:cBhvr>
                                      <p:to>
                                        <p:strVal val="visible"/>
                                      </p:to>
                                    </p:set>
                                    <p:animEffect transition="in" filter="wipe(left)">
                                      <p:cBhvr>
                                        <p:cTn id="10" dur="250"/>
                                        <p:tgtEl>
                                          <p:spTgt spid="5130"/>
                                        </p:tgtEl>
                                      </p:cBhvr>
                                    </p:animEffect>
                                  </p:childTnLst>
                                </p:cTn>
                              </p:par>
                            </p:childTnLst>
                          </p:cTn>
                        </p:par>
                        <p:par>
                          <p:cTn id="11" fill="hold" nodeType="afterGroup">
                            <p:stCondLst>
                              <p:cond delay="250"/>
                            </p:stCondLst>
                            <p:childTnLst>
                              <p:par>
                                <p:cTn id="12" presetID="22" presetClass="entr" presetSubtype="8" fill="hold" nodeType="afterEffect">
                                  <p:stCondLst>
                                    <p:cond delay="500"/>
                                  </p:stCondLst>
                                  <p:childTnLst>
                                    <p:set>
                                      <p:cBhvr>
                                        <p:cTn id="13" dur="1" fill="hold">
                                          <p:stCondLst>
                                            <p:cond delay="0"/>
                                          </p:stCondLst>
                                        </p:cTn>
                                        <p:tgtEl>
                                          <p:spTgt spid="5123">
                                            <p:txEl>
                                              <p:pRg st="2" end="2"/>
                                            </p:txEl>
                                          </p:spTgt>
                                        </p:tgtEl>
                                        <p:attrNameLst>
                                          <p:attrName>style.visibility</p:attrName>
                                        </p:attrNameLst>
                                      </p:cBhvr>
                                      <p:to>
                                        <p:strVal val="visible"/>
                                      </p:to>
                                    </p:set>
                                    <p:animEffect transition="in" filter="wipe(left)">
                                      <p:cBhvr>
                                        <p:cTn id="14" dur="250"/>
                                        <p:tgtEl>
                                          <p:spTgt spid="5123">
                                            <p:txEl>
                                              <p:pRg st="2" end="2"/>
                                            </p:txEl>
                                          </p:spTgt>
                                        </p:tgtEl>
                                      </p:cBhvr>
                                    </p:animEffect>
                                  </p:childTnLst>
                                </p:cTn>
                              </p:par>
                              <p:par>
                                <p:cTn id="15" presetID="22" presetClass="entr" presetSubtype="8" fill="hold" nodeType="withEffect">
                                  <p:stCondLst>
                                    <p:cond delay="500"/>
                                  </p:stCondLst>
                                  <p:childTnLst>
                                    <p:set>
                                      <p:cBhvr>
                                        <p:cTn id="16" dur="1" fill="hold">
                                          <p:stCondLst>
                                            <p:cond delay="0"/>
                                          </p:stCondLst>
                                        </p:cTn>
                                        <p:tgtEl>
                                          <p:spTgt spid="5129"/>
                                        </p:tgtEl>
                                        <p:attrNameLst>
                                          <p:attrName>style.visibility</p:attrName>
                                        </p:attrNameLst>
                                      </p:cBhvr>
                                      <p:to>
                                        <p:strVal val="visible"/>
                                      </p:to>
                                    </p:set>
                                    <p:animEffect transition="in" filter="wipe(left)">
                                      <p:cBhvr>
                                        <p:cTn id="17" dur="250"/>
                                        <p:tgtEl>
                                          <p:spTgt spid="5129"/>
                                        </p:tgtEl>
                                      </p:cBhvr>
                                    </p:animEffect>
                                  </p:childTnLst>
                                </p:cTn>
                              </p:par>
                            </p:childTnLst>
                          </p:cTn>
                        </p:par>
                        <p:par>
                          <p:cTn id="18" fill="hold" nodeType="afterGroup">
                            <p:stCondLst>
                              <p:cond delay="1000"/>
                            </p:stCondLst>
                            <p:childTnLst>
                              <p:par>
                                <p:cTn id="19" presetID="22" presetClass="entr" presetSubtype="8" fill="hold" nodeType="afterEffect">
                                  <p:stCondLst>
                                    <p:cond delay="500"/>
                                  </p:stCondLst>
                                  <p:childTnLst>
                                    <p:set>
                                      <p:cBhvr>
                                        <p:cTn id="20" dur="1" fill="hold">
                                          <p:stCondLst>
                                            <p:cond delay="0"/>
                                          </p:stCondLst>
                                        </p:cTn>
                                        <p:tgtEl>
                                          <p:spTgt spid="5123">
                                            <p:txEl>
                                              <p:pRg st="3" end="3"/>
                                            </p:txEl>
                                          </p:spTgt>
                                        </p:tgtEl>
                                        <p:attrNameLst>
                                          <p:attrName>style.visibility</p:attrName>
                                        </p:attrNameLst>
                                      </p:cBhvr>
                                      <p:to>
                                        <p:strVal val="visible"/>
                                      </p:to>
                                    </p:set>
                                    <p:animEffect transition="in" filter="wipe(left)">
                                      <p:cBhvr>
                                        <p:cTn id="21" dur="250"/>
                                        <p:tgtEl>
                                          <p:spTgt spid="5123">
                                            <p:txEl>
                                              <p:pRg st="3" end="3"/>
                                            </p:txEl>
                                          </p:spTgt>
                                        </p:tgtEl>
                                      </p:cBhvr>
                                    </p:animEffect>
                                  </p:childTnLst>
                                </p:cTn>
                              </p:par>
                              <p:par>
                                <p:cTn id="22" presetID="22" presetClass="entr" presetSubtype="8" fill="hold" nodeType="withEffect">
                                  <p:stCondLst>
                                    <p:cond delay="500"/>
                                  </p:stCondLst>
                                  <p:childTnLst>
                                    <p:set>
                                      <p:cBhvr>
                                        <p:cTn id="23" dur="1" fill="hold">
                                          <p:stCondLst>
                                            <p:cond delay="0"/>
                                          </p:stCondLst>
                                        </p:cTn>
                                        <p:tgtEl>
                                          <p:spTgt spid="5127"/>
                                        </p:tgtEl>
                                        <p:attrNameLst>
                                          <p:attrName>style.visibility</p:attrName>
                                        </p:attrNameLst>
                                      </p:cBhvr>
                                      <p:to>
                                        <p:strVal val="visible"/>
                                      </p:to>
                                    </p:set>
                                    <p:animEffect transition="in" filter="wipe(left)">
                                      <p:cBhvr>
                                        <p:cTn id="24" dur="250"/>
                                        <p:tgtEl>
                                          <p:spTgt spid="5127"/>
                                        </p:tgtEl>
                                      </p:cBhvr>
                                    </p:animEffect>
                                  </p:childTnLst>
                                </p:cTn>
                              </p:par>
                            </p:childTnLst>
                          </p:cTn>
                        </p:par>
                        <p:par>
                          <p:cTn id="25" fill="hold" nodeType="afterGroup">
                            <p:stCondLst>
                              <p:cond delay="1750"/>
                            </p:stCondLst>
                            <p:childTnLst>
                              <p:par>
                                <p:cTn id="26" presetID="22" presetClass="entr" presetSubtype="8" fill="hold" nodeType="afterEffect">
                                  <p:stCondLst>
                                    <p:cond delay="500"/>
                                  </p:stCondLst>
                                  <p:childTnLst>
                                    <p:set>
                                      <p:cBhvr>
                                        <p:cTn id="27" dur="1" fill="hold">
                                          <p:stCondLst>
                                            <p:cond delay="0"/>
                                          </p:stCondLst>
                                        </p:cTn>
                                        <p:tgtEl>
                                          <p:spTgt spid="5123">
                                            <p:txEl>
                                              <p:pRg st="6" end="6"/>
                                            </p:txEl>
                                          </p:spTgt>
                                        </p:tgtEl>
                                        <p:attrNameLst>
                                          <p:attrName>style.visibility</p:attrName>
                                        </p:attrNameLst>
                                      </p:cBhvr>
                                      <p:to>
                                        <p:strVal val="visible"/>
                                      </p:to>
                                    </p:set>
                                    <p:animEffect transition="in" filter="wipe(left)">
                                      <p:cBhvr>
                                        <p:cTn id="28" dur="250"/>
                                        <p:tgtEl>
                                          <p:spTgt spid="5123">
                                            <p:txEl>
                                              <p:pRg st="6" end="6"/>
                                            </p:txEl>
                                          </p:spTgt>
                                        </p:tgtEl>
                                      </p:cBhvr>
                                    </p:animEffect>
                                  </p:childTnLst>
                                </p:cTn>
                              </p:par>
                              <p:par>
                                <p:cTn id="29" presetID="22" presetClass="entr" presetSubtype="8" fill="hold" nodeType="withEffect">
                                  <p:stCondLst>
                                    <p:cond delay="500"/>
                                  </p:stCondLst>
                                  <p:childTnLst>
                                    <p:set>
                                      <p:cBhvr>
                                        <p:cTn id="30" dur="1" fill="hold">
                                          <p:stCondLst>
                                            <p:cond delay="0"/>
                                          </p:stCondLst>
                                        </p:cTn>
                                        <p:tgtEl>
                                          <p:spTgt spid="5131"/>
                                        </p:tgtEl>
                                        <p:attrNameLst>
                                          <p:attrName>style.visibility</p:attrName>
                                        </p:attrNameLst>
                                      </p:cBhvr>
                                      <p:to>
                                        <p:strVal val="visible"/>
                                      </p:to>
                                    </p:set>
                                    <p:animEffect transition="in" filter="wipe(left)">
                                      <p:cBhvr>
                                        <p:cTn id="31" dur="250"/>
                                        <p:tgtEl>
                                          <p:spTgt spid="5131"/>
                                        </p:tgtEl>
                                      </p:cBhvr>
                                    </p:animEffect>
                                  </p:childTnLst>
                                </p:cTn>
                              </p:par>
                            </p:childTnLst>
                          </p:cTn>
                        </p:par>
                        <p:par>
                          <p:cTn id="32" fill="hold" nodeType="afterGroup">
                            <p:stCondLst>
                              <p:cond delay="2500"/>
                            </p:stCondLst>
                            <p:childTnLst>
                              <p:par>
                                <p:cTn id="33" presetID="22" presetClass="entr" presetSubtype="8" fill="hold" nodeType="afterEffect">
                                  <p:stCondLst>
                                    <p:cond delay="500"/>
                                  </p:stCondLst>
                                  <p:childTnLst>
                                    <p:set>
                                      <p:cBhvr>
                                        <p:cTn id="34" dur="1" fill="hold">
                                          <p:stCondLst>
                                            <p:cond delay="0"/>
                                          </p:stCondLst>
                                        </p:cTn>
                                        <p:tgtEl>
                                          <p:spTgt spid="5123">
                                            <p:txEl>
                                              <p:pRg st="7" end="7"/>
                                            </p:txEl>
                                          </p:spTgt>
                                        </p:tgtEl>
                                        <p:attrNameLst>
                                          <p:attrName>style.visibility</p:attrName>
                                        </p:attrNameLst>
                                      </p:cBhvr>
                                      <p:to>
                                        <p:strVal val="visible"/>
                                      </p:to>
                                    </p:set>
                                    <p:animEffect transition="in" filter="wipe(left)">
                                      <p:cBhvr>
                                        <p:cTn id="35" dur="250"/>
                                        <p:tgtEl>
                                          <p:spTgt spid="5123">
                                            <p:txEl>
                                              <p:pRg st="7" end="7"/>
                                            </p:txEl>
                                          </p:spTgt>
                                        </p:tgtEl>
                                      </p:cBhvr>
                                    </p:animEffect>
                                  </p:childTnLst>
                                </p:cTn>
                              </p:par>
                              <p:par>
                                <p:cTn id="36" presetID="22" presetClass="entr" presetSubtype="8" fill="hold" nodeType="withEffect">
                                  <p:stCondLst>
                                    <p:cond delay="500"/>
                                  </p:stCondLst>
                                  <p:childTnLst>
                                    <p:set>
                                      <p:cBhvr>
                                        <p:cTn id="37" dur="1" fill="hold">
                                          <p:stCondLst>
                                            <p:cond delay="0"/>
                                          </p:stCondLst>
                                        </p:cTn>
                                        <p:tgtEl>
                                          <p:spTgt spid="5132"/>
                                        </p:tgtEl>
                                        <p:attrNameLst>
                                          <p:attrName>style.visibility</p:attrName>
                                        </p:attrNameLst>
                                      </p:cBhvr>
                                      <p:to>
                                        <p:strVal val="visible"/>
                                      </p:to>
                                    </p:set>
                                    <p:animEffect transition="in" filter="wipe(left)">
                                      <p:cBhvr>
                                        <p:cTn id="38" dur="25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4"/>
          <p:cNvSpPr>
            <a:spLocks noGrp="1"/>
          </p:cNvSpPr>
          <p:nvPr>
            <p:ph type="sldNum" sz="quarter" idx="10"/>
          </p:nvPr>
        </p:nvSpPr>
        <p:spPr/>
        <p:txBody>
          <a:bodyPr/>
          <a:lstStyle/>
          <a:p>
            <a:r>
              <a:rPr lang="en-US" dirty="0"/>
              <a:t>- </a:t>
            </a:r>
            <a:fld id="{15A6AF36-46C2-43C5-B14F-B7C4F492AD75}" type="slidenum">
              <a:rPr lang="en-US"/>
              <a:pPr/>
              <a:t>30</a:t>
            </a:fld>
            <a:r>
              <a:rPr lang="en-US" dirty="0"/>
              <a:t> -</a:t>
            </a:r>
          </a:p>
        </p:txBody>
      </p:sp>
      <p:sp>
        <p:nvSpPr>
          <p:cNvPr id="573442"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Physical </a:t>
            </a:r>
            <a:r>
              <a:rPr lang="en-US" dirty="0" smtClean="0"/>
              <a:t>Controls – Facility Construction</a:t>
            </a:r>
            <a:endParaRPr lang="en-US" dirty="0"/>
          </a:p>
        </p:txBody>
      </p:sp>
      <p:sp>
        <p:nvSpPr>
          <p:cNvPr id="573443" name="Rectangle 3"/>
          <p:cNvSpPr>
            <a:spLocks noGrp="1" noChangeArrowheads="1"/>
          </p:cNvSpPr>
          <p:nvPr>
            <p:ph type="body" sz="half" idx="1"/>
          </p:nvPr>
        </p:nvSpPr>
        <p:spPr>
          <a:xfrm>
            <a:off x="685800" y="1143000"/>
            <a:ext cx="8153400" cy="2590800"/>
          </a:xfrm>
        </p:spPr>
        <p:txBody>
          <a:bodyPr/>
          <a:lstStyle/>
          <a:p>
            <a:pPr>
              <a:buClr>
                <a:srgbClr val="003399"/>
              </a:buClr>
            </a:pPr>
            <a:r>
              <a:rPr lang="en-US" dirty="0" smtClean="0"/>
              <a:t>Structured barriers: </a:t>
            </a:r>
            <a:r>
              <a:rPr lang="en-US" u="sng" dirty="0" smtClean="0">
                <a:solidFill>
                  <a:srgbClr val="FF6600"/>
                </a:solidFill>
              </a:rPr>
              <a:t>Entry </a:t>
            </a:r>
            <a:r>
              <a:rPr lang="en-US" u="sng" dirty="0">
                <a:solidFill>
                  <a:srgbClr val="FF6600"/>
                </a:solidFill>
              </a:rPr>
              <a:t>points</a:t>
            </a:r>
          </a:p>
          <a:p>
            <a:pPr lvl="1">
              <a:buClr>
                <a:srgbClr val="003399"/>
              </a:buClr>
            </a:pPr>
            <a:r>
              <a:rPr lang="en-US" dirty="0"/>
              <a:t>Gates, bollards, roadways.</a:t>
            </a:r>
          </a:p>
          <a:p>
            <a:pPr lvl="1">
              <a:buClr>
                <a:srgbClr val="003399"/>
              </a:buClr>
            </a:pPr>
            <a:r>
              <a:rPr lang="en-US" dirty="0"/>
              <a:t>Doors, windows, ventilation airways, manhole covers, etc.</a:t>
            </a:r>
          </a:p>
          <a:p>
            <a:pPr lvl="1">
              <a:buClr>
                <a:srgbClr val="003399"/>
              </a:buClr>
            </a:pPr>
            <a:r>
              <a:rPr lang="en-US" dirty="0"/>
              <a:t>Department of State and DoD Anti-Ram Vehicle Barrier Certification Criteria (SD-STD-02.01): </a:t>
            </a:r>
          </a:p>
        </p:txBody>
      </p:sp>
      <p:graphicFrame>
        <p:nvGraphicFramePr>
          <p:cNvPr id="573549" name="Group 109"/>
          <p:cNvGraphicFramePr>
            <a:graphicFrameLocks noGrp="1"/>
          </p:cNvGraphicFramePr>
          <p:nvPr>
            <p:ph sz="half" idx="2"/>
          </p:nvPr>
        </p:nvGraphicFramePr>
        <p:xfrm>
          <a:off x="961553" y="3276600"/>
          <a:ext cx="3383280" cy="2103120"/>
        </p:xfrm>
        <a:graphic>
          <a:graphicData uri="http://schemas.openxmlformats.org/drawingml/2006/table">
            <a:tbl>
              <a:tblPr/>
              <a:tblGrid>
                <a:gridCol w="1691640"/>
                <a:gridCol w="1691640"/>
              </a:tblGrid>
              <a:tr h="266700">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Vehicle Weight: 15,000 lb.</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hMerge="1">
                  <a:txBody>
                    <a:bodyPr/>
                    <a:lstStyle/>
                    <a:p>
                      <a:endParaRPr lang="en-US"/>
                    </a:p>
                  </a:txBody>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3399"/>
                          </a:solidFill>
                          <a:effectLst/>
                          <a:latin typeface="Arial" charset="0"/>
                        </a:rPr>
                        <a:t>Speed Rating</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3399"/>
                          </a:solidFill>
                          <a:effectLst/>
                          <a:latin typeface="Arial" charset="0"/>
                        </a:rPr>
                        <a:t>Speed at Impact</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K4</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30 mph</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K8</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40 mph</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K12</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50 mph</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573544" name="Text Box 104"/>
          <p:cNvSpPr txBox="1">
            <a:spLocks noChangeArrowheads="1"/>
          </p:cNvSpPr>
          <p:nvPr/>
        </p:nvSpPr>
        <p:spPr bwMode="auto">
          <a:xfrm>
            <a:off x="3304337" y="6553200"/>
            <a:ext cx="3172663"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dirty="0">
                <a:solidFill>
                  <a:srgbClr val="003399"/>
                </a:solidFill>
              </a:rPr>
              <a:t>http://www.probarrier.com/faq/certify.asp</a:t>
            </a:r>
          </a:p>
        </p:txBody>
      </p:sp>
      <p:graphicFrame>
        <p:nvGraphicFramePr>
          <p:cNvPr id="7" name="Group 109"/>
          <p:cNvGraphicFramePr>
            <a:graphicFrameLocks/>
          </p:cNvGraphicFramePr>
          <p:nvPr/>
        </p:nvGraphicFramePr>
        <p:xfrm>
          <a:off x="4762500" y="3276600"/>
          <a:ext cx="3383280" cy="2103120"/>
        </p:xfrm>
        <a:graphic>
          <a:graphicData uri="http://schemas.openxmlformats.org/drawingml/2006/table">
            <a:tbl>
              <a:tblPr/>
              <a:tblGrid>
                <a:gridCol w="1691640"/>
                <a:gridCol w="1691640"/>
              </a:tblGrid>
              <a:tr h="266700">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Vehicle Weight: 15,000 lb.</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hMerge="1">
                  <a:txBody>
                    <a:bodyPr/>
                    <a:lstStyle/>
                    <a:p>
                      <a:endParaRPr lang="en-US"/>
                    </a:p>
                  </a:txBody>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3399"/>
                          </a:solidFill>
                          <a:effectLst/>
                          <a:latin typeface="Arial" charset="0"/>
                        </a:rPr>
                        <a:t>Penetration Rating</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3399"/>
                          </a:solidFill>
                          <a:effectLst/>
                          <a:latin typeface="Arial" charset="0"/>
                        </a:rPr>
                        <a:t>Penetration Distance</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L3</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&lt; 3 ft</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L2</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3 – 20 ft</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L1</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20 – 50 ft</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962224053"/>
              </p:ext>
            </p:extLst>
          </p:nvPr>
        </p:nvGraphicFramePr>
        <p:xfrm>
          <a:off x="7543800" y="5638800"/>
          <a:ext cx="1295400" cy="551343"/>
        </p:xfrm>
        <a:graphic>
          <a:graphicData uri="http://schemas.openxmlformats.org/presentationml/2006/ole">
            <mc:AlternateContent xmlns:mc="http://schemas.openxmlformats.org/markup-compatibility/2006">
              <mc:Choice xmlns:v="urn:schemas-microsoft-com:vml" Requires="v">
                <p:oleObj spid="_x0000_s562196" name="Packager Shell Object" showAsIcon="1" r:id="rId4" imgW="1612080" imgH="685440" progId="Package">
                  <p:embed/>
                </p:oleObj>
              </mc:Choice>
              <mc:Fallback>
                <p:oleObj name="Packager Shell Object" showAsIcon="1" r:id="rId4" imgW="1612080" imgH="685440" progId="Package">
                  <p:embed/>
                  <p:pic>
                    <p:nvPicPr>
                      <p:cNvPr id="0" name=""/>
                      <p:cNvPicPr/>
                      <p:nvPr/>
                    </p:nvPicPr>
                    <p:blipFill>
                      <a:blip r:embed="rId5"/>
                      <a:stretch>
                        <a:fillRect/>
                      </a:stretch>
                    </p:blipFill>
                    <p:spPr>
                      <a:xfrm>
                        <a:off x="7543800" y="5638800"/>
                        <a:ext cx="1295400" cy="551343"/>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CE207357-B448-4E0B-97A5-8F370E3925E7}" type="slidenum">
              <a:rPr lang="en-US"/>
              <a:pPr/>
              <a:t>31</a:t>
            </a:fld>
            <a:r>
              <a:rPr lang="en-US" dirty="0"/>
              <a:t> -</a:t>
            </a:r>
          </a:p>
        </p:txBody>
      </p:sp>
      <p:sp>
        <p:nvSpPr>
          <p:cNvPr id="615426"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Physical </a:t>
            </a:r>
            <a:r>
              <a:rPr lang="en-US" dirty="0" smtClean="0"/>
              <a:t>Controls – Facility Construction</a:t>
            </a:r>
            <a:endParaRPr lang="en-US" dirty="0"/>
          </a:p>
        </p:txBody>
      </p:sp>
      <p:sp>
        <p:nvSpPr>
          <p:cNvPr id="615427" name="Rectangle 3"/>
          <p:cNvSpPr>
            <a:spLocks noGrp="1" noChangeArrowheads="1"/>
          </p:cNvSpPr>
          <p:nvPr>
            <p:ph type="body" idx="1"/>
          </p:nvPr>
        </p:nvSpPr>
        <p:spPr/>
        <p:txBody>
          <a:bodyPr/>
          <a:lstStyle/>
          <a:p>
            <a:pPr>
              <a:buClr>
                <a:srgbClr val="003399"/>
              </a:buClr>
            </a:pPr>
            <a:r>
              <a:rPr lang="en-US" dirty="0" smtClean="0"/>
              <a:t>Structured barriers: Standard </a:t>
            </a:r>
            <a:r>
              <a:rPr lang="en-US" dirty="0"/>
              <a:t>for vehicular gates (UL Standard 325)</a:t>
            </a:r>
          </a:p>
          <a:p>
            <a:pPr lvl="1">
              <a:buClr>
                <a:srgbClr val="003399"/>
              </a:buClr>
            </a:pPr>
            <a:r>
              <a:rPr lang="en-US" b="1" dirty="0"/>
              <a:t>Class I:</a:t>
            </a:r>
            <a:r>
              <a:rPr lang="en-US" dirty="0"/>
              <a:t> </a:t>
            </a:r>
            <a:r>
              <a:rPr lang="en-US" u="sng" dirty="0">
                <a:solidFill>
                  <a:srgbClr val="FF6600"/>
                </a:solidFill>
              </a:rPr>
              <a:t>Residential</a:t>
            </a:r>
            <a:r>
              <a:rPr lang="en-US" dirty="0"/>
              <a:t> gate operation</a:t>
            </a:r>
          </a:p>
          <a:p>
            <a:pPr lvl="1">
              <a:buClr>
                <a:srgbClr val="003399"/>
              </a:buClr>
            </a:pPr>
            <a:r>
              <a:rPr lang="en-US" b="1" dirty="0"/>
              <a:t>Class II:</a:t>
            </a:r>
            <a:r>
              <a:rPr lang="en-US" dirty="0"/>
              <a:t> </a:t>
            </a:r>
            <a:r>
              <a:rPr lang="en-US" u="sng" dirty="0">
                <a:solidFill>
                  <a:srgbClr val="FF6600"/>
                </a:solidFill>
              </a:rPr>
              <a:t>Commercial</a:t>
            </a:r>
            <a:r>
              <a:rPr lang="en-US" dirty="0"/>
              <a:t>, such as a parking lot or garage</a:t>
            </a:r>
          </a:p>
          <a:p>
            <a:pPr lvl="1">
              <a:buClr>
                <a:srgbClr val="003399"/>
              </a:buClr>
            </a:pPr>
            <a:r>
              <a:rPr lang="en-US" b="1" dirty="0"/>
              <a:t>Class III:</a:t>
            </a:r>
            <a:r>
              <a:rPr lang="en-US" dirty="0"/>
              <a:t> </a:t>
            </a:r>
            <a:r>
              <a:rPr lang="en-US" u="sng" dirty="0">
                <a:solidFill>
                  <a:srgbClr val="FF6600"/>
                </a:solidFill>
              </a:rPr>
              <a:t>Industrial</a:t>
            </a:r>
            <a:r>
              <a:rPr lang="en-US" dirty="0"/>
              <a:t>/ limited access, such as a warehouse, factory, or loading doc</a:t>
            </a:r>
          </a:p>
          <a:p>
            <a:pPr lvl="1">
              <a:buClr>
                <a:srgbClr val="003399"/>
              </a:buClr>
            </a:pPr>
            <a:r>
              <a:rPr lang="en-US" b="1" dirty="0"/>
              <a:t>Class IV:</a:t>
            </a:r>
            <a:r>
              <a:rPr lang="en-US" dirty="0"/>
              <a:t> </a:t>
            </a:r>
            <a:r>
              <a:rPr lang="en-US" u="sng" dirty="0">
                <a:solidFill>
                  <a:srgbClr val="FF6600"/>
                </a:solidFill>
              </a:rPr>
              <a:t>Restricted access</a:t>
            </a:r>
            <a:r>
              <a:rPr lang="en-US" dirty="0"/>
              <a:t> operation that requires supervision by security personnel, such as those at a prison or airport security </a:t>
            </a:r>
            <a:r>
              <a:rPr lang="en-US" dirty="0" smtClean="0"/>
              <a:t>area</a:t>
            </a:r>
            <a:endParaRPr lang="en-US" dirty="0"/>
          </a:p>
        </p:txBody>
      </p:sp>
      <p:sp>
        <p:nvSpPr>
          <p:cNvPr id="615428" name="Text Box 4"/>
          <p:cNvSpPr txBox="1">
            <a:spLocks noChangeArrowheads="1"/>
          </p:cNvSpPr>
          <p:nvPr/>
        </p:nvSpPr>
        <p:spPr bwMode="auto">
          <a:xfrm>
            <a:off x="3172031" y="6535579"/>
            <a:ext cx="3228769"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(ISC)2 Guide to The CISSP Exam</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CE207357-B448-4E0B-97A5-8F370E3925E7}" type="slidenum">
              <a:rPr lang="en-US"/>
              <a:pPr/>
              <a:t>32</a:t>
            </a:fld>
            <a:r>
              <a:rPr lang="en-US" dirty="0"/>
              <a:t> -</a:t>
            </a:r>
          </a:p>
        </p:txBody>
      </p:sp>
      <p:sp>
        <p:nvSpPr>
          <p:cNvPr id="615426"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Physical </a:t>
            </a:r>
            <a:r>
              <a:rPr lang="en-US" dirty="0" smtClean="0"/>
              <a:t>Controls – Facility Construction</a:t>
            </a:r>
            <a:endParaRPr lang="en-US" dirty="0"/>
          </a:p>
        </p:txBody>
      </p:sp>
      <p:sp>
        <p:nvSpPr>
          <p:cNvPr id="615427" name="Rectangle 3"/>
          <p:cNvSpPr>
            <a:spLocks noGrp="1" noChangeArrowheads="1"/>
          </p:cNvSpPr>
          <p:nvPr>
            <p:ph type="body" idx="1"/>
          </p:nvPr>
        </p:nvSpPr>
        <p:spPr/>
        <p:txBody>
          <a:bodyPr/>
          <a:lstStyle/>
          <a:p>
            <a:pPr>
              <a:buClr>
                <a:srgbClr val="003399"/>
              </a:buClr>
            </a:pPr>
            <a:r>
              <a:rPr lang="en-US" dirty="0" smtClean="0"/>
              <a:t>Structured barriers: Construction </a:t>
            </a:r>
            <a:r>
              <a:rPr lang="en-US" dirty="0"/>
              <a:t>materials</a:t>
            </a:r>
          </a:p>
          <a:p>
            <a:pPr lvl="1">
              <a:buClr>
                <a:srgbClr val="003399"/>
              </a:buClr>
            </a:pPr>
            <a:r>
              <a:rPr lang="en-US" dirty="0"/>
              <a:t>Exterior / interior walls (i.e. structural, sound, and TEMPEST.)</a:t>
            </a:r>
          </a:p>
          <a:p>
            <a:pPr lvl="1">
              <a:buClr>
                <a:srgbClr val="003399"/>
              </a:buClr>
            </a:pPr>
            <a:r>
              <a:rPr lang="en-US" dirty="0"/>
              <a:t>Windows (e.g. structural, exposure to sun light, size &amp; height.)</a:t>
            </a:r>
          </a:p>
          <a:p>
            <a:pPr lvl="1">
              <a:buClr>
                <a:srgbClr val="003399"/>
              </a:buClr>
            </a:pPr>
            <a:r>
              <a:rPr lang="en-US" dirty="0"/>
              <a:t>Ceiling, roof, and floor (e.g. structural, and access.)</a:t>
            </a:r>
          </a:p>
          <a:p>
            <a:pPr lvl="1">
              <a:buClr>
                <a:srgbClr val="003399"/>
              </a:buClr>
            </a:pPr>
            <a:r>
              <a:rPr lang="en-US" dirty="0"/>
              <a:t>Structural (i.e. earthquake proofing, and fire resistance.)</a:t>
            </a:r>
          </a:p>
        </p:txBody>
      </p:sp>
      <p:sp>
        <p:nvSpPr>
          <p:cNvPr id="615428" name="Text Box 4"/>
          <p:cNvSpPr txBox="1">
            <a:spLocks noChangeArrowheads="1"/>
          </p:cNvSpPr>
          <p:nvPr/>
        </p:nvSpPr>
        <p:spPr bwMode="auto">
          <a:xfrm>
            <a:off x="3200400" y="6553200"/>
            <a:ext cx="3228769"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(ISC)2 Guide to The CISSP Exam</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D1D11EB8-3DA0-4DBC-8454-ECB15579CF08}" type="slidenum">
              <a:rPr lang="en-US"/>
              <a:pPr/>
              <a:t>33</a:t>
            </a:fld>
            <a:r>
              <a:rPr lang="en-US" dirty="0"/>
              <a:t> -</a:t>
            </a:r>
          </a:p>
        </p:txBody>
      </p:sp>
      <p:sp>
        <p:nvSpPr>
          <p:cNvPr id="610306"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Physical Controls</a:t>
            </a:r>
          </a:p>
        </p:txBody>
      </p:sp>
      <p:sp>
        <p:nvSpPr>
          <p:cNvPr id="610307" name="Rectangle 3"/>
          <p:cNvSpPr>
            <a:spLocks noGrp="1" noChangeArrowheads="1"/>
          </p:cNvSpPr>
          <p:nvPr>
            <p:ph type="body" idx="1"/>
          </p:nvPr>
        </p:nvSpPr>
        <p:spPr/>
        <p:txBody>
          <a:bodyPr/>
          <a:lstStyle/>
          <a:p>
            <a:pPr>
              <a:buClr>
                <a:srgbClr val="003399"/>
              </a:buClr>
            </a:pPr>
            <a:r>
              <a:rPr lang="en-US" dirty="0"/>
              <a:t>Lighting</a:t>
            </a:r>
          </a:p>
          <a:p>
            <a:pPr lvl="1">
              <a:buClr>
                <a:srgbClr val="003399"/>
              </a:buClr>
            </a:pPr>
            <a:r>
              <a:rPr lang="en-US" dirty="0"/>
              <a:t>Provide </a:t>
            </a:r>
            <a:r>
              <a:rPr lang="en-US" u="sng" dirty="0">
                <a:solidFill>
                  <a:srgbClr val="FF6600"/>
                </a:solidFill>
              </a:rPr>
              <a:t>deterrent</a:t>
            </a:r>
            <a:r>
              <a:rPr lang="en-US" dirty="0"/>
              <a:t> to intruders and to </a:t>
            </a:r>
            <a:r>
              <a:rPr lang="en-US" u="sng" dirty="0">
                <a:solidFill>
                  <a:srgbClr val="FF6600"/>
                </a:solidFill>
              </a:rPr>
              <a:t>assist</a:t>
            </a:r>
            <a:r>
              <a:rPr lang="en-US" dirty="0"/>
              <a:t> other access control systems.</a:t>
            </a:r>
          </a:p>
          <a:p>
            <a:pPr lvl="1">
              <a:buClr>
                <a:srgbClr val="003399"/>
              </a:buClr>
            </a:pPr>
            <a:r>
              <a:rPr lang="en-US" dirty="0"/>
              <a:t>Types of lighting systems: </a:t>
            </a:r>
          </a:p>
          <a:p>
            <a:pPr lvl="2">
              <a:buClr>
                <a:srgbClr val="003399"/>
              </a:buClr>
            </a:pPr>
            <a:r>
              <a:rPr lang="en-US" u="sng" dirty="0">
                <a:solidFill>
                  <a:srgbClr val="FF6600"/>
                </a:solidFill>
              </a:rPr>
              <a:t>Continuous</a:t>
            </a:r>
            <a:r>
              <a:rPr lang="en-US" dirty="0"/>
              <a:t> lighting: A series of fixed luminaries arranged to flood a given area continuously</a:t>
            </a:r>
          </a:p>
          <a:p>
            <a:pPr lvl="2">
              <a:buClr>
                <a:srgbClr val="003399"/>
              </a:buClr>
            </a:pPr>
            <a:r>
              <a:rPr lang="en-US" u="sng" dirty="0">
                <a:solidFill>
                  <a:srgbClr val="FF6600"/>
                </a:solidFill>
              </a:rPr>
              <a:t>Trip</a:t>
            </a:r>
            <a:r>
              <a:rPr lang="en-US" dirty="0"/>
              <a:t> lighting: Activated when intruder crosses a sensor</a:t>
            </a:r>
          </a:p>
          <a:p>
            <a:pPr lvl="2">
              <a:buClr>
                <a:srgbClr val="003399"/>
              </a:buClr>
            </a:pPr>
            <a:r>
              <a:rPr lang="en-US" u="sng" dirty="0">
                <a:solidFill>
                  <a:srgbClr val="FF6600"/>
                </a:solidFill>
              </a:rPr>
              <a:t>Standby</a:t>
            </a:r>
            <a:r>
              <a:rPr lang="en-US" dirty="0"/>
              <a:t> lighting: Similar to continuous lighting, except luminaries are not continuously lit</a:t>
            </a:r>
          </a:p>
          <a:p>
            <a:pPr lvl="2">
              <a:buClr>
                <a:srgbClr val="003399"/>
              </a:buClr>
            </a:pPr>
            <a:r>
              <a:rPr lang="en-US" u="sng" dirty="0">
                <a:solidFill>
                  <a:srgbClr val="FF6600"/>
                </a:solidFill>
              </a:rPr>
              <a:t>Emergency</a:t>
            </a:r>
            <a:r>
              <a:rPr lang="en-US" dirty="0"/>
              <a:t> lighting: Activated in emergency events (e.g. power failure or fire)</a:t>
            </a:r>
          </a:p>
          <a:p>
            <a:pPr lvl="1">
              <a:buClr>
                <a:srgbClr val="003399"/>
              </a:buClr>
            </a:pPr>
            <a:r>
              <a:rPr lang="en-US" dirty="0"/>
              <a:t>Types of lighting: </a:t>
            </a:r>
          </a:p>
          <a:p>
            <a:pPr lvl="2">
              <a:buClr>
                <a:srgbClr val="003399"/>
              </a:buClr>
            </a:pPr>
            <a:r>
              <a:rPr lang="en-US" u="sng" dirty="0">
                <a:solidFill>
                  <a:srgbClr val="FF6600"/>
                </a:solidFill>
              </a:rPr>
              <a:t>Glare projection</a:t>
            </a:r>
            <a:r>
              <a:rPr lang="en-US" dirty="0"/>
              <a:t> lighting: To a specific area and deter intruder actions</a:t>
            </a:r>
          </a:p>
          <a:p>
            <a:pPr lvl="2">
              <a:buClr>
                <a:srgbClr val="003399"/>
              </a:buClr>
            </a:pPr>
            <a:r>
              <a:rPr lang="en-US" u="sng" dirty="0">
                <a:solidFill>
                  <a:srgbClr val="FF6600"/>
                </a:solidFill>
              </a:rPr>
              <a:t>Flood</a:t>
            </a:r>
            <a:r>
              <a:rPr lang="en-US" dirty="0"/>
              <a:t> light: To a large area to facilitate security monitoring</a:t>
            </a:r>
          </a:p>
        </p:txBody>
      </p:sp>
      <p:sp>
        <p:nvSpPr>
          <p:cNvPr id="6" name="Text Box 4"/>
          <p:cNvSpPr txBox="1">
            <a:spLocks noChangeArrowheads="1"/>
          </p:cNvSpPr>
          <p:nvPr/>
        </p:nvSpPr>
        <p:spPr bwMode="auto">
          <a:xfrm>
            <a:off x="3200400" y="6553200"/>
            <a:ext cx="3228769"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(ISC)2 Guide to The CISSP Exam</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the primary rationale for having a security guard?</a:t>
            </a:r>
          </a:p>
          <a:p>
            <a:pPr lvl="1"/>
            <a:r>
              <a:rPr lang="en-US" dirty="0" smtClean="0"/>
              <a:t>  </a:t>
            </a:r>
          </a:p>
          <a:p>
            <a:endParaRPr lang="en-US" dirty="0" smtClean="0"/>
          </a:p>
          <a:p>
            <a:r>
              <a:rPr lang="en-US" dirty="0" smtClean="0"/>
              <a:t>What are the three types of structured barrier that provide physical protection of assets within a facility?</a:t>
            </a:r>
          </a:p>
          <a:p>
            <a:pPr lvl="1"/>
            <a:r>
              <a:rPr lang="en-US" dirty="0" smtClean="0"/>
              <a:t>  </a:t>
            </a:r>
          </a:p>
          <a:p>
            <a:pPr lvl="1"/>
            <a:r>
              <a:rPr lang="en-US" dirty="0" smtClean="0"/>
              <a:t>  </a:t>
            </a:r>
          </a:p>
          <a:p>
            <a:pPr lvl="1"/>
            <a:r>
              <a:rPr lang="en-US" dirty="0" smtClean="0"/>
              <a:t>  </a:t>
            </a:r>
          </a:p>
          <a:p>
            <a:endParaRPr lang="en-US" dirty="0" smtClean="0"/>
          </a:p>
          <a:p>
            <a:r>
              <a:rPr lang="en-US" dirty="0" smtClean="0"/>
              <a:t>What are the two type of natural barrier that provide physical protection of assets within a facility?</a:t>
            </a:r>
          </a:p>
          <a:p>
            <a:pPr lvl="1"/>
            <a:r>
              <a:rPr lang="en-US" dirty="0" smtClean="0"/>
              <a:t> </a:t>
            </a:r>
          </a:p>
          <a:p>
            <a:pPr lvl="1"/>
            <a:r>
              <a:rPr lang="en-US" dirty="0" smtClean="0"/>
              <a:t> </a:t>
            </a:r>
            <a:endParaRPr lang="en-US" dirty="0"/>
          </a:p>
        </p:txBody>
      </p:sp>
      <p:sp>
        <p:nvSpPr>
          <p:cNvPr id="4" name="Slide Number Placeholder 3"/>
          <p:cNvSpPr>
            <a:spLocks noGrp="1"/>
          </p:cNvSpPr>
          <p:nvPr>
            <p:ph type="sldNum" sz="quarter" idx="10"/>
          </p:nvPr>
        </p:nvSpPr>
        <p:spPr/>
        <p:txBody>
          <a:bodyPr/>
          <a:lstStyle/>
          <a:p>
            <a:r>
              <a:rPr lang="en-US" dirty="0" smtClean="0"/>
              <a:t>- </a:t>
            </a:r>
            <a:fld id="{B4B8681B-3273-4501-97EB-5C2EFE6C7630}" type="slidenum">
              <a:rPr lang="en-US" smtClean="0"/>
              <a:pPr/>
              <a:t>34</a:t>
            </a:fld>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the primary rationale for having a security guard?</a:t>
            </a:r>
          </a:p>
          <a:p>
            <a:pPr lvl="1"/>
            <a:r>
              <a:rPr lang="en-US" dirty="0" smtClean="0"/>
              <a:t> </a:t>
            </a:r>
            <a:r>
              <a:rPr lang="en-US" u="sng" dirty="0" smtClean="0">
                <a:solidFill>
                  <a:srgbClr val="FF6600"/>
                </a:solidFill>
              </a:rPr>
              <a:t>To make complex decision</a:t>
            </a:r>
          </a:p>
          <a:p>
            <a:endParaRPr lang="en-US" dirty="0" smtClean="0"/>
          </a:p>
          <a:p>
            <a:r>
              <a:rPr lang="en-US" dirty="0" smtClean="0"/>
              <a:t>What are the three types of structured barrier that provide physical protection of assets within a facility?</a:t>
            </a:r>
          </a:p>
          <a:p>
            <a:pPr lvl="1"/>
            <a:r>
              <a:rPr lang="en-US" dirty="0" smtClean="0"/>
              <a:t> </a:t>
            </a:r>
            <a:r>
              <a:rPr lang="en-US" u="sng" dirty="0" smtClean="0">
                <a:solidFill>
                  <a:srgbClr val="FF6600"/>
                </a:solidFill>
              </a:rPr>
              <a:t>Perimeter structures</a:t>
            </a:r>
          </a:p>
          <a:p>
            <a:pPr lvl="1"/>
            <a:r>
              <a:rPr lang="en-US" dirty="0" smtClean="0"/>
              <a:t> </a:t>
            </a:r>
            <a:r>
              <a:rPr lang="en-US" u="sng" dirty="0" smtClean="0">
                <a:solidFill>
                  <a:srgbClr val="FF6600"/>
                </a:solidFill>
              </a:rPr>
              <a:t>Entry point controls</a:t>
            </a:r>
          </a:p>
          <a:p>
            <a:pPr lvl="1"/>
            <a:r>
              <a:rPr lang="en-US" dirty="0" smtClean="0"/>
              <a:t> </a:t>
            </a:r>
            <a:r>
              <a:rPr lang="en-US" u="sng" dirty="0" smtClean="0">
                <a:solidFill>
                  <a:srgbClr val="FF6600"/>
                </a:solidFill>
              </a:rPr>
              <a:t>Construction material</a:t>
            </a:r>
          </a:p>
          <a:p>
            <a:endParaRPr lang="en-US" dirty="0" smtClean="0"/>
          </a:p>
          <a:p>
            <a:r>
              <a:rPr lang="en-US" dirty="0" smtClean="0"/>
              <a:t>What are the two type of natural barrier that provide physical protection of assets within a facility?</a:t>
            </a:r>
          </a:p>
          <a:p>
            <a:pPr lvl="1"/>
            <a:r>
              <a:rPr lang="en-US" dirty="0" smtClean="0"/>
              <a:t> </a:t>
            </a:r>
            <a:r>
              <a:rPr lang="en-US" u="sng" dirty="0" smtClean="0">
                <a:solidFill>
                  <a:srgbClr val="FF6600"/>
                </a:solidFill>
              </a:rPr>
              <a:t>Terrain</a:t>
            </a:r>
          </a:p>
          <a:p>
            <a:pPr lvl="1"/>
            <a:r>
              <a:rPr lang="en-US" dirty="0" smtClean="0"/>
              <a:t> </a:t>
            </a:r>
            <a:r>
              <a:rPr lang="en-US" u="sng" dirty="0" smtClean="0">
                <a:solidFill>
                  <a:srgbClr val="FF6600"/>
                </a:solidFill>
              </a:rPr>
              <a:t>Landscaping</a:t>
            </a:r>
            <a:endParaRPr lang="en-US" u="sng" dirty="0">
              <a:solidFill>
                <a:srgbClr val="FF6600"/>
              </a:solidFill>
            </a:endParaRPr>
          </a:p>
        </p:txBody>
      </p:sp>
      <p:sp>
        <p:nvSpPr>
          <p:cNvPr id="4" name="Slide Number Placeholder 3"/>
          <p:cNvSpPr>
            <a:spLocks noGrp="1"/>
          </p:cNvSpPr>
          <p:nvPr>
            <p:ph type="sldNum" sz="quarter" idx="10"/>
          </p:nvPr>
        </p:nvSpPr>
        <p:spPr/>
        <p:txBody>
          <a:bodyPr/>
          <a:lstStyle/>
          <a:p>
            <a:r>
              <a:rPr lang="en-US" dirty="0" smtClean="0"/>
              <a:t>- </a:t>
            </a:r>
            <a:fld id="{B4B8681B-3273-4501-97EB-5C2EFE6C7630}" type="slidenum">
              <a:rPr lang="en-US" smtClean="0"/>
              <a:pPr/>
              <a:t>35</a:t>
            </a:fld>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8" fill="hold" nodeType="after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 calcmode="lin" valueType="num">
                                      <p:cBhvr additive="base">
                                        <p:cTn id="34"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is the minimum fencing requirement for deterring a determined intruder?</a:t>
            </a:r>
          </a:p>
          <a:p>
            <a:pPr lvl="1"/>
            <a:r>
              <a:rPr lang="en-US" dirty="0" smtClean="0"/>
              <a:t>  </a:t>
            </a:r>
          </a:p>
          <a:p>
            <a:endParaRPr lang="en-US" dirty="0" smtClean="0"/>
          </a:p>
          <a:p>
            <a:r>
              <a:rPr lang="en-US" dirty="0" smtClean="0"/>
              <a:t>What is the minimum entry point barrier standard that would stop a 15k lb (or 7 ton) truck at 30 mph?</a:t>
            </a:r>
          </a:p>
          <a:p>
            <a:pPr lvl="1"/>
            <a:r>
              <a:rPr lang="en-US" dirty="0" smtClean="0"/>
              <a:t>  </a:t>
            </a:r>
          </a:p>
          <a:p>
            <a:endParaRPr lang="en-US" dirty="0" smtClean="0"/>
          </a:p>
          <a:p>
            <a:r>
              <a:rPr lang="en-US" dirty="0" smtClean="0"/>
              <a:t>What are the two primary purposes for lighting?</a:t>
            </a:r>
          </a:p>
          <a:p>
            <a:pPr lvl="1"/>
            <a:r>
              <a:rPr lang="en-US" dirty="0" smtClean="0"/>
              <a:t>  </a:t>
            </a:r>
          </a:p>
          <a:p>
            <a:pPr lvl="1"/>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r>
              <a:rPr lang="en-US" dirty="0" smtClean="0"/>
              <a:t>- </a:t>
            </a:r>
            <a:fld id="{B4B8681B-3273-4501-97EB-5C2EFE6C7630}" type="slidenum">
              <a:rPr lang="en-US" smtClean="0"/>
              <a:pPr/>
              <a:t>36</a:t>
            </a:fld>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What is the minimum fencing requirement for deterring a determined intruder?</a:t>
            </a:r>
          </a:p>
          <a:p>
            <a:pPr lvl="1"/>
            <a:r>
              <a:rPr lang="en-US" dirty="0" smtClean="0"/>
              <a:t> </a:t>
            </a:r>
            <a:r>
              <a:rPr lang="en-US" u="sng" dirty="0" smtClean="0">
                <a:solidFill>
                  <a:srgbClr val="FF6600"/>
                </a:solidFill>
              </a:rPr>
              <a:t>8 ft with top guard</a:t>
            </a:r>
          </a:p>
          <a:p>
            <a:endParaRPr lang="en-US" dirty="0" smtClean="0"/>
          </a:p>
          <a:p>
            <a:r>
              <a:rPr lang="en-US" dirty="0" smtClean="0"/>
              <a:t>What is the minimum entry point barrier standard that would stop a 15k lb (or 7 ton) truck at 30 mph?</a:t>
            </a:r>
          </a:p>
          <a:p>
            <a:pPr lvl="1"/>
            <a:r>
              <a:rPr lang="en-US" dirty="0" smtClean="0"/>
              <a:t> </a:t>
            </a:r>
            <a:r>
              <a:rPr lang="en-US" u="sng" dirty="0" smtClean="0">
                <a:solidFill>
                  <a:srgbClr val="FF6600"/>
                </a:solidFill>
              </a:rPr>
              <a:t>K4 (for 30 mph), K8 (for 40 mph), K12 (for 50 mph)</a:t>
            </a:r>
          </a:p>
          <a:p>
            <a:endParaRPr lang="en-US" dirty="0" smtClean="0"/>
          </a:p>
          <a:p>
            <a:r>
              <a:rPr lang="en-US" dirty="0" smtClean="0"/>
              <a:t>What are the two primary purposes for lighting?</a:t>
            </a:r>
          </a:p>
          <a:p>
            <a:pPr lvl="1"/>
            <a:r>
              <a:rPr lang="en-US" dirty="0" smtClean="0"/>
              <a:t> </a:t>
            </a:r>
            <a:r>
              <a:rPr lang="en-US" u="sng" dirty="0" smtClean="0">
                <a:solidFill>
                  <a:srgbClr val="FF6600"/>
                </a:solidFill>
              </a:rPr>
              <a:t>Deter intruders</a:t>
            </a:r>
          </a:p>
          <a:p>
            <a:pPr lvl="1"/>
            <a:r>
              <a:rPr lang="en-US" dirty="0" smtClean="0"/>
              <a:t> </a:t>
            </a:r>
            <a:r>
              <a:rPr lang="en-US" u="sng" dirty="0" smtClean="0">
                <a:solidFill>
                  <a:srgbClr val="FF6600"/>
                </a:solidFill>
              </a:rPr>
              <a:t>Assist in identification of intruders</a:t>
            </a:r>
          </a:p>
          <a:p>
            <a:endParaRPr lang="en-US" dirty="0" smtClean="0"/>
          </a:p>
          <a:p>
            <a:endParaRPr lang="en-US" dirty="0"/>
          </a:p>
        </p:txBody>
      </p:sp>
      <p:sp>
        <p:nvSpPr>
          <p:cNvPr id="4" name="Slide Number Placeholder 3"/>
          <p:cNvSpPr>
            <a:spLocks noGrp="1"/>
          </p:cNvSpPr>
          <p:nvPr>
            <p:ph type="sldNum" sz="quarter" idx="10"/>
          </p:nvPr>
        </p:nvSpPr>
        <p:spPr/>
        <p:txBody>
          <a:bodyPr/>
          <a:lstStyle/>
          <a:p>
            <a:r>
              <a:rPr lang="en-US" dirty="0" smtClean="0"/>
              <a:t>- </a:t>
            </a:r>
            <a:fld id="{B4B8681B-3273-4501-97EB-5C2EFE6C7630}" type="slidenum">
              <a:rPr lang="en-US" smtClean="0"/>
              <a:pPr/>
              <a:t>37</a:t>
            </a:fld>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 calcmode="lin" valueType="num">
                                      <p:cBhvr additive="base">
                                        <p:cTn id="24"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dirty="0"/>
              <a:t>- </a:t>
            </a:r>
            <a:fld id="{3AAE2FBB-4FB4-44CC-A0E1-6A384D5ADE94}" type="slidenum">
              <a:rPr lang="en-US"/>
              <a:pPr/>
              <a:t>38</a:t>
            </a:fld>
            <a:r>
              <a:rPr lang="en-US" dirty="0"/>
              <a:t> -</a:t>
            </a:r>
          </a:p>
        </p:txBody>
      </p:sp>
      <p:sp>
        <p:nvSpPr>
          <p:cNvPr id="577538"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Technical Controls – Entrance Protection</a:t>
            </a:r>
          </a:p>
        </p:txBody>
      </p:sp>
      <p:sp>
        <p:nvSpPr>
          <p:cNvPr id="577539" name="Rectangle 3"/>
          <p:cNvSpPr>
            <a:spLocks noGrp="1" noChangeArrowheads="1"/>
          </p:cNvSpPr>
          <p:nvPr>
            <p:ph type="body" idx="1"/>
          </p:nvPr>
        </p:nvSpPr>
        <p:spPr/>
        <p:txBody>
          <a:bodyPr/>
          <a:lstStyle/>
          <a:p>
            <a:pPr>
              <a:lnSpc>
                <a:spcPct val="90000"/>
              </a:lnSpc>
              <a:spcBef>
                <a:spcPct val="0"/>
              </a:spcBef>
              <a:buFontTx/>
              <a:buNone/>
            </a:pPr>
            <a:r>
              <a:rPr lang="en-US" dirty="0"/>
              <a:t>Entry access control systems </a:t>
            </a:r>
          </a:p>
          <a:p>
            <a:pPr>
              <a:lnSpc>
                <a:spcPct val="90000"/>
              </a:lnSpc>
              <a:spcBef>
                <a:spcPct val="0"/>
              </a:spcBef>
              <a:buClr>
                <a:srgbClr val="003399"/>
              </a:buClr>
            </a:pPr>
            <a:r>
              <a:rPr lang="en-US" u="sng" dirty="0">
                <a:solidFill>
                  <a:srgbClr val="FF6600"/>
                </a:solidFill>
              </a:rPr>
              <a:t>Turnstiles</a:t>
            </a:r>
          </a:p>
          <a:p>
            <a:pPr lvl="1">
              <a:lnSpc>
                <a:spcPct val="90000"/>
              </a:lnSpc>
              <a:buClr>
                <a:srgbClr val="003399"/>
              </a:buClr>
            </a:pPr>
            <a:r>
              <a:rPr lang="en-US" dirty="0"/>
              <a:t>Revolving doors that can be activated to “lock” and not allow unauthorized individuals to enter or leave facility</a:t>
            </a:r>
          </a:p>
          <a:p>
            <a:pPr lvl="1">
              <a:lnSpc>
                <a:spcPct val="90000"/>
              </a:lnSpc>
              <a:buClr>
                <a:srgbClr val="003399"/>
              </a:buClr>
            </a:pPr>
            <a:r>
              <a:rPr lang="en-US" dirty="0"/>
              <a:t>To prevent “piggybacking”.</a:t>
            </a:r>
          </a:p>
          <a:p>
            <a:pPr>
              <a:lnSpc>
                <a:spcPct val="90000"/>
              </a:lnSpc>
              <a:buClr>
                <a:srgbClr val="003399"/>
              </a:buClr>
            </a:pPr>
            <a:r>
              <a:rPr lang="en-US" u="sng" dirty="0">
                <a:solidFill>
                  <a:srgbClr val="FF6600"/>
                </a:solidFill>
              </a:rPr>
              <a:t>Mantraps</a:t>
            </a:r>
          </a:p>
          <a:p>
            <a:pPr lvl="1">
              <a:lnSpc>
                <a:spcPct val="90000"/>
              </a:lnSpc>
              <a:buClr>
                <a:srgbClr val="003399"/>
              </a:buClr>
            </a:pPr>
            <a:r>
              <a:rPr lang="en-US" dirty="0"/>
              <a:t>Routing people through two stationary </a:t>
            </a:r>
            <a:br>
              <a:rPr lang="en-US" dirty="0"/>
            </a:br>
            <a:r>
              <a:rPr lang="en-US" dirty="0"/>
              <a:t>doorways</a:t>
            </a:r>
          </a:p>
          <a:p>
            <a:pPr>
              <a:lnSpc>
                <a:spcPct val="90000"/>
              </a:lnSpc>
              <a:buClr>
                <a:srgbClr val="003399"/>
              </a:buClr>
            </a:pPr>
            <a:r>
              <a:rPr lang="en-US" u="sng" dirty="0">
                <a:solidFill>
                  <a:srgbClr val="FF6600"/>
                </a:solidFill>
              </a:rPr>
              <a:t>Fail-safe</a:t>
            </a:r>
          </a:p>
          <a:p>
            <a:pPr lvl="1">
              <a:lnSpc>
                <a:spcPct val="90000"/>
              </a:lnSpc>
              <a:buClr>
                <a:srgbClr val="003399"/>
              </a:buClr>
            </a:pPr>
            <a:r>
              <a:rPr lang="en-US" dirty="0"/>
              <a:t>Door defaults to being </a:t>
            </a:r>
            <a:r>
              <a:rPr lang="en-US" u="sng" dirty="0">
                <a:solidFill>
                  <a:srgbClr val="FF6600"/>
                </a:solidFill>
              </a:rPr>
              <a:t>unlocked</a:t>
            </a:r>
            <a:r>
              <a:rPr lang="en-US" dirty="0"/>
              <a:t>. </a:t>
            </a:r>
          </a:p>
          <a:p>
            <a:pPr>
              <a:lnSpc>
                <a:spcPct val="90000"/>
              </a:lnSpc>
              <a:buClr>
                <a:srgbClr val="003399"/>
              </a:buClr>
            </a:pPr>
            <a:r>
              <a:rPr lang="en-US" u="sng" dirty="0">
                <a:solidFill>
                  <a:srgbClr val="FF6600"/>
                </a:solidFill>
              </a:rPr>
              <a:t>Fail-secure</a:t>
            </a:r>
          </a:p>
          <a:p>
            <a:pPr lvl="1">
              <a:lnSpc>
                <a:spcPct val="90000"/>
              </a:lnSpc>
              <a:buClr>
                <a:srgbClr val="003399"/>
              </a:buClr>
            </a:pPr>
            <a:r>
              <a:rPr lang="en-US" dirty="0"/>
              <a:t>Door defaults to being </a:t>
            </a:r>
            <a:r>
              <a:rPr lang="en-US" u="sng" dirty="0">
                <a:solidFill>
                  <a:srgbClr val="FF6600"/>
                </a:solidFill>
              </a:rPr>
              <a:t>locked</a:t>
            </a:r>
            <a:r>
              <a:rPr lang="en-US" dirty="0"/>
              <a:t>.</a:t>
            </a:r>
          </a:p>
        </p:txBody>
      </p:sp>
      <p:pic>
        <p:nvPicPr>
          <p:cNvPr id="577540" name="Picture 4" descr="Protector_2002"/>
          <p:cNvPicPr>
            <a:picLocks noChangeAspect="1" noChangeArrowheads="1"/>
          </p:cNvPicPr>
          <p:nvPr/>
        </p:nvPicPr>
        <p:blipFill>
          <a:blip r:embed="rId3" cstate="print"/>
          <a:srcRect/>
          <a:stretch>
            <a:fillRect/>
          </a:stretch>
        </p:blipFill>
        <p:spPr bwMode="auto">
          <a:xfrm>
            <a:off x="6096000" y="2667000"/>
            <a:ext cx="2590800" cy="2160588"/>
          </a:xfrm>
          <a:prstGeom prst="rect">
            <a:avLst/>
          </a:prstGeom>
          <a:noFill/>
        </p:spPr>
      </p:pic>
      <p:pic>
        <p:nvPicPr>
          <p:cNvPr id="577541" name="Picture 5" descr="lockselectricreleases_end"/>
          <p:cNvPicPr>
            <a:picLocks noChangeAspect="1" noChangeArrowheads="1"/>
          </p:cNvPicPr>
          <p:nvPr/>
        </p:nvPicPr>
        <p:blipFill>
          <a:blip r:embed="rId4" cstate="print"/>
          <a:srcRect/>
          <a:stretch>
            <a:fillRect/>
          </a:stretch>
        </p:blipFill>
        <p:spPr bwMode="auto">
          <a:xfrm>
            <a:off x="6134100" y="4953000"/>
            <a:ext cx="1714500" cy="158908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r>
              <a:rPr lang="en-US" dirty="0"/>
              <a:t>- </a:t>
            </a:r>
            <a:fld id="{19D5C9DA-007D-4D8F-B6DC-775784558CB5}" type="slidenum">
              <a:rPr lang="en-US"/>
              <a:pPr/>
              <a:t>39</a:t>
            </a:fld>
            <a:r>
              <a:rPr lang="en-US" dirty="0"/>
              <a:t> -</a:t>
            </a:r>
          </a:p>
        </p:txBody>
      </p:sp>
      <p:sp>
        <p:nvSpPr>
          <p:cNvPr id="579586"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Technical Controls</a:t>
            </a:r>
          </a:p>
        </p:txBody>
      </p:sp>
      <p:sp>
        <p:nvSpPr>
          <p:cNvPr id="579587" name="Rectangle 3"/>
          <p:cNvSpPr>
            <a:spLocks noGrp="1" noChangeArrowheads="1"/>
          </p:cNvSpPr>
          <p:nvPr>
            <p:ph type="body" idx="1"/>
          </p:nvPr>
        </p:nvSpPr>
        <p:spPr/>
        <p:txBody>
          <a:bodyPr/>
          <a:lstStyle/>
          <a:p>
            <a:pPr>
              <a:buFontTx/>
              <a:buNone/>
            </a:pPr>
            <a:r>
              <a:rPr lang="en-US" dirty="0"/>
              <a:t>Entry access control systems – Locks</a:t>
            </a:r>
          </a:p>
          <a:p>
            <a:pPr>
              <a:buClr>
                <a:srgbClr val="003399"/>
              </a:buClr>
            </a:pPr>
            <a:r>
              <a:rPr lang="en-US" u="sng" dirty="0">
                <a:solidFill>
                  <a:srgbClr val="FF6600"/>
                </a:solidFill>
              </a:rPr>
              <a:t>Mechanical</a:t>
            </a:r>
            <a:r>
              <a:rPr lang="en-US" dirty="0"/>
              <a:t> locks:</a:t>
            </a:r>
          </a:p>
          <a:p>
            <a:pPr lvl="1">
              <a:buClr>
                <a:srgbClr val="003399"/>
              </a:buClr>
            </a:pPr>
            <a:r>
              <a:rPr lang="en-US" dirty="0"/>
              <a:t>Key</a:t>
            </a:r>
          </a:p>
          <a:p>
            <a:pPr lvl="1">
              <a:buClr>
                <a:srgbClr val="003399"/>
              </a:buClr>
            </a:pPr>
            <a:r>
              <a:rPr lang="en-US" dirty="0"/>
              <a:t>Combination locks</a:t>
            </a:r>
          </a:p>
          <a:p>
            <a:pPr lvl="1">
              <a:buClr>
                <a:srgbClr val="003399"/>
              </a:buClr>
            </a:pPr>
            <a:r>
              <a:rPr lang="en-US" dirty="0"/>
              <a:t>Magnetic locks</a:t>
            </a:r>
          </a:p>
          <a:p>
            <a:pPr lvl="1">
              <a:buClr>
                <a:srgbClr val="003399"/>
              </a:buClr>
            </a:pPr>
            <a:endParaRPr lang="en-US" dirty="0"/>
          </a:p>
          <a:p>
            <a:pPr>
              <a:buClr>
                <a:srgbClr val="003399"/>
              </a:buClr>
            </a:pPr>
            <a:r>
              <a:rPr lang="en-US" u="sng" dirty="0">
                <a:solidFill>
                  <a:srgbClr val="FF6600"/>
                </a:solidFill>
              </a:rPr>
              <a:t>Electronic</a:t>
            </a:r>
            <a:r>
              <a:rPr lang="en-US" dirty="0"/>
              <a:t> locks:</a:t>
            </a:r>
          </a:p>
          <a:p>
            <a:pPr lvl="1">
              <a:buClr>
                <a:srgbClr val="003399"/>
              </a:buClr>
            </a:pPr>
            <a:r>
              <a:rPr lang="en-US" dirty="0"/>
              <a:t>Combination lock</a:t>
            </a:r>
          </a:p>
          <a:p>
            <a:pPr lvl="1">
              <a:buClr>
                <a:srgbClr val="003399"/>
              </a:buClr>
            </a:pPr>
            <a:r>
              <a:rPr lang="en-US" dirty="0"/>
              <a:t>Proximity / RFID badge</a:t>
            </a:r>
          </a:p>
          <a:p>
            <a:pPr lvl="1">
              <a:buClr>
                <a:srgbClr val="003399"/>
              </a:buClr>
            </a:pPr>
            <a:r>
              <a:rPr lang="en-US" dirty="0"/>
              <a:t>Bio-metric</a:t>
            </a:r>
          </a:p>
          <a:p>
            <a:endParaRPr lang="en-US" dirty="0"/>
          </a:p>
        </p:txBody>
      </p:sp>
      <p:pic>
        <p:nvPicPr>
          <p:cNvPr id="579588" name="Picture 4" descr="smart proximity readers"/>
          <p:cNvPicPr>
            <a:picLocks noChangeAspect="1" noChangeArrowheads="1"/>
          </p:cNvPicPr>
          <p:nvPr/>
        </p:nvPicPr>
        <p:blipFill>
          <a:blip r:embed="rId3" cstate="print"/>
          <a:srcRect/>
          <a:stretch>
            <a:fillRect/>
          </a:stretch>
        </p:blipFill>
        <p:spPr bwMode="auto">
          <a:xfrm>
            <a:off x="4419600" y="4114800"/>
            <a:ext cx="1600200" cy="1114425"/>
          </a:xfrm>
          <a:prstGeom prst="rect">
            <a:avLst/>
          </a:prstGeom>
          <a:noFill/>
        </p:spPr>
      </p:pic>
      <p:pic>
        <p:nvPicPr>
          <p:cNvPr id="579589" name="Picture 5"/>
          <p:cNvPicPr>
            <a:picLocks noChangeAspect="1" noChangeArrowheads="1"/>
          </p:cNvPicPr>
          <p:nvPr/>
        </p:nvPicPr>
        <p:blipFill>
          <a:blip r:embed="rId4" cstate="print"/>
          <a:srcRect/>
          <a:stretch>
            <a:fillRect/>
          </a:stretch>
        </p:blipFill>
        <p:spPr bwMode="auto">
          <a:xfrm>
            <a:off x="2362200" y="5305425"/>
            <a:ext cx="1184275" cy="1323975"/>
          </a:xfrm>
          <a:prstGeom prst="rect">
            <a:avLst/>
          </a:prstGeom>
          <a:noFill/>
        </p:spPr>
      </p:pic>
      <p:pic>
        <p:nvPicPr>
          <p:cNvPr id="579590" name="Picture 6" descr="Deadbolt">
            <a:hlinkClick r:id="rId5"/>
          </p:cNvPr>
          <p:cNvPicPr>
            <a:picLocks noChangeAspect="1" noChangeArrowheads="1"/>
          </p:cNvPicPr>
          <p:nvPr/>
        </p:nvPicPr>
        <p:blipFill>
          <a:blip r:embed="rId6" cstate="print"/>
          <a:srcRect/>
          <a:stretch>
            <a:fillRect/>
          </a:stretch>
        </p:blipFill>
        <p:spPr bwMode="auto">
          <a:xfrm>
            <a:off x="5334000" y="1585913"/>
            <a:ext cx="1066800" cy="852487"/>
          </a:xfrm>
          <a:prstGeom prst="rect">
            <a:avLst/>
          </a:prstGeom>
          <a:noFill/>
        </p:spPr>
      </p:pic>
      <p:pic>
        <p:nvPicPr>
          <p:cNvPr id="579591" name="Picture 7" descr="group1%205340-01-375-7593"/>
          <p:cNvPicPr>
            <a:picLocks noChangeAspect="1" noChangeArrowheads="1"/>
          </p:cNvPicPr>
          <p:nvPr/>
        </p:nvPicPr>
        <p:blipFill>
          <a:blip r:embed="rId7" cstate="print"/>
          <a:srcRect/>
          <a:stretch>
            <a:fillRect/>
          </a:stretch>
        </p:blipFill>
        <p:spPr bwMode="auto">
          <a:xfrm>
            <a:off x="4648200" y="2360613"/>
            <a:ext cx="1104900" cy="992187"/>
          </a:xfrm>
          <a:prstGeom prst="rect">
            <a:avLst/>
          </a:prstGeom>
          <a:noFill/>
        </p:spPr>
      </p:pic>
      <p:pic>
        <p:nvPicPr>
          <p:cNvPr id="579592" name="Picture 8" descr="CDX-09-2opt"/>
          <p:cNvPicPr>
            <a:picLocks noChangeAspect="1" noChangeArrowheads="1"/>
          </p:cNvPicPr>
          <p:nvPr/>
        </p:nvPicPr>
        <p:blipFill>
          <a:blip r:embed="rId8" cstate="print"/>
          <a:srcRect/>
          <a:stretch>
            <a:fillRect/>
          </a:stretch>
        </p:blipFill>
        <p:spPr bwMode="auto">
          <a:xfrm>
            <a:off x="6172200" y="3429000"/>
            <a:ext cx="2362200" cy="1028700"/>
          </a:xfrm>
          <a:prstGeom prst="rect">
            <a:avLst/>
          </a:prstGeom>
          <a:noFill/>
        </p:spPr>
      </p:pic>
      <p:pic>
        <p:nvPicPr>
          <p:cNvPr id="579593" name="Picture 9"/>
          <p:cNvPicPr>
            <a:picLocks noChangeAspect="1" noChangeArrowheads="1"/>
          </p:cNvPicPr>
          <p:nvPr/>
        </p:nvPicPr>
        <p:blipFill>
          <a:blip r:embed="rId9" cstate="print"/>
          <a:srcRect/>
          <a:stretch>
            <a:fillRect/>
          </a:stretch>
        </p:blipFill>
        <p:spPr bwMode="auto">
          <a:xfrm>
            <a:off x="1066800" y="5334000"/>
            <a:ext cx="914400" cy="933450"/>
          </a:xfrm>
          <a:prstGeom prst="rect">
            <a:avLst/>
          </a:prstGeom>
          <a:noFill/>
        </p:spPr>
      </p:pic>
      <p:pic>
        <p:nvPicPr>
          <p:cNvPr id="579594" name="Picture 10" descr="hb10f12_t"/>
          <p:cNvPicPr>
            <a:picLocks noChangeAspect="1" noChangeArrowheads="1"/>
          </p:cNvPicPr>
          <p:nvPr/>
        </p:nvPicPr>
        <p:blipFill>
          <a:blip r:embed="rId10" cstate="print"/>
          <a:srcRect/>
          <a:stretch>
            <a:fillRect/>
          </a:stretch>
        </p:blipFill>
        <p:spPr bwMode="auto">
          <a:xfrm>
            <a:off x="4038600" y="5334000"/>
            <a:ext cx="1071563" cy="10382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References for Physical Security</a:t>
            </a:r>
            <a:endParaRPr lang="en-US" dirty="0"/>
          </a:p>
        </p:txBody>
      </p:sp>
      <p:sp>
        <p:nvSpPr>
          <p:cNvPr id="3" name="Content Placeholder 2"/>
          <p:cNvSpPr>
            <a:spLocks noGrp="1"/>
          </p:cNvSpPr>
          <p:nvPr>
            <p:ph idx="1"/>
          </p:nvPr>
        </p:nvSpPr>
        <p:spPr>
          <a:xfrm>
            <a:off x="685800" y="1143000"/>
            <a:ext cx="7772400" cy="5029200"/>
          </a:xfrm>
        </p:spPr>
        <p:txBody>
          <a:bodyPr>
            <a:normAutofit fontScale="85000" lnSpcReduction="10000"/>
          </a:bodyPr>
          <a:lstStyle/>
          <a:p>
            <a:pPr>
              <a:lnSpc>
                <a:spcPct val="110000"/>
              </a:lnSpc>
              <a:spcBef>
                <a:spcPts val="0"/>
              </a:spcBef>
            </a:pPr>
            <a:r>
              <a:rPr lang="en-US" dirty="0" smtClean="0"/>
              <a:t>Interagency Security Committee (ISC)</a:t>
            </a:r>
          </a:p>
          <a:p>
            <a:pPr lvl="1">
              <a:lnSpc>
                <a:spcPct val="110000"/>
              </a:lnSpc>
              <a:spcBef>
                <a:spcPts val="0"/>
              </a:spcBef>
            </a:pPr>
            <a:r>
              <a:rPr lang="en-US" dirty="0" smtClean="0"/>
              <a:t>Facility Security Level Determinations for Federal Facilities (21 February 2008)</a:t>
            </a:r>
          </a:p>
          <a:p>
            <a:pPr lvl="1">
              <a:lnSpc>
                <a:spcPct val="110000"/>
              </a:lnSpc>
              <a:spcBef>
                <a:spcPts val="0"/>
              </a:spcBef>
            </a:pPr>
            <a:r>
              <a:rPr lang="en-US" dirty="0" smtClean="0"/>
              <a:t>Physical Security Criteria for Federal Facilities (12 April 2010)</a:t>
            </a:r>
          </a:p>
          <a:p>
            <a:pPr lvl="1">
              <a:lnSpc>
                <a:spcPct val="110000"/>
              </a:lnSpc>
              <a:spcBef>
                <a:spcPts val="0"/>
              </a:spcBef>
            </a:pPr>
            <a:r>
              <a:rPr lang="en-US" dirty="0" smtClean="0"/>
              <a:t>Design-Basis Threat (12 April 2010)</a:t>
            </a:r>
          </a:p>
          <a:p>
            <a:pPr lvl="1">
              <a:lnSpc>
                <a:spcPct val="110000"/>
              </a:lnSpc>
              <a:spcBef>
                <a:spcPts val="0"/>
              </a:spcBef>
            </a:pPr>
            <a:r>
              <a:rPr lang="en-US" dirty="0" smtClean="0"/>
              <a:t>The Use of Physical Security Performance Measures (June 2009)</a:t>
            </a:r>
          </a:p>
          <a:p>
            <a:pPr>
              <a:lnSpc>
                <a:spcPct val="110000"/>
              </a:lnSpc>
              <a:spcBef>
                <a:spcPts val="0"/>
              </a:spcBef>
            </a:pPr>
            <a:r>
              <a:rPr lang="en-US" dirty="0" smtClean="0"/>
              <a:t>Department of Defense (</a:t>
            </a:r>
            <a:r>
              <a:rPr lang="en-US" dirty="0" err="1" smtClean="0"/>
              <a:t>DoD</a:t>
            </a:r>
            <a:r>
              <a:rPr lang="en-US" dirty="0" smtClean="0"/>
              <a:t>)</a:t>
            </a:r>
          </a:p>
          <a:p>
            <a:pPr lvl="1">
              <a:lnSpc>
                <a:spcPct val="110000"/>
              </a:lnSpc>
              <a:spcBef>
                <a:spcPts val="0"/>
              </a:spcBef>
            </a:pPr>
            <a:r>
              <a:rPr lang="en-US" dirty="0" smtClean="0"/>
              <a:t>Unified Facility Criteria (UFC) 4-010-01, Minimum Antiterrorism Standards for Buildings (22 January 2007)</a:t>
            </a:r>
          </a:p>
          <a:p>
            <a:pPr lvl="1">
              <a:lnSpc>
                <a:spcPct val="110000"/>
              </a:lnSpc>
              <a:spcBef>
                <a:spcPts val="0"/>
              </a:spcBef>
            </a:pPr>
            <a:r>
              <a:rPr lang="en-US" dirty="0" smtClean="0"/>
              <a:t>UFC 4-020-01, </a:t>
            </a:r>
            <a:r>
              <a:rPr lang="en-US" dirty="0" err="1" smtClean="0"/>
              <a:t>DoD</a:t>
            </a:r>
            <a:r>
              <a:rPr lang="en-US" dirty="0" smtClean="0"/>
              <a:t> Security Engineering Facility Planning Manual</a:t>
            </a:r>
          </a:p>
          <a:p>
            <a:pPr>
              <a:lnSpc>
                <a:spcPct val="110000"/>
              </a:lnSpc>
              <a:spcBef>
                <a:spcPts val="0"/>
              </a:spcBef>
            </a:pPr>
            <a:r>
              <a:rPr lang="en-US" dirty="0" smtClean="0"/>
              <a:t>Department of State (</a:t>
            </a:r>
            <a:r>
              <a:rPr lang="en-US" dirty="0" err="1" smtClean="0"/>
              <a:t>DoS</a:t>
            </a:r>
            <a:r>
              <a:rPr lang="en-US" dirty="0" smtClean="0"/>
              <a:t>)</a:t>
            </a:r>
          </a:p>
          <a:p>
            <a:pPr lvl="1">
              <a:lnSpc>
                <a:spcPct val="110000"/>
              </a:lnSpc>
              <a:spcBef>
                <a:spcPts val="0"/>
              </a:spcBef>
            </a:pPr>
            <a:r>
              <a:rPr lang="en-US" dirty="0" smtClean="0"/>
              <a:t>OBO-ICS 2009, Overseas Building Operations International Code Supplement</a:t>
            </a:r>
          </a:p>
          <a:p>
            <a:pPr>
              <a:lnSpc>
                <a:spcPct val="110000"/>
              </a:lnSpc>
              <a:spcBef>
                <a:spcPts val="0"/>
              </a:spcBef>
            </a:pPr>
            <a:r>
              <a:rPr lang="en-US" dirty="0" smtClean="0"/>
              <a:t>Commercial Facilities</a:t>
            </a:r>
          </a:p>
          <a:p>
            <a:pPr lvl="1">
              <a:lnSpc>
                <a:spcPct val="110000"/>
              </a:lnSpc>
              <a:spcBef>
                <a:spcPts val="0"/>
              </a:spcBef>
            </a:pPr>
            <a:r>
              <a:rPr lang="en-US" dirty="0" smtClean="0"/>
              <a:t>Crime Prevention Through Environmental Design (CPTED)</a:t>
            </a:r>
          </a:p>
          <a:p>
            <a:pPr lvl="1">
              <a:lnSpc>
                <a:spcPct val="110000"/>
              </a:lnSpc>
              <a:spcBef>
                <a:spcPts val="0"/>
              </a:spcBef>
            </a:pPr>
            <a:r>
              <a:rPr lang="en-US" dirty="0" smtClean="0"/>
              <a:t>Structural Design for Physical Security, State of the Practice, Structural Engineering Institute, American Society of Civil Engineers (ASCE)</a:t>
            </a:r>
          </a:p>
        </p:txBody>
      </p:sp>
      <p:sp>
        <p:nvSpPr>
          <p:cNvPr id="5" name="Slide Number Placeholder 4"/>
          <p:cNvSpPr>
            <a:spLocks noGrp="1"/>
          </p:cNvSpPr>
          <p:nvPr>
            <p:ph type="sldNum" sz="quarter" idx="10"/>
          </p:nvPr>
        </p:nvSpPr>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24E0A17C-25BA-2E42-9D16-7F91727AB237}" type="slidenum">
              <a:rPr lang="en-US" smtClean="0"/>
              <a:pPr/>
              <a:t>4</a:t>
            </a:fld>
            <a:endParaRPr lang="en-US"/>
          </a:p>
        </p:txBody>
      </p:sp>
      <p:sp>
        <p:nvSpPr>
          <p:cNvPr id="6" name="TextBox 5"/>
          <p:cNvSpPr txBox="1"/>
          <p:nvPr/>
        </p:nvSpPr>
        <p:spPr>
          <a:xfrm>
            <a:off x="1143000" y="6211887"/>
            <a:ext cx="6781800" cy="646113"/>
          </a:xfrm>
          <a:prstGeom prst="rect">
            <a:avLst/>
          </a:prstGeom>
          <a:noFill/>
        </p:spPr>
        <p:txBody>
          <a:bodyPr wrap="square">
            <a:spAutoFit/>
          </a:bodyPr>
          <a:lstStyle/>
          <a:p>
            <a:pPr>
              <a:defRPr/>
            </a:pPr>
            <a:r>
              <a:rPr lang="en-US" sz="1200" b="1" dirty="0">
                <a:solidFill>
                  <a:srgbClr val="000090"/>
                </a:solidFill>
                <a:latin typeface="+mn-lt"/>
                <a:ea typeface="+mn-ea"/>
              </a:rPr>
              <a:t>Reference</a:t>
            </a:r>
            <a:r>
              <a:rPr lang="en-US" sz="1200" dirty="0">
                <a:solidFill>
                  <a:srgbClr val="000090"/>
                </a:solidFill>
                <a:latin typeface="+mn-lt"/>
                <a:ea typeface="+mn-ea"/>
              </a:rPr>
              <a:t>:</a:t>
            </a:r>
          </a:p>
          <a:p>
            <a:pPr>
              <a:defRPr/>
            </a:pPr>
            <a:r>
              <a:rPr lang="en-US" sz="1200" i="1" dirty="0">
                <a:solidFill>
                  <a:srgbClr val="000090"/>
                </a:solidFill>
                <a:latin typeface="+mn-lt"/>
                <a:ea typeface="+mn-ea"/>
              </a:rPr>
              <a:t>Security for Building Occupants and Assets</a:t>
            </a:r>
            <a:r>
              <a:rPr lang="en-US" sz="1200" dirty="0">
                <a:solidFill>
                  <a:srgbClr val="000090"/>
                </a:solidFill>
                <a:latin typeface="+mn-lt"/>
                <a:ea typeface="+mn-ea"/>
              </a:rPr>
              <a:t>, National Institute of Building Science (http://www.wbdg.org/design/provide_security.php)</a:t>
            </a:r>
          </a:p>
        </p:txBody>
      </p:sp>
    </p:spTree>
    <p:extLst>
      <p:ext uri="{BB962C8B-B14F-4D97-AF65-F5344CB8AC3E}">
        <p14:creationId xmlns:p14="http://schemas.microsoft.com/office/powerpoint/2010/main" val="1026602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500"/>
                                        <p:tgtEl>
                                          <p:spTgt spid="3">
                                            <p:txEl>
                                              <p:pRg st="6" end="6"/>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left)">
                                      <p:cBhvr>
                                        <p:cTn id="29" dur="500"/>
                                        <p:tgtEl>
                                          <p:spTgt spid="3">
                                            <p:txEl>
                                              <p:pRg st="7" end="7"/>
                                            </p:txEl>
                                          </p:spTgt>
                                        </p:tgtEl>
                                      </p:cBhvr>
                                    </p:animEffect>
                                  </p:childTnLst>
                                </p:cTn>
                              </p:par>
                            </p:childTnLst>
                          </p:cTn>
                        </p:par>
                        <p:par>
                          <p:cTn id="30" fill="hold" nodeType="afterGroup">
                            <p:stCondLst>
                              <p:cond delay="1000"/>
                            </p:stCondLst>
                            <p:childTnLst>
                              <p:par>
                                <p:cTn id="31" presetID="22" presetClass="entr" presetSubtype="8" fill="hold" nodeType="after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left)">
                                      <p:cBhvr>
                                        <p:cTn id="33" dur="500"/>
                                        <p:tgtEl>
                                          <p:spTgt spid="3">
                                            <p:txEl>
                                              <p:pRg st="8" end="8"/>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500"/>
                                        <p:tgtEl>
                                          <p:spTgt spid="3">
                                            <p:txEl>
                                              <p:pRg st="9" end="9"/>
                                            </p:txEl>
                                          </p:spTgt>
                                        </p:tgtEl>
                                      </p:cBhvr>
                                    </p:animEffect>
                                  </p:childTnLst>
                                </p:cTn>
                              </p:par>
                            </p:childTnLst>
                          </p:cTn>
                        </p:par>
                        <p:par>
                          <p:cTn id="37" fill="hold" nodeType="afterGroup">
                            <p:stCondLst>
                              <p:cond delay="1500"/>
                            </p:stCondLst>
                            <p:childTnLst>
                              <p:par>
                                <p:cTn id="38" presetID="22" presetClass="entr" presetSubtype="8" fill="hold"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left)">
                                      <p:cBhvr>
                                        <p:cTn id="40" dur="500"/>
                                        <p:tgtEl>
                                          <p:spTgt spid="3">
                                            <p:txEl>
                                              <p:pRg st="10" end="10"/>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left)">
                                      <p:cBhvr>
                                        <p:cTn id="43" dur="500"/>
                                        <p:tgtEl>
                                          <p:spTgt spid="3">
                                            <p:txEl>
                                              <p:pRg st="11" end="11"/>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ipe(left)">
                                      <p:cBhvr>
                                        <p:cTn id="46" dur="500"/>
                                        <p:tgtEl>
                                          <p:spTgt spid="3">
                                            <p:txEl>
                                              <p:pRg st="12" end="12"/>
                                            </p:txEl>
                                          </p:spTgt>
                                        </p:tgtEl>
                                      </p:cBhvr>
                                    </p:animEffect>
                                  </p:childTnLst>
                                </p:cTn>
                              </p:par>
                            </p:childTnLst>
                          </p:cTn>
                        </p:par>
                        <p:par>
                          <p:cTn id="47" fill="hold" nodeType="afterGroup">
                            <p:stCondLst>
                              <p:cond delay="2000"/>
                            </p:stCondLst>
                            <p:childTnLst>
                              <p:par>
                                <p:cTn id="48" presetID="53" presetClass="entr" presetSubtype="16" fill="hold" nodeType="after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 calcmode="lin" valueType="num">
                                      <p:cBhvr>
                                        <p:cTn id="50"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dirty="0"/>
              <a:t>- </a:t>
            </a:r>
            <a:fld id="{4F465C94-5255-493F-BD57-D36C4B1F2FEB}" type="slidenum">
              <a:rPr lang="en-US"/>
              <a:pPr/>
              <a:t>40</a:t>
            </a:fld>
            <a:r>
              <a:rPr lang="en-US" dirty="0"/>
              <a:t> -</a:t>
            </a:r>
          </a:p>
        </p:txBody>
      </p:sp>
      <p:sp>
        <p:nvSpPr>
          <p:cNvPr id="581634"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Technical Controls</a:t>
            </a:r>
          </a:p>
        </p:txBody>
      </p:sp>
      <p:sp>
        <p:nvSpPr>
          <p:cNvPr id="581635" name="Rectangle 3"/>
          <p:cNvSpPr>
            <a:spLocks noGrp="1" noChangeArrowheads="1"/>
          </p:cNvSpPr>
          <p:nvPr>
            <p:ph type="body" idx="1"/>
          </p:nvPr>
        </p:nvSpPr>
        <p:spPr/>
        <p:txBody>
          <a:bodyPr/>
          <a:lstStyle/>
          <a:p>
            <a:pPr>
              <a:buClr>
                <a:srgbClr val="003399"/>
              </a:buClr>
              <a:buFontTx/>
              <a:buNone/>
            </a:pPr>
            <a:r>
              <a:rPr lang="en-US" u="sng" dirty="0">
                <a:solidFill>
                  <a:srgbClr val="FF6600"/>
                </a:solidFill>
              </a:rPr>
              <a:t>Intrusion detection</a:t>
            </a:r>
            <a:r>
              <a:rPr lang="en-US" dirty="0"/>
              <a:t> &amp; </a:t>
            </a:r>
            <a:r>
              <a:rPr lang="en-US" u="sng" dirty="0">
                <a:solidFill>
                  <a:srgbClr val="FF6600"/>
                </a:solidFill>
              </a:rPr>
              <a:t>surveillance</a:t>
            </a:r>
            <a:r>
              <a:rPr lang="en-US" dirty="0"/>
              <a:t> systems</a:t>
            </a:r>
          </a:p>
          <a:p>
            <a:pPr>
              <a:buClr>
                <a:srgbClr val="003399"/>
              </a:buClr>
            </a:pPr>
            <a:r>
              <a:rPr lang="en-US" u="sng" dirty="0">
                <a:solidFill>
                  <a:srgbClr val="FF6600"/>
                </a:solidFill>
              </a:rPr>
              <a:t>IDS</a:t>
            </a:r>
            <a:r>
              <a:rPr lang="en-US" dirty="0"/>
              <a:t>: Sensors that detect access into a controlled area:</a:t>
            </a:r>
          </a:p>
          <a:p>
            <a:pPr lvl="1">
              <a:buClr>
                <a:srgbClr val="003399"/>
              </a:buClr>
            </a:pPr>
            <a:r>
              <a:rPr lang="en-US" dirty="0"/>
              <a:t>Photoelectric</a:t>
            </a:r>
          </a:p>
          <a:p>
            <a:pPr lvl="1">
              <a:buClr>
                <a:srgbClr val="003399"/>
              </a:buClr>
            </a:pPr>
            <a:r>
              <a:rPr lang="en-US" dirty="0"/>
              <a:t>Ultrasonic</a:t>
            </a:r>
          </a:p>
          <a:p>
            <a:pPr lvl="1">
              <a:buClr>
                <a:srgbClr val="003399"/>
              </a:buClr>
            </a:pPr>
            <a:r>
              <a:rPr lang="en-US" dirty="0"/>
              <a:t>Microwave</a:t>
            </a:r>
          </a:p>
          <a:p>
            <a:pPr lvl="1">
              <a:buClr>
                <a:srgbClr val="003399"/>
              </a:buClr>
            </a:pPr>
            <a:r>
              <a:rPr lang="en-US" dirty="0"/>
              <a:t>Passive infrared</a:t>
            </a:r>
          </a:p>
          <a:p>
            <a:pPr lvl="1">
              <a:buClr>
                <a:srgbClr val="003399"/>
              </a:buClr>
            </a:pPr>
            <a:r>
              <a:rPr lang="en-US" dirty="0"/>
              <a:t>Pressure sensitive</a:t>
            </a:r>
          </a:p>
          <a:p>
            <a:endParaRPr lang="en-US" dirty="0"/>
          </a:p>
        </p:txBody>
      </p:sp>
      <p:pic>
        <p:nvPicPr>
          <p:cNvPr id="563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126" y="2173076"/>
            <a:ext cx="2260873" cy="226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760587"/>
            <a:ext cx="1449666"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828883"/>
            <a:ext cx="1754859"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0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828883"/>
            <a:ext cx="1136047" cy="141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0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0666" y="4836040"/>
            <a:ext cx="2362200" cy="140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1635">
                                            <p:txEl>
                                              <p:pRg st="2" end="2"/>
                                            </p:txEl>
                                          </p:spTgt>
                                        </p:tgtEl>
                                        <p:attrNameLst>
                                          <p:attrName>style.visibility</p:attrName>
                                        </p:attrNameLst>
                                      </p:cBhvr>
                                      <p:to>
                                        <p:strVal val="visible"/>
                                      </p:to>
                                    </p:set>
                                    <p:animEffect transition="in" filter="wipe(left)">
                                      <p:cBhvr>
                                        <p:cTn id="7" dur="250"/>
                                        <p:tgtEl>
                                          <p:spTgt spid="581635">
                                            <p:txEl>
                                              <p:pRg st="2" end="2"/>
                                            </p:txEl>
                                          </p:spTgt>
                                        </p:tgtEl>
                                      </p:cBhvr>
                                    </p:animEffect>
                                  </p:childTnLst>
                                </p:cTn>
                              </p:par>
                            </p:childTnLst>
                          </p:cTn>
                        </p:par>
                        <p:par>
                          <p:cTn id="8" fill="hold">
                            <p:stCondLst>
                              <p:cond delay="250"/>
                            </p:stCondLst>
                            <p:childTnLst>
                              <p:par>
                                <p:cTn id="9" presetID="1" presetClass="entr" presetSubtype="0" fill="hold" nodeType="afterEffect">
                                  <p:stCondLst>
                                    <p:cond delay="0"/>
                                  </p:stCondLst>
                                  <p:childTnLst>
                                    <p:set>
                                      <p:cBhvr>
                                        <p:cTn id="10" dur="1" fill="hold">
                                          <p:stCondLst>
                                            <p:cond delay="0"/>
                                          </p:stCondLst>
                                        </p:cTn>
                                        <p:tgtEl>
                                          <p:spTgt spid="563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81635">
                                            <p:txEl>
                                              <p:pRg st="3" end="3"/>
                                            </p:txEl>
                                          </p:spTgt>
                                        </p:tgtEl>
                                        <p:attrNameLst>
                                          <p:attrName>style.visibility</p:attrName>
                                        </p:attrNameLst>
                                      </p:cBhvr>
                                      <p:to>
                                        <p:strVal val="visible"/>
                                      </p:to>
                                    </p:set>
                                    <p:animEffect transition="in" filter="wipe(left)">
                                      <p:cBhvr>
                                        <p:cTn id="15" dur="250"/>
                                        <p:tgtEl>
                                          <p:spTgt spid="581635">
                                            <p:txEl>
                                              <p:pRg st="3" end="3"/>
                                            </p:txEl>
                                          </p:spTgt>
                                        </p:tgtEl>
                                      </p:cBhvr>
                                    </p:animEffect>
                                  </p:childTnLst>
                                </p:cTn>
                              </p:par>
                            </p:childTnLst>
                          </p:cTn>
                        </p:par>
                        <p:par>
                          <p:cTn id="16" fill="hold">
                            <p:stCondLst>
                              <p:cond delay="250"/>
                            </p:stCondLst>
                            <p:childTnLst>
                              <p:par>
                                <p:cTn id="17" presetID="1" presetClass="entr" presetSubtype="0" fill="hold" nodeType="afterEffect">
                                  <p:stCondLst>
                                    <p:cond delay="0"/>
                                  </p:stCondLst>
                                  <p:childTnLst>
                                    <p:set>
                                      <p:cBhvr>
                                        <p:cTn id="18" dur="1" fill="hold">
                                          <p:stCondLst>
                                            <p:cond delay="0"/>
                                          </p:stCondLst>
                                        </p:cTn>
                                        <p:tgtEl>
                                          <p:spTgt spid="5632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1635">
                                            <p:txEl>
                                              <p:pRg st="4" end="4"/>
                                            </p:txEl>
                                          </p:spTgt>
                                        </p:tgtEl>
                                        <p:attrNameLst>
                                          <p:attrName>style.visibility</p:attrName>
                                        </p:attrNameLst>
                                      </p:cBhvr>
                                      <p:to>
                                        <p:strVal val="visible"/>
                                      </p:to>
                                    </p:set>
                                    <p:animEffect transition="in" filter="wipe(left)">
                                      <p:cBhvr>
                                        <p:cTn id="23" dur="250"/>
                                        <p:tgtEl>
                                          <p:spTgt spid="581635">
                                            <p:txEl>
                                              <p:pRg st="4" end="4"/>
                                            </p:txEl>
                                          </p:spTgt>
                                        </p:tgtEl>
                                      </p:cBhvr>
                                    </p:animEffect>
                                  </p:childTnLst>
                                </p:cTn>
                              </p:par>
                            </p:childTnLst>
                          </p:cTn>
                        </p:par>
                        <p:par>
                          <p:cTn id="24" fill="hold">
                            <p:stCondLst>
                              <p:cond delay="250"/>
                            </p:stCondLst>
                            <p:childTnLst>
                              <p:par>
                                <p:cTn id="25" presetID="1" presetClass="entr" presetSubtype="0" fill="hold" nodeType="afterEffect">
                                  <p:stCondLst>
                                    <p:cond delay="0"/>
                                  </p:stCondLst>
                                  <p:childTnLst>
                                    <p:set>
                                      <p:cBhvr>
                                        <p:cTn id="26" dur="1" fill="hold">
                                          <p:stCondLst>
                                            <p:cond delay="0"/>
                                          </p:stCondLst>
                                        </p:cTn>
                                        <p:tgtEl>
                                          <p:spTgt spid="5632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81635">
                                            <p:txEl>
                                              <p:pRg st="5" end="5"/>
                                            </p:txEl>
                                          </p:spTgt>
                                        </p:tgtEl>
                                        <p:attrNameLst>
                                          <p:attrName>style.visibility</p:attrName>
                                        </p:attrNameLst>
                                      </p:cBhvr>
                                      <p:to>
                                        <p:strVal val="visible"/>
                                      </p:to>
                                    </p:set>
                                    <p:animEffect transition="in" filter="wipe(left)">
                                      <p:cBhvr>
                                        <p:cTn id="31" dur="250"/>
                                        <p:tgtEl>
                                          <p:spTgt spid="581635">
                                            <p:txEl>
                                              <p:pRg st="5" end="5"/>
                                            </p:txEl>
                                          </p:spTgt>
                                        </p:tgtEl>
                                      </p:cBhvr>
                                    </p:animEffect>
                                  </p:childTnLst>
                                </p:cTn>
                              </p:par>
                            </p:childTnLst>
                          </p:cTn>
                        </p:par>
                        <p:par>
                          <p:cTn id="32" fill="hold">
                            <p:stCondLst>
                              <p:cond delay="250"/>
                            </p:stCondLst>
                            <p:childTnLst>
                              <p:par>
                                <p:cTn id="33" presetID="1" presetClass="entr" presetSubtype="0" fill="hold" nodeType="afterEffect">
                                  <p:stCondLst>
                                    <p:cond delay="0"/>
                                  </p:stCondLst>
                                  <p:childTnLst>
                                    <p:set>
                                      <p:cBhvr>
                                        <p:cTn id="34" dur="1" fill="hold">
                                          <p:stCondLst>
                                            <p:cond delay="0"/>
                                          </p:stCondLst>
                                        </p:cTn>
                                        <p:tgtEl>
                                          <p:spTgt spid="5632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81635">
                                            <p:txEl>
                                              <p:pRg st="6" end="6"/>
                                            </p:txEl>
                                          </p:spTgt>
                                        </p:tgtEl>
                                        <p:attrNameLst>
                                          <p:attrName>style.visibility</p:attrName>
                                        </p:attrNameLst>
                                      </p:cBhvr>
                                      <p:to>
                                        <p:strVal val="visible"/>
                                      </p:to>
                                    </p:set>
                                    <p:animEffect transition="in" filter="wipe(left)">
                                      <p:cBhvr>
                                        <p:cTn id="39" dur="250"/>
                                        <p:tgtEl>
                                          <p:spTgt spid="581635">
                                            <p:txEl>
                                              <p:pRg st="6" end="6"/>
                                            </p:txEl>
                                          </p:spTgt>
                                        </p:tgtEl>
                                      </p:cBhvr>
                                    </p:animEffect>
                                  </p:childTnLst>
                                </p:cTn>
                              </p:par>
                            </p:childTnLst>
                          </p:cTn>
                        </p:par>
                        <p:par>
                          <p:cTn id="40" fill="hold">
                            <p:stCondLst>
                              <p:cond delay="250"/>
                            </p:stCondLst>
                            <p:childTnLst>
                              <p:par>
                                <p:cTn id="41" presetID="1" presetClass="entr" presetSubtype="0" fill="hold" nodeType="afterEffect">
                                  <p:stCondLst>
                                    <p:cond delay="0"/>
                                  </p:stCondLst>
                                  <p:childTnLst>
                                    <p:set>
                                      <p:cBhvr>
                                        <p:cTn id="42" dur="1" fill="hold">
                                          <p:stCondLst>
                                            <p:cond delay="0"/>
                                          </p:stCondLst>
                                        </p:cTn>
                                        <p:tgtEl>
                                          <p:spTgt spid="563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dirty="0"/>
              <a:t>- </a:t>
            </a:r>
            <a:fld id="{A68D15F9-10FD-45E2-8284-3605C5F7C7E0}" type="slidenum">
              <a:rPr lang="en-US"/>
              <a:pPr/>
              <a:t>41</a:t>
            </a:fld>
            <a:r>
              <a:rPr lang="en-US" dirty="0"/>
              <a:t> -</a:t>
            </a:r>
          </a:p>
        </p:txBody>
      </p:sp>
      <p:sp>
        <p:nvSpPr>
          <p:cNvPr id="583682"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Technical </a:t>
            </a:r>
            <a:r>
              <a:rPr lang="en-US" dirty="0" smtClean="0"/>
              <a:t>Controls – Intrusion Detection &amp; Surveillance Systems</a:t>
            </a:r>
            <a:endParaRPr lang="en-US" dirty="0"/>
          </a:p>
        </p:txBody>
      </p:sp>
      <p:sp>
        <p:nvSpPr>
          <p:cNvPr id="583683" name="Rectangle 3"/>
          <p:cNvSpPr>
            <a:spLocks noGrp="1" noChangeArrowheads="1"/>
          </p:cNvSpPr>
          <p:nvPr>
            <p:ph type="body" idx="1"/>
          </p:nvPr>
        </p:nvSpPr>
        <p:spPr/>
        <p:txBody>
          <a:bodyPr/>
          <a:lstStyle/>
          <a:p>
            <a:pPr>
              <a:buClr>
                <a:srgbClr val="003399"/>
              </a:buClr>
            </a:pPr>
            <a:r>
              <a:rPr lang="en-US" dirty="0" smtClean="0"/>
              <a:t>Closed-circuit </a:t>
            </a:r>
            <a:r>
              <a:rPr lang="en-US" dirty="0"/>
              <a:t>television (</a:t>
            </a:r>
            <a:r>
              <a:rPr lang="en-US" u="sng" dirty="0">
                <a:solidFill>
                  <a:srgbClr val="FF6600"/>
                </a:solidFill>
              </a:rPr>
              <a:t>CCTV</a:t>
            </a:r>
            <a:r>
              <a:rPr lang="en-US" dirty="0"/>
              <a:t>)</a:t>
            </a:r>
          </a:p>
          <a:p>
            <a:pPr lvl="1">
              <a:buClr>
                <a:srgbClr val="003399"/>
              </a:buClr>
            </a:pPr>
            <a:r>
              <a:rPr lang="en-US" u="sng" dirty="0">
                <a:solidFill>
                  <a:srgbClr val="FF6600"/>
                </a:solidFill>
              </a:rPr>
              <a:t>Detect</a:t>
            </a:r>
            <a:r>
              <a:rPr lang="en-US" dirty="0"/>
              <a:t> the presence of an object.</a:t>
            </a:r>
          </a:p>
          <a:p>
            <a:pPr lvl="1">
              <a:buClr>
                <a:srgbClr val="003399"/>
              </a:buClr>
            </a:pPr>
            <a:r>
              <a:rPr lang="en-US" u="sng" dirty="0">
                <a:solidFill>
                  <a:srgbClr val="FF6600"/>
                </a:solidFill>
              </a:rPr>
              <a:t>Recognition</a:t>
            </a:r>
            <a:r>
              <a:rPr lang="en-US" dirty="0"/>
              <a:t> of object type.</a:t>
            </a:r>
          </a:p>
          <a:p>
            <a:pPr lvl="1">
              <a:buClr>
                <a:srgbClr val="003399"/>
              </a:buClr>
            </a:pPr>
            <a:r>
              <a:rPr lang="en-US" u="sng" dirty="0">
                <a:solidFill>
                  <a:srgbClr val="FF6600"/>
                </a:solidFill>
              </a:rPr>
              <a:t>Identification</a:t>
            </a:r>
            <a:r>
              <a:rPr lang="en-US" dirty="0"/>
              <a:t> of object details</a:t>
            </a:r>
            <a:r>
              <a:rPr lang="en-US" dirty="0" smtClean="0"/>
              <a:t>.</a:t>
            </a:r>
            <a:endParaRPr lang="en-US" dirty="0"/>
          </a:p>
        </p:txBody>
      </p:sp>
      <p:pic>
        <p:nvPicPr>
          <p:cNvPr id="583686" name="Picture 6" descr="Police monitor CCTV monitors"/>
          <p:cNvPicPr>
            <a:picLocks noChangeAspect="1" noChangeArrowheads="1"/>
          </p:cNvPicPr>
          <p:nvPr/>
        </p:nvPicPr>
        <p:blipFill>
          <a:blip r:embed="rId3" cstate="print"/>
          <a:srcRect/>
          <a:stretch>
            <a:fillRect/>
          </a:stretch>
        </p:blipFill>
        <p:spPr bwMode="auto">
          <a:xfrm>
            <a:off x="2590800" y="3124200"/>
            <a:ext cx="3937803" cy="2362200"/>
          </a:xfrm>
          <a:prstGeom prst="rect">
            <a:avLst/>
          </a:prstGeom>
          <a:noFill/>
        </p:spPr>
      </p:pic>
      <p:pic>
        <p:nvPicPr>
          <p:cNvPr id="6" name="Picture 7" descr="cctv">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4100" y="1447800"/>
            <a:ext cx="17907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dirty="0"/>
              <a:t>- </a:t>
            </a:r>
            <a:fld id="{A68D15F9-10FD-45E2-8284-3605C5F7C7E0}" type="slidenum">
              <a:rPr lang="en-US"/>
              <a:pPr/>
              <a:t>42</a:t>
            </a:fld>
            <a:r>
              <a:rPr lang="en-US" dirty="0"/>
              <a:t> -</a:t>
            </a:r>
          </a:p>
        </p:txBody>
      </p:sp>
      <p:sp>
        <p:nvSpPr>
          <p:cNvPr id="583682"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smtClean="0"/>
              <a:t> Technical Controls – Surveillance Systems</a:t>
            </a:r>
            <a:endParaRPr lang="en-US" dirty="0"/>
          </a:p>
        </p:txBody>
      </p:sp>
      <p:sp>
        <p:nvSpPr>
          <p:cNvPr id="583683" name="Rectangle 3"/>
          <p:cNvSpPr>
            <a:spLocks noGrp="1" noChangeArrowheads="1"/>
          </p:cNvSpPr>
          <p:nvPr>
            <p:ph type="body" idx="1"/>
          </p:nvPr>
        </p:nvSpPr>
        <p:spPr/>
        <p:txBody>
          <a:bodyPr/>
          <a:lstStyle/>
          <a:p>
            <a:pPr>
              <a:buClr>
                <a:srgbClr val="003399"/>
              </a:buClr>
            </a:pPr>
            <a:r>
              <a:rPr lang="en-US" dirty="0" smtClean="0"/>
              <a:t>CCTV camera considerations</a:t>
            </a:r>
            <a:endParaRPr lang="en-US" dirty="0"/>
          </a:p>
          <a:p>
            <a:pPr lvl="1">
              <a:buClr>
                <a:srgbClr val="003399"/>
              </a:buClr>
            </a:pPr>
            <a:r>
              <a:rPr lang="en-US" u="sng" dirty="0" smtClean="0">
                <a:solidFill>
                  <a:srgbClr val="FF6600"/>
                </a:solidFill>
              </a:rPr>
              <a:t>Charge-coupled device </a:t>
            </a:r>
            <a:r>
              <a:rPr lang="en-US" dirty="0" smtClean="0"/>
              <a:t>(CCD) </a:t>
            </a:r>
            <a:r>
              <a:rPr lang="en-US" dirty="0"/>
              <a:t>converts pixels into data signals</a:t>
            </a:r>
          </a:p>
          <a:p>
            <a:pPr lvl="1">
              <a:buClr>
                <a:srgbClr val="003399"/>
              </a:buClr>
            </a:pPr>
            <a:r>
              <a:rPr lang="en-US" u="sng" dirty="0" smtClean="0">
                <a:solidFill>
                  <a:srgbClr val="FF6600"/>
                </a:solidFill>
              </a:rPr>
              <a:t>Cathode ray tube</a:t>
            </a:r>
            <a:r>
              <a:rPr lang="en-US" dirty="0" smtClean="0"/>
              <a:t> (CRT) </a:t>
            </a:r>
            <a:r>
              <a:rPr lang="en-US" dirty="0"/>
              <a:t>converts picture image into data signals</a:t>
            </a:r>
          </a:p>
          <a:p>
            <a:pPr lvl="1">
              <a:buClr>
                <a:srgbClr val="003399"/>
              </a:buClr>
            </a:pPr>
            <a:r>
              <a:rPr lang="en-US" u="sng" dirty="0" smtClean="0">
                <a:solidFill>
                  <a:srgbClr val="FF6600"/>
                </a:solidFill>
              </a:rPr>
              <a:t>Field-of-view</a:t>
            </a:r>
            <a:r>
              <a:rPr lang="en-US" dirty="0" smtClean="0"/>
              <a:t> </a:t>
            </a:r>
            <a:r>
              <a:rPr lang="en-US" dirty="0"/>
              <a:t>is the area that can be captured by the camera lens.</a:t>
            </a:r>
          </a:p>
          <a:p>
            <a:pPr lvl="1">
              <a:buClr>
                <a:srgbClr val="003399"/>
              </a:buClr>
            </a:pPr>
            <a:r>
              <a:rPr lang="en-US" u="sng" dirty="0">
                <a:solidFill>
                  <a:srgbClr val="FF6600"/>
                </a:solidFill>
              </a:rPr>
              <a:t>Depth-of-field</a:t>
            </a:r>
            <a:r>
              <a:rPr lang="en-US" dirty="0"/>
              <a:t> is the area between the nearest and farthest points that appear to be in focus.</a:t>
            </a:r>
          </a:p>
          <a:p>
            <a:pPr lvl="1">
              <a:buClr>
                <a:srgbClr val="003399"/>
              </a:buClr>
            </a:pPr>
            <a:r>
              <a:rPr lang="en-US" u="sng" dirty="0">
                <a:solidFill>
                  <a:srgbClr val="FF6600"/>
                </a:solidFill>
              </a:rPr>
              <a:t>Monochrome</a:t>
            </a:r>
            <a:r>
              <a:rPr lang="en-US" dirty="0"/>
              <a:t> or </a:t>
            </a:r>
            <a:r>
              <a:rPr lang="en-US" u="sng" dirty="0">
                <a:solidFill>
                  <a:srgbClr val="FF6600"/>
                </a:solidFill>
              </a:rPr>
              <a:t>color</a:t>
            </a:r>
            <a:r>
              <a:rPr lang="en-US" dirty="0"/>
              <a:t> camera.</a:t>
            </a:r>
          </a:p>
        </p:txBody>
      </p:sp>
      <p:pic>
        <p:nvPicPr>
          <p:cNvPr id="583684" name="Picture 4" descr="cctv%5B1%5D"/>
          <p:cNvPicPr>
            <a:picLocks noChangeAspect="1" noChangeArrowheads="1"/>
          </p:cNvPicPr>
          <p:nvPr/>
        </p:nvPicPr>
        <p:blipFill>
          <a:blip r:embed="rId3" cstate="print"/>
          <a:srcRect/>
          <a:stretch>
            <a:fillRect/>
          </a:stretch>
        </p:blipFill>
        <p:spPr bwMode="auto">
          <a:xfrm>
            <a:off x="5181600" y="5664200"/>
            <a:ext cx="1447800" cy="965200"/>
          </a:xfrm>
          <a:prstGeom prst="rect">
            <a:avLst/>
          </a:prstGeom>
          <a:noFill/>
        </p:spPr>
      </p:pic>
      <p:pic>
        <p:nvPicPr>
          <p:cNvPr id="583685" name="Picture 5" descr="product3"/>
          <p:cNvPicPr>
            <a:picLocks noChangeAspect="1" noChangeArrowheads="1"/>
          </p:cNvPicPr>
          <p:nvPr/>
        </p:nvPicPr>
        <p:blipFill>
          <a:blip r:embed="rId4" cstate="print"/>
          <a:srcRect/>
          <a:stretch>
            <a:fillRect/>
          </a:stretch>
        </p:blipFill>
        <p:spPr bwMode="auto">
          <a:xfrm>
            <a:off x="6705600" y="5638800"/>
            <a:ext cx="914400" cy="914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Security Countermeasures &amp; Technologies</a:t>
            </a:r>
            <a:br>
              <a:rPr lang="en-US" sz="1200" dirty="0" smtClean="0"/>
            </a:br>
            <a:r>
              <a:rPr lang="en-US" dirty="0" smtClean="0"/>
              <a:t>Technical Controls – Electrical Power Supply</a:t>
            </a:r>
            <a:endParaRPr lang="en-US" dirty="0"/>
          </a:p>
        </p:txBody>
      </p:sp>
      <p:sp>
        <p:nvSpPr>
          <p:cNvPr id="3" name="Content Placeholder 2"/>
          <p:cNvSpPr>
            <a:spLocks noGrp="1"/>
          </p:cNvSpPr>
          <p:nvPr>
            <p:ph idx="1"/>
          </p:nvPr>
        </p:nvSpPr>
        <p:spPr/>
        <p:txBody>
          <a:bodyPr/>
          <a:lstStyle/>
          <a:p>
            <a:pPr>
              <a:lnSpc>
                <a:spcPct val="90000"/>
              </a:lnSpc>
            </a:pPr>
            <a:r>
              <a:rPr lang="en-US" dirty="0" smtClean="0"/>
              <a:t>Risks to electrical power supply:</a:t>
            </a:r>
          </a:p>
          <a:p>
            <a:pPr lvl="1">
              <a:lnSpc>
                <a:spcPct val="90000"/>
              </a:lnSpc>
              <a:buClr>
                <a:srgbClr val="003399"/>
              </a:buClr>
            </a:pPr>
            <a:r>
              <a:rPr lang="en-US" u="sng" dirty="0" smtClean="0">
                <a:solidFill>
                  <a:srgbClr val="FF6600"/>
                </a:solidFill>
              </a:rPr>
              <a:t>Blackout</a:t>
            </a:r>
            <a:r>
              <a:rPr lang="en-US" dirty="0" smtClean="0"/>
              <a:t>: complete loss of commercial power</a:t>
            </a:r>
          </a:p>
          <a:p>
            <a:pPr lvl="1">
              <a:lnSpc>
                <a:spcPct val="90000"/>
              </a:lnSpc>
              <a:buClr>
                <a:srgbClr val="003399"/>
              </a:buClr>
            </a:pPr>
            <a:r>
              <a:rPr lang="en-US" u="sng" dirty="0" smtClean="0">
                <a:solidFill>
                  <a:srgbClr val="FF6600"/>
                </a:solidFill>
              </a:rPr>
              <a:t>Fault</a:t>
            </a:r>
            <a:r>
              <a:rPr lang="en-US" dirty="0" smtClean="0"/>
              <a:t>: momentary power outage</a:t>
            </a:r>
          </a:p>
          <a:p>
            <a:pPr lvl="1">
              <a:lnSpc>
                <a:spcPct val="90000"/>
              </a:lnSpc>
              <a:buClr>
                <a:srgbClr val="003399"/>
              </a:buClr>
            </a:pPr>
            <a:r>
              <a:rPr lang="en-US" u="sng" dirty="0" smtClean="0">
                <a:solidFill>
                  <a:srgbClr val="FF6600"/>
                </a:solidFill>
              </a:rPr>
              <a:t>Brownout</a:t>
            </a:r>
            <a:r>
              <a:rPr lang="en-US" dirty="0" smtClean="0"/>
              <a:t>: an intentional reduction of voltage by </a:t>
            </a:r>
            <a:br>
              <a:rPr lang="en-US" dirty="0" smtClean="0"/>
            </a:br>
            <a:r>
              <a:rPr lang="en-US" dirty="0" smtClean="0"/>
              <a:t>a power company.</a:t>
            </a:r>
          </a:p>
          <a:p>
            <a:pPr lvl="1">
              <a:lnSpc>
                <a:spcPct val="90000"/>
              </a:lnSpc>
              <a:buClr>
                <a:srgbClr val="003399"/>
              </a:buClr>
            </a:pPr>
            <a:r>
              <a:rPr lang="en-US" u="sng" dirty="0" smtClean="0">
                <a:solidFill>
                  <a:srgbClr val="FF6600"/>
                </a:solidFill>
              </a:rPr>
              <a:t>Sag/dip</a:t>
            </a:r>
            <a:r>
              <a:rPr lang="en-US" dirty="0" smtClean="0"/>
              <a:t>: a short period of low voltage</a:t>
            </a:r>
          </a:p>
          <a:p>
            <a:pPr lvl="1">
              <a:lnSpc>
                <a:spcPct val="90000"/>
              </a:lnSpc>
              <a:buClr>
                <a:srgbClr val="003399"/>
              </a:buClr>
            </a:pPr>
            <a:r>
              <a:rPr lang="en-US" u="sng" dirty="0" smtClean="0">
                <a:solidFill>
                  <a:srgbClr val="FF6600"/>
                </a:solidFill>
              </a:rPr>
              <a:t>Surge</a:t>
            </a:r>
            <a:r>
              <a:rPr lang="en-US" dirty="0" smtClean="0"/>
              <a:t>: a sudden rise in voltage in the power supply.</a:t>
            </a:r>
          </a:p>
          <a:p>
            <a:pPr lvl="1">
              <a:lnSpc>
                <a:spcPct val="90000"/>
              </a:lnSpc>
              <a:buClr>
                <a:srgbClr val="003399"/>
              </a:buClr>
            </a:pPr>
            <a:r>
              <a:rPr lang="en-US" u="sng" dirty="0" smtClean="0">
                <a:solidFill>
                  <a:srgbClr val="FF6600"/>
                </a:solidFill>
              </a:rPr>
              <a:t>In-rush current</a:t>
            </a:r>
            <a:r>
              <a:rPr lang="en-US" dirty="0" smtClean="0"/>
              <a:t>: the initial surge of current required by a load before it reaches normal operation.</a:t>
            </a:r>
          </a:p>
          <a:p>
            <a:pPr lvl="1">
              <a:lnSpc>
                <a:spcPct val="90000"/>
              </a:lnSpc>
              <a:buClr>
                <a:srgbClr val="003399"/>
              </a:buClr>
            </a:pPr>
            <a:r>
              <a:rPr lang="en-US" u="sng" dirty="0" smtClean="0">
                <a:solidFill>
                  <a:srgbClr val="FF6600"/>
                </a:solidFill>
              </a:rPr>
              <a:t>Transient</a:t>
            </a:r>
            <a:r>
              <a:rPr lang="en-US" dirty="0" smtClean="0"/>
              <a:t>: line noise or disturbance is superimposed on the supply circuit and can cause fluctuations in electrical power</a:t>
            </a:r>
          </a:p>
          <a:p>
            <a:endParaRPr lang="en-US" dirty="0"/>
          </a:p>
        </p:txBody>
      </p:sp>
      <p:sp>
        <p:nvSpPr>
          <p:cNvPr id="4" name="Slide Number Placeholder 3"/>
          <p:cNvSpPr>
            <a:spLocks noGrp="1"/>
          </p:cNvSpPr>
          <p:nvPr>
            <p:ph type="sldNum" sz="quarter" idx="10"/>
          </p:nvPr>
        </p:nvSpPr>
        <p:spPr/>
        <p:txBody>
          <a:bodyPr/>
          <a:lstStyle/>
          <a:p>
            <a:r>
              <a:rPr lang="en-US" dirty="0" smtClean="0"/>
              <a:t>- </a:t>
            </a:r>
            <a:fld id="{B4B8681B-3273-4501-97EB-5C2EFE6C7630}" type="slidenum">
              <a:rPr lang="en-US" smtClean="0"/>
              <a:pPr/>
              <a:t>43</a:t>
            </a:fld>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Security Countermeasures &amp; Technologies</a:t>
            </a:r>
            <a:br>
              <a:rPr lang="en-US" sz="1200" dirty="0" smtClean="0"/>
            </a:br>
            <a:r>
              <a:rPr lang="en-US" dirty="0" smtClean="0"/>
              <a:t>Technical Controls – Electrical Power Supply</a:t>
            </a:r>
            <a:endParaRPr lang="en-US" dirty="0"/>
          </a:p>
        </p:txBody>
      </p:sp>
      <p:sp>
        <p:nvSpPr>
          <p:cNvPr id="3" name="Content Placeholder 2"/>
          <p:cNvSpPr>
            <a:spLocks noGrp="1"/>
          </p:cNvSpPr>
          <p:nvPr>
            <p:ph idx="1"/>
          </p:nvPr>
        </p:nvSpPr>
        <p:spPr/>
        <p:txBody>
          <a:bodyPr/>
          <a:lstStyle/>
          <a:p>
            <a:pPr>
              <a:lnSpc>
                <a:spcPct val="90000"/>
              </a:lnSpc>
            </a:pPr>
            <a:r>
              <a:rPr lang="en-US" dirty="0" smtClean="0"/>
              <a:t>Counter measures to electrical power supply risks:</a:t>
            </a:r>
          </a:p>
          <a:p>
            <a:pPr lvl="1">
              <a:lnSpc>
                <a:spcPct val="90000"/>
              </a:lnSpc>
              <a:buClr>
                <a:srgbClr val="003399"/>
              </a:buClr>
            </a:pPr>
            <a:r>
              <a:rPr lang="en-US" u="sng" dirty="0" smtClean="0">
                <a:solidFill>
                  <a:srgbClr val="FF6600"/>
                </a:solidFill>
              </a:rPr>
              <a:t>Uninterruptible power supply</a:t>
            </a:r>
            <a:r>
              <a:rPr lang="en-US" dirty="0" smtClean="0"/>
              <a:t> (</a:t>
            </a:r>
            <a:r>
              <a:rPr lang="en-US" u="sng" dirty="0" smtClean="0">
                <a:solidFill>
                  <a:srgbClr val="FF6600"/>
                </a:solidFill>
              </a:rPr>
              <a:t>UPS</a:t>
            </a:r>
            <a:r>
              <a:rPr lang="en-US" dirty="0" smtClean="0"/>
              <a:t>) (include transfer switch, battery, transformer, generator, circuit switch, and power distribution unit (PDU))</a:t>
            </a:r>
          </a:p>
          <a:p>
            <a:pPr lvl="2">
              <a:lnSpc>
                <a:spcPct val="90000"/>
              </a:lnSpc>
              <a:buClr>
                <a:srgbClr val="003399"/>
              </a:buClr>
            </a:pPr>
            <a:r>
              <a:rPr lang="en-US" dirty="0" smtClean="0"/>
              <a:t>For blackout and fault</a:t>
            </a:r>
          </a:p>
          <a:p>
            <a:pPr lvl="1">
              <a:lnSpc>
                <a:spcPct val="90000"/>
              </a:lnSpc>
              <a:buClr>
                <a:srgbClr val="003399"/>
              </a:buClr>
            </a:pPr>
            <a:endParaRPr lang="en-US" dirty="0" smtClean="0"/>
          </a:p>
          <a:p>
            <a:pPr lvl="1">
              <a:lnSpc>
                <a:spcPct val="90000"/>
              </a:lnSpc>
              <a:buClr>
                <a:srgbClr val="003399"/>
              </a:buClr>
            </a:pPr>
            <a:r>
              <a:rPr lang="en-US" u="sng" dirty="0" smtClean="0">
                <a:solidFill>
                  <a:srgbClr val="FF6600"/>
                </a:solidFill>
              </a:rPr>
              <a:t>Surge protector</a:t>
            </a:r>
            <a:r>
              <a:rPr lang="en-US" dirty="0" smtClean="0"/>
              <a:t>, circuit breaker, transformer, and UPS</a:t>
            </a:r>
          </a:p>
          <a:p>
            <a:pPr lvl="2">
              <a:lnSpc>
                <a:spcPct val="90000"/>
              </a:lnSpc>
              <a:buClr>
                <a:srgbClr val="003399"/>
              </a:buClr>
            </a:pPr>
            <a:r>
              <a:rPr lang="en-US" dirty="0" smtClean="0"/>
              <a:t>For brownout, sag/dip, surge, in-rush current, and transient</a:t>
            </a:r>
          </a:p>
          <a:p>
            <a:endParaRPr lang="en-US" dirty="0"/>
          </a:p>
        </p:txBody>
      </p:sp>
      <p:sp>
        <p:nvSpPr>
          <p:cNvPr id="4" name="Slide Number Placeholder 3"/>
          <p:cNvSpPr>
            <a:spLocks noGrp="1"/>
          </p:cNvSpPr>
          <p:nvPr>
            <p:ph type="sldNum" sz="quarter" idx="10"/>
          </p:nvPr>
        </p:nvSpPr>
        <p:spPr/>
        <p:txBody>
          <a:bodyPr/>
          <a:lstStyle/>
          <a:p>
            <a:r>
              <a:rPr lang="en-US" dirty="0" smtClean="0"/>
              <a:t>- </a:t>
            </a:r>
            <a:fld id="{B4B8681B-3273-4501-97EB-5C2EFE6C7630}" type="slidenum">
              <a:rPr lang="en-US" smtClean="0"/>
              <a:pPr/>
              <a:t>44</a:t>
            </a:fld>
            <a:r>
              <a:rPr lang="en-US" dirty="0" smtClean="0"/>
              <a:t> -</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228600" y="4191000"/>
            <a:ext cx="2514600" cy="1968500"/>
          </a:xfrm>
          <a:prstGeom prst="rect">
            <a:avLst/>
          </a:prstGeom>
          <a:noFill/>
        </p:spPr>
      </p:pic>
      <p:pic>
        <p:nvPicPr>
          <p:cNvPr id="5642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962400"/>
            <a:ext cx="516469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https://encrypted-tbn1.google.com/images?q=tbn:ANd9GcQiAxWraGI8vq4senSrb-kOZ6SEWH3nyVqAdUsPZy5V0I6yPKHaY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4572000"/>
            <a:ext cx="10937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D502AED3-B5B1-431D-8907-D8EE4F982EC8}" type="slidenum">
              <a:rPr lang="en-US"/>
              <a:pPr/>
              <a:t>45</a:t>
            </a:fld>
            <a:r>
              <a:rPr lang="en-US" dirty="0"/>
              <a:t> -</a:t>
            </a:r>
          </a:p>
        </p:txBody>
      </p:sp>
      <p:sp>
        <p:nvSpPr>
          <p:cNvPr id="587778"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Technical Controls – </a:t>
            </a:r>
            <a:r>
              <a:rPr lang="en-US" dirty="0" smtClean="0"/>
              <a:t>Electrostatic Discharge</a:t>
            </a:r>
            <a:endParaRPr lang="en-US" dirty="0"/>
          </a:p>
        </p:txBody>
      </p:sp>
      <p:sp>
        <p:nvSpPr>
          <p:cNvPr id="587779" name="Rectangle 3"/>
          <p:cNvSpPr>
            <a:spLocks noGrp="1" noChangeArrowheads="1"/>
          </p:cNvSpPr>
          <p:nvPr>
            <p:ph type="body" idx="1"/>
          </p:nvPr>
        </p:nvSpPr>
        <p:spPr/>
        <p:txBody>
          <a:bodyPr/>
          <a:lstStyle/>
          <a:p>
            <a:r>
              <a:rPr lang="en-US" dirty="0" smtClean="0"/>
              <a:t>Risk of electrostatic discharge:</a:t>
            </a:r>
            <a:endParaRPr lang="en-US" dirty="0"/>
          </a:p>
          <a:p>
            <a:pPr lvl="1">
              <a:buClr>
                <a:srgbClr val="003399"/>
              </a:buClr>
            </a:pPr>
            <a:r>
              <a:rPr lang="en-US" dirty="0" smtClean="0"/>
              <a:t>A </a:t>
            </a:r>
            <a:r>
              <a:rPr lang="en-US" dirty="0"/>
              <a:t>type of electrical surge can occur when two non-conducting materials rub together, causing electrons to transfer from one material to another.</a:t>
            </a:r>
          </a:p>
          <a:p>
            <a:pPr>
              <a:buClr>
                <a:srgbClr val="003399"/>
              </a:buClr>
            </a:pPr>
            <a:r>
              <a:rPr lang="en-US" dirty="0"/>
              <a:t>Countermeasures: Anti-electrostatic discharge (</a:t>
            </a:r>
            <a:r>
              <a:rPr lang="en-US" u="sng" dirty="0">
                <a:solidFill>
                  <a:srgbClr val="FF6600"/>
                </a:solidFill>
              </a:rPr>
              <a:t>ESD</a:t>
            </a:r>
            <a:r>
              <a:rPr lang="en-US" dirty="0"/>
              <a:t>) standards</a:t>
            </a:r>
          </a:p>
          <a:p>
            <a:pPr lvl="1">
              <a:buClr>
                <a:srgbClr val="003399"/>
              </a:buClr>
            </a:pPr>
            <a:r>
              <a:rPr lang="en-US" u="sng" dirty="0">
                <a:solidFill>
                  <a:srgbClr val="FF6600"/>
                </a:solidFill>
              </a:rPr>
              <a:t>Grounding of equipment</a:t>
            </a:r>
            <a:r>
              <a:rPr lang="en-US" dirty="0"/>
              <a:t> to a </a:t>
            </a:r>
            <a:r>
              <a:rPr lang="en-US" u="sng" dirty="0">
                <a:solidFill>
                  <a:srgbClr val="FF6600"/>
                </a:solidFill>
              </a:rPr>
              <a:t>common point ground</a:t>
            </a:r>
            <a:r>
              <a:rPr lang="en-US" dirty="0">
                <a:solidFill>
                  <a:srgbClr val="000099"/>
                </a:solidFill>
              </a:rPr>
              <a:t>.</a:t>
            </a:r>
          </a:p>
          <a:p>
            <a:pPr lvl="1">
              <a:buClr>
                <a:srgbClr val="003399"/>
              </a:buClr>
            </a:pPr>
            <a:r>
              <a:rPr lang="en-US" u="sng" dirty="0">
                <a:solidFill>
                  <a:srgbClr val="FF6600"/>
                </a:solidFill>
              </a:rPr>
              <a:t>Grounding of personnel</a:t>
            </a:r>
            <a:r>
              <a:rPr lang="en-US" dirty="0"/>
              <a:t>: wrist strap, flooring, clothing and footwear.</a:t>
            </a:r>
          </a:p>
          <a:p>
            <a:pPr lvl="1">
              <a:buClr>
                <a:srgbClr val="003399"/>
              </a:buClr>
            </a:pPr>
            <a:r>
              <a:rPr lang="en-US" dirty="0"/>
              <a:t>Protected area: Flooring, seating, </a:t>
            </a:r>
            <a:r>
              <a:rPr lang="en-US" u="sng" dirty="0">
                <a:solidFill>
                  <a:srgbClr val="FF6600"/>
                </a:solidFill>
              </a:rPr>
              <a:t>ionization of air</a:t>
            </a:r>
            <a:r>
              <a:rPr lang="en-US" dirty="0"/>
              <a:t>, and </a:t>
            </a:r>
            <a:r>
              <a:rPr lang="en-US" u="sng" dirty="0">
                <a:solidFill>
                  <a:srgbClr val="FF6600"/>
                </a:solidFill>
              </a:rPr>
              <a:t>humidity</a:t>
            </a:r>
            <a:r>
              <a:rPr lang="en-US" u="sng" dirty="0">
                <a:solidFill>
                  <a:srgbClr val="FF9900"/>
                </a:solidFill>
              </a:rPr>
              <a:t> </a:t>
            </a:r>
            <a:r>
              <a:rPr lang="en-US" u="sng" dirty="0">
                <a:solidFill>
                  <a:srgbClr val="FF6600"/>
                </a:solidFill>
              </a:rPr>
              <a:t>control</a:t>
            </a:r>
            <a:r>
              <a:rPr lang="en-US" dirty="0"/>
              <a:t>.</a:t>
            </a:r>
          </a:p>
          <a:p>
            <a:pPr lvl="1">
              <a:buClr>
                <a:srgbClr val="003399"/>
              </a:buClr>
            </a:pPr>
            <a:r>
              <a:rPr lang="en-US" u="sng" dirty="0">
                <a:solidFill>
                  <a:srgbClr val="FF6600"/>
                </a:solidFill>
              </a:rPr>
              <a:t>Marking</a:t>
            </a:r>
            <a:r>
              <a:rPr lang="en-US" dirty="0"/>
              <a:t> of equipment, package and facility.</a:t>
            </a:r>
          </a:p>
          <a:p>
            <a:pPr lvl="1">
              <a:buClr>
                <a:srgbClr val="003399"/>
              </a:buClr>
            </a:pPr>
            <a:r>
              <a:rPr lang="en-US" dirty="0"/>
              <a:t>Example: Data center: grounding of rack &amp; floors to a common point ground, raised floor tiles have conductive gold leafs to supporting frame to dissipate ESD.</a:t>
            </a:r>
          </a:p>
          <a:p>
            <a:endParaRPr lang="en-US" dirty="0"/>
          </a:p>
        </p:txBody>
      </p:sp>
      <p:pic>
        <p:nvPicPr>
          <p:cNvPr id="587780" name="Picture 4"/>
          <p:cNvPicPr>
            <a:picLocks noChangeAspect="1" noChangeArrowheads="1"/>
          </p:cNvPicPr>
          <p:nvPr/>
        </p:nvPicPr>
        <p:blipFill>
          <a:blip r:embed="rId3" cstate="print"/>
          <a:srcRect/>
          <a:stretch>
            <a:fillRect/>
          </a:stretch>
        </p:blipFill>
        <p:spPr bwMode="auto">
          <a:xfrm>
            <a:off x="7772400" y="4887912"/>
            <a:ext cx="838200" cy="67468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dirty="0"/>
              <a:t>- </a:t>
            </a:r>
            <a:fld id="{E3536725-04A6-418F-9C76-09ED675EE4AF}" type="slidenum">
              <a:rPr lang="en-US"/>
              <a:pPr/>
              <a:t>46</a:t>
            </a:fld>
            <a:r>
              <a:rPr lang="en-US" dirty="0"/>
              <a:t> -</a:t>
            </a:r>
          </a:p>
        </p:txBody>
      </p:sp>
      <p:sp>
        <p:nvSpPr>
          <p:cNvPr id="589826"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Technical Controls – </a:t>
            </a:r>
            <a:r>
              <a:rPr lang="en-US" dirty="0" smtClean="0"/>
              <a:t>Heating, Ventilating and Air Conditioning (HVAC)</a:t>
            </a:r>
            <a:endParaRPr lang="en-US" dirty="0"/>
          </a:p>
        </p:txBody>
      </p:sp>
      <p:sp>
        <p:nvSpPr>
          <p:cNvPr id="589827" name="Rectangle 3"/>
          <p:cNvSpPr>
            <a:spLocks noGrp="1" noChangeArrowheads="1"/>
          </p:cNvSpPr>
          <p:nvPr>
            <p:ph type="body" idx="1"/>
          </p:nvPr>
        </p:nvSpPr>
        <p:spPr/>
        <p:txBody>
          <a:bodyPr>
            <a:normAutofit lnSpcReduction="10000"/>
          </a:bodyPr>
          <a:lstStyle/>
          <a:p>
            <a:r>
              <a:rPr lang="en-US" dirty="0" smtClean="0"/>
              <a:t>Types </a:t>
            </a:r>
            <a:r>
              <a:rPr lang="en-US" dirty="0"/>
              <a:t>of HVAC systems: </a:t>
            </a:r>
          </a:p>
          <a:p>
            <a:pPr lvl="1">
              <a:buClr>
                <a:srgbClr val="003399"/>
              </a:buClr>
            </a:pPr>
            <a:r>
              <a:rPr lang="en-US" u="sng" dirty="0">
                <a:solidFill>
                  <a:srgbClr val="FF6600"/>
                </a:solidFill>
              </a:rPr>
              <a:t>Up-flow</a:t>
            </a:r>
            <a:r>
              <a:rPr lang="en-US" dirty="0"/>
              <a:t> (forced air above the </a:t>
            </a:r>
            <a:r>
              <a:rPr lang="en-US" dirty="0" smtClean="0"/>
              <a:t>floor</a:t>
            </a:r>
            <a:r>
              <a:rPr lang="en-US" dirty="0"/>
              <a:t>) vs. </a:t>
            </a:r>
            <a:r>
              <a:rPr lang="en-US" u="sng" dirty="0">
                <a:solidFill>
                  <a:srgbClr val="FF6600"/>
                </a:solidFill>
              </a:rPr>
              <a:t>down-flow</a:t>
            </a:r>
            <a:r>
              <a:rPr lang="en-US" dirty="0"/>
              <a:t> (forced air below the raised floor).</a:t>
            </a:r>
          </a:p>
          <a:p>
            <a:pPr lvl="1">
              <a:buClr>
                <a:srgbClr val="003399"/>
              </a:buClr>
            </a:pPr>
            <a:r>
              <a:rPr lang="en-US" u="sng" dirty="0">
                <a:solidFill>
                  <a:srgbClr val="FF6600"/>
                </a:solidFill>
              </a:rPr>
              <a:t>Water</a:t>
            </a:r>
            <a:r>
              <a:rPr lang="en-US" dirty="0"/>
              <a:t> or </a:t>
            </a:r>
            <a:r>
              <a:rPr lang="en-US" u="sng" dirty="0">
                <a:solidFill>
                  <a:srgbClr val="FF6600"/>
                </a:solidFill>
              </a:rPr>
              <a:t>Glycol</a:t>
            </a:r>
            <a:r>
              <a:rPr lang="en-US" dirty="0">
                <a:solidFill>
                  <a:srgbClr val="FF6600"/>
                </a:solidFill>
              </a:rPr>
              <a:t>.</a:t>
            </a:r>
          </a:p>
          <a:p>
            <a:pPr>
              <a:buClr>
                <a:srgbClr val="003399"/>
              </a:buClr>
            </a:pPr>
            <a:endParaRPr lang="en-US" dirty="0" smtClean="0"/>
          </a:p>
          <a:p>
            <a:pPr>
              <a:buClr>
                <a:srgbClr val="003399"/>
              </a:buClr>
            </a:pPr>
            <a:r>
              <a:rPr lang="en-US" dirty="0" smtClean="0"/>
              <a:t>HVAC </a:t>
            </a:r>
            <a:r>
              <a:rPr lang="en-US" dirty="0"/>
              <a:t>considerations:</a:t>
            </a:r>
          </a:p>
          <a:p>
            <a:pPr lvl="1">
              <a:buClr>
                <a:srgbClr val="003399"/>
              </a:buClr>
            </a:pPr>
            <a:r>
              <a:rPr lang="en-US" dirty="0"/>
              <a:t>Air volume cubic feet per </a:t>
            </a:r>
            <a:br>
              <a:rPr lang="en-US" dirty="0"/>
            </a:br>
            <a:r>
              <a:rPr lang="en-US" dirty="0"/>
              <a:t>minute (</a:t>
            </a:r>
            <a:r>
              <a:rPr lang="en-US" u="sng" dirty="0">
                <a:solidFill>
                  <a:srgbClr val="FF6600"/>
                </a:solidFill>
              </a:rPr>
              <a:t>CFM</a:t>
            </a:r>
            <a:r>
              <a:rPr lang="en-US" dirty="0"/>
              <a:t>) per ton.</a:t>
            </a:r>
          </a:p>
          <a:p>
            <a:pPr lvl="1">
              <a:buClr>
                <a:srgbClr val="003399"/>
              </a:buClr>
            </a:pPr>
            <a:r>
              <a:rPr lang="en-US" u="sng" dirty="0">
                <a:solidFill>
                  <a:srgbClr val="FF6600"/>
                </a:solidFill>
              </a:rPr>
              <a:t>Humidity control</a:t>
            </a:r>
            <a:r>
              <a:rPr lang="en-US" dirty="0"/>
              <a:t> (RH 45% - 60%).</a:t>
            </a:r>
          </a:p>
          <a:p>
            <a:pPr lvl="1">
              <a:buClr>
                <a:srgbClr val="003399"/>
              </a:buClr>
            </a:pPr>
            <a:r>
              <a:rPr lang="en-US" u="sng" dirty="0">
                <a:solidFill>
                  <a:srgbClr val="FF6600"/>
                </a:solidFill>
              </a:rPr>
              <a:t>Temperature control</a:t>
            </a:r>
            <a:r>
              <a:rPr lang="en-US" dirty="0"/>
              <a:t> (72°F ± 2°F).</a:t>
            </a:r>
          </a:p>
          <a:p>
            <a:pPr lvl="1">
              <a:buClr>
                <a:srgbClr val="003399"/>
              </a:buClr>
            </a:pPr>
            <a:r>
              <a:rPr lang="en-US" u="sng" dirty="0">
                <a:solidFill>
                  <a:srgbClr val="FF6600"/>
                </a:solidFill>
              </a:rPr>
              <a:t>Air Filters</a:t>
            </a:r>
            <a:r>
              <a:rPr lang="en-US" dirty="0">
                <a:solidFill>
                  <a:srgbClr val="000099"/>
                </a:solidFill>
              </a:rPr>
              <a:t>.</a:t>
            </a:r>
          </a:p>
          <a:p>
            <a:pPr lvl="1">
              <a:buClr>
                <a:srgbClr val="003399"/>
              </a:buClr>
            </a:pPr>
            <a:r>
              <a:rPr lang="en-US" u="sng" dirty="0">
                <a:solidFill>
                  <a:srgbClr val="FF6600"/>
                </a:solidFill>
              </a:rPr>
              <a:t>Positive air pressure</a:t>
            </a:r>
            <a:r>
              <a:rPr lang="en-US" dirty="0">
                <a:solidFill>
                  <a:srgbClr val="000099"/>
                </a:solidFill>
              </a:rPr>
              <a:t>.</a:t>
            </a:r>
            <a:endParaRPr lang="en-US" dirty="0">
              <a:solidFill>
                <a:srgbClr val="FF6600"/>
              </a:solidFill>
            </a:endParaRPr>
          </a:p>
          <a:p>
            <a:pPr lvl="1">
              <a:buClr>
                <a:srgbClr val="003399"/>
              </a:buClr>
            </a:pPr>
            <a:r>
              <a:rPr lang="en-US" u="sng" dirty="0">
                <a:solidFill>
                  <a:srgbClr val="FF6600"/>
                </a:solidFill>
              </a:rPr>
              <a:t>Protected intake vents</a:t>
            </a:r>
            <a:r>
              <a:rPr lang="en-US" dirty="0">
                <a:solidFill>
                  <a:srgbClr val="000099"/>
                </a:solidFill>
              </a:rPr>
              <a:t>.</a:t>
            </a:r>
            <a:endParaRPr lang="en-US" dirty="0">
              <a:solidFill>
                <a:srgbClr val="FF6600"/>
              </a:solidFill>
            </a:endParaRPr>
          </a:p>
          <a:p>
            <a:pPr lvl="1">
              <a:buClr>
                <a:srgbClr val="003399"/>
              </a:buClr>
            </a:pPr>
            <a:r>
              <a:rPr lang="en-US" u="sng" dirty="0">
                <a:solidFill>
                  <a:srgbClr val="FF6600"/>
                </a:solidFill>
              </a:rPr>
              <a:t>Alarms</a:t>
            </a:r>
            <a:r>
              <a:rPr lang="en-US" dirty="0"/>
              <a:t>: Leak detection, loss of power, </a:t>
            </a:r>
            <a:br>
              <a:rPr lang="en-US" dirty="0"/>
            </a:br>
            <a:r>
              <a:rPr lang="en-US" dirty="0"/>
              <a:t>temperature, humidity, fire, smoke detector.</a:t>
            </a:r>
          </a:p>
        </p:txBody>
      </p:sp>
      <p:pic>
        <p:nvPicPr>
          <p:cNvPr id="589828" name="Picture 4" descr="Heat Rejection - 60Hz"/>
          <p:cNvPicPr>
            <a:picLocks noChangeAspect="1" noChangeArrowheads="1"/>
          </p:cNvPicPr>
          <p:nvPr/>
        </p:nvPicPr>
        <p:blipFill>
          <a:blip r:embed="rId3" cstate="print"/>
          <a:srcRect/>
          <a:stretch>
            <a:fillRect/>
          </a:stretch>
        </p:blipFill>
        <p:spPr bwMode="auto">
          <a:xfrm>
            <a:off x="6858000" y="4876800"/>
            <a:ext cx="1676400" cy="1425575"/>
          </a:xfrm>
          <a:prstGeom prst="rect">
            <a:avLst/>
          </a:prstGeom>
          <a:noFill/>
        </p:spPr>
      </p:pic>
      <p:pic>
        <p:nvPicPr>
          <p:cNvPr id="589829" name="Picture 5" descr="CSU 3000 - 60Hz"/>
          <p:cNvPicPr>
            <a:picLocks noChangeAspect="1" noChangeArrowheads="1"/>
          </p:cNvPicPr>
          <p:nvPr/>
        </p:nvPicPr>
        <p:blipFill>
          <a:blip r:embed="rId4" cstate="print"/>
          <a:srcRect/>
          <a:stretch>
            <a:fillRect/>
          </a:stretch>
        </p:blipFill>
        <p:spPr bwMode="auto">
          <a:xfrm>
            <a:off x="5943600" y="2386013"/>
            <a:ext cx="2438400" cy="241458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57505FFD-0BFF-48DB-80FF-AFD7303E71BC}" type="slidenum">
              <a:rPr lang="en-US"/>
              <a:pPr/>
              <a:t>47</a:t>
            </a:fld>
            <a:r>
              <a:rPr lang="en-US" dirty="0"/>
              <a:t> -</a:t>
            </a:r>
          </a:p>
        </p:txBody>
      </p:sp>
      <p:sp>
        <p:nvSpPr>
          <p:cNvPr id="591874"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Technical Controls – </a:t>
            </a:r>
            <a:r>
              <a:rPr lang="en-US" dirty="0" smtClean="0"/>
              <a:t>Water Supply System</a:t>
            </a:r>
            <a:endParaRPr lang="en-US" dirty="0"/>
          </a:p>
        </p:txBody>
      </p:sp>
      <p:sp>
        <p:nvSpPr>
          <p:cNvPr id="591875" name="Rectangle 3"/>
          <p:cNvSpPr>
            <a:spLocks noGrp="1" noChangeArrowheads="1"/>
          </p:cNvSpPr>
          <p:nvPr>
            <p:ph type="body" idx="1"/>
          </p:nvPr>
        </p:nvSpPr>
        <p:spPr/>
        <p:txBody>
          <a:bodyPr/>
          <a:lstStyle/>
          <a:p>
            <a:r>
              <a:rPr lang="en-US" dirty="0" smtClean="0"/>
              <a:t>For </a:t>
            </a:r>
            <a:r>
              <a:rPr lang="en-US" u="sng" dirty="0">
                <a:solidFill>
                  <a:srgbClr val="FF6600"/>
                </a:solidFill>
              </a:rPr>
              <a:t>cooling</a:t>
            </a:r>
            <a:r>
              <a:rPr lang="en-US" dirty="0"/>
              <a:t>, </a:t>
            </a:r>
            <a:r>
              <a:rPr lang="en-US" u="sng" dirty="0">
                <a:solidFill>
                  <a:srgbClr val="FF6600"/>
                </a:solidFill>
              </a:rPr>
              <a:t>plumbing</a:t>
            </a:r>
            <a:r>
              <a:rPr lang="en-US" dirty="0"/>
              <a:t>, </a:t>
            </a:r>
            <a:r>
              <a:rPr lang="en-US" u="sng" dirty="0">
                <a:solidFill>
                  <a:srgbClr val="FF6600"/>
                </a:solidFill>
              </a:rPr>
              <a:t>sewage</a:t>
            </a:r>
            <a:r>
              <a:rPr lang="en-US" dirty="0"/>
              <a:t>, and </a:t>
            </a:r>
            <a:r>
              <a:rPr lang="en-US" u="sng" dirty="0">
                <a:solidFill>
                  <a:srgbClr val="FF6600"/>
                </a:solidFill>
              </a:rPr>
              <a:t>fire-suppression</a:t>
            </a:r>
            <a:r>
              <a:rPr lang="en-US" dirty="0"/>
              <a:t> (outside of server room).</a:t>
            </a:r>
          </a:p>
          <a:p>
            <a:r>
              <a:rPr lang="en-US" dirty="0"/>
              <a:t>Water </a:t>
            </a:r>
            <a:r>
              <a:rPr lang="en-US" u="sng" dirty="0">
                <a:solidFill>
                  <a:srgbClr val="FF6600"/>
                </a:solidFill>
              </a:rPr>
              <a:t>source</a:t>
            </a:r>
            <a:r>
              <a:rPr lang="en-US" dirty="0">
                <a:solidFill>
                  <a:srgbClr val="000099"/>
                </a:solidFill>
              </a:rPr>
              <a:t>.</a:t>
            </a:r>
          </a:p>
          <a:p>
            <a:r>
              <a:rPr lang="en-US" dirty="0"/>
              <a:t>Water </a:t>
            </a:r>
            <a:r>
              <a:rPr lang="en-US" u="sng" dirty="0">
                <a:solidFill>
                  <a:srgbClr val="FF6600"/>
                </a:solidFill>
              </a:rPr>
              <a:t>usage</a:t>
            </a:r>
            <a:r>
              <a:rPr lang="en-US" dirty="0">
                <a:solidFill>
                  <a:srgbClr val="000099"/>
                </a:solidFill>
              </a:rPr>
              <a:t>.</a:t>
            </a:r>
          </a:p>
          <a:p>
            <a:pPr lvl="1"/>
            <a:r>
              <a:rPr lang="en-US" dirty="0"/>
              <a:t>Volume of water.</a:t>
            </a:r>
          </a:p>
          <a:p>
            <a:pPr lvl="1"/>
            <a:r>
              <a:rPr lang="en-US" dirty="0"/>
              <a:t>Water filtration.</a:t>
            </a:r>
          </a:p>
          <a:p>
            <a:pPr lvl="1"/>
            <a:r>
              <a:rPr lang="en-US" dirty="0"/>
              <a:t>Environmental impact.</a:t>
            </a:r>
          </a:p>
          <a:p>
            <a:r>
              <a:rPr lang="en-US" dirty="0"/>
              <a:t>Water pump to maintain </a:t>
            </a:r>
            <a:br>
              <a:rPr lang="en-US" dirty="0"/>
            </a:br>
            <a:r>
              <a:rPr lang="en-US" u="sng" dirty="0">
                <a:solidFill>
                  <a:srgbClr val="FF6600"/>
                </a:solidFill>
              </a:rPr>
              <a:t>pressure</a:t>
            </a:r>
            <a:r>
              <a:rPr lang="en-US" dirty="0">
                <a:solidFill>
                  <a:srgbClr val="000099"/>
                </a:solidFill>
              </a:rPr>
              <a:t>.</a:t>
            </a:r>
          </a:p>
        </p:txBody>
      </p:sp>
      <p:pic>
        <p:nvPicPr>
          <p:cNvPr id="563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2514600"/>
            <a:ext cx="42291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0"/>
          </p:nvPr>
        </p:nvSpPr>
        <p:spPr/>
        <p:txBody>
          <a:bodyPr/>
          <a:lstStyle/>
          <a:p>
            <a:r>
              <a:rPr lang="en-US" dirty="0"/>
              <a:t>- </a:t>
            </a:r>
            <a:fld id="{B286261A-6D43-4472-AB67-468538159EE1}" type="slidenum">
              <a:rPr lang="en-US"/>
              <a:pPr/>
              <a:t>48</a:t>
            </a:fld>
            <a:r>
              <a:rPr lang="en-US" dirty="0"/>
              <a:t> -</a:t>
            </a:r>
          </a:p>
        </p:txBody>
      </p:sp>
      <p:sp>
        <p:nvSpPr>
          <p:cNvPr id="593922"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Technical Controls – </a:t>
            </a:r>
            <a:r>
              <a:rPr lang="en-US" dirty="0" smtClean="0"/>
              <a:t>Types of Fire</a:t>
            </a:r>
            <a:endParaRPr lang="en-US" dirty="0"/>
          </a:p>
        </p:txBody>
      </p:sp>
      <p:graphicFrame>
        <p:nvGraphicFramePr>
          <p:cNvPr id="593962" name="Group 42"/>
          <p:cNvGraphicFramePr>
            <a:graphicFrameLocks noGrp="1"/>
          </p:cNvGraphicFramePr>
          <p:nvPr>
            <p:ph sz="half" idx="2"/>
          </p:nvPr>
        </p:nvGraphicFramePr>
        <p:xfrm>
          <a:off x="381000" y="1860550"/>
          <a:ext cx="8382000" cy="3778249"/>
        </p:xfrm>
        <a:graphic>
          <a:graphicData uri="http://schemas.openxmlformats.org/drawingml/2006/table">
            <a:tbl>
              <a:tblPr/>
              <a:tblGrid>
                <a:gridCol w="1477963"/>
                <a:gridCol w="1727200"/>
                <a:gridCol w="2794000"/>
                <a:gridCol w="2382837"/>
              </a:tblGrid>
              <a:tr h="424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Fire Class</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Type of Fire</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Elements of Fire</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Suppression Method</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r>
              <a:tr h="7325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charset="0"/>
                        </a:rPr>
                        <a:t>Class A</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Narrow" pitchFamily="34" charset="0"/>
                        </a:rPr>
                        <a:t>Common Combustibles</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Narrow" pitchFamily="34" charset="0"/>
                        </a:rPr>
                        <a:t>Ashes, paper, wood, cloth, etc.</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Narrow" pitchFamily="34" charset="0"/>
                        </a:rPr>
                        <a:t>Water, Soda acid</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7325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charset="0"/>
                        </a:rPr>
                        <a:t>Class B</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Narrow" pitchFamily="34" charset="0"/>
                        </a:rPr>
                        <a:t>Liquid</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Narrow" pitchFamily="34" charset="0"/>
                        </a:rPr>
                        <a:t>Barrels of oils, Petroleum, tars, solvents, alcohol, gases</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Narrow" pitchFamily="34" charset="0"/>
                        </a:rPr>
                        <a:t>Halon, CO</a:t>
                      </a:r>
                      <a:r>
                        <a:rPr kumimoji="0" lang="en-US" sz="1600" b="0" i="0" u="none" strike="noStrike" cap="none" normalizeH="0" baseline="-25000" dirty="0" smtClean="0">
                          <a:ln>
                            <a:noFill/>
                          </a:ln>
                          <a:solidFill>
                            <a:srgbClr val="003399"/>
                          </a:solidFill>
                          <a:effectLst/>
                          <a:latin typeface="Arial Narrow" pitchFamily="34" charset="0"/>
                        </a:rPr>
                        <a:t>2</a:t>
                      </a:r>
                      <a:r>
                        <a:rPr kumimoji="0" lang="en-US" sz="1600" b="0" i="0" u="none" strike="noStrike" cap="none" normalizeH="0" baseline="0" dirty="0" smtClean="0">
                          <a:ln>
                            <a:noFill/>
                          </a:ln>
                          <a:solidFill>
                            <a:srgbClr val="003399"/>
                          </a:solidFill>
                          <a:effectLst/>
                          <a:latin typeface="Arial Narrow" pitchFamily="34" charset="0"/>
                        </a:rPr>
                        <a:t>, FM-200</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r>
              <a:tr h="1040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charset="0"/>
                        </a:rPr>
                        <a:t>Class C</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Narrow" pitchFamily="34" charset="0"/>
                        </a:rPr>
                        <a:t>Electrical</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Narrow" pitchFamily="34" charset="0"/>
                        </a:rPr>
                        <a:t>Circuits, electrical equipment, and wires</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Narrow" pitchFamily="34" charset="0"/>
                        </a:rPr>
                        <a:t>Halon, CO</a:t>
                      </a:r>
                      <a:r>
                        <a:rPr kumimoji="0" lang="en-US" sz="1600" b="0" i="0" u="none" strike="noStrike" cap="none" normalizeH="0" baseline="-25000" dirty="0" smtClean="0">
                          <a:ln>
                            <a:noFill/>
                          </a:ln>
                          <a:solidFill>
                            <a:srgbClr val="003399"/>
                          </a:solidFill>
                          <a:effectLst/>
                          <a:latin typeface="Arial Narrow" pitchFamily="34" charset="0"/>
                        </a:rPr>
                        <a:t>2</a:t>
                      </a:r>
                      <a:r>
                        <a:rPr kumimoji="0" lang="en-US" sz="1600" b="0" i="0" u="none" strike="noStrike" cap="none" normalizeH="0" baseline="0" dirty="0" smtClean="0">
                          <a:ln>
                            <a:noFill/>
                          </a:ln>
                          <a:solidFill>
                            <a:srgbClr val="003399"/>
                          </a:solidFill>
                          <a:effectLst/>
                          <a:latin typeface="Arial Narrow" pitchFamily="34" charset="0"/>
                        </a:rPr>
                        <a:t> , or Non-conductive extinguishing agent – FM-200</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424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charset="0"/>
                        </a:rPr>
                        <a:t>Class D</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Narrow" pitchFamily="34" charset="0"/>
                        </a:rPr>
                        <a:t>Dry Chemical</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Narrow" pitchFamily="34" charset="0"/>
                        </a:rPr>
                        <a:t>Combustible metals, and chemical</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Narrow" pitchFamily="34" charset="0"/>
                        </a:rPr>
                        <a:t>Dry Powder, Halon</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r>
              <a:tr h="424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charset="0"/>
                        </a:rPr>
                        <a:t>Class K</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Narrow" pitchFamily="34" charset="0"/>
                        </a:rPr>
                        <a:t>Commercial Kitchen</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Narrow" pitchFamily="34" charset="0"/>
                        </a:rPr>
                        <a:t>Food, Grease</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Narrow" pitchFamily="34" charset="0"/>
                        </a:rPr>
                        <a:t>Wet Chemicals - Foam</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1435D52F-4B7D-4126-97A9-EBC654F1A74D}" type="slidenum">
              <a:rPr lang="en-US"/>
              <a:pPr/>
              <a:t>49</a:t>
            </a:fld>
            <a:r>
              <a:rPr lang="en-US" dirty="0"/>
              <a:t> -</a:t>
            </a:r>
          </a:p>
        </p:txBody>
      </p:sp>
      <p:sp>
        <p:nvSpPr>
          <p:cNvPr id="595970"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Technical Controls – </a:t>
            </a:r>
            <a:r>
              <a:rPr lang="en-US" dirty="0" smtClean="0"/>
              <a:t>Fire Suppression Systems</a:t>
            </a:r>
            <a:endParaRPr lang="en-US" dirty="0"/>
          </a:p>
        </p:txBody>
      </p:sp>
      <p:sp>
        <p:nvSpPr>
          <p:cNvPr id="595971" name="Rectangle 3"/>
          <p:cNvSpPr>
            <a:spLocks noGrp="1" noChangeArrowheads="1"/>
          </p:cNvSpPr>
          <p:nvPr>
            <p:ph type="body" idx="1"/>
          </p:nvPr>
        </p:nvSpPr>
        <p:spPr>
          <a:xfrm>
            <a:off x="685800" y="1143000"/>
            <a:ext cx="6096000" cy="5334000"/>
          </a:xfrm>
        </p:spPr>
        <p:txBody>
          <a:bodyPr/>
          <a:lstStyle/>
          <a:p>
            <a:pPr>
              <a:buClr>
                <a:srgbClr val="003399"/>
              </a:buClr>
            </a:pPr>
            <a:r>
              <a:rPr lang="en-US" u="sng" dirty="0" smtClean="0">
                <a:solidFill>
                  <a:srgbClr val="FF6600"/>
                </a:solidFill>
              </a:rPr>
              <a:t>Halon</a:t>
            </a:r>
            <a:endParaRPr lang="en-US" u="sng" dirty="0"/>
          </a:p>
          <a:p>
            <a:pPr lvl="1">
              <a:buClr>
                <a:srgbClr val="003399"/>
              </a:buClr>
            </a:pPr>
            <a:r>
              <a:rPr lang="en-US" dirty="0"/>
              <a:t>Used so that equipment is not damaged by water.</a:t>
            </a:r>
          </a:p>
          <a:p>
            <a:pPr>
              <a:buClr>
                <a:srgbClr val="003399"/>
              </a:buClr>
            </a:pPr>
            <a:r>
              <a:rPr lang="en-US" u="sng" dirty="0">
                <a:solidFill>
                  <a:srgbClr val="FF6600"/>
                </a:solidFill>
              </a:rPr>
              <a:t>FM-200</a:t>
            </a:r>
          </a:p>
          <a:p>
            <a:pPr lvl="1">
              <a:buClr>
                <a:srgbClr val="003399"/>
              </a:buClr>
            </a:pPr>
            <a:r>
              <a:rPr lang="en-US" dirty="0"/>
              <a:t>Replacement for Halon without ozone depleting chemicals.</a:t>
            </a:r>
          </a:p>
          <a:p>
            <a:pPr lvl="1">
              <a:buClr>
                <a:srgbClr val="003399"/>
              </a:buClr>
            </a:pPr>
            <a:r>
              <a:rPr lang="en-US" dirty="0"/>
              <a:t>It uses chemicals instead of water.</a:t>
            </a:r>
          </a:p>
          <a:p>
            <a:pPr>
              <a:buClr>
                <a:srgbClr val="003399"/>
              </a:buClr>
            </a:pPr>
            <a:r>
              <a:rPr lang="en-US" u="sng" dirty="0">
                <a:solidFill>
                  <a:srgbClr val="FF6600"/>
                </a:solidFill>
              </a:rPr>
              <a:t>Carbon Dioxide</a:t>
            </a:r>
          </a:p>
          <a:p>
            <a:pPr lvl="1">
              <a:buClr>
                <a:srgbClr val="003399"/>
              </a:buClr>
            </a:pPr>
            <a:r>
              <a:rPr lang="en-US" dirty="0"/>
              <a:t>Does not leave reside after use, does not cause damage to sensitive devices.</a:t>
            </a:r>
          </a:p>
          <a:p>
            <a:pPr lvl="1">
              <a:buClr>
                <a:srgbClr val="003399"/>
              </a:buClr>
            </a:pPr>
            <a:r>
              <a:rPr lang="en-US" dirty="0"/>
              <a:t>Can suffocate people.</a:t>
            </a:r>
          </a:p>
          <a:p>
            <a:pPr>
              <a:buClr>
                <a:srgbClr val="003399"/>
              </a:buClr>
            </a:pPr>
            <a:r>
              <a:rPr lang="en-US" u="sng" dirty="0">
                <a:solidFill>
                  <a:srgbClr val="FF6600"/>
                </a:solidFill>
              </a:rPr>
              <a:t>Dry Chemicals</a:t>
            </a:r>
          </a:p>
          <a:p>
            <a:pPr lvl="1">
              <a:buClr>
                <a:srgbClr val="003399"/>
              </a:buClr>
            </a:pPr>
            <a:r>
              <a:rPr lang="en-US" dirty="0"/>
              <a:t>Not effective against electrical fires.</a:t>
            </a:r>
          </a:p>
          <a:p>
            <a:endParaRPr lang="en-US" dirty="0"/>
          </a:p>
        </p:txBody>
      </p:sp>
      <p:pic>
        <p:nvPicPr>
          <p:cNvPr id="6" name="Picture 7" descr="https://encrypted-tbn2.google.com/images?q=tbn:ANd9GcTpU_PAhAHt4wQFdF4VuqgcanzYfYwm6oUtMIAspQwPgMlWpPH1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312" y="1143000"/>
            <a:ext cx="15509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tps://encrypted-tbn1.google.com/images?q=tbn:ANd9GcSm3JPx-dn8BmmG6j9YW99TS4lUMB3dMcq3r-8KDdnk4PygkkR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286250"/>
            <a:ext cx="1601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ttp://www.fe25.com/carb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8781" y="2689225"/>
            <a:ext cx="171291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49427D10-3E3A-4B79-A97F-4D1F6846DCB3}" type="slidenum">
              <a:rPr lang="en-US"/>
              <a:pPr/>
              <a:t>5</a:t>
            </a:fld>
            <a:r>
              <a:rPr lang="en-US" dirty="0"/>
              <a:t> -</a:t>
            </a:r>
          </a:p>
        </p:txBody>
      </p:sp>
      <p:sp>
        <p:nvSpPr>
          <p:cNvPr id="544770" name="Rectangle 2"/>
          <p:cNvSpPr>
            <a:spLocks noGrp="1" noChangeArrowheads="1"/>
          </p:cNvSpPr>
          <p:nvPr>
            <p:ph type="title"/>
          </p:nvPr>
        </p:nvSpPr>
        <p:spPr/>
        <p:txBody>
          <a:bodyPr/>
          <a:lstStyle/>
          <a:p>
            <a:r>
              <a:rPr lang="en-US" sz="1200" dirty="0"/>
              <a:t>Topics</a:t>
            </a:r>
            <a:r>
              <a:rPr lang="en-US" dirty="0"/>
              <a:t/>
            </a:r>
            <a:br>
              <a:rPr lang="en-US" dirty="0"/>
            </a:br>
            <a:r>
              <a:rPr lang="en-US" dirty="0"/>
              <a:t>Physical Security Domain</a:t>
            </a:r>
          </a:p>
        </p:txBody>
      </p:sp>
      <p:sp>
        <p:nvSpPr>
          <p:cNvPr id="544771" name="Rectangle 3"/>
          <p:cNvSpPr>
            <a:spLocks noGrp="1" noChangeArrowheads="1"/>
          </p:cNvSpPr>
          <p:nvPr>
            <p:ph type="body" idx="1"/>
          </p:nvPr>
        </p:nvSpPr>
        <p:spPr/>
        <p:txBody>
          <a:bodyPr/>
          <a:lstStyle/>
          <a:p>
            <a:r>
              <a:rPr lang="en-US" dirty="0"/>
              <a:t>Terms &amp; Definition</a:t>
            </a:r>
          </a:p>
          <a:p>
            <a:r>
              <a:rPr lang="en-US" dirty="0"/>
              <a:t>Type of Threats and Information Protection Environment</a:t>
            </a:r>
          </a:p>
          <a:p>
            <a:r>
              <a:rPr lang="en-US" dirty="0"/>
              <a:t>Security Countermeasures &amp; Technologies</a:t>
            </a:r>
          </a:p>
          <a:p>
            <a:endParaRPr lang="en-US" dirty="0"/>
          </a:p>
        </p:txBody>
      </p:sp>
      <p:sp>
        <p:nvSpPr>
          <p:cNvPr id="544772" name="AutoShape 4"/>
          <p:cNvSpPr>
            <a:spLocks noChangeArrowheads="1"/>
          </p:cNvSpPr>
          <p:nvPr/>
        </p:nvSpPr>
        <p:spPr bwMode="auto">
          <a:xfrm>
            <a:off x="304800" y="11430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p:cNvSpPr>
            <a:spLocks noGrp="1"/>
          </p:cNvSpPr>
          <p:nvPr>
            <p:ph type="sldNum" sz="quarter" idx="10"/>
          </p:nvPr>
        </p:nvSpPr>
        <p:spPr/>
        <p:txBody>
          <a:bodyPr/>
          <a:lstStyle/>
          <a:p>
            <a:r>
              <a:rPr lang="en-US" dirty="0"/>
              <a:t>- </a:t>
            </a:r>
            <a:fld id="{AD262A80-B0EB-407D-A7E3-6624C239A9E0}" type="slidenum">
              <a:rPr lang="en-US"/>
              <a:pPr/>
              <a:t>50</a:t>
            </a:fld>
            <a:r>
              <a:rPr lang="en-US" dirty="0"/>
              <a:t> -</a:t>
            </a:r>
          </a:p>
        </p:txBody>
      </p:sp>
      <p:sp>
        <p:nvSpPr>
          <p:cNvPr id="598018"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Technical Controls – </a:t>
            </a:r>
            <a:r>
              <a:rPr lang="en-US" dirty="0" smtClean="0"/>
              <a:t>Fire Suppression Systems</a:t>
            </a:r>
            <a:endParaRPr lang="en-US" dirty="0"/>
          </a:p>
        </p:txBody>
      </p:sp>
      <p:sp>
        <p:nvSpPr>
          <p:cNvPr id="598019" name="Rectangle 3"/>
          <p:cNvSpPr>
            <a:spLocks noGrp="1" noChangeArrowheads="1"/>
          </p:cNvSpPr>
          <p:nvPr>
            <p:ph type="body" sz="half" idx="1"/>
          </p:nvPr>
        </p:nvSpPr>
        <p:spPr>
          <a:xfrm>
            <a:off x="685800" y="1143000"/>
            <a:ext cx="7772400" cy="5410200"/>
          </a:xfrm>
        </p:spPr>
        <p:txBody>
          <a:bodyPr/>
          <a:lstStyle/>
          <a:p>
            <a:pPr>
              <a:buFontTx/>
              <a:buNone/>
            </a:pPr>
            <a:r>
              <a:rPr lang="en-US" dirty="0"/>
              <a:t>Special note on fire suppression </a:t>
            </a:r>
            <a:r>
              <a:rPr lang="en-US" dirty="0" smtClean="0"/>
              <a:t>systems…</a:t>
            </a:r>
            <a:endParaRPr lang="en-US" dirty="0"/>
          </a:p>
          <a:p>
            <a:pPr>
              <a:buClr>
                <a:srgbClr val="003399"/>
              </a:buClr>
            </a:pPr>
            <a:r>
              <a:rPr lang="en-US" u="sng" dirty="0">
                <a:solidFill>
                  <a:srgbClr val="FF6600"/>
                </a:solidFill>
              </a:rPr>
              <a:t>Halon</a:t>
            </a:r>
          </a:p>
          <a:p>
            <a:pPr lvl="1">
              <a:buClr>
                <a:srgbClr val="003399"/>
              </a:buClr>
            </a:pPr>
            <a:r>
              <a:rPr lang="en-US" dirty="0"/>
              <a:t>Halon has been banned for all new fire suppression systems under the 1987 Montreal Protocol on Substances that Deplete the Ozone Layer.</a:t>
            </a:r>
          </a:p>
          <a:p>
            <a:pPr lvl="2">
              <a:buClr>
                <a:srgbClr val="003399"/>
              </a:buClr>
            </a:pPr>
            <a:r>
              <a:rPr lang="en-US" dirty="0"/>
              <a:t>Began implementation in 1992.  All new installations of fire suppression systems must use alternate options.</a:t>
            </a:r>
          </a:p>
          <a:p>
            <a:pPr>
              <a:buClr>
                <a:srgbClr val="003399"/>
              </a:buClr>
            </a:pPr>
            <a:r>
              <a:rPr lang="en-US" dirty="0"/>
              <a:t>“</a:t>
            </a:r>
            <a:r>
              <a:rPr lang="en-US" u="sng" dirty="0">
                <a:solidFill>
                  <a:srgbClr val="FF6600"/>
                </a:solidFill>
              </a:rPr>
              <a:t>Pre-action</a:t>
            </a:r>
            <a:r>
              <a:rPr lang="en-US" dirty="0"/>
              <a:t>” or </a:t>
            </a:r>
            <a:r>
              <a:rPr lang="en-US" u="sng" dirty="0">
                <a:solidFill>
                  <a:srgbClr val="FF6600"/>
                </a:solidFill>
              </a:rPr>
              <a:t>dry-pipe</a:t>
            </a:r>
            <a:r>
              <a:rPr lang="en-US" dirty="0"/>
              <a:t> fire suppression system</a:t>
            </a:r>
          </a:p>
          <a:p>
            <a:pPr lvl="1">
              <a:buClr>
                <a:srgbClr val="003399"/>
              </a:buClr>
            </a:pPr>
            <a:r>
              <a:rPr lang="en-US" dirty="0"/>
              <a:t>Water is held back remotely by a valve that is actuated by a sensing system.</a:t>
            </a:r>
          </a:p>
          <a:p>
            <a:pPr>
              <a:buClr>
                <a:srgbClr val="003399"/>
              </a:buClr>
            </a:pPr>
            <a:r>
              <a:rPr lang="en-US" u="sng" dirty="0">
                <a:solidFill>
                  <a:srgbClr val="FF6600"/>
                </a:solidFill>
              </a:rPr>
              <a:t>Deluge</a:t>
            </a:r>
            <a:r>
              <a:rPr lang="en-US" dirty="0"/>
              <a:t> fire suppression system</a:t>
            </a:r>
          </a:p>
          <a:p>
            <a:pPr lvl="1">
              <a:buClr>
                <a:srgbClr val="003399"/>
              </a:buClr>
            </a:pPr>
            <a:r>
              <a:rPr lang="en-US" dirty="0"/>
              <a:t>Same as dry pipe except the </a:t>
            </a:r>
            <a:br>
              <a:rPr lang="en-US" dirty="0"/>
            </a:br>
            <a:r>
              <a:rPr lang="en-US" dirty="0"/>
              <a:t>sprinkler head is open.</a:t>
            </a:r>
          </a:p>
          <a:p>
            <a:pPr lvl="1">
              <a:buClr>
                <a:srgbClr val="003399"/>
              </a:buClr>
            </a:pPr>
            <a:r>
              <a:rPr lang="en-US" dirty="0"/>
              <a:t>Releases a lot of water fast.</a:t>
            </a:r>
          </a:p>
          <a:p>
            <a:pPr lvl="1">
              <a:buClr>
                <a:srgbClr val="003399"/>
              </a:buClr>
            </a:pPr>
            <a:r>
              <a:rPr lang="en-US" dirty="0"/>
              <a:t>Usually not used in data processing environments.</a:t>
            </a:r>
          </a:p>
        </p:txBody>
      </p:sp>
      <p:graphicFrame>
        <p:nvGraphicFramePr>
          <p:cNvPr id="598039" name="Group 23"/>
          <p:cNvGraphicFramePr>
            <a:graphicFrameLocks noGrp="1"/>
          </p:cNvGraphicFramePr>
          <p:nvPr>
            <p:ph sz="half" idx="2"/>
          </p:nvPr>
        </p:nvGraphicFramePr>
        <p:xfrm>
          <a:off x="5486400" y="4419600"/>
          <a:ext cx="1905000" cy="1133476"/>
        </p:xfrm>
        <a:graphic>
          <a:graphicData uri="http://schemas.openxmlformats.org/drawingml/2006/table">
            <a:tbl>
              <a:tblPr/>
              <a:tblGrid>
                <a:gridCol w="1047750"/>
                <a:gridCol w="857250"/>
              </a:tblGrid>
              <a:tr h="2841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Temperature</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Color</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r>
              <a:tr h="2825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3399"/>
                          </a:solidFill>
                          <a:effectLst/>
                          <a:latin typeface="Arial" charset="0"/>
                        </a:rPr>
                        <a:t>155° F</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3399"/>
                          </a:solidFill>
                          <a:effectLst/>
                          <a:latin typeface="Arial" charset="0"/>
                        </a:rPr>
                        <a:t>Red</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841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3399"/>
                          </a:solidFill>
                          <a:effectLst/>
                          <a:latin typeface="Arial" charset="0"/>
                        </a:rPr>
                        <a:t>174° F</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3399"/>
                          </a:solidFill>
                          <a:effectLst/>
                          <a:latin typeface="Arial" charset="0"/>
                        </a:rPr>
                        <a:t>Yellow</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DDDDDD"/>
                    </a:solidFill>
                  </a:tcPr>
                </a:tc>
              </a:tr>
              <a:tr h="2825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3399"/>
                          </a:solidFill>
                          <a:effectLst/>
                          <a:latin typeface="Arial" charset="0"/>
                        </a:rPr>
                        <a:t>200° F</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3399"/>
                          </a:solidFill>
                          <a:effectLst/>
                          <a:latin typeface="Arial" charset="0"/>
                        </a:rPr>
                        <a:t>Green</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98037" name="Picture 21" descr="Sprinkler"/>
          <p:cNvPicPr>
            <a:picLocks noChangeAspect="1" noChangeArrowheads="1"/>
          </p:cNvPicPr>
          <p:nvPr/>
        </p:nvPicPr>
        <p:blipFill>
          <a:blip r:embed="rId3" cstate="print"/>
          <a:srcRect/>
          <a:stretch>
            <a:fillRect/>
          </a:stretch>
        </p:blipFill>
        <p:spPr bwMode="auto">
          <a:xfrm>
            <a:off x="7696200" y="4419600"/>
            <a:ext cx="1219200" cy="954088"/>
          </a:xfrm>
          <a:prstGeom prst="rect">
            <a:avLst/>
          </a:prstGeom>
          <a:noFill/>
        </p:spPr>
      </p:pic>
      <p:pic>
        <p:nvPicPr>
          <p:cNvPr id="598038" name="Picture 22" descr="04pd1063-s"/>
          <p:cNvPicPr>
            <a:picLocks noChangeAspect="1" noChangeArrowheads="1"/>
          </p:cNvPicPr>
          <p:nvPr/>
        </p:nvPicPr>
        <p:blipFill>
          <a:blip r:embed="rId4" cstate="print"/>
          <a:srcRect/>
          <a:stretch>
            <a:fillRect/>
          </a:stretch>
        </p:blipFill>
        <p:spPr bwMode="auto">
          <a:xfrm>
            <a:off x="7239000" y="5484813"/>
            <a:ext cx="1676400" cy="10953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1200" dirty="0"/>
              <a:t>Security Countermeasures &amp; Technologies</a:t>
            </a:r>
            <a:br>
              <a:rPr lang="en-US" sz="1200" dirty="0"/>
            </a:br>
            <a:r>
              <a:rPr lang="en-US" dirty="0"/>
              <a:t>Technical Controls – Fire Suppression Systems</a:t>
            </a:r>
          </a:p>
        </p:txBody>
      </p:sp>
      <p:sp>
        <p:nvSpPr>
          <p:cNvPr id="7" name="Content Placeholder 6"/>
          <p:cNvSpPr>
            <a:spLocks noGrp="1"/>
          </p:cNvSpPr>
          <p:nvPr>
            <p:ph idx="1"/>
          </p:nvPr>
        </p:nvSpPr>
        <p:spPr/>
        <p:txBody>
          <a:bodyPr/>
          <a:lstStyle/>
          <a:p>
            <a:r>
              <a:rPr lang="en-US" dirty="0"/>
              <a:t>Dry Pipe:</a:t>
            </a:r>
          </a:p>
          <a:p>
            <a:pPr lvl="1"/>
            <a:r>
              <a:rPr lang="en-US" dirty="0"/>
              <a:t>No water standing in the pipe</a:t>
            </a:r>
          </a:p>
          <a:p>
            <a:pPr lvl="1"/>
            <a:r>
              <a:rPr lang="en-US" dirty="0"/>
              <a:t>Air is blown out and water is released</a:t>
            </a:r>
          </a:p>
          <a:p>
            <a:pPr lvl="1"/>
            <a:r>
              <a:rPr lang="en-US" dirty="0"/>
              <a:t>Time delay can allow systems to properly power down</a:t>
            </a:r>
          </a:p>
          <a:p>
            <a:endParaRPr lang="en-US" dirty="0"/>
          </a:p>
        </p:txBody>
      </p:sp>
      <p:sp>
        <p:nvSpPr>
          <p:cNvPr id="5" name="Slide Number Placeholder 4"/>
          <p:cNvSpPr>
            <a:spLocks noGrp="1"/>
          </p:cNvSpPr>
          <p:nvPr>
            <p:ph type="sldNum" sz="quarter" idx="10"/>
          </p:nvPr>
        </p:nvSpPr>
        <p:spPr/>
        <p:txBody>
          <a:bodyPr/>
          <a:lstStyle/>
          <a:p>
            <a:r>
              <a:rPr lang="en-US" smtClean="0"/>
              <a:t>- </a:t>
            </a:r>
            <a:fld id="{04FD9B68-D8A2-4283-8500-4B22344E574C}" type="slidenum">
              <a:rPr lang="en-US" smtClean="0"/>
              <a:pPr/>
              <a:t>51</a:t>
            </a:fld>
            <a:r>
              <a:rPr lang="en-US" smtClean="0"/>
              <a:t> -</a:t>
            </a:r>
            <a:endParaRPr lang="en-US" dirty="0"/>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212" y="3247900"/>
            <a:ext cx="537633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286" y="3886203"/>
            <a:ext cx="2284095" cy="171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p:cNvSpPr txBox="1">
            <a:spLocks noChangeArrowheads="1"/>
          </p:cNvSpPr>
          <p:nvPr/>
        </p:nvSpPr>
        <p:spPr bwMode="auto">
          <a:xfrm>
            <a:off x="1492250" y="6505575"/>
            <a:ext cx="6584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dirty="0" smtClean="0">
                <a:solidFill>
                  <a:srgbClr val="003399"/>
                </a:solidFill>
              </a:rPr>
              <a:t>Reference</a:t>
            </a:r>
            <a:r>
              <a:rPr lang="en-US" sz="1200" b="1" dirty="0">
                <a:solidFill>
                  <a:srgbClr val="003399"/>
                </a:solidFill>
              </a:rPr>
              <a:t>:</a:t>
            </a:r>
            <a:r>
              <a:rPr lang="en-US" sz="1200" dirty="0">
                <a:solidFill>
                  <a:srgbClr val="003399"/>
                </a:solidFill>
              </a:rPr>
              <a:t> </a:t>
            </a:r>
            <a:r>
              <a:rPr lang="en-US" sz="1200" i="1" dirty="0">
                <a:solidFill>
                  <a:srgbClr val="003399"/>
                </a:solidFill>
              </a:rPr>
              <a:t>Fundamentals of Fire Fighter Skills</a:t>
            </a:r>
            <a:r>
              <a:rPr lang="en-US" sz="1200" dirty="0">
                <a:solidFill>
                  <a:srgbClr val="003399"/>
                </a:solidFill>
              </a:rPr>
              <a:t>, International Association of Fire Chiefs, 2008 </a:t>
            </a:r>
          </a:p>
        </p:txBody>
      </p:sp>
    </p:spTree>
    <p:extLst>
      <p:ext uri="{BB962C8B-B14F-4D97-AF65-F5344CB8AC3E}">
        <p14:creationId xmlns:p14="http://schemas.microsoft.com/office/powerpoint/2010/main" val="362649801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Security Countermeasures &amp; Technologies</a:t>
            </a:r>
            <a:br>
              <a:rPr lang="en-US" sz="1200" dirty="0"/>
            </a:br>
            <a:r>
              <a:rPr lang="en-US" dirty="0"/>
              <a:t>Technical Controls – Fire Suppression Systems</a:t>
            </a:r>
          </a:p>
        </p:txBody>
      </p:sp>
      <p:sp>
        <p:nvSpPr>
          <p:cNvPr id="3" name="Content Placeholder 2"/>
          <p:cNvSpPr>
            <a:spLocks noGrp="1"/>
          </p:cNvSpPr>
          <p:nvPr>
            <p:ph idx="1"/>
          </p:nvPr>
        </p:nvSpPr>
        <p:spPr/>
        <p:txBody>
          <a:bodyPr/>
          <a:lstStyle/>
          <a:p>
            <a:r>
              <a:rPr lang="en-US" dirty="0" smtClean="0"/>
              <a:t>Pre-action</a:t>
            </a:r>
            <a:r>
              <a:rPr lang="en-US" dirty="0"/>
              <a:t>:</a:t>
            </a:r>
          </a:p>
          <a:p>
            <a:pPr lvl="1"/>
            <a:r>
              <a:rPr lang="en-US" dirty="0"/>
              <a:t>Form of dry pipe system</a:t>
            </a:r>
          </a:p>
          <a:p>
            <a:pPr lvl="1"/>
            <a:r>
              <a:rPr lang="en-US" dirty="0"/>
              <a:t>Has a secondary device such as smoke detector or manual-pull alarm</a:t>
            </a:r>
          </a:p>
          <a:p>
            <a:pPr lvl="1"/>
            <a:r>
              <a:rPr lang="en-US" dirty="0"/>
              <a:t>Requires activation of the secondary device before water is </a:t>
            </a:r>
            <a:r>
              <a:rPr lang="en-US" dirty="0" smtClean="0"/>
              <a:t>released</a:t>
            </a:r>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 </a:t>
            </a:r>
            <a:fld id="{B4B8681B-3273-4501-97EB-5C2EFE6C7630}" type="slidenum">
              <a:rPr lang="en-US" smtClean="0"/>
              <a:pPr/>
              <a:t>52</a:t>
            </a:fld>
            <a:r>
              <a:rPr lang="en-US" smtClean="0"/>
              <a:t> -</a:t>
            </a:r>
            <a:endParaRPr lang="en-US" dirty="0"/>
          </a:p>
        </p:txBody>
      </p:sp>
      <p:sp>
        <p:nvSpPr>
          <p:cNvPr id="6" name="TextBox 1"/>
          <p:cNvSpPr txBox="1">
            <a:spLocks noChangeArrowheads="1"/>
          </p:cNvSpPr>
          <p:nvPr/>
        </p:nvSpPr>
        <p:spPr bwMode="auto">
          <a:xfrm>
            <a:off x="1492250" y="6505575"/>
            <a:ext cx="6584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dirty="0" smtClean="0">
                <a:solidFill>
                  <a:srgbClr val="003399"/>
                </a:solidFill>
              </a:rPr>
              <a:t>Reference</a:t>
            </a:r>
            <a:r>
              <a:rPr lang="en-US" sz="1200" b="1" dirty="0">
                <a:solidFill>
                  <a:srgbClr val="003399"/>
                </a:solidFill>
              </a:rPr>
              <a:t>:</a:t>
            </a:r>
            <a:r>
              <a:rPr lang="en-US" sz="1200" dirty="0">
                <a:solidFill>
                  <a:srgbClr val="003399"/>
                </a:solidFill>
              </a:rPr>
              <a:t> </a:t>
            </a:r>
            <a:r>
              <a:rPr lang="en-US" sz="1200" i="1" dirty="0">
                <a:solidFill>
                  <a:srgbClr val="003399"/>
                </a:solidFill>
              </a:rPr>
              <a:t>Fundamentals of Fire Fighter Skills</a:t>
            </a:r>
            <a:r>
              <a:rPr lang="en-US" sz="1200" dirty="0">
                <a:solidFill>
                  <a:srgbClr val="003399"/>
                </a:solidFill>
              </a:rPr>
              <a:t>, International Association of Fire Chiefs, 2008 </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37864"/>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1212" y="3247900"/>
            <a:ext cx="537633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0835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dirty="0"/>
              <a:t>- </a:t>
            </a:r>
            <a:fld id="{B09075B3-592F-4E8F-88D7-2D728B16AACD}" type="slidenum">
              <a:rPr lang="en-US"/>
              <a:pPr/>
              <a:t>53</a:t>
            </a:fld>
            <a:r>
              <a:rPr lang="en-US" dirty="0"/>
              <a:t> -</a:t>
            </a:r>
          </a:p>
        </p:txBody>
      </p:sp>
      <p:sp>
        <p:nvSpPr>
          <p:cNvPr id="600066" name="Rectangle 2"/>
          <p:cNvSpPr>
            <a:spLocks noGrp="1" noChangeArrowheads="1"/>
          </p:cNvSpPr>
          <p:nvPr>
            <p:ph type="title"/>
          </p:nvPr>
        </p:nvSpPr>
        <p:spPr/>
        <p:txBody>
          <a:bodyPr/>
          <a:lstStyle/>
          <a:p>
            <a:r>
              <a:rPr lang="en-US" sz="1200" dirty="0"/>
              <a:t>Security Countermeasures &amp; Technologies</a:t>
            </a:r>
            <a:br>
              <a:rPr lang="en-US" sz="1200" dirty="0"/>
            </a:br>
            <a:r>
              <a:rPr lang="en-US" dirty="0"/>
              <a:t>Technical Controls – </a:t>
            </a:r>
            <a:r>
              <a:rPr lang="en-US" dirty="0" smtClean="0"/>
              <a:t>Fire/ Smoke Detection</a:t>
            </a:r>
            <a:endParaRPr lang="en-US" dirty="0"/>
          </a:p>
        </p:txBody>
      </p:sp>
      <p:sp>
        <p:nvSpPr>
          <p:cNvPr id="600067" name="Rectangle 3"/>
          <p:cNvSpPr>
            <a:spLocks noGrp="1" noChangeArrowheads="1"/>
          </p:cNvSpPr>
          <p:nvPr>
            <p:ph type="body" idx="1"/>
          </p:nvPr>
        </p:nvSpPr>
        <p:spPr/>
        <p:txBody>
          <a:bodyPr/>
          <a:lstStyle/>
          <a:p>
            <a:pPr>
              <a:buClr>
                <a:srgbClr val="003399"/>
              </a:buClr>
            </a:pPr>
            <a:r>
              <a:rPr lang="en-US" u="sng" dirty="0" smtClean="0">
                <a:solidFill>
                  <a:srgbClr val="FF6600"/>
                </a:solidFill>
              </a:rPr>
              <a:t>Ionization-type </a:t>
            </a:r>
            <a:r>
              <a:rPr lang="en-US" u="sng" dirty="0">
                <a:solidFill>
                  <a:srgbClr val="FF6600"/>
                </a:solidFill>
              </a:rPr>
              <a:t>smoke detector</a:t>
            </a:r>
            <a:r>
              <a:rPr lang="en-US" dirty="0"/>
              <a:t> detect </a:t>
            </a:r>
            <a:br>
              <a:rPr lang="en-US" dirty="0"/>
            </a:br>
            <a:r>
              <a:rPr lang="en-US" dirty="0"/>
              <a:t>charged particles in smoke.</a:t>
            </a:r>
          </a:p>
          <a:p>
            <a:pPr>
              <a:buClr>
                <a:srgbClr val="003399"/>
              </a:buClr>
            </a:pPr>
            <a:endParaRPr lang="en-US" dirty="0"/>
          </a:p>
          <a:p>
            <a:pPr>
              <a:buClr>
                <a:srgbClr val="003399"/>
              </a:buClr>
            </a:pPr>
            <a:endParaRPr lang="en-US" dirty="0"/>
          </a:p>
          <a:p>
            <a:pPr>
              <a:buClr>
                <a:srgbClr val="003399"/>
              </a:buClr>
            </a:pPr>
            <a:r>
              <a:rPr lang="en-US" u="sng" dirty="0">
                <a:solidFill>
                  <a:srgbClr val="FF6600"/>
                </a:solidFill>
              </a:rPr>
              <a:t>Optical (photoelectric) smoke detectors</a:t>
            </a:r>
            <a:r>
              <a:rPr lang="en-US" dirty="0"/>
              <a:t> </a:t>
            </a:r>
            <a:br>
              <a:rPr lang="en-US" dirty="0"/>
            </a:br>
            <a:r>
              <a:rPr lang="en-US" dirty="0"/>
              <a:t>react to light blockage because of smoke.</a:t>
            </a:r>
          </a:p>
          <a:p>
            <a:pPr>
              <a:buClr>
                <a:srgbClr val="003399"/>
              </a:buClr>
            </a:pPr>
            <a:endParaRPr lang="en-US" dirty="0"/>
          </a:p>
          <a:p>
            <a:pPr>
              <a:buClr>
                <a:srgbClr val="003399"/>
              </a:buClr>
            </a:pPr>
            <a:endParaRPr lang="en-US" dirty="0"/>
          </a:p>
          <a:p>
            <a:pPr>
              <a:buClr>
                <a:srgbClr val="003399"/>
              </a:buClr>
            </a:pPr>
            <a:r>
              <a:rPr lang="en-US" dirty="0"/>
              <a:t>Fixed or rate-of-rise </a:t>
            </a:r>
            <a:r>
              <a:rPr lang="en-US" u="sng" dirty="0">
                <a:solidFill>
                  <a:srgbClr val="FF6600"/>
                </a:solidFill>
              </a:rPr>
              <a:t>temperature sensor</a:t>
            </a:r>
            <a:r>
              <a:rPr lang="en-US" dirty="0">
                <a:solidFill>
                  <a:srgbClr val="000099"/>
                </a:solidFill>
              </a:rPr>
              <a:t>.</a:t>
            </a:r>
          </a:p>
        </p:txBody>
      </p:sp>
      <p:pic>
        <p:nvPicPr>
          <p:cNvPr id="600068" name="Picture 4" descr="FGD401_m"/>
          <p:cNvPicPr>
            <a:picLocks noChangeAspect="1" noChangeArrowheads="1"/>
          </p:cNvPicPr>
          <p:nvPr/>
        </p:nvPicPr>
        <p:blipFill>
          <a:blip r:embed="rId3" cstate="print"/>
          <a:srcRect/>
          <a:stretch>
            <a:fillRect/>
          </a:stretch>
        </p:blipFill>
        <p:spPr bwMode="auto">
          <a:xfrm>
            <a:off x="7010400" y="4953000"/>
            <a:ext cx="1447800" cy="1085850"/>
          </a:xfrm>
          <a:prstGeom prst="rect">
            <a:avLst/>
          </a:prstGeom>
          <a:noFill/>
        </p:spPr>
      </p:pic>
      <p:pic>
        <p:nvPicPr>
          <p:cNvPr id="600069" name="Picture 5" descr="FSA410AST : Photoelectric Smoke Detector"/>
          <p:cNvPicPr>
            <a:picLocks noChangeAspect="1" noChangeArrowheads="1"/>
          </p:cNvPicPr>
          <p:nvPr/>
        </p:nvPicPr>
        <p:blipFill>
          <a:blip r:embed="rId4" cstate="print"/>
          <a:srcRect/>
          <a:stretch>
            <a:fillRect/>
          </a:stretch>
        </p:blipFill>
        <p:spPr bwMode="auto">
          <a:xfrm>
            <a:off x="7086600" y="3429000"/>
            <a:ext cx="1371600" cy="927100"/>
          </a:xfrm>
          <a:prstGeom prst="rect">
            <a:avLst/>
          </a:prstGeom>
          <a:noFill/>
        </p:spPr>
      </p:pic>
      <p:pic>
        <p:nvPicPr>
          <p:cNvPr id="600070" name="Picture 6" descr="same_ionization_detector"/>
          <p:cNvPicPr>
            <a:picLocks noChangeAspect="1" noChangeArrowheads="1"/>
          </p:cNvPicPr>
          <p:nvPr/>
        </p:nvPicPr>
        <p:blipFill>
          <a:blip r:embed="rId5" cstate="print"/>
          <a:srcRect/>
          <a:stretch>
            <a:fillRect/>
          </a:stretch>
        </p:blipFill>
        <p:spPr bwMode="auto">
          <a:xfrm>
            <a:off x="7162800" y="1524000"/>
            <a:ext cx="1176338" cy="12001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Turnstiles access control system prevents?</a:t>
            </a:r>
          </a:p>
          <a:p>
            <a:pPr lvl="1"/>
            <a:r>
              <a:rPr lang="en-US" dirty="0" smtClean="0"/>
              <a:t> </a:t>
            </a:r>
          </a:p>
          <a:p>
            <a:endParaRPr lang="en-US" dirty="0" smtClean="0"/>
          </a:p>
          <a:p>
            <a:r>
              <a:rPr lang="en-US" dirty="0" smtClean="0"/>
              <a:t>What is the difference between fail-safe door and a fail-secure door?</a:t>
            </a:r>
          </a:p>
          <a:p>
            <a:pPr lvl="1"/>
            <a:r>
              <a:rPr lang="en-US" dirty="0" smtClean="0"/>
              <a:t> </a:t>
            </a:r>
          </a:p>
          <a:p>
            <a:pPr lvl="1"/>
            <a:r>
              <a:rPr lang="en-US" dirty="0" smtClean="0"/>
              <a:t> </a:t>
            </a:r>
          </a:p>
          <a:p>
            <a:endParaRPr lang="en-US" dirty="0" smtClean="0"/>
          </a:p>
          <a:p>
            <a:r>
              <a:rPr lang="en-US" dirty="0" smtClean="0"/>
              <a:t>What are the two types of error rate for bio-metric access control systems?</a:t>
            </a:r>
          </a:p>
          <a:p>
            <a:pPr lvl="1"/>
            <a:r>
              <a:rPr lang="en-US" dirty="0" smtClean="0"/>
              <a:t>  </a:t>
            </a:r>
          </a:p>
          <a:p>
            <a:pPr lvl="1"/>
            <a:r>
              <a:rPr lang="en-US" dirty="0" smtClean="0"/>
              <a:t> </a:t>
            </a:r>
            <a:endParaRPr lang="en-US" dirty="0"/>
          </a:p>
        </p:txBody>
      </p:sp>
      <p:sp>
        <p:nvSpPr>
          <p:cNvPr id="4" name="Slide Number Placeholder 3"/>
          <p:cNvSpPr>
            <a:spLocks noGrp="1"/>
          </p:cNvSpPr>
          <p:nvPr>
            <p:ph type="sldNum" sz="quarter" idx="10"/>
          </p:nvPr>
        </p:nvSpPr>
        <p:spPr/>
        <p:txBody>
          <a:bodyPr/>
          <a:lstStyle/>
          <a:p>
            <a:r>
              <a:rPr lang="en-US" dirty="0" smtClean="0"/>
              <a:t>- </a:t>
            </a:r>
            <a:fld id="{B4B8681B-3273-4501-97EB-5C2EFE6C7630}" type="slidenum">
              <a:rPr lang="en-US" smtClean="0"/>
              <a:pPr/>
              <a:t>54</a:t>
            </a:fld>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Turnstiles access control system prevents?</a:t>
            </a:r>
          </a:p>
          <a:p>
            <a:pPr lvl="1"/>
            <a:r>
              <a:rPr lang="en-US" dirty="0" smtClean="0"/>
              <a:t> </a:t>
            </a:r>
            <a:r>
              <a:rPr lang="en-US" u="sng" dirty="0" smtClean="0">
                <a:solidFill>
                  <a:srgbClr val="FF6600"/>
                </a:solidFill>
              </a:rPr>
              <a:t>“Piggybacking”</a:t>
            </a:r>
          </a:p>
          <a:p>
            <a:endParaRPr lang="en-US" dirty="0" smtClean="0"/>
          </a:p>
          <a:p>
            <a:r>
              <a:rPr lang="en-US" dirty="0" smtClean="0"/>
              <a:t>What is the difference between fail-safe door and a fail-secure door?</a:t>
            </a:r>
          </a:p>
          <a:p>
            <a:pPr lvl="1"/>
            <a:r>
              <a:rPr lang="en-US" dirty="0" smtClean="0"/>
              <a:t> </a:t>
            </a:r>
            <a:r>
              <a:rPr lang="en-US" u="sng" dirty="0" smtClean="0">
                <a:solidFill>
                  <a:srgbClr val="FF6600"/>
                </a:solidFill>
              </a:rPr>
              <a:t>Fail-safe defaults to being unlocked</a:t>
            </a:r>
          </a:p>
          <a:p>
            <a:pPr lvl="1"/>
            <a:r>
              <a:rPr lang="en-US" dirty="0" smtClean="0"/>
              <a:t> </a:t>
            </a:r>
            <a:r>
              <a:rPr lang="en-US" u="sng" dirty="0" smtClean="0">
                <a:solidFill>
                  <a:srgbClr val="FF6600"/>
                </a:solidFill>
              </a:rPr>
              <a:t>Fail-secure defaults to being locked</a:t>
            </a:r>
          </a:p>
          <a:p>
            <a:endParaRPr lang="en-US" dirty="0" smtClean="0"/>
          </a:p>
          <a:p>
            <a:r>
              <a:rPr lang="en-US" dirty="0" smtClean="0"/>
              <a:t>What are the two types of error rate for bio-metric access control systems?</a:t>
            </a:r>
          </a:p>
          <a:p>
            <a:pPr lvl="1"/>
            <a:r>
              <a:rPr lang="en-US" dirty="0" smtClean="0"/>
              <a:t> </a:t>
            </a:r>
            <a:r>
              <a:rPr lang="en-US" u="sng" dirty="0" smtClean="0">
                <a:solidFill>
                  <a:srgbClr val="FF6600"/>
                </a:solidFill>
              </a:rPr>
              <a:t>False rejection (Type I Error)</a:t>
            </a:r>
          </a:p>
          <a:p>
            <a:pPr lvl="1"/>
            <a:r>
              <a:rPr lang="en-US" dirty="0" smtClean="0"/>
              <a:t> </a:t>
            </a:r>
            <a:r>
              <a:rPr lang="en-US" u="sng" dirty="0" smtClean="0">
                <a:solidFill>
                  <a:srgbClr val="FF6600"/>
                </a:solidFill>
              </a:rPr>
              <a:t>False acceptance (Type II Error)</a:t>
            </a:r>
          </a:p>
        </p:txBody>
      </p:sp>
      <p:sp>
        <p:nvSpPr>
          <p:cNvPr id="4" name="Slide Number Placeholder 3"/>
          <p:cNvSpPr>
            <a:spLocks noGrp="1"/>
          </p:cNvSpPr>
          <p:nvPr>
            <p:ph type="sldNum" sz="quarter" idx="10"/>
          </p:nvPr>
        </p:nvSpPr>
        <p:spPr/>
        <p:txBody>
          <a:bodyPr/>
          <a:lstStyle/>
          <a:p>
            <a:r>
              <a:rPr lang="en-US" dirty="0" smtClean="0"/>
              <a:t>- </a:t>
            </a:r>
            <a:fld id="{B4B8681B-3273-4501-97EB-5C2EFE6C7630}" type="slidenum">
              <a:rPr lang="en-US" smtClean="0"/>
              <a:pPr/>
              <a:t>55</a:t>
            </a:fld>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 calcmode="lin" valueType="num">
                                      <p:cBhvr additive="base">
                                        <p:cTn id="24"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nodeType="after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What is the term for describing a complete loss of commercial power?</a:t>
            </a:r>
          </a:p>
          <a:p>
            <a:pPr lvl="1"/>
            <a:r>
              <a:rPr lang="en-US" dirty="0" smtClean="0"/>
              <a:t> </a:t>
            </a:r>
          </a:p>
          <a:p>
            <a:endParaRPr lang="en-US" dirty="0" smtClean="0"/>
          </a:p>
          <a:p>
            <a:r>
              <a:rPr lang="en-US" dirty="0" smtClean="0"/>
              <a:t>What is the term for describing a sudden rise of voltage in the power supply?</a:t>
            </a:r>
          </a:p>
          <a:p>
            <a:pPr lvl="1"/>
            <a:r>
              <a:rPr lang="en-US" dirty="0" smtClean="0"/>
              <a:t>  </a:t>
            </a:r>
          </a:p>
          <a:p>
            <a:endParaRPr lang="en-US" dirty="0" smtClean="0"/>
          </a:p>
          <a:p>
            <a:r>
              <a:rPr lang="en-US" dirty="0" smtClean="0"/>
              <a:t>What is the term for describing a momentary power outage?</a:t>
            </a:r>
          </a:p>
          <a:p>
            <a:pPr lvl="1"/>
            <a:r>
              <a:rPr lang="en-US" dirty="0" smtClean="0"/>
              <a:t>  </a:t>
            </a:r>
          </a:p>
          <a:p>
            <a:endParaRPr lang="en-US" dirty="0" smtClean="0"/>
          </a:p>
        </p:txBody>
      </p:sp>
      <p:sp>
        <p:nvSpPr>
          <p:cNvPr id="4" name="Slide Number Placeholder 3"/>
          <p:cNvSpPr>
            <a:spLocks noGrp="1"/>
          </p:cNvSpPr>
          <p:nvPr>
            <p:ph type="sldNum" sz="quarter" idx="10"/>
          </p:nvPr>
        </p:nvSpPr>
        <p:spPr/>
        <p:txBody>
          <a:bodyPr/>
          <a:lstStyle/>
          <a:p>
            <a:r>
              <a:rPr lang="en-US" dirty="0" smtClean="0"/>
              <a:t>- </a:t>
            </a:r>
            <a:fld id="{B4B8681B-3273-4501-97EB-5C2EFE6C7630}" type="slidenum">
              <a:rPr lang="en-US" smtClean="0"/>
              <a:pPr/>
              <a:t>56</a:t>
            </a:fld>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a:bodyPr>
          <a:lstStyle/>
          <a:p>
            <a:r>
              <a:rPr lang="en-US" dirty="0" smtClean="0"/>
              <a:t>What is the term for describing a complete loss of commercial power?</a:t>
            </a:r>
          </a:p>
          <a:p>
            <a:pPr lvl="1"/>
            <a:r>
              <a:rPr lang="en-US" dirty="0" smtClean="0"/>
              <a:t> </a:t>
            </a:r>
            <a:r>
              <a:rPr lang="en-US" u="sng" dirty="0" smtClean="0">
                <a:solidFill>
                  <a:srgbClr val="FF6600"/>
                </a:solidFill>
              </a:rPr>
              <a:t>Blackout</a:t>
            </a:r>
          </a:p>
          <a:p>
            <a:endParaRPr lang="en-US" dirty="0" smtClean="0"/>
          </a:p>
          <a:p>
            <a:r>
              <a:rPr lang="en-US" dirty="0" smtClean="0"/>
              <a:t>What is the term for describing a sudden rise of voltage in the power supply?</a:t>
            </a:r>
          </a:p>
          <a:p>
            <a:pPr lvl="1"/>
            <a:r>
              <a:rPr lang="en-US" dirty="0" smtClean="0"/>
              <a:t> </a:t>
            </a:r>
            <a:r>
              <a:rPr lang="en-US" u="sng" dirty="0" smtClean="0">
                <a:solidFill>
                  <a:srgbClr val="FF6600"/>
                </a:solidFill>
              </a:rPr>
              <a:t>Surge</a:t>
            </a:r>
          </a:p>
          <a:p>
            <a:endParaRPr lang="en-US" dirty="0" smtClean="0"/>
          </a:p>
          <a:p>
            <a:r>
              <a:rPr lang="en-US" dirty="0" smtClean="0"/>
              <a:t>What is the term for describing a momentary power outage?</a:t>
            </a:r>
          </a:p>
          <a:p>
            <a:pPr lvl="1"/>
            <a:r>
              <a:rPr lang="en-US" dirty="0" smtClean="0"/>
              <a:t> </a:t>
            </a:r>
            <a:r>
              <a:rPr lang="en-US" u="sng" dirty="0" smtClean="0">
                <a:solidFill>
                  <a:srgbClr val="FF6600"/>
                </a:solidFill>
              </a:rPr>
              <a:t>Fault</a:t>
            </a:r>
          </a:p>
          <a:p>
            <a:endParaRPr lang="en-US" dirty="0" smtClean="0"/>
          </a:p>
        </p:txBody>
      </p:sp>
      <p:sp>
        <p:nvSpPr>
          <p:cNvPr id="4" name="Slide Number Placeholder 3"/>
          <p:cNvSpPr>
            <a:spLocks noGrp="1"/>
          </p:cNvSpPr>
          <p:nvPr>
            <p:ph type="sldNum" sz="quarter" idx="10"/>
          </p:nvPr>
        </p:nvSpPr>
        <p:spPr/>
        <p:txBody>
          <a:bodyPr/>
          <a:lstStyle/>
          <a:p>
            <a:r>
              <a:rPr lang="en-US" dirty="0" smtClean="0"/>
              <a:t>- </a:t>
            </a:r>
            <a:fld id="{B4B8681B-3273-4501-97EB-5C2EFE6C7630}" type="slidenum">
              <a:rPr lang="en-US" smtClean="0"/>
              <a:pPr/>
              <a:t>57</a:t>
            </a:fld>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How humidity control can reduce the risk of electrostatic discharge?</a:t>
            </a:r>
          </a:p>
          <a:p>
            <a:pPr lvl="1"/>
            <a:r>
              <a:rPr lang="en-US" dirty="0" smtClean="0"/>
              <a:t>  </a:t>
            </a:r>
          </a:p>
          <a:p>
            <a:endParaRPr lang="en-US" dirty="0" smtClean="0"/>
          </a:p>
          <a:p>
            <a:r>
              <a:rPr lang="en-US" dirty="0" smtClean="0"/>
              <a:t>What class of fire is caused by electrical elements?</a:t>
            </a:r>
          </a:p>
          <a:p>
            <a:pPr lvl="1"/>
            <a:r>
              <a:rPr lang="en-US" dirty="0" smtClean="0"/>
              <a:t>  </a:t>
            </a:r>
          </a:p>
          <a:p>
            <a:endParaRPr lang="en-US" dirty="0" smtClean="0"/>
          </a:p>
          <a:p>
            <a:r>
              <a:rPr lang="en-US" dirty="0" smtClean="0"/>
              <a:t>Why type of fire suppression system were the water is held back remotely by an actuator?</a:t>
            </a:r>
          </a:p>
          <a:p>
            <a:pPr lvl="1"/>
            <a:r>
              <a:rPr lang="en-US" dirty="0" smtClean="0"/>
              <a:t>  </a:t>
            </a:r>
          </a:p>
          <a:p>
            <a:endParaRPr lang="en-US" dirty="0" smtClean="0"/>
          </a:p>
          <a:p>
            <a:r>
              <a:rPr lang="en-US" dirty="0" smtClean="0"/>
              <a:t>What type of fire suppression system releases a lot of water fast?</a:t>
            </a:r>
          </a:p>
          <a:p>
            <a:pPr lvl="1"/>
            <a:r>
              <a:rPr lang="en-US" dirty="0" smtClean="0"/>
              <a:t> </a:t>
            </a:r>
          </a:p>
          <a:p>
            <a:endParaRPr lang="en-US" dirty="0"/>
          </a:p>
        </p:txBody>
      </p:sp>
      <p:sp>
        <p:nvSpPr>
          <p:cNvPr id="4" name="Slide Number Placeholder 3"/>
          <p:cNvSpPr>
            <a:spLocks noGrp="1"/>
          </p:cNvSpPr>
          <p:nvPr>
            <p:ph type="sldNum" sz="quarter" idx="10"/>
          </p:nvPr>
        </p:nvSpPr>
        <p:spPr/>
        <p:txBody>
          <a:bodyPr/>
          <a:lstStyle/>
          <a:p>
            <a:r>
              <a:rPr lang="en-US" dirty="0" smtClean="0"/>
              <a:t>- </a:t>
            </a:r>
            <a:fld id="{B4B8681B-3273-4501-97EB-5C2EFE6C7630}" type="slidenum">
              <a:rPr lang="en-US" smtClean="0"/>
              <a:pPr/>
              <a:t>58</a:t>
            </a:fld>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lnSpcReduction="10000"/>
          </a:bodyPr>
          <a:lstStyle/>
          <a:p>
            <a:r>
              <a:rPr lang="en-US" dirty="0" smtClean="0"/>
              <a:t>How humidity control can reduce the risk of electrostatic discharge?</a:t>
            </a:r>
          </a:p>
          <a:p>
            <a:pPr lvl="1"/>
            <a:r>
              <a:rPr lang="en-US" dirty="0" smtClean="0"/>
              <a:t> </a:t>
            </a:r>
            <a:r>
              <a:rPr lang="en-US" u="sng" dirty="0" smtClean="0">
                <a:solidFill>
                  <a:srgbClr val="FF6600"/>
                </a:solidFill>
              </a:rPr>
              <a:t>By reduce ionization of air particles</a:t>
            </a:r>
          </a:p>
          <a:p>
            <a:endParaRPr lang="en-US" dirty="0" smtClean="0"/>
          </a:p>
          <a:p>
            <a:r>
              <a:rPr lang="en-US" dirty="0" smtClean="0"/>
              <a:t>What class of fire is caused by electrical elements?</a:t>
            </a:r>
          </a:p>
          <a:p>
            <a:pPr lvl="1"/>
            <a:r>
              <a:rPr lang="en-US" dirty="0" smtClean="0"/>
              <a:t> </a:t>
            </a:r>
            <a:r>
              <a:rPr lang="en-US" u="sng" dirty="0" smtClean="0">
                <a:solidFill>
                  <a:srgbClr val="FF6600"/>
                </a:solidFill>
              </a:rPr>
              <a:t>Class C</a:t>
            </a:r>
          </a:p>
          <a:p>
            <a:endParaRPr lang="en-US" dirty="0" smtClean="0"/>
          </a:p>
          <a:p>
            <a:r>
              <a:rPr lang="en-US" dirty="0" smtClean="0"/>
              <a:t>Why type of fire suppression system were the water is held back remotely by an actuator?</a:t>
            </a:r>
          </a:p>
          <a:p>
            <a:pPr lvl="1"/>
            <a:r>
              <a:rPr lang="en-US" dirty="0" smtClean="0"/>
              <a:t> </a:t>
            </a:r>
            <a:r>
              <a:rPr lang="en-US" u="sng" dirty="0" smtClean="0">
                <a:solidFill>
                  <a:srgbClr val="FF6600"/>
                </a:solidFill>
              </a:rPr>
              <a:t>Dry-pipe (a.k.a. pre-action)</a:t>
            </a:r>
          </a:p>
          <a:p>
            <a:endParaRPr lang="en-US" dirty="0" smtClean="0"/>
          </a:p>
          <a:p>
            <a:r>
              <a:rPr lang="en-US" dirty="0" smtClean="0"/>
              <a:t>What type of fire suppression system releases a lot of water fast?</a:t>
            </a:r>
          </a:p>
          <a:p>
            <a:pPr lvl="1"/>
            <a:r>
              <a:rPr lang="en-US" dirty="0" smtClean="0"/>
              <a:t> </a:t>
            </a:r>
            <a:r>
              <a:rPr lang="en-US" u="sng" dirty="0" smtClean="0">
                <a:solidFill>
                  <a:srgbClr val="FF6600"/>
                </a:solidFill>
              </a:rPr>
              <a:t>Deluge</a:t>
            </a:r>
          </a:p>
          <a:p>
            <a:endParaRPr lang="en-US" dirty="0"/>
          </a:p>
        </p:txBody>
      </p:sp>
      <p:sp>
        <p:nvSpPr>
          <p:cNvPr id="4" name="Slide Number Placeholder 3"/>
          <p:cNvSpPr>
            <a:spLocks noGrp="1"/>
          </p:cNvSpPr>
          <p:nvPr>
            <p:ph type="sldNum" sz="quarter" idx="10"/>
          </p:nvPr>
        </p:nvSpPr>
        <p:spPr/>
        <p:txBody>
          <a:bodyPr/>
          <a:lstStyle/>
          <a:p>
            <a:r>
              <a:rPr lang="en-US" dirty="0" smtClean="0"/>
              <a:t>- </a:t>
            </a:r>
            <a:fld id="{B4B8681B-3273-4501-97EB-5C2EFE6C7630}" type="slidenum">
              <a:rPr lang="en-US" smtClean="0"/>
              <a:pPr/>
              <a:t>59</a:t>
            </a:fld>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0408AEC4-5E69-40BC-8384-0ECF547BB7DC}" type="slidenum">
              <a:rPr lang="en-US"/>
              <a:pPr/>
              <a:t>6</a:t>
            </a:fld>
            <a:r>
              <a:rPr lang="en-US" dirty="0"/>
              <a:t> -</a:t>
            </a:r>
          </a:p>
        </p:txBody>
      </p:sp>
      <p:sp>
        <p:nvSpPr>
          <p:cNvPr id="546818" name="Rectangle 2"/>
          <p:cNvSpPr>
            <a:spLocks noGrp="1" noChangeArrowheads="1"/>
          </p:cNvSpPr>
          <p:nvPr>
            <p:ph type="title"/>
          </p:nvPr>
        </p:nvSpPr>
        <p:spPr/>
        <p:txBody>
          <a:bodyPr/>
          <a:lstStyle/>
          <a:p>
            <a:r>
              <a:rPr lang="en-US" sz="1200" dirty="0"/>
              <a:t>Concept &amp; Definition</a:t>
            </a:r>
            <a:br>
              <a:rPr lang="en-US" sz="1200" dirty="0"/>
            </a:br>
            <a:r>
              <a:rPr lang="en-US" dirty="0"/>
              <a:t>Categories of Security Controls</a:t>
            </a:r>
            <a:endParaRPr lang="en-US" sz="1200" dirty="0"/>
          </a:p>
        </p:txBody>
      </p:sp>
      <p:sp>
        <p:nvSpPr>
          <p:cNvPr id="546819" name="Rectangle 3"/>
          <p:cNvSpPr>
            <a:spLocks noGrp="1" noChangeArrowheads="1"/>
          </p:cNvSpPr>
          <p:nvPr>
            <p:ph type="body" idx="1"/>
          </p:nvPr>
        </p:nvSpPr>
        <p:spPr>
          <a:xfrm>
            <a:off x="685800" y="1143000"/>
            <a:ext cx="8153400" cy="5486400"/>
          </a:xfrm>
        </p:spPr>
        <p:txBody>
          <a:bodyPr/>
          <a:lstStyle/>
          <a:p>
            <a:pPr>
              <a:buClr>
                <a:srgbClr val="003399"/>
              </a:buClr>
            </a:pPr>
            <a:r>
              <a:rPr lang="en-US" u="sng" dirty="0">
                <a:solidFill>
                  <a:srgbClr val="FF6600"/>
                </a:solidFill>
              </a:rPr>
              <a:t>Management (Administrative) Controls</a:t>
            </a:r>
            <a:r>
              <a:rPr lang="en-US" dirty="0"/>
              <a:t> </a:t>
            </a:r>
          </a:p>
          <a:p>
            <a:pPr lvl="1">
              <a:buClr>
                <a:srgbClr val="003399"/>
              </a:buClr>
            </a:pPr>
            <a:r>
              <a:rPr lang="en-US" dirty="0"/>
              <a:t>Policies, Standards, Processes, Procedures, &amp; Guidelines</a:t>
            </a:r>
          </a:p>
          <a:p>
            <a:pPr lvl="2">
              <a:buClr>
                <a:srgbClr val="003399"/>
              </a:buClr>
            </a:pPr>
            <a:r>
              <a:rPr lang="en-US" dirty="0"/>
              <a:t>Administrative Entities: Executive-Level, Mid.-Level Management</a:t>
            </a:r>
          </a:p>
          <a:p>
            <a:pPr>
              <a:buClr>
                <a:srgbClr val="003399"/>
              </a:buClr>
            </a:pPr>
            <a:r>
              <a:rPr lang="en-US" u="sng" dirty="0">
                <a:solidFill>
                  <a:srgbClr val="FF6600"/>
                </a:solidFill>
              </a:rPr>
              <a:t>Physical Controls</a:t>
            </a:r>
          </a:p>
          <a:p>
            <a:pPr lvl="1">
              <a:buClr>
                <a:srgbClr val="003399"/>
              </a:buClr>
            </a:pPr>
            <a:r>
              <a:rPr lang="en-US" dirty="0"/>
              <a:t>Physical Security (Facility or Infrastructure Protection)</a:t>
            </a:r>
          </a:p>
          <a:p>
            <a:pPr lvl="2">
              <a:buClr>
                <a:srgbClr val="003399"/>
              </a:buClr>
            </a:pPr>
            <a:r>
              <a:rPr lang="en-US" dirty="0"/>
              <a:t>Locks, Doors, Walls, Fence, Curtain, etc.</a:t>
            </a:r>
          </a:p>
          <a:p>
            <a:pPr lvl="2">
              <a:buClr>
                <a:srgbClr val="003399"/>
              </a:buClr>
            </a:pPr>
            <a:r>
              <a:rPr lang="en-US" dirty="0"/>
              <a:t>Service Providers: FSO, Security Guards, Dogs</a:t>
            </a:r>
          </a:p>
          <a:p>
            <a:pPr>
              <a:buClr>
                <a:srgbClr val="003399"/>
              </a:buClr>
            </a:pPr>
            <a:r>
              <a:rPr lang="en-US" u="sng" dirty="0">
                <a:solidFill>
                  <a:srgbClr val="FF6600"/>
                </a:solidFill>
              </a:rPr>
              <a:t>Technical (Logical) Controls</a:t>
            </a:r>
            <a:endParaRPr lang="en-US" u="sng" dirty="0"/>
          </a:p>
          <a:p>
            <a:pPr lvl="1">
              <a:buClr>
                <a:srgbClr val="003399"/>
              </a:buClr>
            </a:pPr>
            <a:r>
              <a:rPr lang="en-US" dirty="0"/>
              <a:t>Access Controls , Identification &amp; Authorization, Confidentiality, Integrity, Availability, Non-Repudiation. </a:t>
            </a:r>
          </a:p>
          <a:p>
            <a:pPr lvl="2">
              <a:buClr>
                <a:srgbClr val="003399"/>
              </a:buClr>
            </a:pPr>
            <a:r>
              <a:rPr lang="en-US" dirty="0"/>
              <a:t>CCTV &amp; Camera, IDS, Moisture detection system, Fire/Smoke detection system, Fire suppression, Environmental control system, UPS, etc.</a:t>
            </a:r>
          </a:p>
          <a:p>
            <a:pPr lvl="2">
              <a:buClr>
                <a:srgbClr val="003399"/>
              </a:buClr>
            </a:pPr>
            <a:r>
              <a:rPr lang="en-US" dirty="0"/>
              <a:t>Service Providers: Building Architect, Critical Infrastructure Protection (CIP) Engineer, Operations Center.</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C220D6A7-96B2-4BA1-BA02-EFE02A6E7F2C}" type="slidenum">
              <a:rPr lang="en-US"/>
              <a:pPr/>
              <a:t>60</a:t>
            </a:fld>
            <a:r>
              <a:rPr lang="en-US" dirty="0"/>
              <a:t> -</a:t>
            </a:r>
          </a:p>
        </p:txBody>
      </p:sp>
      <p:sp>
        <p:nvSpPr>
          <p:cNvPr id="602114" name="Rectangle 2"/>
          <p:cNvSpPr>
            <a:spLocks noGrp="1" noChangeArrowheads="1"/>
          </p:cNvSpPr>
          <p:nvPr>
            <p:ph type="title"/>
          </p:nvPr>
        </p:nvSpPr>
        <p:spPr/>
        <p:txBody>
          <a:bodyPr/>
          <a:lstStyle/>
          <a:p>
            <a:r>
              <a:rPr lang="en-US" dirty="0"/>
              <a:t>Validation Time… </a:t>
            </a:r>
            <a:r>
              <a:rPr lang="en-US" dirty="0">
                <a:sym typeface="Wingdings" pitchFamily="2" charset="2"/>
              </a:rPr>
              <a:t></a:t>
            </a:r>
            <a:endParaRPr lang="en-US" dirty="0"/>
          </a:p>
        </p:txBody>
      </p:sp>
      <p:sp>
        <p:nvSpPr>
          <p:cNvPr id="602115" name="Rectangle 3"/>
          <p:cNvSpPr>
            <a:spLocks noGrp="1" noChangeArrowheads="1"/>
          </p:cNvSpPr>
          <p:nvPr>
            <p:ph type="body" idx="1"/>
          </p:nvPr>
        </p:nvSpPr>
        <p:spPr/>
        <p:txBody>
          <a:bodyPr/>
          <a:lstStyle/>
          <a:p>
            <a:pPr marL="457200" indent="-457200" algn="ctr">
              <a:buFontTx/>
              <a:buNone/>
            </a:pPr>
            <a:endParaRPr lang="en-US" sz="3200" dirty="0"/>
          </a:p>
          <a:p>
            <a:pPr marL="457200" indent="-457200" algn="ctr">
              <a:buFontTx/>
              <a:buNone/>
            </a:pPr>
            <a:endParaRPr lang="en-US" sz="3200" dirty="0"/>
          </a:p>
          <a:p>
            <a:pPr marL="457200" indent="-457200">
              <a:buFontTx/>
              <a:buAutoNum type="arabicPeriod"/>
            </a:pPr>
            <a:r>
              <a:rPr lang="en-US" sz="3200" dirty="0" smtClean="0"/>
              <a:t>Classroom Exercise</a:t>
            </a:r>
            <a:endParaRPr lang="en-US" sz="3200" dirty="0"/>
          </a:p>
          <a:p>
            <a:pPr marL="457200" indent="-457200">
              <a:buFontTx/>
              <a:buAutoNum type="arabicPeriod"/>
            </a:pPr>
            <a:endParaRPr lang="en-US" sz="3200" dirty="0"/>
          </a:p>
          <a:p>
            <a:pPr marL="457200" indent="-457200">
              <a:buFontTx/>
              <a:buAutoNum type="arabicPeriod"/>
            </a:pPr>
            <a:r>
              <a:rPr lang="en-US" sz="3200" dirty="0"/>
              <a:t>Review Answers</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#1: Electrical Utility Definition</a:t>
            </a:r>
            <a:endParaRPr lang="en-US" dirty="0"/>
          </a:p>
        </p:txBody>
      </p:sp>
      <p:sp>
        <p:nvSpPr>
          <p:cNvPr id="4" name="Slide Number Placeholder 3"/>
          <p:cNvSpPr>
            <a:spLocks noGrp="1"/>
          </p:cNvSpPr>
          <p:nvPr>
            <p:ph type="sldNum" sz="quarter" idx="10"/>
          </p:nvPr>
        </p:nvSpPr>
        <p:spPr/>
        <p:txBody>
          <a:bodyPr/>
          <a:lstStyle/>
          <a:p>
            <a:r>
              <a:rPr lang="en-US" smtClean="0"/>
              <a:t>- </a:t>
            </a:r>
            <a:fld id="{B4B8681B-3273-4501-97EB-5C2EFE6C7630}" type="slidenum">
              <a:rPr lang="en-US" smtClean="0"/>
              <a:pPr/>
              <a:t>61</a:t>
            </a:fld>
            <a:r>
              <a:rPr lang="en-US" smtClean="0"/>
              <a:t> -</a:t>
            </a:r>
            <a:endParaRPr lang="en-US" dirty="0"/>
          </a:p>
        </p:txBody>
      </p:sp>
      <p:graphicFrame>
        <p:nvGraphicFramePr>
          <p:cNvPr id="5" name="Group 151"/>
          <p:cNvGraphicFramePr>
            <a:graphicFrameLocks noGrp="1"/>
          </p:cNvGraphicFramePr>
          <p:nvPr>
            <p:ph idx="1"/>
            <p:extLst>
              <p:ext uri="{D42A27DB-BD31-4B8C-83A1-F6EECF244321}">
                <p14:modId xmlns:p14="http://schemas.microsoft.com/office/powerpoint/2010/main" val="2201694357"/>
              </p:ext>
            </p:extLst>
          </p:nvPr>
        </p:nvGraphicFramePr>
        <p:xfrm>
          <a:off x="457200" y="1371600"/>
          <a:ext cx="8229600" cy="4816472"/>
        </p:xfrm>
        <a:graphic>
          <a:graphicData uri="http://schemas.openxmlformats.org/drawingml/2006/table">
            <a:tbl>
              <a:tblPr/>
              <a:tblGrid>
                <a:gridCol w="3429000"/>
                <a:gridCol w="4800600"/>
              </a:tblGrid>
              <a:tr h="45726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Times New Roman" pitchFamily="18" charset="0"/>
                        </a:rPr>
                        <a:t>Electrical Power Terminology</a:t>
                      </a:r>
                      <a:endParaRPr kumimoji="0" lang="en-US" sz="1800" b="1" i="0" u="none" strike="noStrike" cap="none" normalizeH="0" baseline="0" dirty="0" smtClean="0">
                        <a:ln>
                          <a:noFill/>
                        </a:ln>
                        <a:solidFill>
                          <a:schemeClr val="bg1"/>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00206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Times New Roman" pitchFamily="18" charset="0"/>
                        </a:rPr>
                        <a:t>Description</a:t>
                      </a:r>
                      <a:endParaRPr kumimoji="0" lang="en-US" sz="1800" b="1" i="0" u="none" strike="noStrike" cap="none" normalizeH="0" baseline="0" dirty="0" smtClean="0">
                        <a:ln>
                          <a:noFill/>
                        </a:ln>
                        <a:solidFill>
                          <a:schemeClr val="bg1"/>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002060"/>
                    </a:solid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99"/>
                          </a:solidFill>
                          <a:effectLst/>
                          <a:latin typeface="+mn-lt"/>
                          <a:cs typeface="Times New Roman" pitchFamily="18" charset="0"/>
                        </a:rPr>
                        <a:t>Fault</a:t>
                      </a:r>
                      <a:endParaRPr kumimoji="0" lang="en-US" sz="1800" b="0" i="0" u="none" strike="noStrike" cap="none" normalizeH="0" baseline="0" dirty="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Blackout</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Sag/Dip</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Brownout</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99"/>
                          </a:solidFill>
                          <a:effectLst/>
                          <a:latin typeface="+mn-lt"/>
                          <a:cs typeface="Times New Roman" pitchFamily="18" charset="0"/>
                        </a:rPr>
                        <a:t>Spike</a:t>
                      </a:r>
                      <a:endParaRPr kumimoji="0" lang="en-US" sz="1800" b="0" i="0" u="none" strike="noStrike" cap="none" normalizeH="0" baseline="0" dirty="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Surge</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Inrush Current</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Noise</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Transient Noise</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Clean</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99"/>
                          </a:solidFill>
                          <a:effectLst/>
                          <a:latin typeface="+mn-lt"/>
                          <a:cs typeface="Times New Roman" pitchFamily="18" charset="0"/>
                        </a:rPr>
                        <a:t>Ground</a:t>
                      </a:r>
                      <a:endParaRPr kumimoji="0" lang="en-US" sz="1800" b="0" i="0" u="none" strike="noStrike" cap="none" normalizeH="0" baseline="0" dirty="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9706408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 What do you think it might be missing?</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mtClean="0"/>
              <a:t>- </a:t>
            </a:r>
            <a:fld id="{B4B8681B-3273-4501-97EB-5C2EFE6C7630}" type="slidenum">
              <a:rPr lang="en-US" smtClean="0"/>
              <a:pPr/>
              <a:t>62</a:t>
            </a:fld>
            <a:r>
              <a:rPr lang="en-US" smtClean="0"/>
              <a:t> -</a:t>
            </a:r>
            <a:endParaRPr lang="en-US" dirty="0"/>
          </a:p>
        </p:txBody>
      </p:sp>
      <p:pic>
        <p:nvPicPr>
          <p:cNvPr id="563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681287" y="-1204913"/>
            <a:ext cx="3876675" cy="859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0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347335"/>
            <a:ext cx="8899779" cy="115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52438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Answers</a:t>
            </a:r>
            <a:endParaRPr lang="en-US" dirty="0"/>
          </a:p>
        </p:txBody>
      </p:sp>
      <p:sp>
        <p:nvSpPr>
          <p:cNvPr id="6" name="Text Placeholder 5"/>
          <p:cNvSpPr>
            <a:spLocks noGrp="1"/>
          </p:cNvSpPr>
          <p:nvPr>
            <p:ph type="body" idx="1"/>
          </p:nvPr>
        </p:nvSpPr>
        <p:spPr/>
        <p:txBody>
          <a:bodyPr/>
          <a:lstStyle/>
          <a:p>
            <a:r>
              <a:rPr lang="en-US" dirty="0" smtClean="0"/>
              <a:t>Suggested</a:t>
            </a:r>
            <a:endParaRPr lang="en-US" dirty="0"/>
          </a:p>
        </p:txBody>
      </p:sp>
      <p:sp>
        <p:nvSpPr>
          <p:cNvPr id="4" name="Slide Number Placeholder 3"/>
          <p:cNvSpPr>
            <a:spLocks noGrp="1"/>
          </p:cNvSpPr>
          <p:nvPr>
            <p:ph type="sldNum" sz="quarter" idx="10"/>
          </p:nvPr>
        </p:nvSpPr>
        <p:spPr/>
        <p:txBody>
          <a:bodyPr/>
          <a:lstStyle/>
          <a:p>
            <a:r>
              <a:rPr lang="en-US" smtClean="0"/>
              <a:t>- </a:t>
            </a:r>
            <a:fld id="{B4B8681B-3273-4501-97EB-5C2EFE6C7630}" type="slidenum">
              <a:rPr lang="en-US" smtClean="0"/>
              <a:pPr/>
              <a:t>63</a:t>
            </a:fld>
            <a:r>
              <a:rPr lang="en-US" smtClean="0"/>
              <a:t> -</a:t>
            </a:r>
            <a:endParaRPr lang="en-US" dirty="0"/>
          </a:p>
        </p:txBody>
      </p:sp>
    </p:spTree>
    <p:extLst>
      <p:ext uri="{BB962C8B-B14F-4D97-AF65-F5344CB8AC3E}">
        <p14:creationId xmlns:p14="http://schemas.microsoft.com/office/powerpoint/2010/main" val="105760492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#1: Electrical Utility Definition</a:t>
            </a:r>
            <a:endParaRPr lang="en-US" dirty="0"/>
          </a:p>
        </p:txBody>
      </p:sp>
      <p:sp>
        <p:nvSpPr>
          <p:cNvPr id="4" name="Slide Number Placeholder 3"/>
          <p:cNvSpPr>
            <a:spLocks noGrp="1"/>
          </p:cNvSpPr>
          <p:nvPr>
            <p:ph type="sldNum" sz="quarter" idx="10"/>
          </p:nvPr>
        </p:nvSpPr>
        <p:spPr/>
        <p:txBody>
          <a:bodyPr/>
          <a:lstStyle/>
          <a:p>
            <a:r>
              <a:rPr lang="en-US" smtClean="0"/>
              <a:t>- </a:t>
            </a:r>
            <a:fld id="{B4B8681B-3273-4501-97EB-5C2EFE6C7630}" type="slidenum">
              <a:rPr lang="en-US" smtClean="0"/>
              <a:pPr/>
              <a:t>64</a:t>
            </a:fld>
            <a:r>
              <a:rPr lang="en-US" smtClean="0"/>
              <a:t> -</a:t>
            </a:r>
            <a:endParaRPr lang="en-US" dirty="0"/>
          </a:p>
        </p:txBody>
      </p:sp>
      <p:graphicFrame>
        <p:nvGraphicFramePr>
          <p:cNvPr id="5" name="Group 151"/>
          <p:cNvGraphicFramePr>
            <a:graphicFrameLocks noGrp="1"/>
          </p:cNvGraphicFramePr>
          <p:nvPr>
            <p:ph idx="1"/>
            <p:extLst>
              <p:ext uri="{D42A27DB-BD31-4B8C-83A1-F6EECF244321}">
                <p14:modId xmlns:p14="http://schemas.microsoft.com/office/powerpoint/2010/main" val="3221446827"/>
              </p:ext>
            </p:extLst>
          </p:nvPr>
        </p:nvGraphicFramePr>
        <p:xfrm>
          <a:off x="457200" y="1371600"/>
          <a:ext cx="8229600" cy="4816472"/>
        </p:xfrm>
        <a:graphic>
          <a:graphicData uri="http://schemas.openxmlformats.org/drawingml/2006/table">
            <a:tbl>
              <a:tblPr/>
              <a:tblGrid>
                <a:gridCol w="3429000"/>
                <a:gridCol w="4800600"/>
              </a:tblGrid>
              <a:tr h="45726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Times New Roman" pitchFamily="18" charset="0"/>
                        </a:rPr>
                        <a:t>Electrical Power Terminology</a:t>
                      </a:r>
                      <a:endParaRPr kumimoji="0" lang="en-US" sz="1800" b="1" i="0" u="none" strike="noStrike" cap="none" normalizeH="0" baseline="0" dirty="0" smtClean="0">
                        <a:ln>
                          <a:noFill/>
                        </a:ln>
                        <a:solidFill>
                          <a:schemeClr val="bg1"/>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00206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Times New Roman" pitchFamily="18" charset="0"/>
                        </a:rPr>
                        <a:t>Description</a:t>
                      </a:r>
                      <a:endParaRPr kumimoji="0" lang="en-US" sz="1800" b="1" i="0" u="none" strike="noStrike" cap="none" normalizeH="0" baseline="0" dirty="0" smtClean="0">
                        <a:ln>
                          <a:noFill/>
                        </a:ln>
                        <a:solidFill>
                          <a:schemeClr val="bg1"/>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002060"/>
                    </a:solid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99"/>
                          </a:solidFill>
                          <a:effectLst/>
                          <a:latin typeface="+mn-lt"/>
                          <a:cs typeface="Times New Roman" pitchFamily="18" charset="0"/>
                        </a:rPr>
                        <a:t>Fault</a:t>
                      </a:r>
                      <a:endParaRPr kumimoji="0" lang="en-US" sz="1800" b="0" i="0" u="none" strike="noStrike" cap="none" normalizeH="0" baseline="0" dirty="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99"/>
                          </a:solidFill>
                          <a:effectLst/>
                          <a:latin typeface="+mn-lt"/>
                          <a:cs typeface="Times New Roman" pitchFamily="18" charset="0"/>
                        </a:rPr>
                        <a:t>Momentary loss of power</a:t>
                      </a:r>
                      <a:endParaRPr kumimoji="0" lang="en-US" sz="1800" b="0" i="0" u="none" strike="noStrike" cap="none" normalizeH="0" baseline="0" dirty="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Blackout</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Complete loss of power</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Sag/Dip</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Momentary low voltage</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Brownout</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Prolonged low voltage</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99"/>
                          </a:solidFill>
                          <a:effectLst/>
                          <a:latin typeface="+mn-lt"/>
                          <a:cs typeface="Times New Roman" pitchFamily="18" charset="0"/>
                        </a:rPr>
                        <a:t>Spike</a:t>
                      </a:r>
                      <a:endParaRPr kumimoji="0" lang="en-US" sz="1800" b="0" i="0" u="none" strike="noStrike" cap="none" normalizeH="0" baseline="0" dirty="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Momentary high voltage</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Surge</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Prolonged high voltage</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Inrush Current</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Initial surge of power</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Noise</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Steady interference</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Transient Noise</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Short duration of line noise</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Clean</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99"/>
                          </a:solidFill>
                          <a:effectLst/>
                          <a:latin typeface="+mn-lt"/>
                          <a:cs typeface="Times New Roman" pitchFamily="18" charset="0"/>
                        </a:rPr>
                        <a:t>Non-fluctuating power</a:t>
                      </a:r>
                      <a:endParaRPr kumimoji="0" lang="en-US" sz="1800" b="0" i="0" u="none" strike="noStrike" cap="none" normalizeH="0" baseline="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9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99"/>
                          </a:solidFill>
                          <a:effectLst/>
                          <a:latin typeface="+mn-lt"/>
                          <a:cs typeface="Times New Roman" pitchFamily="18" charset="0"/>
                        </a:rPr>
                        <a:t>Ground</a:t>
                      </a:r>
                      <a:endParaRPr kumimoji="0" lang="en-US" sz="1800" b="0" i="0" u="none" strike="noStrike" cap="none" normalizeH="0" baseline="0" dirty="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99"/>
                          </a:solidFill>
                          <a:effectLst/>
                          <a:latin typeface="+mn-lt"/>
                          <a:cs typeface="Times New Roman" pitchFamily="18" charset="0"/>
                        </a:rPr>
                        <a:t>One wire is grounded</a:t>
                      </a:r>
                      <a:endParaRPr kumimoji="0" lang="en-US" sz="1800" b="0" i="0" u="none" strike="noStrike" cap="none" normalizeH="0" baseline="0" dirty="0" smtClean="0">
                        <a:ln>
                          <a:noFill/>
                        </a:ln>
                        <a:solidFill>
                          <a:srgbClr val="003399"/>
                        </a:solidFill>
                        <a:effectLst/>
                        <a:latin typeface="+mn-lt"/>
                      </a:endParaRPr>
                    </a:p>
                  </a:txBody>
                  <a:tcPr marT="45726" marB="4572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1899434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 What do you think it might be missing?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 </a:t>
            </a:r>
            <a:fld id="{B4B8681B-3273-4501-97EB-5C2EFE6C7630}" type="slidenum">
              <a:rPr lang="en-US" smtClean="0"/>
              <a:pPr/>
              <a:t>65</a:t>
            </a:fld>
            <a:r>
              <a:rPr lang="en-US" smtClean="0"/>
              <a:t> -</a:t>
            </a:r>
            <a:endParaRPr lang="en-US" dirty="0"/>
          </a:p>
        </p:txBody>
      </p:sp>
    </p:spTree>
    <p:extLst>
      <p:ext uri="{BB962C8B-B14F-4D97-AF65-F5344CB8AC3E}">
        <p14:creationId xmlns:p14="http://schemas.microsoft.com/office/powerpoint/2010/main" val="29975140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8EFBFDD2-BB4D-410D-AF85-E83189EECB8B}" type="slidenum">
              <a:rPr lang="en-US"/>
              <a:pPr/>
              <a:t>7</a:t>
            </a:fld>
            <a:r>
              <a:rPr lang="en-US" dirty="0"/>
              <a:t> -</a:t>
            </a:r>
          </a:p>
        </p:txBody>
      </p:sp>
      <p:sp>
        <p:nvSpPr>
          <p:cNvPr id="606210" name="Rectangle 2"/>
          <p:cNvSpPr>
            <a:spLocks noGrp="1" noChangeArrowheads="1"/>
          </p:cNvSpPr>
          <p:nvPr>
            <p:ph type="title"/>
          </p:nvPr>
        </p:nvSpPr>
        <p:spPr/>
        <p:txBody>
          <a:bodyPr/>
          <a:lstStyle/>
          <a:p>
            <a:r>
              <a:rPr lang="en-US" sz="1200" dirty="0"/>
              <a:t>Concept &amp; Definition</a:t>
            </a:r>
            <a:br>
              <a:rPr lang="en-US" sz="1200" dirty="0"/>
            </a:br>
            <a:r>
              <a:rPr lang="en-US" dirty="0"/>
              <a:t>Types of Security </a:t>
            </a:r>
            <a:r>
              <a:rPr lang="en-US" dirty="0" smtClean="0"/>
              <a:t>Controls</a:t>
            </a:r>
            <a:endParaRPr lang="en-US" sz="1200" dirty="0"/>
          </a:p>
        </p:txBody>
      </p:sp>
      <p:sp>
        <p:nvSpPr>
          <p:cNvPr id="606211" name="Rectangle 3"/>
          <p:cNvSpPr>
            <a:spLocks noGrp="1" noChangeArrowheads="1"/>
          </p:cNvSpPr>
          <p:nvPr>
            <p:ph type="body" idx="1"/>
          </p:nvPr>
        </p:nvSpPr>
        <p:spPr>
          <a:xfrm>
            <a:off x="685800" y="1143000"/>
            <a:ext cx="7772400" cy="5562600"/>
          </a:xfrm>
        </p:spPr>
        <p:txBody>
          <a:bodyPr>
            <a:normAutofit fontScale="85000" lnSpcReduction="20000"/>
          </a:bodyPr>
          <a:lstStyle/>
          <a:p>
            <a:pPr>
              <a:buClr>
                <a:srgbClr val="000099"/>
              </a:buClr>
            </a:pPr>
            <a:r>
              <a:rPr lang="en-US" u="sng" dirty="0">
                <a:solidFill>
                  <a:srgbClr val="FF6600"/>
                </a:solidFill>
              </a:rPr>
              <a:t>Directive </a:t>
            </a:r>
            <a:r>
              <a:rPr lang="en-US" u="sng" dirty="0" smtClean="0">
                <a:solidFill>
                  <a:srgbClr val="FF6600"/>
                </a:solidFill>
              </a:rPr>
              <a:t>controls</a:t>
            </a:r>
            <a:r>
              <a:rPr lang="en-US" dirty="0" smtClean="0"/>
              <a:t>: Often </a:t>
            </a:r>
            <a:r>
              <a:rPr lang="en-US" dirty="0"/>
              <a:t>called administrative controls, these are intended to advise employees of the behavior expected of them during their interfaces with or use the organization’s information systems.</a:t>
            </a:r>
          </a:p>
          <a:p>
            <a:pPr>
              <a:buClr>
                <a:srgbClr val="000099"/>
              </a:buClr>
            </a:pPr>
            <a:r>
              <a:rPr lang="en-US" u="sng" dirty="0">
                <a:solidFill>
                  <a:srgbClr val="FF6600"/>
                </a:solidFill>
              </a:rPr>
              <a:t>Preventive </a:t>
            </a:r>
            <a:r>
              <a:rPr lang="en-US" u="sng" dirty="0" smtClean="0">
                <a:solidFill>
                  <a:srgbClr val="FF6600"/>
                </a:solidFill>
              </a:rPr>
              <a:t>controls</a:t>
            </a:r>
            <a:r>
              <a:rPr lang="en-US" dirty="0" smtClean="0"/>
              <a:t>: Included </a:t>
            </a:r>
            <a:r>
              <a:rPr lang="en-US" dirty="0"/>
              <a:t>in preventive controls are physical, administrative, and technical measures intended to preclude actions violating policy or increasing risk to system resources.</a:t>
            </a:r>
          </a:p>
          <a:p>
            <a:pPr>
              <a:buClr>
                <a:srgbClr val="000099"/>
              </a:buClr>
            </a:pPr>
            <a:r>
              <a:rPr lang="en-US" u="sng" dirty="0">
                <a:solidFill>
                  <a:srgbClr val="FF6600"/>
                </a:solidFill>
              </a:rPr>
              <a:t>Deterrent </a:t>
            </a:r>
            <a:r>
              <a:rPr lang="en-US" u="sng" dirty="0" smtClean="0">
                <a:solidFill>
                  <a:srgbClr val="FF6600"/>
                </a:solidFill>
              </a:rPr>
              <a:t>controls</a:t>
            </a:r>
            <a:r>
              <a:rPr lang="en-US" dirty="0" smtClean="0"/>
              <a:t>: Deterrent </a:t>
            </a:r>
            <a:r>
              <a:rPr lang="en-US" dirty="0"/>
              <a:t>controls involve the use of warnings of consequences to security violations.</a:t>
            </a:r>
          </a:p>
          <a:p>
            <a:pPr>
              <a:buClr>
                <a:srgbClr val="000099"/>
              </a:buClr>
            </a:pPr>
            <a:r>
              <a:rPr lang="en-US" u="sng" dirty="0" smtClean="0">
                <a:solidFill>
                  <a:srgbClr val="FF6600"/>
                </a:solidFill>
              </a:rPr>
              <a:t>Detective controls</a:t>
            </a:r>
            <a:r>
              <a:rPr lang="en-US" dirty="0" smtClean="0"/>
              <a:t>: Detective controls involve the use of practices, processes, and tools that identify and possibly react to security violations.</a:t>
            </a:r>
          </a:p>
          <a:p>
            <a:pPr>
              <a:buClr>
                <a:srgbClr val="000099"/>
              </a:buClr>
            </a:pPr>
            <a:r>
              <a:rPr lang="en-US" u="sng" dirty="0" smtClean="0">
                <a:solidFill>
                  <a:srgbClr val="FF6600"/>
                </a:solidFill>
              </a:rPr>
              <a:t>Corrective controls</a:t>
            </a:r>
            <a:r>
              <a:rPr lang="en-US" dirty="0" smtClean="0"/>
              <a:t>: Corrective controls also involve physical, administrative, and technical measures designed to react to detection of an incident in order to reduce or eliminate the opportunity for the unwanted event to recur.</a:t>
            </a:r>
          </a:p>
          <a:p>
            <a:pPr>
              <a:buClr>
                <a:srgbClr val="000099"/>
              </a:buClr>
            </a:pPr>
            <a:r>
              <a:rPr lang="en-US" u="sng" dirty="0" smtClean="0">
                <a:solidFill>
                  <a:srgbClr val="FF6600"/>
                </a:solidFill>
              </a:rPr>
              <a:t>Recovery controls</a:t>
            </a:r>
            <a:r>
              <a:rPr lang="en-US" dirty="0" smtClean="0"/>
              <a:t>: Once an incident occurs that results in the compromise of integrity or availability, the implementation of recovery controls is necessary to restore the system or operation to a normal operating state.</a:t>
            </a:r>
          </a:p>
          <a:p>
            <a:pPr>
              <a:buClr>
                <a:srgbClr val="000099"/>
              </a:buCl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F71106BB-CFCB-40A8-BAA4-E93A7871FC7D}" type="slidenum">
              <a:rPr lang="en-US"/>
              <a:pPr/>
              <a:t>8</a:t>
            </a:fld>
            <a:r>
              <a:rPr lang="en-US" dirty="0"/>
              <a:t> -</a:t>
            </a:r>
          </a:p>
        </p:txBody>
      </p:sp>
      <p:sp>
        <p:nvSpPr>
          <p:cNvPr id="550914" name="Rectangle 2"/>
          <p:cNvSpPr>
            <a:spLocks noGrp="1" noChangeArrowheads="1"/>
          </p:cNvSpPr>
          <p:nvPr>
            <p:ph type="title"/>
          </p:nvPr>
        </p:nvSpPr>
        <p:spPr/>
        <p:txBody>
          <a:bodyPr/>
          <a:lstStyle/>
          <a:p>
            <a:r>
              <a:rPr lang="en-US" sz="1200" dirty="0"/>
              <a:t>Topics</a:t>
            </a:r>
            <a:r>
              <a:rPr lang="en-US" dirty="0"/>
              <a:t/>
            </a:r>
            <a:br>
              <a:rPr lang="en-US" dirty="0"/>
            </a:br>
            <a:r>
              <a:rPr lang="en-US" dirty="0"/>
              <a:t>Physical Security Domain</a:t>
            </a:r>
          </a:p>
        </p:txBody>
      </p:sp>
      <p:sp>
        <p:nvSpPr>
          <p:cNvPr id="550915" name="Rectangle 3"/>
          <p:cNvSpPr>
            <a:spLocks noGrp="1" noChangeArrowheads="1"/>
          </p:cNvSpPr>
          <p:nvPr>
            <p:ph type="body" idx="1"/>
          </p:nvPr>
        </p:nvSpPr>
        <p:spPr/>
        <p:txBody>
          <a:bodyPr/>
          <a:lstStyle/>
          <a:p>
            <a:r>
              <a:rPr lang="en-US" dirty="0"/>
              <a:t>Terms &amp; Definition</a:t>
            </a:r>
          </a:p>
          <a:p>
            <a:r>
              <a:rPr lang="en-US" dirty="0"/>
              <a:t>Type of Threats and Information Protection Environment</a:t>
            </a:r>
          </a:p>
          <a:p>
            <a:r>
              <a:rPr lang="en-US" dirty="0"/>
              <a:t>Security Countermeasures &amp; Technologies</a:t>
            </a:r>
          </a:p>
          <a:p>
            <a:endParaRPr lang="en-US" dirty="0"/>
          </a:p>
        </p:txBody>
      </p:sp>
      <p:sp>
        <p:nvSpPr>
          <p:cNvPr id="550916" name="AutoShape 4"/>
          <p:cNvSpPr>
            <a:spLocks noChangeArrowheads="1"/>
          </p:cNvSpPr>
          <p:nvPr/>
        </p:nvSpPr>
        <p:spPr bwMode="auto">
          <a:xfrm>
            <a:off x="304800" y="16002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r>
              <a:rPr lang="en-US" dirty="0"/>
              <a:t>- </a:t>
            </a:r>
            <a:fld id="{6D388E36-FC85-4D56-8D58-8935D3923ECF}" type="slidenum">
              <a:rPr lang="en-US"/>
              <a:pPr/>
              <a:t>9</a:t>
            </a:fld>
            <a:r>
              <a:rPr lang="en-US" dirty="0"/>
              <a:t> -</a:t>
            </a:r>
          </a:p>
        </p:txBody>
      </p:sp>
      <p:sp>
        <p:nvSpPr>
          <p:cNvPr id="552962" name="Rectangle 2"/>
          <p:cNvSpPr>
            <a:spLocks noGrp="1" noChangeArrowheads="1"/>
          </p:cNvSpPr>
          <p:nvPr>
            <p:ph type="title"/>
          </p:nvPr>
        </p:nvSpPr>
        <p:spPr/>
        <p:txBody>
          <a:bodyPr/>
          <a:lstStyle/>
          <a:p>
            <a:r>
              <a:rPr lang="en-US" sz="1200" dirty="0"/>
              <a:t>Type of Threats and Information Protection Environment</a:t>
            </a:r>
            <a:br>
              <a:rPr lang="en-US" sz="1200" dirty="0"/>
            </a:br>
            <a:r>
              <a:rPr lang="en-US" dirty="0"/>
              <a:t>Type of Threats to Physical Environment</a:t>
            </a:r>
          </a:p>
        </p:txBody>
      </p:sp>
      <p:sp>
        <p:nvSpPr>
          <p:cNvPr id="552963" name="Rectangle 3"/>
          <p:cNvSpPr>
            <a:spLocks noGrp="1" noChangeArrowheads="1"/>
          </p:cNvSpPr>
          <p:nvPr>
            <p:ph type="body" idx="1"/>
          </p:nvPr>
        </p:nvSpPr>
        <p:spPr/>
        <p:txBody>
          <a:bodyPr/>
          <a:lstStyle/>
          <a:p>
            <a:pPr>
              <a:buClr>
                <a:srgbClr val="003399"/>
              </a:buClr>
            </a:pPr>
            <a:r>
              <a:rPr lang="en-US" u="sng" dirty="0">
                <a:solidFill>
                  <a:srgbClr val="FF6600"/>
                </a:solidFill>
              </a:rPr>
              <a:t>Natural</a:t>
            </a:r>
            <a:r>
              <a:rPr lang="en-US" dirty="0"/>
              <a:t> / </a:t>
            </a:r>
            <a:r>
              <a:rPr lang="en-US" u="sng" dirty="0">
                <a:solidFill>
                  <a:srgbClr val="FF6600"/>
                </a:solidFill>
              </a:rPr>
              <a:t>Environmental</a:t>
            </a:r>
          </a:p>
          <a:p>
            <a:pPr lvl="1">
              <a:buClr>
                <a:srgbClr val="003399"/>
              </a:buClr>
            </a:pPr>
            <a:r>
              <a:rPr lang="en-US" dirty="0"/>
              <a:t>Earthquakes, floods, storms, hurricanes, fires, snow/ice</a:t>
            </a:r>
          </a:p>
          <a:p>
            <a:pPr lvl="1">
              <a:buClr>
                <a:srgbClr val="003399"/>
              </a:buClr>
            </a:pPr>
            <a:r>
              <a:rPr lang="en-US" dirty="0"/>
              <a:t>Consequence of natural phenomena</a:t>
            </a:r>
          </a:p>
          <a:p>
            <a:pPr>
              <a:buClr>
                <a:srgbClr val="003399"/>
              </a:buClr>
            </a:pPr>
            <a:r>
              <a:rPr lang="en-US" u="sng" dirty="0">
                <a:solidFill>
                  <a:srgbClr val="FF6600"/>
                </a:solidFill>
              </a:rPr>
              <a:t>Man made</a:t>
            </a:r>
            <a:r>
              <a:rPr lang="en-US" dirty="0"/>
              <a:t> / </a:t>
            </a:r>
            <a:r>
              <a:rPr lang="en-US" u="sng" dirty="0" smtClean="0">
                <a:solidFill>
                  <a:srgbClr val="FF6600"/>
                </a:solidFill>
              </a:rPr>
              <a:t>Political Events</a:t>
            </a:r>
            <a:endParaRPr lang="en-US" u="sng" dirty="0">
              <a:solidFill>
                <a:srgbClr val="FF6600"/>
              </a:solidFill>
            </a:endParaRPr>
          </a:p>
          <a:p>
            <a:pPr lvl="1">
              <a:buClr>
                <a:srgbClr val="003399"/>
              </a:buClr>
            </a:pPr>
            <a:r>
              <a:rPr lang="en-US" dirty="0"/>
              <a:t>Explosives, disgruntled employees, unauthorized access, employee errors, espionage, arson/fires, sabotage, hazardous/toxic spills, chemical contamination, malicious code, vandalism and theft</a:t>
            </a:r>
          </a:p>
          <a:p>
            <a:pPr lvl="1">
              <a:buClr>
                <a:srgbClr val="003399"/>
              </a:buClr>
            </a:pPr>
            <a:r>
              <a:rPr lang="en-US" dirty="0"/>
              <a:t>Acts of commission or omission</a:t>
            </a:r>
          </a:p>
        </p:txBody>
      </p:sp>
      <p:pic>
        <p:nvPicPr>
          <p:cNvPr id="552964" name="Picture 4" descr="mold2"/>
          <p:cNvPicPr>
            <a:picLocks noChangeAspect="1" noChangeArrowheads="1"/>
          </p:cNvPicPr>
          <p:nvPr/>
        </p:nvPicPr>
        <p:blipFill>
          <a:blip r:embed="rId3" cstate="print"/>
          <a:srcRect/>
          <a:stretch>
            <a:fillRect/>
          </a:stretch>
        </p:blipFill>
        <p:spPr bwMode="auto">
          <a:xfrm>
            <a:off x="6629400" y="4267200"/>
            <a:ext cx="1981200" cy="1485900"/>
          </a:xfrm>
          <a:prstGeom prst="rect">
            <a:avLst/>
          </a:prstGeom>
          <a:noFill/>
        </p:spPr>
      </p:pic>
      <p:pic>
        <p:nvPicPr>
          <p:cNvPr id="552965" name="Picture 5" descr="pgfire1"/>
          <p:cNvPicPr>
            <a:picLocks noChangeAspect="1" noChangeArrowheads="1"/>
          </p:cNvPicPr>
          <p:nvPr/>
        </p:nvPicPr>
        <p:blipFill>
          <a:blip r:embed="rId4" cstate="print"/>
          <a:srcRect/>
          <a:stretch>
            <a:fillRect/>
          </a:stretch>
        </p:blipFill>
        <p:spPr bwMode="auto">
          <a:xfrm>
            <a:off x="5334000" y="4953000"/>
            <a:ext cx="1444625" cy="1558925"/>
          </a:xfrm>
          <a:prstGeom prst="rect">
            <a:avLst/>
          </a:prstGeom>
          <a:noFill/>
        </p:spPr>
      </p:pic>
      <p:pic>
        <p:nvPicPr>
          <p:cNvPr id="552966" name="Picture 6" descr="foto5"/>
          <p:cNvPicPr>
            <a:picLocks noChangeAspect="1" noChangeArrowheads="1"/>
          </p:cNvPicPr>
          <p:nvPr/>
        </p:nvPicPr>
        <p:blipFill>
          <a:blip r:embed="rId5" cstate="print"/>
          <a:srcRect/>
          <a:stretch>
            <a:fillRect/>
          </a:stretch>
        </p:blipFill>
        <p:spPr bwMode="auto">
          <a:xfrm>
            <a:off x="3276600" y="4572000"/>
            <a:ext cx="1828800" cy="1371600"/>
          </a:xfrm>
          <a:prstGeom prst="rect">
            <a:avLst/>
          </a:prstGeom>
          <a:noFill/>
        </p:spPr>
      </p:pic>
      <p:pic>
        <p:nvPicPr>
          <p:cNvPr id="552967" name="Picture 7" descr="Power lines sag after a heavy ice storm"/>
          <p:cNvPicPr>
            <a:picLocks noChangeAspect="1" noChangeArrowheads="1"/>
          </p:cNvPicPr>
          <p:nvPr/>
        </p:nvPicPr>
        <p:blipFill>
          <a:blip r:embed="rId6" cstate="print"/>
          <a:srcRect/>
          <a:stretch>
            <a:fillRect/>
          </a:stretch>
        </p:blipFill>
        <p:spPr bwMode="auto">
          <a:xfrm>
            <a:off x="1600200" y="5257800"/>
            <a:ext cx="1790700" cy="1317625"/>
          </a:xfrm>
          <a:prstGeom prst="rect">
            <a:avLst/>
          </a:prstGeom>
          <a:noFill/>
        </p:spPr>
      </p:pic>
      <p:pic>
        <p:nvPicPr>
          <p:cNvPr id="552968" name="Picture 8" descr="Cypress_structure"/>
          <p:cNvPicPr>
            <a:picLocks noChangeAspect="1" noChangeArrowheads="1"/>
          </p:cNvPicPr>
          <p:nvPr/>
        </p:nvPicPr>
        <p:blipFill>
          <a:blip r:embed="rId7" cstate="print"/>
          <a:srcRect/>
          <a:stretch>
            <a:fillRect/>
          </a:stretch>
        </p:blipFill>
        <p:spPr bwMode="auto">
          <a:xfrm>
            <a:off x="304800" y="4419600"/>
            <a:ext cx="1905000" cy="127793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ITRE Institute CISSP Template">
  <a:themeElements>
    <a:clrScheme name="SRA-U CISSP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RA-U CISSP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SRA-U CISSP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RA-U CISSP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RA-U CISSP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RA-U CISSP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RA-U CISSP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RA-U CISSP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RA-U CISSP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SRA-U CISSP Template</Template>
  <TotalTime>701</TotalTime>
  <Words>4336</Words>
  <Application>Microsoft Macintosh PowerPoint</Application>
  <PresentationFormat>On-screen Show (4:3)</PresentationFormat>
  <Paragraphs>743</Paragraphs>
  <Slides>65</Slides>
  <Notes>65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MITRE Institute CISSP Template</vt:lpstr>
      <vt:lpstr>Visio</vt:lpstr>
      <vt:lpstr>Packager Shell Object</vt:lpstr>
      <vt:lpstr>CISSP® Common Body of Knowledge Review:  Physical (Environmental) Security Domain</vt:lpstr>
      <vt:lpstr>Learning Objective Physical (Environmental) Security Domain</vt:lpstr>
      <vt:lpstr>Lessons-Learned for U.S.</vt:lpstr>
      <vt:lpstr>References for Physical Security</vt:lpstr>
      <vt:lpstr>Topics Physical Security Domain</vt:lpstr>
      <vt:lpstr>Concept &amp; Definition Categories of Security Controls</vt:lpstr>
      <vt:lpstr>Concept &amp; Definition Types of Security Controls</vt:lpstr>
      <vt:lpstr>Topics Physical Security Domain</vt:lpstr>
      <vt:lpstr>Type of Threats and Information Protection Environment Type of Threats to Physical Environment</vt:lpstr>
      <vt:lpstr>Type of Threats and Information Protection Environment  Lessons-Learned for U.S.</vt:lpstr>
      <vt:lpstr>Example References for Physical Security</vt:lpstr>
      <vt:lpstr>Security Countermeasures &amp; Technologies Security Objectives &amp; Controls</vt:lpstr>
      <vt:lpstr>Topics Physical Security Domain</vt:lpstr>
      <vt:lpstr>Security Countermeasures &amp; Technologies Strategic Approach to Physical Security …(1/2)</vt:lpstr>
      <vt:lpstr>Security Countermeasures &amp; Technologies Strategic Approach to Physical Security …(2/2)</vt:lpstr>
      <vt:lpstr>PowerPoint Presentation</vt:lpstr>
      <vt:lpstr>Examples of Design Failure</vt:lpstr>
      <vt:lpstr>More Examples of Design Failure</vt:lpstr>
      <vt:lpstr>Security Countermeasures &amp; Technologies Design Process</vt:lpstr>
      <vt:lpstr>Security Countermeasures &amp; Technologies Defining Business/Mission Needs</vt:lpstr>
      <vt:lpstr>Security Countermeasures &amp; Technologies Plan and Define Physical Security Requirements</vt:lpstr>
      <vt:lpstr>Security Countermeasures &amp; Technologies Facility – Location</vt:lpstr>
      <vt:lpstr>Security Countermeasures &amp; Technologies CPTED – Natural Access Control</vt:lpstr>
      <vt:lpstr>Security Countermeasures &amp; Technologies CPTED – Natural Surveillance</vt:lpstr>
      <vt:lpstr>Security Countermeasures &amp; Technologies CPTED – Territorial Reinforcement</vt:lpstr>
      <vt:lpstr>Security Countermeasures &amp; Technologies CPTED – Target Hardening</vt:lpstr>
      <vt:lpstr>Security Countermeasures &amp; Technologies Administrative Controls</vt:lpstr>
      <vt:lpstr>Security Countermeasures &amp; Technologies Administrative Controls</vt:lpstr>
      <vt:lpstr>Security Countermeasures &amp; Technologies Physical Controls – Facility Construction</vt:lpstr>
      <vt:lpstr>Security Countermeasures &amp; Technologies Physical Controls – Facility Construction</vt:lpstr>
      <vt:lpstr>Security Countermeasures &amp; Technologies Physical Controls – Facility Construction</vt:lpstr>
      <vt:lpstr>Security Countermeasures &amp; Technologies Physical Controls – Facility Construction</vt:lpstr>
      <vt:lpstr>Security Countermeasures &amp; Technologies Physical Controls</vt:lpstr>
      <vt:lpstr>Questions:</vt:lpstr>
      <vt:lpstr>Answers:</vt:lpstr>
      <vt:lpstr>Questions:</vt:lpstr>
      <vt:lpstr>Answers:</vt:lpstr>
      <vt:lpstr>Security Countermeasures &amp; Technologies Technical Controls – Entrance Protection</vt:lpstr>
      <vt:lpstr>Security Countermeasures &amp; Technologies Technical Controls</vt:lpstr>
      <vt:lpstr>Security Countermeasures &amp; Technologies Technical Controls</vt:lpstr>
      <vt:lpstr>Security Countermeasures &amp; Technologies Technical Controls – Intrusion Detection &amp; Surveillance Systems</vt:lpstr>
      <vt:lpstr>Security Countermeasures &amp; Technologies  Technical Controls – Surveillance Systems</vt:lpstr>
      <vt:lpstr>Security Countermeasures &amp; Technologies Technical Controls – Electrical Power Supply</vt:lpstr>
      <vt:lpstr>Security Countermeasures &amp; Technologies Technical Controls – Electrical Power Supply</vt:lpstr>
      <vt:lpstr>Security Countermeasures &amp; Technologies Technical Controls – Electrostatic Discharge</vt:lpstr>
      <vt:lpstr>Security Countermeasures &amp; Technologies Technical Controls – Heating, Ventilating and Air Conditioning (HVAC)</vt:lpstr>
      <vt:lpstr>Security Countermeasures &amp; Technologies Technical Controls – Water Supply System</vt:lpstr>
      <vt:lpstr>Security Countermeasures &amp; Technologies Technical Controls – Types of Fire</vt:lpstr>
      <vt:lpstr>Security Countermeasures &amp; Technologies Technical Controls – Fire Suppression Systems</vt:lpstr>
      <vt:lpstr>Security Countermeasures &amp; Technologies Technical Controls – Fire Suppression Systems</vt:lpstr>
      <vt:lpstr>Security Countermeasures &amp; Technologies Technical Controls – Fire Suppression Systems</vt:lpstr>
      <vt:lpstr>Security Countermeasures &amp; Technologies Technical Controls – Fire Suppression Systems</vt:lpstr>
      <vt:lpstr>Security Countermeasures &amp; Technologies Technical Controls – Fire/ Smoke Detection</vt:lpstr>
      <vt:lpstr>Questions:</vt:lpstr>
      <vt:lpstr>Answers:</vt:lpstr>
      <vt:lpstr>Questions:</vt:lpstr>
      <vt:lpstr>Answers:</vt:lpstr>
      <vt:lpstr>Questions:</vt:lpstr>
      <vt:lpstr>Answers:</vt:lpstr>
      <vt:lpstr>Validation Time… </vt:lpstr>
      <vt:lpstr>Exercise #1: Electrical Utility Definition</vt:lpstr>
      <vt:lpstr>Exercise #2: What do you think it might be missing?</vt:lpstr>
      <vt:lpstr>Answers</vt:lpstr>
      <vt:lpstr>Exercise #1: Electrical Utility Definition</vt:lpstr>
      <vt:lpstr>Exercise #2: What do you think it might be missing?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CISSP Common Body of Knowledge</dc:title>
  <dc:subject>Physical Security Domain</dc:subject>
  <dc:creator>aouyang@mitre.org</dc:creator>
  <cp:keywords>CISSP; CBK; Physical Security Domain</cp:keywords>
  <cp:lastModifiedBy>Ouyang, Alfred H.</cp:lastModifiedBy>
  <cp:revision>35</cp:revision>
  <dcterms:created xsi:type="dcterms:W3CDTF">2005-06-21T20:18:16Z</dcterms:created>
  <dcterms:modified xsi:type="dcterms:W3CDTF">2014-05-06T02:29:50Z</dcterms:modified>
</cp:coreProperties>
</file>