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embeddings/oleObject3.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4.bin" ContentType="application/vnd.openxmlformats-officedocument.oleObject"/>
  <Override PartName="/ppt/notesSlides/notesSlide12.xml" ContentType="application/vnd.openxmlformats-officedocument.presentationml.notesSlide+xml"/>
  <Override PartName="/ppt/embeddings/oleObject5.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6.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7.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8.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9.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0.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1.bin" ContentType="application/vnd.openxmlformats-officedocument.oleObject"/>
  <Override PartName="/ppt/notesSlides/notesSlide33.xml" ContentType="application/vnd.openxmlformats-officedocument.presentationml.notesSlide+xml"/>
  <Override PartName="/ppt/embeddings/oleObject12.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3.bin" ContentType="application/vnd.openxmlformats-officedocument.oleObject"/>
  <Override PartName="/ppt/notesSlides/notesSlide37.xml" ContentType="application/vnd.openxmlformats-officedocument.presentationml.notesSlide+xml"/>
  <Override PartName="/ppt/embeddings/oleObject14.bin" ContentType="application/vnd.openxmlformats-officedocument.oleObject"/>
  <Override PartName="/ppt/notesSlides/notesSlide38.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39.xml" ContentType="application/vnd.openxmlformats-officedocument.presentationml.notesSlide+xml"/>
  <Override PartName="/ppt/embeddings/oleObject18.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19.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embeddings/oleObject20.bin" ContentType="application/vnd.openxmlformats-officedocument.oleObject"/>
  <Override PartName="/ppt/notesSlides/notesSlide53.xml" ContentType="application/vnd.openxmlformats-officedocument.presentationml.notesSlide+xml"/>
  <Override PartName="/ppt/embeddings/oleObject21.bin" ContentType="application/vnd.openxmlformats-officedocument.oleObject"/>
  <Override PartName="/ppt/notesSlides/notesSlide54.xml" ContentType="application/vnd.openxmlformats-officedocument.presentationml.notesSlide+xml"/>
  <Override PartName="/ppt/embeddings/oleObject22.bin" ContentType="application/vnd.openxmlformats-officedocument.oleObject"/>
  <Override PartName="/ppt/notesSlides/notesSlide55.xml" ContentType="application/vnd.openxmlformats-officedocument.presentationml.notesSlide+xml"/>
  <Override PartName="/ppt/embeddings/oleObject23.bin" ContentType="application/vnd.openxmlformats-officedocument.oleObject"/>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embeddings/oleObject24.bin" ContentType="application/vnd.openxmlformats-officedocument.oleObject"/>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embeddings/oleObject25.bin" ContentType="application/vnd.openxmlformats-officedocument.oleObject"/>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embeddings/oleObject26.bin" ContentType="application/vnd.openxmlformats-officedocument.oleObject"/>
  <Override PartName="/ppt/notesSlides/notesSlide70.xml" ContentType="application/vnd.openxmlformats-officedocument.presentationml.notesSlide+xml"/>
  <Override PartName="/ppt/notesSlides/notesSlide71.xml" ContentType="application/vnd.openxmlformats-officedocument.presentationml.notesSlide+xml"/>
  <Override PartName="/ppt/embeddings/oleObject27.bin" ContentType="application/vnd.openxmlformats-officedocument.oleObject"/>
  <Override PartName="/ppt/notesSlides/notesSlide72.xml" ContentType="application/vnd.openxmlformats-officedocument.presentationml.notesSlide+xml"/>
  <Override PartName="/ppt/embeddings/oleObject28.bin" ContentType="application/vnd.openxmlformats-officedocument.oleObject"/>
  <Override PartName="/ppt/notesSlides/notesSlide73.xml" ContentType="application/vnd.openxmlformats-officedocument.presentationml.notesSlide+xml"/>
  <Override PartName="/ppt/notesSlides/notesSlide74.xml" ContentType="application/vnd.openxmlformats-officedocument.presentationml.notesSlide+xml"/>
  <Override PartName="/ppt/embeddings/oleObject29.bin" ContentType="application/vnd.openxmlformats-officedocument.oleObject"/>
  <Override PartName="/ppt/notesSlides/notesSlide75.xml" ContentType="application/vnd.openxmlformats-officedocument.presentationml.notesSlide+xml"/>
  <Override PartName="/ppt/embeddings/oleObject30.bin" ContentType="application/vnd.openxmlformats-officedocument.oleObject"/>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31.bin" ContentType="application/vnd.openxmlformats-officedocument.oleObject"/>
  <Override PartName="/ppt/notesSlides/notesSlide89.xml" ContentType="application/vnd.openxmlformats-officedocument.presentationml.notesSlide+xml"/>
  <Override PartName="/ppt/notesSlides/notesSlide90.xml" ContentType="application/vnd.openxmlformats-officedocument.presentationml.notesSlide+xml"/>
  <Override PartName="/ppt/embeddings/oleObject32.bin" ContentType="application/vnd.openxmlformats-officedocument.oleObject"/>
  <Override PartName="/ppt/notesSlides/notesSlide91.xml" ContentType="application/vnd.openxmlformats-officedocument.presentationml.notesSlide+xml"/>
  <Override PartName="/ppt/embeddings/oleObject33.bin" ContentType="application/vnd.openxmlformats-officedocument.oleObject"/>
  <Override PartName="/ppt/notesSlides/notesSlide92.xml" ContentType="application/vnd.openxmlformats-officedocument.presentationml.notesSlide+xml"/>
  <Override PartName="/ppt/embeddings/oleObject34.bin" ContentType="application/vnd.openxmlformats-officedocument.oleObject"/>
  <Override PartName="/ppt/notesSlides/notesSlide93.xml" ContentType="application/vnd.openxmlformats-officedocument.presentationml.notesSlide+xml"/>
  <Override PartName="/ppt/embeddings/oleObject35.bin" ContentType="application/vnd.openxmlformats-officedocument.oleObject"/>
  <Override PartName="/ppt/notesSlides/notesSlide94.xml" ContentType="application/vnd.openxmlformats-officedocument.presentationml.notesSlide+xml"/>
  <Override PartName="/ppt/embeddings/oleObject36.bin" ContentType="application/vnd.openxmlformats-officedocument.oleObject"/>
  <Override PartName="/ppt/notesSlides/notesSlide95.xml" ContentType="application/vnd.openxmlformats-officedocument.presentationml.notesSlide+xml"/>
  <Override PartName="/ppt/embeddings/oleObject37.bin" ContentType="application/vnd.openxmlformats-officedocument.oleObject"/>
  <Override PartName="/ppt/notesSlides/notesSlide96.xml" ContentType="application/vnd.openxmlformats-officedocument.presentationml.notesSlide+xml"/>
  <Override PartName="/ppt/embeddings/oleObject38.bin" ContentType="application/vnd.openxmlformats-officedocument.oleObject"/>
  <Override PartName="/ppt/notesSlides/notesSlide97.xml" ContentType="application/vnd.openxmlformats-officedocument.presentationml.notesSlide+xml"/>
  <Override PartName="/ppt/embeddings/oleObject39.bin" ContentType="application/vnd.openxmlformats-officedocument.oleObject"/>
  <Override PartName="/ppt/notesSlides/notesSlide98.xml" ContentType="application/vnd.openxmlformats-officedocument.presentationml.notesSlide+xml"/>
  <Override PartName="/ppt/embeddings/oleObject40.bin" ContentType="application/vnd.openxmlformats-officedocument.oleObject"/>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embeddings/oleObject41.bin" ContentType="application/vnd.openxmlformats-officedocument.oleObject"/>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embeddings/oleObject4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15"/>
  </p:notesMasterIdLst>
  <p:handoutMasterIdLst>
    <p:handoutMasterId r:id="rId116"/>
  </p:handoutMasterIdLst>
  <p:sldIdLst>
    <p:sldId id="256" r:id="rId2"/>
    <p:sldId id="329" r:id="rId3"/>
    <p:sldId id="381" r:id="rId4"/>
    <p:sldId id="439" r:id="rId5"/>
    <p:sldId id="382" r:id="rId6"/>
    <p:sldId id="455" r:id="rId7"/>
    <p:sldId id="456" r:id="rId8"/>
    <p:sldId id="450" r:id="rId9"/>
    <p:sldId id="457" r:id="rId10"/>
    <p:sldId id="383" r:id="rId11"/>
    <p:sldId id="462" r:id="rId12"/>
    <p:sldId id="384" r:id="rId13"/>
    <p:sldId id="464" r:id="rId14"/>
    <p:sldId id="385" r:id="rId15"/>
    <p:sldId id="386" r:id="rId16"/>
    <p:sldId id="387" r:id="rId17"/>
    <p:sldId id="388" r:id="rId18"/>
    <p:sldId id="390" r:id="rId19"/>
    <p:sldId id="389" r:id="rId20"/>
    <p:sldId id="394" r:id="rId21"/>
    <p:sldId id="391" r:id="rId22"/>
    <p:sldId id="392" r:id="rId23"/>
    <p:sldId id="393" r:id="rId24"/>
    <p:sldId id="441" r:id="rId25"/>
    <p:sldId id="395" r:id="rId26"/>
    <p:sldId id="396" r:id="rId27"/>
    <p:sldId id="458" r:id="rId28"/>
    <p:sldId id="459" r:id="rId29"/>
    <p:sldId id="397" r:id="rId30"/>
    <p:sldId id="398" r:id="rId31"/>
    <p:sldId id="408" r:id="rId32"/>
    <p:sldId id="399" r:id="rId33"/>
    <p:sldId id="400" r:id="rId34"/>
    <p:sldId id="401" r:id="rId35"/>
    <p:sldId id="402" r:id="rId36"/>
    <p:sldId id="403" r:id="rId37"/>
    <p:sldId id="404" r:id="rId38"/>
    <p:sldId id="405" r:id="rId39"/>
    <p:sldId id="406" r:id="rId40"/>
    <p:sldId id="407" r:id="rId41"/>
    <p:sldId id="409" r:id="rId42"/>
    <p:sldId id="443" r:id="rId43"/>
    <p:sldId id="460" r:id="rId44"/>
    <p:sldId id="461" r:id="rId45"/>
    <p:sldId id="422" r:id="rId46"/>
    <p:sldId id="423" r:id="rId47"/>
    <p:sldId id="424" r:id="rId48"/>
    <p:sldId id="425" r:id="rId49"/>
    <p:sldId id="426" r:id="rId50"/>
    <p:sldId id="427" r:id="rId51"/>
    <p:sldId id="428" r:id="rId52"/>
    <p:sldId id="429" r:id="rId53"/>
    <p:sldId id="430" r:id="rId54"/>
    <p:sldId id="431" r:id="rId55"/>
    <p:sldId id="438" r:id="rId56"/>
    <p:sldId id="432" r:id="rId57"/>
    <p:sldId id="433" r:id="rId58"/>
    <p:sldId id="434" r:id="rId59"/>
    <p:sldId id="435" r:id="rId60"/>
    <p:sldId id="436" r:id="rId61"/>
    <p:sldId id="437" r:id="rId62"/>
    <p:sldId id="410" r:id="rId63"/>
    <p:sldId id="411" r:id="rId64"/>
    <p:sldId id="412" r:id="rId65"/>
    <p:sldId id="413" r:id="rId66"/>
    <p:sldId id="414" r:id="rId67"/>
    <p:sldId id="415" r:id="rId68"/>
    <p:sldId id="416" r:id="rId69"/>
    <p:sldId id="417" r:id="rId70"/>
    <p:sldId id="418" r:id="rId71"/>
    <p:sldId id="419" r:id="rId72"/>
    <p:sldId id="420" r:id="rId73"/>
    <p:sldId id="421" r:id="rId74"/>
    <p:sldId id="261" r:id="rId75"/>
    <p:sldId id="264" r:id="rId76"/>
    <p:sldId id="262" r:id="rId77"/>
    <p:sldId id="263" r:id="rId78"/>
    <p:sldId id="315" r:id="rId79"/>
    <p:sldId id="265" r:id="rId80"/>
    <p:sldId id="316" r:id="rId81"/>
    <p:sldId id="266" r:id="rId82"/>
    <p:sldId id="317" r:id="rId83"/>
    <p:sldId id="318" r:id="rId84"/>
    <p:sldId id="319" r:id="rId85"/>
    <p:sldId id="320" r:id="rId86"/>
    <p:sldId id="321" r:id="rId87"/>
    <p:sldId id="322" r:id="rId88"/>
    <p:sldId id="267" r:id="rId89"/>
    <p:sldId id="323" r:id="rId90"/>
    <p:sldId id="444" r:id="rId91"/>
    <p:sldId id="445" r:id="rId92"/>
    <p:sldId id="446" r:id="rId93"/>
    <p:sldId id="269" r:id="rId94"/>
    <p:sldId id="268" r:id="rId95"/>
    <p:sldId id="332" r:id="rId96"/>
    <p:sldId id="333" r:id="rId97"/>
    <p:sldId id="334" r:id="rId98"/>
    <p:sldId id="335" r:id="rId99"/>
    <p:sldId id="336" r:id="rId100"/>
    <p:sldId id="272" r:id="rId101"/>
    <p:sldId id="273" r:id="rId102"/>
    <p:sldId id="339" r:id="rId103"/>
    <p:sldId id="340" r:id="rId104"/>
    <p:sldId id="328" r:id="rId105"/>
    <p:sldId id="360" r:id="rId106"/>
    <p:sldId id="447" r:id="rId107"/>
    <p:sldId id="449" r:id="rId108"/>
    <p:sldId id="454" r:id="rId109"/>
    <p:sldId id="362" r:id="rId110"/>
    <p:sldId id="363" r:id="rId111"/>
    <p:sldId id="313" r:id="rId112"/>
    <p:sldId id="452" r:id="rId113"/>
    <p:sldId id="453" r:id="rId114"/>
  </p:sldIdLst>
  <p:sldSz cx="9144000" cy="6858000" type="letter"/>
  <p:notesSz cx="7010400" cy="9296400"/>
  <p:defaultTex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3399"/>
    <a:srgbClr val="FF9933"/>
    <a:srgbClr val="EAEAEA"/>
    <a:srgbClr val="FF99FF"/>
    <a:srgbClr val="FF99CC"/>
    <a:srgbClr val="00CC66"/>
    <a:srgbClr val="FFFF00"/>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1" autoAdjust="0"/>
    <p:restoredTop sz="75604" autoAdjust="0"/>
  </p:normalViewPr>
  <p:slideViewPr>
    <p:cSldViewPr>
      <p:cViewPr varScale="1">
        <p:scale>
          <a:sx n="84" d="100"/>
          <a:sy n="84" d="100"/>
        </p:scale>
        <p:origin x="-9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4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1"/>
            <a:ext cx="3039219" cy="465775"/>
          </a:xfrm>
          <a:prstGeom prst="rect">
            <a:avLst/>
          </a:prstGeom>
          <a:noFill/>
          <a:ln w="9525">
            <a:noFill/>
            <a:miter lim="800000"/>
            <a:headEnd/>
            <a:tailEnd/>
          </a:ln>
          <a:effectLst/>
        </p:spPr>
        <p:txBody>
          <a:bodyPr vert="horz" wrap="square" lIns="92979" tIns="46490" rIns="92979" bIns="46490" numCol="1" anchor="t" anchorCtr="0" compatLnSpc="1">
            <a:prstTxWarp prst="textNoShape">
              <a:avLst/>
            </a:prstTxWarp>
          </a:bodyPr>
          <a:lstStyle>
            <a:lvl1pPr defTabSz="930042">
              <a:defRPr/>
            </a:lvl1pPr>
          </a:lstStyle>
          <a:p>
            <a:endParaRPr lang="en-US" dirty="0"/>
          </a:p>
        </p:txBody>
      </p:sp>
      <p:sp>
        <p:nvSpPr>
          <p:cNvPr id="13315" name="Rectangle 3"/>
          <p:cNvSpPr>
            <a:spLocks noGrp="1" noChangeArrowheads="1"/>
          </p:cNvSpPr>
          <p:nvPr>
            <p:ph type="dt" sz="quarter" idx="1"/>
          </p:nvPr>
        </p:nvSpPr>
        <p:spPr bwMode="auto">
          <a:xfrm>
            <a:off x="3971182" y="1"/>
            <a:ext cx="3039218" cy="465775"/>
          </a:xfrm>
          <a:prstGeom prst="rect">
            <a:avLst/>
          </a:prstGeom>
          <a:noFill/>
          <a:ln w="9525">
            <a:noFill/>
            <a:miter lim="800000"/>
            <a:headEnd/>
            <a:tailEnd/>
          </a:ln>
          <a:effectLst/>
        </p:spPr>
        <p:txBody>
          <a:bodyPr vert="horz" wrap="square" lIns="92979" tIns="46490" rIns="92979" bIns="46490" numCol="1" anchor="t" anchorCtr="0" compatLnSpc="1">
            <a:prstTxWarp prst="textNoShape">
              <a:avLst/>
            </a:prstTxWarp>
          </a:bodyPr>
          <a:lstStyle>
            <a:lvl1pPr algn="r" defTabSz="930042">
              <a:defRPr/>
            </a:lvl1pPr>
          </a:lstStyle>
          <a:p>
            <a:endParaRPr lang="en-US" dirty="0"/>
          </a:p>
        </p:txBody>
      </p:sp>
      <p:sp>
        <p:nvSpPr>
          <p:cNvPr id="13316" name="Rectangle 4"/>
          <p:cNvSpPr>
            <a:spLocks noGrp="1" noChangeArrowheads="1"/>
          </p:cNvSpPr>
          <p:nvPr>
            <p:ph type="ftr" sz="quarter" idx="2"/>
          </p:nvPr>
        </p:nvSpPr>
        <p:spPr bwMode="auto">
          <a:xfrm>
            <a:off x="1" y="8830628"/>
            <a:ext cx="3039219" cy="465774"/>
          </a:xfrm>
          <a:prstGeom prst="rect">
            <a:avLst/>
          </a:prstGeom>
          <a:noFill/>
          <a:ln w="9525">
            <a:noFill/>
            <a:miter lim="800000"/>
            <a:headEnd/>
            <a:tailEnd/>
          </a:ln>
          <a:effectLst/>
        </p:spPr>
        <p:txBody>
          <a:bodyPr vert="horz" wrap="square" lIns="92979" tIns="46490" rIns="92979" bIns="46490" numCol="1" anchor="b" anchorCtr="0" compatLnSpc="1">
            <a:prstTxWarp prst="textNoShape">
              <a:avLst/>
            </a:prstTxWarp>
          </a:bodyPr>
          <a:lstStyle>
            <a:lvl1pPr defTabSz="930042">
              <a:defRPr/>
            </a:lvl1pPr>
          </a:lstStyle>
          <a:p>
            <a:endParaRPr lang="en-US" dirty="0"/>
          </a:p>
        </p:txBody>
      </p:sp>
      <p:sp>
        <p:nvSpPr>
          <p:cNvPr id="13317" name="Rectangle 5"/>
          <p:cNvSpPr>
            <a:spLocks noGrp="1" noChangeArrowheads="1"/>
          </p:cNvSpPr>
          <p:nvPr>
            <p:ph type="sldNum" sz="quarter" idx="3"/>
          </p:nvPr>
        </p:nvSpPr>
        <p:spPr bwMode="auto">
          <a:xfrm>
            <a:off x="3971182" y="8830628"/>
            <a:ext cx="3039218" cy="465774"/>
          </a:xfrm>
          <a:prstGeom prst="rect">
            <a:avLst/>
          </a:prstGeom>
          <a:noFill/>
          <a:ln w="9525">
            <a:noFill/>
            <a:miter lim="800000"/>
            <a:headEnd/>
            <a:tailEnd/>
          </a:ln>
          <a:effectLst/>
        </p:spPr>
        <p:txBody>
          <a:bodyPr vert="horz" wrap="square" lIns="92979" tIns="46490" rIns="92979" bIns="46490" numCol="1" anchor="b" anchorCtr="0" compatLnSpc="1">
            <a:prstTxWarp prst="textNoShape">
              <a:avLst/>
            </a:prstTxWarp>
          </a:bodyPr>
          <a:lstStyle>
            <a:lvl1pPr algn="r" defTabSz="930042">
              <a:defRPr/>
            </a:lvl1pPr>
          </a:lstStyle>
          <a:p>
            <a:fld id="{84B13057-B4F8-47D6-B14C-08ACD329FCFF}" type="slidenum">
              <a:rPr lang="en-US"/>
              <a:pPr/>
              <a:t>‹#›</a:t>
            </a:fld>
            <a:endParaRPr lang="en-US" dirty="0"/>
          </a:p>
        </p:txBody>
      </p:sp>
    </p:spTree>
    <p:extLst>
      <p:ext uri="{BB962C8B-B14F-4D97-AF65-F5344CB8AC3E}">
        <p14:creationId xmlns:p14="http://schemas.microsoft.com/office/powerpoint/2010/main" val="326541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3039219" cy="465775"/>
          </a:xfrm>
          <a:prstGeom prst="rect">
            <a:avLst/>
          </a:prstGeom>
          <a:noFill/>
          <a:ln w="9525">
            <a:noFill/>
            <a:miter lim="800000"/>
            <a:headEnd/>
            <a:tailEnd/>
          </a:ln>
          <a:effectLst/>
        </p:spPr>
        <p:txBody>
          <a:bodyPr vert="horz" wrap="square" lIns="92979" tIns="46490" rIns="92979" bIns="46490" numCol="1" anchor="t" anchorCtr="0" compatLnSpc="1">
            <a:prstTxWarp prst="textNoShape">
              <a:avLst/>
            </a:prstTxWarp>
          </a:bodyPr>
          <a:lstStyle>
            <a:lvl1pPr defTabSz="930042">
              <a:defRPr>
                <a:latin typeface="Times New Roman" pitchFamily="18" charset="0"/>
              </a:defRPr>
            </a:lvl1pPr>
          </a:lstStyle>
          <a:p>
            <a:endParaRPr lang="en-US" dirty="0"/>
          </a:p>
        </p:txBody>
      </p:sp>
      <p:sp>
        <p:nvSpPr>
          <p:cNvPr id="5123" name="Rectangle 3"/>
          <p:cNvSpPr>
            <a:spLocks noGrp="1" noChangeArrowheads="1"/>
          </p:cNvSpPr>
          <p:nvPr>
            <p:ph type="dt" idx="1"/>
          </p:nvPr>
        </p:nvSpPr>
        <p:spPr bwMode="auto">
          <a:xfrm>
            <a:off x="3971182" y="1"/>
            <a:ext cx="3039218" cy="465775"/>
          </a:xfrm>
          <a:prstGeom prst="rect">
            <a:avLst/>
          </a:prstGeom>
          <a:noFill/>
          <a:ln w="9525">
            <a:noFill/>
            <a:miter lim="800000"/>
            <a:headEnd/>
            <a:tailEnd/>
          </a:ln>
          <a:effectLst/>
        </p:spPr>
        <p:txBody>
          <a:bodyPr vert="horz" wrap="square" lIns="92979" tIns="46490" rIns="92979" bIns="46490" numCol="1" anchor="t" anchorCtr="0" compatLnSpc="1">
            <a:prstTxWarp prst="textNoShape">
              <a:avLst/>
            </a:prstTxWarp>
          </a:bodyPr>
          <a:lstStyle>
            <a:lvl1pPr algn="r" defTabSz="930042">
              <a:defRPr>
                <a:latin typeface="Times New Roman" pitchFamily="18" charset="0"/>
              </a:defRPr>
            </a:lvl1pPr>
          </a:lstStyle>
          <a:p>
            <a:endParaRPr lang="en-US" dirty="0"/>
          </a:p>
        </p:txBody>
      </p:sp>
      <p:sp>
        <p:nvSpPr>
          <p:cNvPr id="5124" name="Rectangle 4"/>
          <p:cNvSpPr>
            <a:spLocks noGrp="1" noRot="1" noChangeAspect="1" noChangeArrowheads="1" noTextEdit="1"/>
          </p:cNvSpPr>
          <p:nvPr>
            <p:ph type="sldImg" idx="2"/>
          </p:nvPr>
        </p:nvSpPr>
        <p:spPr bwMode="auto">
          <a:xfrm>
            <a:off x="1185863" y="698500"/>
            <a:ext cx="4643437" cy="3484563"/>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35146" y="4416110"/>
            <a:ext cx="5140112" cy="4182426"/>
          </a:xfrm>
          <a:prstGeom prst="rect">
            <a:avLst/>
          </a:prstGeom>
          <a:noFill/>
          <a:ln w="9525">
            <a:noFill/>
            <a:miter lim="800000"/>
            <a:headEnd/>
            <a:tailEnd/>
          </a:ln>
          <a:effectLst/>
        </p:spPr>
        <p:txBody>
          <a:bodyPr vert="horz" wrap="square" lIns="92979" tIns="46490" rIns="92979" bIns="464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1" y="8830628"/>
            <a:ext cx="3039219" cy="465774"/>
          </a:xfrm>
          <a:prstGeom prst="rect">
            <a:avLst/>
          </a:prstGeom>
          <a:noFill/>
          <a:ln w="9525">
            <a:noFill/>
            <a:miter lim="800000"/>
            <a:headEnd/>
            <a:tailEnd/>
          </a:ln>
          <a:effectLst/>
        </p:spPr>
        <p:txBody>
          <a:bodyPr vert="horz" wrap="square" lIns="92979" tIns="46490" rIns="92979" bIns="46490" numCol="1" anchor="b" anchorCtr="0" compatLnSpc="1">
            <a:prstTxWarp prst="textNoShape">
              <a:avLst/>
            </a:prstTxWarp>
          </a:bodyPr>
          <a:lstStyle>
            <a:lvl1pPr defTabSz="930042">
              <a:defRPr>
                <a:latin typeface="Times New Roman" pitchFamily="18" charset="0"/>
              </a:defRPr>
            </a:lvl1pPr>
          </a:lstStyle>
          <a:p>
            <a:endParaRPr lang="en-US" dirty="0"/>
          </a:p>
        </p:txBody>
      </p:sp>
      <p:sp>
        <p:nvSpPr>
          <p:cNvPr id="5127" name="Rectangle 7"/>
          <p:cNvSpPr>
            <a:spLocks noGrp="1" noChangeArrowheads="1"/>
          </p:cNvSpPr>
          <p:nvPr>
            <p:ph type="sldNum" sz="quarter" idx="5"/>
          </p:nvPr>
        </p:nvSpPr>
        <p:spPr bwMode="auto">
          <a:xfrm>
            <a:off x="3971182" y="8830628"/>
            <a:ext cx="3039218" cy="465774"/>
          </a:xfrm>
          <a:prstGeom prst="rect">
            <a:avLst/>
          </a:prstGeom>
          <a:noFill/>
          <a:ln w="9525">
            <a:noFill/>
            <a:miter lim="800000"/>
            <a:headEnd/>
            <a:tailEnd/>
          </a:ln>
          <a:effectLst/>
        </p:spPr>
        <p:txBody>
          <a:bodyPr vert="horz" wrap="square" lIns="92979" tIns="46490" rIns="92979" bIns="46490" numCol="1" anchor="b" anchorCtr="0" compatLnSpc="1">
            <a:prstTxWarp prst="textNoShape">
              <a:avLst/>
            </a:prstTxWarp>
          </a:bodyPr>
          <a:lstStyle>
            <a:lvl1pPr algn="r" defTabSz="930042">
              <a:defRPr>
                <a:latin typeface="Times New Roman" pitchFamily="18" charset="0"/>
              </a:defRPr>
            </a:lvl1pPr>
          </a:lstStyle>
          <a:p>
            <a:fld id="{B9F9DD6B-2DDB-4522-8E8D-57909F9751B5}" type="slidenum">
              <a:rPr lang="en-US"/>
              <a:pPr/>
              <a:t>‹#›</a:t>
            </a:fld>
            <a:endParaRPr lang="en-US" dirty="0"/>
          </a:p>
        </p:txBody>
      </p:sp>
    </p:spTree>
    <p:extLst>
      <p:ext uri="{BB962C8B-B14F-4D97-AF65-F5344CB8AC3E}">
        <p14:creationId xmlns:p14="http://schemas.microsoft.com/office/powerpoint/2010/main" val="521069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32FD6D-ABB9-4FB3-BDF8-C8DB1C434C72}" type="slidenum">
              <a:rPr lang="en-US"/>
              <a:pPr/>
              <a:t>1</a:t>
            </a:fld>
            <a:endParaRPr lang="en-US" dirty="0"/>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FFC3BF-61AC-4007-846C-721729134080}" type="slidenum">
              <a:rPr lang="en-US"/>
              <a:pPr/>
              <a:t>10</a:t>
            </a:fld>
            <a:endParaRPr lang="en-US" dirty="0"/>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EAE87CF-1159-40DE-B33F-9E2AC315A513}" type="slidenum">
              <a:rPr lang="en-US" smtClean="0"/>
              <a:pPr/>
              <a:t>105</a:t>
            </a:fld>
            <a:endParaRPr lang="en-US" dirty="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1739ED-CC63-4336-9BF8-6AFDF7591FF7}" type="slidenum">
              <a:rPr lang="en-US" smtClean="0"/>
              <a:pPr/>
              <a:t>106</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dirty="0" smtClean="0"/>
          </a:p>
        </p:txBody>
      </p:sp>
      <p:sp>
        <p:nvSpPr>
          <p:cNvPr id="96260" name="Slide Number Placeholder 3"/>
          <p:cNvSpPr>
            <a:spLocks noGrp="1"/>
          </p:cNvSpPr>
          <p:nvPr>
            <p:ph type="sldNum" sz="quarter" idx="5"/>
          </p:nvPr>
        </p:nvSpPr>
        <p:spPr>
          <a:noFill/>
        </p:spPr>
        <p:txBody>
          <a:bodyPr/>
          <a:lstStyle/>
          <a:p>
            <a:fld id="{9274F53B-5E7F-442F-85C3-DAE806DA15DF}" type="slidenum">
              <a:rPr lang="en-US" smtClean="0"/>
              <a:pPr/>
              <a:t>107</a:t>
            </a:fld>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108</a:t>
            </a:fld>
            <a:endParaRPr lang="en-US" dirty="0"/>
          </a:p>
        </p:txBody>
      </p:sp>
    </p:spTree>
    <p:extLst>
      <p:ext uri="{BB962C8B-B14F-4D97-AF65-F5344CB8AC3E}">
        <p14:creationId xmlns:p14="http://schemas.microsoft.com/office/powerpoint/2010/main" val="14083487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F9DD6B-2DDB-4522-8E8D-57909F9751B5}" type="slidenum">
              <a:rPr lang="en-US" smtClean="0"/>
              <a:pPr/>
              <a:t>109</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F9DD6B-2DDB-4522-8E8D-57909F9751B5}" type="slidenum">
              <a:rPr lang="en-US" smtClean="0"/>
              <a:pPr/>
              <a:t>110</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59E16-CCF2-4248-B426-F78D5BC05089}" type="slidenum">
              <a:rPr lang="en-US"/>
              <a:pPr/>
              <a:t>111</a:t>
            </a:fld>
            <a:endParaRPr lang="en-US" dirty="0"/>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112</a:t>
            </a:fld>
            <a:endParaRPr lang="en-US" dirty="0"/>
          </a:p>
        </p:txBody>
      </p:sp>
    </p:spTree>
    <p:extLst>
      <p:ext uri="{BB962C8B-B14F-4D97-AF65-F5344CB8AC3E}">
        <p14:creationId xmlns:p14="http://schemas.microsoft.com/office/powerpoint/2010/main" val="18666250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113</a:t>
            </a:fld>
            <a:endParaRPr lang="en-US" dirty="0"/>
          </a:p>
        </p:txBody>
      </p:sp>
    </p:spTree>
    <p:extLst>
      <p:ext uri="{BB962C8B-B14F-4D97-AF65-F5344CB8AC3E}">
        <p14:creationId xmlns:p14="http://schemas.microsoft.com/office/powerpoint/2010/main" val="5508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80923-4813-41B6-97DD-258AEF1571AB}" type="slidenum">
              <a:rPr lang="en-US"/>
              <a:pPr/>
              <a:t>12</a:t>
            </a:fld>
            <a:endParaRPr lang="en-US" dirty="0"/>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6131B9-73A3-415E-B0D7-A5401AF986F8}" type="slidenum">
              <a:rPr lang="en-US"/>
              <a:pPr/>
              <a:t>14</a:t>
            </a:fld>
            <a:endParaRPr lang="en-US" dirty="0"/>
          </a:p>
        </p:txBody>
      </p:sp>
      <p:sp>
        <p:nvSpPr>
          <p:cNvPr id="696322" name="Rectangle 2"/>
          <p:cNvSpPr>
            <a:spLocks noGrp="1" noRot="1" noChangeAspect="1" noChangeArrowheads="1" noTextEdit="1"/>
          </p:cNvSpPr>
          <p:nvPr>
            <p:ph type="sldImg"/>
          </p:nvPr>
        </p:nvSpPr>
        <p:spPr>
          <a:ln/>
        </p:spPr>
      </p:sp>
      <p:sp>
        <p:nvSpPr>
          <p:cNvPr id="696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ACEAC-36FD-4388-8364-7C4C84C53C13}" type="slidenum">
              <a:rPr lang="en-US"/>
              <a:pPr/>
              <a:t>15</a:t>
            </a:fld>
            <a:endParaRPr lang="en-US" dirty="0"/>
          </a:p>
        </p:txBody>
      </p:sp>
      <p:sp>
        <p:nvSpPr>
          <p:cNvPr id="698370" name="Rectangle 2"/>
          <p:cNvSpPr>
            <a:spLocks noGrp="1" noRot="1" noChangeAspect="1" noChangeArrowheads="1" noTextEdit="1"/>
          </p:cNvSpPr>
          <p:nvPr>
            <p:ph type="sldImg"/>
          </p:nvPr>
        </p:nvSpPr>
        <p:spPr>
          <a:ln/>
        </p:spPr>
      </p:sp>
      <p:sp>
        <p:nvSpPr>
          <p:cNvPr id="698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1DE2F7-8032-47AF-926D-803C0CBE39AC}" type="slidenum">
              <a:rPr lang="en-US"/>
              <a:pPr/>
              <a:t>16</a:t>
            </a:fld>
            <a:endParaRPr lang="en-US" dirty="0"/>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38571-2E2E-4302-85E8-80B007C6E626}" type="slidenum">
              <a:rPr lang="en-US"/>
              <a:pPr/>
              <a:t>17</a:t>
            </a:fld>
            <a:endParaRPr lang="en-US" dirty="0"/>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420530-1A90-4B9F-AAFC-8B90BE31DE61}" type="slidenum">
              <a:rPr lang="en-US"/>
              <a:pPr/>
              <a:t>18</a:t>
            </a:fld>
            <a:endParaRPr lang="en-US" dirty="0"/>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420530-1A90-4B9F-AAFC-8B90BE31DE61}" type="slidenum">
              <a:rPr lang="en-US"/>
              <a:pPr/>
              <a:t>19</a:t>
            </a:fld>
            <a:endParaRPr lang="en-US" dirty="0"/>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p:txBody>
          <a:bodyPr/>
          <a:lstStyle/>
          <a:p>
            <a:r>
              <a:rPr lang="en-US" dirty="0" smtClean="0"/>
              <a:t>Page 305</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A2720-620F-47C7-9C59-A76728758E92}" type="slidenum">
              <a:rPr lang="en-US"/>
              <a:pPr/>
              <a:t>20</a:t>
            </a:fld>
            <a:endParaRPr lang="en-US" dirty="0"/>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r>
              <a:rPr lang="en-US" dirty="0" smtClean="0"/>
              <a:t>With advent multi-CPU</a:t>
            </a:r>
            <a:r>
              <a:rPr lang="en-US" baseline="0" dirty="0" smtClean="0"/>
              <a:t> configuration, Level-3 (L3) cache is created for sharing between CPUs.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B0BA3-56CD-4DA9-8020-1CAB70518592}" type="slidenum">
              <a:rPr lang="en-US"/>
              <a:pPr/>
              <a:t>21</a:t>
            </a:fld>
            <a:endParaRPr lang="en-US" dirty="0"/>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5E3268-8098-4F89-82E0-7C8FFF289AE1}" type="slidenum">
              <a:rPr lang="en-US"/>
              <a:pPr/>
              <a:t>2</a:t>
            </a:fld>
            <a:endParaRPr lang="en-US" dirty="0"/>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BDA47-CD00-4E26-B157-C1DDDFA755EE}" type="slidenum">
              <a:rPr lang="en-US"/>
              <a:pPr/>
              <a:t>22</a:t>
            </a:fld>
            <a:endParaRPr lang="en-US" dirty="0"/>
          </a:p>
        </p:txBody>
      </p:sp>
      <p:sp>
        <p:nvSpPr>
          <p:cNvPr id="837634" name="Rectangle 2"/>
          <p:cNvSpPr>
            <a:spLocks noGrp="1" noRot="1" noChangeAspect="1" noChangeArrowheads="1" noTextEdit="1"/>
          </p:cNvSpPr>
          <p:nvPr>
            <p:ph type="sldImg"/>
          </p:nvPr>
        </p:nvSpPr>
        <p:spPr>
          <a:ln/>
        </p:spPr>
      </p:sp>
      <p:sp>
        <p:nvSpPr>
          <p:cNvPr id="837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03B3E1-5E79-49EA-8083-08723EFC4D51}" type="slidenum">
              <a:rPr lang="en-US"/>
              <a:pPr/>
              <a:t>23</a:t>
            </a:fld>
            <a:endParaRPr lang="en-US" dirty="0"/>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A2720-620F-47C7-9C59-A76728758E92}" type="slidenum">
              <a:rPr lang="en-US"/>
              <a:pPr/>
              <a:t>24</a:t>
            </a:fld>
            <a:endParaRPr lang="en-US" dirty="0"/>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36063-DC82-4215-A3D3-C70EF5EC342D}" type="slidenum">
              <a:rPr lang="en-US"/>
              <a:pPr/>
              <a:t>25</a:t>
            </a:fld>
            <a:endParaRPr lang="en-US" dirty="0"/>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700D2-CBA8-4AD1-A727-5509E5B9E637}" type="slidenum">
              <a:rPr lang="en-US"/>
              <a:pPr/>
              <a:t>26</a:t>
            </a:fld>
            <a:endParaRPr lang="en-US" dirty="0"/>
          </a:p>
        </p:txBody>
      </p:sp>
      <p:sp>
        <p:nvSpPr>
          <p:cNvPr id="796674" name="Rectangle 2"/>
          <p:cNvSpPr>
            <a:spLocks noGrp="1" noRot="1" noChangeAspect="1" noChangeArrowheads="1" noTextEdit="1"/>
          </p:cNvSpPr>
          <p:nvPr>
            <p:ph type="sldImg"/>
          </p:nvPr>
        </p:nvSpPr>
        <p:spPr>
          <a:xfrm>
            <a:off x="808038" y="619125"/>
            <a:ext cx="5373687" cy="4030663"/>
          </a:xfrm>
          <a:ln/>
        </p:spPr>
      </p:sp>
      <p:sp>
        <p:nvSpPr>
          <p:cNvPr id="796675" name="Rectangle 3"/>
          <p:cNvSpPr>
            <a:spLocks noGrp="1" noChangeArrowheads="1"/>
          </p:cNvSpPr>
          <p:nvPr>
            <p:ph type="body" idx="1"/>
          </p:nvPr>
        </p:nvSpPr>
        <p:spPr>
          <a:xfrm>
            <a:off x="583671" y="4813527"/>
            <a:ext cx="5843060" cy="3947155"/>
          </a:xfrm>
        </p:spPr>
        <p:txBody>
          <a:bodyPr/>
          <a:lstStyle/>
          <a:p>
            <a:pPr marL="228933" indent="-228933"/>
            <a:r>
              <a:rPr lang="en-US" dirty="0"/>
              <a:t>Next – Security Models.  There are 4 fundamental types of security models:</a:t>
            </a:r>
          </a:p>
          <a:p>
            <a:pPr marL="228933" indent="-228933">
              <a:buFontTx/>
              <a:buAutoNum type="arabicPeriod"/>
            </a:pPr>
            <a:r>
              <a:rPr lang="en-US" dirty="0"/>
              <a:t>Graham-Denning Model.  First published in 1972, it is a set of formally described system of protection rules.</a:t>
            </a:r>
          </a:p>
          <a:p>
            <a:pPr marL="228933" indent="-228933">
              <a:buFontTx/>
              <a:buAutoNum type="arabicPeriod"/>
            </a:pPr>
            <a:r>
              <a:rPr lang="en-US" dirty="0"/>
              <a:t>State-Machine Model.  This is the computer security policy model that has been mathematically proved, and carried out by the computer operating systems or applications.</a:t>
            </a:r>
          </a:p>
          <a:p>
            <a:pPr marL="228933" indent="-228933"/>
            <a:r>
              <a:rPr lang="en-US" dirty="0"/>
              <a:t>3. Information-Flow Model.  This is a matrix that illustrates the communications channels and the data flow directions.</a:t>
            </a:r>
          </a:p>
          <a:p>
            <a:pPr marL="228933" indent="-228933">
              <a:buFontTx/>
              <a:buAutoNum type="arabicPeriod"/>
            </a:pPr>
            <a:r>
              <a:rPr lang="en-US" dirty="0"/>
              <a:t>Non-Interference Model.  This is what we usually called “compartmentalized” security.</a:t>
            </a:r>
          </a:p>
          <a:p>
            <a:pPr marL="228933" indent="-228933"/>
            <a:endParaRPr lang="en-US" dirty="0"/>
          </a:p>
          <a:p>
            <a:pPr marL="228933" indent="-228933"/>
            <a:r>
              <a:rPr lang="en-US" b="1" dirty="0"/>
              <a:t>Note</a:t>
            </a:r>
            <a:r>
              <a:rPr lang="en-US" dirty="0"/>
              <a:t>: For the exam, you just need to know what they are, because all security models are based on at least one of those security models.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F4705B-287F-4776-9471-2B5177E5266D}" type="slidenum">
              <a:rPr lang="en-US"/>
              <a:pPr/>
              <a:t>29</a:t>
            </a:fld>
            <a:endParaRPr lang="en-US" dirty="0"/>
          </a:p>
        </p:txBody>
      </p:sp>
      <p:sp>
        <p:nvSpPr>
          <p:cNvPr id="798722" name="Rectangle 2"/>
          <p:cNvSpPr>
            <a:spLocks noGrp="1" noRot="1" noChangeAspect="1" noChangeArrowheads="1" noTextEdit="1"/>
          </p:cNvSpPr>
          <p:nvPr>
            <p:ph type="sldImg"/>
          </p:nvPr>
        </p:nvSpPr>
        <p:spPr>
          <a:xfrm>
            <a:off x="808038" y="619125"/>
            <a:ext cx="5373687" cy="4030663"/>
          </a:xfrm>
          <a:ln/>
        </p:spPr>
      </p:sp>
      <p:sp>
        <p:nvSpPr>
          <p:cNvPr id="798723" name="Rectangle 3"/>
          <p:cNvSpPr>
            <a:spLocks noGrp="1" noChangeArrowheads="1"/>
          </p:cNvSpPr>
          <p:nvPr>
            <p:ph type="body" idx="1"/>
          </p:nvPr>
        </p:nvSpPr>
        <p:spPr>
          <a:xfrm>
            <a:off x="583671" y="4813527"/>
            <a:ext cx="5843060" cy="3947155"/>
          </a:xfrm>
        </p:spPr>
        <p:txBody>
          <a:bodyPr/>
          <a:lstStyle/>
          <a:p>
            <a:r>
              <a:rPr lang="en-US" dirty="0"/>
              <a:t>For all of you, this should be just an review of your CISSP – Security Architecture &amp; Model domain…</a:t>
            </a:r>
          </a:p>
          <a:p>
            <a:r>
              <a:rPr lang="en-US" dirty="0"/>
              <a:t>Graham-Denning security model is one of the first formally explained security model for information system.  It is an information access model that operates based on a set of rights between a set of subjects and objects.  It is usually explained as an access control matrix. </a:t>
            </a:r>
          </a:p>
          <a:p>
            <a:r>
              <a:rPr lang="en-US" dirty="0"/>
              <a:t>&lt;Click, Next slide&gt;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9FB44-2F65-4D35-A298-B5BCA26E9BEE}" type="slidenum">
              <a:rPr lang="en-US"/>
              <a:pPr/>
              <a:t>30</a:t>
            </a:fld>
            <a:endParaRPr lang="en-US" dirty="0"/>
          </a:p>
        </p:txBody>
      </p:sp>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a:xfrm>
            <a:off x="935146" y="4417700"/>
            <a:ext cx="5140112" cy="4180836"/>
          </a:xfrm>
        </p:spPr>
        <p:txBody>
          <a:bodyPr/>
          <a:lstStyle/>
          <a:p>
            <a:r>
              <a:rPr lang="en-US" dirty="0" smtClean="0"/>
              <a:t>RHU Access </a:t>
            </a:r>
            <a:r>
              <a:rPr lang="en-US" dirty="0"/>
              <a:t>Control Matrix is the most commonly used version of Graham-Denning security model.  Developed in </a:t>
            </a:r>
            <a:r>
              <a:rPr lang="en-US" dirty="0" smtClean="0"/>
              <a:t>1976 </a:t>
            </a:r>
            <a:r>
              <a:rPr lang="en-US" dirty="0"/>
              <a:t>by </a:t>
            </a:r>
            <a:r>
              <a:rPr lang="en-US" dirty="0" smtClean="0"/>
              <a:t>Michael Harrison, Walter </a:t>
            </a:r>
            <a:r>
              <a:rPr lang="en-US" dirty="0" err="1" smtClean="0"/>
              <a:t>Ruzzo</a:t>
            </a:r>
            <a:r>
              <a:rPr lang="en-US" dirty="0" smtClean="0"/>
              <a:t>, and Jeffrey Ullman (HRU).  </a:t>
            </a:r>
            <a:r>
              <a:rPr lang="en-US" dirty="0"/>
              <a:t>It is usually used in conjunction with other security policy models… Why?  Because it does not describe state-transitions!</a:t>
            </a:r>
          </a:p>
          <a:p>
            <a:r>
              <a:rPr lang="en-US" dirty="0"/>
              <a:t>For example, the router access control list.  It is an implementation of subject: Protocols/Port Number, to object: Network Interface.  The IOS is the program in Clark-Wilson state-machine that determines the ports and protocols and logically control by the programmed ACLs.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5D5CBA-3F08-4F85-951E-52679082C3D9}" type="slidenum">
              <a:rPr lang="en-US"/>
              <a:pPr/>
              <a:t>31</a:t>
            </a:fld>
            <a:endParaRPr lang="en-US" dirty="0"/>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BA51A-C5BF-402F-9375-E25F08DE7594}" type="slidenum">
              <a:rPr lang="en-US"/>
              <a:pPr/>
              <a:t>32</a:t>
            </a:fld>
            <a:endParaRPr lang="en-US" dirty="0"/>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8C5A6-8BE0-46FD-9CBF-1B5C76F4852D}" type="slidenum">
              <a:rPr lang="en-US"/>
              <a:pPr/>
              <a:t>33</a:t>
            </a:fld>
            <a:endParaRPr lang="en-US" dirty="0"/>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210CBD-9537-4A4E-969B-45EA64ACB175}" type="slidenum">
              <a:rPr lang="en-US"/>
              <a:pPr/>
              <a:t>3</a:t>
            </a:fld>
            <a:endParaRPr lang="en-US" dirty="0"/>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F9DD6B-2DDB-4522-8E8D-57909F9751B5}" type="slidenum">
              <a:rPr lang="en-US" smtClean="0"/>
              <a:pPr/>
              <a:t>34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7F995-7B4A-42F0-AA64-A5EA1FD9EE1E}" type="slidenum">
              <a:rPr lang="en-US"/>
              <a:pPr/>
              <a:t>35</a:t>
            </a:fld>
            <a:endParaRPr lang="en-US" dirty="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8DA4D8-BA6C-4A4E-8D77-E6804D1EBEB1}" type="slidenum">
              <a:rPr lang="en-US"/>
              <a:pPr/>
              <a:t>36</a:t>
            </a:fld>
            <a:endParaRPr lang="en-US" dirty="0"/>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C7DBE-943B-4731-A768-5DF6DC97FE83}" type="slidenum">
              <a:rPr lang="en-US"/>
              <a:pPr/>
              <a:t>37</a:t>
            </a:fld>
            <a:endParaRPr lang="en-US" dirty="0"/>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FC997-D4DE-4479-B260-96D4162747F4}" type="slidenum">
              <a:rPr lang="en-US"/>
              <a:pPr/>
              <a:t>38</a:t>
            </a:fld>
            <a:endParaRPr lang="en-US" dirty="0"/>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r>
              <a:rPr lang="en-US" dirty="0" smtClean="0"/>
              <a:t>IVP = Integrity verification procedure</a:t>
            </a:r>
          </a:p>
          <a:p>
            <a:r>
              <a:rPr lang="en-US" dirty="0" smtClean="0"/>
              <a:t>CDI = Constrained data item</a:t>
            </a:r>
          </a:p>
          <a:p>
            <a:r>
              <a:rPr lang="en-US" dirty="0" smtClean="0"/>
              <a:t>UDI</a:t>
            </a:r>
            <a:r>
              <a:rPr lang="en-US" baseline="0" dirty="0" smtClean="0"/>
              <a:t> = Unconstrained data item</a:t>
            </a:r>
          </a:p>
          <a:p>
            <a:r>
              <a:rPr lang="en-US" baseline="0" dirty="0" smtClean="0"/>
              <a:t>TP = Transformation process</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2B8210-999C-415D-BD40-0F4A7E5D72D4}" type="slidenum">
              <a:rPr lang="en-US"/>
              <a:pPr/>
              <a:t>39</a:t>
            </a:fld>
            <a:endParaRPr lang="en-US" dirty="0"/>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777B8-1D88-4F7C-B2FA-9459481D5494}" type="slidenum">
              <a:rPr lang="en-US"/>
              <a:pPr/>
              <a:t>40</a:t>
            </a:fld>
            <a:endParaRPr lang="en-US" dirty="0"/>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F9DD6B-2DDB-4522-8E8D-57909F9751B5}" type="slidenum">
              <a:rPr lang="en-US" smtClean="0"/>
              <a:pPr/>
              <a:t>41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5D5CBA-3F08-4F85-951E-52679082C3D9}" type="slidenum">
              <a:rPr lang="en-US"/>
              <a:pPr/>
              <a:t>42</a:t>
            </a:fld>
            <a:endParaRPr lang="en-US" dirty="0"/>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99273-E7DF-41AC-869E-7CC219610200}" type="slidenum">
              <a:rPr lang="en-US"/>
              <a:pPr/>
              <a:t>44</a:t>
            </a:fld>
            <a:endParaRPr lang="en-US" dirty="0"/>
          </a:p>
        </p:txBody>
      </p:sp>
      <p:sp>
        <p:nvSpPr>
          <p:cNvPr id="462850" name="Rectangle 2"/>
          <p:cNvSpPr>
            <a:spLocks noGrp="1" noRot="1" noChangeAspect="1" noChangeArrowheads="1" noTextEdit="1"/>
          </p:cNvSpPr>
          <p:nvPr>
            <p:ph type="sldImg"/>
          </p:nvPr>
        </p:nvSpPr>
        <p:spPr>
          <a:xfrm>
            <a:off x="808038" y="619125"/>
            <a:ext cx="5373687" cy="4030663"/>
          </a:xfrm>
          <a:ln/>
        </p:spPr>
      </p:sp>
      <p:sp>
        <p:nvSpPr>
          <p:cNvPr id="462851" name="Rectangle 3"/>
          <p:cNvSpPr>
            <a:spLocks noGrp="1" noChangeArrowheads="1"/>
          </p:cNvSpPr>
          <p:nvPr>
            <p:ph type="body" idx="1"/>
          </p:nvPr>
        </p:nvSpPr>
        <p:spPr>
          <a:xfrm>
            <a:off x="583672" y="4813527"/>
            <a:ext cx="5843060" cy="3947155"/>
          </a:xfrm>
        </p:spPr>
        <p:txBody>
          <a:bodyPr/>
          <a:lstStyle/>
          <a:p>
            <a:r>
              <a:rPr lang="en-US" dirty="0"/>
              <a:t>Next, this is an conceptual example of Role-based Access Control (RBAC).  This information operations shows that the user assignments between the user and user roles are “many-to-many”.  The user functional roles are hierarchical and they are subjected to a set of permission assignments that restricts computing operations to data objects.</a:t>
            </a:r>
          </a:p>
          <a:p>
            <a:endParaRPr lang="en-US" dirty="0"/>
          </a:p>
          <a:p>
            <a:r>
              <a:rPr lang="en-US" dirty="0"/>
              <a:t>As you can see… the description of information operations varies on the need.  They are contextual and conceptual.  As a security architect/engineer, one must be able to describe them, so the programmer or system engineers or product vendors can understand what you are looking for.</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433A3-DC28-4A2A-8B2A-2985B7BCAAA3}" type="slidenum">
              <a:rPr lang="en-US"/>
              <a:pPr/>
              <a:t>45</a:t>
            </a:fld>
            <a:endParaRPr lang="en-US" dirty="0"/>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344F2-8D11-43C7-BE6B-B4D11859DFC1}" type="slidenum">
              <a:rPr lang="en-US"/>
              <a:pPr/>
              <a:t>46</a:t>
            </a:fld>
            <a:endParaRPr lang="en-US" dirty="0"/>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D79D5-8DF4-4ABB-BFDA-36DE679F80D3}" type="slidenum">
              <a:rPr lang="en-US"/>
              <a:pPr/>
              <a:t>47</a:t>
            </a:fld>
            <a:endParaRPr lang="en-US" dirty="0"/>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CBCF03-06C0-4EBF-908C-81103E321E38}" type="slidenum">
              <a:rPr lang="en-US"/>
              <a:pPr/>
              <a:t>48</a:t>
            </a:fld>
            <a:endParaRPr lang="en-US" dirty="0"/>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49</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50</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51</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52</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3F48B7-FFC2-4E31-A293-603B39E19B4B}" type="slidenum">
              <a:rPr lang="en-US"/>
              <a:pPr/>
              <a:t>53</a:t>
            </a:fld>
            <a:endParaRPr lang="en-US" dirty="0"/>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7CC5F0-191A-4FD9-A5B5-62632AC2544B}" type="slidenum">
              <a:rPr lang="en-US"/>
              <a:pPr/>
              <a:t>54</a:t>
            </a:fld>
            <a:endParaRPr lang="en-US" dirty="0"/>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3C41E-5F8E-4847-98C0-C09E1790CEBD}" type="slidenum">
              <a:rPr lang="en-US"/>
              <a:pPr/>
              <a:t>55</a:t>
            </a:fld>
            <a:endParaRPr lang="en-US" dirty="0"/>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4DC12-8CD0-40E0-8464-F932A10FF68E}" type="slidenum">
              <a:rPr lang="en-US"/>
              <a:pPr/>
              <a:t>56</a:t>
            </a:fld>
            <a:endParaRPr lang="en-US" dirty="0"/>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F40DE-F667-4AD9-87AC-E15AAAC0DE8E}" type="slidenum">
              <a:rPr lang="en-US"/>
              <a:pPr/>
              <a:t>57</a:t>
            </a:fld>
            <a:endParaRPr lang="en-US" dirty="0"/>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C1A0E4-F6A3-45FB-8621-A273F06904BE}" type="slidenum">
              <a:rPr lang="en-US"/>
              <a:pPr/>
              <a:t>58</a:t>
            </a:fld>
            <a:endParaRPr lang="en-US" dirty="0"/>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226642-158F-43CB-BCBB-3DFC512868B8}" type="slidenum">
              <a:rPr lang="en-US"/>
              <a:pPr/>
              <a:t>59</a:t>
            </a:fld>
            <a:endParaRPr lang="en-US" dirty="0"/>
          </a:p>
        </p:txBody>
      </p:sp>
      <p:sp>
        <p:nvSpPr>
          <p:cNvPr id="826370" name="Rectangle 2"/>
          <p:cNvSpPr>
            <a:spLocks noGrp="1" noRot="1" noChangeAspect="1" noChangeArrowheads="1" noTextEdit="1"/>
          </p:cNvSpPr>
          <p:nvPr>
            <p:ph type="sldImg"/>
          </p:nvPr>
        </p:nvSpPr>
        <p:spPr>
          <a:xfrm>
            <a:off x="808038" y="619125"/>
            <a:ext cx="5373687" cy="4030663"/>
          </a:xfrm>
          <a:ln/>
        </p:spPr>
      </p:sp>
      <p:sp>
        <p:nvSpPr>
          <p:cNvPr id="826371" name="Rectangle 3"/>
          <p:cNvSpPr>
            <a:spLocks noGrp="1" noChangeArrowheads="1"/>
          </p:cNvSpPr>
          <p:nvPr>
            <p:ph type="body" idx="1"/>
          </p:nvPr>
        </p:nvSpPr>
        <p:spPr>
          <a:xfrm>
            <a:off x="585261" y="4811937"/>
            <a:ext cx="5839880" cy="3950334"/>
          </a:xfrm>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EE5D8-27B9-4054-A820-A948BF8F0F80}" type="slidenum">
              <a:rPr lang="en-US"/>
              <a:pPr/>
              <a:t>60</a:t>
            </a:fld>
            <a:endParaRPr lang="en-US" dirty="0"/>
          </a:p>
        </p:txBody>
      </p:sp>
      <p:sp>
        <p:nvSpPr>
          <p:cNvPr id="828418" name="Rectangle 2"/>
          <p:cNvSpPr>
            <a:spLocks noGrp="1" noRot="1" noChangeAspect="1" noChangeArrowheads="1" noTextEdit="1"/>
          </p:cNvSpPr>
          <p:nvPr>
            <p:ph type="sldImg"/>
          </p:nvPr>
        </p:nvSpPr>
        <p:spPr>
          <a:xfrm>
            <a:off x="808038" y="619125"/>
            <a:ext cx="5373687" cy="4030663"/>
          </a:xfrm>
          <a:ln/>
        </p:spPr>
      </p:sp>
      <p:sp>
        <p:nvSpPr>
          <p:cNvPr id="828419" name="Rectangle 3"/>
          <p:cNvSpPr>
            <a:spLocks noGrp="1" noChangeArrowheads="1"/>
          </p:cNvSpPr>
          <p:nvPr>
            <p:ph type="body" idx="1"/>
          </p:nvPr>
        </p:nvSpPr>
        <p:spPr>
          <a:xfrm>
            <a:off x="585261" y="4811937"/>
            <a:ext cx="5839880" cy="3950334"/>
          </a:xfrm>
        </p:spPr>
        <p:txBody>
          <a:bodyPr/>
          <a:lstStyle/>
          <a:p>
            <a:r>
              <a:rPr lang="en-US" dirty="0"/>
              <a:t>The sponsor is responsible for providing the security target (ST) and the associated IT product that will become the target of evaluation (TOE). The sponsor must ensure that all essential documentation to be provided to the CCTL is available. The sponsor then contacts a CCTL to negotiate a contract and initiate the security evaluation.</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7B8660-AC18-423A-BA1D-E9BFF29D13D5}" type="slidenum">
              <a:rPr lang="en-US"/>
              <a:pPr/>
              <a:t>61</a:t>
            </a:fld>
            <a:endParaRPr lang="en-US" dirty="0"/>
          </a:p>
        </p:txBody>
      </p:sp>
      <p:sp>
        <p:nvSpPr>
          <p:cNvPr id="830466" name="Rectangle 2"/>
          <p:cNvSpPr>
            <a:spLocks noGrp="1" noRot="1" noChangeAspect="1" noChangeArrowheads="1" noTextEdit="1"/>
          </p:cNvSpPr>
          <p:nvPr>
            <p:ph type="sldImg"/>
          </p:nvPr>
        </p:nvSpPr>
        <p:spPr>
          <a:xfrm>
            <a:off x="808038" y="619125"/>
            <a:ext cx="5373687" cy="4030663"/>
          </a:xfrm>
          <a:ln/>
        </p:spPr>
      </p:sp>
      <p:sp>
        <p:nvSpPr>
          <p:cNvPr id="830467" name="Rectangle 3"/>
          <p:cNvSpPr>
            <a:spLocks noGrp="1" noChangeArrowheads="1"/>
          </p:cNvSpPr>
          <p:nvPr>
            <p:ph type="body" idx="1"/>
          </p:nvPr>
        </p:nvSpPr>
        <p:spPr>
          <a:xfrm>
            <a:off x="585261" y="4811937"/>
            <a:ext cx="5839880" cy="3950334"/>
          </a:xfrm>
        </p:spPr>
        <p:txBody>
          <a:bodyPr/>
          <a:lstStyle/>
          <a:p>
            <a:r>
              <a:rPr lang="en-US" dirty="0"/>
              <a:t>EAL – Evaluation Assurance Level is the combined rating of functional and assurance evaluation of the TOE.</a:t>
            </a:r>
          </a:p>
          <a:p>
            <a:pPr>
              <a:buFontTx/>
              <a:buChar char="•"/>
            </a:pPr>
            <a:r>
              <a:rPr lang="en-US" dirty="0"/>
              <a:t>EAL 1 means the TOE is functionally tested.</a:t>
            </a:r>
          </a:p>
          <a:p>
            <a:pPr>
              <a:buFontTx/>
              <a:buChar char="•"/>
            </a:pPr>
            <a:r>
              <a:rPr lang="en-US" dirty="0"/>
              <a:t>EAL 2 means the TOE is structurally tested.</a:t>
            </a:r>
          </a:p>
          <a:p>
            <a:pPr>
              <a:buFontTx/>
              <a:buChar char="•"/>
            </a:pPr>
            <a:r>
              <a:rPr lang="en-US" dirty="0"/>
              <a:t>EAL 3 is methodically tested and checked</a:t>
            </a:r>
          </a:p>
          <a:p>
            <a:pPr>
              <a:buFontTx/>
              <a:buChar char="•"/>
            </a:pPr>
            <a:r>
              <a:rPr lang="en-US" dirty="0"/>
              <a:t>EAL 4 is methodically designed, tested, and reviewed.</a:t>
            </a:r>
          </a:p>
          <a:p>
            <a:pPr>
              <a:buFontTx/>
              <a:buChar char="•"/>
            </a:pPr>
            <a:r>
              <a:rPr lang="en-US" dirty="0"/>
              <a:t>EAL 5 is semi formally designed and tested</a:t>
            </a:r>
          </a:p>
          <a:p>
            <a:pPr>
              <a:buFontTx/>
              <a:buChar char="•"/>
            </a:pPr>
            <a:r>
              <a:rPr lang="en-US" dirty="0"/>
              <a:t>EAL 6 is semi formally verified, designed and tested.</a:t>
            </a:r>
          </a:p>
          <a:p>
            <a:pPr>
              <a:buFontTx/>
              <a:buChar char="•"/>
            </a:pPr>
            <a:r>
              <a:rPr lang="en-US" dirty="0"/>
              <a:t>EAL 7 is the highest EAL level, a TOE is formally verified, designed and tested.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13EF7-A108-42B0-9A53-E20F3A810508}" type="slidenum">
              <a:rPr lang="en-US"/>
              <a:pPr/>
              <a:t>62</a:t>
            </a:fld>
            <a:endParaRPr lang="en-US" dirty="0"/>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6FDE60-27EA-4F5B-A6D4-96B7327E8EAB}" type="slidenum">
              <a:rPr lang="en-US"/>
              <a:pPr/>
              <a:t>63</a:t>
            </a:fld>
            <a:endParaRPr lang="en-US" dirty="0"/>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5BA90-5764-4139-B76C-0B26B67F5E79}" type="slidenum">
              <a:rPr lang="en-US"/>
              <a:pPr/>
              <a:t>64</a:t>
            </a:fld>
            <a:endParaRPr lang="en-US" dirty="0"/>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6</a:t>
            </a:fld>
            <a:endParaRPr lang="en-US" dirty="0"/>
          </a:p>
        </p:txBody>
      </p:sp>
    </p:spTree>
    <p:extLst>
      <p:ext uri="{BB962C8B-B14F-4D97-AF65-F5344CB8AC3E}">
        <p14:creationId xmlns:p14="http://schemas.microsoft.com/office/powerpoint/2010/main" val="8134849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F9DD6B-2DDB-4522-8E8D-57909F9751B5}" type="slidenum">
              <a:rPr lang="en-US" smtClean="0"/>
              <a:pPr/>
              <a:t>65</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D37B8-5760-4EFC-A75F-24EDC1416A24}" type="slidenum">
              <a:rPr lang="en-US"/>
              <a:pPr/>
              <a:t>66</a:t>
            </a:fld>
            <a:endParaRPr lang="en-US" dirty="0"/>
          </a:p>
        </p:txBody>
      </p:sp>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1EBE3-B9AD-46C1-A12D-88EE96DC882E}" type="slidenum">
              <a:rPr lang="en-US"/>
              <a:pPr/>
              <a:t>67</a:t>
            </a:fld>
            <a:endParaRPr lang="en-US" dirty="0"/>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1E2AA-0F00-472D-9E39-3F866FF53813}" type="slidenum">
              <a:rPr lang="en-US"/>
              <a:pPr/>
              <a:t>68</a:t>
            </a:fld>
            <a:endParaRPr lang="en-US" dirty="0"/>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p:txBody>
          <a:bodyPr/>
          <a:lstStyle/>
          <a:p>
            <a:r>
              <a:rPr lang="en-US" dirty="0"/>
              <a:t>OS Security Kernel is at the center – highest privilege and most protected.</a:t>
            </a:r>
          </a:p>
          <a:p>
            <a:r>
              <a:rPr lang="en-US" dirty="0"/>
              <a:t>Reference Monitor is component of security kernel that enforces access control on objects.  </a:t>
            </a:r>
          </a:p>
          <a:p>
            <a:r>
              <a:rPr lang="en-US" dirty="0"/>
              <a:t>Uses least privilege principle – processes have only the privileges they need to operate.</a:t>
            </a:r>
          </a:p>
          <a:p>
            <a:r>
              <a:rPr lang="en-US" dirty="0"/>
              <a:t>Only privileged instructions and programs are allowed to cross ring boundaries.</a:t>
            </a: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BBFBB6-6E01-4CC3-B7EA-F5AA17939D18}" type="slidenum">
              <a:rPr lang="en-US"/>
              <a:pPr/>
              <a:t>69</a:t>
            </a:fld>
            <a:endParaRPr lang="en-US" dirty="0"/>
          </a:p>
        </p:txBody>
      </p:sp>
      <p:sp>
        <p:nvSpPr>
          <p:cNvPr id="820226" name="Rectangle 2"/>
          <p:cNvSpPr>
            <a:spLocks noGrp="1" noRot="1" noChangeAspect="1" noChangeArrowheads="1" noTextEdit="1"/>
          </p:cNvSpPr>
          <p:nvPr>
            <p:ph type="sldImg"/>
          </p:nvPr>
        </p:nvSpPr>
        <p:spPr>
          <a:ln/>
        </p:spPr>
      </p:sp>
      <p:sp>
        <p:nvSpPr>
          <p:cNvPr id="820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1E2ED-BDDC-4C2A-8E45-565440C54D87}" type="slidenum">
              <a:rPr lang="en-US"/>
              <a:pPr/>
              <a:t>70</a:t>
            </a:fld>
            <a:endParaRPr lang="en-US" dirty="0"/>
          </a:p>
        </p:txBody>
      </p:sp>
      <p:sp>
        <p:nvSpPr>
          <p:cNvPr id="822274" name="Rectangle 2"/>
          <p:cNvSpPr>
            <a:spLocks noGrp="1" noRot="1" noChangeAspect="1" noChangeArrowheads="1" noTextEdit="1"/>
          </p:cNvSpPr>
          <p:nvPr>
            <p:ph type="sldImg"/>
          </p:nvPr>
        </p:nvSpPr>
        <p:spPr>
          <a:ln/>
        </p:spPr>
      </p:sp>
      <p:sp>
        <p:nvSpPr>
          <p:cNvPr id="822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F9DD6B-2DDB-4522-8E8D-57909F9751B5}" type="slidenum">
              <a:rPr lang="en-US" smtClean="0"/>
              <a:pPr/>
              <a:t>71</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F9DD6B-2DDB-4522-8E8D-57909F9751B5}" type="slidenum">
              <a:rPr lang="en-US" smtClean="0"/>
              <a:pPr/>
              <a:t>72</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433A3-DC28-4A2A-8B2A-2985B7BCAAA3}" type="slidenum">
              <a:rPr lang="en-US"/>
              <a:pPr/>
              <a:t>73</a:t>
            </a:fld>
            <a:endParaRPr lang="en-US" dirty="0"/>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797FFB-9167-4353-B030-DF4FE45692A2}" type="slidenum">
              <a:rPr lang="en-US"/>
              <a:pPr/>
              <a:t>74</a:t>
            </a:fld>
            <a:endParaRPr lang="en-US" dirty="0"/>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7</a:t>
            </a:fld>
            <a:endParaRPr lang="en-US" dirty="0"/>
          </a:p>
        </p:txBody>
      </p:sp>
    </p:spTree>
    <p:extLst>
      <p:ext uri="{BB962C8B-B14F-4D97-AF65-F5344CB8AC3E}">
        <p14:creationId xmlns:p14="http://schemas.microsoft.com/office/powerpoint/2010/main" val="7833561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B905C-512D-43AC-A27B-9BD0BD08771F}" type="slidenum">
              <a:rPr lang="en-US"/>
              <a:pPr/>
              <a:t>75</a:t>
            </a:fld>
            <a:endParaRPr lang="en-US" dirty="0"/>
          </a:p>
        </p:txBody>
      </p:sp>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B2907A-85A0-491F-82C5-05EC777E5A71}" type="slidenum">
              <a:rPr lang="en-US"/>
              <a:pPr/>
              <a:t>76</a:t>
            </a:fld>
            <a:endParaRPr lang="en-US" dirty="0"/>
          </a:p>
        </p:txBody>
      </p:sp>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8550D8-857F-4486-85B6-CE57E6BB57A1}" type="slidenum">
              <a:rPr lang="en-US"/>
              <a:pPr/>
              <a:t>77</a:t>
            </a:fld>
            <a:endParaRPr lang="en-US" dirty="0"/>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6FA72-0B61-4A93-A20B-F75EB11D2709}" type="slidenum">
              <a:rPr lang="en-US"/>
              <a:pPr/>
              <a:t>78</a:t>
            </a:fld>
            <a:endParaRPr lang="en-US" dirty="0"/>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8375CF-CF9F-409C-8622-30238678F96F}" type="slidenum">
              <a:rPr lang="en-US"/>
              <a:pPr/>
              <a:t>79</a:t>
            </a:fld>
            <a:endParaRPr lang="en-US" dirty="0"/>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F34566-7619-48CC-9F99-9CF022C2CD3D}" type="slidenum">
              <a:rPr lang="en-US"/>
              <a:pPr/>
              <a:t>80</a:t>
            </a:fld>
            <a:endParaRPr lang="en-US" dirty="0"/>
          </a:p>
        </p:txBody>
      </p:sp>
      <p:sp>
        <p:nvSpPr>
          <p:cNvPr id="762882" name="Rectangle 2"/>
          <p:cNvSpPr>
            <a:spLocks noGrp="1" noRot="1" noChangeAspect="1" noChangeArrowheads="1" noTextEdit="1"/>
          </p:cNvSpPr>
          <p:nvPr>
            <p:ph type="sldImg"/>
          </p:nvPr>
        </p:nvSpPr>
        <p:spPr>
          <a:ln/>
        </p:spPr>
      </p:sp>
      <p:sp>
        <p:nvSpPr>
          <p:cNvPr id="7628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0C542-45F8-41E4-AA30-1480080DC87C}" type="slidenum">
              <a:rPr lang="en-US"/>
              <a:pPr/>
              <a:t>81</a:t>
            </a:fld>
            <a:endParaRPr lang="en-US" dirty="0"/>
          </a:p>
        </p:txBody>
      </p:sp>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AB078-2739-41F2-ADB9-B0047E72BB58}" type="slidenum">
              <a:rPr lang="en-US"/>
              <a:pPr/>
              <a:t>82</a:t>
            </a:fld>
            <a:endParaRPr lang="en-US" dirty="0"/>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1DA041-8EC0-45CD-95E9-C2B5324E147B}" type="slidenum">
              <a:rPr lang="en-US"/>
              <a:pPr/>
              <a:t>83</a:t>
            </a:fld>
            <a:endParaRPr lang="en-US" dirty="0"/>
          </a:p>
        </p:txBody>
      </p:sp>
      <p:sp>
        <p:nvSpPr>
          <p:cNvPr id="764930" name="Rectangle 2"/>
          <p:cNvSpPr>
            <a:spLocks noGrp="1" noRot="1" noChangeAspect="1" noChangeArrowheads="1" noTextEdit="1"/>
          </p:cNvSpPr>
          <p:nvPr>
            <p:ph type="sldImg"/>
          </p:nvPr>
        </p:nvSpPr>
        <p:spPr>
          <a:ln/>
        </p:spPr>
      </p:sp>
      <p:sp>
        <p:nvSpPr>
          <p:cNvPr id="764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01B14-8401-47C6-9B4C-B6DCB975034F}" type="slidenum">
              <a:rPr lang="en-US"/>
              <a:pPr/>
              <a:t>84</a:t>
            </a:fld>
            <a:endParaRPr lang="en-US" dirty="0"/>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AD46B-6DEE-4D9E-96E9-FABA5A5DDE7C}" type="slidenum">
              <a:rPr lang="en-US"/>
              <a:pPr/>
              <a:t>85</a:t>
            </a:fld>
            <a:endParaRPr lang="en-US" dirty="0"/>
          </a:p>
        </p:txBody>
      </p:sp>
      <p:sp>
        <p:nvSpPr>
          <p:cNvPr id="766978" name="Rectangle 2"/>
          <p:cNvSpPr>
            <a:spLocks noGrp="1" noRot="1" noChangeAspect="1" noChangeArrowheads="1" noTextEdit="1"/>
          </p:cNvSpPr>
          <p:nvPr>
            <p:ph type="sldImg"/>
          </p:nvPr>
        </p:nvSpPr>
        <p:spPr>
          <a:ln/>
        </p:spPr>
      </p:sp>
      <p:sp>
        <p:nvSpPr>
          <p:cNvPr id="766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AD7EF-1047-459E-9D47-65E00B02DDF1}" type="slidenum">
              <a:rPr lang="en-US"/>
              <a:pPr/>
              <a:t>86</a:t>
            </a:fld>
            <a:endParaRPr lang="en-US" dirty="0"/>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2C642-C6C3-48AA-9C21-6DA21104F746}" type="slidenum">
              <a:rPr lang="en-US"/>
              <a:pPr/>
              <a:t>87</a:t>
            </a:fld>
            <a:endParaRPr lang="en-US" dirty="0"/>
          </a:p>
        </p:txBody>
      </p:sp>
      <p:sp>
        <p:nvSpPr>
          <p:cNvPr id="769026" name="Rectangle 2"/>
          <p:cNvSpPr>
            <a:spLocks noGrp="1" noRot="1" noChangeAspect="1" noChangeArrowheads="1" noTextEdit="1"/>
          </p:cNvSpPr>
          <p:nvPr>
            <p:ph type="sldImg"/>
          </p:nvPr>
        </p:nvSpPr>
        <p:spPr>
          <a:ln/>
        </p:spPr>
      </p:sp>
      <p:sp>
        <p:nvSpPr>
          <p:cNvPr id="7690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F1D38-45FE-4C3D-A979-219781699AA4}" type="slidenum">
              <a:rPr lang="en-US"/>
              <a:pPr/>
              <a:t>88</a:t>
            </a:fld>
            <a:endParaRPr lang="en-US" dirty="0"/>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FB82B-5148-4895-8532-CC275B897E64}" type="slidenum">
              <a:rPr lang="en-US"/>
              <a:pPr/>
              <a:t>89</a:t>
            </a:fld>
            <a:endParaRPr lang="en-US" dirty="0"/>
          </a:p>
        </p:txBody>
      </p:sp>
      <p:sp>
        <p:nvSpPr>
          <p:cNvPr id="750594" name="Rectangle 2"/>
          <p:cNvSpPr>
            <a:spLocks noGrp="1" noRot="1" noChangeAspect="1" noChangeArrowheads="1" noTextEdit="1"/>
          </p:cNvSpPr>
          <p:nvPr>
            <p:ph type="sldImg"/>
          </p:nvPr>
        </p:nvSpPr>
        <p:spPr>
          <a:xfrm>
            <a:off x="808038" y="619125"/>
            <a:ext cx="5373687" cy="4030663"/>
          </a:xfrm>
          <a:ln/>
        </p:spPr>
      </p:sp>
      <p:sp>
        <p:nvSpPr>
          <p:cNvPr id="750595" name="Rectangle 3"/>
          <p:cNvSpPr>
            <a:spLocks noGrp="1" noChangeArrowheads="1"/>
          </p:cNvSpPr>
          <p:nvPr>
            <p:ph type="body" idx="1"/>
          </p:nvPr>
        </p:nvSpPr>
        <p:spPr>
          <a:xfrm>
            <a:off x="583671" y="4813527"/>
            <a:ext cx="5843060" cy="3947155"/>
          </a:xfrm>
        </p:spPr>
        <p:txBody>
          <a:bodyPr/>
          <a:lstStyle/>
          <a:p>
            <a:pPr marL="228933" indent="-228933">
              <a:lnSpc>
                <a:spcPct val="90000"/>
              </a:lnSpc>
            </a:pPr>
            <a:r>
              <a:rPr lang="en-US" dirty="0"/>
              <a:t>Here are the products specified by </a:t>
            </a:r>
            <a:r>
              <a:rPr lang="en-US" dirty="0" smtClean="0"/>
              <a:t>DoD AF</a:t>
            </a:r>
            <a:r>
              <a:rPr lang="en-US" dirty="0"/>
              <a:t>.</a:t>
            </a:r>
          </a:p>
          <a:p>
            <a:pPr marL="228933" indent="-228933">
              <a:lnSpc>
                <a:spcPct val="90000"/>
              </a:lnSpc>
              <a:buFontTx/>
              <a:buChar char="•"/>
            </a:pPr>
            <a:r>
              <a:rPr lang="en-US" dirty="0"/>
              <a:t>All View</a:t>
            </a:r>
          </a:p>
          <a:p>
            <a:pPr marL="686799" lvl="1" indent="-228933">
              <a:lnSpc>
                <a:spcPct val="90000"/>
              </a:lnSpc>
              <a:buFontTx/>
              <a:buChar char="•"/>
            </a:pPr>
            <a:r>
              <a:rPr lang="en-US" dirty="0"/>
              <a:t>AV-1 defines the context and scope and AV-2 is the integrated dictionary that contains the description of all terms used in the architecture.</a:t>
            </a:r>
          </a:p>
          <a:p>
            <a:pPr marL="228933" indent="-228933">
              <a:lnSpc>
                <a:spcPct val="90000"/>
              </a:lnSpc>
              <a:buFontTx/>
              <a:buChar char="•"/>
            </a:pPr>
            <a:r>
              <a:rPr lang="en-US" dirty="0"/>
              <a:t>Operational View (describes operational tasks and activities.  A pure OV is materiel independent.)</a:t>
            </a:r>
          </a:p>
          <a:p>
            <a:pPr marL="686799" lvl="1" indent="-228933">
              <a:lnSpc>
                <a:spcPct val="90000"/>
              </a:lnSpc>
              <a:buFontTx/>
              <a:buChar char="•"/>
            </a:pPr>
            <a:r>
              <a:rPr lang="en-US" dirty="0"/>
              <a:t>OV-1 is general picture that describes the problem that the architecture is supposed to address.</a:t>
            </a:r>
          </a:p>
          <a:p>
            <a:pPr marL="686799" lvl="1" indent="-228933">
              <a:lnSpc>
                <a:spcPct val="90000"/>
              </a:lnSpc>
              <a:buFontTx/>
              <a:buChar char="•"/>
            </a:pPr>
            <a:r>
              <a:rPr lang="en-US" dirty="0"/>
              <a:t>OV-2 is the Operational Node Connectivity Description lists all the nodes that are referenced in the OV-5 along with their labeled information exchanges.</a:t>
            </a:r>
          </a:p>
          <a:p>
            <a:pPr marL="686799" lvl="1" indent="-228933">
              <a:lnSpc>
                <a:spcPct val="90000"/>
              </a:lnSpc>
              <a:buFontTx/>
              <a:buChar char="•"/>
            </a:pPr>
            <a:r>
              <a:rPr lang="en-US" dirty="0"/>
              <a:t>OV-3 is details all the information exchanges that have been labeled in the OV-2.</a:t>
            </a:r>
          </a:p>
          <a:p>
            <a:pPr marL="228933" indent="-228933">
              <a:lnSpc>
                <a:spcPct val="90000"/>
              </a:lnSpc>
              <a:buFontTx/>
              <a:buChar char="•"/>
            </a:pPr>
            <a:r>
              <a:rPr lang="en-US" dirty="0"/>
              <a:t>Technical Standards View (describes the technology standards, and implementation rules.)</a:t>
            </a:r>
          </a:p>
          <a:p>
            <a:pPr marL="686799" lvl="1" indent="-228933">
              <a:lnSpc>
                <a:spcPct val="90000"/>
              </a:lnSpc>
              <a:buFontTx/>
              <a:buChar char="•"/>
            </a:pPr>
            <a:r>
              <a:rPr lang="en-US" dirty="0"/>
              <a:t>TV-1 is essentially a list of technology standards.  The ISSE shall focus on the FIPS and Common Criteria.</a:t>
            </a:r>
          </a:p>
          <a:p>
            <a:pPr marL="228933" indent="-228933">
              <a:lnSpc>
                <a:spcPct val="90000"/>
              </a:lnSpc>
              <a:buFontTx/>
              <a:buChar char="•"/>
            </a:pPr>
            <a:r>
              <a:rPr lang="en-US" dirty="0"/>
              <a:t>Systems View, and (describes the system, system components, system interconnections and system functions.)</a:t>
            </a:r>
          </a:p>
          <a:p>
            <a:pPr marL="686799" lvl="1" indent="-228933">
              <a:lnSpc>
                <a:spcPct val="90000"/>
              </a:lnSpc>
              <a:buFontTx/>
              <a:buChar char="•"/>
            </a:pPr>
            <a:r>
              <a:rPr lang="en-US" dirty="0"/>
              <a:t>SV-1, SV-2 describe the system interfaces and internetworking of systems.</a:t>
            </a:r>
          </a:p>
          <a:p>
            <a:pPr marL="686799" lvl="1" indent="-228933">
              <a:lnSpc>
                <a:spcPct val="90000"/>
              </a:lnSpc>
              <a:buFontTx/>
              <a:buChar char="•"/>
            </a:pPr>
            <a:r>
              <a:rPr lang="en-US" dirty="0"/>
              <a:t>SV-6 is the system data exchange matrix (a.k.a. information flow matrix)</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90</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FB82B-5148-4895-8532-CC275B897E64}" type="slidenum">
              <a:rPr lang="en-US"/>
              <a:pPr/>
              <a:t>91</a:t>
            </a:fld>
            <a:endParaRPr lang="en-US" dirty="0"/>
          </a:p>
        </p:txBody>
      </p:sp>
      <p:sp>
        <p:nvSpPr>
          <p:cNvPr id="750594" name="Rectangle 2"/>
          <p:cNvSpPr>
            <a:spLocks noGrp="1" noRot="1" noChangeAspect="1" noChangeArrowheads="1" noTextEdit="1"/>
          </p:cNvSpPr>
          <p:nvPr>
            <p:ph type="sldImg"/>
          </p:nvPr>
        </p:nvSpPr>
        <p:spPr>
          <a:xfrm>
            <a:off x="808038" y="619125"/>
            <a:ext cx="5373687" cy="4030663"/>
          </a:xfrm>
          <a:ln/>
        </p:spPr>
      </p:sp>
      <p:sp>
        <p:nvSpPr>
          <p:cNvPr id="750595" name="Rectangle 3"/>
          <p:cNvSpPr>
            <a:spLocks noGrp="1" noChangeArrowheads="1"/>
          </p:cNvSpPr>
          <p:nvPr>
            <p:ph type="body" idx="1"/>
          </p:nvPr>
        </p:nvSpPr>
        <p:spPr>
          <a:xfrm>
            <a:off x="583671" y="4813527"/>
            <a:ext cx="5843060" cy="3947155"/>
          </a:xfrm>
        </p:spPr>
        <p:txBody>
          <a:bodyPr/>
          <a:lstStyle/>
          <a:p>
            <a:pPr marL="228933" indent="-228933">
              <a:lnSpc>
                <a:spcPct val="90000"/>
              </a:lnSpc>
            </a:pPr>
            <a:r>
              <a:rPr lang="en-US" dirty="0"/>
              <a:t>Here are the products specified by </a:t>
            </a:r>
            <a:r>
              <a:rPr lang="en-US" dirty="0" smtClean="0"/>
              <a:t>DoD AF</a:t>
            </a:r>
            <a:r>
              <a:rPr lang="en-US" dirty="0"/>
              <a:t>.</a:t>
            </a:r>
          </a:p>
          <a:p>
            <a:pPr marL="228933" indent="-228933">
              <a:lnSpc>
                <a:spcPct val="90000"/>
              </a:lnSpc>
              <a:buFontTx/>
              <a:buChar char="•"/>
            </a:pPr>
            <a:r>
              <a:rPr lang="en-US" dirty="0"/>
              <a:t>All View</a:t>
            </a:r>
          </a:p>
          <a:p>
            <a:pPr marL="686799" lvl="1" indent="-228933">
              <a:lnSpc>
                <a:spcPct val="90000"/>
              </a:lnSpc>
              <a:buFontTx/>
              <a:buChar char="•"/>
            </a:pPr>
            <a:r>
              <a:rPr lang="en-US" dirty="0"/>
              <a:t>AV-1 defines the context and scope and AV-2 is the integrated dictionary that contains the description of all terms used in the architecture.</a:t>
            </a:r>
          </a:p>
          <a:p>
            <a:pPr marL="228933" indent="-228933">
              <a:lnSpc>
                <a:spcPct val="90000"/>
              </a:lnSpc>
              <a:buFontTx/>
              <a:buChar char="•"/>
            </a:pPr>
            <a:r>
              <a:rPr lang="en-US" dirty="0"/>
              <a:t>Operational View (describes operational tasks and activities.  A pure OV is materiel independent.)</a:t>
            </a:r>
          </a:p>
          <a:p>
            <a:pPr marL="686799" lvl="1" indent="-228933">
              <a:lnSpc>
                <a:spcPct val="90000"/>
              </a:lnSpc>
              <a:buFontTx/>
              <a:buChar char="•"/>
            </a:pPr>
            <a:r>
              <a:rPr lang="en-US" dirty="0"/>
              <a:t>OV-1 is general picture that describes the problem that the architecture is supposed to address.</a:t>
            </a:r>
          </a:p>
          <a:p>
            <a:pPr marL="686799" lvl="1" indent="-228933">
              <a:lnSpc>
                <a:spcPct val="90000"/>
              </a:lnSpc>
              <a:buFontTx/>
              <a:buChar char="•"/>
            </a:pPr>
            <a:r>
              <a:rPr lang="en-US" dirty="0"/>
              <a:t>OV-2 is the Operational Node Connectivity Description lists all the nodes that are referenced in the OV-5 along with their labeled information exchanges.</a:t>
            </a:r>
          </a:p>
          <a:p>
            <a:pPr marL="686799" lvl="1" indent="-228933">
              <a:lnSpc>
                <a:spcPct val="90000"/>
              </a:lnSpc>
              <a:buFontTx/>
              <a:buChar char="•"/>
            </a:pPr>
            <a:r>
              <a:rPr lang="en-US" dirty="0"/>
              <a:t>OV-3 is details all the information exchanges that have been labeled in the OV-2.</a:t>
            </a:r>
          </a:p>
          <a:p>
            <a:pPr marL="228933" indent="-228933">
              <a:lnSpc>
                <a:spcPct val="90000"/>
              </a:lnSpc>
              <a:buFontTx/>
              <a:buChar char="•"/>
            </a:pPr>
            <a:r>
              <a:rPr lang="en-US" dirty="0"/>
              <a:t>Technical Standards View (describes the technology standards, and implementation rules.)</a:t>
            </a:r>
          </a:p>
          <a:p>
            <a:pPr marL="686799" lvl="1" indent="-228933">
              <a:lnSpc>
                <a:spcPct val="90000"/>
              </a:lnSpc>
              <a:buFontTx/>
              <a:buChar char="•"/>
            </a:pPr>
            <a:r>
              <a:rPr lang="en-US" dirty="0"/>
              <a:t>TV-1 is essentially a list of technology standards.  The ISSE shall focus on the FIPS and Common Criteria.</a:t>
            </a:r>
          </a:p>
          <a:p>
            <a:pPr marL="228933" indent="-228933">
              <a:lnSpc>
                <a:spcPct val="90000"/>
              </a:lnSpc>
              <a:buFontTx/>
              <a:buChar char="•"/>
            </a:pPr>
            <a:r>
              <a:rPr lang="en-US" dirty="0"/>
              <a:t>Systems View, and (describes the system, system components, system interconnections and system functions.)</a:t>
            </a:r>
          </a:p>
          <a:p>
            <a:pPr marL="686799" lvl="1" indent="-228933">
              <a:lnSpc>
                <a:spcPct val="90000"/>
              </a:lnSpc>
              <a:buFontTx/>
              <a:buChar char="•"/>
            </a:pPr>
            <a:r>
              <a:rPr lang="en-US" dirty="0"/>
              <a:t>SV-1, SV-2 describe the system interfaces and internetworking of systems.</a:t>
            </a:r>
          </a:p>
          <a:p>
            <a:pPr marL="686799" lvl="1" indent="-228933">
              <a:lnSpc>
                <a:spcPct val="90000"/>
              </a:lnSpc>
              <a:buFontTx/>
              <a:buChar char="•"/>
            </a:pPr>
            <a:r>
              <a:rPr lang="en-US" dirty="0"/>
              <a:t>SV-6 is the system data exchange matrix (a.k.a. information flow matrix)</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FB82B-5148-4895-8532-CC275B897E64}" type="slidenum">
              <a:rPr lang="en-US"/>
              <a:pPr/>
              <a:t>92</a:t>
            </a:fld>
            <a:endParaRPr lang="en-US" dirty="0"/>
          </a:p>
        </p:txBody>
      </p:sp>
      <p:sp>
        <p:nvSpPr>
          <p:cNvPr id="750594" name="Rectangle 2"/>
          <p:cNvSpPr>
            <a:spLocks noGrp="1" noRot="1" noChangeAspect="1" noChangeArrowheads="1" noTextEdit="1"/>
          </p:cNvSpPr>
          <p:nvPr>
            <p:ph type="sldImg"/>
          </p:nvPr>
        </p:nvSpPr>
        <p:spPr>
          <a:xfrm>
            <a:off x="808038" y="619125"/>
            <a:ext cx="5373687" cy="4030663"/>
          </a:xfrm>
          <a:ln/>
        </p:spPr>
      </p:sp>
      <p:sp>
        <p:nvSpPr>
          <p:cNvPr id="750595" name="Rectangle 3"/>
          <p:cNvSpPr>
            <a:spLocks noGrp="1" noChangeArrowheads="1"/>
          </p:cNvSpPr>
          <p:nvPr>
            <p:ph type="body" idx="1"/>
          </p:nvPr>
        </p:nvSpPr>
        <p:spPr>
          <a:xfrm>
            <a:off x="583671" y="4813527"/>
            <a:ext cx="5843060" cy="3947155"/>
          </a:xfrm>
        </p:spPr>
        <p:txBody>
          <a:bodyPr/>
          <a:lstStyle/>
          <a:p>
            <a:pPr marL="228933" indent="-228933">
              <a:lnSpc>
                <a:spcPct val="90000"/>
              </a:lnSpc>
            </a:pPr>
            <a:r>
              <a:rPr lang="en-US" dirty="0"/>
              <a:t>Here are the products specified by </a:t>
            </a:r>
            <a:r>
              <a:rPr lang="en-US" dirty="0" smtClean="0"/>
              <a:t>DoD AF</a:t>
            </a:r>
            <a:r>
              <a:rPr lang="en-US" dirty="0"/>
              <a:t>.</a:t>
            </a:r>
          </a:p>
          <a:p>
            <a:pPr marL="228933" indent="-228933">
              <a:lnSpc>
                <a:spcPct val="90000"/>
              </a:lnSpc>
              <a:buFontTx/>
              <a:buChar char="•"/>
            </a:pPr>
            <a:r>
              <a:rPr lang="en-US" dirty="0"/>
              <a:t>All View</a:t>
            </a:r>
          </a:p>
          <a:p>
            <a:pPr marL="686799" lvl="1" indent="-228933">
              <a:lnSpc>
                <a:spcPct val="90000"/>
              </a:lnSpc>
              <a:buFontTx/>
              <a:buChar char="•"/>
            </a:pPr>
            <a:r>
              <a:rPr lang="en-US" dirty="0"/>
              <a:t>AV-1 defines the context and scope and AV-2 is the integrated dictionary that contains the description of all terms used in the architecture.</a:t>
            </a:r>
          </a:p>
          <a:p>
            <a:pPr marL="228933" indent="-228933">
              <a:lnSpc>
                <a:spcPct val="90000"/>
              </a:lnSpc>
              <a:buFontTx/>
              <a:buChar char="•"/>
            </a:pPr>
            <a:r>
              <a:rPr lang="en-US" dirty="0"/>
              <a:t>Operational View (describes operational tasks and activities.  A pure OV is materiel independent.)</a:t>
            </a:r>
          </a:p>
          <a:p>
            <a:pPr marL="686799" lvl="1" indent="-228933">
              <a:lnSpc>
                <a:spcPct val="90000"/>
              </a:lnSpc>
              <a:buFontTx/>
              <a:buChar char="•"/>
            </a:pPr>
            <a:r>
              <a:rPr lang="en-US" dirty="0"/>
              <a:t>OV-1 is general picture that describes the problem that the architecture is supposed to address.</a:t>
            </a:r>
          </a:p>
          <a:p>
            <a:pPr marL="686799" lvl="1" indent="-228933">
              <a:lnSpc>
                <a:spcPct val="90000"/>
              </a:lnSpc>
              <a:buFontTx/>
              <a:buChar char="•"/>
            </a:pPr>
            <a:r>
              <a:rPr lang="en-US" dirty="0"/>
              <a:t>OV-2 is the Operational Node Connectivity Description lists all the nodes that are referenced in the OV-5 along with their labeled information exchanges.</a:t>
            </a:r>
          </a:p>
          <a:p>
            <a:pPr marL="686799" lvl="1" indent="-228933">
              <a:lnSpc>
                <a:spcPct val="90000"/>
              </a:lnSpc>
              <a:buFontTx/>
              <a:buChar char="•"/>
            </a:pPr>
            <a:r>
              <a:rPr lang="en-US" dirty="0"/>
              <a:t>OV-3 is details all the information exchanges that have been labeled in the OV-2.</a:t>
            </a:r>
          </a:p>
          <a:p>
            <a:pPr marL="228933" indent="-228933">
              <a:lnSpc>
                <a:spcPct val="90000"/>
              </a:lnSpc>
              <a:buFontTx/>
              <a:buChar char="•"/>
            </a:pPr>
            <a:r>
              <a:rPr lang="en-US" dirty="0"/>
              <a:t>Technical Standards View (describes the technology standards, and implementation rules.)</a:t>
            </a:r>
          </a:p>
          <a:p>
            <a:pPr marL="686799" lvl="1" indent="-228933">
              <a:lnSpc>
                <a:spcPct val="90000"/>
              </a:lnSpc>
              <a:buFontTx/>
              <a:buChar char="•"/>
            </a:pPr>
            <a:r>
              <a:rPr lang="en-US" dirty="0"/>
              <a:t>TV-1 is essentially a list of technology standards.  The ISSE shall focus on the FIPS and Common Criteria.</a:t>
            </a:r>
          </a:p>
          <a:p>
            <a:pPr marL="228933" indent="-228933">
              <a:lnSpc>
                <a:spcPct val="90000"/>
              </a:lnSpc>
              <a:buFontTx/>
              <a:buChar char="•"/>
            </a:pPr>
            <a:r>
              <a:rPr lang="en-US" dirty="0"/>
              <a:t>Systems View, and (describes the system, system components, system interconnections and system functions.)</a:t>
            </a:r>
          </a:p>
          <a:p>
            <a:pPr marL="686799" lvl="1" indent="-228933">
              <a:lnSpc>
                <a:spcPct val="90000"/>
              </a:lnSpc>
              <a:buFontTx/>
              <a:buChar char="•"/>
            </a:pPr>
            <a:r>
              <a:rPr lang="en-US" dirty="0"/>
              <a:t>SV-1, SV-2 describe the system interfaces and internetworking of systems.</a:t>
            </a:r>
          </a:p>
          <a:p>
            <a:pPr marL="686799" lvl="1" indent="-228933">
              <a:lnSpc>
                <a:spcPct val="90000"/>
              </a:lnSpc>
              <a:buFontTx/>
              <a:buChar char="•"/>
            </a:pPr>
            <a:r>
              <a:rPr lang="en-US" dirty="0"/>
              <a:t>SV-6 is the system data exchange matrix (a.k.a. information flow matrix)</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12413-3CED-46F4-B6F1-667632A91672}" type="slidenum">
              <a:rPr lang="en-US"/>
              <a:pPr/>
              <a:t>93</a:t>
            </a:fld>
            <a:endParaRPr lang="en-US" dirty="0"/>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1C8D2-A3F3-43EB-BA10-AEB320BDCF6E}" type="slidenum">
              <a:rPr lang="en-US"/>
              <a:pPr/>
              <a:t>94</a:t>
            </a:fld>
            <a:endParaRPr lang="en-US" dirty="0"/>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F9DD6B-2DDB-4522-8E8D-57909F9751B5}" type="slidenum">
              <a:rPr lang="en-US" smtClean="0"/>
              <a:pPr/>
              <a:t>9</a:t>
            </a:fld>
            <a:endParaRPr lang="en-US" dirty="0"/>
          </a:p>
        </p:txBody>
      </p:sp>
    </p:spTree>
    <p:extLst>
      <p:ext uri="{BB962C8B-B14F-4D97-AF65-F5344CB8AC3E}">
        <p14:creationId xmlns:p14="http://schemas.microsoft.com/office/powerpoint/2010/main" val="7445721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3D1F09-A68F-404A-8637-C1013C49FC2C}" type="slidenum">
              <a:rPr lang="en-US"/>
              <a:pPr/>
              <a:t>95</a:t>
            </a:fld>
            <a:endParaRPr lang="en-US" dirty="0"/>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BDA431-6F31-4169-8F13-89BC5083C95F}" type="slidenum">
              <a:rPr lang="en-US"/>
              <a:pPr/>
              <a:t>96</a:t>
            </a:fld>
            <a:endParaRPr lang="en-US" dirty="0"/>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20CF00-23B2-41F6-B095-15CF27F94234}" type="slidenum">
              <a:rPr lang="en-US"/>
              <a:pPr/>
              <a:t>97</a:t>
            </a:fld>
            <a:endParaRPr lang="en-US" dirty="0"/>
          </a:p>
        </p:txBody>
      </p:sp>
      <p:sp>
        <p:nvSpPr>
          <p:cNvPr id="815106" name="Rectangle 2"/>
          <p:cNvSpPr>
            <a:spLocks noGrp="1" noRot="1" noChangeAspect="1" noChangeArrowheads="1" noTextEdit="1"/>
          </p:cNvSpPr>
          <p:nvPr>
            <p:ph type="sldImg"/>
          </p:nvPr>
        </p:nvSpPr>
        <p:spPr>
          <a:ln/>
        </p:spPr>
      </p:sp>
      <p:sp>
        <p:nvSpPr>
          <p:cNvPr id="815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9B0B77-2CD6-40A9-AF57-B62CC323E6BE}" type="slidenum">
              <a:rPr lang="en-US"/>
              <a:pPr/>
              <a:t>98</a:t>
            </a:fld>
            <a:endParaRPr lang="en-US" dirty="0"/>
          </a:p>
        </p:txBody>
      </p:sp>
      <p:sp>
        <p:nvSpPr>
          <p:cNvPr id="816130" name="Rectangle 2"/>
          <p:cNvSpPr>
            <a:spLocks noGrp="1" noRot="1" noChangeAspect="1" noChangeArrowheads="1" noTextEdit="1"/>
          </p:cNvSpPr>
          <p:nvPr>
            <p:ph type="sldImg"/>
          </p:nvPr>
        </p:nvSpPr>
        <p:spPr>
          <a:ln/>
        </p:spPr>
      </p:sp>
      <p:sp>
        <p:nvSpPr>
          <p:cNvPr id="816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1585F-AB02-462B-9B6B-88FDBC7978F2}" type="slidenum">
              <a:rPr lang="en-US"/>
              <a:pPr/>
              <a:t>99</a:t>
            </a:fld>
            <a:endParaRPr lang="en-US" dirty="0"/>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B0C22A-387B-418E-8D6B-372AE2BCF60E}" type="slidenum">
              <a:rPr lang="en-US"/>
              <a:pPr/>
              <a:t>100</a:t>
            </a:fld>
            <a:endParaRPr lang="en-US" dirty="0"/>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DBEAC3-8244-4149-83C7-604ADADC03F8}" type="slidenum">
              <a:rPr lang="en-US"/>
              <a:pPr/>
              <a:t>101</a:t>
            </a:fld>
            <a:endParaRPr lang="en-US" dirty="0"/>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A4755-5C85-4DF6-BD99-31BB467EFDDA}" type="slidenum">
              <a:rPr lang="en-US"/>
              <a:pPr/>
              <a:t>102</a:t>
            </a:fld>
            <a:endParaRPr lang="en-US" dirty="0"/>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EC59E-2629-45D1-BBE0-6C5E929A545A}" type="slidenum">
              <a:rPr lang="en-US"/>
              <a:pPr/>
              <a:t>103</a:t>
            </a:fld>
            <a:endParaRPr lang="en-US" dirty="0"/>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87C79-B632-41BE-8644-EF659522AB25}" type="slidenum">
              <a:rPr lang="en-US"/>
              <a:pPr/>
              <a:t>104</a:t>
            </a:fld>
            <a:endParaRPr lang="en-US" dirty="0"/>
          </a:p>
        </p:txBody>
      </p:sp>
      <p:sp>
        <p:nvSpPr>
          <p:cNvPr id="775170" name="Rectangle 2"/>
          <p:cNvSpPr>
            <a:spLocks noGrp="1" noRot="1" noChangeAspect="1" noChangeArrowheads="1" noTextEdit="1"/>
          </p:cNvSpPr>
          <p:nvPr>
            <p:ph type="sldImg"/>
          </p:nvPr>
        </p:nvSpPr>
        <p:spPr>
          <a:ln/>
        </p:spPr>
      </p:sp>
      <p:sp>
        <p:nvSpPr>
          <p:cNvPr id="775171"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3Ca%20rel=%22license%22%20href=%22http:%5Ccreativecommons.org%5Clicenses%5Cby-nc-sa%5C3.0%5C%22%3E%3Cimg%20alt=%22Creative%20Commons%20License%22%20style=%22border-width:0%22%20src=%22http:%5Ci.creativecommons.org%5Cl%5Cby-nc-sa%5C3.0%5C88x31.png%22%20%5C%3E%3C%5Ca%3E%3Cbr%20%5C%3E%3Cspan%20xmlns:dct=%22http:%5Cpurl.org%5Cdc%5Cterms%5C%22%20property=%22dct:title%22%3ECISSP%20Common%20Body%20of%20Knowledge%3C%5Cspan%3E%20by%20%3Cspan%20xmlns:cc=%22http:%5Ccreativecommons.org%5Cns" TargetMode="External"/><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0" y="1295400"/>
            <a:ext cx="6096000" cy="1981200"/>
          </a:xfrm>
        </p:spPr>
        <p:txBody>
          <a:bodyPr anchor="ctr"/>
          <a:lstStyle>
            <a:lvl1pPr algn="ctr">
              <a:defRPr/>
            </a:lvl1pPr>
          </a:lstStyle>
          <a:p>
            <a:r>
              <a:rPr lang="en-US"/>
              <a:t>Click to Edit Master Title Style</a:t>
            </a:r>
          </a:p>
        </p:txBody>
      </p:sp>
      <p:sp>
        <p:nvSpPr>
          <p:cNvPr id="3075" name="Rectangle 3"/>
          <p:cNvSpPr>
            <a:spLocks noGrp="1" noChangeArrowheads="1"/>
          </p:cNvSpPr>
          <p:nvPr>
            <p:ph type="subTitle" idx="1"/>
          </p:nvPr>
        </p:nvSpPr>
        <p:spPr>
          <a:xfrm>
            <a:off x="2362200" y="3733800"/>
            <a:ext cx="4419600" cy="1143000"/>
          </a:xfrm>
        </p:spPr>
        <p:txBody>
          <a:bodyPr/>
          <a:lstStyle>
            <a:lvl1pPr marL="0" indent="0" algn="ctr">
              <a:buFontTx/>
              <a:buNone/>
              <a:defRPr sz="1600" b="1"/>
            </a:lvl1pPr>
          </a:lstStyle>
          <a:p>
            <a:r>
              <a:rPr lang="en-US"/>
              <a:t>Click to Edit Master Subtitle Style</a:t>
            </a:r>
          </a:p>
        </p:txBody>
      </p:sp>
      <p:sp>
        <p:nvSpPr>
          <p:cNvPr id="3078" name="Rectangle 6"/>
          <p:cNvSpPr>
            <a:spLocks noGrp="1" noChangeArrowheads="1"/>
          </p:cNvSpPr>
          <p:nvPr>
            <p:ph type="sldNum" sz="quarter" idx="4"/>
          </p:nvPr>
        </p:nvSpPr>
        <p:spPr>
          <a:xfrm>
            <a:off x="7848600" y="6400800"/>
            <a:ext cx="1295400" cy="457200"/>
          </a:xfrm>
        </p:spPr>
        <p:txBody>
          <a:bodyPr/>
          <a:lstStyle>
            <a:lvl1pPr>
              <a:defRPr/>
            </a:lvl1pPr>
          </a:lstStyle>
          <a:p>
            <a:r>
              <a:rPr lang="en-US" dirty="0"/>
              <a:t>- </a:t>
            </a:r>
            <a:fld id="{3FDE6267-42FA-4B55-990A-97A91C169435}" type="slidenum">
              <a:rPr lang="en-US"/>
              <a:pPr/>
              <a:t>‹#›</a:t>
            </a:fld>
            <a:r>
              <a:rPr lang="en-US" dirty="0"/>
              <a:t> -</a:t>
            </a:r>
          </a:p>
        </p:txBody>
      </p:sp>
      <p:pic>
        <p:nvPicPr>
          <p:cNvPr id="7" name="Picture 6">
            <a:hlinkClick r:id="rId2" action="ppaction://hlinkfile"/>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3023" y="6302928"/>
            <a:ext cx="869937"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
          <p:cNvSpPr txBox="1"/>
          <p:nvPr userDrawn="1"/>
        </p:nvSpPr>
        <p:spPr>
          <a:xfrm>
            <a:off x="1772325" y="6096000"/>
            <a:ext cx="6608651"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sz="1000" i="1" dirty="0" smtClean="0">
                <a:solidFill>
                  <a:srgbClr val="003399"/>
                </a:solidFill>
              </a:rPr>
              <a:t>CISSP Common Body of Knowledge Review</a:t>
            </a:r>
            <a:r>
              <a:rPr lang="en-US" sz="1000" dirty="0" smtClean="0">
                <a:solidFill>
                  <a:srgbClr val="003399"/>
                </a:solidFill>
              </a:rPr>
              <a:t> by Alfred Ouyang</a:t>
            </a:r>
            <a:r>
              <a:rPr lang="en-US" sz="1000" baseline="0" dirty="0" smtClean="0">
                <a:solidFill>
                  <a:srgbClr val="003399"/>
                </a:solidFill>
              </a:rPr>
              <a:t> </a:t>
            </a:r>
            <a:r>
              <a:rPr lang="en-US" sz="1000" dirty="0" smtClean="0">
                <a:solidFill>
                  <a:srgbClr val="003399"/>
                </a:solidFill>
              </a:rPr>
              <a:t>is licensed under the Creative Commons Attribution-</a:t>
            </a:r>
            <a:r>
              <a:rPr lang="en-US" sz="1000" dirty="0" err="1" smtClean="0">
                <a:solidFill>
                  <a:srgbClr val="003399"/>
                </a:solidFill>
              </a:rPr>
              <a:t>NonCommercial</a:t>
            </a:r>
            <a:r>
              <a:rPr lang="en-US" sz="1000" dirty="0" smtClean="0">
                <a:solidFill>
                  <a:srgbClr val="003399"/>
                </a:solidFill>
              </a:rPr>
              <a:t>-</a:t>
            </a:r>
            <a:r>
              <a:rPr lang="en-US" sz="1000" dirty="0" err="1" smtClean="0">
                <a:solidFill>
                  <a:srgbClr val="003399"/>
                </a:solidFill>
              </a:rPr>
              <a:t>ShareAlike</a:t>
            </a:r>
            <a:r>
              <a:rPr lang="en-US" sz="1000" dirty="0" smtClean="0">
                <a:solidFill>
                  <a:srgbClr val="003399"/>
                </a:solidFill>
              </a:rPr>
              <a:t> 3.0 </a:t>
            </a:r>
            <a:r>
              <a:rPr lang="en-US" sz="1000" dirty="0" err="1" smtClean="0">
                <a:solidFill>
                  <a:srgbClr val="003399"/>
                </a:solidFill>
              </a:rPr>
              <a:t>Unported</a:t>
            </a:r>
            <a:r>
              <a:rPr lang="en-US" sz="1000" dirty="0" smtClean="0">
                <a:solidFill>
                  <a:srgbClr val="003399"/>
                </a:solidFill>
              </a:rPr>
              <a:t> License. To view a copy of this license, visit http://creativecommons.org/licenses/by-nc-sa/3.0/ or send a letter to Creative Commons, 444 Castro Street, Suite 900, Mountain View, California, 94041, USA.</a:t>
            </a:r>
            <a:endParaRPr lang="en-US" sz="1000"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 </a:t>
            </a:r>
            <a:fld id="{2C6621D6-813B-4434-8220-E555C5B7BB83}" type="slidenum">
              <a:rPr lang="en-US"/>
              <a:pPr/>
              <a:t>‹#›</a:t>
            </a:fld>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
            <a:ext cx="2209800" cy="6515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8100"/>
            <a:ext cx="6477000" cy="6515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 </a:t>
            </a:r>
            <a:fld id="{EC35D01D-BB45-4F79-AFBB-CE14D6641D68}" type="slidenum">
              <a:rPr lang="en-US"/>
              <a:pPr/>
              <a:t>‹#›</a:t>
            </a:fld>
            <a:r>
              <a:rPr lang="en-US" dirty="0"/>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1430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29400"/>
            <a:ext cx="1219200" cy="457200"/>
          </a:xfrm>
        </p:spPr>
        <p:txBody>
          <a:bodyPr/>
          <a:lstStyle>
            <a:lvl1pPr>
              <a:defRPr/>
            </a:lvl1pPr>
          </a:lstStyle>
          <a:p>
            <a:r>
              <a:rPr lang="en-US" dirty="0"/>
              <a:t>- </a:t>
            </a:r>
            <a:fld id="{1BA73ED5-2E17-4F84-8231-B8B024A1AC17}" type="slidenum">
              <a:rPr lang="en-US"/>
              <a:pPr/>
              <a:t>‹#›</a:t>
            </a:fld>
            <a:r>
              <a:rPr lang="en-US" dirty="0"/>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143000"/>
            <a:ext cx="7772400" cy="5334000"/>
          </a:xfrm>
        </p:spPr>
        <p:txBody>
          <a:bodyPr/>
          <a:lstStyle/>
          <a:p>
            <a:endParaRPr lang="en-US" dirty="0"/>
          </a:p>
        </p:txBody>
      </p:sp>
      <p:sp>
        <p:nvSpPr>
          <p:cNvPr id="4" name="Slide Number Placeholder 3"/>
          <p:cNvSpPr>
            <a:spLocks noGrp="1"/>
          </p:cNvSpPr>
          <p:nvPr>
            <p:ph type="sldNum" sz="quarter" idx="10"/>
          </p:nvPr>
        </p:nvSpPr>
        <p:spPr>
          <a:xfrm>
            <a:off x="7848600" y="6629400"/>
            <a:ext cx="1219200" cy="457200"/>
          </a:xfrm>
        </p:spPr>
        <p:txBody>
          <a:bodyPr/>
          <a:lstStyle>
            <a:lvl1pPr>
              <a:defRPr/>
            </a:lvl1pPr>
          </a:lstStyle>
          <a:p>
            <a:r>
              <a:rPr lang="en-US" dirty="0"/>
              <a:t>- </a:t>
            </a:r>
            <a:fld id="{9255D699-1534-4213-911E-5C155CBB1BE0}" type="slidenum">
              <a:rPr lang="en-US"/>
              <a:pPr/>
              <a:t>‹#›</a:t>
            </a:fld>
            <a:r>
              <a:rPr lang="en-US" dirty="0"/>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77724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886200"/>
            <a:ext cx="77724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29400"/>
            <a:ext cx="1219200" cy="457200"/>
          </a:xfrm>
        </p:spPr>
        <p:txBody>
          <a:bodyPr/>
          <a:lstStyle>
            <a:lvl1pPr>
              <a:defRPr/>
            </a:lvl1pPr>
          </a:lstStyle>
          <a:p>
            <a:r>
              <a:rPr lang="en-US" dirty="0"/>
              <a:t>- </a:t>
            </a:r>
            <a:fld id="{76CB0ACF-4DDC-4F4A-8573-8DF5DB041EB9}" type="slidenum">
              <a:rPr lang="en-US"/>
              <a:pPr/>
              <a:t>‹#›</a:t>
            </a:fld>
            <a:r>
              <a:rPr lang="en-US" dirty="0"/>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29400"/>
            <a:ext cx="1219200" cy="457200"/>
          </a:xfrm>
        </p:spPr>
        <p:txBody>
          <a:bodyPr/>
          <a:lstStyle>
            <a:lvl1pPr>
              <a:defRPr/>
            </a:lvl1pPr>
          </a:lstStyle>
          <a:p>
            <a:r>
              <a:rPr lang="en-US" dirty="0"/>
              <a:t>- </a:t>
            </a:r>
            <a:fld id="{ACE0090C-4AEB-4995-AE41-F4EF2F24F6F2}" type="slidenum">
              <a:rPr lang="en-US"/>
              <a:pPr/>
              <a:t>‹#›</a:t>
            </a:fld>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 </a:t>
            </a:r>
            <a:fld id="{FF77ACA6-4BC3-4ADC-9E08-5379658343E7}" type="slidenum">
              <a:rPr lang="en-US"/>
              <a:pPr/>
              <a:t>‹#›</a:t>
            </a:fld>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US" dirty="0"/>
              <a:t>- </a:t>
            </a:r>
            <a:fld id="{AF70D032-93BD-4A40-9BE7-CF7F3C621771}" type="slidenum">
              <a:rPr lang="en-US"/>
              <a:pPr/>
              <a:t>‹#›</a:t>
            </a:fld>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r>
              <a:rPr lang="en-US" dirty="0"/>
              <a:t>- </a:t>
            </a:r>
            <a:fld id="{B519E480-4957-4CB8-9D3F-C5C0D9677612}" type="slidenum">
              <a:rPr lang="en-US"/>
              <a:pPr/>
              <a:t>‹#›</a:t>
            </a:fld>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r>
              <a:rPr lang="en-US" dirty="0"/>
              <a:t>- </a:t>
            </a:r>
            <a:fld id="{9E091C9B-E71A-4EFA-AD61-0DD83B1904D6}" type="slidenum">
              <a:rPr lang="en-US"/>
              <a:pPr/>
              <a:t>‹#›</a:t>
            </a:fld>
            <a:r>
              <a:rPr lang="en-US" dirty="0"/>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r>
              <a:rPr lang="en-US" dirty="0"/>
              <a:t>- </a:t>
            </a:r>
            <a:fld id="{FB8A996C-3E9C-4347-B111-EA06E551A48D}" type="slidenum">
              <a:rPr lang="en-US"/>
              <a:pPr/>
              <a:t>‹#›</a:t>
            </a:fld>
            <a:r>
              <a:rPr lang="en-US" dirty="0"/>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r>
              <a:rPr lang="en-US" dirty="0"/>
              <a:t>- </a:t>
            </a:r>
            <a:fld id="{2B2FCD56-408A-4B0C-856F-18548440C47D}" type="slidenum">
              <a:rPr lang="en-US"/>
              <a:pPr/>
              <a:t>‹#›</a:t>
            </a:fld>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 </a:t>
            </a:r>
            <a:fld id="{14929505-8C02-4EE9-AD5C-47E965A27738}" type="slidenum">
              <a:rPr lang="en-US"/>
              <a:pPr/>
              <a:t>‹#›</a:t>
            </a:fld>
            <a:r>
              <a:rPr lang="en-US" dirty="0"/>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 </a:t>
            </a:r>
            <a:fld id="{20F7CC56-C062-4BAC-9589-5B93600D5C9E}" type="slidenum">
              <a:rPr lang="en-US"/>
              <a:pPr/>
              <a:t>‹#›</a:t>
            </a:fld>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
            <a:ext cx="8839200" cy="1066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430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848600" y="66294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3399"/>
                </a:solidFill>
              </a:defRPr>
            </a:lvl1pPr>
          </a:lstStyle>
          <a:p>
            <a:r>
              <a:rPr lang="en-US" dirty="0"/>
              <a:t>- </a:t>
            </a:r>
            <a:fld id="{9F2B280C-1CCF-458A-AD61-43EA7D93D779}" type="slidenum">
              <a:rPr lang="en-US"/>
              <a:pPr/>
              <a:t>‹#›</a:t>
            </a:fld>
            <a:r>
              <a:rPr lang="en-US" dirty="0"/>
              <a:t> -</a:t>
            </a:r>
          </a:p>
        </p:txBody>
      </p:sp>
      <p:sp>
        <p:nvSpPr>
          <p:cNvPr id="1032" name="Line 8"/>
          <p:cNvSpPr>
            <a:spLocks noChangeShapeType="1"/>
          </p:cNvSpPr>
          <p:nvPr/>
        </p:nvSpPr>
        <p:spPr bwMode="auto">
          <a:xfrm>
            <a:off x="152400" y="990600"/>
            <a:ext cx="8839200" cy="0"/>
          </a:xfrm>
          <a:prstGeom prst="line">
            <a:avLst/>
          </a:prstGeom>
          <a:noFill/>
          <a:ln w="28575">
            <a:solidFill>
              <a:srgbClr val="FF0000"/>
            </a:solidFill>
            <a:round/>
            <a:headEnd/>
            <a:tailEnd/>
          </a:ln>
          <a:effectLst/>
        </p:spPr>
        <p:txBody>
          <a:bodyPr wrap="none" anchor="ctr"/>
          <a:lstStyle/>
          <a:p>
            <a:endParaRPr lang="en-US" dirty="0"/>
          </a:p>
        </p:txBody>
      </p:sp>
      <p:pic>
        <p:nvPicPr>
          <p:cNvPr id="7" name="Picture 3"/>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575" y="6674342"/>
            <a:ext cx="762000"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b="1">
          <a:solidFill>
            <a:srgbClr val="003399"/>
          </a:solidFill>
          <a:latin typeface="+mj-lt"/>
          <a:ea typeface="+mj-ea"/>
          <a:cs typeface="+mj-cs"/>
        </a:defRPr>
      </a:lvl1pPr>
      <a:lvl2pPr algn="l" rtl="0" eaLnBrk="0" fontAlgn="base" hangingPunct="0">
        <a:spcBef>
          <a:spcPct val="0"/>
        </a:spcBef>
        <a:spcAft>
          <a:spcPct val="0"/>
        </a:spcAft>
        <a:defRPr sz="2400" b="1">
          <a:solidFill>
            <a:srgbClr val="003399"/>
          </a:solidFill>
          <a:latin typeface="Arial" charset="0"/>
        </a:defRPr>
      </a:lvl2pPr>
      <a:lvl3pPr algn="l" rtl="0" eaLnBrk="0" fontAlgn="base" hangingPunct="0">
        <a:spcBef>
          <a:spcPct val="0"/>
        </a:spcBef>
        <a:spcAft>
          <a:spcPct val="0"/>
        </a:spcAft>
        <a:defRPr sz="2400" b="1">
          <a:solidFill>
            <a:srgbClr val="003399"/>
          </a:solidFill>
          <a:latin typeface="Arial" charset="0"/>
        </a:defRPr>
      </a:lvl3pPr>
      <a:lvl4pPr algn="l" rtl="0" eaLnBrk="0" fontAlgn="base" hangingPunct="0">
        <a:spcBef>
          <a:spcPct val="0"/>
        </a:spcBef>
        <a:spcAft>
          <a:spcPct val="0"/>
        </a:spcAft>
        <a:defRPr sz="2400" b="1">
          <a:solidFill>
            <a:srgbClr val="003399"/>
          </a:solidFill>
          <a:latin typeface="Arial" charset="0"/>
        </a:defRPr>
      </a:lvl4pPr>
      <a:lvl5pPr algn="l" rtl="0" eaLnBrk="0" fontAlgn="base" hangingPunct="0">
        <a:spcBef>
          <a:spcPct val="0"/>
        </a:spcBef>
        <a:spcAft>
          <a:spcPct val="0"/>
        </a:spcAft>
        <a:defRPr sz="2400" b="1">
          <a:solidFill>
            <a:srgbClr val="003399"/>
          </a:solidFill>
          <a:latin typeface="Arial" charset="0"/>
        </a:defRPr>
      </a:lvl5pPr>
      <a:lvl6pPr marL="457200" algn="l" rtl="0" eaLnBrk="0" fontAlgn="base" hangingPunct="0">
        <a:spcBef>
          <a:spcPct val="0"/>
        </a:spcBef>
        <a:spcAft>
          <a:spcPct val="0"/>
        </a:spcAft>
        <a:defRPr sz="2400" b="1">
          <a:solidFill>
            <a:srgbClr val="003399"/>
          </a:solidFill>
          <a:latin typeface="Arial" charset="0"/>
        </a:defRPr>
      </a:lvl6pPr>
      <a:lvl7pPr marL="914400" algn="l" rtl="0" eaLnBrk="0" fontAlgn="base" hangingPunct="0">
        <a:spcBef>
          <a:spcPct val="0"/>
        </a:spcBef>
        <a:spcAft>
          <a:spcPct val="0"/>
        </a:spcAft>
        <a:defRPr sz="2400" b="1">
          <a:solidFill>
            <a:srgbClr val="003399"/>
          </a:solidFill>
          <a:latin typeface="Arial" charset="0"/>
        </a:defRPr>
      </a:lvl7pPr>
      <a:lvl8pPr marL="1371600" algn="l" rtl="0" eaLnBrk="0" fontAlgn="base" hangingPunct="0">
        <a:spcBef>
          <a:spcPct val="0"/>
        </a:spcBef>
        <a:spcAft>
          <a:spcPct val="0"/>
        </a:spcAft>
        <a:defRPr sz="2400" b="1">
          <a:solidFill>
            <a:srgbClr val="003399"/>
          </a:solidFill>
          <a:latin typeface="Arial" charset="0"/>
        </a:defRPr>
      </a:lvl8pPr>
      <a:lvl9pPr marL="1828800" algn="l" rtl="0" eaLnBrk="0" fontAlgn="base" hangingPunct="0">
        <a:spcBef>
          <a:spcPct val="0"/>
        </a:spcBef>
        <a:spcAft>
          <a:spcPct val="0"/>
        </a:spcAft>
        <a:defRPr sz="24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4" Type="http://schemas.openxmlformats.org/officeDocument/2006/relationships/oleObject" Target="../embeddings/oleObject37.bin"/><Relationship Id="rId5" Type="http://schemas.openxmlformats.org/officeDocument/2006/relationships/image" Target="../media/image79.emf"/><Relationship Id="rId1" Type="http://schemas.openxmlformats.org/officeDocument/2006/relationships/vmlDrawing" Target="../drawings/vmlDrawing35.vml"/><Relationship Id="rId2"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oleObject" Target="../embeddings/oleObject38.bin"/><Relationship Id="rId5" Type="http://schemas.openxmlformats.org/officeDocument/2006/relationships/image" Target="../media/image80.emf"/><Relationship Id="rId1" Type="http://schemas.openxmlformats.org/officeDocument/2006/relationships/vmlDrawing" Target="../drawings/vmlDrawing36.vml"/><Relationship Id="rId2"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oleObject" Target="../embeddings/oleObject39.bin"/><Relationship Id="rId5" Type="http://schemas.openxmlformats.org/officeDocument/2006/relationships/image" Target="../media/image81.emf"/><Relationship Id="rId1" Type="http://schemas.openxmlformats.org/officeDocument/2006/relationships/vmlDrawing" Target="../drawings/vmlDrawing37.vml"/><Relationship Id="rId2"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oleObject" Target="../embeddings/oleObject40.bin"/><Relationship Id="rId5" Type="http://schemas.openxmlformats.org/officeDocument/2006/relationships/image" Target="../media/image82.emf"/><Relationship Id="rId1" Type="http://schemas.openxmlformats.org/officeDocument/2006/relationships/vmlDrawing" Target="../drawings/vmlDrawing38.vml"/><Relationship Id="rId2"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3.xml"/><Relationship Id="rId4" Type="http://schemas.openxmlformats.org/officeDocument/2006/relationships/oleObject" Target="../embeddings/oleObject41.bin"/><Relationship Id="rId5" Type="http://schemas.openxmlformats.org/officeDocument/2006/relationships/image" Target="../media/image83.emf"/><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8.xml"/><Relationship Id="rId4" Type="http://schemas.openxmlformats.org/officeDocument/2006/relationships/oleObject" Target="../embeddings/oleObject42.bin"/><Relationship Id="rId5" Type="http://schemas.openxmlformats.org/officeDocument/2006/relationships/image" Target="../media/image84.wmf"/><Relationship Id="rId1" Type="http://schemas.openxmlformats.org/officeDocument/2006/relationships/vmlDrawing" Target="../drawings/vmlDrawing40.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4.bin"/><Relationship Id="rId5" Type="http://schemas.openxmlformats.org/officeDocument/2006/relationships/image" Target="../media/image2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5.bin"/><Relationship Id="rId5" Type="http://schemas.openxmlformats.org/officeDocument/2006/relationships/image" Target="../media/image2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6.bin"/><Relationship Id="rId5" Type="http://schemas.openxmlformats.org/officeDocument/2006/relationships/image" Target="../media/image26.emf"/><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7.bin"/><Relationship Id="rId5" Type="http://schemas.openxmlformats.org/officeDocument/2006/relationships/image" Target="../media/image28.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8.bin"/><Relationship Id="rId5" Type="http://schemas.openxmlformats.org/officeDocument/2006/relationships/image" Target="../media/image30.emf"/><Relationship Id="rId1" Type="http://schemas.openxmlformats.org/officeDocument/2006/relationships/vmlDrawing" Target="../drawings/vmlDrawing7.vml"/><Relationship Id="rId2"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9.bin"/><Relationship Id="rId5" Type="http://schemas.openxmlformats.org/officeDocument/2006/relationships/image" Target="../media/image38.emf"/><Relationship Id="rId1" Type="http://schemas.openxmlformats.org/officeDocument/2006/relationships/vmlDrawing" Target="../drawings/vmlDrawing8.vml"/><Relationship Id="rId2"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0.bin"/><Relationship Id="rId5" Type="http://schemas.openxmlformats.org/officeDocument/2006/relationships/image" Target="../media/image39.emf"/><Relationship Id="rId1" Type="http://schemas.openxmlformats.org/officeDocument/2006/relationships/vmlDrawing" Target="../drawings/vmlDrawing9.vml"/><Relationship Id="rId2"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1.bin"/><Relationship Id="rId5" Type="http://schemas.openxmlformats.org/officeDocument/2006/relationships/image" Target="../media/image40.emf"/><Relationship Id="rId1" Type="http://schemas.openxmlformats.org/officeDocument/2006/relationships/vmlDrawing" Target="../drawings/vmlDrawing10.vml"/><Relationship Id="rId2"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2.bin"/><Relationship Id="rId5" Type="http://schemas.openxmlformats.org/officeDocument/2006/relationships/image" Target="../media/image41.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3.emf"/><Relationship Id="rId6" Type="http://schemas.openxmlformats.org/officeDocument/2006/relationships/oleObject" Target="../embeddings/oleObject2.bin"/><Relationship Id="rId7" Type="http://schemas.openxmlformats.org/officeDocument/2006/relationships/image" Target="../media/image4.emf"/><Relationship Id="rId8" Type="http://schemas.openxmlformats.org/officeDocument/2006/relationships/image" Target="../media/image5.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13.bin"/><Relationship Id="rId5" Type="http://schemas.openxmlformats.org/officeDocument/2006/relationships/image" Target="../media/image43.emf"/><Relationship Id="rId1" Type="http://schemas.openxmlformats.org/officeDocument/2006/relationships/vmlDrawing" Target="../drawings/vmlDrawing12.vml"/><Relationship Id="rId2"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14.bin"/><Relationship Id="rId5" Type="http://schemas.openxmlformats.org/officeDocument/2006/relationships/image" Target="../media/image44.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15.bin"/><Relationship Id="rId5" Type="http://schemas.openxmlformats.org/officeDocument/2006/relationships/image" Target="../media/image45.emf"/><Relationship Id="rId6" Type="http://schemas.openxmlformats.org/officeDocument/2006/relationships/oleObject" Target="../embeddings/oleObject16.bin"/><Relationship Id="rId7" Type="http://schemas.openxmlformats.org/officeDocument/2006/relationships/image" Target="../media/image46.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47.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18.bin"/><Relationship Id="rId5" Type="http://schemas.openxmlformats.org/officeDocument/2006/relationships/image" Target="../media/image48.emf"/><Relationship Id="rId1" Type="http://schemas.openxmlformats.org/officeDocument/2006/relationships/vmlDrawing" Target="../drawings/vmlDrawing16.vml"/><Relationship Id="rId2"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19.bin"/><Relationship Id="rId5" Type="http://schemas.openxmlformats.org/officeDocument/2006/relationships/image" Target="../media/image49.emf"/><Relationship Id="rId1" Type="http://schemas.openxmlformats.org/officeDocument/2006/relationships/vmlDrawing" Target="../drawings/vmlDrawing17.vml"/><Relationship Id="rId2"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png"/><Relationship Id="rId5" Type="http://schemas.openxmlformats.org/officeDocument/2006/relationships/oleObject" Target="../embeddings/oleObject3.bin"/><Relationship Id="rId6" Type="http://schemas.openxmlformats.org/officeDocument/2006/relationships/image" Target="../media/image6.emf"/><Relationship Id="rId7"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20.bin"/><Relationship Id="rId5" Type="http://schemas.openxmlformats.org/officeDocument/2006/relationships/image" Target="../media/image50.emf"/><Relationship Id="rId1" Type="http://schemas.openxmlformats.org/officeDocument/2006/relationships/vmlDrawing" Target="../drawings/vmlDrawing18.vml"/><Relationship Id="rId2"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21.bin"/><Relationship Id="rId5" Type="http://schemas.openxmlformats.org/officeDocument/2006/relationships/image" Target="../media/image51.emf"/><Relationship Id="rId1" Type="http://schemas.openxmlformats.org/officeDocument/2006/relationships/vmlDrawing" Target="../drawings/vmlDrawing19.vml"/><Relationship Id="rId2"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22.bin"/><Relationship Id="rId5" Type="http://schemas.openxmlformats.org/officeDocument/2006/relationships/image" Target="../media/image52.emf"/><Relationship Id="rId1" Type="http://schemas.openxmlformats.org/officeDocument/2006/relationships/vmlDrawing" Target="../drawings/vmlDrawing20.vml"/><Relationship Id="rId2"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23.bin"/><Relationship Id="rId5" Type="http://schemas.openxmlformats.org/officeDocument/2006/relationships/image" Target="../media/image53.emf"/><Relationship Id="rId1" Type="http://schemas.openxmlformats.org/officeDocument/2006/relationships/vmlDrawing" Target="../drawings/vmlDrawing21.vml"/><Relationship Id="rId2"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24.bin"/><Relationship Id="rId5" Type="http://schemas.openxmlformats.org/officeDocument/2006/relationships/image" Target="../media/image54.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oleObject" Target="../embeddings/oleObject25.bin"/><Relationship Id="rId5" Type="http://schemas.openxmlformats.org/officeDocument/2006/relationships/image" Target="../media/image55.emf"/><Relationship Id="rId1" Type="http://schemas.openxmlformats.org/officeDocument/2006/relationships/vmlDrawing" Target="../drawings/vmlDrawing23.vml"/><Relationship Id="rId2"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26.bin"/><Relationship Id="rId5" Type="http://schemas.openxmlformats.org/officeDocument/2006/relationships/image" Target="../media/image56.emf"/><Relationship Id="rId1" Type="http://schemas.openxmlformats.org/officeDocument/2006/relationships/vmlDrawing" Target="../drawings/vmlDrawing24.vml"/><Relationship Id="rId2"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27.bin"/><Relationship Id="rId5" Type="http://schemas.openxmlformats.org/officeDocument/2006/relationships/image" Target="../media/image57.emf"/><Relationship Id="rId1" Type="http://schemas.openxmlformats.org/officeDocument/2006/relationships/vmlDrawing" Target="../drawings/vmlDrawing25.vml"/><Relationship Id="rId2"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oleObject" Target="../embeddings/oleObject28.bin"/><Relationship Id="rId5" Type="http://schemas.openxmlformats.org/officeDocument/2006/relationships/image" Target="../media/image58.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29.bin"/><Relationship Id="rId5" Type="http://schemas.openxmlformats.org/officeDocument/2006/relationships/image" Target="../media/image59.emf"/><Relationship Id="rId1" Type="http://schemas.openxmlformats.org/officeDocument/2006/relationships/vmlDrawing" Target="../drawings/vmlDrawing27.vml"/><Relationship Id="rId2"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oleObject" Target="../embeddings/oleObject30.bin"/><Relationship Id="rId5" Type="http://schemas.openxmlformats.org/officeDocument/2006/relationships/image" Target="../media/image60.emf"/><Relationship Id="rId1" Type="http://schemas.openxmlformats.org/officeDocument/2006/relationships/vmlDrawing" Target="../drawings/vmlDrawing28.vml"/><Relationship Id="rId2"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1.emf"/></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0.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1.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oleObject31.bin"/><Relationship Id="rId5" Type="http://schemas.openxmlformats.org/officeDocument/2006/relationships/image" Target="../media/image72.emf"/><Relationship Id="rId1" Type="http://schemas.openxmlformats.org/officeDocument/2006/relationships/vmlDrawing" Target="../drawings/vmlDrawing29.vml"/><Relationship Id="rId2"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3.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oleObject" Target="../embeddings/oleObject32.bin"/><Relationship Id="rId5" Type="http://schemas.openxmlformats.org/officeDocument/2006/relationships/image" Target="../media/image74.emf"/><Relationship Id="rId1" Type="http://schemas.openxmlformats.org/officeDocument/2006/relationships/vmlDrawing" Target="../drawings/vmlDrawing30.vml"/><Relationship Id="rId2"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oleObject33.bin"/><Relationship Id="rId5" Type="http://schemas.openxmlformats.org/officeDocument/2006/relationships/image" Target="../media/image75.emf"/><Relationship Id="rId1" Type="http://schemas.openxmlformats.org/officeDocument/2006/relationships/vmlDrawing" Target="../drawings/vmlDrawing31.vml"/><Relationship Id="rId2"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oleObject" Target="../embeddings/oleObject34.bin"/><Relationship Id="rId5" Type="http://schemas.openxmlformats.org/officeDocument/2006/relationships/image" Target="../media/image76.emf"/><Relationship Id="rId1" Type="http://schemas.openxmlformats.org/officeDocument/2006/relationships/vmlDrawing" Target="../drawings/vmlDrawing32.vml"/><Relationship Id="rId2"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oleObject" Target="../embeddings/oleObject35.bin"/><Relationship Id="rId5" Type="http://schemas.openxmlformats.org/officeDocument/2006/relationships/image" Target="../media/image77.emf"/><Relationship Id="rId1" Type="http://schemas.openxmlformats.org/officeDocument/2006/relationships/vmlDrawing" Target="../drawings/vmlDrawing33.vml"/><Relationship Id="rId2"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4.xml"/><Relationship Id="rId4" Type="http://schemas.openxmlformats.org/officeDocument/2006/relationships/oleObject" Target="../embeddings/oleObject36.bin"/><Relationship Id="rId5" Type="http://schemas.openxmlformats.org/officeDocument/2006/relationships/image" Target="../media/image78.emf"/><Relationship Id="rId1" Type="http://schemas.openxmlformats.org/officeDocument/2006/relationships/vmlDrawing" Target="../drawings/vmlDrawing34.vml"/><Relationship Id="rId2"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p:txBody>
          <a:bodyPr/>
          <a:lstStyle/>
          <a:p>
            <a:r>
              <a:rPr lang="en-US" dirty="0"/>
              <a:t>CISSP</a:t>
            </a:r>
            <a:r>
              <a:rPr lang="en-US" baseline="30000" dirty="0"/>
              <a:t>®</a:t>
            </a:r>
            <a:r>
              <a:rPr lang="en-US" dirty="0"/>
              <a:t> Common Body of </a:t>
            </a:r>
            <a:r>
              <a:rPr lang="en-US" dirty="0" smtClean="0"/>
              <a:t>Knowledge Review:</a:t>
            </a:r>
            <a:r>
              <a:rPr lang="en-US" dirty="0"/>
              <a:t/>
            </a:r>
            <a:br>
              <a:rPr lang="en-US" dirty="0"/>
            </a:br>
            <a:r>
              <a:rPr lang="en-US" dirty="0"/>
              <a:t> </a:t>
            </a:r>
            <a:r>
              <a:rPr lang="en-US" sz="3200" dirty="0">
                <a:solidFill>
                  <a:srgbClr val="FF6600"/>
                </a:solidFill>
              </a:rPr>
              <a:t>Security Architecture &amp; Design Domain</a:t>
            </a:r>
          </a:p>
        </p:txBody>
      </p:sp>
      <p:sp>
        <p:nvSpPr>
          <p:cNvPr id="394243" name="Rectangle 3"/>
          <p:cNvSpPr>
            <a:spLocks noGrp="1" noChangeArrowheads="1"/>
          </p:cNvSpPr>
          <p:nvPr>
            <p:ph type="subTitle" idx="1"/>
          </p:nvPr>
        </p:nvSpPr>
        <p:spPr>
          <a:xfrm>
            <a:off x="2174875" y="3733800"/>
            <a:ext cx="4772025" cy="1143000"/>
          </a:xfrm>
        </p:spPr>
        <p:txBody>
          <a:bodyPr/>
          <a:lstStyle/>
          <a:p>
            <a:pPr>
              <a:tabLst>
                <a:tab pos="1146175" algn="l"/>
              </a:tabLst>
            </a:pPr>
            <a:r>
              <a:rPr lang="en-US" dirty="0" smtClean="0"/>
              <a:t>Version: </a:t>
            </a:r>
            <a:r>
              <a:rPr lang="en-US" dirty="0" smtClean="0"/>
              <a:t>5.10</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4" name="Picture 2"/>
          <p:cNvPicPr>
            <a:picLocks noGrp="1" noChangeAspect="1" noChangeArrowheads="1"/>
          </p:cNvPicPr>
          <p:nvPr>
            <p:ph sz="half" idx="2"/>
          </p:nvPr>
        </p:nvPicPr>
        <p:blipFill>
          <a:blip r:embed="rId3" cstate="print"/>
          <a:srcRect/>
          <a:stretch>
            <a:fillRect/>
          </a:stretch>
        </p:blipFill>
        <p:spPr bwMode="auto">
          <a:xfrm>
            <a:off x="5147371" y="1867786"/>
            <a:ext cx="3722391" cy="3237614"/>
          </a:xfrm>
          <a:prstGeom prst="rect">
            <a:avLst/>
          </a:prstGeom>
          <a:noFill/>
          <a:ln w="9525">
            <a:noFill/>
            <a:miter lim="800000"/>
            <a:headEnd/>
            <a:tailEnd/>
          </a:ln>
        </p:spPr>
      </p:pic>
      <p:sp>
        <p:nvSpPr>
          <p:cNvPr id="5" name="Slide Number Placeholder 4"/>
          <p:cNvSpPr>
            <a:spLocks noGrp="1"/>
          </p:cNvSpPr>
          <p:nvPr>
            <p:ph type="sldNum" sz="quarter" idx="10"/>
          </p:nvPr>
        </p:nvSpPr>
        <p:spPr/>
        <p:txBody>
          <a:bodyPr/>
          <a:lstStyle/>
          <a:p>
            <a:r>
              <a:rPr lang="en-US" dirty="0"/>
              <a:t>- </a:t>
            </a:r>
            <a:fld id="{D665F3CE-2624-4264-8AA8-AF5ABA915D81}" type="slidenum">
              <a:rPr lang="en-US"/>
              <a:pPr/>
              <a:t>10</a:t>
            </a:fld>
            <a:r>
              <a:rPr lang="en-US" dirty="0"/>
              <a:t> -</a:t>
            </a:r>
          </a:p>
        </p:txBody>
      </p:sp>
      <p:sp>
        <p:nvSpPr>
          <p:cNvPr id="691202" name="Rectangle 2"/>
          <p:cNvSpPr>
            <a:spLocks noGrp="1" noChangeArrowheads="1"/>
          </p:cNvSpPr>
          <p:nvPr>
            <p:ph type="title"/>
          </p:nvPr>
        </p:nvSpPr>
        <p:spPr/>
        <p:txBody>
          <a:bodyPr/>
          <a:lstStyle/>
          <a:p>
            <a:r>
              <a:rPr lang="en-US" sz="1200" dirty="0" smtClean="0"/>
              <a:t>Computing Platforms </a:t>
            </a:r>
            <a:r>
              <a:rPr lang="en-US" sz="1200" dirty="0"/>
              <a:t/>
            </a:r>
            <a:br>
              <a:rPr lang="en-US" sz="1200" dirty="0"/>
            </a:br>
            <a:r>
              <a:rPr lang="en-US" dirty="0"/>
              <a:t>Hardware Components</a:t>
            </a:r>
          </a:p>
        </p:txBody>
      </p:sp>
      <p:sp>
        <p:nvSpPr>
          <p:cNvPr id="691203" name="Rectangle 3"/>
          <p:cNvSpPr>
            <a:spLocks noGrp="1" noChangeArrowheads="1"/>
          </p:cNvSpPr>
          <p:nvPr>
            <p:ph type="body" sz="half" idx="1"/>
          </p:nvPr>
        </p:nvSpPr>
        <p:spPr>
          <a:xfrm>
            <a:off x="457200" y="1143000"/>
            <a:ext cx="6477000" cy="5334000"/>
          </a:xfrm>
        </p:spPr>
        <p:txBody>
          <a:bodyPr/>
          <a:lstStyle/>
          <a:p>
            <a:pPr>
              <a:lnSpc>
                <a:spcPct val="90000"/>
              </a:lnSpc>
              <a:buClr>
                <a:srgbClr val="003399"/>
              </a:buClr>
            </a:pPr>
            <a:r>
              <a:rPr lang="en-US" u="sng" dirty="0">
                <a:solidFill>
                  <a:srgbClr val="FF6600"/>
                </a:solidFill>
              </a:rPr>
              <a:t>Central Processing Unit</a:t>
            </a:r>
            <a:r>
              <a:rPr lang="en-US" dirty="0"/>
              <a:t> (CPU)</a:t>
            </a:r>
          </a:p>
          <a:p>
            <a:pPr lvl="1">
              <a:lnSpc>
                <a:spcPct val="90000"/>
              </a:lnSpc>
              <a:buClr>
                <a:srgbClr val="003399"/>
              </a:buClr>
            </a:pPr>
            <a:r>
              <a:rPr lang="en-US" dirty="0"/>
              <a:t>Registers (General-purpose, Dedicated)</a:t>
            </a:r>
          </a:p>
          <a:p>
            <a:pPr lvl="1">
              <a:lnSpc>
                <a:spcPct val="90000"/>
              </a:lnSpc>
              <a:buClr>
                <a:srgbClr val="003399"/>
              </a:buClr>
            </a:pPr>
            <a:r>
              <a:rPr lang="en-US" dirty="0"/>
              <a:t>Arithmetic Logical Unit (ALU)</a:t>
            </a:r>
          </a:p>
          <a:p>
            <a:pPr>
              <a:lnSpc>
                <a:spcPct val="90000"/>
              </a:lnSpc>
              <a:buClr>
                <a:srgbClr val="003399"/>
              </a:buClr>
            </a:pPr>
            <a:r>
              <a:rPr lang="en-US" u="sng" dirty="0">
                <a:solidFill>
                  <a:srgbClr val="FF6600"/>
                </a:solidFill>
              </a:rPr>
              <a:t>Memory</a:t>
            </a:r>
          </a:p>
          <a:p>
            <a:pPr lvl="1">
              <a:lnSpc>
                <a:spcPct val="90000"/>
              </a:lnSpc>
              <a:buClr>
                <a:srgbClr val="003399"/>
              </a:buClr>
            </a:pPr>
            <a:r>
              <a:rPr lang="en-US" dirty="0"/>
              <a:t>Primary + Secondary Cache</a:t>
            </a:r>
          </a:p>
          <a:p>
            <a:pPr lvl="1">
              <a:lnSpc>
                <a:spcPct val="90000"/>
              </a:lnSpc>
              <a:buClr>
                <a:srgbClr val="003399"/>
              </a:buClr>
            </a:pPr>
            <a:r>
              <a:rPr lang="en-US" dirty="0"/>
              <a:t>Read Only Memory (ROM)</a:t>
            </a:r>
          </a:p>
          <a:p>
            <a:pPr lvl="1">
              <a:lnSpc>
                <a:spcPct val="90000"/>
              </a:lnSpc>
              <a:buClr>
                <a:srgbClr val="003399"/>
              </a:buClr>
            </a:pPr>
            <a:r>
              <a:rPr lang="en-US" dirty="0"/>
              <a:t>Random Access Memory (RAM)</a:t>
            </a:r>
          </a:p>
          <a:p>
            <a:pPr lvl="1">
              <a:lnSpc>
                <a:spcPct val="90000"/>
              </a:lnSpc>
              <a:buClr>
                <a:srgbClr val="003399"/>
              </a:buClr>
            </a:pPr>
            <a:r>
              <a:rPr lang="en-US" dirty="0"/>
              <a:t>Flash Memory</a:t>
            </a:r>
          </a:p>
          <a:p>
            <a:pPr lvl="1">
              <a:lnSpc>
                <a:spcPct val="90000"/>
              </a:lnSpc>
              <a:buClr>
                <a:srgbClr val="003399"/>
              </a:buClr>
            </a:pPr>
            <a:r>
              <a:rPr lang="en-US" dirty="0"/>
              <a:t>Virtual Memory (via Storage)</a:t>
            </a:r>
          </a:p>
          <a:p>
            <a:pPr>
              <a:lnSpc>
                <a:spcPct val="90000"/>
              </a:lnSpc>
              <a:buClr>
                <a:srgbClr val="003399"/>
              </a:buClr>
            </a:pPr>
            <a:r>
              <a:rPr lang="en-US" u="sng" dirty="0">
                <a:solidFill>
                  <a:srgbClr val="FF6600"/>
                </a:solidFill>
              </a:rPr>
              <a:t>Input/Output</a:t>
            </a:r>
            <a:r>
              <a:rPr lang="en-US" dirty="0">
                <a:solidFill>
                  <a:srgbClr val="FF6600"/>
                </a:solidFill>
              </a:rPr>
              <a:t> </a:t>
            </a:r>
            <a:r>
              <a:rPr lang="en-US" dirty="0"/>
              <a:t>(I/O) Devices</a:t>
            </a:r>
          </a:p>
          <a:p>
            <a:pPr lvl="1">
              <a:lnSpc>
                <a:spcPct val="90000"/>
              </a:lnSpc>
              <a:buClr>
                <a:srgbClr val="003399"/>
              </a:buClr>
            </a:pPr>
            <a:r>
              <a:rPr lang="en-US" dirty="0"/>
              <a:t>System Bus &amp; Channels</a:t>
            </a:r>
          </a:p>
          <a:p>
            <a:pPr lvl="1">
              <a:lnSpc>
                <a:spcPct val="90000"/>
              </a:lnSpc>
              <a:buClr>
                <a:srgbClr val="003399"/>
              </a:buClr>
            </a:pPr>
            <a:r>
              <a:rPr lang="en-US" dirty="0"/>
              <a:t>Serial, Parallel, USB, SCSI, PCMCIA, etc.</a:t>
            </a:r>
          </a:p>
          <a:p>
            <a:pPr lvl="1">
              <a:lnSpc>
                <a:spcPct val="90000"/>
              </a:lnSpc>
              <a:buClr>
                <a:srgbClr val="003399"/>
              </a:buClr>
            </a:pPr>
            <a:r>
              <a:rPr lang="en-US" dirty="0"/>
              <a:t>Network Interface Card (NIC)</a:t>
            </a:r>
          </a:p>
          <a:p>
            <a:pPr>
              <a:lnSpc>
                <a:spcPct val="90000"/>
              </a:lnSpc>
              <a:buClr>
                <a:srgbClr val="003399"/>
              </a:buClr>
            </a:pPr>
            <a:r>
              <a:rPr lang="en-US" u="sng" dirty="0">
                <a:solidFill>
                  <a:srgbClr val="FF6600"/>
                </a:solidFill>
              </a:rPr>
              <a:t>Storage</a:t>
            </a:r>
          </a:p>
          <a:p>
            <a:pPr lvl="1">
              <a:lnSpc>
                <a:spcPct val="90000"/>
              </a:lnSpc>
              <a:buClr>
                <a:srgbClr val="003399"/>
              </a:buClr>
            </a:pPr>
            <a:r>
              <a:rPr lang="en-US" dirty="0"/>
              <a:t>Disk, Tape, Flash (USB Jump Drive + PCMCIA)</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p:cNvSpPr>
            <a:spLocks noGrp="1"/>
          </p:cNvSpPr>
          <p:nvPr>
            <p:ph type="sldNum" sz="quarter" idx="10"/>
          </p:nvPr>
        </p:nvSpPr>
        <p:spPr/>
        <p:txBody>
          <a:bodyPr/>
          <a:lstStyle/>
          <a:p>
            <a:r>
              <a:rPr lang="en-US" dirty="0"/>
              <a:t>- </a:t>
            </a:r>
            <a:fld id="{3D81DB6C-6415-4AF2-93A3-AD8355D44183}" type="slidenum">
              <a:rPr lang="en-US"/>
              <a:pPr/>
              <a:t>100</a:t>
            </a:fld>
            <a:r>
              <a:rPr lang="en-US" dirty="0"/>
              <a:t> -</a:t>
            </a:r>
          </a:p>
        </p:txBody>
      </p:sp>
      <p:sp>
        <p:nvSpPr>
          <p:cNvPr id="648194" name="Rectangle 2"/>
          <p:cNvSpPr>
            <a:spLocks noGrp="1" noChangeArrowheads="1"/>
          </p:cNvSpPr>
          <p:nvPr>
            <p:ph type="title"/>
          </p:nvPr>
        </p:nvSpPr>
        <p:spPr/>
        <p:txBody>
          <a:bodyPr/>
          <a:lstStyle/>
          <a:p>
            <a:r>
              <a:rPr lang="en-US" sz="1200" dirty="0"/>
              <a:t>Implementation Architecture </a:t>
            </a:r>
            <a:br>
              <a:rPr lang="en-US" sz="1200" dirty="0"/>
            </a:br>
            <a:r>
              <a:rPr lang="en-US" dirty="0"/>
              <a:t>Allocate Security Services</a:t>
            </a:r>
            <a:r>
              <a:rPr lang="en-US" sz="2800" dirty="0"/>
              <a:t> </a:t>
            </a:r>
            <a:r>
              <a:rPr lang="en-US" dirty="0"/>
              <a:t>– Defense-in-Depth </a:t>
            </a:r>
            <a:r>
              <a:rPr lang="en-US" sz="1200" dirty="0"/>
              <a:t>…(1/2)</a:t>
            </a:r>
          </a:p>
        </p:txBody>
      </p:sp>
      <p:grpSp>
        <p:nvGrpSpPr>
          <p:cNvPr id="648195" name="Group 3"/>
          <p:cNvGrpSpPr>
            <a:grpSpLocks noChangeAspect="1"/>
          </p:cNvGrpSpPr>
          <p:nvPr/>
        </p:nvGrpSpPr>
        <p:grpSpPr bwMode="auto">
          <a:xfrm>
            <a:off x="228600" y="2514600"/>
            <a:ext cx="3733800" cy="2438400"/>
            <a:chOff x="432" y="768"/>
            <a:chExt cx="3672" cy="2952"/>
          </a:xfrm>
        </p:grpSpPr>
        <p:sp>
          <p:nvSpPr>
            <p:cNvPr id="648196" name="AutoShape 4"/>
            <p:cNvSpPr>
              <a:spLocks noChangeAspect="1" noChangeArrowheads="1"/>
            </p:cNvSpPr>
            <p:nvPr/>
          </p:nvSpPr>
          <p:spPr bwMode="auto">
            <a:xfrm>
              <a:off x="576" y="1056"/>
              <a:ext cx="3024" cy="672"/>
            </a:xfrm>
            <a:prstGeom prst="upArrow">
              <a:avLst>
                <a:gd name="adj1" fmla="val 51120"/>
                <a:gd name="adj2" fmla="val 100000"/>
              </a:avLst>
            </a:prstGeom>
            <a:gradFill rotWithShape="0">
              <a:gsLst>
                <a:gs pos="0">
                  <a:srgbClr val="FF6600"/>
                </a:gs>
                <a:gs pos="100000">
                  <a:srgbClr val="FF9900"/>
                </a:gs>
              </a:gsLst>
              <a:lin ang="5400000" scaled="1"/>
            </a:gradFill>
            <a:ln w="9525">
              <a:noFill/>
              <a:miter lim="800000"/>
              <a:headEnd/>
              <a:tailEnd/>
            </a:ln>
          </p:spPr>
          <p:txBody>
            <a:bodyPr anchor="ctr">
              <a:spAutoFit/>
            </a:bodyPr>
            <a:lstStyle/>
            <a:p>
              <a:endParaRPr lang="en-US" dirty="0"/>
            </a:p>
          </p:txBody>
        </p:sp>
        <p:sp>
          <p:nvSpPr>
            <p:cNvPr id="648197" name="AutoShape 5"/>
            <p:cNvSpPr>
              <a:spLocks noChangeAspect="1" noChangeArrowheads="1"/>
            </p:cNvSpPr>
            <p:nvPr/>
          </p:nvSpPr>
          <p:spPr bwMode="auto">
            <a:xfrm>
              <a:off x="432" y="1673"/>
              <a:ext cx="3312" cy="2047"/>
            </a:xfrm>
            <a:prstGeom prst="roundRect">
              <a:avLst>
                <a:gd name="adj" fmla="val 16667"/>
              </a:avLst>
            </a:prstGeom>
            <a:solidFill>
              <a:srgbClr val="FF9900"/>
            </a:solidFill>
            <a:ln w="19050">
              <a:noFill/>
              <a:round/>
              <a:headEnd/>
              <a:tailEnd/>
            </a:ln>
          </p:spPr>
          <p:txBody>
            <a:bodyPr anchor="ctr">
              <a:spAutoFit/>
            </a:bodyPr>
            <a:lstStyle/>
            <a:p>
              <a:endParaRPr lang="en-US" dirty="0"/>
            </a:p>
          </p:txBody>
        </p:sp>
        <p:sp>
          <p:nvSpPr>
            <p:cNvPr id="648198" name="AutoShape 6"/>
            <p:cNvSpPr>
              <a:spLocks noChangeAspect="1" noChangeArrowheads="1"/>
            </p:cNvSpPr>
            <p:nvPr/>
          </p:nvSpPr>
          <p:spPr bwMode="auto">
            <a:xfrm>
              <a:off x="497" y="3018"/>
              <a:ext cx="3201" cy="627"/>
            </a:xfrm>
            <a:prstGeom prst="roundRect">
              <a:avLst>
                <a:gd name="adj" fmla="val 41667"/>
              </a:avLst>
            </a:prstGeom>
            <a:solidFill>
              <a:srgbClr val="FFFFFF"/>
            </a:solidFill>
            <a:ln w="19050">
              <a:noFill/>
              <a:round/>
              <a:headEnd/>
              <a:tailEnd/>
            </a:ln>
          </p:spPr>
          <p:txBody>
            <a:bodyPr anchor="ctr">
              <a:spAutoFit/>
            </a:bodyPr>
            <a:lstStyle/>
            <a:p>
              <a:endParaRPr lang="en-US" dirty="0"/>
            </a:p>
          </p:txBody>
        </p:sp>
        <p:sp>
          <p:nvSpPr>
            <p:cNvPr id="648199" name="Text Box 7"/>
            <p:cNvSpPr txBox="1">
              <a:spLocks noChangeAspect="1" noChangeArrowheads="1"/>
            </p:cNvSpPr>
            <p:nvPr/>
          </p:nvSpPr>
          <p:spPr bwMode="auto">
            <a:xfrm>
              <a:off x="563" y="3092"/>
              <a:ext cx="711" cy="445"/>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600" b="1" dirty="0">
                  <a:solidFill>
                    <a:srgbClr val="000099"/>
                  </a:solidFill>
                  <a:latin typeface="Times New Roman" pitchFamily="18" charset="0"/>
                </a:rPr>
                <a:t>Defending the Network &amp; Infrastructure</a:t>
              </a:r>
              <a:endParaRPr lang="en-US" sz="900" dirty="0">
                <a:latin typeface="Times New Roman" pitchFamily="18" charset="0"/>
              </a:endParaRPr>
            </a:p>
          </p:txBody>
        </p:sp>
        <p:sp>
          <p:nvSpPr>
            <p:cNvPr id="648200" name="Text Box 8"/>
            <p:cNvSpPr txBox="1">
              <a:spLocks noChangeAspect="1" noChangeArrowheads="1"/>
            </p:cNvSpPr>
            <p:nvPr/>
          </p:nvSpPr>
          <p:spPr bwMode="auto">
            <a:xfrm>
              <a:off x="1339" y="3092"/>
              <a:ext cx="714" cy="445"/>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600" b="1" dirty="0">
                  <a:solidFill>
                    <a:srgbClr val="000099"/>
                  </a:solidFill>
                  <a:latin typeface="Times New Roman" pitchFamily="18" charset="0"/>
                </a:rPr>
                <a:t>Defending the Enclave Boundary</a:t>
              </a:r>
              <a:endParaRPr lang="en-US" sz="900" dirty="0">
                <a:latin typeface="Times New Roman" pitchFamily="18" charset="0"/>
              </a:endParaRPr>
            </a:p>
          </p:txBody>
        </p:sp>
        <p:sp>
          <p:nvSpPr>
            <p:cNvPr id="648201" name="Text Box 9"/>
            <p:cNvSpPr txBox="1">
              <a:spLocks noChangeAspect="1" noChangeArrowheads="1"/>
            </p:cNvSpPr>
            <p:nvPr/>
          </p:nvSpPr>
          <p:spPr bwMode="auto">
            <a:xfrm>
              <a:off x="2117" y="3092"/>
              <a:ext cx="711" cy="445"/>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600" b="1" dirty="0">
                  <a:solidFill>
                    <a:srgbClr val="000099"/>
                  </a:solidFill>
                  <a:latin typeface="Times New Roman" pitchFamily="18" charset="0"/>
                </a:rPr>
                <a:t>Defending the Computing Environment</a:t>
              </a:r>
              <a:endParaRPr lang="en-US" sz="900" dirty="0">
                <a:latin typeface="Times New Roman" pitchFamily="18" charset="0"/>
              </a:endParaRPr>
            </a:p>
          </p:txBody>
        </p:sp>
        <p:sp>
          <p:nvSpPr>
            <p:cNvPr id="648202" name="Text Box 10"/>
            <p:cNvSpPr txBox="1">
              <a:spLocks noChangeAspect="1" noChangeArrowheads="1"/>
            </p:cNvSpPr>
            <p:nvPr/>
          </p:nvSpPr>
          <p:spPr bwMode="auto">
            <a:xfrm>
              <a:off x="2891" y="3095"/>
              <a:ext cx="713" cy="446"/>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600" b="1" dirty="0">
                  <a:solidFill>
                    <a:srgbClr val="000099"/>
                  </a:solidFill>
                  <a:latin typeface="Times New Roman" pitchFamily="18" charset="0"/>
                </a:rPr>
                <a:t>Supporting </a:t>
              </a:r>
            </a:p>
            <a:p>
              <a:pPr algn="ctr"/>
              <a:r>
                <a:rPr lang="en-US" sz="600" b="1" dirty="0">
                  <a:solidFill>
                    <a:srgbClr val="000099"/>
                  </a:solidFill>
                  <a:latin typeface="Times New Roman" pitchFamily="18" charset="0"/>
                </a:rPr>
                <a:t>the Infrastructure</a:t>
              </a:r>
              <a:endParaRPr lang="en-US" sz="900" dirty="0">
                <a:latin typeface="Times New Roman" pitchFamily="18" charset="0"/>
              </a:endParaRPr>
            </a:p>
          </p:txBody>
        </p:sp>
        <p:sp>
          <p:nvSpPr>
            <p:cNvPr id="648203" name="AutoShape 11"/>
            <p:cNvSpPr>
              <a:spLocks noChangeAspect="1" noChangeArrowheads="1"/>
            </p:cNvSpPr>
            <p:nvPr/>
          </p:nvSpPr>
          <p:spPr bwMode="auto">
            <a:xfrm>
              <a:off x="432" y="768"/>
              <a:ext cx="3672" cy="731"/>
            </a:xfrm>
            <a:prstGeom prst="rightArrow">
              <a:avLst>
                <a:gd name="adj1" fmla="val 52380"/>
                <a:gd name="adj2" fmla="val 78372"/>
              </a:avLst>
            </a:prstGeom>
            <a:solidFill>
              <a:srgbClr val="FF3300"/>
            </a:solidFill>
            <a:ln w="9525">
              <a:noFill/>
              <a:miter lim="800000"/>
              <a:headEnd/>
              <a:tailEnd/>
            </a:ln>
          </p:spPr>
          <p:txBody>
            <a:bodyPr anchor="ctr">
              <a:spAutoFit/>
            </a:bodyPr>
            <a:lstStyle/>
            <a:p>
              <a:endParaRPr lang="en-US" dirty="0"/>
            </a:p>
          </p:txBody>
        </p:sp>
        <p:sp>
          <p:nvSpPr>
            <p:cNvPr id="648204" name="Text Box 12"/>
            <p:cNvSpPr txBox="1">
              <a:spLocks noChangeAspect="1" noChangeArrowheads="1"/>
            </p:cNvSpPr>
            <p:nvPr/>
          </p:nvSpPr>
          <p:spPr bwMode="auto">
            <a:xfrm>
              <a:off x="527" y="1006"/>
              <a:ext cx="3073" cy="241"/>
            </a:xfrm>
            <a:prstGeom prst="rect">
              <a:avLst/>
            </a:prstGeom>
            <a:noFill/>
            <a:ln w="9525">
              <a:noFill/>
              <a:miter lim="800000"/>
              <a:headEnd/>
              <a:tailEnd/>
            </a:ln>
          </p:spPr>
          <p:txBody>
            <a:bodyPr>
              <a:spAutoFit/>
            </a:bodyPr>
            <a:lstStyle/>
            <a:p>
              <a:pPr algn="ctr"/>
              <a:r>
                <a:rPr lang="en-US" sz="700" b="1" dirty="0"/>
                <a:t>Successful Organization Functions</a:t>
              </a:r>
              <a:endParaRPr lang="en-US" sz="600" dirty="0">
                <a:latin typeface="Times New Roman" pitchFamily="18" charset="0"/>
              </a:endParaRPr>
            </a:p>
          </p:txBody>
        </p:sp>
        <p:sp>
          <p:nvSpPr>
            <p:cNvPr id="648205" name="Text Box 13"/>
            <p:cNvSpPr txBox="1">
              <a:spLocks noChangeAspect="1" noChangeArrowheads="1"/>
            </p:cNvSpPr>
            <p:nvPr/>
          </p:nvSpPr>
          <p:spPr bwMode="auto">
            <a:xfrm>
              <a:off x="907" y="1285"/>
              <a:ext cx="2362" cy="406"/>
            </a:xfrm>
            <a:prstGeom prst="rect">
              <a:avLst/>
            </a:prstGeom>
            <a:gradFill rotWithShape="0">
              <a:gsLst>
                <a:gs pos="0">
                  <a:srgbClr val="FF3300"/>
                </a:gs>
                <a:gs pos="100000">
                  <a:srgbClr val="FF9900"/>
                </a:gs>
              </a:gsLst>
              <a:lin ang="5400000" scaled="1"/>
            </a:gradFill>
            <a:ln w="9525">
              <a:noFill/>
              <a:miter lim="800000"/>
              <a:headEnd/>
              <a:tailEnd/>
            </a:ln>
          </p:spPr>
          <p:txBody>
            <a:bodyPr>
              <a:spAutoFit/>
            </a:bodyPr>
            <a:lstStyle/>
            <a:p>
              <a:pPr algn="ctr"/>
              <a:r>
                <a:rPr lang="en-US" sz="900" b="1" dirty="0">
                  <a:solidFill>
                    <a:srgbClr val="99CCFF"/>
                  </a:solidFill>
                </a:rPr>
                <a:t>Information Assurance</a:t>
              </a:r>
            </a:p>
            <a:p>
              <a:pPr algn="ctr"/>
              <a:endParaRPr lang="en-US" sz="700" dirty="0">
                <a:latin typeface="Times New Roman" pitchFamily="18" charset="0"/>
              </a:endParaRPr>
            </a:p>
          </p:txBody>
        </p:sp>
        <p:sp>
          <p:nvSpPr>
            <p:cNvPr id="648206" name="Text Box 14"/>
            <p:cNvSpPr txBox="1">
              <a:spLocks noChangeAspect="1" noChangeArrowheads="1"/>
            </p:cNvSpPr>
            <p:nvPr/>
          </p:nvSpPr>
          <p:spPr bwMode="auto">
            <a:xfrm>
              <a:off x="911" y="1675"/>
              <a:ext cx="2256" cy="165"/>
            </a:xfrm>
            <a:prstGeom prst="rect">
              <a:avLst/>
            </a:prstGeom>
            <a:noFill/>
            <a:ln w="9525">
              <a:noFill/>
              <a:miter lim="800000"/>
              <a:headEnd/>
              <a:tailEnd/>
            </a:ln>
          </p:spPr>
          <p:txBody>
            <a:bodyPr lIns="0" tIns="0" rIns="0" bIns="0" anchor="ctr">
              <a:spAutoFit/>
            </a:bodyPr>
            <a:lstStyle/>
            <a:p>
              <a:pPr algn="ctr"/>
              <a:r>
                <a:rPr lang="en-US" sz="900" b="1" dirty="0">
                  <a:solidFill>
                    <a:srgbClr val="000099"/>
                  </a:solidFill>
                  <a:effectLst>
                    <a:outerShdw blurRad="38100" dist="38100" dir="2700000" algn="tl">
                      <a:srgbClr val="C0C0C0"/>
                    </a:outerShdw>
                  </a:effectLst>
                </a:rPr>
                <a:t>“Defense-In-Depth” Strategy</a:t>
              </a:r>
              <a:endParaRPr lang="en-US" sz="700" dirty="0">
                <a:latin typeface="Times New Roman" pitchFamily="18" charset="0"/>
              </a:endParaRPr>
            </a:p>
          </p:txBody>
        </p:sp>
        <p:sp>
          <p:nvSpPr>
            <p:cNvPr id="648207" name="Text Box 15"/>
            <p:cNvSpPr txBox="1">
              <a:spLocks noChangeAspect="1" noChangeArrowheads="1"/>
            </p:cNvSpPr>
            <p:nvPr/>
          </p:nvSpPr>
          <p:spPr bwMode="auto">
            <a:xfrm>
              <a:off x="2735" y="1873"/>
              <a:ext cx="1068" cy="388"/>
            </a:xfrm>
            <a:prstGeom prst="rect">
              <a:avLst/>
            </a:prstGeom>
            <a:noFill/>
            <a:ln w="9525">
              <a:noFill/>
              <a:miter lim="800000"/>
              <a:headEnd/>
              <a:tailEnd/>
            </a:ln>
          </p:spPr>
          <p:txBody>
            <a:bodyPr>
              <a:spAutoFit/>
            </a:bodyPr>
            <a:lstStyle/>
            <a:p>
              <a:pPr algn="ctr"/>
              <a:r>
                <a:rPr lang="en-US" sz="500" b="1" dirty="0">
                  <a:solidFill>
                    <a:srgbClr val="000099"/>
                  </a:solidFill>
                  <a:effectLst>
                    <a:outerShdw blurRad="38100" dist="38100" dir="2700000" algn="tl">
                      <a:srgbClr val="C0C0C0"/>
                    </a:outerShdw>
                  </a:effectLst>
                </a:rPr>
                <a:t>People</a:t>
              </a:r>
            </a:p>
            <a:p>
              <a:pPr algn="ctr"/>
              <a:r>
                <a:rPr lang="en-US" sz="500" b="1" dirty="0">
                  <a:solidFill>
                    <a:srgbClr val="000099"/>
                  </a:solidFill>
                  <a:effectLst>
                    <a:outerShdw blurRad="38100" dist="38100" dir="2700000" algn="tl">
                      <a:srgbClr val="C0C0C0"/>
                    </a:outerShdw>
                  </a:effectLst>
                </a:rPr>
                <a:t>Executing Operations Supported by Technology</a:t>
              </a:r>
              <a:endParaRPr lang="en-US" sz="700" dirty="0">
                <a:latin typeface="Times New Roman" pitchFamily="18" charset="0"/>
              </a:endParaRPr>
            </a:p>
          </p:txBody>
        </p:sp>
        <p:sp>
          <p:nvSpPr>
            <p:cNvPr id="648208" name="AutoShape 16"/>
            <p:cNvSpPr>
              <a:spLocks noChangeAspect="1" noChangeArrowheads="1"/>
            </p:cNvSpPr>
            <p:nvPr/>
          </p:nvSpPr>
          <p:spPr bwMode="auto">
            <a:xfrm flipV="1">
              <a:off x="602" y="2400"/>
              <a:ext cx="2994" cy="673"/>
            </a:xfrm>
            <a:custGeom>
              <a:avLst/>
              <a:gdLst>
                <a:gd name="G0" fmla="+- 7269 0 0"/>
                <a:gd name="G1" fmla="+- 21600 0 7269"/>
                <a:gd name="G2" fmla="*/ 7269 1 2"/>
                <a:gd name="G3" fmla="+- 21600 0 G2"/>
                <a:gd name="G4" fmla="+/ 7269 21600 2"/>
                <a:gd name="G5" fmla="+/ G1 0 2"/>
                <a:gd name="G6" fmla="*/ 21600 21600 7269"/>
                <a:gd name="G7" fmla="*/ G6 1 2"/>
                <a:gd name="G8" fmla="+- 21600 0 G7"/>
                <a:gd name="G9" fmla="*/ 21600 1 2"/>
                <a:gd name="G10" fmla="+- 7269 0 G9"/>
                <a:gd name="G11" fmla="?: G10 G8 0"/>
                <a:gd name="G12" fmla="?: G10 G7 21600"/>
                <a:gd name="T0" fmla="*/ 17965 w 21600"/>
                <a:gd name="T1" fmla="*/ 10800 h 21600"/>
                <a:gd name="T2" fmla="*/ 10800 w 21600"/>
                <a:gd name="T3" fmla="*/ 21600 h 21600"/>
                <a:gd name="T4" fmla="*/ 3635 w 21600"/>
                <a:gd name="T5" fmla="*/ 10800 h 21600"/>
                <a:gd name="T6" fmla="*/ 10800 w 21600"/>
                <a:gd name="T7" fmla="*/ 0 h 21600"/>
                <a:gd name="T8" fmla="*/ 5435 w 21600"/>
                <a:gd name="T9" fmla="*/ 5435 h 21600"/>
                <a:gd name="T10" fmla="*/ 16165 w 21600"/>
                <a:gd name="T11" fmla="*/ 16165 h 21600"/>
              </a:gdLst>
              <a:ahLst/>
              <a:cxnLst>
                <a:cxn ang="0">
                  <a:pos x="T0" y="T1"/>
                </a:cxn>
                <a:cxn ang="0">
                  <a:pos x="T2" y="T3"/>
                </a:cxn>
                <a:cxn ang="0">
                  <a:pos x="T4" y="T5"/>
                </a:cxn>
                <a:cxn ang="0">
                  <a:pos x="T6" y="T7"/>
                </a:cxn>
              </a:cxnLst>
              <a:rect l="T8" t="T9" r="T10" b="T11"/>
              <a:pathLst>
                <a:path w="21600" h="21600">
                  <a:moveTo>
                    <a:pt x="0" y="0"/>
                  </a:moveTo>
                  <a:lnTo>
                    <a:pt x="7269" y="21600"/>
                  </a:lnTo>
                  <a:lnTo>
                    <a:pt x="14331" y="21600"/>
                  </a:lnTo>
                  <a:lnTo>
                    <a:pt x="21600" y="0"/>
                  </a:lnTo>
                  <a:close/>
                </a:path>
              </a:pathLst>
            </a:custGeom>
            <a:gradFill rotWithShape="0">
              <a:gsLst>
                <a:gs pos="0">
                  <a:srgbClr val="99CCFF"/>
                </a:gs>
                <a:gs pos="100000">
                  <a:srgbClr val="99CCFF">
                    <a:gamma/>
                    <a:tint val="392"/>
                    <a:invGamma/>
                  </a:srgbClr>
                </a:gs>
              </a:gsLst>
              <a:lin ang="5400000" scaled="1"/>
            </a:gradFill>
            <a:ln w="9525">
              <a:noFill/>
              <a:miter lim="800000"/>
              <a:headEnd/>
              <a:tailEnd/>
            </a:ln>
            <a:effectLst/>
          </p:spPr>
          <p:txBody>
            <a:bodyPr anchor="ctr">
              <a:spAutoFit/>
            </a:bodyPr>
            <a:lstStyle/>
            <a:p>
              <a:endParaRPr lang="en-US" dirty="0"/>
            </a:p>
          </p:txBody>
        </p:sp>
        <p:sp>
          <p:nvSpPr>
            <p:cNvPr id="648209" name="Text Box 17"/>
            <p:cNvSpPr txBox="1">
              <a:spLocks noChangeAspect="1" noChangeArrowheads="1"/>
            </p:cNvSpPr>
            <p:nvPr/>
          </p:nvSpPr>
          <p:spPr bwMode="auto">
            <a:xfrm>
              <a:off x="719" y="2792"/>
              <a:ext cx="2859" cy="296"/>
            </a:xfrm>
            <a:prstGeom prst="rect">
              <a:avLst/>
            </a:prstGeom>
            <a:noFill/>
            <a:ln w="9525">
              <a:noFill/>
              <a:miter lim="800000"/>
              <a:headEnd/>
              <a:tailEnd/>
            </a:ln>
          </p:spPr>
          <p:txBody>
            <a:bodyPr>
              <a:spAutoFit/>
            </a:bodyPr>
            <a:lstStyle/>
            <a:p>
              <a:pPr algn="ctr"/>
              <a:r>
                <a:rPr lang="en-US" sz="500" b="1" dirty="0">
                  <a:solidFill>
                    <a:srgbClr val="000099"/>
                  </a:solidFill>
                  <a:effectLst>
                    <a:outerShdw blurRad="38100" dist="38100" dir="2700000" algn="tl">
                      <a:srgbClr val="C0C0C0"/>
                    </a:outerShdw>
                  </a:effectLst>
                </a:rPr>
                <a:t>Information Assurance Technical Framework (IATF)</a:t>
              </a:r>
            </a:p>
            <a:p>
              <a:pPr algn="ctr"/>
              <a:r>
                <a:rPr lang="en-US" sz="500" b="1" dirty="0">
                  <a:solidFill>
                    <a:srgbClr val="000099"/>
                  </a:solidFill>
                  <a:effectLst>
                    <a:outerShdw blurRad="38100" dist="38100" dir="2700000" algn="tl">
                      <a:srgbClr val="C0C0C0"/>
                    </a:outerShdw>
                  </a:effectLst>
                </a:rPr>
                <a:t>Overlapping Approaches &amp; Layers of Protection</a:t>
              </a:r>
              <a:endParaRPr lang="en-US" sz="600" dirty="0">
                <a:latin typeface="Times New Roman" pitchFamily="18" charset="0"/>
              </a:endParaRPr>
            </a:p>
          </p:txBody>
        </p:sp>
        <p:grpSp>
          <p:nvGrpSpPr>
            <p:cNvPr id="648210" name="Group 18"/>
            <p:cNvGrpSpPr>
              <a:grpSpLocks noChangeAspect="1"/>
            </p:cNvGrpSpPr>
            <p:nvPr/>
          </p:nvGrpSpPr>
          <p:grpSpPr bwMode="auto">
            <a:xfrm>
              <a:off x="1824" y="2256"/>
              <a:ext cx="950" cy="437"/>
              <a:chOff x="1824" y="2256"/>
              <a:chExt cx="950" cy="437"/>
            </a:xfrm>
          </p:grpSpPr>
          <p:sp>
            <p:nvSpPr>
              <p:cNvPr id="648211" name="AutoShape 19"/>
              <p:cNvSpPr>
                <a:spLocks noChangeAspect="1" noChangeArrowheads="1"/>
              </p:cNvSpPr>
              <p:nvPr/>
            </p:nvSpPr>
            <p:spPr bwMode="auto">
              <a:xfrm>
                <a:off x="1824" y="2256"/>
                <a:ext cx="950" cy="437"/>
              </a:xfrm>
              <a:prstGeom prst="flowChartTerminator">
                <a:avLst/>
              </a:prstGeom>
              <a:solidFill>
                <a:srgbClr val="6699FF"/>
              </a:solidFill>
              <a:ln w="9525">
                <a:solidFill>
                  <a:srgbClr val="FFFFFF"/>
                </a:solidFill>
                <a:miter lim="800000"/>
                <a:headEnd/>
                <a:tailEnd/>
              </a:ln>
            </p:spPr>
            <p:txBody>
              <a:bodyPr anchor="ctr">
                <a:spAutoFit/>
              </a:bodyPr>
              <a:lstStyle/>
              <a:p>
                <a:endParaRPr lang="en-US" dirty="0"/>
              </a:p>
            </p:txBody>
          </p:sp>
          <p:sp>
            <p:nvSpPr>
              <p:cNvPr id="648212" name="Text Box 20"/>
              <p:cNvSpPr txBox="1">
                <a:spLocks noChangeAspect="1" noChangeArrowheads="1"/>
              </p:cNvSpPr>
              <p:nvPr/>
            </p:nvSpPr>
            <p:spPr bwMode="auto">
              <a:xfrm>
                <a:off x="1966" y="2404"/>
                <a:ext cx="716" cy="147"/>
              </a:xfrm>
              <a:prstGeom prst="rect">
                <a:avLst/>
              </a:prstGeom>
              <a:noFill/>
              <a:ln w="9525">
                <a:noFill/>
                <a:miter lim="800000"/>
                <a:headEnd/>
                <a:tailEnd/>
              </a:ln>
            </p:spPr>
            <p:txBody>
              <a:bodyPr lIns="0" tIns="0" rIns="0" bIns="0" anchor="ctr">
                <a:spAutoFit/>
              </a:bodyPr>
              <a:lstStyle/>
              <a:p>
                <a:pPr algn="ctr"/>
                <a:r>
                  <a:rPr lang="en-US" sz="800" b="1" dirty="0">
                    <a:solidFill>
                      <a:srgbClr val="FFFFFF"/>
                    </a:solidFill>
                    <a:effectLst>
                      <a:outerShdw blurRad="38100" dist="38100" dir="2700000" algn="tl">
                        <a:srgbClr val="C0C0C0"/>
                      </a:outerShdw>
                    </a:effectLst>
                  </a:rPr>
                  <a:t>Technology</a:t>
                </a:r>
                <a:endParaRPr lang="en-US" sz="800" dirty="0">
                  <a:latin typeface="Times New Roman" pitchFamily="18" charset="0"/>
                </a:endParaRPr>
              </a:p>
            </p:txBody>
          </p:sp>
        </p:grpSp>
        <p:grpSp>
          <p:nvGrpSpPr>
            <p:cNvPr id="648213" name="Group 21"/>
            <p:cNvGrpSpPr>
              <a:grpSpLocks noChangeAspect="1"/>
            </p:cNvGrpSpPr>
            <p:nvPr/>
          </p:nvGrpSpPr>
          <p:grpSpPr bwMode="auto">
            <a:xfrm>
              <a:off x="1008" y="2016"/>
              <a:ext cx="950" cy="437"/>
              <a:chOff x="1008" y="2016"/>
              <a:chExt cx="950" cy="437"/>
            </a:xfrm>
          </p:grpSpPr>
          <p:sp>
            <p:nvSpPr>
              <p:cNvPr id="648214" name="AutoShape 22"/>
              <p:cNvSpPr>
                <a:spLocks noChangeAspect="1" noChangeArrowheads="1"/>
              </p:cNvSpPr>
              <p:nvPr/>
            </p:nvSpPr>
            <p:spPr bwMode="auto">
              <a:xfrm>
                <a:off x="1008" y="2016"/>
                <a:ext cx="950" cy="437"/>
              </a:xfrm>
              <a:prstGeom prst="flowChartTerminator">
                <a:avLst/>
              </a:prstGeom>
              <a:solidFill>
                <a:srgbClr val="6699FF"/>
              </a:solidFill>
              <a:ln w="9525">
                <a:solidFill>
                  <a:srgbClr val="FFFFFF"/>
                </a:solidFill>
                <a:miter lim="800000"/>
                <a:headEnd/>
                <a:tailEnd/>
              </a:ln>
            </p:spPr>
            <p:txBody>
              <a:bodyPr anchor="ctr">
                <a:spAutoFit/>
              </a:bodyPr>
              <a:lstStyle/>
              <a:p>
                <a:endParaRPr lang="en-US" dirty="0"/>
              </a:p>
            </p:txBody>
          </p:sp>
          <p:sp>
            <p:nvSpPr>
              <p:cNvPr id="648215" name="Text Box 23"/>
              <p:cNvSpPr txBox="1">
                <a:spLocks noChangeAspect="1" noChangeArrowheads="1"/>
              </p:cNvSpPr>
              <p:nvPr/>
            </p:nvSpPr>
            <p:spPr bwMode="auto">
              <a:xfrm>
                <a:off x="1153" y="2166"/>
                <a:ext cx="677" cy="147"/>
              </a:xfrm>
              <a:prstGeom prst="rect">
                <a:avLst/>
              </a:prstGeom>
              <a:noFill/>
              <a:ln w="9525">
                <a:noFill/>
                <a:miter lim="800000"/>
                <a:headEnd/>
                <a:tailEnd/>
              </a:ln>
            </p:spPr>
            <p:txBody>
              <a:bodyPr lIns="0" tIns="0" rIns="0" bIns="0" anchor="ctr">
                <a:spAutoFit/>
              </a:bodyPr>
              <a:lstStyle/>
              <a:p>
                <a:pPr algn="ctr"/>
                <a:r>
                  <a:rPr lang="en-US" sz="800" b="1" dirty="0">
                    <a:solidFill>
                      <a:srgbClr val="FFFFFF"/>
                    </a:solidFill>
                    <a:effectLst>
                      <a:outerShdw blurRad="38100" dist="38100" dir="2700000" algn="tl">
                        <a:srgbClr val="C0C0C0"/>
                      </a:outerShdw>
                    </a:effectLst>
                  </a:rPr>
                  <a:t>Operations</a:t>
                </a:r>
                <a:endParaRPr lang="en-US" sz="800" dirty="0">
                  <a:latin typeface="Times New Roman" pitchFamily="18" charset="0"/>
                </a:endParaRPr>
              </a:p>
            </p:txBody>
          </p:sp>
        </p:grpSp>
        <p:grpSp>
          <p:nvGrpSpPr>
            <p:cNvPr id="648216" name="Group 24"/>
            <p:cNvGrpSpPr>
              <a:grpSpLocks noChangeAspect="1"/>
            </p:cNvGrpSpPr>
            <p:nvPr/>
          </p:nvGrpSpPr>
          <p:grpSpPr bwMode="auto">
            <a:xfrm>
              <a:off x="1833" y="1872"/>
              <a:ext cx="951" cy="437"/>
              <a:chOff x="1833" y="1872"/>
              <a:chExt cx="951" cy="437"/>
            </a:xfrm>
          </p:grpSpPr>
          <p:sp>
            <p:nvSpPr>
              <p:cNvPr id="648217" name="AutoShape 25"/>
              <p:cNvSpPr>
                <a:spLocks noChangeAspect="1" noChangeArrowheads="1"/>
              </p:cNvSpPr>
              <p:nvPr/>
            </p:nvSpPr>
            <p:spPr bwMode="auto">
              <a:xfrm>
                <a:off x="1833" y="1872"/>
                <a:ext cx="951" cy="437"/>
              </a:xfrm>
              <a:prstGeom prst="flowChartTerminator">
                <a:avLst/>
              </a:prstGeom>
              <a:solidFill>
                <a:srgbClr val="6699FF"/>
              </a:solidFill>
              <a:ln w="9525">
                <a:solidFill>
                  <a:srgbClr val="FFFFFF"/>
                </a:solidFill>
                <a:miter lim="800000"/>
                <a:headEnd/>
                <a:tailEnd/>
              </a:ln>
            </p:spPr>
            <p:txBody>
              <a:bodyPr anchor="ctr">
                <a:spAutoFit/>
              </a:bodyPr>
              <a:lstStyle/>
              <a:p>
                <a:endParaRPr lang="en-US" dirty="0"/>
              </a:p>
            </p:txBody>
          </p:sp>
          <p:sp>
            <p:nvSpPr>
              <p:cNvPr id="648218" name="Text Box 26"/>
              <p:cNvSpPr txBox="1">
                <a:spLocks noChangeAspect="1" noChangeArrowheads="1"/>
              </p:cNvSpPr>
              <p:nvPr/>
            </p:nvSpPr>
            <p:spPr bwMode="auto">
              <a:xfrm>
                <a:off x="2111" y="2020"/>
                <a:ext cx="420" cy="147"/>
              </a:xfrm>
              <a:prstGeom prst="rect">
                <a:avLst/>
              </a:prstGeom>
              <a:noFill/>
              <a:ln w="9525">
                <a:noFill/>
                <a:miter lim="800000"/>
                <a:headEnd/>
                <a:tailEnd/>
              </a:ln>
            </p:spPr>
            <p:txBody>
              <a:bodyPr lIns="0" tIns="0" rIns="0" bIns="0" anchor="ctr">
                <a:spAutoFit/>
              </a:bodyPr>
              <a:lstStyle/>
              <a:p>
                <a:pPr algn="ctr"/>
                <a:r>
                  <a:rPr lang="en-US" sz="800" b="1" dirty="0">
                    <a:solidFill>
                      <a:srgbClr val="FFFFFF"/>
                    </a:solidFill>
                    <a:effectLst>
                      <a:outerShdw blurRad="38100" dist="38100" dir="2700000" algn="tl">
                        <a:srgbClr val="C0C0C0"/>
                      </a:outerShdw>
                    </a:effectLst>
                  </a:rPr>
                  <a:t>People</a:t>
                </a:r>
                <a:endParaRPr lang="en-US" sz="800" dirty="0">
                  <a:latin typeface="Times New Roman" pitchFamily="18" charset="0"/>
                </a:endParaRPr>
              </a:p>
            </p:txBody>
          </p:sp>
        </p:grpSp>
      </p:grpSp>
      <p:graphicFrame>
        <p:nvGraphicFramePr>
          <p:cNvPr id="648219" name="Object 27"/>
          <p:cNvGraphicFramePr>
            <a:graphicFrameLocks noGrp="1" noChangeAspect="1"/>
          </p:cNvGraphicFramePr>
          <p:nvPr>
            <p:ph sz="half" idx="1"/>
          </p:nvPr>
        </p:nvGraphicFramePr>
        <p:xfrm>
          <a:off x="4037013" y="1066800"/>
          <a:ext cx="4802187" cy="5638800"/>
        </p:xfrm>
        <a:graphic>
          <a:graphicData uri="http://schemas.openxmlformats.org/presentationml/2006/ole">
            <mc:AlternateContent xmlns:mc="http://schemas.openxmlformats.org/markup-compatibility/2006">
              <mc:Choice xmlns:v="urn:schemas-microsoft-com:vml" Requires="v">
                <p:oleObj spid="_x0000_s648302" name="Visio" r:id="rId4" imgW="5395258" imgH="6335792" progId="Visio.Drawing.11">
                  <p:embed/>
                </p:oleObj>
              </mc:Choice>
              <mc:Fallback>
                <p:oleObj name="Visio" r:id="rId4" imgW="5395258" imgH="6335792" progId="Visio.Drawing.11">
                  <p:embed/>
                  <p:pic>
                    <p:nvPicPr>
                      <p:cNvPr id="0"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013" y="1066800"/>
                        <a:ext cx="4802187" cy="563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8220" name="Text Box 28"/>
          <p:cNvSpPr txBox="1">
            <a:spLocks noChangeArrowheads="1"/>
          </p:cNvSpPr>
          <p:nvPr/>
        </p:nvSpPr>
        <p:spPr bwMode="auto">
          <a:xfrm>
            <a:off x="397314" y="6248400"/>
            <a:ext cx="2193486" cy="276999"/>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i="1" dirty="0">
                <a:solidFill>
                  <a:srgbClr val="003399"/>
                </a:solidFill>
              </a:rPr>
              <a:t>IATF Release 3.1</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3D9530CF-950C-441B-8E94-12BF5506A815}" type="slidenum">
              <a:rPr lang="en-US"/>
              <a:pPr/>
              <a:t>101</a:t>
            </a:fld>
            <a:r>
              <a:rPr lang="en-US" dirty="0"/>
              <a:t> -</a:t>
            </a:r>
          </a:p>
        </p:txBody>
      </p:sp>
      <p:sp>
        <p:nvSpPr>
          <p:cNvPr id="650242" name="Rectangle 2"/>
          <p:cNvSpPr>
            <a:spLocks noGrp="1" noChangeArrowheads="1"/>
          </p:cNvSpPr>
          <p:nvPr>
            <p:ph type="title"/>
          </p:nvPr>
        </p:nvSpPr>
        <p:spPr/>
        <p:txBody>
          <a:bodyPr/>
          <a:lstStyle/>
          <a:p>
            <a:r>
              <a:rPr lang="en-US" sz="1200" dirty="0"/>
              <a:t>Implementation Architecture </a:t>
            </a:r>
            <a:br>
              <a:rPr lang="en-US" sz="1200" dirty="0"/>
            </a:br>
            <a:r>
              <a:rPr lang="en-US" dirty="0"/>
              <a:t>Allocate Security Services</a:t>
            </a:r>
            <a:r>
              <a:rPr lang="en-US" sz="2800" dirty="0"/>
              <a:t> </a:t>
            </a:r>
            <a:r>
              <a:rPr lang="en-US" dirty="0"/>
              <a:t>– Defense-in-Depth </a:t>
            </a:r>
            <a:r>
              <a:rPr lang="en-US" sz="1200" dirty="0"/>
              <a:t>…(2/2)</a:t>
            </a:r>
          </a:p>
        </p:txBody>
      </p:sp>
      <p:sp>
        <p:nvSpPr>
          <p:cNvPr id="650243" name="Rectangle 3"/>
          <p:cNvSpPr>
            <a:spLocks noGrp="1" noChangeArrowheads="1"/>
          </p:cNvSpPr>
          <p:nvPr>
            <p:ph type="body" sz="half" idx="1"/>
          </p:nvPr>
        </p:nvSpPr>
        <p:spPr>
          <a:xfrm>
            <a:off x="228600" y="1143000"/>
            <a:ext cx="8534400" cy="4191000"/>
          </a:xfrm>
        </p:spPr>
        <p:txBody>
          <a:bodyPr/>
          <a:lstStyle/>
          <a:p>
            <a:r>
              <a:rPr lang="en-US" dirty="0"/>
              <a:t>A good Security Architecture should be able to explain security controls at:</a:t>
            </a:r>
          </a:p>
          <a:p>
            <a:pPr lvl="1"/>
            <a:r>
              <a:rPr lang="en-US" dirty="0"/>
              <a:t>Operations Layer</a:t>
            </a:r>
          </a:p>
          <a:p>
            <a:pPr lvl="1"/>
            <a:r>
              <a:rPr lang="en-US" dirty="0" smtClean="0"/>
              <a:t>Contextual-level</a:t>
            </a:r>
            <a:endParaRPr lang="en-US" dirty="0"/>
          </a:p>
          <a:p>
            <a:pPr lvl="1"/>
            <a:r>
              <a:rPr lang="en-US" dirty="0" smtClean="0"/>
              <a:t>Conceptual-level</a:t>
            </a:r>
            <a:endParaRPr lang="en-US" dirty="0"/>
          </a:p>
          <a:p>
            <a:pPr lvl="1"/>
            <a:r>
              <a:rPr lang="en-US" dirty="0" smtClean="0"/>
              <a:t>Logical-level</a:t>
            </a:r>
            <a:endParaRPr lang="en-US" dirty="0"/>
          </a:p>
          <a:p>
            <a:pPr lvl="1"/>
            <a:r>
              <a:rPr lang="en-US" dirty="0" smtClean="0"/>
              <a:t>Physical-level</a:t>
            </a:r>
            <a:endParaRPr lang="en-US" dirty="0"/>
          </a:p>
          <a:p>
            <a:pPr lvl="1"/>
            <a:r>
              <a:rPr lang="en-US" dirty="0" smtClean="0"/>
              <a:t>Component-level</a:t>
            </a:r>
            <a:endParaRPr lang="en-US" dirty="0"/>
          </a:p>
        </p:txBody>
      </p:sp>
      <p:graphicFrame>
        <p:nvGraphicFramePr>
          <p:cNvPr id="650245" name="Object 5"/>
          <p:cNvGraphicFramePr>
            <a:graphicFrameLocks noGrp="1" noChangeAspect="1"/>
          </p:cNvGraphicFramePr>
          <p:nvPr>
            <p:ph sz="half" idx="2"/>
          </p:nvPr>
        </p:nvGraphicFramePr>
        <p:xfrm>
          <a:off x="3773488" y="1965325"/>
          <a:ext cx="4759325" cy="4130675"/>
        </p:xfrm>
        <a:graphic>
          <a:graphicData uri="http://schemas.openxmlformats.org/presentationml/2006/ole">
            <mc:AlternateContent xmlns:mc="http://schemas.openxmlformats.org/markup-compatibility/2006">
              <mc:Choice xmlns:v="urn:schemas-microsoft-com:vml" Requires="v">
                <p:oleObj spid="_x0000_s650329" name="Visio" r:id="rId4" imgW="3463747" imgH="3006334" progId="Visio.Drawing.11">
                  <p:embed/>
                </p:oleObj>
              </mc:Choice>
              <mc:Fallback>
                <p:oleObj name="Visio" r:id="rId4" imgW="3463747" imgH="3006334" progId="Visio.Drawing.11">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488" y="1965325"/>
                        <a:ext cx="475932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CCF6B7FB-2587-43C9-922D-9EA2A2EA5EE7}" type="slidenum">
              <a:rPr lang="en-US"/>
              <a:pPr/>
              <a:t>102</a:t>
            </a:fld>
            <a:r>
              <a:rPr lang="en-US" dirty="0"/>
              <a:t> -</a:t>
            </a:r>
          </a:p>
        </p:txBody>
      </p:sp>
      <p:sp>
        <p:nvSpPr>
          <p:cNvPr id="791554" name="Rectangle 2"/>
          <p:cNvSpPr>
            <a:spLocks noGrp="1" noChangeArrowheads="1"/>
          </p:cNvSpPr>
          <p:nvPr>
            <p:ph type="title"/>
          </p:nvPr>
        </p:nvSpPr>
        <p:spPr/>
        <p:txBody>
          <a:bodyPr/>
          <a:lstStyle/>
          <a:p>
            <a:r>
              <a:rPr lang="en-US" sz="1200" dirty="0"/>
              <a:t>Information Security Concepts</a:t>
            </a:r>
            <a:br>
              <a:rPr lang="en-US" sz="1200" dirty="0"/>
            </a:br>
            <a:r>
              <a:rPr lang="en-US" dirty="0"/>
              <a:t>System Requirements</a:t>
            </a:r>
          </a:p>
        </p:txBody>
      </p:sp>
      <p:graphicFrame>
        <p:nvGraphicFramePr>
          <p:cNvPr id="791555" name="Object 3"/>
          <p:cNvGraphicFramePr>
            <a:graphicFrameLocks noGrp="1" noChangeAspect="1"/>
          </p:cNvGraphicFramePr>
          <p:nvPr>
            <p:ph sz="half" idx="1"/>
            <p:extLst>
              <p:ext uri="{D42A27DB-BD31-4B8C-83A1-F6EECF244321}">
                <p14:modId xmlns:p14="http://schemas.microsoft.com/office/powerpoint/2010/main" val="3990918682"/>
              </p:ext>
            </p:extLst>
          </p:nvPr>
        </p:nvGraphicFramePr>
        <p:xfrm>
          <a:off x="152400" y="1600200"/>
          <a:ext cx="4495800" cy="3797078"/>
        </p:xfrm>
        <a:graphic>
          <a:graphicData uri="http://schemas.openxmlformats.org/presentationml/2006/ole">
            <mc:AlternateContent xmlns:mc="http://schemas.openxmlformats.org/markup-compatibility/2006">
              <mc:Choice xmlns:v="urn:schemas-microsoft-com:vml" Requires="v">
                <p:oleObj spid="_x0000_s791638" name="Visio" r:id="rId4" imgW="6206779" imgH="4492453" progId="Visio.Drawing.11">
                  <p:embed/>
                </p:oleObj>
              </mc:Choice>
              <mc:Fallback>
                <p:oleObj name="Visio" r:id="rId4" imgW="6206779" imgH="4492453" progId="Visio.Drawing.11">
                  <p:embed/>
                  <p:pic>
                    <p:nvPicPr>
                      <p:cNvPr id="0" name="Picture 3"/>
                      <p:cNvPicPr>
                        <a:picLocks noChangeAspect="1" noChangeArrowheads="1"/>
                      </p:cNvPicPr>
                      <p:nvPr/>
                    </p:nvPicPr>
                    <p:blipFill>
                      <a:blip r:embed="rId5"/>
                      <a:srcRect/>
                      <a:stretch>
                        <a:fillRect/>
                      </a:stretch>
                    </p:blipFill>
                    <p:spPr bwMode="auto">
                      <a:xfrm>
                        <a:off x="152400" y="1600200"/>
                        <a:ext cx="4495800" cy="3797078"/>
                      </a:xfrm>
                      <a:prstGeom prst="rect">
                        <a:avLst/>
                      </a:prstGeom>
                      <a:noFill/>
                      <a:ln>
                        <a:noFill/>
                      </a:ln>
                      <a:effectLst/>
                      <a:extLst/>
                    </p:spPr>
                  </p:pic>
                </p:oleObj>
              </mc:Fallback>
            </mc:AlternateContent>
          </a:graphicData>
        </a:graphic>
      </p:graphicFrame>
      <p:sp>
        <p:nvSpPr>
          <p:cNvPr id="791556" name="Rectangle 4"/>
          <p:cNvSpPr>
            <a:spLocks noGrp="1" noChangeArrowheads="1"/>
          </p:cNvSpPr>
          <p:nvPr>
            <p:ph type="body" sz="half" idx="2"/>
          </p:nvPr>
        </p:nvSpPr>
        <p:spPr>
          <a:xfrm>
            <a:off x="4648200" y="1143000"/>
            <a:ext cx="4191000" cy="5486400"/>
          </a:xfrm>
        </p:spPr>
        <p:txBody>
          <a:bodyPr/>
          <a:lstStyle/>
          <a:p>
            <a:pPr>
              <a:lnSpc>
                <a:spcPct val="80000"/>
              </a:lnSpc>
              <a:buClr>
                <a:srgbClr val="003399"/>
              </a:buClr>
            </a:pPr>
            <a:r>
              <a:rPr lang="en-US" sz="2000" u="sng" dirty="0" smtClean="0">
                <a:solidFill>
                  <a:srgbClr val="FF6600"/>
                </a:solidFill>
              </a:rPr>
              <a:t>Functional Requirements</a:t>
            </a:r>
            <a:endParaRPr lang="en-US" sz="2000" dirty="0"/>
          </a:p>
          <a:p>
            <a:pPr lvl="1">
              <a:lnSpc>
                <a:spcPct val="80000"/>
              </a:lnSpc>
              <a:buClr>
                <a:srgbClr val="003399"/>
              </a:buClr>
              <a:buNone/>
            </a:pPr>
            <a:r>
              <a:rPr lang="en-US" sz="1800" dirty="0"/>
              <a:t>Example:</a:t>
            </a:r>
          </a:p>
          <a:p>
            <a:pPr marL="465138" lvl="1" indent="-7938">
              <a:lnSpc>
                <a:spcPct val="80000"/>
              </a:lnSpc>
              <a:buClr>
                <a:srgbClr val="003399"/>
              </a:buClr>
              <a:buFontTx/>
              <a:buNone/>
            </a:pPr>
            <a:r>
              <a:rPr lang="en-US" sz="1600" dirty="0"/>
              <a:t>The information system shall support the FISMA reporting, mandated by OMB, in the following format :</a:t>
            </a:r>
          </a:p>
          <a:p>
            <a:pPr lvl="1">
              <a:lnSpc>
                <a:spcPct val="80000"/>
              </a:lnSpc>
              <a:buClr>
                <a:srgbClr val="003399"/>
              </a:buClr>
              <a:buFontTx/>
              <a:buNone/>
            </a:pPr>
            <a:r>
              <a:rPr lang="en-US" sz="1600" dirty="0"/>
              <a:t>•	The number of information systems by FIPS 199 security categories.</a:t>
            </a:r>
          </a:p>
          <a:p>
            <a:pPr lvl="1">
              <a:lnSpc>
                <a:spcPct val="80000"/>
              </a:lnSpc>
              <a:buClr>
                <a:srgbClr val="003399"/>
              </a:buClr>
              <a:buFontTx/>
              <a:buNone/>
            </a:pPr>
            <a:r>
              <a:rPr lang="en-US" sz="1600" dirty="0"/>
              <a:t>•	The number of systems for which security controls have been tested and evaluated in the past year.</a:t>
            </a:r>
          </a:p>
          <a:p>
            <a:pPr>
              <a:lnSpc>
                <a:spcPct val="80000"/>
              </a:lnSpc>
              <a:buClr>
                <a:srgbClr val="003399"/>
              </a:buClr>
            </a:pPr>
            <a:endParaRPr lang="en-US" sz="1800" dirty="0"/>
          </a:p>
          <a:p>
            <a:pPr>
              <a:lnSpc>
                <a:spcPct val="80000"/>
              </a:lnSpc>
              <a:buClr>
                <a:srgbClr val="003399"/>
              </a:buClr>
            </a:pPr>
            <a:r>
              <a:rPr lang="en-US" sz="2000" u="sng" dirty="0" smtClean="0">
                <a:solidFill>
                  <a:srgbClr val="FF6600"/>
                </a:solidFill>
              </a:rPr>
              <a:t>Performance Requirements</a:t>
            </a:r>
            <a:endParaRPr lang="en-US" sz="2000" dirty="0"/>
          </a:p>
          <a:p>
            <a:pPr lvl="1">
              <a:lnSpc>
                <a:spcPct val="80000"/>
              </a:lnSpc>
              <a:buNone/>
            </a:pPr>
            <a:r>
              <a:rPr lang="en-US" sz="1800" dirty="0"/>
              <a:t>Example:</a:t>
            </a:r>
          </a:p>
          <a:p>
            <a:pPr marL="465138" lvl="1" indent="-7938">
              <a:lnSpc>
                <a:spcPct val="80000"/>
              </a:lnSpc>
              <a:buFontTx/>
              <a:buNone/>
            </a:pPr>
            <a:r>
              <a:rPr lang="en-US" sz="1600" dirty="0"/>
              <a:t>What extent the agency-wide security configuration policy (i.e., NIST Checklist Program [a.k.a. National Checklist Program]) has been implemented.</a:t>
            </a:r>
          </a:p>
          <a:p>
            <a:pPr>
              <a:lnSpc>
                <a:spcPct val="80000"/>
              </a:lnSpc>
              <a:buFontTx/>
              <a:buNone/>
            </a:pP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5A04DA42-C89D-4AD1-8482-AB967DC5CE87}" type="slidenum">
              <a:rPr lang="en-US"/>
              <a:pPr/>
              <a:t>103</a:t>
            </a:fld>
            <a:r>
              <a:rPr lang="en-US" dirty="0"/>
              <a:t> -</a:t>
            </a:r>
          </a:p>
        </p:txBody>
      </p:sp>
      <p:sp>
        <p:nvSpPr>
          <p:cNvPr id="793602" name="Rectangle 2"/>
          <p:cNvSpPr>
            <a:spLocks noGrp="1" noChangeArrowheads="1"/>
          </p:cNvSpPr>
          <p:nvPr>
            <p:ph type="title"/>
          </p:nvPr>
        </p:nvSpPr>
        <p:spPr/>
        <p:txBody>
          <a:bodyPr/>
          <a:lstStyle/>
          <a:p>
            <a:r>
              <a:rPr lang="en-US" sz="1200" dirty="0"/>
              <a:t>Information Security Concepts</a:t>
            </a:r>
            <a:br>
              <a:rPr lang="en-US" sz="1200" dirty="0"/>
            </a:br>
            <a:r>
              <a:rPr lang="en-US" dirty="0"/>
              <a:t>Information Security Requirements</a:t>
            </a:r>
          </a:p>
        </p:txBody>
      </p:sp>
      <p:sp>
        <p:nvSpPr>
          <p:cNvPr id="793604" name="Rectangle 4"/>
          <p:cNvSpPr>
            <a:spLocks noGrp="1" noChangeArrowheads="1"/>
          </p:cNvSpPr>
          <p:nvPr>
            <p:ph type="body" sz="half" idx="2"/>
          </p:nvPr>
        </p:nvSpPr>
        <p:spPr>
          <a:xfrm>
            <a:off x="4648200" y="1143000"/>
            <a:ext cx="3810000" cy="5410200"/>
          </a:xfrm>
        </p:spPr>
        <p:txBody>
          <a:bodyPr/>
          <a:lstStyle/>
          <a:p>
            <a:pPr>
              <a:buClr>
                <a:srgbClr val="003399"/>
              </a:buClr>
            </a:pPr>
            <a:r>
              <a:rPr lang="en-US" sz="2000" u="sng" dirty="0" smtClean="0">
                <a:solidFill>
                  <a:srgbClr val="FF6600"/>
                </a:solidFill>
              </a:rPr>
              <a:t>Assurance Requirements</a:t>
            </a:r>
            <a:endParaRPr lang="en-US" sz="2000" dirty="0"/>
          </a:p>
          <a:p>
            <a:pPr lvl="1">
              <a:buClr>
                <a:srgbClr val="003399"/>
              </a:buClr>
              <a:buNone/>
            </a:pPr>
            <a:r>
              <a:rPr lang="en-US" sz="1800" dirty="0"/>
              <a:t>Example:</a:t>
            </a:r>
          </a:p>
          <a:p>
            <a:pPr marL="465138" lvl="1" indent="-7938">
              <a:buClr>
                <a:srgbClr val="003399"/>
              </a:buClr>
              <a:buFontTx/>
              <a:buNone/>
            </a:pPr>
            <a:r>
              <a:rPr lang="en-US" sz="1400" dirty="0"/>
              <a:t>SC-3: Security Function Isolation.  The information system isolates security functions from non-security functions.</a:t>
            </a:r>
          </a:p>
          <a:p>
            <a:pPr>
              <a:buClr>
                <a:srgbClr val="003399"/>
              </a:buClr>
            </a:pPr>
            <a:endParaRPr lang="en-US" sz="2000" dirty="0"/>
          </a:p>
          <a:p>
            <a:pPr>
              <a:buClr>
                <a:srgbClr val="003399"/>
              </a:buClr>
            </a:pPr>
            <a:r>
              <a:rPr lang="en-US" sz="2000" u="sng" dirty="0" smtClean="0">
                <a:solidFill>
                  <a:srgbClr val="FF6600"/>
                </a:solidFill>
              </a:rPr>
              <a:t>Functional Requirements</a:t>
            </a:r>
            <a:endParaRPr lang="en-US" sz="2000" dirty="0"/>
          </a:p>
          <a:p>
            <a:pPr lvl="1">
              <a:buClr>
                <a:srgbClr val="003399"/>
              </a:buClr>
              <a:buNone/>
            </a:pPr>
            <a:r>
              <a:rPr lang="en-US" sz="1800" dirty="0"/>
              <a:t>Example:</a:t>
            </a:r>
          </a:p>
          <a:p>
            <a:pPr lvl="1">
              <a:buClr>
                <a:srgbClr val="003399"/>
              </a:buClr>
            </a:pPr>
            <a:r>
              <a:rPr lang="en-US" sz="1400" dirty="0"/>
              <a:t>VLAN technology shall be created to partition the network into multiple mission-specific security </a:t>
            </a:r>
            <a:r>
              <a:rPr lang="en-US" sz="1400" dirty="0" smtClean="0"/>
              <a:t>domains.</a:t>
            </a:r>
          </a:p>
          <a:p>
            <a:pPr lvl="1">
              <a:buClr>
                <a:srgbClr val="003399"/>
              </a:buClr>
            </a:pPr>
            <a:r>
              <a:rPr lang="en-US" sz="1400" dirty="0" smtClean="0"/>
              <a:t>The </a:t>
            </a:r>
            <a:r>
              <a:rPr lang="en-US" sz="1400" dirty="0"/>
              <a:t>integrity of the internetworking architecture shall be preserved by the access control list (ACL).</a:t>
            </a:r>
          </a:p>
        </p:txBody>
      </p:sp>
      <p:graphicFrame>
        <p:nvGraphicFramePr>
          <p:cNvPr id="3" name="Object 2"/>
          <p:cNvGraphicFramePr>
            <a:graphicFrameLocks noChangeAspect="1"/>
          </p:cNvGraphicFramePr>
          <p:nvPr>
            <p:extLst>
              <p:ext uri="{D42A27DB-BD31-4B8C-83A1-F6EECF244321}">
                <p14:modId xmlns:p14="http://schemas.microsoft.com/office/powerpoint/2010/main" val="2493497477"/>
              </p:ext>
            </p:extLst>
          </p:nvPr>
        </p:nvGraphicFramePr>
        <p:xfrm>
          <a:off x="277681" y="1828800"/>
          <a:ext cx="4370519" cy="3876675"/>
        </p:xfrm>
        <a:graphic>
          <a:graphicData uri="http://schemas.openxmlformats.org/presentationml/2006/ole">
            <mc:AlternateContent xmlns:mc="http://schemas.openxmlformats.org/markup-compatibility/2006">
              <mc:Choice xmlns:v="urn:schemas-microsoft-com:vml" Requires="v">
                <p:oleObj spid="_x0000_s793686" name="Visio" r:id="rId4" imgW="5057699" imgH="4486343" progId="Visio.Drawing.11">
                  <p:embed/>
                </p:oleObj>
              </mc:Choice>
              <mc:Fallback>
                <p:oleObj name="Visio" r:id="rId4" imgW="5057699" imgH="4486343" progId="Visio.Drawing.11">
                  <p:embed/>
                  <p:pic>
                    <p:nvPicPr>
                      <p:cNvPr id="0" name=""/>
                      <p:cNvPicPr/>
                      <p:nvPr/>
                    </p:nvPicPr>
                    <p:blipFill>
                      <a:blip r:embed="rId5"/>
                      <a:stretch>
                        <a:fillRect/>
                      </a:stretch>
                    </p:blipFill>
                    <p:spPr>
                      <a:xfrm>
                        <a:off x="277681" y="1828800"/>
                        <a:ext cx="4370519" cy="3876675"/>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3B144F45-241D-46E1-98FB-9E9CCD81E18B}" type="slidenum">
              <a:rPr lang="en-US"/>
              <a:pPr/>
              <a:t>104</a:t>
            </a:fld>
            <a:r>
              <a:rPr lang="en-US" dirty="0"/>
              <a:t> -</a:t>
            </a:r>
          </a:p>
        </p:txBody>
      </p:sp>
      <p:sp>
        <p:nvSpPr>
          <p:cNvPr id="774146" name="Rectangle 2"/>
          <p:cNvSpPr>
            <a:spLocks noGrp="1" noChangeArrowheads="1"/>
          </p:cNvSpPr>
          <p:nvPr>
            <p:ph type="title"/>
          </p:nvPr>
        </p:nvSpPr>
        <p:spPr/>
        <p:txBody>
          <a:bodyPr/>
          <a:lstStyle/>
          <a:p>
            <a:r>
              <a:rPr lang="en-US" sz="1200" dirty="0"/>
              <a:t>Implementation Architecture </a:t>
            </a:r>
            <a:br>
              <a:rPr lang="en-US" sz="1200" dirty="0"/>
            </a:br>
            <a:r>
              <a:rPr lang="en-US" dirty="0"/>
              <a:t>Security Controls</a:t>
            </a:r>
          </a:p>
        </p:txBody>
      </p:sp>
      <p:sp>
        <p:nvSpPr>
          <p:cNvPr id="774147" name="Rectangle 3"/>
          <p:cNvSpPr>
            <a:spLocks noGrp="1" noChangeArrowheads="1"/>
          </p:cNvSpPr>
          <p:nvPr>
            <p:ph type="body" idx="1"/>
          </p:nvPr>
        </p:nvSpPr>
        <p:spPr/>
        <p:txBody>
          <a:bodyPr/>
          <a:lstStyle/>
          <a:p>
            <a:pPr marL="0" indent="0">
              <a:buFontTx/>
              <a:buNone/>
            </a:pPr>
            <a:r>
              <a:rPr lang="en-US" sz="2000" dirty="0" smtClean="0"/>
              <a:t>Security </a:t>
            </a:r>
            <a:r>
              <a:rPr lang="en-US" sz="2000" dirty="0"/>
              <a:t>controls are the management, operational, and technical </a:t>
            </a:r>
            <a:r>
              <a:rPr lang="en-US" sz="2000" u="sng" dirty="0" smtClean="0">
                <a:solidFill>
                  <a:srgbClr val="FF6600"/>
                </a:solidFill>
              </a:rPr>
              <a:t>safeguards</a:t>
            </a:r>
            <a:r>
              <a:rPr lang="en-US" sz="2000" dirty="0" smtClean="0"/>
              <a:t>/</a:t>
            </a:r>
            <a:r>
              <a:rPr lang="en-US" sz="2000" u="sng" dirty="0" smtClean="0">
                <a:solidFill>
                  <a:srgbClr val="FF6600"/>
                </a:solidFill>
              </a:rPr>
              <a:t>countermeasures</a:t>
            </a:r>
            <a:r>
              <a:rPr lang="en-US" sz="2000" dirty="0" smtClean="0"/>
              <a:t> </a:t>
            </a:r>
            <a:r>
              <a:rPr lang="en-US" sz="2000" dirty="0"/>
              <a:t>prescribed </a:t>
            </a:r>
            <a:r>
              <a:rPr lang="en-US" sz="2000" dirty="0" smtClean="0"/>
              <a:t>for </a:t>
            </a:r>
            <a:r>
              <a:rPr lang="en-US" sz="2000" dirty="0"/>
              <a:t>information </a:t>
            </a:r>
            <a:r>
              <a:rPr lang="en-US" sz="2000" dirty="0" smtClean="0"/>
              <a:t>systems or organizations that are designed to:</a:t>
            </a:r>
          </a:p>
          <a:p>
            <a:pPr marL="857250" lvl="1" indent="-457200">
              <a:buFont typeface="+mj-lt"/>
              <a:buAutoNum type="arabicPeriod"/>
            </a:pPr>
            <a:r>
              <a:rPr lang="en-US" sz="1800" dirty="0" smtClean="0"/>
              <a:t>protect </a:t>
            </a:r>
            <a:r>
              <a:rPr lang="en-US" sz="1800" dirty="0"/>
              <a:t>the </a:t>
            </a:r>
            <a:r>
              <a:rPr lang="en-US" sz="1800" u="sng" dirty="0">
                <a:solidFill>
                  <a:srgbClr val="FF6600"/>
                </a:solidFill>
              </a:rPr>
              <a:t>confidentiality</a:t>
            </a:r>
            <a:r>
              <a:rPr lang="en-US" sz="1800" dirty="0"/>
              <a:t>, </a:t>
            </a:r>
            <a:r>
              <a:rPr lang="en-US" sz="1800" u="sng" dirty="0">
                <a:solidFill>
                  <a:srgbClr val="FF6600"/>
                </a:solidFill>
              </a:rPr>
              <a:t>integrity</a:t>
            </a:r>
            <a:r>
              <a:rPr lang="en-US" sz="1800" dirty="0"/>
              <a:t>, and </a:t>
            </a:r>
            <a:r>
              <a:rPr lang="en-US" sz="1800" u="sng" dirty="0">
                <a:solidFill>
                  <a:srgbClr val="FF6600"/>
                </a:solidFill>
              </a:rPr>
              <a:t>availability</a:t>
            </a:r>
            <a:r>
              <a:rPr lang="en-US" sz="1800" dirty="0"/>
              <a:t> of </a:t>
            </a:r>
            <a:r>
              <a:rPr lang="en-US" sz="1800" dirty="0" smtClean="0"/>
              <a:t>information that is processed, stored, and transmitted by those systems/organizations; and</a:t>
            </a:r>
          </a:p>
          <a:p>
            <a:pPr marL="857250" lvl="1" indent="-457200">
              <a:buFont typeface="+mj-lt"/>
              <a:buAutoNum type="arabicPeriod"/>
            </a:pPr>
            <a:r>
              <a:rPr lang="en-US" sz="1800" dirty="0" smtClean="0"/>
              <a:t>Satisfy a set of defined security requirement.</a:t>
            </a:r>
            <a:endParaRPr lang="en-US" sz="2000" dirty="0"/>
          </a:p>
          <a:p>
            <a:pPr marL="400050" lvl="1" indent="0">
              <a:buNone/>
            </a:pPr>
            <a:endParaRPr lang="en-US" sz="1600" dirty="0" smtClean="0"/>
          </a:p>
          <a:p>
            <a:pPr marL="0" indent="0">
              <a:buNone/>
            </a:pPr>
            <a:r>
              <a:rPr lang="en-US" sz="2000" dirty="0" smtClean="0"/>
              <a:t>Key questions:</a:t>
            </a:r>
            <a:endParaRPr lang="en-US" sz="2000" dirty="0"/>
          </a:p>
          <a:p>
            <a:pPr lvl="1"/>
            <a:r>
              <a:rPr lang="en-US" sz="1800" dirty="0"/>
              <a:t>What security controls are needed </a:t>
            </a:r>
            <a:r>
              <a:rPr lang="en-US" sz="1800" dirty="0" smtClean="0"/>
              <a:t>to satisfy the security requirements and to </a:t>
            </a:r>
            <a:r>
              <a:rPr lang="en-US" sz="1800" u="sng" dirty="0">
                <a:solidFill>
                  <a:srgbClr val="FF6600"/>
                </a:solidFill>
              </a:rPr>
              <a:t>adequately</a:t>
            </a:r>
            <a:r>
              <a:rPr lang="en-US" sz="1800" dirty="0"/>
              <a:t> </a:t>
            </a:r>
            <a:r>
              <a:rPr lang="en-US" sz="1800" dirty="0" smtClean="0"/>
              <a:t>mitigate risk incurred by using information and </a:t>
            </a:r>
            <a:r>
              <a:rPr lang="en-US" sz="1800" dirty="0" err="1" smtClean="0"/>
              <a:t>informaiton</a:t>
            </a:r>
            <a:r>
              <a:rPr lang="en-US" sz="1800" dirty="0" smtClean="0"/>
              <a:t> systems in the execution of organizational missions and business functions? </a:t>
            </a:r>
          </a:p>
          <a:p>
            <a:pPr lvl="1"/>
            <a:r>
              <a:rPr lang="en-US" sz="1800" dirty="0" smtClean="0"/>
              <a:t>Have </a:t>
            </a:r>
            <a:r>
              <a:rPr lang="en-US" sz="1800" dirty="0"/>
              <a:t>the </a:t>
            </a:r>
            <a:r>
              <a:rPr lang="en-US" sz="1800" u="sng" dirty="0" smtClean="0">
                <a:solidFill>
                  <a:srgbClr val="FF6600"/>
                </a:solidFill>
              </a:rPr>
              <a:t>security controls</a:t>
            </a:r>
            <a:r>
              <a:rPr lang="en-US" sz="1800" dirty="0" smtClean="0"/>
              <a:t> </a:t>
            </a:r>
            <a:r>
              <a:rPr lang="en-US" sz="1800" dirty="0"/>
              <a:t>been </a:t>
            </a:r>
            <a:r>
              <a:rPr lang="en-US" sz="1800" dirty="0" smtClean="0"/>
              <a:t>implemented, or is there an implementation plan in place?</a:t>
            </a:r>
            <a:endParaRPr lang="en-US" sz="1800" dirty="0"/>
          </a:p>
          <a:p>
            <a:pPr lvl="1"/>
            <a:r>
              <a:rPr lang="en-US" sz="1800" dirty="0"/>
              <a:t>What is the desired or required </a:t>
            </a:r>
            <a:r>
              <a:rPr lang="en-US" sz="1800" u="sng" dirty="0">
                <a:solidFill>
                  <a:srgbClr val="FF6600"/>
                </a:solidFill>
              </a:rPr>
              <a:t>level of assurance</a:t>
            </a:r>
            <a:r>
              <a:rPr lang="en-US" sz="1800" dirty="0"/>
              <a:t> </a:t>
            </a:r>
            <a:r>
              <a:rPr lang="en-US" sz="1800" dirty="0" smtClean="0"/>
              <a:t>that </a:t>
            </a:r>
            <a:r>
              <a:rPr lang="en-US" sz="1800" dirty="0"/>
              <a:t>the selected security controls, as implemented are effective in their application?</a:t>
            </a:r>
          </a:p>
        </p:txBody>
      </p:sp>
      <p:sp>
        <p:nvSpPr>
          <p:cNvPr id="774148" name="Text Box 4"/>
          <p:cNvSpPr txBox="1">
            <a:spLocks noChangeArrowheads="1"/>
          </p:cNvSpPr>
          <p:nvPr/>
        </p:nvSpPr>
        <p:spPr bwMode="auto">
          <a:xfrm>
            <a:off x="1752600" y="6396335"/>
            <a:ext cx="5791200" cy="461665"/>
          </a:xfrm>
          <a:prstGeom prst="rect">
            <a:avLst/>
          </a:prstGeom>
          <a:noFill/>
          <a:ln w="9525">
            <a:noFill/>
            <a:miter lim="800000"/>
            <a:headEnd/>
            <a:tailEnd/>
          </a:ln>
          <a:effectLst/>
        </p:spPr>
        <p:txBody>
          <a:bodyPr wrap="square">
            <a:spAutoFit/>
          </a:bodyPr>
          <a:lstStyle/>
          <a:p>
            <a:r>
              <a:rPr lang="en-US" b="1" dirty="0" smtClean="0">
                <a:solidFill>
                  <a:srgbClr val="003399"/>
                </a:solidFill>
              </a:rPr>
              <a:t>Reference:</a:t>
            </a:r>
            <a:r>
              <a:rPr lang="en-US" dirty="0" smtClean="0">
                <a:solidFill>
                  <a:srgbClr val="003399"/>
                </a:solidFill>
              </a:rPr>
              <a:t> </a:t>
            </a:r>
            <a:r>
              <a:rPr lang="en-US" dirty="0">
                <a:solidFill>
                  <a:srgbClr val="003399"/>
                </a:solidFill>
              </a:rPr>
              <a:t>NIST SP 800-53, Rev. </a:t>
            </a:r>
            <a:r>
              <a:rPr lang="en-US" dirty="0" smtClean="0">
                <a:solidFill>
                  <a:srgbClr val="003399"/>
                </a:solidFill>
              </a:rPr>
              <a:t>4, </a:t>
            </a:r>
            <a:r>
              <a:rPr lang="en-US" i="1" u="sng" dirty="0" smtClean="0">
                <a:solidFill>
                  <a:srgbClr val="003399"/>
                </a:solidFill>
              </a:rPr>
              <a:t>Security and Privacy Controls </a:t>
            </a:r>
            <a:r>
              <a:rPr lang="en-US" i="1" u="sng" dirty="0">
                <a:solidFill>
                  <a:srgbClr val="003399"/>
                </a:solidFill>
              </a:rPr>
              <a:t>for Federal Information </a:t>
            </a:r>
            <a:r>
              <a:rPr lang="en-US" i="1" u="sng" dirty="0" smtClean="0">
                <a:solidFill>
                  <a:srgbClr val="003399"/>
                </a:solidFill>
              </a:rPr>
              <a:t>Systems and Organizations</a:t>
            </a:r>
            <a:r>
              <a:rPr lang="en-US" dirty="0" smtClean="0">
                <a:solidFill>
                  <a:srgbClr val="003399"/>
                </a:solidFill>
              </a:rPr>
              <a:t>.</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4147">
                                            <p:txEl>
                                              <p:pRg st="0" end="0"/>
                                            </p:txEl>
                                          </p:spTgt>
                                        </p:tgtEl>
                                        <p:attrNameLst>
                                          <p:attrName>style.visibility</p:attrName>
                                        </p:attrNameLst>
                                      </p:cBhvr>
                                      <p:to>
                                        <p:strVal val="visible"/>
                                      </p:to>
                                    </p:set>
                                    <p:animEffect transition="in" filter="wipe(left)">
                                      <p:cBhvr>
                                        <p:cTn id="7" dur="500"/>
                                        <p:tgtEl>
                                          <p:spTgt spid="77414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4147">
                                            <p:txEl>
                                              <p:pRg st="1" end="1"/>
                                            </p:txEl>
                                          </p:spTgt>
                                        </p:tgtEl>
                                        <p:attrNameLst>
                                          <p:attrName>style.visibility</p:attrName>
                                        </p:attrNameLst>
                                      </p:cBhvr>
                                      <p:to>
                                        <p:strVal val="visible"/>
                                      </p:to>
                                    </p:set>
                                    <p:animEffect transition="in" filter="wipe(left)">
                                      <p:cBhvr>
                                        <p:cTn id="11" dur="500"/>
                                        <p:tgtEl>
                                          <p:spTgt spid="774147">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74147">
                                            <p:txEl>
                                              <p:pRg st="2" end="2"/>
                                            </p:txEl>
                                          </p:spTgt>
                                        </p:tgtEl>
                                        <p:attrNameLst>
                                          <p:attrName>style.visibility</p:attrName>
                                        </p:attrNameLst>
                                      </p:cBhvr>
                                      <p:to>
                                        <p:strVal val="visible"/>
                                      </p:to>
                                    </p:set>
                                    <p:animEffect transition="in" filter="wipe(left)">
                                      <p:cBhvr>
                                        <p:cTn id="15" dur="500"/>
                                        <p:tgtEl>
                                          <p:spTgt spid="77414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74147">
                                            <p:txEl>
                                              <p:pRg st="4" end="4"/>
                                            </p:txEl>
                                          </p:spTgt>
                                        </p:tgtEl>
                                        <p:attrNameLst>
                                          <p:attrName>style.visibility</p:attrName>
                                        </p:attrNameLst>
                                      </p:cBhvr>
                                      <p:to>
                                        <p:strVal val="visible"/>
                                      </p:to>
                                    </p:set>
                                    <p:animEffect transition="in" filter="wipe(left)">
                                      <p:cBhvr>
                                        <p:cTn id="20" dur="250"/>
                                        <p:tgtEl>
                                          <p:spTgt spid="774147">
                                            <p:txEl>
                                              <p:pRg st="4" end="4"/>
                                            </p:txEl>
                                          </p:spTgt>
                                        </p:tgtEl>
                                      </p:cBhvr>
                                    </p:animEffect>
                                  </p:childTnLst>
                                </p:cTn>
                              </p:par>
                            </p:childTnLst>
                          </p:cTn>
                        </p:par>
                        <p:par>
                          <p:cTn id="21" fill="hold">
                            <p:stCondLst>
                              <p:cond delay="250"/>
                            </p:stCondLst>
                            <p:childTnLst>
                              <p:par>
                                <p:cTn id="22" presetID="22" presetClass="entr" presetSubtype="8" fill="hold" nodeType="afterEffect">
                                  <p:stCondLst>
                                    <p:cond delay="0"/>
                                  </p:stCondLst>
                                  <p:childTnLst>
                                    <p:set>
                                      <p:cBhvr>
                                        <p:cTn id="23" dur="1" fill="hold">
                                          <p:stCondLst>
                                            <p:cond delay="0"/>
                                          </p:stCondLst>
                                        </p:cTn>
                                        <p:tgtEl>
                                          <p:spTgt spid="774147">
                                            <p:txEl>
                                              <p:pRg st="5" end="5"/>
                                            </p:txEl>
                                          </p:spTgt>
                                        </p:tgtEl>
                                        <p:attrNameLst>
                                          <p:attrName>style.visibility</p:attrName>
                                        </p:attrNameLst>
                                      </p:cBhvr>
                                      <p:to>
                                        <p:strVal val="visible"/>
                                      </p:to>
                                    </p:set>
                                    <p:animEffect transition="in" filter="wipe(left)">
                                      <p:cBhvr>
                                        <p:cTn id="24" dur="250"/>
                                        <p:tgtEl>
                                          <p:spTgt spid="774147">
                                            <p:txEl>
                                              <p:pRg st="5" end="5"/>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74147">
                                            <p:txEl>
                                              <p:pRg st="6" end="6"/>
                                            </p:txEl>
                                          </p:spTgt>
                                        </p:tgtEl>
                                        <p:attrNameLst>
                                          <p:attrName>style.visibility</p:attrName>
                                        </p:attrNameLst>
                                      </p:cBhvr>
                                      <p:to>
                                        <p:strVal val="visible"/>
                                      </p:to>
                                    </p:set>
                                    <p:animEffect transition="in" filter="wipe(left)">
                                      <p:cBhvr>
                                        <p:cTn id="28" dur="250"/>
                                        <p:tgtEl>
                                          <p:spTgt spid="774147">
                                            <p:txEl>
                                              <p:pRg st="6" end="6"/>
                                            </p:txEl>
                                          </p:spTgt>
                                        </p:tgtEl>
                                      </p:cBhvr>
                                    </p:animEffect>
                                  </p:childTnLst>
                                </p:cTn>
                              </p:par>
                            </p:childTnLst>
                          </p:cTn>
                        </p:par>
                        <p:par>
                          <p:cTn id="29" fill="hold">
                            <p:stCondLst>
                              <p:cond delay="750"/>
                            </p:stCondLst>
                            <p:childTnLst>
                              <p:par>
                                <p:cTn id="30" presetID="22" presetClass="entr" presetSubtype="8" fill="hold" nodeType="afterEffect">
                                  <p:stCondLst>
                                    <p:cond delay="0"/>
                                  </p:stCondLst>
                                  <p:childTnLst>
                                    <p:set>
                                      <p:cBhvr>
                                        <p:cTn id="31" dur="1" fill="hold">
                                          <p:stCondLst>
                                            <p:cond delay="0"/>
                                          </p:stCondLst>
                                        </p:cTn>
                                        <p:tgtEl>
                                          <p:spTgt spid="774147">
                                            <p:txEl>
                                              <p:pRg st="7" end="7"/>
                                            </p:txEl>
                                          </p:spTgt>
                                        </p:tgtEl>
                                        <p:attrNameLst>
                                          <p:attrName>style.visibility</p:attrName>
                                        </p:attrNameLst>
                                      </p:cBhvr>
                                      <p:to>
                                        <p:strVal val="visible"/>
                                      </p:to>
                                    </p:set>
                                    <p:animEffect transition="in" filter="wipe(left)">
                                      <p:cBhvr>
                                        <p:cTn id="32" dur="250"/>
                                        <p:tgtEl>
                                          <p:spTgt spid="774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p>
            <a:r>
              <a:rPr lang="en-US" dirty="0" smtClean="0"/>
              <a:t>- </a:t>
            </a:r>
            <a:fld id="{033FE15D-E5C8-45D0-8692-A9D81D872E2F}" type="slidenum">
              <a:rPr lang="en-US" smtClean="0"/>
              <a:pPr/>
              <a:t>105</a:t>
            </a:fld>
            <a:r>
              <a:rPr lang="en-US" dirty="0" smtClean="0"/>
              <a:t> -</a:t>
            </a:r>
          </a:p>
        </p:txBody>
      </p:sp>
      <p:sp>
        <p:nvSpPr>
          <p:cNvPr id="30723" name="Rectangle 2"/>
          <p:cNvSpPr>
            <a:spLocks noGrp="1" noChangeArrowheads="1"/>
          </p:cNvSpPr>
          <p:nvPr>
            <p:ph type="title"/>
          </p:nvPr>
        </p:nvSpPr>
        <p:spPr/>
        <p:txBody>
          <a:bodyPr/>
          <a:lstStyle/>
          <a:p>
            <a:r>
              <a:rPr lang="en-US" sz="1200" dirty="0" smtClean="0"/>
              <a:t>Information Security Concepts</a:t>
            </a:r>
            <a:br>
              <a:rPr lang="en-US" sz="1200" dirty="0" smtClean="0"/>
            </a:br>
            <a:r>
              <a:rPr lang="en-US" dirty="0" smtClean="0"/>
              <a:t>Categories of Security Controls </a:t>
            </a:r>
            <a:r>
              <a:rPr lang="en-US" sz="1200" dirty="0" smtClean="0"/>
              <a:t>…(1/4)</a:t>
            </a:r>
          </a:p>
        </p:txBody>
      </p:sp>
      <p:sp>
        <p:nvSpPr>
          <p:cNvPr id="30724" name="Rectangle 3"/>
          <p:cNvSpPr>
            <a:spLocks noGrp="1" noChangeArrowheads="1"/>
          </p:cNvSpPr>
          <p:nvPr>
            <p:ph type="body" idx="1"/>
          </p:nvPr>
        </p:nvSpPr>
        <p:spPr>
          <a:xfrm>
            <a:off x="685800" y="1143000"/>
            <a:ext cx="7772400" cy="5486400"/>
          </a:xfrm>
        </p:spPr>
        <p:txBody>
          <a:bodyPr/>
          <a:lstStyle/>
          <a:p>
            <a:pPr>
              <a:lnSpc>
                <a:spcPct val="90000"/>
              </a:lnSpc>
              <a:buClr>
                <a:srgbClr val="003399"/>
              </a:buClr>
            </a:pPr>
            <a:r>
              <a:rPr lang="en-US" u="sng" dirty="0" smtClean="0">
                <a:solidFill>
                  <a:srgbClr val="FF6600"/>
                </a:solidFill>
              </a:rPr>
              <a:t>Management (Administrative) Controls</a:t>
            </a:r>
            <a:r>
              <a:rPr lang="en-US" dirty="0" smtClean="0">
                <a:solidFill>
                  <a:srgbClr val="FF6600"/>
                </a:solidFill>
              </a:rPr>
              <a:t>.</a:t>
            </a:r>
            <a:r>
              <a:rPr lang="en-US" dirty="0" smtClean="0"/>
              <a:t>  </a:t>
            </a:r>
          </a:p>
          <a:p>
            <a:pPr lvl="1">
              <a:lnSpc>
                <a:spcPct val="90000"/>
              </a:lnSpc>
              <a:buClr>
                <a:srgbClr val="003399"/>
              </a:buClr>
            </a:pPr>
            <a:r>
              <a:rPr lang="en-US" dirty="0" smtClean="0"/>
              <a:t>Policies, Standards, Processes, Procedures, &amp; Guidelines</a:t>
            </a:r>
          </a:p>
          <a:p>
            <a:pPr lvl="2">
              <a:lnSpc>
                <a:spcPct val="90000"/>
              </a:lnSpc>
              <a:buClr>
                <a:srgbClr val="003399"/>
              </a:buClr>
            </a:pPr>
            <a:r>
              <a:rPr lang="en-US" dirty="0" smtClean="0"/>
              <a:t>Administrative Entities: Executive-Level, Mid.-Level Management</a:t>
            </a:r>
          </a:p>
          <a:p>
            <a:pPr>
              <a:lnSpc>
                <a:spcPct val="90000"/>
              </a:lnSpc>
              <a:buClr>
                <a:srgbClr val="003399"/>
              </a:buClr>
            </a:pPr>
            <a:r>
              <a:rPr lang="en-US" u="sng" dirty="0" smtClean="0">
                <a:solidFill>
                  <a:srgbClr val="FF6600"/>
                </a:solidFill>
              </a:rPr>
              <a:t>Operational (and Physical) Controls</a:t>
            </a:r>
            <a:r>
              <a:rPr lang="en-US" dirty="0" smtClean="0">
                <a:solidFill>
                  <a:srgbClr val="FF6600"/>
                </a:solidFill>
              </a:rPr>
              <a:t>.</a:t>
            </a:r>
          </a:p>
          <a:p>
            <a:pPr lvl="1">
              <a:lnSpc>
                <a:spcPct val="90000"/>
              </a:lnSpc>
              <a:buClr>
                <a:srgbClr val="003399"/>
              </a:buClr>
            </a:pPr>
            <a:r>
              <a:rPr lang="en-US" dirty="0" smtClean="0"/>
              <a:t>Operational Security (Execution of Policies, Standards &amp; Process, Education &amp; Awareness)</a:t>
            </a:r>
          </a:p>
          <a:p>
            <a:pPr lvl="2">
              <a:lnSpc>
                <a:spcPct val="90000"/>
              </a:lnSpc>
              <a:buClr>
                <a:srgbClr val="003399"/>
              </a:buClr>
            </a:pPr>
            <a:r>
              <a:rPr lang="en-US" dirty="0" smtClean="0"/>
              <a:t>Service Providers: IA, Program Security, Personnel Security, Document Controls (or CM), HR, Finance, etc</a:t>
            </a:r>
          </a:p>
          <a:p>
            <a:pPr lvl="1">
              <a:lnSpc>
                <a:spcPct val="90000"/>
              </a:lnSpc>
              <a:buClr>
                <a:srgbClr val="003399"/>
              </a:buClr>
            </a:pPr>
            <a:r>
              <a:rPr lang="en-US" dirty="0" smtClean="0"/>
              <a:t>Physical Security (Facility or Infrastructure Protection)</a:t>
            </a:r>
          </a:p>
          <a:p>
            <a:pPr lvl="2">
              <a:lnSpc>
                <a:spcPct val="90000"/>
              </a:lnSpc>
              <a:buClr>
                <a:srgbClr val="003399"/>
              </a:buClr>
            </a:pPr>
            <a:r>
              <a:rPr lang="en-US" dirty="0" smtClean="0"/>
              <a:t>Locks, Doors, Walls, Fence, Curtain, etc.</a:t>
            </a:r>
          </a:p>
          <a:p>
            <a:pPr lvl="2">
              <a:lnSpc>
                <a:spcPct val="90000"/>
              </a:lnSpc>
              <a:buClr>
                <a:srgbClr val="003399"/>
              </a:buClr>
            </a:pPr>
            <a:r>
              <a:rPr lang="en-US" dirty="0" smtClean="0"/>
              <a:t>Service Providers: FSO, Guards, Dogs</a:t>
            </a:r>
          </a:p>
          <a:p>
            <a:pPr>
              <a:lnSpc>
                <a:spcPct val="90000"/>
              </a:lnSpc>
              <a:buClr>
                <a:srgbClr val="003399"/>
              </a:buClr>
            </a:pPr>
            <a:r>
              <a:rPr lang="en-US" u="sng" dirty="0" smtClean="0">
                <a:solidFill>
                  <a:srgbClr val="FF6600"/>
                </a:solidFill>
              </a:rPr>
              <a:t>Technical (Logical) Controls</a:t>
            </a:r>
            <a:r>
              <a:rPr lang="en-US" dirty="0" smtClean="0">
                <a:solidFill>
                  <a:srgbClr val="FF6600"/>
                </a:solidFill>
              </a:rPr>
              <a:t>.</a:t>
            </a:r>
            <a:r>
              <a:rPr lang="en-US" dirty="0" smtClean="0"/>
              <a:t>  </a:t>
            </a:r>
          </a:p>
          <a:p>
            <a:pPr lvl="1">
              <a:lnSpc>
                <a:spcPct val="90000"/>
              </a:lnSpc>
              <a:buClr>
                <a:srgbClr val="003399"/>
              </a:buClr>
            </a:pPr>
            <a:r>
              <a:rPr lang="en-US" dirty="0" smtClean="0"/>
              <a:t>Access Controls , Identification &amp; Authorization, Confidentiality, Integrity, Availability, Non-Repudiation. </a:t>
            </a:r>
          </a:p>
          <a:p>
            <a:pPr lvl="2">
              <a:lnSpc>
                <a:spcPct val="90000"/>
              </a:lnSpc>
              <a:buClr>
                <a:srgbClr val="003399"/>
              </a:buClr>
            </a:pPr>
            <a:r>
              <a:rPr lang="en-US" dirty="0" smtClean="0"/>
              <a:t>Service Providers: Enterprise Architect, Security Engineer, CERT, NOSC, Helpdesk.</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0"/>
          </p:nvPr>
        </p:nvSpPr>
        <p:spPr>
          <a:noFill/>
        </p:spPr>
        <p:txBody>
          <a:bodyPr/>
          <a:lstStyle/>
          <a:p>
            <a:r>
              <a:rPr lang="en-US" dirty="0" smtClean="0"/>
              <a:t>- </a:t>
            </a:r>
            <a:fld id="{DB1EA544-02B3-4929-8F31-ED0BB912F476}" type="slidenum">
              <a:rPr lang="en-US" smtClean="0"/>
              <a:pPr/>
              <a:t>106</a:t>
            </a:fld>
            <a:r>
              <a:rPr lang="en-US" dirty="0" smtClean="0"/>
              <a:t> -</a:t>
            </a:r>
          </a:p>
        </p:txBody>
      </p:sp>
      <p:sp>
        <p:nvSpPr>
          <p:cNvPr id="31747" name="Rectangle 2"/>
          <p:cNvSpPr>
            <a:spLocks noGrp="1" noChangeArrowheads="1"/>
          </p:cNvSpPr>
          <p:nvPr>
            <p:ph type="title"/>
          </p:nvPr>
        </p:nvSpPr>
        <p:spPr/>
        <p:txBody>
          <a:bodyPr/>
          <a:lstStyle/>
          <a:p>
            <a:r>
              <a:rPr lang="en-US" sz="1200" dirty="0" smtClean="0"/>
              <a:t>Information Security Concepts</a:t>
            </a:r>
            <a:br>
              <a:rPr lang="en-US" sz="1200" dirty="0" smtClean="0"/>
            </a:br>
            <a:r>
              <a:rPr lang="en-US" dirty="0" smtClean="0"/>
              <a:t>Categories of Security Controls </a:t>
            </a:r>
            <a:r>
              <a:rPr lang="en-US" sz="1200" dirty="0" smtClean="0"/>
              <a:t>…(2/4)</a:t>
            </a:r>
          </a:p>
        </p:txBody>
      </p:sp>
      <p:sp>
        <p:nvSpPr>
          <p:cNvPr id="31748" name="Rectangle 3"/>
          <p:cNvSpPr>
            <a:spLocks noGrp="1" noChangeArrowheads="1"/>
          </p:cNvSpPr>
          <p:nvPr>
            <p:ph type="body" sz="half" idx="1"/>
          </p:nvPr>
        </p:nvSpPr>
        <p:spPr>
          <a:xfrm rot="16200000">
            <a:off x="6057900" y="3695700"/>
            <a:ext cx="5334000" cy="381000"/>
          </a:xfrm>
        </p:spPr>
        <p:txBody>
          <a:bodyPr/>
          <a:lstStyle/>
          <a:p>
            <a:pPr>
              <a:lnSpc>
                <a:spcPct val="80000"/>
              </a:lnSpc>
              <a:buFontTx/>
              <a:buNone/>
            </a:pPr>
            <a:r>
              <a:rPr lang="en-US" sz="1200" b="1" dirty="0" smtClean="0"/>
              <a:t>Reference:</a:t>
            </a:r>
            <a:r>
              <a:rPr lang="en-US" sz="1200" dirty="0" smtClean="0"/>
              <a:t> NIST SP800-53, Rev 3, </a:t>
            </a:r>
            <a:r>
              <a:rPr lang="en-US" sz="1200" i="1" u="sng" dirty="0" smtClean="0"/>
              <a:t>Recommended Security Controls for Federal Information Systems</a:t>
            </a:r>
          </a:p>
        </p:txBody>
      </p:sp>
      <p:graphicFrame>
        <p:nvGraphicFramePr>
          <p:cNvPr id="513172" name="Group 148"/>
          <p:cNvGraphicFramePr>
            <a:graphicFrameLocks noGrp="1"/>
          </p:cNvGraphicFramePr>
          <p:nvPr>
            <p:ph sz="half" idx="2"/>
          </p:nvPr>
        </p:nvGraphicFramePr>
        <p:xfrm>
          <a:off x="1092200" y="1239985"/>
          <a:ext cx="6934200" cy="5212080"/>
        </p:xfrm>
        <a:graphic>
          <a:graphicData uri="http://schemas.openxmlformats.org/drawingml/2006/table">
            <a:tbl>
              <a:tblPr/>
              <a:tblGrid>
                <a:gridCol w="1155700"/>
                <a:gridCol w="4700588"/>
                <a:gridCol w="1077912"/>
              </a:tblGrid>
              <a:tr h="23005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CLASS</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FAMILY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IDENTIFIER</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r>
              <a:tr h="230058">
                <a:tc row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Risk Assessment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RA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Planning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Services Acquisition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Certification, Accreditation, and Security Assessment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rgbClr val="003399"/>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Program 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PM</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rowSpan="9">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Operational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Personnel Security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PS</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Physical and Environmental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Contingency Planning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CP</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Configuration 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CM</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Maintenance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Information Integrity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SI</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Media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MP</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Incident Response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IR</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Awareness and Training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row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Technical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Identification and Authentication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Access Control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AC</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Audit and Accountability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AU</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Communications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SC</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1200" dirty="0" smtClean="0"/>
              <a:t>Information Security Concepts</a:t>
            </a:r>
            <a:r>
              <a:rPr lang="en-US" dirty="0" smtClean="0"/>
              <a:t/>
            </a:r>
            <a:br>
              <a:rPr lang="en-US" dirty="0" smtClean="0"/>
            </a:br>
            <a:r>
              <a:rPr lang="en-US" dirty="0" smtClean="0"/>
              <a:t>Categories of Security Controls </a:t>
            </a:r>
            <a:r>
              <a:rPr lang="en-US" sz="1200" dirty="0" smtClean="0"/>
              <a:t>…(3/4)</a:t>
            </a:r>
          </a:p>
        </p:txBody>
      </p:sp>
      <p:sp>
        <p:nvSpPr>
          <p:cNvPr id="7" name="Text Placeholder 6"/>
          <p:cNvSpPr>
            <a:spLocks noGrp="1"/>
          </p:cNvSpPr>
          <p:nvPr>
            <p:ph type="body" sz="half" idx="1"/>
          </p:nvPr>
        </p:nvSpPr>
        <p:spPr>
          <a:xfrm>
            <a:off x="217488" y="1089025"/>
            <a:ext cx="8740775" cy="782638"/>
          </a:xfrm>
        </p:spPr>
        <p:txBody>
          <a:bodyPr/>
          <a:lstStyle/>
          <a:p>
            <a:pPr marL="0" indent="0">
              <a:buFontTx/>
              <a:buNone/>
              <a:defRPr/>
            </a:pPr>
            <a:r>
              <a:rPr lang="en-US" dirty="0" smtClean="0"/>
              <a:t>ISO/IEC 27001:2005, </a:t>
            </a:r>
            <a:r>
              <a:rPr lang="en-US" i="1" dirty="0" smtClean="0"/>
              <a:t>Information Technology – Security Techniques – Security Management System – Requirements</a:t>
            </a:r>
          </a:p>
          <a:p>
            <a:pPr>
              <a:defRPr/>
            </a:pPr>
            <a:endParaRPr lang="en-US" dirty="0" smtClean="0"/>
          </a:p>
        </p:txBody>
      </p:sp>
      <p:sp>
        <p:nvSpPr>
          <p:cNvPr id="33796" name="Slide Number Placeholder 3"/>
          <p:cNvSpPr>
            <a:spLocks noGrp="1"/>
          </p:cNvSpPr>
          <p:nvPr>
            <p:ph type="sldNum" sz="quarter" idx="10"/>
          </p:nvPr>
        </p:nvSpPr>
        <p:spPr>
          <a:noFill/>
        </p:spPr>
        <p:txBody>
          <a:bodyPr/>
          <a:lstStyle/>
          <a:p>
            <a:r>
              <a:rPr lang="en-US" dirty="0" smtClean="0"/>
              <a:t>- </a:t>
            </a:r>
            <a:fld id="{B912F899-BCE9-4BB9-AF51-D274BB1FA02D}" type="slidenum">
              <a:rPr lang="en-US" smtClean="0"/>
              <a:pPr/>
              <a:t>107</a:t>
            </a:fld>
            <a:r>
              <a:rPr lang="en-US" dirty="0" smtClean="0"/>
              <a:t> -</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2380087602"/>
              </p:ext>
            </p:extLst>
          </p:nvPr>
        </p:nvGraphicFramePr>
        <p:xfrm>
          <a:off x="163513" y="1947863"/>
          <a:ext cx="8795657" cy="4602479"/>
        </p:xfrm>
        <a:graphic>
          <a:graphicData uri="http://schemas.openxmlformats.org/drawingml/2006/table">
            <a:tbl>
              <a:tblPr firstRow="1" bandRow="1">
                <a:tableStyleId>{5C22544A-7EE6-4342-B048-85BDC9FD1C3A}</a:tableStyleId>
              </a:tblPr>
              <a:tblGrid>
                <a:gridCol w="2492828"/>
                <a:gridCol w="6302829"/>
              </a:tblGrid>
              <a:tr h="165253">
                <a:tc>
                  <a:txBody>
                    <a:bodyPr/>
                    <a:lstStyle/>
                    <a:p>
                      <a:r>
                        <a:rPr lang="en-US" sz="1400" dirty="0" smtClean="0">
                          <a:latin typeface="Arial Narrow" pitchFamily="34" charset="0"/>
                        </a:rPr>
                        <a:t>CONTROL </a:t>
                      </a:r>
                      <a:r>
                        <a:rPr lang="en-US" sz="1400" baseline="0" dirty="0" smtClean="0">
                          <a:latin typeface="Arial Narrow" pitchFamily="34" charset="0"/>
                        </a:rPr>
                        <a:t>CATEGORY</a:t>
                      </a:r>
                      <a:endParaRPr lang="en-US" sz="1400" dirty="0">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C000"/>
                    </a:solidFill>
                  </a:tcPr>
                </a:tc>
                <a:tc>
                  <a:txBody>
                    <a:bodyPr/>
                    <a:lstStyle/>
                    <a:p>
                      <a:r>
                        <a:rPr lang="en-US" sz="1400" dirty="0" smtClean="0">
                          <a:latin typeface="Arial Narrow" pitchFamily="34" charset="0"/>
                        </a:rPr>
                        <a:t>SUB-CATEGORY</a:t>
                      </a:r>
                      <a:r>
                        <a:rPr lang="en-US" sz="1400" baseline="0" dirty="0" smtClean="0">
                          <a:latin typeface="Arial Narrow" pitchFamily="34" charset="0"/>
                        </a:rPr>
                        <a:t> OF </a:t>
                      </a:r>
                      <a:r>
                        <a:rPr lang="en-US" sz="1400" dirty="0" smtClean="0">
                          <a:latin typeface="Arial Narrow" pitchFamily="34" charset="0"/>
                        </a:rPr>
                        <a:t>CONTROLS</a:t>
                      </a:r>
                      <a:endParaRPr lang="en-US" sz="1400" dirty="0">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C000"/>
                    </a:solidFill>
                  </a:tcPr>
                </a:tc>
              </a:tr>
              <a:tr h="148728">
                <a:tc>
                  <a:txBody>
                    <a:bodyPr/>
                    <a:lstStyle/>
                    <a:p>
                      <a:r>
                        <a:rPr lang="en-US" sz="1200" dirty="0" smtClean="0">
                          <a:solidFill>
                            <a:srgbClr val="003399"/>
                          </a:solidFill>
                          <a:latin typeface="Arial Narrow" pitchFamily="34" charset="0"/>
                        </a:rPr>
                        <a:t>Security Policy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Information security policy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Organization of Information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Internal organization; External parties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Asset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Responsibility for assets;</a:t>
                      </a:r>
                      <a:r>
                        <a:rPr lang="en-US" sz="1200" baseline="0" dirty="0" smtClean="0">
                          <a:solidFill>
                            <a:srgbClr val="003399"/>
                          </a:solidFill>
                          <a:latin typeface="Arial Narrow" pitchFamily="34" charset="0"/>
                        </a:rPr>
                        <a:t> Information classification</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Human</a:t>
                      </a:r>
                      <a:r>
                        <a:rPr lang="en-US" sz="1200" baseline="0" dirty="0" smtClean="0">
                          <a:solidFill>
                            <a:srgbClr val="003399"/>
                          </a:solidFill>
                          <a:latin typeface="Arial Narrow" pitchFamily="34" charset="0"/>
                        </a:rPr>
                        <a:t> Resource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Prior to employment;</a:t>
                      </a:r>
                      <a:r>
                        <a:rPr lang="en-US" sz="1200" baseline="0" dirty="0" smtClean="0">
                          <a:solidFill>
                            <a:srgbClr val="003399"/>
                          </a:solidFill>
                          <a:latin typeface="Arial Narrow" pitchFamily="34" charset="0"/>
                        </a:rPr>
                        <a:t> During employment; Termination or change of employment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Physical and Environmental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Secure areas; Equipment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365135">
                <a:tc>
                  <a:txBody>
                    <a:bodyPr/>
                    <a:lstStyle/>
                    <a:p>
                      <a:r>
                        <a:rPr lang="en-US" sz="1200" dirty="0" smtClean="0">
                          <a:solidFill>
                            <a:srgbClr val="003399"/>
                          </a:solidFill>
                          <a:latin typeface="Arial Narrow" pitchFamily="34" charset="0"/>
                        </a:rPr>
                        <a:t>Communications and Operations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Operational procedures and responsibilities; Third party</a:t>
                      </a:r>
                      <a:r>
                        <a:rPr lang="en-US" sz="1200" baseline="0" dirty="0" smtClean="0">
                          <a:solidFill>
                            <a:srgbClr val="003399"/>
                          </a:solidFill>
                          <a:latin typeface="Arial Narrow" pitchFamily="34" charset="0"/>
                        </a:rPr>
                        <a:t> service delivery management; System planning and acceptance; Protection against malicious and mobile code; Back-up; Network security management; Media handling; Exchange of information; Electronic commerce services; Monitoring</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347032">
                <a:tc>
                  <a:txBody>
                    <a:bodyPr/>
                    <a:lstStyle/>
                    <a:p>
                      <a:r>
                        <a:rPr lang="en-US" sz="1200" dirty="0" smtClean="0">
                          <a:solidFill>
                            <a:srgbClr val="003399"/>
                          </a:solidFill>
                          <a:latin typeface="Arial Narrow" pitchFamily="34" charset="0"/>
                        </a:rPr>
                        <a:t>Access Control</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r>
                        <a:rPr lang="en-US" sz="1200" dirty="0" smtClean="0">
                          <a:solidFill>
                            <a:srgbClr val="003399"/>
                          </a:solidFill>
                          <a:latin typeface="Arial Narrow" pitchFamily="34" charset="0"/>
                        </a:rPr>
                        <a:t>Business</a:t>
                      </a:r>
                      <a:r>
                        <a:rPr lang="en-US" sz="1200" baseline="0" dirty="0" smtClean="0">
                          <a:solidFill>
                            <a:srgbClr val="003399"/>
                          </a:solidFill>
                          <a:latin typeface="Arial Narrow" pitchFamily="34" charset="0"/>
                        </a:rPr>
                        <a:t> requirement for access control; User access management; User responsibilities; Network access control; Operating system access control; Application and information access control; Mobile computing and teleworking</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r>
              <a:tr h="347032">
                <a:tc>
                  <a:txBody>
                    <a:bodyPr/>
                    <a:lstStyle/>
                    <a:p>
                      <a:r>
                        <a:rPr lang="en-US" sz="1200" dirty="0" smtClean="0">
                          <a:solidFill>
                            <a:srgbClr val="003399"/>
                          </a:solidFill>
                          <a:latin typeface="Arial Narrow" pitchFamily="34" charset="0"/>
                        </a:rPr>
                        <a:t>Information Systems Acquisition, Development, and Maintenance</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Security requirements</a:t>
                      </a:r>
                      <a:r>
                        <a:rPr lang="en-US" sz="1200" baseline="0" dirty="0" smtClean="0">
                          <a:solidFill>
                            <a:srgbClr val="003399"/>
                          </a:solidFill>
                          <a:latin typeface="Arial Narrow" pitchFamily="34" charset="0"/>
                        </a:rPr>
                        <a:t> of information systems; Correct processing in applications; Cryptographic controls; Security of system files; Security in development and support processes; Technical vulnerability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247880">
                <a:tc>
                  <a:txBody>
                    <a:bodyPr/>
                    <a:lstStyle/>
                    <a:p>
                      <a:r>
                        <a:rPr lang="en-US" sz="1200" dirty="0" smtClean="0">
                          <a:solidFill>
                            <a:srgbClr val="003399"/>
                          </a:solidFill>
                          <a:latin typeface="Arial Narrow" pitchFamily="34" charset="0"/>
                        </a:rPr>
                        <a:t>Information</a:t>
                      </a:r>
                      <a:r>
                        <a:rPr lang="en-US" sz="1200" baseline="0" dirty="0" smtClean="0">
                          <a:solidFill>
                            <a:srgbClr val="003399"/>
                          </a:solidFill>
                          <a:latin typeface="Arial Narrow" pitchFamily="34" charset="0"/>
                        </a:rPr>
                        <a:t> Security Incident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Reporting information</a:t>
                      </a:r>
                      <a:r>
                        <a:rPr lang="en-US" sz="1200" baseline="0" dirty="0" smtClean="0">
                          <a:solidFill>
                            <a:srgbClr val="003399"/>
                          </a:solidFill>
                          <a:latin typeface="Arial Narrow" pitchFamily="34" charset="0"/>
                        </a:rPr>
                        <a:t> security events and weaknesses; Management of information security incidents and improvements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Business</a:t>
                      </a:r>
                      <a:r>
                        <a:rPr lang="en-US" sz="1200" baseline="0" dirty="0" smtClean="0">
                          <a:solidFill>
                            <a:srgbClr val="003399"/>
                          </a:solidFill>
                          <a:latin typeface="Arial Narrow" pitchFamily="34" charset="0"/>
                        </a:rPr>
                        <a:t> Continuity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Information security aspects of business continuity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247880">
                <a:tc>
                  <a:txBody>
                    <a:bodyPr/>
                    <a:lstStyle/>
                    <a:p>
                      <a:r>
                        <a:rPr lang="en-US" sz="1200" dirty="0" smtClean="0">
                          <a:solidFill>
                            <a:srgbClr val="003399"/>
                          </a:solidFill>
                          <a:latin typeface="Arial Narrow" pitchFamily="34" charset="0"/>
                        </a:rPr>
                        <a:t>Compliance</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Compliance with legal requirements; Compliance with security policies</a:t>
                      </a:r>
                      <a:r>
                        <a:rPr lang="en-US" sz="1200" baseline="0" dirty="0" smtClean="0">
                          <a:solidFill>
                            <a:srgbClr val="003399"/>
                          </a:solidFill>
                          <a:latin typeface="Arial Narrow" pitchFamily="34" charset="0"/>
                        </a:rPr>
                        <a:t> and standards, and technical compliance; Information system audit considerations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a:t>Information Security Concepts</a:t>
            </a:r>
            <a:r>
              <a:rPr lang="en-US" dirty="0"/>
              <a:t/>
            </a:r>
            <a:br>
              <a:rPr lang="en-US" dirty="0"/>
            </a:br>
            <a:r>
              <a:rPr lang="en-US" dirty="0" smtClean="0"/>
              <a:t>Implementable &amp; Testable Security Requirements </a:t>
            </a:r>
            <a:r>
              <a:rPr lang="en-US" sz="1200" dirty="0" smtClean="0"/>
              <a:t>…(4/4</a:t>
            </a:r>
            <a:r>
              <a:rPr lang="en-US" sz="1200" dirty="0"/>
              <a:t>)</a:t>
            </a:r>
          </a:p>
        </p:txBody>
      </p:sp>
      <p:sp>
        <p:nvSpPr>
          <p:cNvPr id="7" name="Content Placeholder 6"/>
          <p:cNvSpPr>
            <a:spLocks noGrp="1"/>
          </p:cNvSpPr>
          <p:nvPr>
            <p:ph idx="1"/>
          </p:nvPr>
        </p:nvSpPr>
        <p:spPr/>
        <p:txBody>
          <a:bodyPr/>
          <a:lstStyle/>
          <a:p>
            <a:r>
              <a:rPr lang="en-US" dirty="0" smtClean="0"/>
              <a:t>Assurance requirements are generic; they define information protection needs.  For example:</a:t>
            </a:r>
          </a:p>
          <a:p>
            <a:pPr lvl="1"/>
            <a:r>
              <a:rPr lang="en-US" dirty="0" smtClean="0"/>
              <a:t>From SP 800-53: </a:t>
            </a:r>
            <a:r>
              <a:rPr lang="en-US" i="1" dirty="0" smtClean="0"/>
              <a:t>SC-6: Resource Priority.  The </a:t>
            </a:r>
            <a:r>
              <a:rPr lang="en-US" i="1" dirty="0"/>
              <a:t>information system limits the use of resources by </a:t>
            </a:r>
            <a:r>
              <a:rPr lang="en-US" i="1" dirty="0" smtClean="0"/>
              <a:t>priority.</a:t>
            </a:r>
          </a:p>
          <a:p>
            <a:pPr lvl="1"/>
            <a:r>
              <a:rPr lang="en-US" dirty="0" smtClean="0"/>
              <a:t>From ISO 27001: </a:t>
            </a:r>
            <a:r>
              <a:rPr lang="en-US" i="1" dirty="0" smtClean="0"/>
              <a:t>A.10.3.1: Capacity Management.  </a:t>
            </a:r>
            <a:r>
              <a:rPr lang="en-US" i="1" dirty="0"/>
              <a:t>The use of resources shall be monitored, tuned, and </a:t>
            </a:r>
            <a:r>
              <a:rPr lang="en-US" i="1" dirty="0" smtClean="0"/>
              <a:t>projections made </a:t>
            </a:r>
            <a:r>
              <a:rPr lang="en-US" i="1" dirty="0"/>
              <a:t>of future capacity requirements to ensure the required </a:t>
            </a:r>
            <a:r>
              <a:rPr lang="en-US" i="1" dirty="0" smtClean="0"/>
              <a:t>system</a:t>
            </a:r>
            <a:r>
              <a:rPr lang="en-US" dirty="0" smtClean="0"/>
              <a:t>.</a:t>
            </a:r>
            <a:endParaRPr lang="en-US" dirty="0"/>
          </a:p>
          <a:p>
            <a:pPr marL="457200"/>
            <a:r>
              <a:rPr lang="en-US" dirty="0" smtClean="0"/>
              <a:t>Functional requirements defines “what &amp; how” the system shall perform in meeting information protection needs.</a:t>
            </a:r>
          </a:p>
          <a:p>
            <a:pPr marL="857250" lvl="1"/>
            <a:r>
              <a:rPr lang="en-US" dirty="0" smtClean="0"/>
              <a:t>Generated through system </a:t>
            </a:r>
            <a:br>
              <a:rPr lang="en-US" dirty="0" smtClean="0"/>
            </a:br>
            <a:r>
              <a:rPr lang="en-US" dirty="0" smtClean="0"/>
              <a:t>engineering process</a:t>
            </a:r>
            <a:endParaRPr lang="en-US" dirty="0"/>
          </a:p>
        </p:txBody>
      </p:sp>
      <p:sp>
        <p:nvSpPr>
          <p:cNvPr id="5" name="Slide Number Placeholder 4"/>
          <p:cNvSpPr>
            <a:spLocks noGrp="1"/>
          </p:cNvSpPr>
          <p:nvPr>
            <p:ph type="sldNum" sz="quarter" idx="10"/>
          </p:nvPr>
        </p:nvSpPr>
        <p:spPr/>
        <p:txBody>
          <a:bodyPr/>
          <a:lstStyle/>
          <a:p>
            <a:r>
              <a:rPr lang="en-US" smtClean="0"/>
              <a:t>- </a:t>
            </a:r>
            <a:fld id="{76CB0ACF-4DDC-4F4A-8573-8DF5DB041EB9}" type="slidenum">
              <a:rPr lang="en-US" smtClean="0"/>
              <a:pPr/>
              <a:t>108</a:t>
            </a:fld>
            <a:r>
              <a:rPr lang="en-US" smtClean="0"/>
              <a:t> -</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090215632"/>
              </p:ext>
            </p:extLst>
          </p:nvPr>
        </p:nvGraphicFramePr>
        <p:xfrm>
          <a:off x="4878717" y="4648200"/>
          <a:ext cx="3731883" cy="2149106"/>
        </p:xfrm>
        <a:graphic>
          <a:graphicData uri="http://schemas.openxmlformats.org/presentationml/2006/ole">
            <mc:AlternateContent xmlns:mc="http://schemas.openxmlformats.org/markup-compatibility/2006">
              <mc:Choice xmlns:v="urn:schemas-microsoft-com:vml" Requires="v">
                <p:oleObj spid="_x0000_s1402964" name="Visio" r:id="rId4" imgW="5488063" imgH="3160450" progId="Visio.Drawing.11">
                  <p:embed/>
                </p:oleObj>
              </mc:Choice>
              <mc:Fallback>
                <p:oleObj name="Visio" r:id="rId4" imgW="5488063" imgH="3160450" progId="Visio.Drawing.11">
                  <p:embed/>
                  <p:pic>
                    <p:nvPicPr>
                      <p:cNvPr id="0" name=""/>
                      <p:cNvPicPr/>
                      <p:nvPr/>
                    </p:nvPicPr>
                    <p:blipFill>
                      <a:blip r:embed="rId5"/>
                      <a:stretch>
                        <a:fillRect/>
                      </a:stretch>
                    </p:blipFill>
                    <p:spPr>
                      <a:xfrm>
                        <a:off x="4878717" y="4648200"/>
                        <a:ext cx="3731883" cy="2149106"/>
                      </a:xfrm>
                      <a:prstGeom prst="rect">
                        <a:avLst/>
                      </a:prstGeom>
                    </p:spPr>
                  </p:pic>
                </p:oleObj>
              </mc:Fallback>
            </mc:AlternateContent>
          </a:graphicData>
        </a:graphic>
      </p:graphicFrame>
      <p:sp>
        <p:nvSpPr>
          <p:cNvPr id="9" name="Text Box 4"/>
          <p:cNvSpPr txBox="1">
            <a:spLocks noChangeArrowheads="1"/>
          </p:cNvSpPr>
          <p:nvPr/>
        </p:nvSpPr>
        <p:spPr bwMode="auto">
          <a:xfrm>
            <a:off x="152400" y="6091535"/>
            <a:ext cx="4495800" cy="461665"/>
          </a:xfrm>
          <a:prstGeom prst="rect">
            <a:avLst/>
          </a:prstGeom>
          <a:noFill/>
          <a:ln w="9525">
            <a:noFill/>
            <a:miter lim="800000"/>
            <a:headEnd/>
            <a:tailEnd/>
          </a:ln>
          <a:effectLst/>
        </p:spPr>
        <p:txBody>
          <a:bodyPr wrap="square">
            <a:spAutoFit/>
          </a:bodyPr>
          <a:lstStyle/>
          <a:p>
            <a:r>
              <a:rPr lang="en-US" b="1" dirty="0" smtClean="0">
                <a:solidFill>
                  <a:srgbClr val="003399"/>
                </a:solidFill>
              </a:rPr>
              <a:t>Reference:</a:t>
            </a:r>
            <a:r>
              <a:rPr lang="en-US" dirty="0" smtClean="0">
                <a:solidFill>
                  <a:srgbClr val="003399"/>
                </a:solidFill>
              </a:rPr>
              <a:t> </a:t>
            </a:r>
            <a:r>
              <a:rPr lang="en-US" i="1" u="sng" dirty="0" smtClean="0">
                <a:solidFill>
                  <a:srgbClr val="003399"/>
                </a:solidFill>
              </a:rPr>
              <a:t>Systems Engineering Principles and Practice</a:t>
            </a:r>
            <a:r>
              <a:rPr lang="en-US" dirty="0" smtClean="0">
                <a:solidFill>
                  <a:srgbClr val="003399"/>
                </a:solidFill>
              </a:rPr>
              <a:t>, A. </a:t>
            </a:r>
            <a:r>
              <a:rPr lang="en-US" dirty="0" err="1" smtClean="0">
                <a:solidFill>
                  <a:srgbClr val="003399"/>
                </a:solidFill>
              </a:rPr>
              <a:t>Kossiakoff</a:t>
            </a:r>
            <a:r>
              <a:rPr lang="en-US" dirty="0" smtClean="0">
                <a:solidFill>
                  <a:srgbClr val="003399"/>
                </a:solidFill>
              </a:rPr>
              <a:t>, W. Sweet, S. Seymour, S. </a:t>
            </a:r>
            <a:r>
              <a:rPr lang="en-US" dirty="0" err="1" smtClean="0">
                <a:solidFill>
                  <a:srgbClr val="003399"/>
                </a:solidFill>
              </a:rPr>
              <a:t>Biemer</a:t>
            </a:r>
            <a:r>
              <a:rPr lang="en-US" dirty="0" smtClean="0">
                <a:solidFill>
                  <a:srgbClr val="003399"/>
                </a:solidFill>
              </a:rPr>
              <a:t>, 2011.</a:t>
            </a:r>
            <a:endParaRPr lang="en-US" dirty="0">
              <a:solidFill>
                <a:srgbClr val="003399"/>
              </a:solidFill>
            </a:endParaRPr>
          </a:p>
        </p:txBody>
      </p:sp>
    </p:spTree>
    <p:extLst>
      <p:ext uri="{BB962C8B-B14F-4D97-AF65-F5344CB8AC3E}">
        <p14:creationId xmlns:p14="http://schemas.microsoft.com/office/powerpoint/2010/main" val="77311744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Questions:</a:t>
            </a:r>
            <a:endParaRPr lang="en-US" dirty="0"/>
          </a:p>
        </p:txBody>
      </p:sp>
      <p:sp>
        <p:nvSpPr>
          <p:cNvPr id="7" name="Content Placeholder 6"/>
          <p:cNvSpPr>
            <a:spLocks noGrp="1"/>
          </p:cNvSpPr>
          <p:nvPr>
            <p:ph idx="1"/>
          </p:nvPr>
        </p:nvSpPr>
        <p:spPr/>
        <p:txBody>
          <a:bodyPr/>
          <a:lstStyle/>
          <a:p>
            <a:r>
              <a:rPr lang="en-US" dirty="0" smtClean="0"/>
              <a:t>What  architecture framework is best for defining the relationship between business investment and system components?</a:t>
            </a:r>
          </a:p>
          <a:p>
            <a:pPr lvl="1"/>
            <a:r>
              <a:rPr lang="en-US" dirty="0"/>
              <a:t> </a:t>
            </a:r>
            <a:endParaRPr lang="en-US" dirty="0" smtClean="0"/>
          </a:p>
          <a:p>
            <a:endParaRPr lang="en-US" dirty="0"/>
          </a:p>
          <a:p>
            <a:r>
              <a:rPr lang="en-US" dirty="0" smtClean="0"/>
              <a:t>What architecture framework is designed for defining the IT enterprise systems?</a:t>
            </a:r>
          </a:p>
          <a:p>
            <a:pPr lvl="1"/>
            <a:r>
              <a:rPr lang="en-US" dirty="0"/>
              <a:t> </a:t>
            </a:r>
            <a:endParaRPr lang="en-US" dirty="0" smtClean="0"/>
          </a:p>
          <a:p>
            <a:endParaRPr lang="en-US" dirty="0" smtClean="0"/>
          </a:p>
          <a:p>
            <a:r>
              <a:rPr lang="en-US" dirty="0" smtClean="0"/>
              <a:t>What architecture framework is designed specifically for U.S. Department of Defense?</a:t>
            </a:r>
          </a:p>
          <a:p>
            <a:pPr lvl="1"/>
            <a:r>
              <a:rPr lang="en-US" dirty="0" smtClean="0"/>
              <a:t> </a:t>
            </a:r>
            <a:endParaRPr lang="en-US" dirty="0"/>
          </a:p>
        </p:txBody>
      </p:sp>
      <p:sp>
        <p:nvSpPr>
          <p:cNvPr id="5" name="Slide Number Placeholder 4"/>
          <p:cNvSpPr>
            <a:spLocks noGrp="1"/>
          </p:cNvSpPr>
          <p:nvPr>
            <p:ph type="sldNum" sz="quarter" idx="10"/>
          </p:nvPr>
        </p:nvSpPr>
        <p:spPr/>
        <p:txBody>
          <a:bodyPr/>
          <a:lstStyle/>
          <a:p>
            <a:r>
              <a:rPr lang="en-US" dirty="0" smtClean="0"/>
              <a:t>- </a:t>
            </a:r>
            <a:fld id="{B519E480-4957-4CB8-9D3F-C5C0D9677612}" type="slidenum">
              <a:rPr lang="en-US" smtClean="0"/>
              <a:pPr/>
              <a:t>109</a:t>
            </a:fld>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a:t>Computing Platforms </a:t>
            </a:r>
            <a:br>
              <a:rPr lang="en-US" sz="1200" dirty="0"/>
            </a:br>
            <a:r>
              <a:rPr lang="en-US" dirty="0"/>
              <a:t>Hardware Components</a:t>
            </a:r>
          </a:p>
        </p:txBody>
      </p:sp>
      <p:sp>
        <p:nvSpPr>
          <p:cNvPr id="5" name="Slide Number Placeholder 4"/>
          <p:cNvSpPr>
            <a:spLocks noGrp="1"/>
          </p:cNvSpPr>
          <p:nvPr>
            <p:ph type="sldNum" sz="quarter" idx="10"/>
          </p:nvPr>
        </p:nvSpPr>
        <p:spPr/>
        <p:txBody>
          <a:bodyPr/>
          <a:lstStyle/>
          <a:p>
            <a:r>
              <a:rPr lang="en-US" smtClean="0"/>
              <a:t>- </a:t>
            </a:r>
            <a:fld id="{ACE0090C-4AEB-4995-AE41-F4EF2F24F6F2}" type="slidenum">
              <a:rPr lang="en-US" smtClean="0"/>
              <a:pPr/>
              <a:t>11</a:t>
            </a:fld>
            <a:r>
              <a:rPr lang="en-US" smtClean="0"/>
              <a:t> -</a:t>
            </a:r>
            <a:endParaRPr lang="en-US" dirty="0"/>
          </a:p>
        </p:txBody>
      </p:sp>
      <p:pic>
        <p:nvPicPr>
          <p:cNvPr id="8" name="Picture 7"/>
          <p:cNvPicPr>
            <a:picLocks noChangeAspect="1"/>
          </p:cNvPicPr>
          <p:nvPr/>
        </p:nvPicPr>
        <p:blipFill>
          <a:blip r:embed="rId2"/>
          <a:stretch>
            <a:fillRect/>
          </a:stretch>
        </p:blipFill>
        <p:spPr>
          <a:xfrm>
            <a:off x="1219200" y="1219200"/>
            <a:ext cx="6604000" cy="4953000"/>
          </a:xfrm>
          <a:prstGeom prst="rect">
            <a:avLst/>
          </a:prstGeom>
        </p:spPr>
      </p:pic>
      <p:sp>
        <p:nvSpPr>
          <p:cNvPr id="9" name="Text Box 4"/>
          <p:cNvSpPr txBox="1">
            <a:spLocks noChangeArrowheads="1"/>
          </p:cNvSpPr>
          <p:nvPr/>
        </p:nvSpPr>
        <p:spPr bwMode="auto">
          <a:xfrm>
            <a:off x="1600200" y="6211669"/>
            <a:ext cx="6096000" cy="646331"/>
          </a:xfrm>
          <a:prstGeom prst="rect">
            <a:avLst/>
          </a:prstGeom>
          <a:noFill/>
          <a:ln w="9525">
            <a:noFill/>
            <a:miter lim="800000"/>
            <a:headEnd/>
            <a:tailEnd/>
          </a:ln>
        </p:spPr>
        <p:txBody>
          <a:bodyPr wrap="square">
            <a:spAutoFit/>
          </a:bodyPr>
          <a:lstStyle/>
          <a:p>
            <a:r>
              <a:rPr lang="en-US" b="1" dirty="0" smtClean="0">
                <a:solidFill>
                  <a:srgbClr val="003399"/>
                </a:solidFill>
              </a:rPr>
              <a:t>Source</a:t>
            </a:r>
            <a:r>
              <a:rPr lang="en-US" dirty="0" smtClean="0">
                <a:solidFill>
                  <a:srgbClr val="003399"/>
                </a:solidFill>
              </a:rPr>
              <a:t>: </a:t>
            </a:r>
          </a:p>
          <a:p>
            <a:pPr marL="171450" indent="-171450">
              <a:buFont typeface="Arial" pitchFamily="34" charset="0"/>
              <a:buChar char="•"/>
            </a:pPr>
            <a:r>
              <a:rPr lang="en-US" dirty="0" err="1" smtClean="0">
                <a:solidFill>
                  <a:srgbClr val="003399"/>
                </a:solidFill>
              </a:rPr>
              <a:t>AppleInsider</a:t>
            </a:r>
            <a:r>
              <a:rPr lang="en-US" dirty="0">
                <a:solidFill>
                  <a:srgbClr val="003399"/>
                </a:solidFill>
              </a:rPr>
              <a:t> (http://</a:t>
            </a:r>
            <a:r>
              <a:rPr lang="en-US" dirty="0" err="1">
                <a:solidFill>
                  <a:srgbClr val="003399"/>
                </a:solidFill>
              </a:rPr>
              <a:t>appleinsider.com</a:t>
            </a:r>
            <a:r>
              <a:rPr lang="en-US" dirty="0">
                <a:solidFill>
                  <a:srgbClr val="003399"/>
                </a:solidFill>
              </a:rPr>
              <a:t>/articles/10/10/30/review_apples_new_11_6_inch_and_13_3_inch_macbook_air_late_2010/page/3)</a:t>
            </a:r>
          </a:p>
        </p:txBody>
      </p:sp>
    </p:spTree>
    <p:extLst>
      <p:ext uri="{BB962C8B-B14F-4D97-AF65-F5344CB8AC3E}">
        <p14:creationId xmlns:p14="http://schemas.microsoft.com/office/powerpoint/2010/main" val="3188891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Answers:</a:t>
            </a:r>
            <a:endParaRPr lang="en-US" dirty="0"/>
          </a:p>
        </p:txBody>
      </p:sp>
      <p:sp>
        <p:nvSpPr>
          <p:cNvPr id="7" name="Content Placeholder 6"/>
          <p:cNvSpPr>
            <a:spLocks noGrp="1"/>
          </p:cNvSpPr>
          <p:nvPr>
            <p:ph idx="1"/>
          </p:nvPr>
        </p:nvSpPr>
        <p:spPr/>
        <p:txBody>
          <a:bodyPr/>
          <a:lstStyle/>
          <a:p>
            <a:r>
              <a:rPr lang="en-US" dirty="0" smtClean="0"/>
              <a:t>What  architecture framework is best for defining the relationship between business investment and system components?</a:t>
            </a:r>
          </a:p>
          <a:p>
            <a:pPr lvl="1"/>
            <a:r>
              <a:rPr lang="en-US" dirty="0"/>
              <a:t> </a:t>
            </a:r>
            <a:r>
              <a:rPr lang="en-US" u="sng" dirty="0" smtClean="0">
                <a:solidFill>
                  <a:srgbClr val="FF6600"/>
                </a:solidFill>
              </a:rPr>
              <a:t>Federal Enterprise Architecture (FEA) Framework</a:t>
            </a:r>
          </a:p>
          <a:p>
            <a:endParaRPr lang="en-US" dirty="0"/>
          </a:p>
          <a:p>
            <a:r>
              <a:rPr lang="en-US" dirty="0" smtClean="0"/>
              <a:t>What architecture framework is designed for defining the IT enterprise systems?</a:t>
            </a:r>
          </a:p>
          <a:p>
            <a:pPr lvl="1"/>
            <a:r>
              <a:rPr lang="en-US" dirty="0"/>
              <a:t> </a:t>
            </a:r>
            <a:r>
              <a:rPr lang="en-US" u="sng" dirty="0" smtClean="0">
                <a:solidFill>
                  <a:srgbClr val="FF6600"/>
                </a:solidFill>
              </a:rPr>
              <a:t>Zachman Enterprise Architecture Framework</a:t>
            </a:r>
          </a:p>
          <a:p>
            <a:endParaRPr lang="en-US" dirty="0" smtClean="0"/>
          </a:p>
          <a:p>
            <a:r>
              <a:rPr lang="en-US" dirty="0" smtClean="0"/>
              <a:t>What architecture framework is designed specifically for U.S. Department of Defense?</a:t>
            </a:r>
          </a:p>
          <a:p>
            <a:pPr lvl="1"/>
            <a:r>
              <a:rPr lang="en-US" dirty="0" smtClean="0"/>
              <a:t> </a:t>
            </a:r>
            <a:r>
              <a:rPr lang="en-US" u="sng" dirty="0" smtClean="0">
                <a:solidFill>
                  <a:srgbClr val="FF6600"/>
                </a:solidFill>
              </a:rPr>
              <a:t>DoD Architecture Framework</a:t>
            </a:r>
            <a:endParaRPr lang="en-US" u="sng" dirty="0">
              <a:solidFill>
                <a:srgbClr val="FF6600"/>
              </a:solidFill>
            </a:endParaRPr>
          </a:p>
        </p:txBody>
      </p:sp>
      <p:sp>
        <p:nvSpPr>
          <p:cNvPr id="5" name="Slide Number Placeholder 4"/>
          <p:cNvSpPr>
            <a:spLocks noGrp="1"/>
          </p:cNvSpPr>
          <p:nvPr>
            <p:ph type="sldNum" sz="quarter" idx="10"/>
          </p:nvPr>
        </p:nvSpPr>
        <p:spPr/>
        <p:txBody>
          <a:bodyPr/>
          <a:lstStyle/>
          <a:p>
            <a:r>
              <a:rPr lang="en-US" dirty="0" smtClean="0"/>
              <a:t>- </a:t>
            </a:r>
            <a:fld id="{B519E480-4957-4CB8-9D3F-C5C0D9677612}" type="slidenum">
              <a:rPr lang="en-US" smtClean="0"/>
              <a:pPr/>
              <a:t>110</a:t>
            </a:fld>
            <a:r>
              <a:rPr lang="en-US" dirty="0"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 calcmode="lin" valueType="num">
                                      <p:cBhvr additive="base">
                                        <p:cTn id="19"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6222AD89-CAFA-45BF-B343-4BC759AD89A0}" type="slidenum">
              <a:rPr lang="en-US"/>
              <a:pPr/>
              <a:t>111</a:t>
            </a:fld>
            <a:r>
              <a:rPr lang="en-US" dirty="0"/>
              <a:t> -</a:t>
            </a:r>
          </a:p>
        </p:txBody>
      </p:sp>
      <p:sp>
        <p:nvSpPr>
          <p:cNvPr id="732162" name="Rectangle 2"/>
          <p:cNvSpPr>
            <a:spLocks noGrp="1" noChangeArrowheads="1"/>
          </p:cNvSpPr>
          <p:nvPr>
            <p:ph type="title"/>
          </p:nvPr>
        </p:nvSpPr>
        <p:spPr/>
        <p:txBody>
          <a:bodyPr/>
          <a:lstStyle/>
          <a:p>
            <a:r>
              <a:rPr lang="en-US" dirty="0"/>
              <a:t>Validation Time… </a:t>
            </a:r>
            <a:r>
              <a:rPr lang="en-US" dirty="0">
                <a:sym typeface="Wingdings" pitchFamily="2" charset="2"/>
              </a:rPr>
              <a:t></a:t>
            </a:r>
            <a:endParaRPr lang="en-US" dirty="0"/>
          </a:p>
        </p:txBody>
      </p:sp>
      <p:sp>
        <p:nvSpPr>
          <p:cNvPr id="732163" name="Rectangle 3"/>
          <p:cNvSpPr>
            <a:spLocks noGrp="1" noChangeArrowheads="1"/>
          </p:cNvSpPr>
          <p:nvPr>
            <p:ph type="body" idx="1"/>
          </p:nvPr>
        </p:nvSpPr>
        <p:spPr/>
        <p:txBody>
          <a:bodyPr/>
          <a:lstStyle/>
          <a:p>
            <a:pPr marL="457200" indent="-457200" algn="ctr">
              <a:buFontTx/>
              <a:buNone/>
            </a:pPr>
            <a:endParaRPr lang="en-US" sz="3200" dirty="0"/>
          </a:p>
          <a:p>
            <a:pPr marL="457200" indent="-457200" algn="ctr">
              <a:buFontTx/>
              <a:buNone/>
            </a:pPr>
            <a:endParaRPr lang="en-US" sz="3200" dirty="0"/>
          </a:p>
          <a:p>
            <a:pPr marL="457200" indent="-457200">
              <a:buFontTx/>
              <a:buAutoNum type="arabicPeriod"/>
            </a:pPr>
            <a:r>
              <a:rPr lang="en-US" sz="3200" dirty="0" smtClean="0"/>
              <a:t>Class Exercise</a:t>
            </a:r>
            <a:endParaRPr lang="en-US" sz="3200" dirty="0"/>
          </a:p>
          <a:p>
            <a:pPr marL="457200" indent="-457200">
              <a:buFontTx/>
              <a:buAutoNum type="arabicPeriod"/>
            </a:pPr>
            <a:endParaRPr lang="en-US" sz="3200" dirty="0"/>
          </a:p>
          <a:p>
            <a:pPr marL="457200" indent="-457200">
              <a:buFontTx/>
              <a:buAutoNum type="arabicPeriod"/>
            </a:pPr>
            <a:r>
              <a:rPr lang="en-US" sz="3200" dirty="0"/>
              <a:t>Review Answers</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#1: Security Models </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Discuss &amp; provide example implementations for the Bell-LaPadula security model?</a:t>
            </a:r>
          </a:p>
          <a:p>
            <a:r>
              <a:rPr lang="en-US" dirty="0" smtClean="0"/>
              <a:t>How is a high assurance guard (HAG) related to the Bell-LaPadula security model?</a:t>
            </a:r>
          </a:p>
          <a:p>
            <a:pPr marL="0" indent="0">
              <a:buNone/>
            </a:pPr>
            <a:endParaRPr lang="en-US" dirty="0" smtClean="0"/>
          </a:p>
          <a:p>
            <a:pPr marL="457200" indent="-457200">
              <a:buFont typeface="+mj-lt"/>
              <a:buAutoNum type="arabicPeriod" startAt="2"/>
            </a:pPr>
            <a:r>
              <a:rPr lang="en-US" dirty="0" smtClean="0"/>
              <a:t>Discuss &amp; provide example implementations for the Clark-Wilson security model?</a:t>
            </a:r>
          </a:p>
          <a:p>
            <a:r>
              <a:rPr lang="en-US" dirty="0" smtClean="0"/>
              <a:t>How is an internet proxy server related to the Clark-Wilson security model?</a:t>
            </a:r>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112</a:t>
            </a:fld>
            <a:r>
              <a:rPr lang="en-US" smtClean="0"/>
              <a:t> -</a:t>
            </a:r>
            <a:endParaRPr lang="en-US" dirty="0"/>
          </a:p>
        </p:txBody>
      </p:sp>
    </p:spTree>
    <p:extLst>
      <p:ext uri="{BB962C8B-B14F-4D97-AF65-F5344CB8AC3E}">
        <p14:creationId xmlns:p14="http://schemas.microsoft.com/office/powerpoint/2010/main" val="269838462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#2: Security Requirements &amp; System Architecture</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Discuss how is NIST SP 800-53 or ISO 27001 specified security controls are…</a:t>
            </a:r>
          </a:p>
          <a:p>
            <a:r>
              <a:rPr lang="en-US" dirty="0" smtClean="0"/>
              <a:t>Related to system functional requirements?</a:t>
            </a:r>
          </a:p>
          <a:p>
            <a:r>
              <a:rPr lang="en-US" dirty="0" smtClean="0"/>
              <a:t>Related to system architecture &amp; detailed design?</a:t>
            </a:r>
          </a:p>
          <a:p>
            <a:endParaRPr lang="en-US" dirty="0" smtClean="0"/>
          </a:p>
          <a:p>
            <a:pPr marL="457200" indent="-457200">
              <a:buFont typeface="+mj-lt"/>
              <a:buAutoNum type="arabicPeriod" startAt="2"/>
            </a:pPr>
            <a:r>
              <a:rPr lang="en-US" dirty="0" smtClean="0"/>
              <a:t>Discuss how are functional requirements relate to STIGs, CIS Benchmarks, or FDCC security settings?  </a:t>
            </a:r>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113</a:t>
            </a:fld>
            <a:r>
              <a:rPr lang="en-US"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87479234"/>
              </p:ext>
            </p:extLst>
          </p:nvPr>
        </p:nvGraphicFramePr>
        <p:xfrm>
          <a:off x="4038600" y="4107771"/>
          <a:ext cx="3093480" cy="2684916"/>
        </p:xfrm>
        <a:graphic>
          <a:graphicData uri="http://schemas.openxmlformats.org/presentationml/2006/ole">
            <mc:AlternateContent xmlns:mc="http://schemas.openxmlformats.org/markup-compatibility/2006">
              <mc:Choice xmlns:v="urn:schemas-microsoft-com:vml" Requires="v">
                <p:oleObj spid="_x0000_s1403987" name="Visio" r:id="rId4" imgW="4759200" imgH="4130640" progId="Visio.Drawing.11">
                  <p:embed/>
                </p:oleObj>
              </mc:Choice>
              <mc:Fallback>
                <p:oleObj name="Visio" r:id="rId4" imgW="4759200" imgH="4130640" progId="Visio.Drawing.11">
                  <p:embed/>
                  <p:pic>
                    <p:nvPicPr>
                      <p:cNvPr id="0" name=""/>
                      <p:cNvPicPr/>
                      <p:nvPr/>
                    </p:nvPicPr>
                    <p:blipFill>
                      <a:blip r:embed="rId5"/>
                      <a:stretch>
                        <a:fillRect/>
                      </a:stretch>
                    </p:blipFill>
                    <p:spPr>
                      <a:xfrm>
                        <a:off x="4038600" y="4107771"/>
                        <a:ext cx="3093480" cy="2684916"/>
                      </a:xfrm>
                      <a:prstGeom prst="rect">
                        <a:avLst/>
                      </a:prstGeom>
                    </p:spPr>
                  </p:pic>
                </p:oleObj>
              </mc:Fallback>
            </mc:AlternateContent>
          </a:graphicData>
        </a:graphic>
      </p:graphicFrame>
    </p:spTree>
    <p:extLst>
      <p:ext uri="{BB962C8B-B14F-4D97-AF65-F5344CB8AC3E}">
        <p14:creationId xmlns:p14="http://schemas.microsoft.com/office/powerpoint/2010/main" val="34668893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49C7622D-09A6-4B94-82FB-3CC02885E4CE}" type="slidenum">
              <a:rPr lang="en-US"/>
              <a:pPr/>
              <a:t>12</a:t>
            </a:fld>
            <a:r>
              <a:rPr lang="en-US" dirty="0"/>
              <a:t> -</a:t>
            </a:r>
          </a:p>
        </p:txBody>
      </p:sp>
      <p:sp>
        <p:nvSpPr>
          <p:cNvPr id="693250" name="Rectangle 2"/>
          <p:cNvSpPr>
            <a:spLocks noGrp="1" noChangeArrowheads="1"/>
          </p:cNvSpPr>
          <p:nvPr>
            <p:ph type="title"/>
          </p:nvPr>
        </p:nvSpPr>
        <p:spPr/>
        <p:txBody>
          <a:bodyPr/>
          <a:lstStyle/>
          <a:p>
            <a:r>
              <a:rPr lang="en-US" sz="1200" dirty="0" smtClean="0"/>
              <a:t>Computing Platforms </a:t>
            </a:r>
            <a:r>
              <a:rPr lang="en-US" sz="1200" dirty="0"/>
              <a:t/>
            </a:r>
            <a:br>
              <a:rPr lang="en-US" sz="1200" dirty="0"/>
            </a:br>
            <a:r>
              <a:rPr lang="en-US" dirty="0"/>
              <a:t>Software Components</a:t>
            </a:r>
          </a:p>
        </p:txBody>
      </p:sp>
      <p:sp>
        <p:nvSpPr>
          <p:cNvPr id="693251" name="Rectangle 3"/>
          <p:cNvSpPr>
            <a:spLocks noGrp="1" noChangeArrowheads="1"/>
          </p:cNvSpPr>
          <p:nvPr>
            <p:ph type="body" idx="1"/>
          </p:nvPr>
        </p:nvSpPr>
        <p:spPr>
          <a:xfrm>
            <a:off x="685800" y="1143000"/>
            <a:ext cx="7772400" cy="5562600"/>
          </a:xfrm>
        </p:spPr>
        <p:txBody>
          <a:bodyPr/>
          <a:lstStyle/>
          <a:p>
            <a:pPr>
              <a:lnSpc>
                <a:spcPct val="80000"/>
              </a:lnSpc>
              <a:buClr>
                <a:srgbClr val="003399"/>
              </a:buClr>
            </a:pPr>
            <a:r>
              <a:rPr lang="en-US" u="sng" dirty="0">
                <a:solidFill>
                  <a:srgbClr val="FF6600"/>
                </a:solidFill>
              </a:rPr>
              <a:t>Operating System</a:t>
            </a:r>
            <a:r>
              <a:rPr lang="en-US" dirty="0"/>
              <a:t> (OS)</a:t>
            </a:r>
          </a:p>
          <a:p>
            <a:pPr>
              <a:lnSpc>
                <a:spcPct val="80000"/>
              </a:lnSpc>
              <a:buClr>
                <a:srgbClr val="003399"/>
              </a:buClr>
            </a:pPr>
            <a:r>
              <a:rPr lang="en-US" u="sng" dirty="0">
                <a:solidFill>
                  <a:srgbClr val="FF6600"/>
                </a:solidFill>
              </a:rPr>
              <a:t>Firmware</a:t>
            </a:r>
            <a:r>
              <a:rPr lang="en-US" dirty="0"/>
              <a:t> (stored in ROM/EPROM/EEPROM)</a:t>
            </a:r>
          </a:p>
          <a:p>
            <a:pPr lvl="1">
              <a:lnSpc>
                <a:spcPct val="80000"/>
              </a:lnSpc>
              <a:buClr>
                <a:srgbClr val="003399"/>
              </a:buClr>
            </a:pPr>
            <a:r>
              <a:rPr lang="en-US" dirty="0"/>
              <a:t>BIOS</a:t>
            </a:r>
          </a:p>
          <a:p>
            <a:pPr lvl="1">
              <a:lnSpc>
                <a:spcPct val="80000"/>
              </a:lnSpc>
              <a:buClr>
                <a:srgbClr val="003399"/>
              </a:buClr>
            </a:pPr>
            <a:r>
              <a:rPr lang="en-US" dirty="0"/>
              <a:t>Device Firmware</a:t>
            </a:r>
          </a:p>
          <a:p>
            <a:pPr>
              <a:lnSpc>
                <a:spcPct val="80000"/>
              </a:lnSpc>
              <a:buClr>
                <a:srgbClr val="003399"/>
              </a:buClr>
            </a:pPr>
            <a:r>
              <a:rPr lang="en-US" u="sng" dirty="0">
                <a:solidFill>
                  <a:srgbClr val="FF6600"/>
                </a:solidFill>
              </a:rPr>
              <a:t>Input/Output (I/O) Controllers</a:t>
            </a:r>
          </a:p>
          <a:p>
            <a:pPr lvl="1">
              <a:lnSpc>
                <a:spcPct val="80000"/>
              </a:lnSpc>
              <a:buClr>
                <a:srgbClr val="003399"/>
              </a:buClr>
            </a:pPr>
            <a:r>
              <a:rPr lang="en-US" dirty="0"/>
              <a:t>Device Drivers</a:t>
            </a:r>
          </a:p>
          <a:p>
            <a:pPr>
              <a:lnSpc>
                <a:spcPct val="80000"/>
              </a:lnSpc>
              <a:buClr>
                <a:srgbClr val="003399"/>
              </a:buClr>
            </a:pPr>
            <a:r>
              <a:rPr lang="en-US" dirty="0"/>
              <a:t>System </a:t>
            </a:r>
            <a:r>
              <a:rPr lang="en-US" u="sng" dirty="0">
                <a:solidFill>
                  <a:srgbClr val="FF6600"/>
                </a:solidFill>
              </a:rPr>
              <a:t>Programs</a:t>
            </a:r>
            <a:r>
              <a:rPr lang="en-US" dirty="0"/>
              <a:t> &amp; </a:t>
            </a:r>
            <a:r>
              <a:rPr lang="en-US" u="sng" dirty="0">
                <a:solidFill>
                  <a:srgbClr val="FF6600"/>
                </a:solidFill>
              </a:rPr>
              <a:t>Applications</a:t>
            </a:r>
          </a:p>
          <a:p>
            <a:pPr lvl="1">
              <a:lnSpc>
                <a:spcPct val="80000"/>
              </a:lnSpc>
              <a:buClr>
                <a:srgbClr val="003399"/>
              </a:buClr>
            </a:pPr>
            <a:r>
              <a:rPr lang="en-US" dirty="0"/>
              <a:t>File Management Systems</a:t>
            </a:r>
          </a:p>
          <a:p>
            <a:pPr lvl="1">
              <a:lnSpc>
                <a:spcPct val="80000"/>
              </a:lnSpc>
              <a:buClr>
                <a:srgbClr val="003399"/>
              </a:buClr>
            </a:pPr>
            <a:r>
              <a:rPr lang="en-US" dirty="0"/>
              <a:t>Network Management</a:t>
            </a:r>
          </a:p>
          <a:p>
            <a:pPr lvl="1">
              <a:lnSpc>
                <a:spcPct val="80000"/>
              </a:lnSpc>
              <a:buClr>
                <a:srgbClr val="003399"/>
              </a:buClr>
            </a:pPr>
            <a:r>
              <a:rPr lang="en-US" dirty="0"/>
              <a:t>Process Management</a:t>
            </a:r>
          </a:p>
          <a:p>
            <a:pPr>
              <a:lnSpc>
                <a:spcPct val="80000"/>
              </a:lnSpc>
              <a:buClr>
                <a:srgbClr val="003399"/>
              </a:buClr>
            </a:pPr>
            <a:r>
              <a:rPr lang="en-US" u="sng" dirty="0">
                <a:solidFill>
                  <a:srgbClr val="FF6600"/>
                </a:solidFill>
              </a:rPr>
              <a:t>Mobile Code</a:t>
            </a:r>
          </a:p>
          <a:p>
            <a:pPr lvl="1">
              <a:lnSpc>
                <a:spcPct val="80000"/>
              </a:lnSpc>
              <a:buClr>
                <a:srgbClr val="003399"/>
              </a:buClr>
            </a:pPr>
            <a:r>
              <a:rPr lang="en-US" dirty="0"/>
              <a:t>Java Virtual Machine (JVM)</a:t>
            </a:r>
          </a:p>
          <a:p>
            <a:pPr lvl="1">
              <a:lnSpc>
                <a:spcPct val="80000"/>
              </a:lnSpc>
              <a:buClr>
                <a:srgbClr val="003399"/>
              </a:buClr>
            </a:pPr>
            <a:r>
              <a:rPr lang="en-US" dirty="0"/>
              <a:t>Active X</a:t>
            </a:r>
          </a:p>
          <a:p>
            <a:pPr lvl="1">
              <a:lnSpc>
                <a:spcPct val="80000"/>
              </a:lnSpc>
              <a:buClr>
                <a:srgbClr val="003399"/>
              </a:buClr>
            </a:pPr>
            <a:r>
              <a:rPr lang="en-US" dirty="0"/>
              <a:t>Application Macro</a:t>
            </a:r>
          </a:p>
          <a:p>
            <a:pPr>
              <a:lnSpc>
                <a:spcPct val="80000"/>
              </a:lnSpc>
              <a:buClr>
                <a:srgbClr val="003399"/>
              </a:buClr>
            </a:pPr>
            <a:r>
              <a:rPr lang="en-US" u="sng" dirty="0">
                <a:solidFill>
                  <a:srgbClr val="FF6600"/>
                </a:solidFill>
              </a:rPr>
              <a:t>Data / Memory Addressing</a:t>
            </a:r>
          </a:p>
          <a:p>
            <a:pPr lvl="1">
              <a:lnSpc>
                <a:spcPct val="80000"/>
              </a:lnSpc>
              <a:buClr>
                <a:srgbClr val="003399"/>
              </a:buClr>
            </a:pPr>
            <a:r>
              <a:rPr lang="en-US" dirty="0"/>
              <a:t>Register, Direct, Absolute, Indexed, Implied.</a:t>
            </a:r>
          </a:p>
          <a:p>
            <a:pPr lvl="1">
              <a:lnSpc>
                <a:spcPct val="80000"/>
              </a:lnSpc>
              <a:buClr>
                <a:srgbClr val="003399"/>
              </a:buClr>
            </a:pPr>
            <a:r>
              <a:rPr lang="en-US" dirty="0"/>
              <a:t>Memory Protection</a:t>
            </a:r>
          </a:p>
        </p:txBody>
      </p:sp>
      <p:graphicFrame>
        <p:nvGraphicFramePr>
          <p:cNvPr id="2" name="Object 1"/>
          <p:cNvGraphicFramePr>
            <a:graphicFrameLocks noChangeAspect="1"/>
          </p:cNvGraphicFramePr>
          <p:nvPr>
            <p:extLst>
              <p:ext uri="{D42A27DB-BD31-4B8C-83A1-F6EECF244321}">
                <p14:modId xmlns:p14="http://schemas.microsoft.com/office/powerpoint/2010/main" val="3015437480"/>
              </p:ext>
            </p:extLst>
          </p:nvPr>
        </p:nvGraphicFramePr>
        <p:xfrm>
          <a:off x="4876800" y="3810000"/>
          <a:ext cx="4160837" cy="1668463"/>
        </p:xfrm>
        <a:graphic>
          <a:graphicData uri="http://schemas.openxmlformats.org/presentationml/2006/ole">
            <mc:AlternateContent xmlns:mc="http://schemas.openxmlformats.org/markup-compatibility/2006">
              <mc:Choice xmlns:v="urn:schemas-microsoft-com:vml" Requires="v">
                <p:oleObj spid="_x0000_s1237078" name="Visio" r:id="rId4" imgW="4170774" imgH="1675345" progId="Visio.Drawing.11">
                  <p:embed/>
                </p:oleObj>
              </mc:Choice>
              <mc:Fallback>
                <p:oleObj name="Visio" r:id="rId4" imgW="4170774" imgH="1675345" progId="Visio.Drawing.11">
                  <p:embed/>
                  <p:pic>
                    <p:nvPicPr>
                      <p:cNvPr id="0" name=""/>
                      <p:cNvPicPr/>
                      <p:nvPr/>
                    </p:nvPicPr>
                    <p:blipFill>
                      <a:blip r:embed="rId5"/>
                      <a:stretch>
                        <a:fillRect/>
                      </a:stretch>
                    </p:blipFill>
                    <p:spPr>
                      <a:xfrm>
                        <a:off x="4876800" y="3810000"/>
                        <a:ext cx="4160837" cy="1668463"/>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Computing Platforms </a:t>
            </a:r>
            <a:br>
              <a:rPr lang="en-US" sz="1200" dirty="0"/>
            </a:br>
            <a:r>
              <a:rPr lang="en-US" dirty="0"/>
              <a:t>Software Components</a:t>
            </a:r>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13</a:t>
            </a:fld>
            <a:r>
              <a:rPr lang="en-US" smtClean="0"/>
              <a:t> -</a:t>
            </a:r>
            <a:endParaRPr lang="en-US" dirty="0"/>
          </a:p>
        </p:txBody>
      </p:sp>
      <p:sp>
        <p:nvSpPr>
          <p:cNvPr id="6" name="Text Box 4"/>
          <p:cNvSpPr txBox="1">
            <a:spLocks noChangeArrowheads="1"/>
          </p:cNvSpPr>
          <p:nvPr/>
        </p:nvSpPr>
        <p:spPr bwMode="auto">
          <a:xfrm>
            <a:off x="2057400" y="6396335"/>
            <a:ext cx="5029200" cy="461665"/>
          </a:xfrm>
          <a:prstGeom prst="rect">
            <a:avLst/>
          </a:prstGeom>
          <a:noFill/>
          <a:ln w="9525">
            <a:noFill/>
            <a:miter lim="800000"/>
            <a:headEnd/>
            <a:tailEnd/>
          </a:ln>
        </p:spPr>
        <p:txBody>
          <a:bodyPr wrap="square">
            <a:spAutoFit/>
          </a:bodyPr>
          <a:lstStyle/>
          <a:p>
            <a:r>
              <a:rPr lang="en-US" b="1" dirty="0" smtClean="0">
                <a:solidFill>
                  <a:srgbClr val="003399"/>
                </a:solidFill>
              </a:rPr>
              <a:t>Source</a:t>
            </a:r>
            <a:r>
              <a:rPr lang="en-US" dirty="0" smtClean="0">
                <a:solidFill>
                  <a:srgbClr val="003399"/>
                </a:solidFill>
              </a:rPr>
              <a:t>: </a:t>
            </a:r>
          </a:p>
          <a:p>
            <a:pPr marL="171450" indent="-171450">
              <a:buFont typeface="Arial" pitchFamily="34" charset="0"/>
              <a:buChar char="•"/>
            </a:pPr>
            <a:r>
              <a:rPr lang="en-US" dirty="0" smtClean="0">
                <a:solidFill>
                  <a:srgbClr val="003399"/>
                </a:solidFill>
              </a:rPr>
              <a:t>Android Architecture </a:t>
            </a:r>
            <a:r>
              <a:rPr lang="en-US" dirty="0">
                <a:solidFill>
                  <a:srgbClr val="003399"/>
                </a:solidFill>
              </a:rPr>
              <a:t>(http://</a:t>
            </a:r>
            <a:r>
              <a:rPr lang="en-US" dirty="0" err="1">
                <a:solidFill>
                  <a:srgbClr val="003399"/>
                </a:solidFill>
              </a:rPr>
              <a:t>elinux.org</a:t>
            </a:r>
            <a:r>
              <a:rPr lang="en-US" dirty="0">
                <a:solidFill>
                  <a:srgbClr val="003399"/>
                </a:solidFill>
              </a:rPr>
              <a:t>/</a:t>
            </a:r>
            <a:r>
              <a:rPr lang="en-US" dirty="0" err="1">
                <a:solidFill>
                  <a:srgbClr val="003399"/>
                </a:solidFill>
              </a:rPr>
              <a:t>Android_Architecture</a:t>
            </a:r>
            <a:r>
              <a:rPr lang="en-US" dirty="0">
                <a:solidFill>
                  <a:srgbClr val="003399"/>
                </a:solidFill>
              </a:rPr>
              <a:t>)</a:t>
            </a:r>
          </a:p>
        </p:txBody>
      </p:sp>
      <p:pic>
        <p:nvPicPr>
          <p:cNvPr id="7" name="Picture 6"/>
          <p:cNvPicPr>
            <a:picLocks noChangeAspect="1"/>
          </p:cNvPicPr>
          <p:nvPr/>
        </p:nvPicPr>
        <p:blipFill>
          <a:blip r:embed="rId2"/>
          <a:stretch>
            <a:fillRect/>
          </a:stretch>
        </p:blipFill>
        <p:spPr>
          <a:xfrm>
            <a:off x="1061720" y="1143000"/>
            <a:ext cx="7244080" cy="5201920"/>
          </a:xfrm>
          <a:prstGeom prst="rect">
            <a:avLst/>
          </a:prstGeom>
        </p:spPr>
      </p:pic>
    </p:spTree>
    <p:extLst>
      <p:ext uri="{BB962C8B-B14F-4D97-AF65-F5344CB8AC3E}">
        <p14:creationId xmlns:p14="http://schemas.microsoft.com/office/powerpoint/2010/main" val="3859983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B1988F4B-99D6-466D-AD7D-95F3A6CF9C5C}" type="slidenum">
              <a:rPr lang="en-US"/>
              <a:pPr/>
              <a:t>14</a:t>
            </a:fld>
            <a:r>
              <a:rPr lang="en-US" dirty="0"/>
              <a:t> -</a:t>
            </a:r>
          </a:p>
        </p:txBody>
      </p:sp>
      <p:sp>
        <p:nvSpPr>
          <p:cNvPr id="695298" name="Rectangle 2"/>
          <p:cNvSpPr>
            <a:spLocks noGrp="1" noChangeArrowheads="1"/>
          </p:cNvSpPr>
          <p:nvPr>
            <p:ph type="title"/>
          </p:nvPr>
        </p:nvSpPr>
        <p:spPr/>
        <p:txBody>
          <a:bodyPr/>
          <a:lstStyle/>
          <a:p>
            <a:r>
              <a:rPr lang="en-US" sz="1200" dirty="0" smtClean="0"/>
              <a:t>Computing Platforms</a:t>
            </a:r>
            <a:r>
              <a:rPr lang="en-US" dirty="0"/>
              <a:t/>
            </a:r>
            <a:br>
              <a:rPr lang="en-US" dirty="0"/>
            </a:br>
            <a:r>
              <a:rPr lang="en-US" dirty="0"/>
              <a:t>Operating System (OS)</a:t>
            </a:r>
          </a:p>
        </p:txBody>
      </p:sp>
      <p:sp>
        <p:nvSpPr>
          <p:cNvPr id="695299" name="Rectangle 3"/>
          <p:cNvSpPr>
            <a:spLocks noGrp="1" noChangeArrowheads="1"/>
          </p:cNvSpPr>
          <p:nvPr>
            <p:ph type="body" idx="1"/>
          </p:nvPr>
        </p:nvSpPr>
        <p:spPr>
          <a:xfrm>
            <a:off x="685800" y="1143000"/>
            <a:ext cx="7772400" cy="5486400"/>
          </a:xfrm>
        </p:spPr>
        <p:txBody>
          <a:bodyPr/>
          <a:lstStyle/>
          <a:p>
            <a:r>
              <a:rPr lang="en-US" dirty="0"/>
              <a:t>User </a:t>
            </a:r>
            <a:r>
              <a:rPr lang="en-US" u="sng" dirty="0">
                <a:solidFill>
                  <a:srgbClr val="FF6600"/>
                </a:solidFill>
              </a:rPr>
              <a:t>identification and authentication</a:t>
            </a:r>
            <a:r>
              <a:rPr lang="en-US" dirty="0"/>
              <a:t>.</a:t>
            </a:r>
          </a:p>
          <a:p>
            <a:r>
              <a:rPr lang="en-US" dirty="0"/>
              <a:t>Discretionary access control (</a:t>
            </a:r>
            <a:r>
              <a:rPr lang="en-US" u="sng" dirty="0">
                <a:solidFill>
                  <a:srgbClr val="FF6600"/>
                </a:solidFill>
              </a:rPr>
              <a:t>DAC</a:t>
            </a:r>
            <a:r>
              <a:rPr lang="en-US" dirty="0"/>
              <a:t>).</a:t>
            </a:r>
          </a:p>
          <a:p>
            <a:r>
              <a:rPr lang="en-US" dirty="0"/>
              <a:t>Mandatory access control (</a:t>
            </a:r>
            <a:r>
              <a:rPr lang="en-US" u="sng" dirty="0">
                <a:solidFill>
                  <a:srgbClr val="FF6600"/>
                </a:solidFill>
              </a:rPr>
              <a:t>MAC</a:t>
            </a:r>
            <a:r>
              <a:rPr lang="en-US" dirty="0"/>
              <a:t>).</a:t>
            </a:r>
          </a:p>
          <a:p>
            <a:pPr>
              <a:buClr>
                <a:srgbClr val="003399"/>
              </a:buClr>
            </a:pPr>
            <a:r>
              <a:rPr lang="en-US" u="sng" dirty="0">
                <a:solidFill>
                  <a:srgbClr val="FF6600"/>
                </a:solidFill>
              </a:rPr>
              <a:t>Mediate</a:t>
            </a:r>
            <a:r>
              <a:rPr lang="en-US" dirty="0"/>
              <a:t> transactions.</a:t>
            </a:r>
          </a:p>
          <a:p>
            <a:pPr>
              <a:buClr>
                <a:srgbClr val="003399"/>
              </a:buClr>
            </a:pPr>
            <a:r>
              <a:rPr lang="en-US" u="sng" dirty="0">
                <a:solidFill>
                  <a:srgbClr val="FF6600"/>
                </a:solidFill>
              </a:rPr>
              <a:t>Object reuse</a:t>
            </a:r>
            <a:r>
              <a:rPr lang="en-US" dirty="0"/>
              <a:t> protection.</a:t>
            </a:r>
          </a:p>
          <a:p>
            <a:pPr lvl="1">
              <a:buClr>
                <a:srgbClr val="003399"/>
              </a:buClr>
            </a:pPr>
            <a:r>
              <a:rPr lang="en-US" dirty="0"/>
              <a:t>Prevent leakage.</a:t>
            </a:r>
          </a:p>
          <a:p>
            <a:pPr>
              <a:buClr>
                <a:srgbClr val="003399"/>
              </a:buClr>
            </a:pPr>
            <a:r>
              <a:rPr lang="en-US" u="sng" dirty="0">
                <a:solidFill>
                  <a:srgbClr val="FF6600"/>
                </a:solidFill>
              </a:rPr>
              <a:t>Accountability</a:t>
            </a:r>
            <a:r>
              <a:rPr lang="en-US" dirty="0"/>
              <a:t>.</a:t>
            </a:r>
          </a:p>
          <a:p>
            <a:pPr lvl="1">
              <a:buClr>
                <a:srgbClr val="003399"/>
              </a:buClr>
            </a:pPr>
            <a:r>
              <a:rPr lang="en-US" dirty="0"/>
              <a:t>Audit security events.</a:t>
            </a:r>
          </a:p>
          <a:p>
            <a:pPr lvl="1">
              <a:buClr>
                <a:srgbClr val="003399"/>
              </a:buClr>
            </a:pPr>
            <a:r>
              <a:rPr lang="en-US" dirty="0"/>
              <a:t>Protection of audit logs.</a:t>
            </a:r>
          </a:p>
          <a:p>
            <a:pPr>
              <a:buClr>
                <a:srgbClr val="003399"/>
              </a:buClr>
            </a:pPr>
            <a:r>
              <a:rPr lang="en-US" u="sng" dirty="0">
                <a:solidFill>
                  <a:srgbClr val="FF6600"/>
                </a:solidFill>
              </a:rPr>
              <a:t>Trusted path</a:t>
            </a:r>
            <a:r>
              <a:rPr lang="en-US" dirty="0"/>
              <a:t>.</a:t>
            </a:r>
          </a:p>
          <a:p>
            <a:pPr lvl="1">
              <a:buClr>
                <a:srgbClr val="003399"/>
              </a:buClr>
            </a:pPr>
            <a:r>
              <a:rPr lang="en-US" dirty="0"/>
              <a:t>Protection of critical operations.</a:t>
            </a:r>
          </a:p>
          <a:p>
            <a:pPr>
              <a:buClr>
                <a:srgbClr val="003399"/>
              </a:buClr>
            </a:pPr>
            <a:r>
              <a:rPr lang="en-US" u="sng" dirty="0">
                <a:solidFill>
                  <a:srgbClr val="FF6600"/>
                </a:solidFill>
              </a:rPr>
              <a:t>Intrusion detection</a:t>
            </a:r>
            <a:r>
              <a:rPr lang="en-US" dirty="0"/>
              <a:t>.</a:t>
            </a:r>
          </a:p>
          <a:p>
            <a:pPr lvl="1">
              <a:buClr>
                <a:srgbClr val="003399"/>
              </a:buClr>
            </a:pPr>
            <a:r>
              <a:rPr lang="en-US" dirty="0"/>
              <a:t>Patterns, analysis, and recognition.</a:t>
            </a:r>
          </a:p>
        </p:txBody>
      </p:sp>
      <p:graphicFrame>
        <p:nvGraphicFramePr>
          <p:cNvPr id="1234945" name="Object 1"/>
          <p:cNvGraphicFramePr>
            <a:graphicFrameLocks noChangeAspect="1"/>
          </p:cNvGraphicFramePr>
          <p:nvPr/>
        </p:nvGraphicFramePr>
        <p:xfrm>
          <a:off x="4800600" y="2760662"/>
          <a:ext cx="4025645" cy="2649538"/>
        </p:xfrm>
        <a:graphic>
          <a:graphicData uri="http://schemas.openxmlformats.org/presentationml/2006/ole">
            <mc:AlternateContent xmlns:mc="http://schemas.openxmlformats.org/markup-compatibility/2006">
              <mc:Choice xmlns:v="urn:schemas-microsoft-com:vml" Requires="v">
                <p:oleObj spid="_x0000_s1235029" name="Visio" r:id="rId4" imgW="6411316" imgH="4218862" progId="Visio.Drawing.11">
                  <p:embed/>
                </p:oleObj>
              </mc:Choice>
              <mc:Fallback>
                <p:oleObj name="Visio" r:id="rId4" imgW="6411316" imgH="4218862"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760662"/>
                        <a:ext cx="4025645" cy="264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34945"/>
                                        </p:tgtEl>
                                        <p:attrNameLst>
                                          <p:attrName>style.visibility</p:attrName>
                                        </p:attrNameLst>
                                      </p:cBhvr>
                                      <p:to>
                                        <p:strVal val="visible"/>
                                      </p:to>
                                    </p:set>
                                    <p:animEffect transition="in" filter="wipe(left)">
                                      <p:cBhvr>
                                        <p:cTn id="7" dur="1000"/>
                                        <p:tgtEl>
                                          <p:spTgt spid="1234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F6483A95-6D28-4614-8B2B-1566F988E9FD}" type="slidenum">
              <a:rPr lang="en-US"/>
              <a:pPr/>
              <a:t>15</a:t>
            </a:fld>
            <a:r>
              <a:rPr lang="en-US" dirty="0"/>
              <a:t> -</a:t>
            </a:r>
          </a:p>
        </p:txBody>
      </p:sp>
      <p:sp>
        <p:nvSpPr>
          <p:cNvPr id="697346" name="Rectangle 2"/>
          <p:cNvSpPr>
            <a:spLocks noGrp="1" noChangeArrowheads="1"/>
          </p:cNvSpPr>
          <p:nvPr>
            <p:ph type="title"/>
          </p:nvPr>
        </p:nvSpPr>
        <p:spPr/>
        <p:txBody>
          <a:bodyPr/>
          <a:lstStyle/>
          <a:p>
            <a:r>
              <a:rPr lang="en-US" sz="1200" dirty="0" smtClean="0"/>
              <a:t>Computing Platforms</a:t>
            </a:r>
            <a:r>
              <a:rPr lang="en-US" dirty="0"/>
              <a:t/>
            </a:r>
            <a:br>
              <a:rPr lang="en-US" dirty="0"/>
            </a:br>
            <a:r>
              <a:rPr lang="en-US" dirty="0"/>
              <a:t>OS </a:t>
            </a:r>
            <a:r>
              <a:rPr lang="en-US" dirty="0" smtClean="0"/>
              <a:t>Process Scheduling</a:t>
            </a:r>
            <a:endParaRPr lang="en-US" dirty="0"/>
          </a:p>
        </p:txBody>
      </p:sp>
      <p:sp>
        <p:nvSpPr>
          <p:cNvPr id="697347" name="Rectangle 3"/>
          <p:cNvSpPr>
            <a:spLocks noGrp="1" noChangeArrowheads="1"/>
          </p:cNvSpPr>
          <p:nvPr>
            <p:ph type="body" idx="1"/>
          </p:nvPr>
        </p:nvSpPr>
        <p:spPr>
          <a:xfrm>
            <a:off x="685800" y="1143000"/>
            <a:ext cx="7772400" cy="5410200"/>
          </a:xfrm>
        </p:spPr>
        <p:txBody>
          <a:bodyPr/>
          <a:lstStyle/>
          <a:p>
            <a:pPr>
              <a:lnSpc>
                <a:spcPct val="90000"/>
              </a:lnSpc>
              <a:buClr>
                <a:srgbClr val="003399"/>
              </a:buClr>
            </a:pPr>
            <a:r>
              <a:rPr lang="en-US" u="sng" dirty="0" smtClean="0">
                <a:solidFill>
                  <a:srgbClr val="FF6600"/>
                </a:solidFill>
              </a:rPr>
              <a:t>Multi-programming</a:t>
            </a:r>
          </a:p>
          <a:p>
            <a:pPr lvl="1">
              <a:lnSpc>
                <a:spcPct val="90000"/>
              </a:lnSpc>
              <a:buClr>
                <a:srgbClr val="003399"/>
              </a:buClr>
            </a:pPr>
            <a:r>
              <a:rPr lang="en-US" dirty="0" smtClean="0"/>
              <a:t>Managing and coordinating the process operations to </a:t>
            </a:r>
            <a:r>
              <a:rPr lang="en-US" u="sng" dirty="0" smtClean="0">
                <a:solidFill>
                  <a:srgbClr val="FF6600"/>
                </a:solidFill>
              </a:rPr>
              <a:t>multiple sets of programmed instructions</a:t>
            </a:r>
            <a:r>
              <a:rPr lang="en-US" dirty="0" smtClean="0"/>
              <a:t> e.g. VMS (Mainframe)</a:t>
            </a:r>
          </a:p>
          <a:p>
            <a:pPr>
              <a:lnSpc>
                <a:spcPct val="90000"/>
              </a:lnSpc>
              <a:buClr>
                <a:srgbClr val="003399"/>
              </a:buClr>
            </a:pPr>
            <a:r>
              <a:rPr lang="en-US" u="sng" dirty="0" smtClean="0">
                <a:solidFill>
                  <a:srgbClr val="FF6600"/>
                </a:solidFill>
              </a:rPr>
              <a:t>Multi-tasking</a:t>
            </a:r>
            <a:endParaRPr lang="en-US" u="sng" dirty="0">
              <a:solidFill>
                <a:srgbClr val="FF6600"/>
              </a:solidFill>
            </a:endParaRPr>
          </a:p>
          <a:p>
            <a:pPr lvl="1">
              <a:lnSpc>
                <a:spcPct val="90000"/>
              </a:lnSpc>
              <a:buClr>
                <a:srgbClr val="003399"/>
              </a:buClr>
            </a:pPr>
            <a:r>
              <a:rPr lang="en-US" dirty="0"/>
              <a:t>Allows user to run multiple programs (</a:t>
            </a:r>
            <a:r>
              <a:rPr lang="en-US" u="sng" dirty="0">
                <a:solidFill>
                  <a:srgbClr val="FF6600"/>
                </a:solidFill>
              </a:rPr>
              <a:t>tasks</a:t>
            </a:r>
            <a:r>
              <a:rPr lang="en-US" dirty="0"/>
              <a:t>) e.g. Windows 2000, LINUX</a:t>
            </a:r>
          </a:p>
          <a:p>
            <a:pPr>
              <a:lnSpc>
                <a:spcPct val="90000"/>
              </a:lnSpc>
              <a:buClr>
                <a:srgbClr val="003399"/>
              </a:buClr>
            </a:pPr>
            <a:r>
              <a:rPr lang="en-US" u="sng" dirty="0" smtClean="0">
                <a:solidFill>
                  <a:srgbClr val="FF6600"/>
                </a:solidFill>
              </a:rPr>
              <a:t>Multi-threading</a:t>
            </a:r>
            <a:endParaRPr lang="en-US" u="sng" dirty="0">
              <a:solidFill>
                <a:srgbClr val="FF6600"/>
              </a:solidFill>
            </a:endParaRPr>
          </a:p>
          <a:p>
            <a:pPr lvl="1">
              <a:lnSpc>
                <a:spcPct val="90000"/>
              </a:lnSpc>
              <a:buClr>
                <a:srgbClr val="003399"/>
              </a:buClr>
            </a:pPr>
            <a:r>
              <a:rPr lang="en-US" dirty="0"/>
              <a:t>M</a:t>
            </a:r>
            <a:r>
              <a:rPr lang="en-US" dirty="0" smtClean="0"/>
              <a:t>anaging </a:t>
            </a:r>
            <a:r>
              <a:rPr lang="en-US" dirty="0"/>
              <a:t>the process operations by </a:t>
            </a:r>
            <a:r>
              <a:rPr lang="en-US" u="sng" dirty="0">
                <a:solidFill>
                  <a:srgbClr val="FF6600"/>
                </a:solidFill>
              </a:rPr>
              <a:t>work/execution threads</a:t>
            </a:r>
            <a:r>
              <a:rPr lang="en-US" u="sng" dirty="0">
                <a:solidFill>
                  <a:srgbClr val="FF9900"/>
                </a:solidFill>
              </a:rPr>
              <a:t> </a:t>
            </a:r>
            <a:r>
              <a:rPr lang="en-US" u="sng" dirty="0">
                <a:solidFill>
                  <a:srgbClr val="FF6600"/>
                </a:solidFill>
              </a:rPr>
              <a:t>(a series of tasks)</a:t>
            </a:r>
            <a:r>
              <a:rPr lang="en-US" dirty="0"/>
              <a:t> using the same programmed instructions. Which allows multiple users and service requests e.g. Mach Kernel (BSD UNIX: Solaris, MacOS X, etc</a:t>
            </a:r>
            <a:r>
              <a:rPr lang="en-US" dirty="0" smtClean="0"/>
              <a:t>.)</a:t>
            </a:r>
          </a:p>
          <a:p>
            <a:pPr>
              <a:lnSpc>
                <a:spcPct val="90000"/>
              </a:lnSpc>
              <a:buClr>
                <a:srgbClr val="003399"/>
              </a:buClr>
            </a:pPr>
            <a:r>
              <a:rPr lang="en-US" u="sng" dirty="0" smtClean="0">
                <a:solidFill>
                  <a:srgbClr val="FF6600"/>
                </a:solidFill>
              </a:rPr>
              <a:t>Multi-processing</a:t>
            </a:r>
          </a:p>
          <a:p>
            <a:pPr lvl="1">
              <a:lnSpc>
                <a:spcPct val="90000"/>
              </a:lnSpc>
              <a:buClr>
                <a:srgbClr val="003399"/>
              </a:buClr>
            </a:pPr>
            <a:r>
              <a:rPr lang="en-US" dirty="0" smtClean="0"/>
              <a:t>Managing and coordinating the process operations to </a:t>
            </a:r>
            <a:r>
              <a:rPr lang="en-US" u="sng" dirty="0" smtClean="0">
                <a:solidFill>
                  <a:srgbClr val="FF6600"/>
                </a:solidFill>
              </a:rPr>
              <a:t>multiple sets of programmed instructions</a:t>
            </a:r>
            <a:r>
              <a:rPr lang="en-US" dirty="0" smtClean="0"/>
              <a:t> and multiple user requests using </a:t>
            </a:r>
            <a:r>
              <a:rPr lang="en-US" u="sng" dirty="0" smtClean="0">
                <a:solidFill>
                  <a:srgbClr val="FF6600"/>
                </a:solidFill>
              </a:rPr>
              <a:t>multiple CPUs</a:t>
            </a:r>
            <a:r>
              <a:rPr lang="en-US" dirty="0" smtClean="0"/>
              <a:t> e.g. Windows 2000, LINUX, UNIX</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96C3C394-F204-4229-869B-EE039D13FBBE}" type="slidenum">
              <a:rPr lang="en-US"/>
              <a:pPr/>
              <a:t>16</a:t>
            </a:fld>
            <a:r>
              <a:rPr lang="en-US" dirty="0"/>
              <a:t> -</a:t>
            </a:r>
          </a:p>
        </p:txBody>
      </p:sp>
      <p:sp>
        <p:nvSpPr>
          <p:cNvPr id="701442" name="Rectangle 2"/>
          <p:cNvSpPr>
            <a:spLocks noGrp="1" noChangeArrowheads="1"/>
          </p:cNvSpPr>
          <p:nvPr>
            <p:ph type="title"/>
          </p:nvPr>
        </p:nvSpPr>
        <p:spPr/>
        <p:txBody>
          <a:bodyPr/>
          <a:lstStyle/>
          <a:p>
            <a:r>
              <a:rPr lang="en-US" sz="1200" dirty="0" smtClean="0"/>
              <a:t>Computing Platforms</a:t>
            </a:r>
            <a:r>
              <a:rPr lang="en-US" sz="1200" dirty="0"/>
              <a:t/>
            </a:r>
            <a:br>
              <a:rPr lang="en-US" sz="1200" dirty="0"/>
            </a:br>
            <a:r>
              <a:rPr lang="en-US" dirty="0"/>
              <a:t>CPU Processing Threads</a:t>
            </a:r>
          </a:p>
        </p:txBody>
      </p:sp>
      <p:sp>
        <p:nvSpPr>
          <p:cNvPr id="701443" name="Rectangle 3"/>
          <p:cNvSpPr>
            <a:spLocks noGrp="1" noChangeArrowheads="1"/>
          </p:cNvSpPr>
          <p:nvPr>
            <p:ph type="body" sz="half" idx="1"/>
          </p:nvPr>
        </p:nvSpPr>
        <p:spPr>
          <a:xfrm>
            <a:off x="685800" y="1143000"/>
            <a:ext cx="7772400" cy="4445000"/>
          </a:xfrm>
        </p:spPr>
        <p:txBody>
          <a:bodyPr/>
          <a:lstStyle/>
          <a:p>
            <a:r>
              <a:rPr lang="en-US" dirty="0"/>
              <a:t>Most of today’s programs are comprised of many </a:t>
            </a:r>
            <a:r>
              <a:rPr lang="en-US" u="sng" dirty="0">
                <a:solidFill>
                  <a:srgbClr val="FF6600"/>
                </a:solidFill>
              </a:rPr>
              <a:t>individual modules</a:t>
            </a:r>
            <a:r>
              <a:rPr lang="en-US" dirty="0"/>
              <a:t>, programs or processes that are separately written and work together to fulfill the overall objective of the application</a:t>
            </a:r>
          </a:p>
          <a:p>
            <a:r>
              <a:rPr lang="en-US" dirty="0"/>
              <a:t>These may be called modules or </a:t>
            </a:r>
            <a:r>
              <a:rPr lang="en-US" u="sng" dirty="0">
                <a:solidFill>
                  <a:srgbClr val="FF6600"/>
                </a:solidFill>
              </a:rPr>
              <a:t>processing threads</a:t>
            </a:r>
          </a:p>
          <a:p>
            <a:r>
              <a:rPr lang="en-US" dirty="0"/>
              <a:t>The security problems lie in the fact that these independent sections may be written by </a:t>
            </a:r>
            <a:r>
              <a:rPr lang="en-US" u="sng" dirty="0">
                <a:solidFill>
                  <a:srgbClr val="FF6600"/>
                </a:solidFill>
              </a:rPr>
              <a:t>someone</a:t>
            </a:r>
            <a:r>
              <a:rPr lang="en-US" u="sng" dirty="0">
                <a:solidFill>
                  <a:srgbClr val="FF9900"/>
                </a:solidFill>
              </a:rPr>
              <a:t> </a:t>
            </a:r>
            <a:r>
              <a:rPr lang="en-US" u="sng" dirty="0">
                <a:solidFill>
                  <a:srgbClr val="FF6600"/>
                </a:solidFill>
              </a:rPr>
              <a:t>else</a:t>
            </a:r>
            <a:r>
              <a:rPr lang="en-US" dirty="0"/>
              <a:t> then they may link dynamically and not be controlled by the Operating System (OS)</a:t>
            </a:r>
          </a:p>
        </p:txBody>
      </p:sp>
      <p:graphicFrame>
        <p:nvGraphicFramePr>
          <p:cNvPr id="3" name="Object 2"/>
          <p:cNvGraphicFramePr>
            <a:graphicFrameLocks noChangeAspect="1"/>
          </p:cNvGraphicFramePr>
          <p:nvPr>
            <p:extLst>
              <p:ext uri="{D42A27DB-BD31-4B8C-83A1-F6EECF244321}">
                <p14:modId xmlns:p14="http://schemas.microsoft.com/office/powerpoint/2010/main" val="2762451233"/>
              </p:ext>
            </p:extLst>
          </p:nvPr>
        </p:nvGraphicFramePr>
        <p:xfrm>
          <a:off x="2490788" y="4884737"/>
          <a:ext cx="4160837" cy="1668463"/>
        </p:xfrm>
        <a:graphic>
          <a:graphicData uri="http://schemas.openxmlformats.org/presentationml/2006/ole">
            <mc:AlternateContent xmlns:mc="http://schemas.openxmlformats.org/markup-compatibility/2006">
              <mc:Choice xmlns:v="urn:schemas-microsoft-com:vml" Requires="v">
                <p:oleObj spid="_x0000_s997463" name="Visio" r:id="rId4" imgW="4170774" imgH="1675345" progId="Visio.Drawing.11">
                  <p:embed/>
                </p:oleObj>
              </mc:Choice>
              <mc:Fallback>
                <p:oleObj name="Visio" r:id="rId4" imgW="4170774" imgH="1675345" progId="Visio.Drawing.11">
                  <p:embed/>
                  <p:pic>
                    <p:nvPicPr>
                      <p:cNvPr id="0" name=""/>
                      <p:cNvPicPr/>
                      <p:nvPr/>
                    </p:nvPicPr>
                    <p:blipFill>
                      <a:blip r:embed="rId5"/>
                      <a:stretch>
                        <a:fillRect/>
                      </a:stretch>
                    </p:blipFill>
                    <p:spPr>
                      <a:xfrm>
                        <a:off x="2490788" y="4884737"/>
                        <a:ext cx="4160837" cy="1668463"/>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17F8855D-162A-4FA3-B6EB-53C484D5AC64}" type="slidenum">
              <a:rPr lang="en-US"/>
              <a:pPr/>
              <a:t>17</a:t>
            </a:fld>
            <a:r>
              <a:rPr lang="en-US" dirty="0"/>
              <a:t> -</a:t>
            </a:r>
          </a:p>
        </p:txBody>
      </p:sp>
      <p:sp>
        <p:nvSpPr>
          <p:cNvPr id="699394" name="Rectangle 2"/>
          <p:cNvSpPr>
            <a:spLocks noGrp="1" noChangeArrowheads="1"/>
          </p:cNvSpPr>
          <p:nvPr>
            <p:ph type="title"/>
          </p:nvPr>
        </p:nvSpPr>
        <p:spPr/>
        <p:txBody>
          <a:bodyPr/>
          <a:lstStyle/>
          <a:p>
            <a:r>
              <a:rPr lang="en-US" sz="1200" dirty="0" smtClean="0"/>
              <a:t>Computing Platforms</a:t>
            </a:r>
            <a:r>
              <a:rPr lang="en-US" sz="1200" dirty="0"/>
              <a:t/>
            </a:r>
            <a:br>
              <a:rPr lang="en-US" sz="1200" dirty="0"/>
            </a:br>
            <a:r>
              <a:rPr lang="en-US" dirty="0" smtClean="0"/>
              <a:t>Operating Modes and Processing States</a:t>
            </a:r>
            <a:endParaRPr lang="en-US" dirty="0"/>
          </a:p>
        </p:txBody>
      </p:sp>
      <p:sp>
        <p:nvSpPr>
          <p:cNvPr id="699395" name="Rectangle 3"/>
          <p:cNvSpPr>
            <a:spLocks noGrp="1" noChangeArrowheads="1"/>
          </p:cNvSpPr>
          <p:nvPr>
            <p:ph type="body" idx="1"/>
          </p:nvPr>
        </p:nvSpPr>
        <p:spPr>
          <a:xfrm>
            <a:off x="685800" y="1143000"/>
            <a:ext cx="7772400" cy="5562600"/>
          </a:xfrm>
        </p:spPr>
        <p:txBody>
          <a:bodyPr/>
          <a:lstStyle/>
          <a:p>
            <a:pPr>
              <a:lnSpc>
                <a:spcPct val="90000"/>
              </a:lnSpc>
              <a:buClr>
                <a:srgbClr val="003399"/>
              </a:buClr>
            </a:pPr>
            <a:r>
              <a:rPr lang="en-US" dirty="0" smtClean="0"/>
              <a:t>Modes of operation</a:t>
            </a:r>
          </a:p>
          <a:p>
            <a:pPr lvl="1">
              <a:lnSpc>
                <a:spcPct val="90000"/>
              </a:lnSpc>
              <a:buClr>
                <a:srgbClr val="003399"/>
              </a:buClr>
            </a:pPr>
            <a:r>
              <a:rPr lang="en-US" u="sng" dirty="0" smtClean="0">
                <a:solidFill>
                  <a:srgbClr val="FF6600"/>
                </a:solidFill>
              </a:rPr>
              <a:t>Kernel mode (privileged)</a:t>
            </a:r>
            <a:endParaRPr lang="en-US" u="sng" dirty="0">
              <a:solidFill>
                <a:srgbClr val="FF6600"/>
              </a:solidFill>
            </a:endParaRPr>
          </a:p>
          <a:p>
            <a:pPr lvl="2">
              <a:lnSpc>
                <a:spcPct val="90000"/>
              </a:lnSpc>
              <a:buClr>
                <a:srgbClr val="003399"/>
              </a:buClr>
            </a:pPr>
            <a:r>
              <a:rPr lang="en-US" dirty="0"/>
              <a:t>Program can access entire system</a:t>
            </a:r>
          </a:p>
          <a:p>
            <a:pPr lvl="2">
              <a:lnSpc>
                <a:spcPct val="90000"/>
              </a:lnSpc>
              <a:buClr>
                <a:srgbClr val="003399"/>
              </a:buClr>
            </a:pPr>
            <a:r>
              <a:rPr lang="en-US" dirty="0"/>
              <a:t>Both privileged and non-privileged instructions</a:t>
            </a:r>
          </a:p>
          <a:p>
            <a:pPr lvl="1">
              <a:lnSpc>
                <a:spcPct val="90000"/>
              </a:lnSpc>
              <a:buClr>
                <a:srgbClr val="003399"/>
              </a:buClr>
            </a:pPr>
            <a:r>
              <a:rPr lang="en-US" u="sng" dirty="0">
                <a:solidFill>
                  <a:srgbClr val="FF6600"/>
                </a:solidFill>
              </a:rPr>
              <a:t>User </a:t>
            </a:r>
            <a:r>
              <a:rPr lang="en-US" u="sng" dirty="0" smtClean="0">
                <a:solidFill>
                  <a:srgbClr val="FF6600"/>
                </a:solidFill>
              </a:rPr>
              <a:t>mode (non-privileged)</a:t>
            </a:r>
            <a:endParaRPr lang="en-US" u="sng" dirty="0">
              <a:solidFill>
                <a:srgbClr val="FF6600"/>
              </a:solidFill>
            </a:endParaRPr>
          </a:p>
          <a:p>
            <a:pPr lvl="2">
              <a:lnSpc>
                <a:spcPct val="90000"/>
              </a:lnSpc>
              <a:buClr>
                <a:srgbClr val="003399"/>
              </a:buClr>
            </a:pPr>
            <a:r>
              <a:rPr lang="en-US" dirty="0" smtClean="0"/>
              <a:t>Only </a:t>
            </a:r>
            <a:r>
              <a:rPr lang="en-US" dirty="0"/>
              <a:t>non-privileged instruction executed</a:t>
            </a:r>
          </a:p>
          <a:p>
            <a:pPr lvl="2">
              <a:lnSpc>
                <a:spcPct val="90000"/>
              </a:lnSpc>
              <a:buClr>
                <a:srgbClr val="003399"/>
              </a:buClr>
            </a:pPr>
            <a:r>
              <a:rPr lang="en-US" dirty="0"/>
              <a:t>Intended for application programs</a:t>
            </a:r>
          </a:p>
          <a:p>
            <a:pPr>
              <a:lnSpc>
                <a:spcPct val="90000"/>
              </a:lnSpc>
              <a:buClr>
                <a:srgbClr val="003399"/>
              </a:buClr>
            </a:pPr>
            <a:endParaRPr lang="en-US" dirty="0" smtClean="0"/>
          </a:p>
          <a:p>
            <a:pPr>
              <a:lnSpc>
                <a:spcPct val="90000"/>
              </a:lnSpc>
              <a:buClr>
                <a:srgbClr val="003399"/>
              </a:buClr>
            </a:pPr>
            <a:r>
              <a:rPr lang="en-US" dirty="0" smtClean="0"/>
              <a:t>Processing states</a:t>
            </a:r>
            <a:endParaRPr lang="en-US" dirty="0"/>
          </a:p>
          <a:p>
            <a:pPr lvl="1">
              <a:lnSpc>
                <a:spcPct val="90000"/>
              </a:lnSpc>
              <a:buClr>
                <a:srgbClr val="003399"/>
              </a:buClr>
            </a:pPr>
            <a:r>
              <a:rPr lang="en-US" u="sng" dirty="0">
                <a:solidFill>
                  <a:srgbClr val="FF6600"/>
                </a:solidFill>
              </a:rPr>
              <a:t>Stopped</a:t>
            </a:r>
            <a:r>
              <a:rPr lang="en-US" dirty="0"/>
              <a:t> vs. </a:t>
            </a:r>
            <a:r>
              <a:rPr lang="en-US" u="sng" dirty="0">
                <a:solidFill>
                  <a:srgbClr val="FF6600"/>
                </a:solidFill>
              </a:rPr>
              <a:t>Run</a:t>
            </a:r>
            <a:r>
              <a:rPr lang="en-US" dirty="0"/>
              <a:t> state</a:t>
            </a:r>
          </a:p>
          <a:p>
            <a:pPr lvl="1">
              <a:lnSpc>
                <a:spcPct val="90000"/>
              </a:lnSpc>
              <a:buClr>
                <a:srgbClr val="003399"/>
              </a:buClr>
            </a:pPr>
            <a:r>
              <a:rPr lang="en-US" u="sng" dirty="0">
                <a:solidFill>
                  <a:srgbClr val="FF6600"/>
                </a:solidFill>
              </a:rPr>
              <a:t>Wait</a:t>
            </a:r>
            <a:r>
              <a:rPr lang="en-US" dirty="0"/>
              <a:t> vs. </a:t>
            </a:r>
            <a:r>
              <a:rPr lang="en-US" u="sng" dirty="0">
                <a:solidFill>
                  <a:srgbClr val="FF6600"/>
                </a:solidFill>
              </a:rPr>
              <a:t>Sleep</a:t>
            </a:r>
            <a:r>
              <a:rPr lang="en-US" dirty="0"/>
              <a:t> state</a:t>
            </a:r>
          </a:p>
          <a:p>
            <a:pPr lvl="1">
              <a:lnSpc>
                <a:spcPct val="90000"/>
              </a:lnSpc>
              <a:buClr>
                <a:srgbClr val="003399"/>
              </a:buClr>
            </a:pPr>
            <a:r>
              <a:rPr lang="en-US" u="sng" dirty="0">
                <a:solidFill>
                  <a:srgbClr val="FF6600"/>
                </a:solidFill>
              </a:rPr>
              <a:t>Masked/interruptible</a:t>
            </a:r>
            <a:r>
              <a:rPr lang="en-US" dirty="0"/>
              <a:t> state</a:t>
            </a:r>
          </a:p>
          <a:p>
            <a:pPr lvl="2">
              <a:lnSpc>
                <a:spcPct val="90000"/>
              </a:lnSpc>
            </a:pPr>
            <a:r>
              <a:rPr lang="en-US" dirty="0"/>
              <a:t>E.g. if masked bit not set, interrupts are disabled (masked off) – known as IRQs in systems.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p:txBody>
          <a:bodyPr/>
          <a:lstStyle/>
          <a:p>
            <a:r>
              <a:rPr lang="en-US" sz="1200" dirty="0" smtClean="0"/>
              <a:t>Computing Platforms</a:t>
            </a:r>
            <a:r>
              <a:rPr lang="en-US" dirty="0" smtClean="0"/>
              <a:t/>
            </a:r>
            <a:br>
              <a:rPr lang="en-US" dirty="0" smtClean="0"/>
            </a:br>
            <a:r>
              <a:rPr lang="en-US" dirty="0" smtClean="0"/>
              <a:t>Memory Management – Functional Requirements</a:t>
            </a:r>
            <a:endParaRPr lang="en-US" dirty="0"/>
          </a:p>
        </p:txBody>
      </p:sp>
      <p:sp>
        <p:nvSpPr>
          <p:cNvPr id="703491" name="Rectangle 3"/>
          <p:cNvSpPr>
            <a:spLocks noGrp="1" noChangeArrowheads="1"/>
          </p:cNvSpPr>
          <p:nvPr>
            <p:ph idx="1"/>
          </p:nvPr>
        </p:nvSpPr>
        <p:spPr/>
        <p:txBody>
          <a:bodyPr>
            <a:normAutofit/>
          </a:bodyPr>
          <a:lstStyle/>
          <a:p>
            <a:r>
              <a:rPr lang="en-US" dirty="0" smtClean="0"/>
              <a:t>There are five functional requirements for </a:t>
            </a:r>
            <a:r>
              <a:rPr lang="en-US" u="sng" dirty="0" smtClean="0">
                <a:solidFill>
                  <a:srgbClr val="FF6600"/>
                </a:solidFill>
              </a:rPr>
              <a:t>memory management</a:t>
            </a:r>
            <a:r>
              <a:rPr lang="en-US" dirty="0" smtClean="0"/>
              <a:t>:</a:t>
            </a:r>
          </a:p>
          <a:p>
            <a:pPr marL="857250" lvl="1" indent="-457200">
              <a:buClr>
                <a:srgbClr val="003399"/>
              </a:buClr>
              <a:buFont typeface="+mj-lt"/>
              <a:buAutoNum type="arabicPeriod"/>
            </a:pPr>
            <a:r>
              <a:rPr lang="en-US" u="sng" dirty="0" smtClean="0">
                <a:solidFill>
                  <a:srgbClr val="FF6600"/>
                </a:solidFill>
              </a:rPr>
              <a:t>Physical Organization</a:t>
            </a:r>
            <a:r>
              <a:rPr lang="en-US" dirty="0" smtClean="0"/>
              <a:t> (Physical)</a:t>
            </a:r>
          </a:p>
          <a:p>
            <a:pPr lvl="2"/>
            <a:r>
              <a:rPr lang="en-US" dirty="0" smtClean="0"/>
              <a:t>Provide management of data in physical memory space (e.g., CPU registers, cache, main memory (RAM), disk storage (secondary storage))</a:t>
            </a:r>
          </a:p>
          <a:p>
            <a:pPr marL="857250" lvl="1" indent="-457200">
              <a:buClr>
                <a:srgbClr val="003399"/>
              </a:buClr>
              <a:buFont typeface="+mj-lt"/>
              <a:buAutoNum type="arabicPeriod"/>
            </a:pPr>
            <a:r>
              <a:rPr lang="en-US" u="sng" dirty="0" smtClean="0">
                <a:solidFill>
                  <a:srgbClr val="FF6600"/>
                </a:solidFill>
              </a:rPr>
              <a:t>Logical Organization</a:t>
            </a:r>
            <a:r>
              <a:rPr lang="en-US" dirty="0" smtClean="0"/>
              <a:t> (Logical)</a:t>
            </a:r>
          </a:p>
          <a:p>
            <a:pPr lvl="2"/>
            <a:r>
              <a:rPr lang="en-US" dirty="0" smtClean="0"/>
              <a:t>Provide management of data in logical segments (virtual memory)</a:t>
            </a:r>
          </a:p>
          <a:p>
            <a:pPr marL="857250" lvl="1" indent="-457200">
              <a:buClr>
                <a:srgbClr val="003399"/>
              </a:buClr>
              <a:buFont typeface="+mj-lt"/>
              <a:buAutoNum type="arabicPeriod"/>
            </a:pPr>
            <a:r>
              <a:rPr lang="en-US" u="sng" dirty="0" smtClean="0">
                <a:solidFill>
                  <a:srgbClr val="FF6600"/>
                </a:solidFill>
              </a:rPr>
              <a:t>Relocation</a:t>
            </a:r>
            <a:r>
              <a:rPr lang="en-US" dirty="0" smtClean="0"/>
              <a:t> (Relative)</a:t>
            </a:r>
          </a:p>
          <a:p>
            <a:pPr lvl="2"/>
            <a:r>
              <a:rPr lang="en-US" dirty="0" smtClean="0"/>
              <a:t>Provide pointers to the actual location in memory</a:t>
            </a:r>
          </a:p>
          <a:p>
            <a:pPr marL="857250" lvl="1" indent="-457200">
              <a:buClr>
                <a:srgbClr val="003399"/>
              </a:buClr>
              <a:buFont typeface="+mj-lt"/>
              <a:buAutoNum type="arabicPeriod"/>
            </a:pPr>
            <a:r>
              <a:rPr lang="en-US" u="sng" dirty="0" smtClean="0">
                <a:solidFill>
                  <a:srgbClr val="FF6600"/>
                </a:solidFill>
              </a:rPr>
              <a:t>Protection</a:t>
            </a:r>
          </a:p>
          <a:p>
            <a:pPr lvl="2"/>
            <a:r>
              <a:rPr lang="en-US" dirty="0" smtClean="0"/>
              <a:t>Provide access control to protect integrity of memory segments</a:t>
            </a:r>
          </a:p>
          <a:p>
            <a:pPr marL="857250" lvl="1" indent="-457200">
              <a:buClr>
                <a:srgbClr val="003399"/>
              </a:buClr>
              <a:buFont typeface="+mj-lt"/>
              <a:buAutoNum type="arabicPeriod"/>
            </a:pPr>
            <a:r>
              <a:rPr lang="en-US" u="sng" dirty="0" smtClean="0">
                <a:solidFill>
                  <a:srgbClr val="FF6600"/>
                </a:solidFill>
              </a:rPr>
              <a:t>Sharing</a:t>
            </a:r>
          </a:p>
          <a:p>
            <a:pPr lvl="2"/>
            <a:r>
              <a:rPr lang="en-US" dirty="0" smtClean="0"/>
              <a:t>Allowing access to memory segment</a:t>
            </a:r>
            <a:endParaRPr lang="en-US" dirty="0"/>
          </a:p>
        </p:txBody>
      </p:sp>
      <p:sp>
        <p:nvSpPr>
          <p:cNvPr id="5" name="Slide Number Placeholder 4"/>
          <p:cNvSpPr>
            <a:spLocks noGrp="1"/>
          </p:cNvSpPr>
          <p:nvPr>
            <p:ph type="sldNum" sz="quarter" idx="10"/>
          </p:nvPr>
        </p:nvSpPr>
        <p:spPr/>
        <p:txBody>
          <a:bodyPr/>
          <a:lstStyle/>
          <a:p>
            <a:r>
              <a:rPr lang="en-US" smtClean="0"/>
              <a:t>- </a:t>
            </a:r>
            <a:fld id="{79555ECA-5D65-4D34-9F99-E8D895AB6041}" type="slidenum">
              <a:rPr lang="en-US" smtClean="0"/>
              <a:pPr/>
              <a:t>18</a:t>
            </a:fld>
            <a:r>
              <a:rPr lang="en-US"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3491">
                                            <p:txEl>
                                              <p:pRg st="1" end="1"/>
                                            </p:txEl>
                                          </p:spTgt>
                                        </p:tgtEl>
                                        <p:attrNameLst>
                                          <p:attrName>style.visibility</p:attrName>
                                        </p:attrNameLst>
                                      </p:cBhvr>
                                      <p:to>
                                        <p:strVal val="visible"/>
                                      </p:to>
                                    </p:set>
                                    <p:animEffect transition="in" filter="wipe(left)">
                                      <p:cBhvr>
                                        <p:cTn id="7" dur="500"/>
                                        <p:tgtEl>
                                          <p:spTgt spid="703491">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03491">
                                            <p:txEl>
                                              <p:pRg st="2" end="2"/>
                                            </p:txEl>
                                          </p:spTgt>
                                        </p:tgtEl>
                                        <p:attrNameLst>
                                          <p:attrName>style.visibility</p:attrName>
                                        </p:attrNameLst>
                                      </p:cBhvr>
                                      <p:to>
                                        <p:strVal val="visible"/>
                                      </p:to>
                                    </p:set>
                                    <p:animEffect transition="in" filter="wipe(left)">
                                      <p:cBhvr>
                                        <p:cTn id="10" dur="500"/>
                                        <p:tgtEl>
                                          <p:spTgt spid="703491">
                                            <p:txEl>
                                              <p:pRg st="2" end="2"/>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03491">
                                            <p:txEl>
                                              <p:pRg st="3" end="3"/>
                                            </p:txEl>
                                          </p:spTgt>
                                        </p:tgtEl>
                                        <p:attrNameLst>
                                          <p:attrName>style.visibility</p:attrName>
                                        </p:attrNameLst>
                                      </p:cBhvr>
                                      <p:to>
                                        <p:strVal val="visible"/>
                                      </p:to>
                                    </p:set>
                                    <p:animEffect transition="in" filter="wipe(left)">
                                      <p:cBhvr>
                                        <p:cTn id="14" dur="500"/>
                                        <p:tgtEl>
                                          <p:spTgt spid="703491">
                                            <p:txEl>
                                              <p:pRg st="3" end="3"/>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703491">
                                            <p:txEl>
                                              <p:pRg st="4" end="4"/>
                                            </p:txEl>
                                          </p:spTgt>
                                        </p:tgtEl>
                                        <p:attrNameLst>
                                          <p:attrName>style.visibility</p:attrName>
                                        </p:attrNameLst>
                                      </p:cBhvr>
                                      <p:to>
                                        <p:strVal val="visible"/>
                                      </p:to>
                                    </p:set>
                                    <p:animEffect transition="in" filter="wipe(left)">
                                      <p:cBhvr>
                                        <p:cTn id="17" dur="500"/>
                                        <p:tgtEl>
                                          <p:spTgt spid="703491">
                                            <p:txEl>
                                              <p:pRg st="4" end="4"/>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703491">
                                            <p:txEl>
                                              <p:pRg st="5" end="5"/>
                                            </p:txEl>
                                          </p:spTgt>
                                        </p:tgtEl>
                                        <p:attrNameLst>
                                          <p:attrName>style.visibility</p:attrName>
                                        </p:attrNameLst>
                                      </p:cBhvr>
                                      <p:to>
                                        <p:strVal val="visible"/>
                                      </p:to>
                                    </p:set>
                                    <p:animEffect transition="in" filter="wipe(left)">
                                      <p:cBhvr>
                                        <p:cTn id="21" dur="500"/>
                                        <p:tgtEl>
                                          <p:spTgt spid="703491">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703491">
                                            <p:txEl>
                                              <p:pRg st="6" end="6"/>
                                            </p:txEl>
                                          </p:spTgt>
                                        </p:tgtEl>
                                        <p:attrNameLst>
                                          <p:attrName>style.visibility</p:attrName>
                                        </p:attrNameLst>
                                      </p:cBhvr>
                                      <p:to>
                                        <p:strVal val="visible"/>
                                      </p:to>
                                    </p:set>
                                    <p:animEffect transition="in" filter="wipe(left)">
                                      <p:cBhvr>
                                        <p:cTn id="24" dur="500"/>
                                        <p:tgtEl>
                                          <p:spTgt spid="703491">
                                            <p:txEl>
                                              <p:pRg st="6" end="6"/>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03491">
                                            <p:txEl>
                                              <p:pRg st="7" end="7"/>
                                            </p:txEl>
                                          </p:spTgt>
                                        </p:tgtEl>
                                        <p:attrNameLst>
                                          <p:attrName>style.visibility</p:attrName>
                                        </p:attrNameLst>
                                      </p:cBhvr>
                                      <p:to>
                                        <p:strVal val="visible"/>
                                      </p:to>
                                    </p:set>
                                    <p:animEffect transition="in" filter="wipe(left)">
                                      <p:cBhvr>
                                        <p:cTn id="28" dur="500"/>
                                        <p:tgtEl>
                                          <p:spTgt spid="703491">
                                            <p:txEl>
                                              <p:pRg st="7" end="7"/>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703491">
                                            <p:txEl>
                                              <p:pRg st="8" end="8"/>
                                            </p:txEl>
                                          </p:spTgt>
                                        </p:tgtEl>
                                        <p:attrNameLst>
                                          <p:attrName>style.visibility</p:attrName>
                                        </p:attrNameLst>
                                      </p:cBhvr>
                                      <p:to>
                                        <p:strVal val="visible"/>
                                      </p:to>
                                    </p:set>
                                    <p:animEffect transition="in" filter="wipe(left)">
                                      <p:cBhvr>
                                        <p:cTn id="31" dur="500"/>
                                        <p:tgtEl>
                                          <p:spTgt spid="703491">
                                            <p:txEl>
                                              <p:pRg st="8" end="8"/>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703491">
                                            <p:txEl>
                                              <p:pRg st="9" end="9"/>
                                            </p:txEl>
                                          </p:spTgt>
                                        </p:tgtEl>
                                        <p:attrNameLst>
                                          <p:attrName>style.visibility</p:attrName>
                                        </p:attrNameLst>
                                      </p:cBhvr>
                                      <p:to>
                                        <p:strVal val="visible"/>
                                      </p:to>
                                    </p:set>
                                    <p:animEffect transition="in" filter="wipe(left)">
                                      <p:cBhvr>
                                        <p:cTn id="35" dur="500"/>
                                        <p:tgtEl>
                                          <p:spTgt spid="703491">
                                            <p:txEl>
                                              <p:pRg st="9" end="9"/>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703491">
                                            <p:txEl>
                                              <p:pRg st="10" end="10"/>
                                            </p:txEl>
                                          </p:spTgt>
                                        </p:tgtEl>
                                        <p:attrNameLst>
                                          <p:attrName>style.visibility</p:attrName>
                                        </p:attrNameLst>
                                      </p:cBhvr>
                                      <p:to>
                                        <p:strVal val="visible"/>
                                      </p:to>
                                    </p:set>
                                    <p:animEffect transition="in" filter="wipe(left)">
                                      <p:cBhvr>
                                        <p:cTn id="38" dur="500"/>
                                        <p:tgtEl>
                                          <p:spTgt spid="7034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p:txBody>
          <a:bodyPr/>
          <a:lstStyle/>
          <a:p>
            <a:r>
              <a:rPr lang="en-US" sz="1200" dirty="0" smtClean="0"/>
              <a:t>Computing Platforms</a:t>
            </a:r>
            <a:r>
              <a:rPr lang="en-US" dirty="0"/>
              <a:t/>
            </a:r>
            <a:br>
              <a:rPr lang="en-US" dirty="0"/>
            </a:br>
            <a:r>
              <a:rPr lang="en-US" dirty="0"/>
              <a:t>Memory Management </a:t>
            </a:r>
            <a:r>
              <a:rPr lang="en-US" dirty="0" smtClean="0"/>
              <a:t>– Type of memory addressing</a:t>
            </a:r>
            <a:endParaRPr lang="en-US" dirty="0"/>
          </a:p>
        </p:txBody>
      </p:sp>
      <p:sp>
        <p:nvSpPr>
          <p:cNvPr id="703491" name="Rectangle 3"/>
          <p:cNvSpPr>
            <a:spLocks noGrp="1" noChangeArrowheads="1"/>
          </p:cNvSpPr>
          <p:nvPr>
            <p:ph idx="1"/>
          </p:nvPr>
        </p:nvSpPr>
        <p:spPr/>
        <p:txBody>
          <a:bodyPr/>
          <a:lstStyle/>
          <a:p>
            <a:pPr marL="381000" indent="-381000"/>
            <a:r>
              <a:rPr lang="en-US" dirty="0" smtClean="0"/>
              <a:t>Three </a:t>
            </a:r>
            <a:r>
              <a:rPr lang="en-US" dirty="0"/>
              <a:t>types of </a:t>
            </a:r>
            <a:r>
              <a:rPr lang="en-US" u="sng" dirty="0">
                <a:solidFill>
                  <a:srgbClr val="FF6600"/>
                </a:solidFill>
              </a:rPr>
              <a:t>m</a:t>
            </a:r>
            <a:r>
              <a:rPr lang="en-US" u="sng" dirty="0" smtClean="0">
                <a:solidFill>
                  <a:srgbClr val="FF6600"/>
                </a:solidFill>
              </a:rPr>
              <a:t>emory </a:t>
            </a:r>
            <a:r>
              <a:rPr lang="en-US" u="sng" dirty="0">
                <a:solidFill>
                  <a:srgbClr val="FF6600"/>
                </a:solidFill>
              </a:rPr>
              <a:t>a</a:t>
            </a:r>
            <a:r>
              <a:rPr lang="en-US" u="sng" dirty="0" smtClean="0">
                <a:solidFill>
                  <a:srgbClr val="FF6600"/>
                </a:solidFill>
              </a:rPr>
              <a:t>ddresses</a:t>
            </a:r>
            <a:r>
              <a:rPr lang="en-US" dirty="0"/>
              <a:t>:</a:t>
            </a:r>
          </a:p>
          <a:p>
            <a:pPr marL="800100" lvl="1" indent="-342900">
              <a:buClr>
                <a:srgbClr val="003399"/>
              </a:buClr>
              <a:buFont typeface="Arial" charset="0"/>
              <a:buChar char="–"/>
            </a:pPr>
            <a:r>
              <a:rPr lang="en-US" u="sng" dirty="0" smtClean="0">
                <a:solidFill>
                  <a:srgbClr val="FF6600"/>
                </a:solidFill>
              </a:rPr>
              <a:t>Physical</a:t>
            </a:r>
            <a:r>
              <a:rPr lang="en-US" dirty="0" smtClean="0"/>
              <a:t> – the absolute address or actual location</a:t>
            </a:r>
          </a:p>
          <a:p>
            <a:pPr marL="800100" lvl="1" indent="-342900">
              <a:buClr>
                <a:srgbClr val="003399"/>
              </a:buClr>
              <a:buFont typeface="Arial" charset="0"/>
              <a:buChar char="–"/>
            </a:pPr>
            <a:r>
              <a:rPr lang="en-US" u="sng" dirty="0" smtClean="0">
                <a:solidFill>
                  <a:srgbClr val="FF6600"/>
                </a:solidFill>
              </a:rPr>
              <a:t>Logical</a:t>
            </a:r>
            <a:r>
              <a:rPr lang="en-US" dirty="0" smtClean="0"/>
              <a:t> </a:t>
            </a:r>
            <a:r>
              <a:rPr lang="en-US" dirty="0"/>
              <a:t>– reference to a memory location that is independent of the current assignment of data to memory.  (Requires a translation to the physical address.)</a:t>
            </a:r>
          </a:p>
          <a:p>
            <a:pPr marL="800100" lvl="1" indent="-342900">
              <a:buClr>
                <a:srgbClr val="003399"/>
              </a:buClr>
              <a:buFont typeface="Arial" charset="0"/>
              <a:buChar char="–"/>
            </a:pPr>
            <a:r>
              <a:rPr lang="en-US" u="sng" dirty="0">
                <a:solidFill>
                  <a:srgbClr val="FF6600"/>
                </a:solidFill>
              </a:rPr>
              <a:t>Relative</a:t>
            </a:r>
            <a:r>
              <a:rPr lang="en-US" dirty="0"/>
              <a:t> – address expressed as a location relative to a known </a:t>
            </a:r>
            <a:r>
              <a:rPr lang="en-US" dirty="0" smtClean="0"/>
              <a:t>point</a:t>
            </a:r>
          </a:p>
        </p:txBody>
      </p:sp>
      <p:sp>
        <p:nvSpPr>
          <p:cNvPr id="5" name="Slide Number Placeholder 4"/>
          <p:cNvSpPr>
            <a:spLocks noGrp="1"/>
          </p:cNvSpPr>
          <p:nvPr>
            <p:ph type="sldNum" sz="quarter" idx="10"/>
          </p:nvPr>
        </p:nvSpPr>
        <p:spPr/>
        <p:txBody>
          <a:bodyPr/>
          <a:lstStyle/>
          <a:p>
            <a:r>
              <a:rPr lang="en-US" dirty="0"/>
              <a:t>- </a:t>
            </a:r>
            <a:fld id="{79555ECA-5D65-4D34-9F99-E8D895AB6041}" type="slidenum">
              <a:rPr lang="en-US"/>
              <a:pPr/>
              <a:t>19</a:t>
            </a:fld>
            <a:r>
              <a:rPr lang="en-US" dirty="0"/>
              <a:t> -</a:t>
            </a:r>
          </a:p>
        </p:txBody>
      </p:sp>
      <p:pic>
        <p:nvPicPr>
          <p:cNvPr id="7" name="Picture 3"/>
          <p:cNvPicPr>
            <a:picLocks noChangeAspect="1" noChangeArrowheads="1"/>
          </p:cNvPicPr>
          <p:nvPr/>
        </p:nvPicPr>
        <p:blipFill>
          <a:blip r:embed="rId3" cstate="print"/>
          <a:srcRect b="13861"/>
          <a:stretch>
            <a:fillRect/>
          </a:stretch>
        </p:blipFill>
        <p:spPr bwMode="auto">
          <a:xfrm>
            <a:off x="3581400" y="3626864"/>
            <a:ext cx="4419600" cy="3231136"/>
          </a:xfrm>
          <a:prstGeom prst="rect">
            <a:avLst/>
          </a:prstGeom>
          <a:noFill/>
        </p:spPr>
      </p:pic>
      <p:sp>
        <p:nvSpPr>
          <p:cNvPr id="6" name="Rectangle 5"/>
          <p:cNvSpPr/>
          <p:nvPr/>
        </p:nvSpPr>
        <p:spPr bwMode="auto">
          <a:xfrm>
            <a:off x="5486400" y="3657600"/>
            <a:ext cx="1905000" cy="2286000"/>
          </a:xfrm>
          <a:prstGeom prst="rect">
            <a:avLst/>
          </a:prstGeom>
          <a:noFill/>
          <a:ln w="38100" cap="flat" cmpd="sng" algn="ctr">
            <a:solidFill>
              <a:srgbClr val="FF0000"/>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5691250" y="6030074"/>
            <a:ext cx="1676400" cy="461665"/>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rot="16200000">
            <a:off x="3691366" y="4269902"/>
            <a:ext cx="1600200" cy="1384995"/>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03491">
                                            <p:txEl>
                                              <p:pRg st="1" end="1"/>
                                            </p:txEl>
                                          </p:spTgt>
                                        </p:tgtEl>
                                        <p:attrNameLst>
                                          <p:attrName>style.visibility</p:attrName>
                                        </p:attrNameLst>
                                      </p:cBhvr>
                                      <p:to>
                                        <p:strVal val="visible"/>
                                      </p:to>
                                    </p:set>
                                    <p:anim calcmode="lin" valueType="num">
                                      <p:cBhvr additive="base">
                                        <p:cTn id="7" dur="500" fill="hold"/>
                                        <p:tgtEl>
                                          <p:spTgt spid="70349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3491">
                                            <p:txEl>
                                              <p:pRg st="1" end="1"/>
                                            </p:txEl>
                                          </p:spTgt>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703491">
                                            <p:txEl>
                                              <p:pRg st="2" end="2"/>
                                            </p:txEl>
                                          </p:spTgt>
                                        </p:tgtEl>
                                        <p:attrNameLst>
                                          <p:attrName>style.visibility</p:attrName>
                                        </p:attrNameLst>
                                      </p:cBhvr>
                                      <p:to>
                                        <p:strVal val="visible"/>
                                      </p:to>
                                    </p:set>
                                    <p:anim calcmode="lin" valueType="num">
                                      <p:cBhvr additive="base">
                                        <p:cTn id="15" dur="500" fill="hold"/>
                                        <p:tgtEl>
                                          <p:spTgt spid="70349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03491">
                                            <p:txEl>
                                              <p:pRg st="2" end="2"/>
                                            </p:txEl>
                                          </p:spTgt>
                                        </p:tgtEl>
                                        <p:attrNameLst>
                                          <p:attrName>ppt_y</p:attrName>
                                        </p:attrNameLst>
                                      </p:cBhvr>
                                      <p:tavLst>
                                        <p:tav tm="0">
                                          <p:val>
                                            <p:strVal val="#ppt_y"/>
                                          </p:val>
                                        </p:tav>
                                        <p:tav tm="100000">
                                          <p:val>
                                            <p:strVal val="#ppt_y"/>
                                          </p:val>
                                        </p:tav>
                                      </p:tavLst>
                                    </p:anim>
                                  </p:childTnLst>
                                </p:cTn>
                              </p:par>
                              <p:par>
                                <p:cTn id="17" presetID="9" presetClass="exit" presetSubtype="0" fill="hold" grpId="1" nodeType="withEffect">
                                  <p:stCondLst>
                                    <p:cond delay="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03491">
                                            <p:txEl>
                                              <p:pRg st="3" end="3"/>
                                            </p:txEl>
                                          </p:spTgt>
                                        </p:tgtEl>
                                        <p:attrNameLst>
                                          <p:attrName>style.visibility</p:attrName>
                                        </p:attrNameLst>
                                      </p:cBhvr>
                                      <p:to>
                                        <p:strVal val="visible"/>
                                      </p:to>
                                    </p:set>
                                    <p:anim calcmode="lin" valueType="num">
                                      <p:cBhvr additive="base">
                                        <p:cTn id="27" dur="500" fill="hold"/>
                                        <p:tgtEl>
                                          <p:spTgt spid="703491">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03491">
                                            <p:txEl>
                                              <p:pRg st="3" end="3"/>
                                            </p:txEl>
                                          </p:spTgt>
                                        </p:tgtEl>
                                        <p:attrNameLst>
                                          <p:attrName>ppt_y</p:attrName>
                                        </p:attrNameLst>
                                      </p:cBhvr>
                                      <p:tavLst>
                                        <p:tav tm="0">
                                          <p:val>
                                            <p:strVal val="#ppt_y"/>
                                          </p:val>
                                        </p:tav>
                                        <p:tav tm="100000">
                                          <p:val>
                                            <p:strVal val="#ppt_y"/>
                                          </p:val>
                                        </p:tav>
                                      </p:tavLst>
                                    </p:anim>
                                  </p:childTnLst>
                                </p:cTn>
                              </p:par>
                              <p:par>
                                <p:cTn id="29" presetID="9" presetClass="exit" presetSubtype="0" fill="hold" grpId="1" nodeType="withEffect">
                                  <p:stCondLst>
                                    <p:cond delay="0"/>
                                  </p:stCondLst>
                                  <p:childTnLst>
                                    <p:animEffect transition="out" filter="dissolv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71A1CA69-9C73-4A03-994E-EB58EB83D02D}" type="slidenum">
              <a:rPr lang="en-US"/>
              <a:pPr/>
              <a:t>2</a:t>
            </a:fld>
            <a:r>
              <a:rPr lang="en-US" dirty="0"/>
              <a:t> -</a:t>
            </a:r>
          </a:p>
        </p:txBody>
      </p:sp>
      <p:sp>
        <p:nvSpPr>
          <p:cNvPr id="776194" name="Rectangle 2"/>
          <p:cNvSpPr>
            <a:spLocks noGrp="1" noChangeArrowheads="1"/>
          </p:cNvSpPr>
          <p:nvPr>
            <p:ph type="title"/>
          </p:nvPr>
        </p:nvSpPr>
        <p:spPr/>
        <p:txBody>
          <a:bodyPr/>
          <a:lstStyle/>
          <a:p>
            <a:r>
              <a:rPr lang="en-US" sz="1200" dirty="0"/>
              <a:t>Learning Objectives</a:t>
            </a:r>
            <a:r>
              <a:rPr lang="en-US" dirty="0"/>
              <a:t/>
            </a:r>
            <a:br>
              <a:rPr lang="en-US" dirty="0"/>
            </a:br>
            <a:r>
              <a:rPr lang="en-US" dirty="0"/>
              <a:t>Security Architecture and Design Domain</a:t>
            </a:r>
          </a:p>
        </p:txBody>
      </p:sp>
      <p:sp>
        <p:nvSpPr>
          <p:cNvPr id="776195" name="Rectangle 3"/>
          <p:cNvSpPr>
            <a:spLocks noGrp="1" noChangeArrowheads="1"/>
          </p:cNvSpPr>
          <p:nvPr>
            <p:ph type="body" idx="1"/>
          </p:nvPr>
        </p:nvSpPr>
        <p:spPr/>
        <p:txBody>
          <a:bodyPr>
            <a:normAutofit fontScale="92500" lnSpcReduction="20000"/>
          </a:bodyPr>
          <a:lstStyle/>
          <a:p>
            <a:pPr marL="0" indent="0">
              <a:buFontTx/>
              <a:buNone/>
            </a:pPr>
            <a:r>
              <a:rPr lang="en-US" dirty="0" smtClean="0"/>
              <a:t>The Security Architecture &amp; Design domain contains the concepts, principles, structures, and standards used to design, implement, monitor, and secure, operating systems, equipment, network, applications, and those controls used to enforce various levels of confidentiality, integrity, and availability.</a:t>
            </a:r>
          </a:p>
          <a:p>
            <a:pPr marL="0" indent="0">
              <a:buFontTx/>
              <a:buNone/>
            </a:pPr>
            <a:r>
              <a:rPr lang="en-US" dirty="0" smtClean="0"/>
              <a:t>Information security architecture and design covers the practice of applying a comprehensive and rigorous method for describing a current and/or future structure and behavior for an organization’s security processes, information security systems, personnel and organizational sub-units, so that these practices and processes align with the organization’s core goals and strategic direction.</a:t>
            </a:r>
          </a:p>
          <a:p>
            <a:pPr marL="0" indent="0">
              <a:buFontTx/>
              <a:buNone/>
            </a:pPr>
            <a:r>
              <a:rPr lang="en-US" dirty="0" smtClean="0"/>
              <a:t>The candidate is expected to understand security models in terms of confidentiality, integrity, data flow diagrams; Common Criteria (CC) protection profiles; technical platforms in terms of hardware, firmware, and software; and system security techniques in terms of preventative, detective, and corrective controls.</a:t>
            </a:r>
            <a:endParaRPr lang="en-US" dirty="0"/>
          </a:p>
        </p:txBody>
      </p:sp>
      <p:sp>
        <p:nvSpPr>
          <p:cNvPr id="7" name="Text Box 4"/>
          <p:cNvSpPr txBox="1">
            <a:spLocks noChangeArrowheads="1"/>
          </p:cNvSpPr>
          <p:nvPr/>
        </p:nvSpPr>
        <p:spPr bwMode="auto">
          <a:xfrm>
            <a:off x="4699169" y="6407774"/>
            <a:ext cx="4008204" cy="276999"/>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b="1" dirty="0">
                <a:solidFill>
                  <a:srgbClr val="003399"/>
                </a:solidFill>
              </a:rPr>
              <a:t>Reference</a:t>
            </a:r>
            <a:r>
              <a:rPr lang="en-US" dirty="0">
                <a:solidFill>
                  <a:srgbClr val="003399"/>
                </a:solidFill>
              </a:rPr>
              <a:t>: </a:t>
            </a:r>
            <a:r>
              <a:rPr lang="en-US" i="1" dirty="0">
                <a:solidFill>
                  <a:srgbClr val="003399"/>
                </a:solidFill>
              </a:rPr>
              <a:t>CISSP CIB</a:t>
            </a:r>
            <a:r>
              <a:rPr lang="en-US" dirty="0">
                <a:solidFill>
                  <a:srgbClr val="003399"/>
                </a:solidFill>
              </a:rPr>
              <a:t>, </a:t>
            </a:r>
            <a:r>
              <a:rPr lang="en-US" dirty="0" smtClean="0">
                <a:solidFill>
                  <a:srgbClr val="003399"/>
                </a:solidFill>
              </a:rPr>
              <a:t>January 2012 (4.17.14 Rev. 13)</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p:txBody>
          <a:bodyPr/>
          <a:lstStyle/>
          <a:p>
            <a:r>
              <a:rPr lang="en-US" sz="1200" dirty="0" smtClean="0"/>
              <a:t>Computing Platforms</a:t>
            </a:r>
            <a:r>
              <a:rPr lang="en-US" dirty="0" smtClean="0"/>
              <a:t/>
            </a:r>
            <a:br>
              <a:rPr lang="en-US" dirty="0" smtClean="0"/>
            </a:br>
            <a:r>
              <a:rPr lang="en-US" dirty="0" smtClean="0"/>
              <a:t>Memory Management – Storage</a:t>
            </a:r>
            <a:endParaRPr lang="en-US" dirty="0"/>
          </a:p>
        </p:txBody>
      </p:sp>
      <p:sp>
        <p:nvSpPr>
          <p:cNvPr id="709635" name="Rectangle 3"/>
          <p:cNvSpPr>
            <a:spLocks noGrp="1" noChangeArrowheads="1"/>
          </p:cNvSpPr>
          <p:nvPr>
            <p:ph idx="1"/>
          </p:nvPr>
        </p:nvSpPr>
        <p:spPr/>
        <p:txBody>
          <a:bodyPr/>
          <a:lstStyle/>
          <a:p>
            <a:pPr>
              <a:buClr>
                <a:srgbClr val="003399"/>
              </a:buClr>
            </a:pPr>
            <a:r>
              <a:rPr lang="en-US" dirty="0" smtClean="0"/>
              <a:t>Types of memory:</a:t>
            </a:r>
          </a:p>
          <a:p>
            <a:pPr lvl="1">
              <a:buClr>
                <a:srgbClr val="003399"/>
              </a:buClr>
            </a:pPr>
            <a:r>
              <a:rPr lang="en-US" u="sng" dirty="0" smtClean="0">
                <a:solidFill>
                  <a:srgbClr val="FF6600"/>
                </a:solidFill>
              </a:rPr>
              <a:t>Real</a:t>
            </a:r>
            <a:r>
              <a:rPr lang="en-US" dirty="0" smtClean="0"/>
              <a:t> (A program or application defined storage location in memory and direct access to peripheral devices e.g. Comm. buffer)</a:t>
            </a:r>
          </a:p>
          <a:p>
            <a:pPr lvl="1">
              <a:buClr>
                <a:srgbClr val="003399"/>
              </a:buClr>
            </a:pPr>
            <a:r>
              <a:rPr lang="en-US" u="sng" dirty="0" smtClean="0">
                <a:solidFill>
                  <a:srgbClr val="FF6600"/>
                </a:solidFill>
              </a:rPr>
              <a:t>Virtual</a:t>
            </a:r>
            <a:r>
              <a:rPr lang="en-US" dirty="0" smtClean="0"/>
              <a:t> (Extended primary memory to secondary storage medium)</a:t>
            </a:r>
          </a:p>
          <a:p>
            <a:pPr>
              <a:buClr>
                <a:srgbClr val="003399"/>
              </a:buClr>
            </a:pPr>
            <a:r>
              <a:rPr lang="en-US" dirty="0" smtClean="0"/>
              <a:t>Types of storage:</a:t>
            </a:r>
          </a:p>
          <a:p>
            <a:pPr lvl="1">
              <a:buClr>
                <a:srgbClr val="003399"/>
              </a:buClr>
            </a:pPr>
            <a:r>
              <a:rPr lang="en-US" u="sng" dirty="0" smtClean="0">
                <a:solidFill>
                  <a:srgbClr val="FF6600"/>
                </a:solidFill>
              </a:rPr>
              <a:t>Primary</a:t>
            </a:r>
            <a:r>
              <a:rPr lang="en-US" dirty="0" smtClean="0"/>
              <a:t> (Memory direct accessible to CPU e.g. Cache and RAM)</a:t>
            </a:r>
          </a:p>
          <a:p>
            <a:pPr lvl="1">
              <a:buClr>
                <a:srgbClr val="003399"/>
              </a:buClr>
            </a:pPr>
            <a:r>
              <a:rPr lang="en-US" u="sng" dirty="0" smtClean="0">
                <a:solidFill>
                  <a:srgbClr val="FF6600"/>
                </a:solidFill>
              </a:rPr>
              <a:t>Secondary</a:t>
            </a:r>
            <a:r>
              <a:rPr lang="en-US" dirty="0" smtClean="0"/>
              <a:t> (Non-volatile storage medium e.g. Disk Drives)</a:t>
            </a:r>
          </a:p>
        </p:txBody>
      </p:sp>
      <p:sp>
        <p:nvSpPr>
          <p:cNvPr id="4" name="Slide Number Placeholder 3"/>
          <p:cNvSpPr>
            <a:spLocks noGrp="1"/>
          </p:cNvSpPr>
          <p:nvPr>
            <p:ph type="sldNum" sz="quarter" idx="10"/>
          </p:nvPr>
        </p:nvSpPr>
        <p:spPr/>
        <p:txBody>
          <a:bodyPr/>
          <a:lstStyle/>
          <a:p>
            <a:r>
              <a:rPr lang="en-US" smtClean="0"/>
              <a:t>- </a:t>
            </a:r>
            <a:fld id="{C5A21728-D2B3-4B63-B448-209A5224566B}" type="slidenum">
              <a:rPr lang="en-US" smtClean="0"/>
              <a:pPr/>
              <a:t>20</a:t>
            </a:fld>
            <a:r>
              <a:rPr lang="en-US" smtClean="0"/>
              <a:t> -</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770610517"/>
              </p:ext>
            </p:extLst>
          </p:nvPr>
        </p:nvGraphicFramePr>
        <p:xfrm>
          <a:off x="1985963" y="4779518"/>
          <a:ext cx="5100637" cy="2002281"/>
        </p:xfrm>
        <a:graphic>
          <a:graphicData uri="http://schemas.openxmlformats.org/presentationml/2006/ole">
            <mc:AlternateContent xmlns:mc="http://schemas.openxmlformats.org/markup-compatibility/2006">
              <mc:Choice xmlns:v="urn:schemas-microsoft-com:vml" Requires="v">
                <p:oleObj spid="_x0000_s1404986" name="Visio" r:id="rId4" imgW="5629320" imgH="2209680" progId="Visio.Drawing.11">
                  <p:embed/>
                </p:oleObj>
              </mc:Choice>
              <mc:Fallback>
                <p:oleObj name="Visio" r:id="rId4" imgW="5629320" imgH="2209680" progId="Visio.Drawing.11">
                  <p:embed/>
                  <p:pic>
                    <p:nvPicPr>
                      <p:cNvPr id="0" name=""/>
                      <p:cNvPicPr/>
                      <p:nvPr/>
                    </p:nvPicPr>
                    <p:blipFill>
                      <a:blip r:embed="rId5"/>
                      <a:stretch>
                        <a:fillRect/>
                      </a:stretch>
                    </p:blipFill>
                    <p:spPr>
                      <a:xfrm>
                        <a:off x="1985963" y="4779518"/>
                        <a:ext cx="5100637" cy="2002281"/>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9635">
                                            <p:txEl>
                                              <p:pRg st="0" end="0"/>
                                            </p:txEl>
                                          </p:spTgt>
                                        </p:tgtEl>
                                        <p:attrNameLst>
                                          <p:attrName>style.visibility</p:attrName>
                                        </p:attrNameLst>
                                      </p:cBhvr>
                                      <p:to>
                                        <p:strVal val="visible"/>
                                      </p:to>
                                    </p:set>
                                    <p:animEffect transition="in" filter="wipe(left)">
                                      <p:cBhvr>
                                        <p:cTn id="7" dur="500"/>
                                        <p:tgtEl>
                                          <p:spTgt spid="70963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9635">
                                            <p:txEl>
                                              <p:pRg st="1" end="1"/>
                                            </p:txEl>
                                          </p:spTgt>
                                        </p:tgtEl>
                                        <p:attrNameLst>
                                          <p:attrName>style.visibility</p:attrName>
                                        </p:attrNameLst>
                                      </p:cBhvr>
                                      <p:to>
                                        <p:strVal val="visible"/>
                                      </p:to>
                                    </p:set>
                                    <p:animEffect transition="in" filter="wipe(left)">
                                      <p:cBhvr>
                                        <p:cTn id="11" dur="500"/>
                                        <p:tgtEl>
                                          <p:spTgt spid="709635">
                                            <p:txEl>
                                              <p:pRg st="1" end="1"/>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709635">
                                            <p:txEl>
                                              <p:pRg st="2" end="2"/>
                                            </p:txEl>
                                          </p:spTgt>
                                        </p:tgtEl>
                                        <p:attrNameLst>
                                          <p:attrName>style.visibility</p:attrName>
                                        </p:attrNameLst>
                                      </p:cBhvr>
                                      <p:to>
                                        <p:strVal val="visible"/>
                                      </p:to>
                                    </p:set>
                                    <p:animEffect transition="in" filter="wipe(left)">
                                      <p:cBhvr>
                                        <p:cTn id="14" dur="500"/>
                                        <p:tgtEl>
                                          <p:spTgt spid="70963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09635">
                                            <p:txEl>
                                              <p:pRg st="3" end="3"/>
                                            </p:txEl>
                                          </p:spTgt>
                                        </p:tgtEl>
                                        <p:attrNameLst>
                                          <p:attrName>style.visibility</p:attrName>
                                        </p:attrNameLst>
                                      </p:cBhvr>
                                      <p:to>
                                        <p:strVal val="visible"/>
                                      </p:to>
                                    </p:set>
                                    <p:animEffect transition="in" filter="wipe(left)">
                                      <p:cBhvr>
                                        <p:cTn id="19" dur="500"/>
                                        <p:tgtEl>
                                          <p:spTgt spid="709635">
                                            <p:txEl>
                                              <p:pRg st="3" end="3"/>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709635">
                                            <p:txEl>
                                              <p:pRg st="4" end="4"/>
                                            </p:txEl>
                                          </p:spTgt>
                                        </p:tgtEl>
                                        <p:attrNameLst>
                                          <p:attrName>style.visibility</p:attrName>
                                        </p:attrNameLst>
                                      </p:cBhvr>
                                      <p:to>
                                        <p:strVal val="visible"/>
                                      </p:to>
                                    </p:set>
                                    <p:animEffect transition="in" filter="wipe(left)">
                                      <p:cBhvr>
                                        <p:cTn id="23" dur="500"/>
                                        <p:tgtEl>
                                          <p:spTgt spid="709635">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709635">
                                            <p:txEl>
                                              <p:pRg st="5" end="5"/>
                                            </p:txEl>
                                          </p:spTgt>
                                        </p:tgtEl>
                                        <p:attrNameLst>
                                          <p:attrName>style.visibility</p:attrName>
                                        </p:attrNameLst>
                                      </p:cBhvr>
                                      <p:to>
                                        <p:strVal val="visible"/>
                                      </p:to>
                                    </p:set>
                                    <p:animEffect transition="in" filter="wipe(left)">
                                      <p:cBhvr>
                                        <p:cTn id="26" dur="500"/>
                                        <p:tgtEl>
                                          <p:spTgt spid="70963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06E3C328-8E09-4895-9A70-BC77DBE1D508}" type="slidenum">
              <a:rPr lang="en-US"/>
              <a:pPr/>
              <a:t>21</a:t>
            </a:fld>
            <a:r>
              <a:rPr lang="en-US" dirty="0"/>
              <a:t> -</a:t>
            </a:r>
          </a:p>
        </p:txBody>
      </p:sp>
      <p:sp>
        <p:nvSpPr>
          <p:cNvPr id="705538" name="Rectangle 2"/>
          <p:cNvSpPr>
            <a:spLocks noGrp="1" noChangeArrowheads="1"/>
          </p:cNvSpPr>
          <p:nvPr>
            <p:ph type="title"/>
          </p:nvPr>
        </p:nvSpPr>
        <p:spPr/>
        <p:txBody>
          <a:bodyPr/>
          <a:lstStyle/>
          <a:p>
            <a:r>
              <a:rPr lang="en-US" sz="1200" dirty="0" smtClean="0"/>
              <a:t>Computing Platforms</a:t>
            </a:r>
            <a:r>
              <a:rPr lang="en-US" dirty="0"/>
              <a:t/>
            </a:r>
            <a:br>
              <a:rPr lang="en-US" dirty="0"/>
            </a:br>
            <a:r>
              <a:rPr lang="en-US" dirty="0"/>
              <a:t>Memory </a:t>
            </a:r>
            <a:r>
              <a:rPr lang="en-US" dirty="0" smtClean="0"/>
              <a:t>Management – Paging </a:t>
            </a:r>
            <a:r>
              <a:rPr lang="en-US" dirty="0"/>
              <a:t>&amp; Swapping</a:t>
            </a:r>
          </a:p>
        </p:txBody>
      </p:sp>
      <p:sp>
        <p:nvSpPr>
          <p:cNvPr id="705539" name="Rectangle 3"/>
          <p:cNvSpPr>
            <a:spLocks noGrp="1" noChangeArrowheads="1"/>
          </p:cNvSpPr>
          <p:nvPr>
            <p:ph type="body" idx="1"/>
          </p:nvPr>
        </p:nvSpPr>
        <p:spPr/>
        <p:txBody>
          <a:bodyPr/>
          <a:lstStyle/>
          <a:p>
            <a:pPr>
              <a:buClr>
                <a:srgbClr val="003399"/>
              </a:buClr>
            </a:pPr>
            <a:r>
              <a:rPr lang="en-US" u="sng" dirty="0">
                <a:solidFill>
                  <a:srgbClr val="FF6600"/>
                </a:solidFill>
              </a:rPr>
              <a:t>Virtual Memory</a:t>
            </a:r>
            <a:r>
              <a:rPr lang="en-US" dirty="0"/>
              <a:t> is a memory management technique that extends memory by using secondary storage for program pages not being executed.</a:t>
            </a:r>
          </a:p>
          <a:p>
            <a:pPr>
              <a:buClr>
                <a:srgbClr val="003399"/>
              </a:buClr>
            </a:pPr>
            <a:r>
              <a:rPr lang="en-US" u="sng" dirty="0">
                <a:solidFill>
                  <a:srgbClr val="FF6600"/>
                </a:solidFill>
              </a:rPr>
              <a:t>Paging</a:t>
            </a:r>
            <a:r>
              <a:rPr lang="en-US" dirty="0"/>
              <a:t> involves:</a:t>
            </a:r>
          </a:p>
          <a:p>
            <a:pPr lvl="1">
              <a:buClr>
                <a:srgbClr val="003399"/>
              </a:buClr>
            </a:pPr>
            <a:r>
              <a:rPr lang="en-US" dirty="0"/>
              <a:t>Splitting memory into </a:t>
            </a:r>
            <a:r>
              <a:rPr lang="en-US" u="sng" dirty="0">
                <a:solidFill>
                  <a:srgbClr val="FF6600"/>
                </a:solidFill>
              </a:rPr>
              <a:t>equal</a:t>
            </a:r>
            <a:r>
              <a:rPr lang="en-US" dirty="0"/>
              <a:t> sized small chunks that are called </a:t>
            </a:r>
            <a:r>
              <a:rPr lang="en-US" u="sng" dirty="0">
                <a:solidFill>
                  <a:srgbClr val="FF6600"/>
                </a:solidFill>
              </a:rPr>
              <a:t>page frames</a:t>
            </a:r>
            <a:r>
              <a:rPr lang="en-US" dirty="0"/>
              <a:t>.</a:t>
            </a:r>
          </a:p>
          <a:p>
            <a:pPr lvl="1">
              <a:buClr>
                <a:srgbClr val="003399"/>
              </a:buClr>
            </a:pPr>
            <a:r>
              <a:rPr lang="en-US" dirty="0"/>
              <a:t>Splitting programs (processes) into </a:t>
            </a:r>
            <a:r>
              <a:rPr lang="en-US" u="sng" dirty="0">
                <a:solidFill>
                  <a:srgbClr val="FF6600"/>
                </a:solidFill>
              </a:rPr>
              <a:t>equal</a:t>
            </a:r>
            <a:r>
              <a:rPr lang="en-US" dirty="0"/>
              <a:t> sized small chunks are called </a:t>
            </a:r>
            <a:r>
              <a:rPr lang="en-US" u="sng" dirty="0">
                <a:solidFill>
                  <a:srgbClr val="FF6600"/>
                </a:solidFill>
              </a:rPr>
              <a:t>pages</a:t>
            </a:r>
            <a:r>
              <a:rPr lang="en-US" dirty="0"/>
              <a:t>.</a:t>
            </a:r>
          </a:p>
          <a:p>
            <a:pPr lvl="1">
              <a:buClr>
                <a:srgbClr val="003399"/>
              </a:buClr>
            </a:pPr>
            <a:r>
              <a:rPr lang="en-US" dirty="0"/>
              <a:t>OS maintains a list of free frames</a:t>
            </a:r>
          </a:p>
          <a:p>
            <a:pPr lvl="1">
              <a:buClr>
                <a:srgbClr val="003399"/>
              </a:buClr>
            </a:pPr>
            <a:r>
              <a:rPr lang="en-US" u="sng" dirty="0">
                <a:solidFill>
                  <a:srgbClr val="FF6600"/>
                </a:solidFill>
              </a:rPr>
              <a:t>Pages</a:t>
            </a:r>
            <a:r>
              <a:rPr lang="en-US" dirty="0"/>
              <a:t> are fixed blocks of memory usually 4K or 8K </a:t>
            </a:r>
            <a:r>
              <a:rPr lang="en-US" dirty="0" smtClean="0"/>
              <a:t>bytes</a:t>
            </a:r>
            <a:endParaRPr lang="en-US" dirty="0"/>
          </a:p>
          <a:p>
            <a:pPr lvl="1">
              <a:buClr>
                <a:srgbClr val="003399"/>
              </a:buClr>
            </a:pPr>
            <a:r>
              <a:rPr lang="en-US" dirty="0"/>
              <a:t>A </a:t>
            </a:r>
            <a:r>
              <a:rPr lang="en-US" u="sng" dirty="0">
                <a:solidFill>
                  <a:srgbClr val="FF6600"/>
                </a:solidFill>
              </a:rPr>
              <a:t>page-fault</a:t>
            </a:r>
            <a:r>
              <a:rPr lang="en-US" u="sng" dirty="0"/>
              <a:t> </a:t>
            </a:r>
            <a:r>
              <a:rPr lang="en-US" dirty="0"/>
              <a:t>is when a program accesses a page that is not mapped in physical memory.</a:t>
            </a:r>
          </a:p>
          <a:p>
            <a:pPr>
              <a:buClr>
                <a:srgbClr val="003399"/>
              </a:buClr>
            </a:pPr>
            <a:r>
              <a:rPr lang="en-US" u="sng" dirty="0">
                <a:solidFill>
                  <a:srgbClr val="FF6600"/>
                </a:solidFill>
              </a:rPr>
              <a:t>Swapping</a:t>
            </a:r>
            <a:r>
              <a:rPr lang="en-US" dirty="0"/>
              <a:t> is the act of transferring pages between physical memory and the swap space on a disk.</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E7ABDCCE-7CF4-4F40-B404-56AB87155DAF}" type="slidenum">
              <a:rPr lang="en-US"/>
              <a:pPr/>
              <a:t>22</a:t>
            </a:fld>
            <a:r>
              <a:rPr lang="en-US" dirty="0"/>
              <a:t> -</a:t>
            </a:r>
          </a:p>
        </p:txBody>
      </p:sp>
      <p:sp>
        <p:nvSpPr>
          <p:cNvPr id="835586" name="Rectangle 2"/>
          <p:cNvSpPr>
            <a:spLocks noGrp="1" noChangeArrowheads="1"/>
          </p:cNvSpPr>
          <p:nvPr>
            <p:ph type="title"/>
          </p:nvPr>
        </p:nvSpPr>
        <p:spPr/>
        <p:txBody>
          <a:bodyPr/>
          <a:lstStyle/>
          <a:p>
            <a:r>
              <a:rPr lang="en-US" sz="1200" dirty="0" smtClean="0"/>
              <a:t>Computing Platforms</a:t>
            </a:r>
            <a:r>
              <a:rPr lang="en-US" dirty="0"/>
              <a:t/>
            </a:r>
            <a:br>
              <a:rPr lang="en-US" dirty="0"/>
            </a:br>
            <a:r>
              <a:rPr lang="en-US" dirty="0"/>
              <a:t>Memory Management: Paging &amp; Swapping</a:t>
            </a:r>
          </a:p>
        </p:txBody>
      </p:sp>
      <p:pic>
        <p:nvPicPr>
          <p:cNvPr id="835588" name="Picture 4" descr="domain5slide6"/>
          <p:cNvPicPr>
            <a:picLocks noGrp="1" noChangeAspect="1" noChangeArrowheads="1"/>
          </p:cNvPicPr>
          <p:nvPr>
            <p:ph type="body" idx="1"/>
          </p:nvPr>
        </p:nvPicPr>
        <p:blipFill>
          <a:blip r:embed="rId3" cstate="print"/>
          <a:srcRect/>
          <a:stretch>
            <a:fillRect/>
          </a:stretch>
        </p:blipFill>
        <p:spPr>
          <a:xfrm>
            <a:off x="838200" y="1143000"/>
            <a:ext cx="7467600" cy="5334000"/>
          </a:xfrm>
          <a:noFill/>
          <a:ln/>
        </p:spPr>
      </p:pic>
      <p:sp>
        <p:nvSpPr>
          <p:cNvPr id="835589" name="Text Box 5"/>
          <p:cNvSpPr txBox="1">
            <a:spLocks noChangeArrowheads="1"/>
          </p:cNvSpPr>
          <p:nvPr/>
        </p:nvSpPr>
        <p:spPr bwMode="auto">
          <a:xfrm>
            <a:off x="5451475" y="6354763"/>
            <a:ext cx="3497263" cy="274637"/>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ISSA-Alamo CISSP Training Course.</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3B876793-4DDD-47F1-AB14-FD92E48889B5}" type="slidenum">
              <a:rPr lang="en-US"/>
              <a:pPr/>
              <a:t>23</a:t>
            </a:fld>
            <a:r>
              <a:rPr lang="en-US" dirty="0"/>
              <a:t> -</a:t>
            </a:r>
          </a:p>
        </p:txBody>
      </p:sp>
      <p:sp>
        <p:nvSpPr>
          <p:cNvPr id="707586" name="Rectangle 2"/>
          <p:cNvSpPr>
            <a:spLocks noGrp="1" noChangeArrowheads="1"/>
          </p:cNvSpPr>
          <p:nvPr>
            <p:ph type="title"/>
          </p:nvPr>
        </p:nvSpPr>
        <p:spPr/>
        <p:txBody>
          <a:bodyPr/>
          <a:lstStyle/>
          <a:p>
            <a:r>
              <a:rPr lang="en-US" sz="1200" dirty="0" smtClean="0"/>
              <a:t>Computing Platforms</a:t>
            </a:r>
            <a:r>
              <a:rPr lang="en-US" dirty="0"/>
              <a:t/>
            </a:r>
            <a:br>
              <a:rPr lang="en-US" dirty="0"/>
            </a:br>
            <a:r>
              <a:rPr lang="en-US" dirty="0"/>
              <a:t>Input/Output Devices</a:t>
            </a:r>
          </a:p>
        </p:txBody>
      </p:sp>
      <p:sp>
        <p:nvSpPr>
          <p:cNvPr id="707587" name="Rectangle 3"/>
          <p:cNvSpPr>
            <a:spLocks noGrp="1" noChangeArrowheads="1"/>
          </p:cNvSpPr>
          <p:nvPr>
            <p:ph type="body" sz="half" idx="1"/>
          </p:nvPr>
        </p:nvSpPr>
        <p:spPr>
          <a:xfrm>
            <a:off x="685800" y="1143000"/>
            <a:ext cx="7772400" cy="2578100"/>
          </a:xfrm>
        </p:spPr>
        <p:txBody>
          <a:bodyPr/>
          <a:lstStyle/>
          <a:p>
            <a:r>
              <a:rPr lang="en-US" dirty="0"/>
              <a:t>The </a:t>
            </a:r>
            <a:r>
              <a:rPr lang="en-US" u="sng" dirty="0">
                <a:solidFill>
                  <a:srgbClr val="FF6600"/>
                </a:solidFill>
              </a:rPr>
              <a:t>I/O controller</a:t>
            </a:r>
            <a:r>
              <a:rPr lang="en-US" dirty="0"/>
              <a:t> is responsible for </a:t>
            </a:r>
            <a:r>
              <a:rPr lang="en-US" u="sng" dirty="0">
                <a:solidFill>
                  <a:srgbClr val="FF6600"/>
                </a:solidFill>
              </a:rPr>
              <a:t>moving data in and out of memory</a:t>
            </a:r>
            <a:r>
              <a:rPr lang="en-US" dirty="0"/>
              <a:t>.</a:t>
            </a:r>
          </a:p>
          <a:p>
            <a:r>
              <a:rPr lang="en-US" dirty="0"/>
              <a:t>An element of managing the I/O devices and thus managing memory is through </a:t>
            </a:r>
            <a:r>
              <a:rPr lang="en-US" u="sng" dirty="0">
                <a:solidFill>
                  <a:srgbClr val="FF6600"/>
                </a:solidFill>
              </a:rPr>
              <a:t>swapping</a:t>
            </a:r>
            <a:r>
              <a:rPr lang="en-US" dirty="0"/>
              <a:t> or </a:t>
            </a:r>
            <a:r>
              <a:rPr lang="en-US" u="sng" dirty="0">
                <a:solidFill>
                  <a:srgbClr val="FF6600"/>
                </a:solidFill>
              </a:rPr>
              <a:t>paging</a:t>
            </a:r>
            <a:r>
              <a:rPr lang="en-US" dirty="0"/>
              <a:t> files.</a:t>
            </a:r>
          </a:p>
        </p:txBody>
      </p:sp>
      <p:graphicFrame>
        <p:nvGraphicFramePr>
          <p:cNvPr id="707588" name="Object 4"/>
          <p:cNvGraphicFramePr>
            <a:graphicFrameLocks noGrp="1" noChangeAspect="1"/>
          </p:cNvGraphicFramePr>
          <p:nvPr>
            <p:ph sz="half" idx="2"/>
          </p:nvPr>
        </p:nvGraphicFramePr>
        <p:xfrm>
          <a:off x="3217863" y="3505200"/>
          <a:ext cx="3080023" cy="2514600"/>
        </p:xfrm>
        <a:graphic>
          <a:graphicData uri="http://schemas.openxmlformats.org/presentationml/2006/ole">
            <mc:AlternateContent xmlns:mc="http://schemas.openxmlformats.org/markup-compatibility/2006">
              <mc:Choice xmlns:v="urn:schemas-microsoft-com:vml" Requires="v">
                <p:oleObj spid="_x0000_s999510" name="Visio" r:id="rId4" imgW="3232071" imgH="2637830" progId="Visio.Drawing.11">
                  <p:embed/>
                </p:oleObj>
              </mc:Choice>
              <mc:Fallback>
                <p:oleObj name="Visio" r:id="rId4" imgW="3232071" imgH="2637830"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7863" y="3505200"/>
                        <a:ext cx="3080023"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p:txBody>
          <a:bodyPr/>
          <a:lstStyle/>
          <a:p>
            <a:r>
              <a:rPr lang="en-US" sz="1200" dirty="0" smtClean="0"/>
              <a:t>Computing Platforms</a:t>
            </a:r>
            <a:r>
              <a:rPr lang="en-US" dirty="0" smtClean="0"/>
              <a:t/>
            </a:r>
            <a:br>
              <a:rPr lang="en-US" dirty="0" smtClean="0"/>
            </a:br>
            <a:r>
              <a:rPr lang="en-US" dirty="0" smtClean="0"/>
              <a:t> </a:t>
            </a:r>
            <a:r>
              <a:rPr lang="en-US" dirty="0" err="1" smtClean="0"/>
              <a:t>Input/Output</a:t>
            </a:r>
            <a:r>
              <a:rPr lang="en-US" dirty="0" smtClean="0"/>
              <a:t> Devices – Storage</a:t>
            </a:r>
            <a:endParaRPr lang="en-US" dirty="0"/>
          </a:p>
        </p:txBody>
      </p:sp>
      <p:sp>
        <p:nvSpPr>
          <p:cNvPr id="709635" name="Rectangle 3"/>
          <p:cNvSpPr>
            <a:spLocks noGrp="1" noChangeArrowheads="1"/>
          </p:cNvSpPr>
          <p:nvPr>
            <p:ph idx="1"/>
          </p:nvPr>
        </p:nvSpPr>
        <p:spPr/>
        <p:txBody>
          <a:bodyPr/>
          <a:lstStyle/>
          <a:p>
            <a:pPr>
              <a:buClr>
                <a:srgbClr val="003399"/>
              </a:buClr>
            </a:pPr>
            <a:r>
              <a:rPr lang="en-US" dirty="0" smtClean="0"/>
              <a:t>Storage devices for secondary memory:</a:t>
            </a:r>
          </a:p>
          <a:p>
            <a:pPr lvl="1">
              <a:buClr>
                <a:srgbClr val="003399"/>
              </a:buClr>
            </a:pPr>
            <a:r>
              <a:rPr lang="en-US" dirty="0" smtClean="0"/>
              <a:t>Hard disk drives</a:t>
            </a:r>
          </a:p>
          <a:p>
            <a:pPr lvl="1"/>
            <a:endParaRPr lang="en-US" dirty="0" smtClean="0"/>
          </a:p>
          <a:p>
            <a:pPr lvl="1"/>
            <a:r>
              <a:rPr lang="en-US" dirty="0" smtClean="0"/>
              <a:t>Write-Once Read Memory (WORM) (Storage medium such as CD-ROM, DVD-ROM)</a:t>
            </a:r>
          </a:p>
          <a:p>
            <a:pPr lvl="1"/>
            <a:endParaRPr lang="en-US" dirty="0" smtClean="0"/>
          </a:p>
          <a:p>
            <a:pPr lvl="1"/>
            <a:r>
              <a:rPr lang="en-US" dirty="0" smtClean="0"/>
              <a:t>USB flash drives</a:t>
            </a:r>
          </a:p>
          <a:p>
            <a:pPr lvl="1"/>
            <a:endParaRPr lang="en-US" dirty="0" smtClean="0"/>
          </a:p>
          <a:p>
            <a:pPr lvl="1"/>
            <a:r>
              <a:rPr lang="en-US" dirty="0" smtClean="0"/>
              <a:t>SD, Micro-SD memory cards</a:t>
            </a:r>
          </a:p>
          <a:p>
            <a:pPr lvl="1"/>
            <a:endParaRPr lang="en-US" dirty="0" smtClean="0"/>
          </a:p>
          <a:p>
            <a:pPr lvl="1"/>
            <a:r>
              <a:rPr lang="en-US" dirty="0" smtClean="0"/>
              <a:t>PCMCIA memory cards</a:t>
            </a:r>
          </a:p>
          <a:p>
            <a:pPr lvl="1"/>
            <a:endParaRPr lang="en-US" dirty="0" smtClean="0"/>
          </a:p>
          <a:p>
            <a:pPr lvl="1"/>
            <a:r>
              <a:rPr lang="en-US" dirty="0" smtClean="0"/>
              <a:t>Floppy disk drives</a:t>
            </a:r>
          </a:p>
          <a:p>
            <a:pPr lvl="1"/>
            <a:endParaRPr lang="en-US" dirty="0"/>
          </a:p>
        </p:txBody>
      </p:sp>
      <p:sp>
        <p:nvSpPr>
          <p:cNvPr id="4" name="Slide Number Placeholder 3"/>
          <p:cNvSpPr>
            <a:spLocks noGrp="1"/>
          </p:cNvSpPr>
          <p:nvPr>
            <p:ph type="sldNum" sz="quarter" idx="10"/>
          </p:nvPr>
        </p:nvSpPr>
        <p:spPr/>
        <p:txBody>
          <a:bodyPr/>
          <a:lstStyle/>
          <a:p>
            <a:r>
              <a:rPr lang="en-US" smtClean="0"/>
              <a:t>- </a:t>
            </a:r>
            <a:fld id="{C5A21728-D2B3-4B63-B448-209A5224566B}" type="slidenum">
              <a:rPr lang="en-US" smtClean="0"/>
              <a:pPr/>
              <a:t>24</a:t>
            </a:fld>
            <a:r>
              <a:rPr lang="en-US" smtClean="0"/>
              <a:t> -</a:t>
            </a:r>
            <a:endParaRPr lang="en-US" dirty="0"/>
          </a:p>
        </p:txBody>
      </p:sp>
      <p:pic>
        <p:nvPicPr>
          <p:cNvPr id="1203202" name="Picture 2"/>
          <p:cNvPicPr>
            <a:picLocks noChangeAspect="1" noChangeArrowheads="1"/>
          </p:cNvPicPr>
          <p:nvPr/>
        </p:nvPicPr>
        <p:blipFill>
          <a:blip r:embed="rId3" cstate="print"/>
          <a:srcRect/>
          <a:stretch>
            <a:fillRect/>
          </a:stretch>
        </p:blipFill>
        <p:spPr bwMode="auto">
          <a:xfrm>
            <a:off x="3657600" y="1524000"/>
            <a:ext cx="898198" cy="852863"/>
          </a:xfrm>
          <a:prstGeom prst="rect">
            <a:avLst/>
          </a:prstGeom>
          <a:noFill/>
          <a:ln w="9525">
            <a:noFill/>
            <a:miter lim="800000"/>
            <a:headEnd/>
            <a:tailEnd/>
          </a:ln>
        </p:spPr>
      </p:pic>
      <p:pic>
        <p:nvPicPr>
          <p:cNvPr id="1203203" name="Picture 3"/>
          <p:cNvPicPr>
            <a:picLocks noChangeAspect="1" noChangeArrowheads="1"/>
          </p:cNvPicPr>
          <p:nvPr/>
        </p:nvPicPr>
        <p:blipFill>
          <a:blip r:embed="rId4" cstate="print"/>
          <a:srcRect/>
          <a:stretch>
            <a:fillRect/>
          </a:stretch>
        </p:blipFill>
        <p:spPr bwMode="auto">
          <a:xfrm>
            <a:off x="4953000" y="2667000"/>
            <a:ext cx="768213" cy="800862"/>
          </a:xfrm>
          <a:prstGeom prst="rect">
            <a:avLst/>
          </a:prstGeom>
          <a:noFill/>
          <a:ln w="9525">
            <a:noFill/>
            <a:miter lim="800000"/>
            <a:headEnd/>
            <a:tailEnd/>
          </a:ln>
        </p:spPr>
      </p:pic>
      <p:pic>
        <p:nvPicPr>
          <p:cNvPr id="1203204" name="Picture 4"/>
          <p:cNvPicPr>
            <a:picLocks noChangeAspect="1" noChangeArrowheads="1"/>
          </p:cNvPicPr>
          <p:nvPr/>
        </p:nvPicPr>
        <p:blipFill>
          <a:blip r:embed="rId5" cstate="print"/>
          <a:srcRect/>
          <a:stretch>
            <a:fillRect/>
          </a:stretch>
        </p:blipFill>
        <p:spPr bwMode="auto">
          <a:xfrm>
            <a:off x="3581400" y="3276600"/>
            <a:ext cx="1171705" cy="760306"/>
          </a:xfrm>
          <a:prstGeom prst="rect">
            <a:avLst/>
          </a:prstGeom>
          <a:noFill/>
          <a:ln w="9525">
            <a:noFill/>
            <a:miter lim="800000"/>
            <a:headEnd/>
            <a:tailEnd/>
          </a:ln>
        </p:spPr>
      </p:pic>
      <p:pic>
        <p:nvPicPr>
          <p:cNvPr id="1203205" name="Picture 5"/>
          <p:cNvPicPr>
            <a:picLocks noChangeAspect="1" noChangeArrowheads="1"/>
          </p:cNvPicPr>
          <p:nvPr/>
        </p:nvPicPr>
        <p:blipFill>
          <a:blip r:embed="rId6" cstate="print"/>
          <a:srcRect/>
          <a:stretch>
            <a:fillRect/>
          </a:stretch>
        </p:blipFill>
        <p:spPr bwMode="auto">
          <a:xfrm>
            <a:off x="4876800" y="4724400"/>
            <a:ext cx="1447800" cy="863644"/>
          </a:xfrm>
          <a:prstGeom prst="rect">
            <a:avLst/>
          </a:prstGeom>
          <a:noFill/>
          <a:ln w="9525">
            <a:noFill/>
            <a:miter lim="800000"/>
            <a:headEnd/>
            <a:tailEnd/>
          </a:ln>
        </p:spPr>
      </p:pic>
      <p:pic>
        <p:nvPicPr>
          <p:cNvPr id="1203206" name="Picture 6"/>
          <p:cNvPicPr>
            <a:picLocks noChangeAspect="1" noChangeArrowheads="1"/>
          </p:cNvPicPr>
          <p:nvPr/>
        </p:nvPicPr>
        <p:blipFill>
          <a:blip r:embed="rId7" cstate="print"/>
          <a:srcRect/>
          <a:stretch>
            <a:fillRect/>
          </a:stretch>
        </p:blipFill>
        <p:spPr bwMode="auto">
          <a:xfrm>
            <a:off x="3962400" y="5486400"/>
            <a:ext cx="657665" cy="685800"/>
          </a:xfrm>
          <a:prstGeom prst="rect">
            <a:avLst/>
          </a:prstGeom>
          <a:noFill/>
          <a:ln w="9525">
            <a:noFill/>
            <a:miter lim="800000"/>
            <a:headEnd/>
            <a:tailEnd/>
          </a:ln>
        </p:spPr>
      </p:pic>
      <p:pic>
        <p:nvPicPr>
          <p:cNvPr id="1203208" name="Picture 8"/>
          <p:cNvPicPr>
            <a:picLocks noChangeAspect="1" noChangeArrowheads="1"/>
          </p:cNvPicPr>
          <p:nvPr/>
        </p:nvPicPr>
        <p:blipFill>
          <a:blip r:embed="rId8" cstate="print"/>
          <a:srcRect/>
          <a:stretch>
            <a:fillRect/>
          </a:stretch>
        </p:blipFill>
        <p:spPr bwMode="auto">
          <a:xfrm>
            <a:off x="5105400" y="4038600"/>
            <a:ext cx="609600" cy="609600"/>
          </a:xfrm>
          <a:prstGeom prst="rect">
            <a:avLst/>
          </a:prstGeom>
          <a:noFill/>
          <a:ln w="9525">
            <a:noFill/>
            <a:miter lim="800000"/>
            <a:headEnd/>
            <a:tailEnd/>
          </a:ln>
        </p:spPr>
      </p:pic>
      <p:pic>
        <p:nvPicPr>
          <p:cNvPr id="1203209" name="Picture 9"/>
          <p:cNvPicPr>
            <a:picLocks noChangeAspect="1" noChangeArrowheads="1"/>
          </p:cNvPicPr>
          <p:nvPr/>
        </p:nvPicPr>
        <p:blipFill>
          <a:blip r:embed="rId9" cstate="print"/>
          <a:srcRect/>
          <a:stretch>
            <a:fillRect/>
          </a:stretch>
        </p:blipFill>
        <p:spPr bwMode="auto">
          <a:xfrm>
            <a:off x="5867400" y="4114800"/>
            <a:ext cx="361950" cy="361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B5977620-02E6-4DAB-A3B3-ACA59987BCEB}" type="slidenum">
              <a:rPr lang="en-US"/>
              <a:pPr/>
              <a:t>25</a:t>
            </a:fld>
            <a:r>
              <a:rPr lang="en-US" dirty="0"/>
              <a:t> -</a:t>
            </a:r>
          </a:p>
        </p:txBody>
      </p:sp>
      <p:sp>
        <p:nvSpPr>
          <p:cNvPr id="658434" name="Rectangle 2"/>
          <p:cNvSpPr>
            <a:spLocks noGrp="1" noChangeArrowheads="1"/>
          </p:cNvSpPr>
          <p:nvPr>
            <p:ph type="title"/>
          </p:nvPr>
        </p:nvSpPr>
        <p:spPr/>
        <p:txBody>
          <a:bodyPr/>
          <a:lstStyle/>
          <a:p>
            <a:r>
              <a:rPr lang="en-US" sz="1200" dirty="0"/>
              <a:t>Topics</a:t>
            </a:r>
            <a:r>
              <a:rPr lang="en-US" dirty="0"/>
              <a:t/>
            </a:r>
            <a:br>
              <a:rPr lang="en-US" dirty="0"/>
            </a:br>
            <a:r>
              <a:rPr lang="en-US" dirty="0"/>
              <a:t>Security Architecture &amp; Models Domain</a:t>
            </a:r>
          </a:p>
        </p:txBody>
      </p:sp>
      <p:sp>
        <p:nvSpPr>
          <p:cNvPr id="658435" name="Rectangle 3"/>
          <p:cNvSpPr>
            <a:spLocks noGrp="1" noChangeArrowheads="1"/>
          </p:cNvSpPr>
          <p:nvPr>
            <p:ph type="body" idx="1"/>
          </p:nvPr>
        </p:nvSpPr>
        <p:spPr/>
        <p:txBody>
          <a:bodyPr/>
          <a:lstStyle/>
          <a:p>
            <a:r>
              <a:rPr lang="en-US" dirty="0"/>
              <a:t>Computing Platforms</a:t>
            </a:r>
          </a:p>
          <a:p>
            <a:r>
              <a:rPr lang="en-US" dirty="0"/>
              <a:t>Security Models</a:t>
            </a:r>
          </a:p>
          <a:p>
            <a:pPr lvl="1"/>
            <a:r>
              <a:rPr lang="en-US" dirty="0"/>
              <a:t>Information Security Models</a:t>
            </a:r>
          </a:p>
          <a:p>
            <a:r>
              <a:rPr lang="en-US" dirty="0"/>
              <a:t>Evaluation &amp; Certification</a:t>
            </a:r>
          </a:p>
          <a:p>
            <a:r>
              <a:rPr lang="en-US" dirty="0"/>
              <a:t>Security Architecture</a:t>
            </a:r>
          </a:p>
          <a:p>
            <a:pPr lvl="1"/>
            <a:r>
              <a:rPr lang="en-US" dirty="0"/>
              <a:t>Modes of Operation</a:t>
            </a:r>
          </a:p>
          <a:p>
            <a:pPr lvl="1"/>
            <a:r>
              <a:rPr lang="en-US" dirty="0"/>
              <a:t>Architecture Concepts</a:t>
            </a:r>
          </a:p>
          <a:p>
            <a:pPr lvl="1"/>
            <a:r>
              <a:rPr lang="en-US" dirty="0"/>
              <a:t>Implementation Models</a:t>
            </a:r>
          </a:p>
        </p:txBody>
      </p:sp>
      <p:sp>
        <p:nvSpPr>
          <p:cNvPr id="658436" name="AutoShape 4"/>
          <p:cNvSpPr>
            <a:spLocks noChangeArrowheads="1"/>
          </p:cNvSpPr>
          <p:nvPr/>
        </p:nvSpPr>
        <p:spPr bwMode="auto">
          <a:xfrm>
            <a:off x="304800" y="1600200"/>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9C46E1B9-CCBB-4E95-8327-01AFC1C62AEE}" type="slidenum">
              <a:rPr lang="en-US"/>
              <a:pPr/>
              <a:t>26</a:t>
            </a:fld>
            <a:r>
              <a:rPr lang="en-US" dirty="0"/>
              <a:t> -</a:t>
            </a:r>
          </a:p>
        </p:txBody>
      </p:sp>
      <p:sp>
        <p:nvSpPr>
          <p:cNvPr id="795650" name="Rectangle 2"/>
          <p:cNvSpPr>
            <a:spLocks noGrp="1" noChangeArrowheads="1"/>
          </p:cNvSpPr>
          <p:nvPr>
            <p:ph type="title"/>
          </p:nvPr>
        </p:nvSpPr>
        <p:spPr/>
        <p:txBody>
          <a:bodyPr/>
          <a:lstStyle/>
          <a:p>
            <a:r>
              <a:rPr lang="en-US" sz="1200" dirty="0"/>
              <a:t>Security Models</a:t>
            </a:r>
            <a:br>
              <a:rPr lang="en-US" sz="1200" dirty="0"/>
            </a:br>
            <a:r>
              <a:rPr lang="en-US" dirty="0"/>
              <a:t>Information Security Models</a:t>
            </a:r>
          </a:p>
        </p:txBody>
      </p:sp>
      <p:sp>
        <p:nvSpPr>
          <p:cNvPr id="795651" name="Rectangle 3"/>
          <p:cNvSpPr>
            <a:spLocks noGrp="1" noChangeArrowheads="1"/>
          </p:cNvSpPr>
          <p:nvPr>
            <p:ph type="body" idx="1"/>
          </p:nvPr>
        </p:nvSpPr>
        <p:spPr/>
        <p:txBody>
          <a:bodyPr/>
          <a:lstStyle/>
          <a:p>
            <a:r>
              <a:rPr lang="en-US" dirty="0"/>
              <a:t>Security model specifies </a:t>
            </a:r>
            <a:r>
              <a:rPr lang="en-US" dirty="0" smtClean="0"/>
              <a:t>the operational and functional behavior of a “system” for security.</a:t>
            </a:r>
            <a:endParaRPr lang="en-US" dirty="0"/>
          </a:p>
          <a:p>
            <a:r>
              <a:rPr lang="en-US" dirty="0" smtClean="0"/>
              <a:t>There are many security </a:t>
            </a:r>
            <a:r>
              <a:rPr lang="en-US" dirty="0"/>
              <a:t>m</a:t>
            </a:r>
            <a:r>
              <a:rPr lang="en-US" dirty="0" smtClean="0"/>
              <a:t>odels</a:t>
            </a:r>
            <a:r>
              <a:rPr lang="en-US" dirty="0"/>
              <a:t>:</a:t>
            </a:r>
          </a:p>
          <a:p>
            <a:pPr lvl="1">
              <a:buClr>
                <a:srgbClr val="003399"/>
              </a:buClr>
              <a:buFont typeface="Arial" charset="0"/>
              <a:buChar char="–"/>
            </a:pPr>
            <a:r>
              <a:rPr lang="en-US" u="sng" dirty="0">
                <a:solidFill>
                  <a:srgbClr val="FF6600"/>
                </a:solidFill>
              </a:rPr>
              <a:t>Graham-Denning Model</a:t>
            </a:r>
            <a:r>
              <a:rPr lang="en-US" dirty="0"/>
              <a:t> – formal system of protection rules.</a:t>
            </a:r>
          </a:p>
          <a:p>
            <a:pPr lvl="1">
              <a:buClr>
                <a:srgbClr val="003399"/>
              </a:buClr>
              <a:buFont typeface="Arial" charset="0"/>
              <a:buChar char="–"/>
            </a:pPr>
            <a:r>
              <a:rPr lang="en-US" u="sng" dirty="0" smtClean="0">
                <a:solidFill>
                  <a:srgbClr val="FF6600"/>
                </a:solidFill>
              </a:rPr>
              <a:t>Information-Flow Model</a:t>
            </a:r>
            <a:r>
              <a:rPr lang="en-US" dirty="0" smtClean="0"/>
              <a:t> – demonstrates the data flows, communications channels, and security controls.</a:t>
            </a:r>
          </a:p>
          <a:p>
            <a:pPr lvl="1">
              <a:buClr>
                <a:srgbClr val="003399"/>
              </a:buClr>
              <a:buFont typeface="Arial" charset="0"/>
              <a:buChar char="–"/>
            </a:pPr>
            <a:r>
              <a:rPr lang="en-US" u="sng" dirty="0" smtClean="0">
                <a:solidFill>
                  <a:srgbClr val="FF6600"/>
                </a:solidFill>
              </a:rPr>
              <a:t>State-Machine </a:t>
            </a:r>
            <a:r>
              <a:rPr lang="en-US" u="sng" dirty="0">
                <a:solidFill>
                  <a:srgbClr val="FF6600"/>
                </a:solidFill>
              </a:rPr>
              <a:t>Model</a:t>
            </a:r>
            <a:r>
              <a:rPr lang="en-US" dirty="0"/>
              <a:t> – abstract math model where state variable represent the system state.  The transition functions define system moves between states.</a:t>
            </a:r>
          </a:p>
          <a:p>
            <a:pPr lvl="1">
              <a:buClr>
                <a:srgbClr val="003399"/>
              </a:buClr>
              <a:buFont typeface="Arial" charset="0"/>
              <a:buChar char="–"/>
            </a:pPr>
            <a:r>
              <a:rPr lang="en-US" u="sng" dirty="0" smtClean="0">
                <a:solidFill>
                  <a:srgbClr val="FF6600"/>
                </a:solidFill>
              </a:rPr>
              <a:t>Non-Interference </a:t>
            </a:r>
            <a:r>
              <a:rPr lang="en-US" u="sng" dirty="0">
                <a:solidFill>
                  <a:srgbClr val="FF6600"/>
                </a:solidFill>
              </a:rPr>
              <a:t>Model</a:t>
            </a:r>
            <a:r>
              <a:rPr lang="en-US" dirty="0"/>
              <a:t> – a subset of information-flow model that prevents subjects operating in one domain from affecting each other in violation of security policy. (i.e. Compartmentalized.)</a:t>
            </a:r>
          </a:p>
          <a:p>
            <a:r>
              <a:rPr lang="en-US" dirty="0" smtClean="0"/>
              <a:t>Others are combination of above and generalized access control models.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Security Models</a:t>
            </a:r>
            <a:br>
              <a:rPr lang="en-US" sz="1200" dirty="0"/>
            </a:br>
            <a:r>
              <a:rPr lang="en-US" dirty="0" smtClean="0"/>
              <a:t>Terms and Definition </a:t>
            </a:r>
            <a:r>
              <a:rPr lang="en-US" sz="1200" dirty="0" smtClean="0"/>
              <a:t>… (1/2)</a:t>
            </a:r>
            <a:endParaRPr lang="en-US" sz="1200" dirty="0"/>
          </a:p>
        </p:txBody>
      </p:sp>
      <p:sp>
        <p:nvSpPr>
          <p:cNvPr id="3" name="Content Placeholder 2"/>
          <p:cNvSpPr>
            <a:spLocks noGrp="1"/>
          </p:cNvSpPr>
          <p:nvPr>
            <p:ph idx="1"/>
          </p:nvPr>
        </p:nvSpPr>
        <p:spPr/>
        <p:txBody>
          <a:bodyPr/>
          <a:lstStyle/>
          <a:p>
            <a:r>
              <a:rPr lang="en-US" dirty="0" smtClean="0"/>
              <a:t>A </a:t>
            </a:r>
            <a:r>
              <a:rPr lang="en-US" u="sng" dirty="0" smtClean="0">
                <a:solidFill>
                  <a:srgbClr val="FF6600"/>
                </a:solidFill>
              </a:rPr>
              <a:t>subject</a:t>
            </a:r>
            <a:r>
              <a:rPr lang="en-US" dirty="0" smtClean="0"/>
              <a:t> requests service</a:t>
            </a:r>
          </a:p>
          <a:p>
            <a:pPr lvl="1"/>
            <a:r>
              <a:rPr lang="en-US" dirty="0" smtClean="0"/>
              <a:t>A subject can be user, program, process, device, etc.</a:t>
            </a:r>
          </a:p>
          <a:p>
            <a:r>
              <a:rPr lang="en-US" dirty="0" smtClean="0"/>
              <a:t>An </a:t>
            </a:r>
            <a:r>
              <a:rPr lang="en-US" u="sng" dirty="0" smtClean="0">
                <a:solidFill>
                  <a:srgbClr val="FF6600"/>
                </a:solidFill>
              </a:rPr>
              <a:t>object</a:t>
            </a:r>
            <a:r>
              <a:rPr lang="en-US" dirty="0" smtClean="0"/>
              <a:t> provides the requested service</a:t>
            </a:r>
          </a:p>
          <a:p>
            <a:pPr lvl="1"/>
            <a:r>
              <a:rPr lang="en-US" dirty="0" smtClean="0"/>
              <a:t>An object can be file, database, program, process, devices, etc.</a:t>
            </a:r>
          </a:p>
          <a:p>
            <a:endParaRPr lang="en-US" dirty="0" smtClean="0"/>
          </a:p>
          <a:p>
            <a:r>
              <a:rPr lang="en-US" dirty="0" smtClean="0"/>
              <a:t>A </a:t>
            </a:r>
            <a:r>
              <a:rPr lang="en-US" u="sng" dirty="0" smtClean="0">
                <a:solidFill>
                  <a:srgbClr val="FF6600"/>
                </a:solidFill>
              </a:rPr>
              <a:t>security </a:t>
            </a:r>
            <a:r>
              <a:rPr lang="en-US" u="sng" dirty="0">
                <a:solidFill>
                  <a:srgbClr val="FF6600"/>
                </a:solidFill>
              </a:rPr>
              <a:t>model</a:t>
            </a:r>
            <a:r>
              <a:rPr lang="en-US" dirty="0"/>
              <a:t> specifies the </a:t>
            </a:r>
            <a:r>
              <a:rPr lang="en-US" dirty="0" smtClean="0"/>
              <a:t>rules of behavior for a </a:t>
            </a:r>
            <a:r>
              <a:rPr lang="en-US" dirty="0"/>
              <a:t>“system</a:t>
            </a:r>
            <a:r>
              <a:rPr lang="en-US" dirty="0" smtClean="0"/>
              <a:t>” (/ system of systems) in meeting the security objectives, where:</a:t>
            </a:r>
          </a:p>
          <a:p>
            <a:pPr lvl="1"/>
            <a:r>
              <a:rPr lang="en-US" dirty="0" smtClean="0"/>
              <a:t>Security objective: confidentiality, integrity</a:t>
            </a:r>
          </a:p>
          <a:p>
            <a:pPr lvl="1"/>
            <a:r>
              <a:rPr lang="en-US" dirty="0" smtClean="0"/>
              <a:t>Implementation rules: least-privilege, separation-of-duties</a:t>
            </a:r>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27</a:t>
            </a:fld>
            <a:r>
              <a:rPr lang="en-US" smtClean="0"/>
              <a:t> -</a:t>
            </a:r>
            <a:endParaRPr lang="en-US" dirty="0"/>
          </a:p>
        </p:txBody>
      </p:sp>
    </p:spTree>
    <p:extLst>
      <p:ext uri="{BB962C8B-B14F-4D97-AF65-F5344CB8AC3E}">
        <p14:creationId xmlns:p14="http://schemas.microsoft.com/office/powerpoint/2010/main" val="663017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Security Models</a:t>
            </a:r>
            <a:br>
              <a:rPr lang="en-US" sz="1200" dirty="0"/>
            </a:br>
            <a:r>
              <a:rPr lang="en-US" dirty="0" smtClean="0"/>
              <a:t>Terms and Definition </a:t>
            </a:r>
            <a:r>
              <a:rPr lang="en-US" sz="1200" dirty="0" smtClean="0"/>
              <a:t>… (2/2)</a:t>
            </a:r>
            <a:endParaRPr lang="en-US" sz="1200" dirty="0"/>
          </a:p>
        </p:txBody>
      </p:sp>
      <p:sp>
        <p:nvSpPr>
          <p:cNvPr id="3" name="Content Placeholder 2"/>
          <p:cNvSpPr>
            <a:spLocks noGrp="1"/>
          </p:cNvSpPr>
          <p:nvPr>
            <p:ph idx="1"/>
          </p:nvPr>
        </p:nvSpPr>
        <p:spPr/>
        <p:txBody>
          <a:bodyPr/>
          <a:lstStyle/>
          <a:p>
            <a:pPr>
              <a:buClr>
                <a:srgbClr val="003399"/>
              </a:buClr>
            </a:pPr>
            <a:r>
              <a:rPr lang="en-US" u="sng" dirty="0" smtClean="0">
                <a:solidFill>
                  <a:srgbClr val="FF6600"/>
                </a:solidFill>
              </a:rPr>
              <a:t>Access</a:t>
            </a:r>
            <a:r>
              <a:rPr lang="en-US" dirty="0" smtClean="0"/>
              <a:t> is the flow of information between a subject and an object(s).</a:t>
            </a:r>
          </a:p>
          <a:p>
            <a:endParaRPr lang="en-US" dirty="0" smtClean="0"/>
          </a:p>
          <a:p>
            <a:pPr>
              <a:buClr>
                <a:srgbClr val="003399"/>
              </a:buClr>
            </a:pPr>
            <a:r>
              <a:rPr lang="en-US" u="sng" dirty="0" smtClean="0">
                <a:solidFill>
                  <a:srgbClr val="FF6600"/>
                </a:solidFill>
              </a:rPr>
              <a:t>Access capability</a:t>
            </a:r>
            <a:r>
              <a:rPr lang="en-US" dirty="0" smtClean="0"/>
              <a:t> is what a subject can do to an object(s).</a:t>
            </a:r>
          </a:p>
          <a:p>
            <a:endParaRPr lang="en-US" dirty="0" smtClean="0"/>
          </a:p>
          <a:p>
            <a:pPr>
              <a:buClr>
                <a:srgbClr val="003399"/>
              </a:buClr>
            </a:pPr>
            <a:r>
              <a:rPr lang="en-US" u="sng" dirty="0" smtClean="0">
                <a:solidFill>
                  <a:srgbClr val="FF6600"/>
                </a:solidFill>
              </a:rPr>
              <a:t>Access control</a:t>
            </a:r>
            <a:r>
              <a:rPr lang="en-US" dirty="0" smtClean="0"/>
              <a:t> governs the information flow.</a:t>
            </a:r>
          </a:p>
          <a:p>
            <a:pPr lvl="1">
              <a:buClr>
                <a:srgbClr val="003399"/>
              </a:buClr>
            </a:pPr>
            <a:r>
              <a:rPr lang="en-US" u="sng" dirty="0" smtClean="0">
                <a:solidFill>
                  <a:srgbClr val="FF6600"/>
                </a:solidFill>
              </a:rPr>
              <a:t>Discretionary access control</a:t>
            </a:r>
            <a:r>
              <a:rPr lang="en-US" dirty="0" smtClean="0"/>
              <a:t> (</a:t>
            </a:r>
            <a:r>
              <a:rPr lang="en-US" u="sng" dirty="0" smtClean="0">
                <a:solidFill>
                  <a:srgbClr val="FF6600"/>
                </a:solidFill>
              </a:rPr>
              <a:t>DAC</a:t>
            </a:r>
            <a:r>
              <a:rPr lang="en-US" dirty="0" smtClean="0"/>
              <a:t>) is where the information owner determines the access capabilities of a subject to what object(s).</a:t>
            </a:r>
          </a:p>
          <a:p>
            <a:pPr lvl="1">
              <a:buClr>
                <a:srgbClr val="003399"/>
              </a:buClr>
            </a:pPr>
            <a:r>
              <a:rPr lang="en-US" u="sng" dirty="0" smtClean="0">
                <a:solidFill>
                  <a:srgbClr val="FF6600"/>
                </a:solidFill>
              </a:rPr>
              <a:t>Mandatory access control</a:t>
            </a:r>
            <a:r>
              <a:rPr lang="en-US" dirty="0" smtClean="0"/>
              <a:t> (</a:t>
            </a:r>
            <a:r>
              <a:rPr lang="en-US" u="sng" dirty="0" smtClean="0">
                <a:solidFill>
                  <a:srgbClr val="FF6600"/>
                </a:solidFill>
              </a:rPr>
              <a:t>MAC</a:t>
            </a:r>
            <a:r>
              <a:rPr lang="en-US" dirty="0" smtClean="0"/>
              <a:t>) is where the access capabilities are pre-determined by the security classification of a subject and the sensitivity of an object(s).</a:t>
            </a:r>
          </a:p>
          <a:p>
            <a:endParaRPr lang="en-US" dirty="0"/>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28</a:t>
            </a:fld>
            <a:r>
              <a:rPr lang="en-US" smtClean="0"/>
              <a:t> -</a:t>
            </a:r>
            <a:endParaRPr lang="en-US" dirty="0"/>
          </a:p>
        </p:txBody>
      </p:sp>
    </p:spTree>
    <p:extLst>
      <p:ext uri="{BB962C8B-B14F-4D97-AF65-F5344CB8AC3E}">
        <p14:creationId xmlns:p14="http://schemas.microsoft.com/office/powerpoint/2010/main" val="3488041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a:t>Graham-Denning Security </a:t>
            </a:r>
            <a:r>
              <a:rPr lang="en-US" dirty="0" smtClean="0"/>
              <a:t>Model</a:t>
            </a:r>
            <a:endParaRPr lang="en-US" sz="1200" dirty="0"/>
          </a:p>
        </p:txBody>
      </p:sp>
      <p:sp>
        <p:nvSpPr>
          <p:cNvPr id="797699" name="Rectangle 3"/>
          <p:cNvSpPr>
            <a:spLocks noGrp="1" noChangeArrowheads="1"/>
          </p:cNvSpPr>
          <p:nvPr>
            <p:ph sz="half" idx="1"/>
          </p:nvPr>
        </p:nvSpPr>
        <p:spPr>
          <a:xfrm>
            <a:off x="457200" y="2286000"/>
            <a:ext cx="3810000" cy="3886200"/>
          </a:xfrm>
        </p:spPr>
        <p:txBody>
          <a:bodyPr>
            <a:noAutofit/>
          </a:bodyPr>
          <a:lstStyle/>
          <a:p>
            <a:r>
              <a:rPr lang="en-US" sz="1800" dirty="0" smtClean="0"/>
              <a:t>Levels of Protection</a:t>
            </a:r>
          </a:p>
          <a:p>
            <a:pPr marL="914400" lvl="1" indent="-457200">
              <a:buFont typeface="+mj-lt"/>
              <a:buAutoNum type="arabicPeriod"/>
            </a:pPr>
            <a:r>
              <a:rPr lang="en-US" sz="1500" dirty="0" smtClean="0"/>
              <a:t>No sharing at all</a:t>
            </a:r>
          </a:p>
          <a:p>
            <a:pPr marL="914400" lvl="1" indent="-457200">
              <a:buFont typeface="+mj-lt"/>
              <a:buAutoNum type="arabicPeriod"/>
            </a:pPr>
            <a:r>
              <a:rPr lang="en-US" sz="1500" dirty="0" smtClean="0"/>
              <a:t>Sharing copies of programs/ data files</a:t>
            </a:r>
          </a:p>
          <a:p>
            <a:pPr marL="914400" lvl="1" indent="-457200">
              <a:buFont typeface="+mj-lt"/>
              <a:buAutoNum type="arabicPeriod"/>
            </a:pPr>
            <a:r>
              <a:rPr lang="en-US" sz="1500" dirty="0" smtClean="0"/>
              <a:t>Sharing originals of programs/ data files</a:t>
            </a:r>
          </a:p>
          <a:p>
            <a:pPr marL="914400" lvl="1" indent="-457200">
              <a:buFont typeface="+mj-lt"/>
              <a:buAutoNum type="arabicPeriod"/>
            </a:pPr>
            <a:r>
              <a:rPr lang="en-US" sz="1500" dirty="0" smtClean="0"/>
              <a:t>Sharing programming systems/ subsystems</a:t>
            </a:r>
          </a:p>
          <a:p>
            <a:pPr marL="914400" lvl="1" indent="-457200">
              <a:buFont typeface="+mj-lt"/>
              <a:buAutoNum type="arabicPeriod"/>
            </a:pPr>
            <a:r>
              <a:rPr lang="en-US" sz="1500" dirty="0" smtClean="0"/>
              <a:t>Permitting the cooperation of mutually suspicious subsystems, e.g., debugging/ proprietary subsystems</a:t>
            </a:r>
          </a:p>
          <a:p>
            <a:pPr marL="914400" lvl="1" indent="-457200">
              <a:buFont typeface="+mj-lt"/>
              <a:buAutoNum type="arabicPeriod"/>
            </a:pPr>
            <a:r>
              <a:rPr lang="en-US" sz="1500" dirty="0" smtClean="0"/>
              <a:t>Providing memory-less subsystems</a:t>
            </a:r>
          </a:p>
          <a:p>
            <a:pPr marL="914400" lvl="1" indent="-457200">
              <a:buFont typeface="+mj-lt"/>
              <a:buAutoNum type="arabicPeriod"/>
            </a:pPr>
            <a:r>
              <a:rPr lang="en-US" sz="1500" dirty="0" smtClean="0"/>
              <a:t>Providing “certified” subsystems</a:t>
            </a:r>
          </a:p>
        </p:txBody>
      </p:sp>
      <p:sp>
        <p:nvSpPr>
          <p:cNvPr id="6" name="Content Placeholder 5"/>
          <p:cNvSpPr>
            <a:spLocks noGrp="1"/>
          </p:cNvSpPr>
          <p:nvPr>
            <p:ph sz="half" idx="2"/>
          </p:nvPr>
        </p:nvSpPr>
        <p:spPr>
          <a:xfrm>
            <a:off x="4724400" y="2286000"/>
            <a:ext cx="3810000" cy="3886200"/>
          </a:xfrm>
        </p:spPr>
        <p:txBody>
          <a:bodyPr>
            <a:noAutofit/>
          </a:bodyPr>
          <a:lstStyle/>
          <a:p>
            <a:r>
              <a:rPr lang="en-US" sz="1800" dirty="0" smtClean="0">
                <a:latin typeface="Arial" pitchFamily="34" charset="0"/>
                <a:cs typeface="Arial" pitchFamily="34" charset="0"/>
              </a:rPr>
              <a:t>Operations</a:t>
            </a:r>
          </a:p>
          <a:p>
            <a:pPr lvl="1"/>
            <a:r>
              <a:rPr lang="en-US" sz="1500" dirty="0" smtClean="0">
                <a:latin typeface="Arial" pitchFamily="34" charset="0"/>
                <a:cs typeface="Arial" pitchFamily="34" charset="0"/>
              </a:rPr>
              <a:t>How to securely create an object/subject.</a:t>
            </a:r>
          </a:p>
          <a:p>
            <a:pPr lvl="1"/>
            <a:r>
              <a:rPr lang="en-US" sz="1500" dirty="0" smtClean="0">
                <a:latin typeface="Arial" pitchFamily="34" charset="0"/>
                <a:cs typeface="Arial" pitchFamily="34" charset="0"/>
              </a:rPr>
              <a:t>How to securely delete an object/subject.</a:t>
            </a:r>
          </a:p>
          <a:p>
            <a:pPr lvl="1"/>
            <a:r>
              <a:rPr lang="en-US" sz="1500" dirty="0" smtClean="0">
                <a:latin typeface="Arial" pitchFamily="34" charset="0"/>
                <a:cs typeface="Arial" pitchFamily="34" charset="0"/>
              </a:rPr>
              <a:t>How to securely provide the read access right.</a:t>
            </a:r>
          </a:p>
          <a:p>
            <a:pPr lvl="1"/>
            <a:r>
              <a:rPr lang="en-US" sz="1500" dirty="0" smtClean="0">
                <a:latin typeface="Arial" pitchFamily="34" charset="0"/>
                <a:cs typeface="Arial" pitchFamily="34" charset="0"/>
              </a:rPr>
              <a:t>How to securely provide the grant access right.</a:t>
            </a:r>
          </a:p>
          <a:p>
            <a:pPr lvl="1"/>
            <a:r>
              <a:rPr lang="en-US" sz="1500" dirty="0" smtClean="0">
                <a:latin typeface="Arial" pitchFamily="34" charset="0"/>
                <a:cs typeface="Arial" pitchFamily="34" charset="0"/>
              </a:rPr>
              <a:t>How to securely provide the delete access right.</a:t>
            </a:r>
          </a:p>
          <a:p>
            <a:pPr lvl="1"/>
            <a:r>
              <a:rPr lang="en-US" sz="1500" dirty="0" smtClean="0">
                <a:latin typeface="Arial" pitchFamily="34" charset="0"/>
                <a:cs typeface="Arial" pitchFamily="34" charset="0"/>
              </a:rPr>
              <a:t>How to securely provide the transfer access right.</a:t>
            </a:r>
          </a:p>
        </p:txBody>
      </p:sp>
      <p:sp>
        <p:nvSpPr>
          <p:cNvPr id="4" name="Slide Number Placeholder 3"/>
          <p:cNvSpPr>
            <a:spLocks noGrp="1"/>
          </p:cNvSpPr>
          <p:nvPr>
            <p:ph type="sldNum" sz="quarter" idx="10"/>
          </p:nvPr>
        </p:nvSpPr>
        <p:spPr/>
        <p:txBody>
          <a:bodyPr/>
          <a:lstStyle/>
          <a:p>
            <a:r>
              <a:rPr lang="en-US" dirty="0"/>
              <a:t>- </a:t>
            </a:r>
            <a:fld id="{12C69848-76FE-48D9-A4BF-2D94B9E2DCC8}" type="slidenum">
              <a:rPr lang="en-US"/>
              <a:pPr/>
              <a:t>29</a:t>
            </a:fld>
            <a:r>
              <a:rPr lang="en-US" dirty="0"/>
              <a:t> -</a:t>
            </a:r>
          </a:p>
        </p:txBody>
      </p:sp>
      <p:sp>
        <p:nvSpPr>
          <p:cNvPr id="5" name="Rectangle 28"/>
          <p:cNvSpPr>
            <a:spLocks noChangeArrowheads="1"/>
          </p:cNvSpPr>
          <p:nvPr/>
        </p:nvSpPr>
        <p:spPr bwMode="auto">
          <a:xfrm>
            <a:off x="1447800" y="6400800"/>
            <a:ext cx="6248400" cy="246221"/>
          </a:xfrm>
          <a:prstGeom prst="rect">
            <a:avLst/>
          </a:prstGeom>
          <a:noFill/>
          <a:ln w="9525">
            <a:noFill/>
            <a:miter lim="800000"/>
            <a:headEnd/>
            <a:tailEnd/>
          </a:ln>
          <a:effectLst/>
        </p:spPr>
        <p:txBody>
          <a:bodyPr wrap="square">
            <a:spAutoFit/>
          </a:bodyPr>
          <a:lstStyle/>
          <a:p>
            <a:pPr>
              <a:spcBef>
                <a:spcPct val="50000"/>
              </a:spcBef>
              <a:defRPr/>
            </a:pPr>
            <a:r>
              <a:rPr lang="en-US" sz="1000" b="1" dirty="0" smtClean="0">
                <a:solidFill>
                  <a:srgbClr val="003399"/>
                </a:solidFill>
              </a:rPr>
              <a:t>References: </a:t>
            </a:r>
            <a:r>
              <a:rPr lang="en-US" sz="1000" dirty="0" err="1" smtClean="0">
                <a:solidFill>
                  <a:srgbClr val="003399"/>
                </a:solidFill>
              </a:rPr>
              <a:t>G.S.Graham</a:t>
            </a:r>
            <a:r>
              <a:rPr lang="en-US" sz="1000" dirty="0" smtClean="0">
                <a:solidFill>
                  <a:srgbClr val="003399"/>
                </a:solidFill>
              </a:rPr>
              <a:t> </a:t>
            </a:r>
            <a:r>
              <a:rPr lang="en-US" sz="1000" dirty="0">
                <a:solidFill>
                  <a:srgbClr val="003399"/>
                </a:solidFill>
              </a:rPr>
              <a:t>and </a:t>
            </a:r>
            <a:r>
              <a:rPr lang="en-US" sz="1000" dirty="0" smtClean="0">
                <a:solidFill>
                  <a:srgbClr val="003399"/>
                </a:solidFill>
              </a:rPr>
              <a:t>P.J</a:t>
            </a:r>
            <a:r>
              <a:rPr lang="en-US" sz="1000" dirty="0">
                <a:solidFill>
                  <a:srgbClr val="003399"/>
                </a:solidFill>
              </a:rPr>
              <a:t>. </a:t>
            </a:r>
            <a:r>
              <a:rPr lang="en-US" sz="1000" dirty="0" smtClean="0">
                <a:solidFill>
                  <a:srgbClr val="003399"/>
                </a:solidFill>
              </a:rPr>
              <a:t>Denning, </a:t>
            </a:r>
            <a:r>
              <a:rPr lang="en-US" sz="1000" i="1" dirty="0" smtClean="0">
                <a:solidFill>
                  <a:srgbClr val="003399"/>
                </a:solidFill>
              </a:rPr>
              <a:t>Protection – Principles and Practice</a:t>
            </a:r>
            <a:r>
              <a:rPr lang="en-US" sz="1000" dirty="0" smtClean="0">
                <a:solidFill>
                  <a:srgbClr val="003399"/>
                </a:solidFill>
              </a:rPr>
              <a:t>, AFIPS Conf. Proc., 1972. </a:t>
            </a:r>
            <a:endParaRPr lang="en-US" sz="1000" i="1" dirty="0">
              <a:solidFill>
                <a:srgbClr val="003399"/>
              </a:solidFill>
            </a:endParaRPr>
          </a:p>
        </p:txBody>
      </p:sp>
      <p:sp>
        <p:nvSpPr>
          <p:cNvPr id="7" name="Rectangle 3"/>
          <p:cNvSpPr txBox="1">
            <a:spLocks noChangeArrowheads="1"/>
          </p:cNvSpPr>
          <p:nvPr/>
        </p:nvSpPr>
        <p:spPr bwMode="auto">
          <a:xfrm>
            <a:off x="685800" y="1143000"/>
            <a:ext cx="77724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
                <a:srgbClr val="003399"/>
              </a:buClr>
              <a:buSzTx/>
              <a:buFontTx/>
              <a:buNone/>
              <a:tabLst/>
              <a:defRPr/>
            </a:pPr>
            <a:r>
              <a:rPr kumimoji="0" lang="en-US" sz="2400" b="0" i="0" u="sng" strike="noStrike" kern="0" cap="none" spc="0" normalizeH="0" baseline="0" noProof="0" dirty="0" smtClean="0">
                <a:ln>
                  <a:noFill/>
                </a:ln>
                <a:solidFill>
                  <a:srgbClr val="FF6600"/>
                </a:solidFill>
                <a:effectLst/>
                <a:uLnTx/>
                <a:uFillTx/>
                <a:latin typeface="+mn-lt"/>
                <a:ea typeface="+mn-ea"/>
                <a:cs typeface="+mn-cs"/>
              </a:rPr>
              <a:t>Graham-Denning</a:t>
            </a:r>
            <a:r>
              <a:rPr kumimoji="0" lang="en-US" sz="2400" b="0" i="0" u="none" strike="noStrike" kern="0" cap="none" spc="0" normalizeH="0" baseline="0" noProof="0" dirty="0" smtClean="0">
                <a:ln>
                  <a:noFill/>
                </a:ln>
                <a:solidFill>
                  <a:srgbClr val="003399"/>
                </a:solidFill>
                <a:effectLst/>
                <a:uLnTx/>
                <a:uFillTx/>
                <a:latin typeface="+mn-lt"/>
                <a:ea typeface="+mn-ea"/>
                <a:cs typeface="+mn-cs"/>
              </a:rPr>
              <a:t> is an </a:t>
            </a:r>
            <a:r>
              <a:rPr kumimoji="0" lang="en-US" sz="2400" b="0" i="0" u="sng" strike="noStrike" kern="0" cap="none" spc="0" normalizeH="0" baseline="0" noProof="0" dirty="0" smtClean="0">
                <a:ln>
                  <a:noFill/>
                </a:ln>
                <a:solidFill>
                  <a:srgbClr val="FF6600"/>
                </a:solidFill>
                <a:effectLst/>
                <a:uLnTx/>
                <a:uFillTx/>
                <a:latin typeface="+mn-lt"/>
                <a:ea typeface="+mn-ea"/>
                <a:cs typeface="+mn-cs"/>
              </a:rPr>
              <a:t>information access model</a:t>
            </a:r>
            <a:r>
              <a:rPr kumimoji="0" lang="en-US" sz="2400" b="0" i="0" u="none" strike="noStrike" kern="0" cap="none" spc="0" normalizeH="0" baseline="0" noProof="0" dirty="0" smtClean="0">
                <a:ln>
                  <a:noFill/>
                </a:ln>
                <a:solidFill>
                  <a:srgbClr val="003399"/>
                </a:solidFill>
                <a:effectLst/>
                <a:uLnTx/>
                <a:uFillTx/>
                <a:latin typeface="+mn-lt"/>
                <a:ea typeface="+mn-ea"/>
                <a:cs typeface="+mn-cs"/>
              </a:rPr>
              <a:t> operates on a set of </a:t>
            </a:r>
            <a:r>
              <a:rPr kumimoji="0" lang="en-US" sz="2400" b="0" i="0" u="sng" strike="noStrike" kern="0" cap="none" spc="0" normalizeH="0" baseline="0" noProof="0" dirty="0" smtClean="0">
                <a:ln>
                  <a:noFill/>
                </a:ln>
                <a:solidFill>
                  <a:srgbClr val="FF6600"/>
                </a:solidFill>
                <a:effectLst/>
                <a:uLnTx/>
                <a:uFillTx/>
                <a:latin typeface="+mn-lt"/>
                <a:ea typeface="+mn-ea"/>
                <a:cs typeface="+mn-cs"/>
              </a:rPr>
              <a:t>subjects</a:t>
            </a:r>
            <a:r>
              <a:rPr kumimoji="0" lang="en-US" sz="2400" b="0" i="0" u="none" strike="noStrike" kern="0" cap="none" spc="0" normalizeH="0" baseline="0" noProof="0" dirty="0" smtClean="0">
                <a:ln>
                  <a:noFill/>
                </a:ln>
                <a:solidFill>
                  <a:srgbClr val="003399"/>
                </a:solidFill>
                <a:effectLst/>
                <a:uLnTx/>
                <a:uFillTx/>
                <a:latin typeface="+mn-lt"/>
                <a:ea typeface="+mn-ea"/>
                <a:cs typeface="+mn-cs"/>
              </a:rPr>
              <a:t>, </a:t>
            </a:r>
            <a:r>
              <a:rPr kumimoji="0" lang="en-US" sz="2400" b="0" i="0" u="sng" strike="noStrike" kern="0" cap="none" spc="0" normalizeH="0" baseline="0" noProof="0" dirty="0" smtClean="0">
                <a:ln>
                  <a:noFill/>
                </a:ln>
                <a:solidFill>
                  <a:srgbClr val="FF6600"/>
                </a:solidFill>
                <a:effectLst/>
                <a:uLnTx/>
                <a:uFillTx/>
                <a:latin typeface="+mn-lt"/>
                <a:ea typeface="+mn-ea"/>
                <a:cs typeface="+mn-cs"/>
              </a:rPr>
              <a:t>objects</a:t>
            </a:r>
            <a:r>
              <a:rPr kumimoji="0" lang="en-US" sz="2400" b="0" i="0" u="none" strike="noStrike" kern="0" cap="none" spc="0" normalizeH="0" baseline="0" noProof="0" dirty="0" smtClean="0">
                <a:ln>
                  <a:noFill/>
                </a:ln>
                <a:solidFill>
                  <a:srgbClr val="003399"/>
                </a:solidFill>
                <a:effectLst/>
                <a:uLnTx/>
                <a:uFillTx/>
                <a:latin typeface="+mn-lt"/>
                <a:ea typeface="+mn-ea"/>
                <a:cs typeface="+mn-cs"/>
              </a:rPr>
              <a:t>, </a:t>
            </a:r>
            <a:r>
              <a:rPr kumimoji="0" lang="en-US" sz="2400" b="0" i="0" u="sng" strike="noStrike" kern="0" cap="none" spc="0" normalizeH="0" baseline="0" noProof="0" dirty="0" smtClean="0">
                <a:ln>
                  <a:noFill/>
                </a:ln>
                <a:solidFill>
                  <a:srgbClr val="FF6600"/>
                </a:solidFill>
                <a:effectLst/>
                <a:uLnTx/>
                <a:uFillTx/>
                <a:latin typeface="+mn-lt"/>
                <a:ea typeface="+mn-ea"/>
                <a:cs typeface="+mn-cs"/>
              </a:rPr>
              <a:t>rights</a:t>
            </a:r>
            <a:r>
              <a:rPr kumimoji="0" lang="en-US" sz="2400" b="0" i="0" u="none" strike="noStrike" kern="0" cap="none" spc="0" normalizeH="0" baseline="0" noProof="0" dirty="0" smtClean="0">
                <a:ln>
                  <a:noFill/>
                </a:ln>
                <a:solidFill>
                  <a:srgbClr val="003399"/>
                </a:solidFill>
                <a:effectLst/>
                <a:uLnTx/>
                <a:uFillTx/>
                <a:latin typeface="+mn-lt"/>
                <a:ea typeface="+mn-ea"/>
                <a:cs typeface="+mn-cs"/>
              </a:rPr>
              <a:t>.</a:t>
            </a:r>
          </a:p>
        </p:txBody>
      </p:sp>
      <p:cxnSp>
        <p:nvCxnSpPr>
          <p:cNvPr id="3" name="Straight Connector 2"/>
          <p:cNvCxnSpPr/>
          <p:nvPr/>
        </p:nvCxnSpPr>
        <p:spPr bwMode="auto">
          <a:xfrm>
            <a:off x="4495800" y="2590800"/>
            <a:ext cx="0" cy="3276600"/>
          </a:xfrm>
          <a:prstGeom prst="line">
            <a:avLst/>
          </a:prstGeom>
          <a:noFill/>
          <a:ln w="19050" cap="flat" cmpd="sng" algn="ctr">
            <a:solidFill>
              <a:srgbClr val="003399"/>
            </a:solidFill>
            <a:prstDash val="dash"/>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29447A7D-D720-4C62-8DD6-D941CFD01C5B}" type="slidenum">
              <a:rPr lang="en-US"/>
              <a:pPr/>
              <a:t>3</a:t>
            </a:fld>
            <a:r>
              <a:rPr lang="en-US" dirty="0"/>
              <a:t> -</a:t>
            </a:r>
          </a:p>
        </p:txBody>
      </p:sp>
      <p:sp>
        <p:nvSpPr>
          <p:cNvPr id="689154" name="Rectangle 2"/>
          <p:cNvSpPr>
            <a:spLocks noGrp="1" noChangeArrowheads="1"/>
          </p:cNvSpPr>
          <p:nvPr>
            <p:ph type="title"/>
          </p:nvPr>
        </p:nvSpPr>
        <p:spPr/>
        <p:txBody>
          <a:bodyPr/>
          <a:lstStyle/>
          <a:p>
            <a:r>
              <a:rPr lang="en-US" sz="1200" dirty="0"/>
              <a:t>Topics</a:t>
            </a:r>
            <a:r>
              <a:rPr lang="en-US" dirty="0"/>
              <a:t/>
            </a:r>
            <a:br>
              <a:rPr lang="en-US" dirty="0"/>
            </a:br>
            <a:r>
              <a:rPr lang="en-US" dirty="0"/>
              <a:t>Security Architecture &amp; Models Domain</a:t>
            </a:r>
          </a:p>
        </p:txBody>
      </p:sp>
      <p:sp>
        <p:nvSpPr>
          <p:cNvPr id="689155" name="Rectangle 3"/>
          <p:cNvSpPr>
            <a:spLocks noGrp="1" noChangeArrowheads="1"/>
          </p:cNvSpPr>
          <p:nvPr>
            <p:ph type="body" idx="1"/>
          </p:nvPr>
        </p:nvSpPr>
        <p:spPr/>
        <p:txBody>
          <a:bodyPr/>
          <a:lstStyle/>
          <a:p>
            <a:r>
              <a:rPr lang="en-US" dirty="0" smtClean="0"/>
              <a:t>Computing Platforms</a:t>
            </a:r>
          </a:p>
          <a:p>
            <a:r>
              <a:rPr lang="en-US" dirty="0" smtClean="0"/>
              <a:t>Security Models</a:t>
            </a:r>
          </a:p>
          <a:p>
            <a:pPr lvl="1"/>
            <a:r>
              <a:rPr lang="en-US" dirty="0" smtClean="0"/>
              <a:t>Information Security Models</a:t>
            </a:r>
          </a:p>
          <a:p>
            <a:r>
              <a:rPr lang="en-US" dirty="0" smtClean="0"/>
              <a:t>Evaluation &amp; Certification</a:t>
            </a:r>
          </a:p>
          <a:p>
            <a:r>
              <a:rPr lang="en-US" dirty="0" smtClean="0"/>
              <a:t>Security Architecture</a:t>
            </a:r>
          </a:p>
          <a:p>
            <a:pPr lvl="1"/>
            <a:r>
              <a:rPr lang="en-US" dirty="0" smtClean="0"/>
              <a:t>Modes of Operation</a:t>
            </a:r>
          </a:p>
          <a:p>
            <a:pPr lvl="1"/>
            <a:r>
              <a:rPr lang="en-US" dirty="0" smtClean="0"/>
              <a:t>Architecture Concepts</a:t>
            </a:r>
          </a:p>
          <a:p>
            <a:pPr lvl="1"/>
            <a:r>
              <a:rPr lang="en-US" dirty="0" smtClean="0"/>
              <a:t>Implementation Models</a:t>
            </a:r>
            <a:endParaRPr lang="en-US" dirty="0"/>
          </a:p>
        </p:txBody>
      </p:sp>
      <p:sp>
        <p:nvSpPr>
          <p:cNvPr id="689156" name="AutoShape 4"/>
          <p:cNvSpPr>
            <a:spLocks noChangeArrowheads="1"/>
          </p:cNvSpPr>
          <p:nvPr/>
        </p:nvSpPr>
        <p:spPr bwMode="auto">
          <a:xfrm>
            <a:off x="304800" y="1143000"/>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lide Number Placeholder 4"/>
          <p:cNvSpPr>
            <a:spLocks noGrp="1"/>
          </p:cNvSpPr>
          <p:nvPr>
            <p:ph type="sldNum" sz="quarter" idx="10"/>
          </p:nvPr>
        </p:nvSpPr>
        <p:spPr/>
        <p:txBody>
          <a:bodyPr/>
          <a:lstStyle/>
          <a:p>
            <a:r>
              <a:rPr lang="en-US" dirty="0"/>
              <a:t>- </a:t>
            </a:r>
            <a:fld id="{BC339CCB-DE3A-4C53-8A39-ED173DE768D7}" type="slidenum">
              <a:rPr lang="en-US"/>
              <a:pPr/>
              <a:t>30</a:t>
            </a:fld>
            <a:r>
              <a:rPr lang="en-US" dirty="0"/>
              <a:t> -</a:t>
            </a:r>
          </a:p>
        </p:txBody>
      </p:sp>
      <p:sp>
        <p:nvSpPr>
          <p:cNvPr id="799746"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smtClean="0"/>
              <a:t>Harrison-</a:t>
            </a:r>
            <a:r>
              <a:rPr lang="en-US" dirty="0" err="1" smtClean="0"/>
              <a:t>Ruzzo</a:t>
            </a:r>
            <a:r>
              <a:rPr lang="en-US" dirty="0" smtClean="0"/>
              <a:t>-Ullman (HRU) </a:t>
            </a:r>
            <a:r>
              <a:rPr lang="en-US" dirty="0"/>
              <a:t>Security </a:t>
            </a:r>
            <a:r>
              <a:rPr lang="en-US" dirty="0" smtClean="0"/>
              <a:t>Model</a:t>
            </a:r>
            <a:endParaRPr lang="en-US" sz="1200" dirty="0"/>
          </a:p>
        </p:txBody>
      </p:sp>
      <p:sp>
        <p:nvSpPr>
          <p:cNvPr id="799747" name="Rectangle 3"/>
          <p:cNvSpPr>
            <a:spLocks noGrp="1" noChangeArrowheads="1"/>
          </p:cNvSpPr>
          <p:nvPr>
            <p:ph type="body" sz="half" idx="1"/>
          </p:nvPr>
        </p:nvSpPr>
        <p:spPr>
          <a:xfrm>
            <a:off x="685800" y="1143000"/>
            <a:ext cx="7772400" cy="2114550"/>
          </a:xfrm>
        </p:spPr>
        <p:txBody>
          <a:bodyPr/>
          <a:lstStyle/>
          <a:p>
            <a:pPr>
              <a:lnSpc>
                <a:spcPct val="90000"/>
              </a:lnSpc>
              <a:buClr>
                <a:srgbClr val="003399"/>
              </a:buClr>
            </a:pPr>
            <a:r>
              <a:rPr lang="en-US" u="sng" dirty="0">
                <a:solidFill>
                  <a:srgbClr val="FF6600"/>
                </a:solidFill>
              </a:rPr>
              <a:t>Access </a:t>
            </a:r>
            <a:r>
              <a:rPr lang="en-US" u="sng" dirty="0" smtClean="0">
                <a:solidFill>
                  <a:srgbClr val="FF6600"/>
                </a:solidFill>
              </a:rPr>
              <a:t>capability matrix</a:t>
            </a:r>
            <a:r>
              <a:rPr lang="en-US" dirty="0" smtClean="0"/>
              <a:t> </a:t>
            </a:r>
            <a:r>
              <a:rPr lang="en-US" dirty="0"/>
              <a:t>specifying </a:t>
            </a:r>
            <a:r>
              <a:rPr lang="en-US" dirty="0" smtClean="0"/>
              <a:t>types of </a:t>
            </a:r>
            <a:r>
              <a:rPr lang="en-US" dirty="0"/>
              <a:t>access</a:t>
            </a:r>
          </a:p>
          <a:p>
            <a:pPr lvl="1">
              <a:lnSpc>
                <a:spcPct val="90000"/>
              </a:lnSpc>
            </a:pPr>
            <a:r>
              <a:rPr lang="en-US" dirty="0" smtClean="0"/>
              <a:t>Subject-object</a:t>
            </a:r>
            <a:endParaRPr lang="en-US" dirty="0"/>
          </a:p>
          <a:p>
            <a:pPr lvl="1">
              <a:lnSpc>
                <a:spcPct val="90000"/>
              </a:lnSpc>
            </a:pPr>
            <a:r>
              <a:rPr lang="en-US" dirty="0"/>
              <a:t>One row per </a:t>
            </a:r>
            <a:r>
              <a:rPr lang="en-US" dirty="0" smtClean="0"/>
              <a:t>subject. One </a:t>
            </a:r>
            <a:r>
              <a:rPr lang="en-US" dirty="0"/>
              <a:t>column per </a:t>
            </a:r>
            <a:r>
              <a:rPr lang="en-US" dirty="0" smtClean="0"/>
              <a:t>object</a:t>
            </a:r>
          </a:p>
          <a:p>
            <a:pPr lvl="1">
              <a:lnSpc>
                <a:spcPct val="90000"/>
              </a:lnSpc>
            </a:pPr>
            <a:r>
              <a:rPr lang="en-US" dirty="0" smtClean="0"/>
              <a:t>It is a version of Graham-Denning</a:t>
            </a:r>
            <a:endParaRPr lang="en-US" dirty="0"/>
          </a:p>
        </p:txBody>
      </p:sp>
      <p:graphicFrame>
        <p:nvGraphicFramePr>
          <p:cNvPr id="799886" name="Group 142"/>
          <p:cNvGraphicFramePr>
            <a:graphicFrameLocks noGrp="1"/>
          </p:cNvGraphicFramePr>
          <p:nvPr>
            <p:ph sz="half" idx="2"/>
            <p:extLst>
              <p:ext uri="{D42A27DB-BD31-4B8C-83A1-F6EECF244321}">
                <p14:modId xmlns:p14="http://schemas.microsoft.com/office/powerpoint/2010/main" val="404006684"/>
              </p:ext>
            </p:extLst>
          </p:nvPr>
        </p:nvGraphicFramePr>
        <p:xfrm>
          <a:off x="457198" y="3200400"/>
          <a:ext cx="8229602" cy="2346960"/>
        </p:xfrm>
        <a:graphic>
          <a:graphicData uri="http://schemas.openxmlformats.org/drawingml/2006/table">
            <a:tbl>
              <a:tblPr/>
              <a:tblGrid>
                <a:gridCol w="533402"/>
                <a:gridCol w="837929"/>
                <a:gridCol w="686475"/>
                <a:gridCol w="686475"/>
                <a:gridCol w="684855"/>
                <a:gridCol w="684855"/>
                <a:gridCol w="684855"/>
                <a:gridCol w="686475"/>
                <a:gridCol w="697808"/>
                <a:gridCol w="675142"/>
                <a:gridCol w="684856"/>
                <a:gridCol w="686475"/>
              </a:tblGrid>
              <a:tr h="2762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bg1"/>
                        </a:solidFill>
                        <a:effectLst/>
                        <a:latin typeface="Arial" charset="0"/>
                      </a:endParaRPr>
                    </a:p>
                  </a:txBody>
                  <a:tcPr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bg1"/>
                        </a:solidFill>
                        <a:effectLst/>
                        <a:latin typeface="Arial" charset="0"/>
                      </a:endParaRPr>
                    </a:p>
                  </a:txBody>
                  <a:tcPr horzOverflow="overflow">
                    <a:lnL>
                      <a:noFill/>
                    </a:lnL>
                    <a:lnR w="6350" cap="flat" cmpd="sng" algn="ctr">
                      <a:solidFill>
                        <a:schemeClr val="bg1">
                          <a:lumMod val="50000"/>
                        </a:schemeClr>
                      </a:solidFill>
                      <a:prstDash val="solid"/>
                      <a:round/>
                      <a:headEnd type="none" w="med" len="med"/>
                      <a:tailEnd type="none" w="med" len="med"/>
                    </a:lnR>
                    <a:lnT cap="flat">
                      <a:noFill/>
                    </a:lnT>
                    <a:lnB>
                      <a:noFill/>
                    </a:lnB>
                    <a:lnTlToBr>
                      <a:noFill/>
                    </a:lnTlToBr>
                    <a:lnBlToTr>
                      <a:noFill/>
                    </a:lnBlToTr>
                    <a:solidFill>
                      <a:schemeClr val="bg1"/>
                    </a:solidFill>
                  </a:tcPr>
                </a:tc>
                <a:tc gridSpan="10">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Objects</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62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bg1"/>
                        </a:solidFill>
                        <a:effectLst/>
                        <a:latin typeface="Arial" charset="0"/>
                      </a:endParaRPr>
                    </a:p>
                  </a:txBody>
                  <a:tcPr horzOverflow="overflow">
                    <a:lnL cap="flat">
                      <a:noFill/>
                    </a:lnL>
                    <a:lnR>
                      <a:noFill/>
                    </a:lnR>
                    <a:lnT>
                      <a:noFill/>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100" b="1" i="0" u="none" strike="noStrike" cap="none" normalizeH="0" baseline="0" dirty="0" smtClean="0">
                        <a:ln>
                          <a:noFill/>
                        </a:ln>
                        <a:solidFill>
                          <a:schemeClr val="bg1"/>
                        </a:solidFill>
                        <a:effectLst/>
                        <a:latin typeface="Arial" charset="0"/>
                      </a:endParaRPr>
                    </a:p>
                  </a:txBody>
                  <a:tcPr horzOverflow="overflow">
                    <a:lnL>
                      <a:noFill/>
                    </a:lnL>
                    <a:lnR w="6350" cap="flat" cmpd="sng" algn="ctr">
                      <a:solidFill>
                        <a:schemeClr val="bg1">
                          <a:lumMod val="50000"/>
                        </a:schemeClr>
                      </a:solidFill>
                      <a:prstDash val="solid"/>
                      <a:round/>
                      <a:headEnd type="none" w="med" len="med"/>
                      <a:tailEnd type="none" w="med" len="med"/>
                    </a:lnR>
                    <a:lnT>
                      <a:noFill/>
                    </a:lnT>
                    <a:lnB w="635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1</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2</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3</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4</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5</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O</a:t>
                      </a:r>
                      <a:r>
                        <a:rPr kumimoji="0" lang="en-US" sz="1600" b="1" i="0" u="none" strike="noStrike" cap="none" normalizeH="0" baseline="-25000" dirty="0" smtClean="0">
                          <a:ln>
                            <a:noFill/>
                          </a:ln>
                          <a:solidFill>
                            <a:srgbClr val="003399"/>
                          </a:solidFill>
                          <a:effectLst/>
                          <a:latin typeface="Arial" charset="0"/>
                        </a:rPr>
                        <a:t>1</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O</a:t>
                      </a:r>
                      <a:r>
                        <a:rPr kumimoji="0" lang="en-US" sz="1600" b="1" i="0" u="none" strike="noStrike" cap="none" normalizeH="0" baseline="-25000" dirty="0" smtClean="0">
                          <a:ln>
                            <a:noFill/>
                          </a:ln>
                          <a:solidFill>
                            <a:srgbClr val="003399"/>
                          </a:solidFill>
                          <a:effectLst/>
                          <a:latin typeface="Arial" charset="0"/>
                        </a:rPr>
                        <a:t>2</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O</a:t>
                      </a:r>
                      <a:r>
                        <a:rPr kumimoji="0" lang="en-US" sz="1600" b="1" i="0" u="none" strike="noStrike" cap="none" normalizeH="0" baseline="-25000" dirty="0" smtClean="0">
                          <a:ln>
                            <a:noFill/>
                          </a:ln>
                          <a:solidFill>
                            <a:srgbClr val="003399"/>
                          </a:solidFill>
                          <a:effectLst/>
                          <a:latin typeface="Arial" charset="0"/>
                        </a:rPr>
                        <a:t>3</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O</a:t>
                      </a:r>
                      <a:r>
                        <a:rPr kumimoji="0" lang="en-US" sz="1600" b="1" i="0" u="none" strike="noStrike" cap="none" normalizeH="0" baseline="-25000" dirty="0" smtClean="0">
                          <a:ln>
                            <a:noFill/>
                          </a:ln>
                          <a:solidFill>
                            <a:srgbClr val="003399"/>
                          </a:solidFill>
                          <a:effectLst/>
                          <a:latin typeface="Arial" charset="0"/>
                        </a:rPr>
                        <a:t>4</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O</a:t>
                      </a:r>
                      <a:r>
                        <a:rPr kumimoji="0" lang="en-US" sz="1600" b="1" i="0" u="none" strike="noStrike" cap="none" normalizeH="0" baseline="-25000" dirty="0" smtClean="0">
                          <a:ln>
                            <a:noFill/>
                          </a:ln>
                          <a:solidFill>
                            <a:srgbClr val="003399"/>
                          </a:solidFill>
                          <a:effectLst/>
                          <a:latin typeface="Arial" charset="0"/>
                        </a:rPr>
                        <a:t>5</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r>
              <a:tr h="276225">
                <a:tc rowSpan="5">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1</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rgbClr val="003399"/>
                          </a:solidFill>
                          <a:effectLst/>
                          <a:latin typeface="Arial" charset="0"/>
                        </a:rPr>
                        <a:t>Cntrl</a:t>
                      </a:r>
                      <a:endParaRPr kumimoji="0" lang="en-US" sz="1600" b="1"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rgbClr val="003399"/>
                          </a:solidFill>
                          <a:effectLst/>
                          <a:latin typeface="Arial" charset="0"/>
                        </a:rPr>
                        <a:t>rwx</a:t>
                      </a:r>
                      <a:endParaRPr kumimoji="0" lang="en-US" sz="1600" b="1"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rgbClr val="003399"/>
                          </a:solidFill>
                          <a:effectLst/>
                          <a:latin typeface="Arial" charset="0"/>
                        </a:rPr>
                        <a:t>rw</a:t>
                      </a:r>
                      <a:r>
                        <a:rPr kumimoji="0" lang="en-US" sz="1600" b="1"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r>
              <a:tr h="27622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2</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rgbClr val="003399"/>
                          </a:solidFill>
                          <a:effectLst/>
                          <a:latin typeface="Arial" charset="0"/>
                        </a:rPr>
                        <a:t>Cntrl</a:t>
                      </a:r>
                      <a:endParaRPr kumimoji="0" lang="en-US" sz="1600" b="0"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--x</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7622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3</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rgbClr val="003399"/>
                          </a:solidFill>
                          <a:effectLst/>
                          <a:latin typeface="Arial" charset="0"/>
                        </a:rPr>
                        <a:t>Cntrl</a:t>
                      </a:r>
                      <a:endParaRPr kumimoji="0" lang="en-US" sz="1600" b="1"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r-x</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r>
              <a:tr h="27622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4</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cap="none" normalizeH="0" baseline="0" dirty="0" err="1" smtClean="0">
                          <a:ln>
                            <a:noFill/>
                          </a:ln>
                          <a:solidFill>
                            <a:srgbClr val="003399"/>
                          </a:solidFill>
                          <a:effectLst/>
                          <a:latin typeface="Arial" charset="0"/>
                        </a:rPr>
                        <a:t>Cntrl</a:t>
                      </a:r>
                      <a:endParaRPr kumimoji="0" lang="en-US" sz="1600" b="1"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r-x</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r-x</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9527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S</a:t>
                      </a:r>
                      <a:r>
                        <a:rPr kumimoji="0" lang="en-US" sz="1600" b="1" i="0" u="none" strike="noStrike" cap="none" normalizeH="0" baseline="-25000" dirty="0" smtClean="0">
                          <a:ln>
                            <a:noFill/>
                          </a:ln>
                          <a:solidFill>
                            <a:srgbClr val="003399"/>
                          </a:solidFill>
                          <a:effectLst/>
                          <a:latin typeface="Arial" charset="0"/>
                        </a:rPr>
                        <a:t>5</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cap="none" normalizeH="0" baseline="0" dirty="0" err="1" smtClean="0">
                          <a:ln>
                            <a:noFill/>
                          </a:ln>
                          <a:solidFill>
                            <a:srgbClr val="003399"/>
                          </a:solidFill>
                          <a:effectLst/>
                          <a:latin typeface="Arial" charset="0"/>
                        </a:rPr>
                        <a:t>Cntrl</a:t>
                      </a:r>
                      <a:endParaRPr kumimoji="0" lang="en-US" sz="1600" b="1" i="0" u="none" strike="noStrike" cap="none" normalizeH="0" baseline="0" dirty="0" smtClean="0">
                        <a:ln>
                          <a:noFill/>
                        </a:ln>
                        <a:solidFill>
                          <a:srgbClr val="003399"/>
                        </a:solidFill>
                        <a:effectLst/>
                        <a:latin typeface="Arial" charset="0"/>
                      </a:endParaRP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charset="0"/>
                        </a:rPr>
                        <a:t>r-x</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3399"/>
                          </a:solidFill>
                          <a:effectLst/>
                          <a:latin typeface="Arial" charset="0"/>
                        </a:rPr>
                        <a:t>---</a:t>
                      </a:r>
                    </a:p>
                  </a:txBody>
                  <a:tcPr horzOverflow="overflow">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sp>
        <p:nvSpPr>
          <p:cNvPr id="799882" name="Text Box 138"/>
          <p:cNvSpPr txBox="1">
            <a:spLocks noChangeArrowheads="1"/>
          </p:cNvSpPr>
          <p:nvPr/>
        </p:nvSpPr>
        <p:spPr bwMode="auto">
          <a:xfrm rot="-5400000">
            <a:off x="198134" y="4568989"/>
            <a:ext cx="1039067" cy="338554"/>
          </a:xfrm>
          <a:prstGeom prst="rect">
            <a:avLst/>
          </a:prstGeom>
          <a:noFill/>
          <a:ln w="9525" algn="ctr">
            <a:noFill/>
            <a:miter lim="800000"/>
            <a:headEnd/>
            <a:tailEnd/>
          </a:ln>
          <a:effectLst/>
        </p:spPr>
        <p:txBody>
          <a:bodyPr wrap="none">
            <a:spAutoFit/>
          </a:bodyPr>
          <a:lstStyle/>
          <a:p>
            <a:pPr>
              <a:spcBef>
                <a:spcPct val="20000"/>
              </a:spcBef>
            </a:pPr>
            <a:r>
              <a:rPr lang="en-US" sz="1600" b="1" dirty="0">
                <a:solidFill>
                  <a:schemeClr val="bg1"/>
                </a:solidFill>
              </a:rPr>
              <a:t>Subjects</a:t>
            </a:r>
          </a:p>
        </p:txBody>
      </p:sp>
      <p:sp>
        <p:nvSpPr>
          <p:cNvPr id="7" name="Rectangle 28"/>
          <p:cNvSpPr>
            <a:spLocks noChangeArrowheads="1"/>
          </p:cNvSpPr>
          <p:nvPr/>
        </p:nvSpPr>
        <p:spPr bwMode="auto">
          <a:xfrm>
            <a:off x="886945" y="6172200"/>
            <a:ext cx="7571255" cy="461665"/>
          </a:xfrm>
          <a:prstGeom prst="rect">
            <a:avLst/>
          </a:prstGeom>
          <a:noFill/>
          <a:ln w="9525">
            <a:noFill/>
            <a:miter lim="800000"/>
            <a:headEnd/>
            <a:tailEnd/>
          </a:ln>
          <a:effectLst/>
        </p:spPr>
        <p:txBody>
          <a:bodyPr wrap="square">
            <a:spAutoFit/>
          </a:bodyPr>
          <a:lstStyle/>
          <a:p>
            <a:pPr>
              <a:spcBef>
                <a:spcPct val="50000"/>
              </a:spcBef>
              <a:defRPr/>
            </a:pPr>
            <a:r>
              <a:rPr lang="en-US" b="1" dirty="0" smtClean="0">
                <a:solidFill>
                  <a:srgbClr val="003399"/>
                </a:solidFill>
              </a:rPr>
              <a:t>References: </a:t>
            </a:r>
            <a:r>
              <a:rPr lang="en-US" dirty="0">
                <a:solidFill>
                  <a:srgbClr val="003399"/>
                </a:solidFill>
              </a:rPr>
              <a:t>M. Harrison, W. </a:t>
            </a:r>
            <a:r>
              <a:rPr lang="en-US" dirty="0" err="1">
                <a:solidFill>
                  <a:srgbClr val="003399"/>
                </a:solidFill>
              </a:rPr>
              <a:t>Ruzzo</a:t>
            </a:r>
            <a:r>
              <a:rPr lang="en-US" dirty="0">
                <a:solidFill>
                  <a:srgbClr val="003399"/>
                </a:solidFill>
              </a:rPr>
              <a:t>, and J.D. </a:t>
            </a:r>
            <a:r>
              <a:rPr lang="en-US" dirty="0" smtClean="0">
                <a:solidFill>
                  <a:srgbClr val="003399"/>
                </a:solidFill>
              </a:rPr>
              <a:t>Ullman, </a:t>
            </a:r>
            <a:r>
              <a:rPr lang="en-US" i="1" dirty="0" smtClean="0">
                <a:solidFill>
                  <a:srgbClr val="003399"/>
                </a:solidFill>
              </a:rPr>
              <a:t>Protection in Operating Systems</a:t>
            </a:r>
            <a:r>
              <a:rPr lang="en-US" dirty="0" smtClean="0">
                <a:solidFill>
                  <a:srgbClr val="003399"/>
                </a:solidFill>
              </a:rPr>
              <a:t>, Communications of the ACM, August 1976</a:t>
            </a:r>
            <a:endParaRPr lang="en-US" i="1"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lide Number Placeholder 4"/>
          <p:cNvSpPr>
            <a:spLocks noGrp="1"/>
          </p:cNvSpPr>
          <p:nvPr>
            <p:ph type="sldNum" sz="quarter" idx="10"/>
          </p:nvPr>
        </p:nvSpPr>
        <p:spPr/>
        <p:txBody>
          <a:bodyPr/>
          <a:lstStyle/>
          <a:p>
            <a:r>
              <a:rPr lang="en-US" dirty="0"/>
              <a:t>- </a:t>
            </a:r>
            <a:fld id="{67243589-8652-4DC7-ACA9-ECBD5EAFE78F}" type="slidenum">
              <a:rPr lang="en-US"/>
              <a:pPr/>
              <a:t>31</a:t>
            </a:fld>
            <a:r>
              <a:rPr lang="en-US" dirty="0"/>
              <a:t> -</a:t>
            </a:r>
          </a:p>
        </p:txBody>
      </p:sp>
      <p:sp>
        <p:nvSpPr>
          <p:cNvPr id="674818"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a:t>Information Flow Model</a:t>
            </a:r>
          </a:p>
        </p:txBody>
      </p:sp>
      <p:sp>
        <p:nvSpPr>
          <p:cNvPr id="674819" name="Rectangle 3"/>
          <p:cNvSpPr>
            <a:spLocks noGrp="1" noChangeArrowheads="1"/>
          </p:cNvSpPr>
          <p:nvPr>
            <p:ph type="body" sz="half" idx="1"/>
          </p:nvPr>
        </p:nvSpPr>
        <p:spPr>
          <a:xfrm>
            <a:off x="685800" y="1143000"/>
            <a:ext cx="7772400" cy="2819400"/>
          </a:xfrm>
        </p:spPr>
        <p:txBody>
          <a:bodyPr/>
          <a:lstStyle/>
          <a:p>
            <a:pPr marL="0" indent="0">
              <a:buFontTx/>
              <a:buNone/>
            </a:pPr>
            <a:r>
              <a:rPr lang="en-US" u="sng" dirty="0">
                <a:solidFill>
                  <a:srgbClr val="FF6600"/>
                </a:solidFill>
              </a:rPr>
              <a:t>Information </a:t>
            </a:r>
            <a:r>
              <a:rPr lang="en-US" u="sng" dirty="0" smtClean="0">
                <a:solidFill>
                  <a:srgbClr val="FF6600"/>
                </a:solidFill>
              </a:rPr>
              <a:t>flow </a:t>
            </a:r>
            <a:r>
              <a:rPr lang="en-US" u="sng" dirty="0">
                <a:solidFill>
                  <a:srgbClr val="FF6600"/>
                </a:solidFill>
              </a:rPr>
              <a:t>m</a:t>
            </a:r>
            <a:r>
              <a:rPr lang="en-US" u="sng" dirty="0" smtClean="0">
                <a:solidFill>
                  <a:srgbClr val="FF6600"/>
                </a:solidFill>
              </a:rPr>
              <a:t>odel</a:t>
            </a:r>
            <a:r>
              <a:rPr lang="en-US" dirty="0" smtClean="0"/>
              <a:t> illustrates the direction of data flow between objects</a:t>
            </a:r>
            <a:endParaRPr lang="en-US" dirty="0"/>
          </a:p>
          <a:p>
            <a:pPr lvl="1"/>
            <a:r>
              <a:rPr lang="en-US" dirty="0"/>
              <a:t>Based on </a:t>
            </a:r>
            <a:r>
              <a:rPr lang="en-US" u="sng" dirty="0">
                <a:solidFill>
                  <a:srgbClr val="FF6600"/>
                </a:solidFill>
              </a:rPr>
              <a:t>object security </a:t>
            </a:r>
            <a:r>
              <a:rPr lang="en-US" u="sng" dirty="0" smtClean="0">
                <a:solidFill>
                  <a:srgbClr val="FF6600"/>
                </a:solidFill>
              </a:rPr>
              <a:t>levels</a:t>
            </a:r>
            <a:endParaRPr lang="en-US" dirty="0"/>
          </a:p>
          <a:p>
            <a:pPr lvl="1">
              <a:buClr>
                <a:srgbClr val="002060"/>
              </a:buClr>
            </a:pPr>
            <a:r>
              <a:rPr lang="en-US" dirty="0"/>
              <a:t>I</a:t>
            </a:r>
            <a:r>
              <a:rPr lang="en-US" dirty="0" smtClean="0"/>
              <a:t>nformation </a:t>
            </a:r>
            <a:r>
              <a:rPr lang="en-US" dirty="0"/>
              <a:t>flow is constrained in accordance with object’s security </a:t>
            </a:r>
            <a:r>
              <a:rPr lang="en-US" dirty="0" smtClean="0"/>
              <a:t>attributes</a:t>
            </a:r>
            <a:endParaRPr lang="en-US" dirty="0"/>
          </a:p>
          <a:p>
            <a:pPr lvl="1">
              <a:buClr>
                <a:srgbClr val="002060"/>
              </a:buClr>
            </a:pPr>
            <a:r>
              <a:rPr lang="en-US" u="sng" dirty="0">
                <a:solidFill>
                  <a:srgbClr val="FF6600"/>
                </a:solidFill>
              </a:rPr>
              <a:t>Covert channel</a:t>
            </a:r>
            <a:r>
              <a:rPr lang="en-US" dirty="0"/>
              <a:t> analysis is </a:t>
            </a:r>
            <a:r>
              <a:rPr lang="en-US" dirty="0" smtClean="0"/>
              <a:t>simplified</a:t>
            </a:r>
            <a:endParaRPr lang="en-US" dirty="0"/>
          </a:p>
          <a:p>
            <a:pPr>
              <a:buFontTx/>
              <a:buNone/>
            </a:pPr>
            <a:endParaRPr lang="en-US" sz="1200" dirty="0"/>
          </a:p>
          <a:p>
            <a:pPr>
              <a:buFontTx/>
              <a:buNone/>
            </a:pPr>
            <a:r>
              <a:rPr lang="en-US" sz="1200" dirty="0"/>
              <a:t>Note: Covert channel is moving of information to and from unauthorized transport</a:t>
            </a:r>
          </a:p>
        </p:txBody>
      </p:sp>
      <p:graphicFrame>
        <p:nvGraphicFramePr>
          <p:cNvPr id="674939" name="Group 123"/>
          <p:cNvGraphicFramePr>
            <a:graphicFrameLocks noGrp="1"/>
          </p:cNvGraphicFramePr>
          <p:nvPr>
            <p:ph sz="half" idx="2"/>
            <p:extLst>
              <p:ext uri="{D42A27DB-BD31-4B8C-83A1-F6EECF244321}">
                <p14:modId xmlns:p14="http://schemas.microsoft.com/office/powerpoint/2010/main" val="1171400891"/>
              </p:ext>
            </p:extLst>
          </p:nvPr>
        </p:nvGraphicFramePr>
        <p:xfrm>
          <a:off x="685800" y="4343400"/>
          <a:ext cx="3238500" cy="1373505"/>
        </p:xfrm>
        <a:graphic>
          <a:graphicData uri="http://schemas.openxmlformats.org/drawingml/2006/table">
            <a:tbl>
              <a:tblPr/>
              <a:tblGrid>
                <a:gridCol w="647700"/>
                <a:gridCol w="647700"/>
                <a:gridCol w="647700"/>
                <a:gridCol w="647700"/>
                <a:gridCol w="647700"/>
              </a:tblGrid>
              <a:tr h="2762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accent2">
                            <a:lumMod val="50000"/>
                          </a:schemeClr>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A</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B</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C</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D</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A</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B</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C</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lumMod val="50000"/>
                            </a:schemeClr>
                          </a:solidFill>
                          <a:effectLst/>
                          <a:latin typeface="Arial" charset="0"/>
                        </a:rPr>
                        <a:t>D</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bl>
          </a:graphicData>
        </a:graphic>
      </p:graphicFrame>
      <p:graphicFrame>
        <p:nvGraphicFramePr>
          <p:cNvPr id="846850" name="Object 2"/>
          <p:cNvGraphicFramePr>
            <a:graphicFrameLocks noChangeAspect="1"/>
          </p:cNvGraphicFramePr>
          <p:nvPr>
            <p:extLst>
              <p:ext uri="{D42A27DB-BD31-4B8C-83A1-F6EECF244321}">
                <p14:modId xmlns:p14="http://schemas.microsoft.com/office/powerpoint/2010/main" val="3736889502"/>
              </p:ext>
            </p:extLst>
          </p:nvPr>
        </p:nvGraphicFramePr>
        <p:xfrm>
          <a:off x="5410200" y="4191000"/>
          <a:ext cx="2589213" cy="1765300"/>
        </p:xfrm>
        <a:graphic>
          <a:graphicData uri="http://schemas.openxmlformats.org/presentationml/2006/ole">
            <mc:AlternateContent xmlns:mc="http://schemas.openxmlformats.org/markup-compatibility/2006">
              <mc:Choice xmlns:v="urn:schemas-microsoft-com:vml" Requires="v">
                <p:oleObj spid="_x0000_s1004631" name="Visio" r:id="rId4" imgW="2594897" imgH="1772055" progId="Visio.Drawing.11">
                  <p:embed/>
                </p:oleObj>
              </mc:Choice>
              <mc:Fallback>
                <p:oleObj name="Visio" r:id="rId4" imgW="2594897" imgH="1772055" progId="Visio.Drawing.11">
                  <p:embed/>
                  <p:pic>
                    <p:nvPicPr>
                      <p:cNvPr id="0" name="Picture 2"/>
                      <p:cNvPicPr>
                        <a:picLocks noChangeAspect="1" noChangeArrowheads="1"/>
                      </p:cNvPicPr>
                      <p:nvPr/>
                    </p:nvPicPr>
                    <p:blipFill>
                      <a:blip r:embed="rId5"/>
                      <a:srcRect/>
                      <a:stretch>
                        <a:fillRect/>
                      </a:stretch>
                    </p:blipFill>
                    <p:spPr bwMode="auto">
                      <a:xfrm>
                        <a:off x="5410200" y="4191000"/>
                        <a:ext cx="2589213"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1BFF6791-7EEC-43B7-841E-54D3899F9F38}" type="slidenum">
              <a:rPr lang="en-US"/>
              <a:pPr/>
              <a:t>32</a:t>
            </a:fld>
            <a:r>
              <a:rPr lang="en-US" dirty="0"/>
              <a:t> -</a:t>
            </a:r>
          </a:p>
        </p:txBody>
      </p:sp>
      <p:sp>
        <p:nvSpPr>
          <p:cNvPr id="660482"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a:t>Bell-LaPadula </a:t>
            </a:r>
            <a:r>
              <a:rPr lang="en-US" dirty="0" smtClean="0"/>
              <a:t>Security Model </a:t>
            </a:r>
            <a:r>
              <a:rPr lang="en-US" sz="1200" dirty="0"/>
              <a:t>…(</a:t>
            </a:r>
            <a:r>
              <a:rPr lang="en-US" sz="1200" dirty="0" smtClean="0"/>
              <a:t>1/3)</a:t>
            </a:r>
            <a:endParaRPr lang="en-US" sz="1200" dirty="0"/>
          </a:p>
        </p:txBody>
      </p:sp>
      <p:sp>
        <p:nvSpPr>
          <p:cNvPr id="660483" name="Rectangle 3"/>
          <p:cNvSpPr>
            <a:spLocks noGrp="1" noChangeArrowheads="1"/>
          </p:cNvSpPr>
          <p:nvPr>
            <p:ph type="body" idx="1"/>
          </p:nvPr>
        </p:nvSpPr>
        <p:spPr/>
        <p:txBody>
          <a:bodyPr/>
          <a:lstStyle/>
          <a:p>
            <a:pPr marL="0" indent="0">
              <a:buFontTx/>
              <a:buNone/>
            </a:pPr>
            <a:r>
              <a:rPr lang="en-US" dirty="0">
                <a:solidFill>
                  <a:srgbClr val="FF6600"/>
                </a:solidFill>
              </a:rPr>
              <a:t>Bell-LaPadula</a:t>
            </a:r>
            <a:r>
              <a:rPr lang="en-US" dirty="0"/>
              <a:t> is a </a:t>
            </a:r>
            <a:r>
              <a:rPr lang="en-US" dirty="0" smtClean="0"/>
              <a:t>state-machine </a:t>
            </a:r>
            <a:r>
              <a:rPr lang="en-US" dirty="0"/>
              <a:t>model for </a:t>
            </a:r>
            <a:r>
              <a:rPr lang="en-US" dirty="0" smtClean="0"/>
              <a:t>information flow and access control.</a:t>
            </a:r>
            <a:endParaRPr lang="en-US" dirty="0"/>
          </a:p>
          <a:p>
            <a:pPr>
              <a:buClr>
                <a:srgbClr val="003399"/>
              </a:buClr>
            </a:pPr>
            <a:r>
              <a:rPr lang="en-US" u="sng" dirty="0">
                <a:solidFill>
                  <a:srgbClr val="FF6600"/>
                </a:solidFill>
              </a:rPr>
              <a:t>Confidentiality</a:t>
            </a:r>
            <a:r>
              <a:rPr lang="en-US" dirty="0"/>
              <a:t> only!</a:t>
            </a:r>
          </a:p>
          <a:p>
            <a:pPr>
              <a:buClr>
                <a:srgbClr val="003399"/>
              </a:buClr>
            </a:pPr>
            <a:r>
              <a:rPr lang="en-US" dirty="0"/>
              <a:t>Secure state-access is only permitted in accordance with specific security policy</a:t>
            </a:r>
          </a:p>
          <a:p>
            <a:pPr>
              <a:buClr>
                <a:srgbClr val="003399"/>
              </a:buClr>
            </a:pPr>
            <a:r>
              <a:rPr lang="en-US" dirty="0"/>
              <a:t>Secure state is when rules are security-preserving</a:t>
            </a:r>
          </a:p>
          <a:p>
            <a:pPr>
              <a:buClr>
                <a:srgbClr val="003399"/>
              </a:buClr>
            </a:pPr>
            <a:r>
              <a:rPr lang="en-US" dirty="0"/>
              <a:t>Fundamental modes of access:</a:t>
            </a:r>
          </a:p>
          <a:p>
            <a:pPr lvl="1">
              <a:buClr>
                <a:srgbClr val="003399"/>
              </a:buClr>
            </a:pPr>
            <a:r>
              <a:rPr lang="en-US" u="sng" dirty="0">
                <a:solidFill>
                  <a:srgbClr val="FF6600"/>
                </a:solidFill>
              </a:rPr>
              <a:t>Read only</a:t>
            </a:r>
            <a:r>
              <a:rPr lang="en-US" dirty="0"/>
              <a:t>, </a:t>
            </a:r>
            <a:r>
              <a:rPr lang="en-US" u="sng" dirty="0">
                <a:solidFill>
                  <a:srgbClr val="FF6600"/>
                </a:solidFill>
              </a:rPr>
              <a:t>Write only</a:t>
            </a:r>
            <a:r>
              <a:rPr lang="en-US" dirty="0"/>
              <a:t>, or </a:t>
            </a:r>
            <a:r>
              <a:rPr lang="en-US" u="sng" dirty="0">
                <a:solidFill>
                  <a:srgbClr val="FF6600"/>
                </a:solidFill>
              </a:rPr>
              <a:t>Read &amp; Write</a:t>
            </a:r>
            <a:r>
              <a:rPr lang="en-US" dirty="0"/>
              <a:t>.</a:t>
            </a:r>
          </a:p>
          <a:p>
            <a:pPr>
              <a:buClr>
                <a:srgbClr val="003399"/>
              </a:buClr>
            </a:pPr>
            <a:r>
              <a:rPr lang="en-US" dirty="0"/>
              <a:t>Discretionary Security: Specific subject authorized for particular </a:t>
            </a:r>
            <a:r>
              <a:rPr lang="en-US" dirty="0" smtClean="0"/>
              <a:t>capability of </a:t>
            </a:r>
            <a:r>
              <a:rPr lang="en-US" dirty="0"/>
              <a:t>access.</a:t>
            </a:r>
          </a:p>
          <a:p>
            <a:pPr lvl="1"/>
            <a:endParaRPr lang="en-US" dirty="0"/>
          </a:p>
        </p:txBody>
      </p:sp>
      <p:sp>
        <p:nvSpPr>
          <p:cNvPr id="5" name="TextBox 4"/>
          <p:cNvSpPr txBox="1"/>
          <p:nvPr/>
        </p:nvSpPr>
        <p:spPr>
          <a:xfrm>
            <a:off x="914400" y="6172200"/>
            <a:ext cx="7550465" cy="246221"/>
          </a:xfrm>
          <a:prstGeom prst="rect">
            <a:avLst/>
          </a:prstGeom>
          <a:noFill/>
        </p:spPr>
        <p:txBody>
          <a:bodyPr wrap="none" rtlCol="0">
            <a:spAutoFit/>
          </a:bodyPr>
          <a:lstStyle/>
          <a:p>
            <a:r>
              <a:rPr lang="en-US" sz="1000" b="1" dirty="0" smtClean="0">
                <a:solidFill>
                  <a:srgbClr val="003399"/>
                </a:solidFill>
              </a:rPr>
              <a:t>Reference: </a:t>
            </a:r>
            <a:r>
              <a:rPr lang="en-US" sz="1000" dirty="0">
                <a:solidFill>
                  <a:srgbClr val="003399"/>
                </a:solidFill>
              </a:rPr>
              <a:t>D. Bell, L. </a:t>
            </a:r>
            <a:r>
              <a:rPr lang="en-US" sz="1000" dirty="0" err="1">
                <a:solidFill>
                  <a:srgbClr val="003399"/>
                </a:solidFill>
              </a:rPr>
              <a:t>LaPadula</a:t>
            </a:r>
            <a:r>
              <a:rPr lang="en-US" sz="1000" dirty="0">
                <a:solidFill>
                  <a:srgbClr val="003399"/>
                </a:solidFill>
              </a:rPr>
              <a:t> </a:t>
            </a:r>
            <a:r>
              <a:rPr lang="en-US" sz="1000" dirty="0" smtClean="0">
                <a:solidFill>
                  <a:srgbClr val="003399"/>
                </a:solidFill>
              </a:rPr>
              <a:t>, MTR-2997, </a:t>
            </a:r>
            <a:r>
              <a:rPr lang="en-US" sz="1000" i="1" dirty="0" smtClean="0">
                <a:solidFill>
                  <a:srgbClr val="003399"/>
                </a:solidFill>
              </a:rPr>
              <a:t>Secure Computer System: Unified Exposition and </a:t>
            </a:r>
            <a:r>
              <a:rPr lang="en-US" sz="1000" i="1" dirty="0" err="1" smtClean="0">
                <a:solidFill>
                  <a:srgbClr val="003399"/>
                </a:solidFill>
              </a:rPr>
              <a:t>Multics</a:t>
            </a:r>
            <a:r>
              <a:rPr lang="en-US" sz="1000" i="1" dirty="0" smtClean="0">
                <a:solidFill>
                  <a:srgbClr val="003399"/>
                </a:solidFill>
              </a:rPr>
              <a:t> Interpretation</a:t>
            </a:r>
            <a:r>
              <a:rPr lang="en-US" sz="1000" dirty="0" smtClean="0">
                <a:solidFill>
                  <a:srgbClr val="003399"/>
                </a:solidFill>
              </a:rPr>
              <a:t>, March 1976.</a:t>
            </a:r>
            <a:endParaRPr lang="en-US" sz="1000"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D489DCF1-CA49-473B-B1B9-951BE886F8EC}" type="slidenum">
              <a:rPr lang="en-US"/>
              <a:pPr/>
              <a:t>33</a:t>
            </a:fld>
            <a:r>
              <a:rPr lang="en-US" dirty="0"/>
              <a:t> -</a:t>
            </a:r>
          </a:p>
        </p:txBody>
      </p:sp>
      <p:sp>
        <p:nvSpPr>
          <p:cNvPr id="662530"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a:t>Bell-LaPadula </a:t>
            </a:r>
            <a:r>
              <a:rPr lang="en-US" dirty="0" smtClean="0"/>
              <a:t>Security Model </a:t>
            </a:r>
            <a:r>
              <a:rPr lang="en-US" sz="1200" dirty="0"/>
              <a:t>…(</a:t>
            </a:r>
            <a:r>
              <a:rPr lang="en-US" sz="1200" dirty="0" smtClean="0"/>
              <a:t>2/3)</a:t>
            </a:r>
            <a:endParaRPr lang="en-US" sz="1200" dirty="0"/>
          </a:p>
        </p:txBody>
      </p:sp>
      <p:sp>
        <p:nvSpPr>
          <p:cNvPr id="662531" name="Rectangle 3"/>
          <p:cNvSpPr>
            <a:spLocks noGrp="1" noChangeArrowheads="1"/>
          </p:cNvSpPr>
          <p:nvPr>
            <p:ph type="body" sz="half" idx="1"/>
          </p:nvPr>
        </p:nvSpPr>
        <p:spPr>
          <a:xfrm>
            <a:off x="685800" y="1143000"/>
            <a:ext cx="7772400" cy="3111500"/>
          </a:xfrm>
        </p:spPr>
        <p:txBody>
          <a:bodyPr/>
          <a:lstStyle/>
          <a:p>
            <a:pPr>
              <a:buFontTx/>
              <a:buNone/>
            </a:pPr>
            <a:r>
              <a:rPr lang="en-US" u="sng" dirty="0">
                <a:solidFill>
                  <a:srgbClr val="FF6600"/>
                </a:solidFill>
              </a:rPr>
              <a:t>Bell-LaPadula</a:t>
            </a:r>
            <a:r>
              <a:rPr lang="en-US" dirty="0"/>
              <a:t> confidentiality policy:</a:t>
            </a:r>
          </a:p>
          <a:p>
            <a:pPr lvl="1">
              <a:buClr>
                <a:srgbClr val="003399"/>
              </a:buClr>
            </a:pPr>
            <a:r>
              <a:rPr lang="en-US" u="sng" dirty="0">
                <a:solidFill>
                  <a:srgbClr val="FF6600"/>
                </a:solidFill>
              </a:rPr>
              <a:t>Simple security property</a:t>
            </a:r>
          </a:p>
          <a:p>
            <a:pPr lvl="2">
              <a:buClr>
                <a:srgbClr val="003399"/>
              </a:buClr>
            </a:pPr>
            <a:r>
              <a:rPr lang="en-US" dirty="0"/>
              <a:t>Subject cannot read object of higher sensitivity.</a:t>
            </a:r>
          </a:p>
          <a:p>
            <a:pPr lvl="1">
              <a:buClr>
                <a:srgbClr val="003399"/>
              </a:buClr>
            </a:pPr>
            <a:r>
              <a:rPr lang="en-US" u="sng" dirty="0">
                <a:solidFill>
                  <a:srgbClr val="FF6600"/>
                </a:solidFill>
              </a:rPr>
              <a:t>Star property</a:t>
            </a:r>
            <a:r>
              <a:rPr lang="en-US" dirty="0"/>
              <a:t> (* property)</a:t>
            </a:r>
          </a:p>
          <a:p>
            <a:pPr lvl="2">
              <a:buClr>
                <a:srgbClr val="003399"/>
              </a:buClr>
            </a:pPr>
            <a:r>
              <a:rPr lang="en-US" dirty="0"/>
              <a:t>Subject cannot write to object of lower sensitivity.</a:t>
            </a:r>
          </a:p>
          <a:p>
            <a:pPr lvl="1">
              <a:buClr>
                <a:srgbClr val="003399"/>
              </a:buClr>
            </a:pPr>
            <a:r>
              <a:rPr lang="en-US" u="sng" dirty="0">
                <a:solidFill>
                  <a:srgbClr val="FF6600"/>
                </a:solidFill>
              </a:rPr>
              <a:t>Strong Star property</a:t>
            </a:r>
            <a:r>
              <a:rPr lang="en-US" dirty="0"/>
              <a:t> (Strong * property)</a:t>
            </a:r>
          </a:p>
          <a:p>
            <a:pPr lvl="2">
              <a:buClr>
                <a:srgbClr val="003399"/>
              </a:buClr>
            </a:pPr>
            <a:r>
              <a:rPr lang="en-US" dirty="0"/>
              <a:t>Subject cannot read/write to object of higher/lower sensitivity.</a:t>
            </a:r>
          </a:p>
        </p:txBody>
      </p:sp>
      <p:graphicFrame>
        <p:nvGraphicFramePr>
          <p:cNvPr id="662532" name="Object 4"/>
          <p:cNvGraphicFramePr>
            <a:graphicFrameLocks noGrp="1" noChangeAspect="1"/>
          </p:cNvGraphicFramePr>
          <p:nvPr>
            <p:ph sz="half" idx="2"/>
          </p:nvPr>
        </p:nvGraphicFramePr>
        <p:xfrm>
          <a:off x="1279525" y="3657600"/>
          <a:ext cx="6548438" cy="3130550"/>
        </p:xfrm>
        <a:graphic>
          <a:graphicData uri="http://schemas.openxmlformats.org/presentationml/2006/ole">
            <mc:AlternateContent xmlns:mc="http://schemas.openxmlformats.org/markup-compatibility/2006">
              <mc:Choice xmlns:v="urn:schemas-microsoft-com:vml" Requires="v">
                <p:oleObj spid="_x0000_s1000533" name="Visio" r:id="rId4" imgW="9635788" imgH="4606826" progId="Visio.Drawing.11">
                  <p:embed/>
                </p:oleObj>
              </mc:Choice>
              <mc:Fallback>
                <p:oleObj name="Visio" r:id="rId4" imgW="9635788" imgH="4606826"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525" y="3657600"/>
                        <a:ext cx="6548438" cy="313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62532"/>
                                        </p:tgtEl>
                                        <p:attrNameLst>
                                          <p:attrName>style.visibility</p:attrName>
                                        </p:attrNameLst>
                                      </p:cBhvr>
                                      <p:to>
                                        <p:strVal val="visible"/>
                                      </p:to>
                                    </p:set>
                                    <p:animEffect transition="in" filter="wipe(left)">
                                      <p:cBhvr>
                                        <p:cTn id="7" dur="500"/>
                                        <p:tgtEl>
                                          <p:spTgt spid="66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smtClean="0"/>
              <a:t>Information Security Models</a:t>
            </a:r>
            <a:r>
              <a:rPr lang="en-US" dirty="0" smtClean="0"/>
              <a:t/>
            </a:r>
            <a:br>
              <a:rPr lang="en-US" dirty="0" smtClean="0"/>
            </a:br>
            <a:r>
              <a:rPr lang="en-US" dirty="0" smtClean="0"/>
              <a:t>Bell-LaPadula Security Model </a:t>
            </a:r>
            <a:r>
              <a:rPr lang="en-US" sz="1200" dirty="0" smtClean="0"/>
              <a:t>…(3/3)</a:t>
            </a:r>
            <a:endParaRPr lang="en-US" dirty="0"/>
          </a:p>
        </p:txBody>
      </p:sp>
      <p:sp>
        <p:nvSpPr>
          <p:cNvPr id="7" name="Content Placeholder 6"/>
          <p:cNvSpPr>
            <a:spLocks noGrp="1"/>
          </p:cNvSpPr>
          <p:nvPr>
            <p:ph idx="1"/>
          </p:nvPr>
        </p:nvSpPr>
        <p:spPr/>
        <p:txBody>
          <a:bodyPr>
            <a:normAutofit lnSpcReduction="10000"/>
          </a:bodyPr>
          <a:lstStyle/>
          <a:p>
            <a:pPr>
              <a:buNone/>
            </a:pPr>
            <a:r>
              <a:rPr lang="en-US" u="sng" dirty="0" smtClean="0">
                <a:solidFill>
                  <a:srgbClr val="FF6600"/>
                </a:solidFill>
              </a:rPr>
              <a:t>Bell-LaPadula</a:t>
            </a:r>
            <a:r>
              <a:rPr lang="en-US" dirty="0" smtClean="0"/>
              <a:t> security model has two major limitations:</a:t>
            </a:r>
          </a:p>
          <a:p>
            <a:r>
              <a:rPr lang="en-US" dirty="0" smtClean="0"/>
              <a:t>Confidentiality only</a:t>
            </a:r>
          </a:p>
          <a:p>
            <a:r>
              <a:rPr lang="en-US" dirty="0" smtClean="0"/>
              <a:t>No method for management of classifications</a:t>
            </a:r>
          </a:p>
          <a:p>
            <a:pPr lvl="1"/>
            <a:r>
              <a:rPr lang="en-US" dirty="0" smtClean="0"/>
              <a:t>It assumes all data are assigned with a classification</a:t>
            </a:r>
          </a:p>
          <a:p>
            <a:pPr lvl="1"/>
            <a:r>
              <a:rPr lang="en-US" dirty="0" smtClean="0"/>
              <a:t>It assumes the data classification will never change</a:t>
            </a:r>
          </a:p>
          <a:p>
            <a:endParaRPr lang="en-US" dirty="0"/>
          </a:p>
          <a:p>
            <a:r>
              <a:rPr lang="en-US" dirty="0" smtClean="0"/>
              <a:t>Hence the need for…</a:t>
            </a:r>
          </a:p>
          <a:p>
            <a:pPr lvl="1"/>
            <a:r>
              <a:rPr lang="en-US" dirty="0" smtClean="0"/>
              <a:t>E.O. 13526 (updates E.O. 13292, E.O. 12958), </a:t>
            </a:r>
            <a:r>
              <a:rPr lang="en-US" i="1" dirty="0" smtClean="0"/>
              <a:t>Classified National Security Information</a:t>
            </a:r>
            <a:r>
              <a:rPr lang="en-US" dirty="0" smtClean="0"/>
              <a:t>, Dec. 29, 2009</a:t>
            </a:r>
          </a:p>
          <a:p>
            <a:pPr lvl="1"/>
            <a:r>
              <a:rPr lang="en-US" dirty="0" smtClean="0"/>
              <a:t>E.O. 13467(updates E.O. 12968), </a:t>
            </a:r>
            <a:r>
              <a:rPr lang="en-US" i="1" dirty="0" smtClean="0"/>
              <a:t>Reforming Process Related to Suitability for Government Employment, Fitness for Contractor Employees, and Eligibility for Access to Classified Information</a:t>
            </a:r>
            <a:r>
              <a:rPr lang="en-US" dirty="0" smtClean="0"/>
              <a:t>, July 2, 2008</a:t>
            </a:r>
            <a:endParaRPr lang="en-US" i="1" dirty="0" smtClean="0"/>
          </a:p>
          <a:p>
            <a:pPr lvl="1"/>
            <a:r>
              <a:rPr lang="en-US" dirty="0" err="1" smtClean="0"/>
              <a:t>DoD</a:t>
            </a:r>
            <a:r>
              <a:rPr lang="en-US" dirty="0" smtClean="0"/>
              <a:t> 5200.01-M, </a:t>
            </a:r>
            <a:r>
              <a:rPr lang="en-US" i="1" dirty="0" smtClean="0"/>
              <a:t>Information Security Program</a:t>
            </a:r>
            <a:r>
              <a:rPr lang="en-US" dirty="0" smtClean="0"/>
              <a:t>, Vol. 1-4, March 2012</a:t>
            </a:r>
          </a:p>
        </p:txBody>
      </p:sp>
      <p:sp>
        <p:nvSpPr>
          <p:cNvPr id="5" name="Slide Number Placeholder 4"/>
          <p:cNvSpPr>
            <a:spLocks noGrp="1"/>
          </p:cNvSpPr>
          <p:nvPr>
            <p:ph type="sldNum" sz="quarter" idx="10"/>
          </p:nvPr>
        </p:nvSpPr>
        <p:spPr/>
        <p:txBody>
          <a:bodyPr/>
          <a:lstStyle/>
          <a:p>
            <a:r>
              <a:rPr lang="en-US" dirty="0" smtClean="0"/>
              <a:t>- </a:t>
            </a:r>
            <a:fld id="{76CB0ACF-4DDC-4F4A-8573-8DF5DB041EB9}" type="slidenum">
              <a:rPr lang="en-US" smtClean="0"/>
              <a:pPr/>
              <a:t>34</a:t>
            </a:fld>
            <a:r>
              <a:rPr lang="en-US" dirty="0" smtClean="0"/>
              <a:t> -</a:t>
            </a:r>
            <a:endParaRPr lang="en-US" dirty="0"/>
          </a:p>
        </p:txBody>
      </p:sp>
      <p:sp>
        <p:nvSpPr>
          <p:cNvPr id="8" name="TextBox 7"/>
          <p:cNvSpPr txBox="1"/>
          <p:nvPr/>
        </p:nvSpPr>
        <p:spPr>
          <a:xfrm>
            <a:off x="1600200" y="6477000"/>
            <a:ext cx="6283165" cy="276999"/>
          </a:xfrm>
          <a:prstGeom prst="rect">
            <a:avLst/>
          </a:prstGeom>
          <a:noFill/>
        </p:spPr>
        <p:txBody>
          <a:bodyPr wrap="none" rtlCol="0">
            <a:spAutoFit/>
          </a:bodyPr>
          <a:lstStyle/>
          <a:p>
            <a:r>
              <a:rPr lang="en-US" b="1" dirty="0" smtClean="0">
                <a:solidFill>
                  <a:srgbClr val="003399"/>
                </a:solidFill>
              </a:rPr>
              <a:t>Reference: </a:t>
            </a:r>
            <a:r>
              <a:rPr lang="en-US" i="1" u="sng" dirty="0" smtClean="0">
                <a:solidFill>
                  <a:srgbClr val="003399"/>
                </a:solidFill>
              </a:rPr>
              <a:t>Secrets &amp; Lies – Digital Security in a Networked World</a:t>
            </a:r>
            <a:r>
              <a:rPr lang="en-US" dirty="0" smtClean="0">
                <a:solidFill>
                  <a:srgbClr val="003399"/>
                </a:solidFill>
              </a:rPr>
              <a:t>, Bruce </a:t>
            </a:r>
            <a:r>
              <a:rPr lang="en-US" dirty="0" err="1" smtClean="0">
                <a:solidFill>
                  <a:srgbClr val="003399"/>
                </a:solidFill>
              </a:rPr>
              <a:t>Schneier</a:t>
            </a:r>
            <a:r>
              <a:rPr lang="en-US" dirty="0" smtClean="0">
                <a:solidFill>
                  <a:srgbClr val="003399"/>
                </a:solidFill>
              </a:rPr>
              <a:t>, 2004</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FC2D938F-0A6A-4F68-9A1B-7A6A18B2C394}" type="slidenum">
              <a:rPr lang="en-US"/>
              <a:pPr/>
              <a:t>35</a:t>
            </a:fld>
            <a:r>
              <a:rPr lang="en-US" dirty="0"/>
              <a:t> -</a:t>
            </a:r>
          </a:p>
        </p:txBody>
      </p:sp>
      <p:sp>
        <p:nvSpPr>
          <p:cNvPr id="664578"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a:t>Biba </a:t>
            </a:r>
            <a:r>
              <a:rPr lang="en-US" dirty="0" smtClean="0"/>
              <a:t>Security Model </a:t>
            </a:r>
            <a:r>
              <a:rPr lang="en-US" sz="1200" dirty="0"/>
              <a:t>…(1/2)</a:t>
            </a:r>
          </a:p>
        </p:txBody>
      </p:sp>
      <p:sp>
        <p:nvSpPr>
          <p:cNvPr id="664579" name="Rectangle 3"/>
          <p:cNvSpPr>
            <a:spLocks noGrp="1" noChangeArrowheads="1"/>
          </p:cNvSpPr>
          <p:nvPr>
            <p:ph type="body" idx="1"/>
          </p:nvPr>
        </p:nvSpPr>
        <p:spPr/>
        <p:txBody>
          <a:bodyPr/>
          <a:lstStyle/>
          <a:p>
            <a:pPr marL="0" indent="0">
              <a:buFontTx/>
              <a:buNone/>
            </a:pPr>
            <a:r>
              <a:rPr lang="en-US" u="sng" dirty="0">
                <a:solidFill>
                  <a:srgbClr val="FF6600"/>
                </a:solidFill>
              </a:rPr>
              <a:t>Biba</a:t>
            </a:r>
            <a:r>
              <a:rPr lang="en-US" dirty="0"/>
              <a:t> </a:t>
            </a:r>
            <a:r>
              <a:rPr lang="en-US" dirty="0" smtClean="0"/>
              <a:t>Security Model is a state-machine model for information flow and integrity control</a:t>
            </a:r>
            <a:endParaRPr lang="en-US" dirty="0"/>
          </a:p>
          <a:p>
            <a:r>
              <a:rPr lang="en-US" dirty="0"/>
              <a:t>Addresses </a:t>
            </a:r>
            <a:r>
              <a:rPr lang="en-US" u="sng" dirty="0">
                <a:solidFill>
                  <a:srgbClr val="FF6600"/>
                </a:solidFill>
              </a:rPr>
              <a:t>integrity</a:t>
            </a:r>
            <a:r>
              <a:rPr lang="en-US" dirty="0"/>
              <a:t> in information systems.</a:t>
            </a:r>
          </a:p>
          <a:p>
            <a:r>
              <a:rPr lang="en-US" dirty="0"/>
              <a:t>Based on hierarchical lattice of integrity levels</a:t>
            </a:r>
          </a:p>
          <a:p>
            <a:r>
              <a:rPr lang="en-US" dirty="0"/>
              <a:t>Elements</a:t>
            </a:r>
          </a:p>
          <a:p>
            <a:pPr lvl="1"/>
            <a:r>
              <a:rPr lang="en-US" dirty="0"/>
              <a:t>Set of subjects (Active, information processing)</a:t>
            </a:r>
          </a:p>
          <a:p>
            <a:pPr lvl="1"/>
            <a:r>
              <a:rPr lang="en-US" dirty="0"/>
              <a:t>Set of objects (Passive, information repository)</a:t>
            </a:r>
          </a:p>
          <a:p>
            <a:r>
              <a:rPr lang="en-US" dirty="0"/>
              <a:t>Integrity: Prevent unauthorized subjects from modifying objects.</a:t>
            </a:r>
          </a:p>
          <a:p>
            <a:r>
              <a:rPr lang="en-US" dirty="0"/>
              <a:t>Mathematical dual of access control policy</a:t>
            </a:r>
          </a:p>
          <a:p>
            <a:pPr lvl="1">
              <a:buClr>
                <a:srgbClr val="003399"/>
              </a:buClr>
              <a:buFont typeface="Arial" charset="0"/>
              <a:buChar char="–"/>
            </a:pPr>
            <a:r>
              <a:rPr lang="en-US" u="sng" dirty="0">
                <a:solidFill>
                  <a:srgbClr val="FF6600"/>
                </a:solidFill>
              </a:rPr>
              <a:t>Access Tuple: subject &amp; object</a:t>
            </a:r>
            <a:r>
              <a:rPr lang="en-US" dirty="0"/>
              <a:t>.</a:t>
            </a:r>
          </a:p>
        </p:txBody>
      </p:sp>
      <p:sp>
        <p:nvSpPr>
          <p:cNvPr id="5" name="TextBox 4"/>
          <p:cNvSpPr txBox="1"/>
          <p:nvPr/>
        </p:nvSpPr>
        <p:spPr>
          <a:xfrm>
            <a:off x="1371600" y="6459379"/>
            <a:ext cx="6479959" cy="276999"/>
          </a:xfrm>
          <a:prstGeom prst="rect">
            <a:avLst/>
          </a:prstGeom>
          <a:noFill/>
        </p:spPr>
        <p:txBody>
          <a:bodyPr wrap="none" rtlCol="0">
            <a:spAutoFit/>
          </a:bodyPr>
          <a:lstStyle/>
          <a:p>
            <a:r>
              <a:rPr lang="en-US" b="1" dirty="0" smtClean="0">
                <a:solidFill>
                  <a:srgbClr val="003399"/>
                </a:solidFill>
              </a:rPr>
              <a:t>Reference: </a:t>
            </a:r>
            <a:r>
              <a:rPr lang="en-US" dirty="0" smtClean="0">
                <a:solidFill>
                  <a:srgbClr val="003399"/>
                </a:solidFill>
              </a:rPr>
              <a:t>K. </a:t>
            </a:r>
            <a:r>
              <a:rPr lang="en-US" dirty="0" err="1" smtClean="0">
                <a:solidFill>
                  <a:srgbClr val="003399"/>
                </a:solidFill>
              </a:rPr>
              <a:t>Biba</a:t>
            </a:r>
            <a:r>
              <a:rPr lang="en-US" dirty="0" smtClean="0">
                <a:solidFill>
                  <a:srgbClr val="003399"/>
                </a:solidFill>
              </a:rPr>
              <a:t>, MTR-3153, </a:t>
            </a:r>
            <a:r>
              <a:rPr lang="en-US" i="1" u="sng" dirty="0" smtClean="0">
                <a:solidFill>
                  <a:srgbClr val="003399"/>
                </a:solidFill>
              </a:rPr>
              <a:t>Integrity Consideration for Secure Computing System</a:t>
            </a:r>
            <a:r>
              <a:rPr lang="en-US" dirty="0" smtClean="0">
                <a:solidFill>
                  <a:srgbClr val="003399"/>
                </a:solidFill>
              </a:rPr>
              <a:t>, 1975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7B43AF5D-8A25-4095-A526-3C40B86ED7CD}" type="slidenum">
              <a:rPr lang="en-US"/>
              <a:pPr/>
              <a:t>36</a:t>
            </a:fld>
            <a:r>
              <a:rPr lang="en-US" dirty="0"/>
              <a:t> -</a:t>
            </a:r>
          </a:p>
        </p:txBody>
      </p:sp>
      <p:sp>
        <p:nvSpPr>
          <p:cNvPr id="666626"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a:t>Biba </a:t>
            </a:r>
            <a:r>
              <a:rPr lang="en-US" dirty="0" smtClean="0"/>
              <a:t>Security Model </a:t>
            </a:r>
            <a:r>
              <a:rPr lang="en-US" sz="1200" dirty="0"/>
              <a:t>…(2/2)</a:t>
            </a:r>
          </a:p>
        </p:txBody>
      </p:sp>
      <p:sp>
        <p:nvSpPr>
          <p:cNvPr id="666627" name="Rectangle 3"/>
          <p:cNvSpPr>
            <a:spLocks noGrp="1" noChangeArrowheads="1"/>
          </p:cNvSpPr>
          <p:nvPr>
            <p:ph type="body" sz="half" idx="1"/>
          </p:nvPr>
        </p:nvSpPr>
        <p:spPr>
          <a:xfrm>
            <a:off x="685800" y="1143000"/>
            <a:ext cx="7772400" cy="3289300"/>
          </a:xfrm>
        </p:spPr>
        <p:txBody>
          <a:bodyPr/>
          <a:lstStyle/>
          <a:p>
            <a:pPr>
              <a:buFontTx/>
              <a:buNone/>
            </a:pPr>
            <a:r>
              <a:rPr lang="en-US" u="sng" dirty="0">
                <a:solidFill>
                  <a:srgbClr val="FF6600"/>
                </a:solidFill>
              </a:rPr>
              <a:t>Biba</a:t>
            </a:r>
            <a:r>
              <a:rPr lang="en-US" dirty="0"/>
              <a:t> </a:t>
            </a:r>
            <a:r>
              <a:rPr lang="en-US" dirty="0" smtClean="0"/>
              <a:t>security policy</a:t>
            </a:r>
            <a:r>
              <a:rPr lang="en-US" dirty="0"/>
              <a:t>:</a:t>
            </a:r>
          </a:p>
          <a:p>
            <a:pPr lvl="1">
              <a:buClr>
                <a:srgbClr val="003399"/>
              </a:buClr>
            </a:pPr>
            <a:r>
              <a:rPr lang="en-US" u="sng" dirty="0">
                <a:solidFill>
                  <a:srgbClr val="FF6600"/>
                </a:solidFill>
              </a:rPr>
              <a:t>Simple integrity condition</a:t>
            </a:r>
          </a:p>
          <a:p>
            <a:pPr lvl="2">
              <a:buClr>
                <a:srgbClr val="003399"/>
              </a:buClr>
            </a:pPr>
            <a:r>
              <a:rPr lang="en-US" dirty="0"/>
              <a:t>Subject cannot read objects of lesser integrity.</a:t>
            </a:r>
          </a:p>
          <a:p>
            <a:pPr lvl="1">
              <a:buClr>
                <a:srgbClr val="003399"/>
              </a:buClr>
            </a:pPr>
            <a:r>
              <a:rPr lang="en-US" u="sng" dirty="0">
                <a:solidFill>
                  <a:srgbClr val="FF6600"/>
                </a:solidFill>
              </a:rPr>
              <a:t>Integrity star * property</a:t>
            </a:r>
          </a:p>
          <a:p>
            <a:pPr lvl="2">
              <a:buClr>
                <a:srgbClr val="003399"/>
              </a:buClr>
            </a:pPr>
            <a:r>
              <a:rPr lang="en-US" dirty="0"/>
              <a:t>Subject cannot write to objects of higher integrity.</a:t>
            </a:r>
          </a:p>
          <a:p>
            <a:pPr lvl="1">
              <a:buClr>
                <a:srgbClr val="003399"/>
              </a:buClr>
            </a:pPr>
            <a:r>
              <a:rPr lang="en-US" u="sng" dirty="0">
                <a:solidFill>
                  <a:srgbClr val="FF6600"/>
                </a:solidFill>
              </a:rPr>
              <a:t>Invocation property</a:t>
            </a:r>
          </a:p>
          <a:p>
            <a:pPr lvl="2">
              <a:buClr>
                <a:srgbClr val="003399"/>
              </a:buClr>
            </a:pPr>
            <a:r>
              <a:rPr lang="en-US" dirty="0"/>
              <a:t>Subject cannot send messages (logical request for service) to </a:t>
            </a:r>
            <a:r>
              <a:rPr lang="en-US" dirty="0" smtClean="0"/>
              <a:t>object of </a:t>
            </a:r>
            <a:r>
              <a:rPr lang="en-US" dirty="0"/>
              <a:t>higher integrity.</a:t>
            </a:r>
          </a:p>
        </p:txBody>
      </p:sp>
      <p:graphicFrame>
        <p:nvGraphicFramePr>
          <p:cNvPr id="666628" name="Object 4"/>
          <p:cNvGraphicFramePr>
            <a:graphicFrameLocks noGrp="1" noChangeAspect="1"/>
          </p:cNvGraphicFramePr>
          <p:nvPr>
            <p:ph sz="half" idx="2"/>
          </p:nvPr>
        </p:nvGraphicFramePr>
        <p:xfrm>
          <a:off x="2492375" y="3886200"/>
          <a:ext cx="4135438" cy="2960688"/>
        </p:xfrm>
        <a:graphic>
          <a:graphicData uri="http://schemas.openxmlformats.org/presentationml/2006/ole">
            <mc:AlternateContent xmlns:mc="http://schemas.openxmlformats.org/markup-compatibility/2006">
              <mc:Choice xmlns:v="urn:schemas-microsoft-com:vml" Requires="v">
                <p:oleObj spid="_x0000_s1001557" name="Visio" r:id="rId4" imgW="6435425" imgH="4606625" progId="Visio.Drawing.11">
                  <p:embed/>
                </p:oleObj>
              </mc:Choice>
              <mc:Fallback>
                <p:oleObj name="Visio" r:id="rId4" imgW="6435425" imgH="4606625"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375" y="3886200"/>
                        <a:ext cx="4135438" cy="296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66628"/>
                                        </p:tgtEl>
                                        <p:attrNameLst>
                                          <p:attrName>style.visibility</p:attrName>
                                        </p:attrNameLst>
                                      </p:cBhvr>
                                      <p:to>
                                        <p:strVal val="visible"/>
                                      </p:to>
                                    </p:set>
                                    <p:animEffect transition="in" filter="wipe(left)">
                                      <p:cBhvr>
                                        <p:cTn id="7" dur="500"/>
                                        <p:tgtEl>
                                          <p:spTgt spid="66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9CB6F14B-01CA-4264-9193-BBD34E9BDC10}" type="slidenum">
              <a:rPr lang="en-US"/>
              <a:pPr/>
              <a:t>37</a:t>
            </a:fld>
            <a:r>
              <a:rPr lang="en-US" dirty="0"/>
              <a:t> -</a:t>
            </a:r>
          </a:p>
        </p:txBody>
      </p:sp>
      <p:sp>
        <p:nvSpPr>
          <p:cNvPr id="668674"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smtClean="0"/>
              <a:t>Clark-Wilson Security Model </a:t>
            </a:r>
            <a:r>
              <a:rPr lang="en-US" sz="1200" dirty="0"/>
              <a:t>…(1/3)</a:t>
            </a:r>
          </a:p>
        </p:txBody>
      </p:sp>
      <p:sp>
        <p:nvSpPr>
          <p:cNvPr id="668675" name="Rectangle 3"/>
          <p:cNvSpPr>
            <a:spLocks noGrp="1" noChangeArrowheads="1"/>
          </p:cNvSpPr>
          <p:nvPr>
            <p:ph type="body" idx="1"/>
          </p:nvPr>
        </p:nvSpPr>
        <p:spPr>
          <a:xfrm>
            <a:off x="685800" y="1143000"/>
            <a:ext cx="7772400" cy="4191000"/>
          </a:xfrm>
        </p:spPr>
        <p:txBody>
          <a:bodyPr>
            <a:normAutofit lnSpcReduction="10000"/>
          </a:bodyPr>
          <a:lstStyle/>
          <a:p>
            <a:pPr marL="0" indent="0">
              <a:lnSpc>
                <a:spcPct val="90000"/>
              </a:lnSpc>
              <a:buFontTx/>
              <a:buNone/>
            </a:pPr>
            <a:r>
              <a:rPr lang="en-US" u="sng" dirty="0" smtClean="0">
                <a:solidFill>
                  <a:srgbClr val="FF6600"/>
                </a:solidFill>
              </a:rPr>
              <a:t>Clark-Wilson</a:t>
            </a:r>
            <a:r>
              <a:rPr lang="en-US" dirty="0" smtClean="0"/>
              <a:t> is a state-machine security model addresses information flow and the integrity goals of:</a:t>
            </a:r>
            <a:endParaRPr lang="en-US" dirty="0"/>
          </a:p>
          <a:p>
            <a:pPr lvl="1">
              <a:lnSpc>
                <a:spcPct val="90000"/>
              </a:lnSpc>
            </a:pPr>
            <a:r>
              <a:rPr lang="en-US" dirty="0"/>
              <a:t>Preventing unauthorized subjects from modifying objects</a:t>
            </a:r>
          </a:p>
          <a:p>
            <a:pPr lvl="1">
              <a:lnSpc>
                <a:spcPct val="90000"/>
              </a:lnSpc>
            </a:pPr>
            <a:r>
              <a:rPr lang="en-US" dirty="0" smtClean="0"/>
              <a:t>Preventing </a:t>
            </a:r>
            <a:r>
              <a:rPr lang="en-US" dirty="0"/>
              <a:t>authorized subjects from making improper modification of objects</a:t>
            </a:r>
          </a:p>
          <a:p>
            <a:pPr lvl="1">
              <a:lnSpc>
                <a:spcPct val="90000"/>
              </a:lnSpc>
            </a:pPr>
            <a:r>
              <a:rPr lang="en-US" dirty="0"/>
              <a:t>Maintaining internal and external consistency</a:t>
            </a:r>
          </a:p>
          <a:p>
            <a:pPr>
              <a:lnSpc>
                <a:spcPct val="90000"/>
              </a:lnSpc>
              <a:buClr>
                <a:srgbClr val="003399"/>
              </a:buClr>
            </a:pPr>
            <a:r>
              <a:rPr lang="en-US" u="sng" dirty="0">
                <a:solidFill>
                  <a:srgbClr val="FF6600"/>
                </a:solidFill>
              </a:rPr>
              <a:t>Well-formed transaction</a:t>
            </a:r>
          </a:p>
          <a:p>
            <a:pPr lvl="1">
              <a:lnSpc>
                <a:spcPct val="90000"/>
              </a:lnSpc>
              <a:buClr>
                <a:srgbClr val="003399"/>
              </a:buClr>
            </a:pPr>
            <a:r>
              <a:rPr lang="en-US" dirty="0"/>
              <a:t>Preserve/ensure internal consistency</a:t>
            </a:r>
          </a:p>
          <a:p>
            <a:pPr lvl="1">
              <a:lnSpc>
                <a:spcPct val="90000"/>
              </a:lnSpc>
              <a:buClr>
                <a:srgbClr val="003399"/>
              </a:buClr>
            </a:pPr>
            <a:r>
              <a:rPr lang="en-US" dirty="0"/>
              <a:t>Subject can manipulate objects (i.e. data) only in ways that ensure internal consistency.</a:t>
            </a:r>
          </a:p>
          <a:p>
            <a:pPr>
              <a:lnSpc>
                <a:spcPct val="90000"/>
              </a:lnSpc>
              <a:buClr>
                <a:srgbClr val="003399"/>
              </a:buClr>
            </a:pPr>
            <a:r>
              <a:rPr lang="en-US" u="sng" dirty="0">
                <a:solidFill>
                  <a:srgbClr val="FF6600"/>
                </a:solidFill>
              </a:rPr>
              <a:t>Access Triple: Subject-Program-Object</a:t>
            </a:r>
          </a:p>
          <a:p>
            <a:pPr lvl="1">
              <a:lnSpc>
                <a:spcPct val="90000"/>
              </a:lnSpc>
              <a:buClr>
                <a:srgbClr val="003399"/>
              </a:buClr>
            </a:pPr>
            <a:r>
              <a:rPr lang="en-US" dirty="0"/>
              <a:t>Subject-to-Program and Program-to-Object.</a:t>
            </a:r>
          </a:p>
          <a:p>
            <a:pPr lvl="1">
              <a:lnSpc>
                <a:spcPct val="90000"/>
              </a:lnSpc>
              <a:buClr>
                <a:srgbClr val="003399"/>
              </a:buClr>
            </a:pPr>
            <a:r>
              <a:rPr lang="en-US" dirty="0"/>
              <a:t>Separation-of-Duties</a:t>
            </a:r>
          </a:p>
        </p:txBody>
      </p:sp>
      <p:graphicFrame>
        <p:nvGraphicFramePr>
          <p:cNvPr id="841730" name="Object 2"/>
          <p:cNvGraphicFramePr>
            <a:graphicFrameLocks noChangeAspect="1"/>
          </p:cNvGraphicFramePr>
          <p:nvPr>
            <p:extLst>
              <p:ext uri="{D42A27DB-BD31-4B8C-83A1-F6EECF244321}">
                <p14:modId xmlns:p14="http://schemas.microsoft.com/office/powerpoint/2010/main" val="2456100799"/>
              </p:ext>
            </p:extLst>
          </p:nvPr>
        </p:nvGraphicFramePr>
        <p:xfrm>
          <a:off x="4267200" y="4966648"/>
          <a:ext cx="3886200" cy="1357952"/>
        </p:xfrm>
        <a:graphic>
          <a:graphicData uri="http://schemas.openxmlformats.org/presentationml/2006/ole">
            <mc:AlternateContent xmlns:mc="http://schemas.openxmlformats.org/markup-compatibility/2006">
              <mc:Choice xmlns:v="urn:schemas-microsoft-com:vml" Requires="v">
                <p:oleObj spid="_x0000_s1002583" name="Visio" r:id="rId4" imgW="5504688" imgH="1971952" progId="Visio.Drawing.11">
                  <p:embed/>
                </p:oleObj>
              </mc:Choice>
              <mc:Fallback>
                <p:oleObj name="Visio" r:id="rId4" imgW="5504688" imgH="197195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966648"/>
                        <a:ext cx="3886200" cy="1357952"/>
                      </a:xfrm>
                      <a:prstGeom prst="rect">
                        <a:avLst/>
                      </a:prstGeom>
                      <a:noFill/>
                      <a:ln>
                        <a:noFill/>
                      </a:ln>
                      <a:effectLst/>
                      <a:extLst/>
                    </p:spPr>
                  </p:pic>
                </p:oleObj>
              </mc:Fallback>
            </mc:AlternateContent>
          </a:graphicData>
        </a:graphic>
      </p:graphicFrame>
      <p:sp>
        <p:nvSpPr>
          <p:cNvPr id="6" name="TextBox 5"/>
          <p:cNvSpPr txBox="1"/>
          <p:nvPr/>
        </p:nvSpPr>
        <p:spPr>
          <a:xfrm>
            <a:off x="1143000" y="6427113"/>
            <a:ext cx="7242399" cy="461665"/>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 Clark, D. Wilson, </a:t>
            </a:r>
            <a:r>
              <a:rPr lang="en-US" i="1" u="sng" dirty="0" smtClean="0">
                <a:solidFill>
                  <a:srgbClr val="003399"/>
                </a:solidFill>
              </a:rPr>
              <a:t>A Comparison of Commercial and Military Computer Security Policies</a:t>
            </a:r>
            <a:r>
              <a:rPr lang="en-US" dirty="0" smtClean="0">
                <a:solidFill>
                  <a:srgbClr val="003399"/>
                </a:solidFill>
              </a:rPr>
              <a:t>, IEEE Symposium on Security and Privacy, 1987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smtClean="0"/>
              <a:t>Clark-Wilson Security Model </a:t>
            </a:r>
            <a:r>
              <a:rPr lang="en-US" sz="1200" dirty="0"/>
              <a:t>…(2/3)</a:t>
            </a:r>
          </a:p>
        </p:txBody>
      </p:sp>
      <p:sp>
        <p:nvSpPr>
          <p:cNvPr id="806915" name="Rectangle 3"/>
          <p:cNvSpPr>
            <a:spLocks noGrp="1" noChangeArrowheads="1"/>
          </p:cNvSpPr>
          <p:nvPr>
            <p:ph sz="half" idx="1"/>
          </p:nvPr>
        </p:nvSpPr>
        <p:spPr>
          <a:xfrm>
            <a:off x="304800" y="1143000"/>
            <a:ext cx="4191000" cy="5334000"/>
          </a:xfrm>
        </p:spPr>
        <p:txBody>
          <a:bodyPr>
            <a:normAutofit fontScale="62500" lnSpcReduction="20000"/>
          </a:bodyPr>
          <a:lstStyle/>
          <a:p>
            <a:r>
              <a:rPr lang="en-US" dirty="0"/>
              <a:t>Certification rules:</a:t>
            </a:r>
          </a:p>
          <a:p>
            <a:pPr marL="914400" lvl="1" indent="-457200">
              <a:buFontTx/>
              <a:buNone/>
            </a:pPr>
            <a:r>
              <a:rPr lang="en-US" dirty="0"/>
              <a:t>C1: When an integrity verification procedure (IVP) is run, it must ensure that all constrained data items (CDIs) are in a valid state.</a:t>
            </a:r>
          </a:p>
          <a:p>
            <a:pPr marL="914400" lvl="1" indent="-457200">
              <a:buFontTx/>
              <a:buNone/>
            </a:pPr>
            <a:r>
              <a:rPr lang="en-US" dirty="0"/>
              <a:t>C2:	For some associated set of CDIs, a transformation procedure (TP) must transform those CDIs in a valid stat into a (possibly different) valid state.</a:t>
            </a:r>
          </a:p>
          <a:p>
            <a:pPr marL="914400" lvl="1" indent="-457200">
              <a:buFontTx/>
              <a:buNone/>
            </a:pPr>
            <a:r>
              <a:rPr lang="en-US" dirty="0"/>
              <a:t>C3: The allowed relations must meet the requirements imposed by separation-of-duties principle.</a:t>
            </a:r>
          </a:p>
          <a:p>
            <a:pPr marL="914400" lvl="1" indent="-457200">
              <a:buFontTx/>
              <a:buNone/>
            </a:pPr>
            <a:r>
              <a:rPr lang="en-US" dirty="0"/>
              <a:t>C4: All TP must append sufficient information to reconstruct the operation to an append-only CDI.</a:t>
            </a:r>
          </a:p>
          <a:p>
            <a:pPr marL="914400" lvl="1" indent="-457200">
              <a:buFontTx/>
              <a:buNone/>
            </a:pPr>
            <a:r>
              <a:rPr lang="en-US" dirty="0"/>
              <a:t>C5: Any TP that takes a un-constrained data item (UDI) as input may perform only valid transformations, or none at all, for all possible values of the UDI.  The transformation either rejects the UDI or transforms it into a CDI.</a:t>
            </a:r>
          </a:p>
        </p:txBody>
      </p:sp>
      <p:sp>
        <p:nvSpPr>
          <p:cNvPr id="5" name="Content Placeholder 4"/>
          <p:cNvSpPr>
            <a:spLocks noGrp="1"/>
          </p:cNvSpPr>
          <p:nvPr>
            <p:ph sz="half" idx="2"/>
          </p:nvPr>
        </p:nvSpPr>
        <p:spPr>
          <a:xfrm>
            <a:off x="4648200" y="1143000"/>
            <a:ext cx="4191000" cy="5334000"/>
          </a:xfrm>
        </p:spPr>
        <p:txBody>
          <a:bodyPr>
            <a:normAutofit fontScale="62500" lnSpcReduction="20000"/>
          </a:bodyPr>
          <a:lstStyle/>
          <a:p>
            <a:r>
              <a:rPr lang="en-US" dirty="0" smtClean="0"/>
              <a:t>Enforcement rules:</a:t>
            </a:r>
          </a:p>
          <a:p>
            <a:pPr marL="914400" lvl="1" indent="-457200">
              <a:buFontTx/>
              <a:buNone/>
            </a:pPr>
            <a:r>
              <a:rPr lang="en-US" dirty="0" smtClean="0"/>
              <a:t>E1:	The system must maintain the certified relations, and must ensure that only transformation processes (TPs) certified to run on a constrained data item (CDI) manipulate that CDI.</a:t>
            </a:r>
          </a:p>
          <a:p>
            <a:pPr marL="914400" lvl="1" indent="-457200">
              <a:buFontTx/>
              <a:buNone/>
            </a:pPr>
            <a:r>
              <a:rPr lang="en-US" dirty="0" smtClean="0"/>
              <a:t>E2:	The system must associate a user with each TP and set of CDIs.  The TP may access those CDIs on behalf of the associated user.</a:t>
            </a:r>
          </a:p>
          <a:p>
            <a:pPr marL="914400" lvl="1" indent="-457200">
              <a:buFontTx/>
              <a:buNone/>
            </a:pPr>
            <a:r>
              <a:rPr lang="en-US" dirty="0" smtClean="0"/>
              <a:t>E3:	The system must authenticate each user attempting to execute a TP.</a:t>
            </a:r>
          </a:p>
          <a:p>
            <a:pPr marL="914400" lvl="1" indent="-457200">
              <a:buFontTx/>
              <a:buNone/>
            </a:pPr>
            <a:r>
              <a:rPr lang="en-US" dirty="0" smtClean="0"/>
              <a:t>E4:	Only the certifier of a TP may change the list of entities associated with a TP.  No certifier of a TP, or of an entity associated with that TP, may ever have execute permission with respect to that entity.</a:t>
            </a:r>
          </a:p>
        </p:txBody>
      </p:sp>
      <p:sp>
        <p:nvSpPr>
          <p:cNvPr id="4" name="Slide Number Placeholder 3"/>
          <p:cNvSpPr>
            <a:spLocks noGrp="1"/>
          </p:cNvSpPr>
          <p:nvPr>
            <p:ph type="sldNum" sz="quarter" idx="10"/>
          </p:nvPr>
        </p:nvSpPr>
        <p:spPr/>
        <p:txBody>
          <a:bodyPr/>
          <a:lstStyle/>
          <a:p>
            <a:r>
              <a:rPr lang="en-US" dirty="0"/>
              <a:t>- </a:t>
            </a:r>
            <a:fld id="{1F2E7E10-D388-4C3A-AEAB-89933A5B37FF}" type="slidenum">
              <a:rPr lang="en-US"/>
              <a:pPr/>
              <a:t>38</a:t>
            </a:fld>
            <a:r>
              <a:rPr lang="en-US" dirty="0"/>
              <a:t> -</a:t>
            </a:r>
          </a:p>
        </p:txBody>
      </p:sp>
      <p:sp>
        <p:nvSpPr>
          <p:cNvPr id="6" name="TextBox 5"/>
          <p:cNvSpPr txBox="1"/>
          <p:nvPr/>
        </p:nvSpPr>
        <p:spPr>
          <a:xfrm>
            <a:off x="1143000" y="6427113"/>
            <a:ext cx="7242399" cy="461665"/>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 Clark, D. Wilson, </a:t>
            </a:r>
            <a:r>
              <a:rPr lang="en-US" i="1" u="sng" dirty="0" smtClean="0">
                <a:solidFill>
                  <a:srgbClr val="003399"/>
                </a:solidFill>
              </a:rPr>
              <a:t>A Comparison of Commercial and Military Computer Security Policies</a:t>
            </a:r>
            <a:r>
              <a:rPr lang="en-US" dirty="0" smtClean="0">
                <a:solidFill>
                  <a:srgbClr val="003399"/>
                </a:solidFill>
              </a:rPr>
              <a:t>, IEEE Symposium on Security and Privacy, 1987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BE30020D-0EC0-4DC9-8F8C-F81381FCB068}" type="slidenum">
              <a:rPr lang="en-US"/>
              <a:pPr/>
              <a:t>39</a:t>
            </a:fld>
            <a:r>
              <a:rPr lang="en-US" dirty="0"/>
              <a:t> -</a:t>
            </a:r>
          </a:p>
        </p:txBody>
      </p:sp>
      <p:sp>
        <p:nvSpPr>
          <p:cNvPr id="807938"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smtClean="0"/>
              <a:t>Clark-Wilson Security Model </a:t>
            </a:r>
            <a:r>
              <a:rPr lang="en-US" sz="1200" dirty="0"/>
              <a:t>…(3/3)</a:t>
            </a:r>
          </a:p>
        </p:txBody>
      </p:sp>
      <p:sp>
        <p:nvSpPr>
          <p:cNvPr id="807939" name="Rectangle 3"/>
          <p:cNvSpPr>
            <a:spLocks noGrp="1" noChangeArrowheads="1"/>
          </p:cNvSpPr>
          <p:nvPr>
            <p:ph type="body" idx="1"/>
          </p:nvPr>
        </p:nvSpPr>
        <p:spPr/>
        <p:txBody>
          <a:bodyPr/>
          <a:lstStyle/>
          <a:p>
            <a:r>
              <a:rPr lang="en-US" dirty="0" smtClean="0"/>
              <a:t>Clark-Wilson security model is often implemented in modern database management systems (DBMS) such as: Oracle, DB2, MS SQL, and </a:t>
            </a:r>
            <a:r>
              <a:rPr lang="en-US" dirty="0" err="1" smtClean="0"/>
              <a:t>MySQL</a:t>
            </a:r>
            <a:r>
              <a:rPr lang="en-US" dirty="0" smtClean="0"/>
              <a:t>.</a:t>
            </a:r>
            <a:endParaRPr lang="en-US" dirty="0"/>
          </a:p>
        </p:txBody>
      </p:sp>
      <p:pic>
        <p:nvPicPr>
          <p:cNvPr id="844803" name="Picture 3"/>
          <p:cNvPicPr>
            <a:picLocks noChangeAspect="1" noChangeArrowheads="1"/>
          </p:cNvPicPr>
          <p:nvPr/>
        </p:nvPicPr>
        <p:blipFill>
          <a:blip r:embed="rId3" cstate="print"/>
          <a:srcRect/>
          <a:stretch>
            <a:fillRect/>
          </a:stretch>
        </p:blipFill>
        <p:spPr bwMode="auto">
          <a:xfrm>
            <a:off x="2438400" y="2286000"/>
            <a:ext cx="4222969" cy="4165939"/>
          </a:xfrm>
          <a:prstGeom prst="rect">
            <a:avLst/>
          </a:prstGeom>
          <a:noFill/>
          <a:ln w="9525">
            <a:noFill/>
            <a:miter lim="800000"/>
            <a:headEnd/>
            <a:tailEnd/>
          </a:ln>
          <a:effectLst/>
        </p:spPr>
      </p:pic>
      <p:sp>
        <p:nvSpPr>
          <p:cNvPr id="8" name="TextBox 7"/>
          <p:cNvSpPr txBox="1"/>
          <p:nvPr/>
        </p:nvSpPr>
        <p:spPr>
          <a:xfrm>
            <a:off x="1524000" y="6400800"/>
            <a:ext cx="6705600" cy="461665"/>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Secure Database Development and the Clark-Wilson Security Model</a:t>
            </a:r>
            <a:r>
              <a:rPr lang="en-US" dirty="0" smtClean="0">
                <a:solidFill>
                  <a:srgbClr val="003399"/>
                </a:solidFill>
              </a:rPr>
              <a:t>, </a:t>
            </a:r>
            <a:r>
              <a:rPr lang="en-US" dirty="0" err="1" smtClean="0">
                <a:solidFill>
                  <a:srgbClr val="003399"/>
                </a:solidFill>
              </a:rPr>
              <a:t>X.Ge</a:t>
            </a:r>
            <a:r>
              <a:rPr lang="en-US" dirty="0" smtClean="0">
                <a:solidFill>
                  <a:srgbClr val="003399"/>
                </a:solidFill>
              </a:rPr>
              <a:t>, </a:t>
            </a:r>
            <a:r>
              <a:rPr lang="en-US" dirty="0" err="1" smtClean="0">
                <a:solidFill>
                  <a:srgbClr val="003399"/>
                </a:solidFill>
              </a:rPr>
              <a:t>F.Polack</a:t>
            </a:r>
            <a:r>
              <a:rPr lang="en-US" dirty="0" smtClean="0">
                <a:solidFill>
                  <a:srgbClr val="003399"/>
                </a:solidFill>
              </a:rPr>
              <a:t>, </a:t>
            </a:r>
            <a:r>
              <a:rPr lang="en-US" dirty="0" err="1" smtClean="0">
                <a:solidFill>
                  <a:srgbClr val="003399"/>
                </a:solidFill>
              </a:rPr>
              <a:t>R.Laleau</a:t>
            </a:r>
            <a:r>
              <a:rPr lang="en-US" dirty="0" smtClean="0">
                <a:solidFill>
                  <a:srgbClr val="003399"/>
                </a:solidFill>
              </a:rPr>
              <a:t>, University of York, UK.</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Computing Platforms </a:t>
            </a:r>
            <a:r>
              <a:rPr lang="en-US" dirty="0" smtClean="0"/>
              <a:t/>
            </a:r>
            <a:br>
              <a:rPr lang="en-US" dirty="0" smtClean="0"/>
            </a:br>
            <a:r>
              <a:rPr lang="en-US" dirty="0" smtClean="0"/>
              <a:t>Electro-mechanical Computational Machines</a:t>
            </a:r>
            <a:endParaRPr lang="en-US" dirty="0"/>
          </a:p>
        </p:txBody>
      </p:sp>
      <p:sp>
        <p:nvSpPr>
          <p:cNvPr id="3" name="Content Placeholder 2"/>
          <p:cNvSpPr>
            <a:spLocks noGrp="1"/>
          </p:cNvSpPr>
          <p:nvPr>
            <p:ph idx="1"/>
          </p:nvPr>
        </p:nvSpPr>
        <p:spPr/>
        <p:txBody>
          <a:bodyPr/>
          <a:lstStyle/>
          <a:p>
            <a:r>
              <a:rPr lang="en-US" dirty="0" smtClean="0"/>
              <a:t>In 1930-1940s, Dr. Alan Turing invented </a:t>
            </a:r>
            <a:br>
              <a:rPr lang="en-US" dirty="0" smtClean="0"/>
            </a:br>
            <a:r>
              <a:rPr lang="en-US" dirty="0" smtClean="0"/>
              <a:t>concept of “Turing machine” that given us </a:t>
            </a:r>
            <a:br>
              <a:rPr lang="en-US" dirty="0" smtClean="0"/>
            </a:br>
            <a:r>
              <a:rPr lang="en-US" dirty="0" smtClean="0"/>
              <a:t>the electro-mechanical computational </a:t>
            </a:r>
            <a:br>
              <a:rPr lang="en-US" dirty="0" smtClean="0"/>
            </a:br>
            <a:r>
              <a:rPr lang="en-US" dirty="0" smtClean="0"/>
              <a:t>machines (e.g., ACE and Bombe.)</a:t>
            </a:r>
          </a:p>
          <a:p>
            <a:r>
              <a:rPr lang="en-US" dirty="0" smtClean="0"/>
              <a:t>Bombe was used by British cryptologists to decrypt German Nazi’s Enigma machine.</a:t>
            </a:r>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4</a:t>
            </a:fld>
            <a:r>
              <a:rPr lang="en-US" smtClean="0"/>
              <a:t> -</a:t>
            </a:r>
            <a:endParaRPr lang="en-US" dirty="0"/>
          </a:p>
        </p:txBody>
      </p:sp>
      <p:graphicFrame>
        <p:nvGraphicFramePr>
          <p:cNvPr id="1202179" name="Object 3"/>
          <p:cNvGraphicFramePr>
            <a:graphicFrameLocks noChangeAspect="1"/>
          </p:cNvGraphicFramePr>
          <p:nvPr/>
        </p:nvGraphicFramePr>
        <p:xfrm>
          <a:off x="2000250" y="4038600"/>
          <a:ext cx="971550" cy="1524000"/>
        </p:xfrm>
        <a:graphic>
          <a:graphicData uri="http://schemas.openxmlformats.org/presentationml/2006/ole">
            <mc:AlternateContent xmlns:mc="http://schemas.openxmlformats.org/markup-compatibility/2006">
              <mc:Choice xmlns:v="urn:schemas-microsoft-com:vml" Requires="v">
                <p:oleObj spid="_x0000_s1202341" name="Visio" r:id="rId4" imgW="1732927" imgH="2702141" progId="Visio.Drawing.11">
                  <p:embed/>
                </p:oleObj>
              </mc:Choice>
              <mc:Fallback>
                <p:oleObj name="Visio" r:id="rId4" imgW="1732927" imgH="2702141"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4038600"/>
                        <a:ext cx="9715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02180" name="Object 4"/>
          <p:cNvGraphicFramePr>
            <a:graphicFrameLocks noChangeAspect="1"/>
          </p:cNvGraphicFramePr>
          <p:nvPr/>
        </p:nvGraphicFramePr>
        <p:xfrm>
          <a:off x="4389061" y="3733800"/>
          <a:ext cx="2926139" cy="2353448"/>
        </p:xfrm>
        <a:graphic>
          <a:graphicData uri="http://schemas.openxmlformats.org/presentationml/2006/ole">
            <mc:AlternateContent xmlns:mc="http://schemas.openxmlformats.org/markup-compatibility/2006">
              <mc:Choice xmlns:v="urn:schemas-microsoft-com:vml" Requires="v">
                <p:oleObj spid="_x0000_s1202342" name="Visio" r:id="rId6" imgW="4891209" imgH="3933917" progId="Visio.Drawing.11">
                  <p:embed/>
                </p:oleObj>
              </mc:Choice>
              <mc:Fallback>
                <p:oleObj name="Visio" r:id="rId6" imgW="4891209" imgH="3933917"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9061" y="3733800"/>
                        <a:ext cx="2926139" cy="235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4"/>
          <p:cNvSpPr txBox="1">
            <a:spLocks noChangeArrowheads="1"/>
          </p:cNvSpPr>
          <p:nvPr/>
        </p:nvSpPr>
        <p:spPr bwMode="auto">
          <a:xfrm>
            <a:off x="4419600" y="6288067"/>
            <a:ext cx="3486852" cy="246221"/>
          </a:xfrm>
          <a:prstGeom prst="rect">
            <a:avLst/>
          </a:prstGeom>
          <a:noFill/>
          <a:ln w="9525">
            <a:noFill/>
            <a:miter lim="800000"/>
            <a:headEnd/>
            <a:tailEnd/>
          </a:ln>
        </p:spPr>
        <p:txBody>
          <a:bodyPr wrap="none">
            <a:spAutoFit/>
          </a:bodyPr>
          <a:lstStyle/>
          <a:p>
            <a:r>
              <a:rPr lang="en-US" sz="1000" b="1" dirty="0">
                <a:solidFill>
                  <a:srgbClr val="003399"/>
                </a:solidFill>
              </a:rPr>
              <a:t>Reference</a:t>
            </a:r>
            <a:r>
              <a:rPr lang="en-US" sz="1000" dirty="0">
                <a:solidFill>
                  <a:srgbClr val="003399"/>
                </a:solidFill>
              </a:rPr>
              <a:t>: http://www.mathcomp.leeds.ac.uk/turing2012</a:t>
            </a:r>
            <a:r>
              <a:rPr lang="en-US" sz="1000" dirty="0" smtClean="0">
                <a:solidFill>
                  <a:srgbClr val="003399"/>
                </a:solidFill>
              </a:rPr>
              <a:t>/</a:t>
            </a:r>
            <a:endParaRPr lang="en-US" sz="1000" dirty="0">
              <a:solidFill>
                <a:srgbClr val="003399"/>
              </a:solidFill>
            </a:endParaRPr>
          </a:p>
        </p:txBody>
      </p:sp>
      <p:pic>
        <p:nvPicPr>
          <p:cNvPr id="9" name="Picture 7" descr="http://t0.gstatic.com/images?q=tbn:ANd9GcSyeUlvQ04Ytt7JXllyw2n2Nq8pvwei3m_3i-SlBG5u-K3svX9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1066800"/>
            <a:ext cx="1295400" cy="1422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772186EC-FA1F-4F22-A6BD-2C44A04AE339}" type="slidenum">
              <a:rPr lang="en-US"/>
              <a:pPr/>
              <a:t>40</a:t>
            </a:fld>
            <a:r>
              <a:rPr lang="en-US" dirty="0"/>
              <a:t> -</a:t>
            </a:r>
          </a:p>
        </p:txBody>
      </p:sp>
      <p:sp>
        <p:nvSpPr>
          <p:cNvPr id="676866"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smtClean="0"/>
              <a:t>Brewer-Nash Security Model </a:t>
            </a:r>
            <a:r>
              <a:rPr lang="en-US" dirty="0"/>
              <a:t>(a.k.a. Chinese Wall)</a:t>
            </a:r>
          </a:p>
        </p:txBody>
      </p:sp>
      <p:sp>
        <p:nvSpPr>
          <p:cNvPr id="676867" name="Rectangle 3"/>
          <p:cNvSpPr>
            <a:spLocks noGrp="1" noChangeArrowheads="1"/>
          </p:cNvSpPr>
          <p:nvPr>
            <p:ph type="body" sz="half" idx="1"/>
          </p:nvPr>
        </p:nvSpPr>
        <p:spPr>
          <a:xfrm>
            <a:off x="685800" y="1143000"/>
            <a:ext cx="7772400" cy="3378200"/>
          </a:xfrm>
        </p:spPr>
        <p:txBody>
          <a:bodyPr/>
          <a:lstStyle/>
          <a:p>
            <a:pPr marL="0" indent="0">
              <a:buClr>
                <a:srgbClr val="003399"/>
              </a:buClr>
              <a:buNone/>
            </a:pPr>
            <a:r>
              <a:rPr lang="en-US" u="sng" dirty="0" smtClean="0">
                <a:solidFill>
                  <a:srgbClr val="FF6600"/>
                </a:solidFill>
              </a:rPr>
              <a:t>Brewer-Nash</a:t>
            </a:r>
            <a:r>
              <a:rPr lang="en-US" dirty="0" smtClean="0"/>
              <a:t> security model </a:t>
            </a:r>
            <a:r>
              <a:rPr lang="en-US" dirty="0"/>
              <a:t>is </a:t>
            </a:r>
            <a:r>
              <a:rPr lang="en-US" dirty="0" smtClean="0"/>
              <a:t>an information flow model used </a:t>
            </a:r>
            <a:r>
              <a:rPr lang="en-US" dirty="0"/>
              <a:t>to implement </a:t>
            </a:r>
            <a:r>
              <a:rPr lang="en-US" u="sng" dirty="0">
                <a:solidFill>
                  <a:srgbClr val="FF6600"/>
                </a:solidFill>
              </a:rPr>
              <a:t>dynamically changing </a:t>
            </a:r>
            <a:r>
              <a:rPr lang="en-US" u="sng" dirty="0" smtClean="0">
                <a:solidFill>
                  <a:srgbClr val="FF6600"/>
                </a:solidFill>
              </a:rPr>
              <a:t>access </a:t>
            </a:r>
            <a:r>
              <a:rPr lang="en-US" u="sng" dirty="0">
                <a:solidFill>
                  <a:srgbClr val="FF6600"/>
                </a:solidFill>
              </a:rPr>
              <a:t>permissions</a:t>
            </a:r>
            <a:r>
              <a:rPr lang="en-US" dirty="0"/>
              <a:t>.</a:t>
            </a:r>
          </a:p>
          <a:p>
            <a:r>
              <a:rPr lang="en-US" dirty="0"/>
              <a:t>A “wall” is defined by a set of rules that ensures no subject from one side of the wall can access objects on the other side of the wall.</a:t>
            </a:r>
          </a:p>
        </p:txBody>
      </p:sp>
      <p:graphicFrame>
        <p:nvGraphicFramePr>
          <p:cNvPr id="676868" name="Object 4"/>
          <p:cNvGraphicFramePr>
            <a:graphicFrameLocks noGrp="1" noChangeAspect="1"/>
          </p:cNvGraphicFramePr>
          <p:nvPr>
            <p:ph sz="half" idx="2"/>
            <p:extLst>
              <p:ext uri="{D42A27DB-BD31-4B8C-83A1-F6EECF244321}">
                <p14:modId xmlns:p14="http://schemas.microsoft.com/office/powerpoint/2010/main" val="3395246748"/>
              </p:ext>
            </p:extLst>
          </p:nvPr>
        </p:nvGraphicFramePr>
        <p:xfrm>
          <a:off x="2971800" y="3456801"/>
          <a:ext cx="3425560" cy="3124200"/>
        </p:xfrm>
        <a:graphic>
          <a:graphicData uri="http://schemas.openxmlformats.org/presentationml/2006/ole">
            <mc:AlternateContent xmlns:mc="http://schemas.openxmlformats.org/markup-compatibility/2006">
              <mc:Choice xmlns:v="urn:schemas-microsoft-com:vml" Requires="v">
                <p:oleObj spid="_x0000_s1003607" name="Visio" r:id="rId4" imgW="4384258" imgH="3998609" progId="Visio.Drawing.11">
                  <p:embed/>
                </p:oleObj>
              </mc:Choice>
              <mc:Fallback>
                <p:oleObj name="Visio" r:id="rId4" imgW="4384258" imgH="3998609" progId="Visio.Drawing.11">
                  <p:embed/>
                  <p:pic>
                    <p:nvPicPr>
                      <p:cNvPr id="0" name="Picture 2"/>
                      <p:cNvPicPr>
                        <a:picLocks noChangeAspect="1" noChangeArrowheads="1"/>
                      </p:cNvPicPr>
                      <p:nvPr/>
                    </p:nvPicPr>
                    <p:blipFill>
                      <a:blip r:embed="rId5"/>
                      <a:srcRect/>
                      <a:stretch>
                        <a:fillRect/>
                      </a:stretch>
                    </p:blipFill>
                    <p:spPr bwMode="auto">
                      <a:xfrm>
                        <a:off x="2971800" y="3456801"/>
                        <a:ext cx="3425560" cy="3124200"/>
                      </a:xfrm>
                      <a:prstGeom prst="rect">
                        <a:avLst/>
                      </a:prstGeom>
                      <a:noFill/>
                      <a:extLst/>
                    </p:spPr>
                  </p:pic>
                </p:oleObj>
              </mc:Fallback>
            </mc:AlternateContent>
          </a:graphicData>
        </a:graphic>
      </p:graphicFrame>
      <p:sp>
        <p:nvSpPr>
          <p:cNvPr id="6" name="TextBox 5"/>
          <p:cNvSpPr txBox="1"/>
          <p:nvPr/>
        </p:nvSpPr>
        <p:spPr>
          <a:xfrm>
            <a:off x="1219200" y="65810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The Chinese Wall Security Policy</a:t>
            </a:r>
            <a:r>
              <a:rPr lang="en-US" dirty="0" smtClean="0">
                <a:solidFill>
                  <a:srgbClr val="003399"/>
                </a:solidFill>
              </a:rPr>
              <a:t>, D.F.C. Brewer, M. Nash, Gama Secure Systems, UK.</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smtClean="0"/>
              <a:t>Information Security Models</a:t>
            </a:r>
            <a:r>
              <a:rPr lang="en-US" dirty="0" smtClean="0"/>
              <a:t/>
            </a:r>
            <a:br>
              <a:rPr lang="en-US" dirty="0" smtClean="0"/>
            </a:br>
            <a:r>
              <a:rPr lang="en-US" dirty="0" smtClean="0"/>
              <a:t>Non-interference Model </a:t>
            </a:r>
            <a:r>
              <a:rPr lang="en-US" sz="1200" dirty="0" smtClean="0"/>
              <a:t>…(1/2)</a:t>
            </a:r>
            <a:endParaRPr lang="en-US" sz="1200" dirty="0"/>
          </a:p>
        </p:txBody>
      </p:sp>
      <p:sp>
        <p:nvSpPr>
          <p:cNvPr id="7" name="Content Placeholder 6"/>
          <p:cNvSpPr>
            <a:spLocks noGrp="1"/>
          </p:cNvSpPr>
          <p:nvPr>
            <p:ph idx="1"/>
          </p:nvPr>
        </p:nvSpPr>
        <p:spPr/>
        <p:txBody>
          <a:bodyPr/>
          <a:lstStyle/>
          <a:p>
            <a:pPr marL="0" indent="0">
              <a:buNone/>
            </a:pPr>
            <a:r>
              <a:rPr lang="en-US" u="sng" dirty="0" smtClean="0">
                <a:solidFill>
                  <a:srgbClr val="FF6600"/>
                </a:solidFill>
              </a:rPr>
              <a:t>Non-interference model</a:t>
            </a:r>
            <a:r>
              <a:rPr lang="en-US" dirty="0" smtClean="0">
                <a:solidFill>
                  <a:srgbClr val="FF6600"/>
                </a:solidFill>
              </a:rPr>
              <a:t> </a:t>
            </a:r>
            <a:r>
              <a:rPr lang="en-US" dirty="0" smtClean="0"/>
              <a:t>(a.k.a. </a:t>
            </a:r>
            <a:r>
              <a:rPr lang="en-US" dirty="0" err="1" smtClean="0"/>
              <a:t>Goguen-Meseguer</a:t>
            </a:r>
            <a:r>
              <a:rPr lang="en-US" dirty="0" smtClean="0"/>
              <a:t> security model) is loosely based on the information flow model; however, it focuses on:</a:t>
            </a:r>
          </a:p>
          <a:p>
            <a:r>
              <a:rPr lang="en-US" dirty="0" smtClean="0"/>
              <a:t>How the actions of a subject at a higher </a:t>
            </a:r>
            <a:br>
              <a:rPr lang="en-US" dirty="0" smtClean="0"/>
            </a:br>
            <a:r>
              <a:rPr lang="en-US" dirty="0" smtClean="0"/>
              <a:t>sensitivity level affect the system state or </a:t>
            </a:r>
            <a:br>
              <a:rPr lang="en-US" dirty="0" smtClean="0"/>
            </a:br>
            <a:r>
              <a:rPr lang="en-US" dirty="0" smtClean="0"/>
              <a:t>actions of a subject at a lower sensitivity </a:t>
            </a:r>
            <a:br>
              <a:rPr lang="en-US" dirty="0" smtClean="0"/>
            </a:br>
            <a:r>
              <a:rPr lang="en-US" dirty="0" smtClean="0"/>
              <a:t>level. (i.e., interference)</a:t>
            </a:r>
          </a:p>
          <a:p>
            <a:pPr lvl="1"/>
            <a:r>
              <a:rPr lang="en-US" dirty="0" smtClean="0"/>
              <a:t>Users (subjects) are in their own </a:t>
            </a:r>
            <a:r>
              <a:rPr lang="en-US" dirty="0" err="1" smtClean="0"/>
              <a:t>compart</a:t>
            </a:r>
            <a:r>
              <a:rPr lang="en-US" dirty="0" smtClean="0"/>
              <a:t>-</a:t>
            </a:r>
            <a:br>
              <a:rPr lang="en-US" dirty="0" smtClean="0"/>
            </a:br>
            <a:r>
              <a:rPr lang="en-US" dirty="0" err="1" smtClean="0"/>
              <a:t>ments</a:t>
            </a:r>
            <a:r>
              <a:rPr lang="en-US" dirty="0" smtClean="0"/>
              <a:t> so information does not flow or </a:t>
            </a:r>
            <a:br>
              <a:rPr lang="en-US" dirty="0" smtClean="0"/>
            </a:br>
            <a:r>
              <a:rPr lang="en-US" dirty="0" smtClean="0"/>
              <a:t>contaminate other compartments</a:t>
            </a:r>
          </a:p>
          <a:p>
            <a:pPr lvl="1"/>
            <a:r>
              <a:rPr lang="en-US" dirty="0" smtClean="0"/>
              <a:t>With assertion of non-interference security policy, the non-interference model can express multi-level security (MLS), capability passing, confinement, </a:t>
            </a:r>
            <a:r>
              <a:rPr lang="en-US" dirty="0" err="1" smtClean="0"/>
              <a:t>compartmentation</a:t>
            </a:r>
            <a:r>
              <a:rPr lang="en-US" dirty="0" smtClean="0"/>
              <a:t>, discretionary access, multi-user/multi key access, automatic distribution and authorization chains, and downgrading.</a:t>
            </a:r>
            <a:endParaRPr lang="en-US" dirty="0"/>
          </a:p>
        </p:txBody>
      </p:sp>
      <p:sp>
        <p:nvSpPr>
          <p:cNvPr id="5" name="Slide Number Placeholder 4"/>
          <p:cNvSpPr>
            <a:spLocks noGrp="1"/>
          </p:cNvSpPr>
          <p:nvPr>
            <p:ph type="sldNum" sz="quarter" idx="10"/>
          </p:nvPr>
        </p:nvSpPr>
        <p:spPr/>
        <p:txBody>
          <a:bodyPr/>
          <a:lstStyle/>
          <a:p>
            <a:r>
              <a:rPr lang="en-US" smtClean="0"/>
              <a:t>- </a:t>
            </a:r>
            <a:fld id="{76CB0ACF-4DDC-4F4A-8573-8DF5DB041EB9}" type="slidenum">
              <a:rPr lang="en-US" smtClean="0"/>
              <a:pPr/>
              <a:t>41</a:t>
            </a:fld>
            <a:r>
              <a:rPr lang="en-US" smtClean="0"/>
              <a:t> -</a:t>
            </a:r>
            <a:endParaRPr lang="en-US" dirty="0"/>
          </a:p>
        </p:txBody>
      </p:sp>
      <p:sp>
        <p:nvSpPr>
          <p:cNvPr id="8" name="TextBox 7"/>
          <p:cNvSpPr txBox="1"/>
          <p:nvPr/>
        </p:nvSpPr>
        <p:spPr>
          <a:xfrm>
            <a:off x="1676400" y="6553200"/>
            <a:ext cx="64008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Security Policies and Security Models</a:t>
            </a:r>
            <a:r>
              <a:rPr lang="en-US" dirty="0" smtClean="0">
                <a:solidFill>
                  <a:srgbClr val="003399"/>
                </a:solidFill>
              </a:rPr>
              <a:t>, J.A. </a:t>
            </a:r>
            <a:r>
              <a:rPr lang="en-US" dirty="0" err="1" smtClean="0">
                <a:solidFill>
                  <a:srgbClr val="003399"/>
                </a:solidFill>
              </a:rPr>
              <a:t>Goguen</a:t>
            </a:r>
            <a:r>
              <a:rPr lang="en-US" dirty="0" smtClean="0">
                <a:solidFill>
                  <a:srgbClr val="003399"/>
                </a:solidFill>
              </a:rPr>
              <a:t>, J. </a:t>
            </a:r>
            <a:r>
              <a:rPr lang="en-US" dirty="0" err="1" smtClean="0">
                <a:solidFill>
                  <a:srgbClr val="003399"/>
                </a:solidFill>
              </a:rPr>
              <a:t>Meseguer</a:t>
            </a:r>
            <a:r>
              <a:rPr lang="en-US" dirty="0" smtClean="0">
                <a:solidFill>
                  <a:srgbClr val="003399"/>
                </a:solidFill>
              </a:rPr>
              <a:t>, IEEE, 1982.</a:t>
            </a:r>
            <a:endParaRPr lang="en-US" dirty="0">
              <a:solidFill>
                <a:srgbClr val="003399"/>
              </a:solidFill>
            </a:endParaRPr>
          </a:p>
        </p:txBody>
      </p:sp>
      <p:graphicFrame>
        <p:nvGraphicFramePr>
          <p:cNvPr id="1284097" name="Object 1"/>
          <p:cNvGraphicFramePr>
            <a:graphicFrameLocks noChangeAspect="1"/>
          </p:cNvGraphicFramePr>
          <p:nvPr>
            <p:extLst>
              <p:ext uri="{D42A27DB-BD31-4B8C-83A1-F6EECF244321}">
                <p14:modId xmlns:p14="http://schemas.microsoft.com/office/powerpoint/2010/main" val="3730751091"/>
              </p:ext>
            </p:extLst>
          </p:nvPr>
        </p:nvGraphicFramePr>
        <p:xfrm>
          <a:off x="6858000" y="2114550"/>
          <a:ext cx="2124075" cy="2457450"/>
        </p:xfrm>
        <a:graphic>
          <a:graphicData uri="http://schemas.openxmlformats.org/presentationml/2006/ole">
            <mc:AlternateContent xmlns:mc="http://schemas.openxmlformats.org/markup-compatibility/2006">
              <mc:Choice xmlns:v="urn:schemas-microsoft-com:vml" Requires="v">
                <p:oleObj spid="_x0000_s1284183" name="Visio" r:id="rId4" imgW="2317741" imgH="2496766" progId="Visio.Drawing.11">
                  <p:embed/>
                </p:oleObj>
              </mc:Choice>
              <mc:Fallback>
                <p:oleObj name="Visio" r:id="rId4" imgW="2317741" imgH="2496766" progId="Visio.Drawing.11">
                  <p:embed/>
                  <p:pic>
                    <p:nvPicPr>
                      <p:cNvPr id="0" name="Picture 1"/>
                      <p:cNvPicPr>
                        <a:picLocks noChangeAspect="1" noChangeArrowheads="1"/>
                      </p:cNvPicPr>
                      <p:nvPr/>
                    </p:nvPicPr>
                    <p:blipFill>
                      <a:blip r:embed="rId5"/>
                      <a:srcRect/>
                      <a:stretch>
                        <a:fillRect/>
                      </a:stretch>
                    </p:blipFill>
                    <p:spPr bwMode="auto">
                      <a:xfrm>
                        <a:off x="6858000" y="2114550"/>
                        <a:ext cx="21240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p:txBody>
          <a:bodyPr/>
          <a:lstStyle/>
          <a:p>
            <a:r>
              <a:rPr lang="en-US" sz="1200" dirty="0"/>
              <a:t>Information Security Models</a:t>
            </a:r>
            <a:r>
              <a:rPr lang="en-US" dirty="0"/>
              <a:t/>
            </a:r>
            <a:br>
              <a:rPr lang="en-US" dirty="0"/>
            </a:br>
            <a:r>
              <a:rPr lang="en-US" dirty="0" smtClean="0"/>
              <a:t>Non-interference Model </a:t>
            </a:r>
            <a:r>
              <a:rPr lang="en-US" sz="1200" dirty="0" smtClean="0"/>
              <a:t>…(2/2)</a:t>
            </a:r>
            <a:endParaRPr lang="en-US" sz="1200" dirty="0"/>
          </a:p>
        </p:txBody>
      </p:sp>
      <p:sp>
        <p:nvSpPr>
          <p:cNvPr id="674819" name="Rectangle 3"/>
          <p:cNvSpPr>
            <a:spLocks noGrp="1" noChangeArrowheads="1"/>
          </p:cNvSpPr>
          <p:nvPr>
            <p:ph idx="1"/>
          </p:nvPr>
        </p:nvSpPr>
        <p:spPr/>
        <p:txBody>
          <a:bodyPr>
            <a:normAutofit lnSpcReduction="10000"/>
          </a:bodyPr>
          <a:lstStyle/>
          <a:p>
            <a:pPr>
              <a:lnSpc>
                <a:spcPct val="90000"/>
              </a:lnSpc>
              <a:buClr>
                <a:srgbClr val="002060"/>
              </a:buClr>
            </a:pPr>
            <a:r>
              <a:rPr lang="en-US" dirty="0"/>
              <a:t>I</a:t>
            </a:r>
            <a:r>
              <a:rPr lang="en-US" dirty="0" smtClean="0"/>
              <a:t>nformation flow is controlled by the security policy, where security policy is a set of non-interference assertions (i.e., “capabilities”.)  For example:</a:t>
            </a:r>
          </a:p>
          <a:p>
            <a:pPr lvl="1">
              <a:lnSpc>
                <a:spcPct val="90000"/>
              </a:lnSpc>
              <a:buClr>
                <a:srgbClr val="002060"/>
              </a:buClr>
            </a:pPr>
            <a:r>
              <a:rPr lang="en-US" dirty="0" smtClean="0"/>
              <a:t>A, B, C, and D are compartmentalized subjects. </a:t>
            </a:r>
          </a:p>
          <a:p>
            <a:pPr lvl="1">
              <a:lnSpc>
                <a:spcPct val="90000"/>
              </a:lnSpc>
              <a:buClr>
                <a:srgbClr val="002060"/>
              </a:buClr>
            </a:pPr>
            <a:r>
              <a:rPr lang="en-US" dirty="0" smtClean="0"/>
              <a:t>A1, A2, and A3 are non-interference assertions that defines the “capabilities” of what subjects can do.</a:t>
            </a:r>
          </a:p>
          <a:p>
            <a:pPr lvl="1">
              <a:lnSpc>
                <a:spcPct val="90000"/>
              </a:lnSpc>
              <a:buClr>
                <a:srgbClr val="002060"/>
              </a:buClr>
            </a:pPr>
            <a:endParaRPr lang="en-US" dirty="0" smtClean="0"/>
          </a:p>
          <a:p>
            <a:pPr lvl="1">
              <a:lnSpc>
                <a:spcPct val="90000"/>
              </a:lnSpc>
              <a:buClr>
                <a:srgbClr val="002060"/>
              </a:buClr>
            </a:pPr>
            <a:endParaRPr lang="en-US" dirty="0" smtClean="0"/>
          </a:p>
          <a:p>
            <a:pPr lvl="1">
              <a:lnSpc>
                <a:spcPct val="90000"/>
              </a:lnSpc>
              <a:buClr>
                <a:srgbClr val="002060"/>
              </a:buClr>
            </a:pPr>
            <a:endParaRPr lang="en-US" dirty="0" smtClean="0"/>
          </a:p>
          <a:p>
            <a:pPr lvl="1">
              <a:lnSpc>
                <a:spcPct val="90000"/>
              </a:lnSpc>
              <a:buClr>
                <a:srgbClr val="002060"/>
              </a:buClr>
            </a:pPr>
            <a:endParaRPr lang="en-US" dirty="0" smtClean="0"/>
          </a:p>
          <a:p>
            <a:pPr lvl="1">
              <a:lnSpc>
                <a:spcPct val="90000"/>
              </a:lnSpc>
              <a:buClr>
                <a:srgbClr val="002060"/>
              </a:buClr>
            </a:pPr>
            <a:endParaRPr lang="en-US" dirty="0" smtClean="0"/>
          </a:p>
          <a:p>
            <a:pPr lvl="1">
              <a:lnSpc>
                <a:spcPct val="90000"/>
              </a:lnSpc>
              <a:buClr>
                <a:srgbClr val="002060"/>
              </a:buClr>
            </a:pPr>
            <a:endParaRPr lang="en-US" dirty="0" smtClean="0"/>
          </a:p>
          <a:p>
            <a:pPr>
              <a:lnSpc>
                <a:spcPct val="90000"/>
              </a:lnSpc>
              <a:buClr>
                <a:srgbClr val="002060"/>
              </a:buClr>
            </a:pPr>
            <a:r>
              <a:rPr lang="en-US" dirty="0" smtClean="0"/>
              <a:t>Non-interference is to address covert channels and inference attacks.</a:t>
            </a:r>
          </a:p>
          <a:p>
            <a:pPr>
              <a:lnSpc>
                <a:spcPct val="90000"/>
              </a:lnSpc>
              <a:buClr>
                <a:srgbClr val="002060"/>
              </a:buClr>
            </a:pPr>
            <a:r>
              <a:rPr lang="en-US" dirty="0" smtClean="0"/>
              <a:t>Note: Bell-LaPadula (BLP) is about information flow between objects.</a:t>
            </a:r>
          </a:p>
        </p:txBody>
      </p:sp>
      <p:sp>
        <p:nvSpPr>
          <p:cNvPr id="123" name="Slide Number Placeholder 4"/>
          <p:cNvSpPr>
            <a:spLocks noGrp="1"/>
          </p:cNvSpPr>
          <p:nvPr>
            <p:ph type="sldNum" sz="quarter" idx="10"/>
          </p:nvPr>
        </p:nvSpPr>
        <p:spPr/>
        <p:txBody>
          <a:bodyPr/>
          <a:lstStyle/>
          <a:p>
            <a:r>
              <a:rPr lang="en-US" dirty="0"/>
              <a:t>- </a:t>
            </a:r>
            <a:fld id="{67243589-8652-4DC7-ACA9-ECBD5EAFE78F}" type="slidenum">
              <a:rPr lang="en-US"/>
              <a:pPr/>
              <a:t>42</a:t>
            </a:fld>
            <a:r>
              <a:rPr lang="en-US" dirty="0"/>
              <a:t> -</a:t>
            </a:r>
          </a:p>
        </p:txBody>
      </p:sp>
      <p:graphicFrame>
        <p:nvGraphicFramePr>
          <p:cNvPr id="1204232" name="Object 8"/>
          <p:cNvGraphicFramePr>
            <a:graphicFrameLocks noChangeAspect="1"/>
          </p:cNvGraphicFramePr>
          <p:nvPr>
            <p:extLst>
              <p:ext uri="{D42A27DB-BD31-4B8C-83A1-F6EECF244321}">
                <p14:modId xmlns:p14="http://schemas.microsoft.com/office/powerpoint/2010/main" val="4235254076"/>
              </p:ext>
            </p:extLst>
          </p:nvPr>
        </p:nvGraphicFramePr>
        <p:xfrm>
          <a:off x="7162800" y="1981200"/>
          <a:ext cx="685800" cy="475537"/>
        </p:xfrm>
        <a:graphic>
          <a:graphicData uri="http://schemas.openxmlformats.org/presentationml/2006/ole">
            <mc:AlternateContent xmlns:mc="http://schemas.openxmlformats.org/markup-compatibility/2006">
              <mc:Choice xmlns:v="urn:schemas-microsoft-com:vml" Requires="v">
                <p:oleObj spid="_x0000_s1402027" name="Visio" r:id="rId4" imgW="930878" imgH="656347" progId="Visio.Drawing.11">
                  <p:embed/>
                </p:oleObj>
              </mc:Choice>
              <mc:Fallback>
                <p:oleObj name="Visio" r:id="rId4" imgW="930878" imgH="656347" progId="Visio.Drawing.11">
                  <p:embed/>
                  <p:pic>
                    <p:nvPicPr>
                      <p:cNvPr id="0" name="Picture 2"/>
                      <p:cNvPicPr>
                        <a:picLocks noChangeAspect="1" noChangeArrowheads="1"/>
                      </p:cNvPicPr>
                      <p:nvPr/>
                    </p:nvPicPr>
                    <p:blipFill>
                      <a:blip r:embed="rId5"/>
                      <a:srcRect/>
                      <a:stretch>
                        <a:fillRect/>
                      </a:stretch>
                    </p:blipFill>
                    <p:spPr bwMode="auto">
                      <a:xfrm>
                        <a:off x="7162800" y="1981200"/>
                        <a:ext cx="685800" cy="47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01860" name="Object 4"/>
          <p:cNvGraphicFramePr>
            <a:graphicFrameLocks noChangeAspect="1"/>
          </p:cNvGraphicFramePr>
          <p:nvPr>
            <p:extLst>
              <p:ext uri="{D42A27DB-BD31-4B8C-83A1-F6EECF244321}">
                <p14:modId xmlns:p14="http://schemas.microsoft.com/office/powerpoint/2010/main" val="2724960201"/>
              </p:ext>
            </p:extLst>
          </p:nvPr>
        </p:nvGraphicFramePr>
        <p:xfrm>
          <a:off x="2397125" y="3048000"/>
          <a:ext cx="4348163" cy="1625600"/>
        </p:xfrm>
        <a:graphic>
          <a:graphicData uri="http://schemas.openxmlformats.org/presentationml/2006/ole">
            <mc:AlternateContent xmlns:mc="http://schemas.openxmlformats.org/markup-compatibility/2006">
              <mc:Choice xmlns:v="urn:schemas-microsoft-com:vml" Requires="v">
                <p:oleObj spid="_x0000_s1402028" name="Visio" r:id="rId6" imgW="4388310" imgH="1622628" progId="Visio.Drawing.11">
                  <p:embed/>
                </p:oleObj>
              </mc:Choice>
              <mc:Fallback>
                <p:oleObj name="Visio" r:id="rId6" imgW="4388310" imgH="1622628" progId="Visio.Drawing.11">
                  <p:embed/>
                  <p:pic>
                    <p:nvPicPr>
                      <p:cNvPr id="0" name="Picture 4"/>
                      <p:cNvPicPr>
                        <a:picLocks noChangeAspect="1" noChangeArrowheads="1"/>
                      </p:cNvPicPr>
                      <p:nvPr/>
                    </p:nvPicPr>
                    <p:blipFill>
                      <a:blip r:embed="rId7"/>
                      <a:srcRect/>
                      <a:stretch>
                        <a:fillRect/>
                      </a:stretch>
                    </p:blipFill>
                    <p:spPr bwMode="auto">
                      <a:xfrm>
                        <a:off x="2397125" y="3048000"/>
                        <a:ext cx="4348163"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1676400" y="6553200"/>
            <a:ext cx="6400800" cy="461665"/>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Security Policies and Security Models</a:t>
            </a:r>
            <a:r>
              <a:rPr lang="en-US" dirty="0" smtClean="0">
                <a:solidFill>
                  <a:srgbClr val="003399"/>
                </a:solidFill>
              </a:rPr>
              <a:t>, J.A. </a:t>
            </a:r>
            <a:r>
              <a:rPr lang="en-US" dirty="0" err="1" smtClean="0">
                <a:solidFill>
                  <a:srgbClr val="003399"/>
                </a:solidFill>
              </a:rPr>
              <a:t>Goguen</a:t>
            </a:r>
            <a:r>
              <a:rPr lang="en-US" dirty="0" smtClean="0">
                <a:solidFill>
                  <a:srgbClr val="003399"/>
                </a:solidFill>
              </a:rPr>
              <a:t>, J. </a:t>
            </a:r>
            <a:r>
              <a:rPr lang="en-US" dirty="0" err="1" smtClean="0">
                <a:solidFill>
                  <a:srgbClr val="003399"/>
                </a:solidFill>
              </a:rPr>
              <a:t>Meseguer</a:t>
            </a:r>
            <a:r>
              <a:rPr lang="en-US" dirty="0" smtClean="0">
                <a:solidFill>
                  <a:srgbClr val="003399"/>
                </a:solidFill>
              </a:rPr>
              <a:t>, IEEE, 1982.</a:t>
            </a:r>
          </a:p>
          <a:p>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Information Security Models</a:t>
            </a:r>
            <a:r>
              <a:rPr lang="en-US" dirty="0"/>
              <a:t/>
            </a:r>
            <a:br>
              <a:rPr lang="en-US" dirty="0"/>
            </a:br>
            <a:r>
              <a:rPr lang="en-US" dirty="0" smtClean="0"/>
              <a:t>Rule-set Based Access Control Model</a:t>
            </a:r>
            <a:endParaRPr lang="en-US" dirty="0"/>
          </a:p>
        </p:txBody>
      </p:sp>
      <p:sp>
        <p:nvSpPr>
          <p:cNvPr id="3" name="Content Placeholder 2"/>
          <p:cNvSpPr>
            <a:spLocks noGrp="1"/>
          </p:cNvSpPr>
          <p:nvPr>
            <p:ph idx="1"/>
          </p:nvPr>
        </p:nvSpPr>
        <p:spPr/>
        <p:txBody>
          <a:bodyPr/>
          <a:lstStyle/>
          <a:p>
            <a:r>
              <a:rPr lang="en-US" dirty="0" smtClean="0"/>
              <a:t>Access is based on a set of rules that determines capabilities.</a:t>
            </a:r>
          </a:p>
          <a:p>
            <a:r>
              <a:rPr lang="en-US" dirty="0" smtClean="0"/>
              <a:t>The model consists of:</a:t>
            </a:r>
          </a:p>
          <a:p>
            <a:pPr lvl="1"/>
            <a:r>
              <a:rPr lang="en-US" dirty="0" smtClean="0"/>
              <a:t>Access enforcement function (AEF)</a:t>
            </a:r>
          </a:p>
          <a:p>
            <a:pPr lvl="1"/>
            <a:r>
              <a:rPr lang="en-US" dirty="0" smtClean="0"/>
              <a:t>Access decision function (ADF)</a:t>
            </a:r>
          </a:p>
          <a:p>
            <a:pPr lvl="1"/>
            <a:r>
              <a:rPr lang="en-US" dirty="0" smtClean="0"/>
              <a:t>Access control rules (ACR)</a:t>
            </a:r>
          </a:p>
          <a:p>
            <a:pPr lvl="1"/>
            <a:r>
              <a:rPr lang="en-US" dirty="0" smtClean="0"/>
              <a:t>Access control information (ACI)</a:t>
            </a:r>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43</a:t>
            </a:fld>
            <a:r>
              <a:rPr lang="en-US" smtClean="0"/>
              <a:t> -</a:t>
            </a:r>
            <a:endParaRPr lang="en-US" dirty="0"/>
          </a:p>
        </p:txBody>
      </p:sp>
      <p:sp>
        <p:nvSpPr>
          <p:cNvPr id="5" name="Text Box 4"/>
          <p:cNvSpPr txBox="1">
            <a:spLocks noChangeArrowheads="1"/>
          </p:cNvSpPr>
          <p:nvPr/>
        </p:nvSpPr>
        <p:spPr bwMode="auto">
          <a:xfrm rot="16200000">
            <a:off x="6181755" y="3601134"/>
            <a:ext cx="5105401" cy="646331"/>
          </a:xfrm>
          <a:prstGeom prst="rect">
            <a:avLst/>
          </a:prstGeom>
          <a:noFill/>
          <a:ln w="9525">
            <a:noFill/>
            <a:miter lim="800000"/>
            <a:headEnd/>
            <a:tailEnd/>
          </a:ln>
          <a:effectLst/>
        </p:spPr>
        <p:txBody>
          <a:bodyPr wrap="square">
            <a:spAutoFit/>
          </a:bodyPr>
          <a:lstStyle/>
          <a:p>
            <a:r>
              <a:rPr lang="en-US" b="1" dirty="0" smtClean="0">
                <a:solidFill>
                  <a:srgbClr val="003399"/>
                </a:solidFill>
              </a:rPr>
              <a:t>Reference</a:t>
            </a:r>
            <a:r>
              <a:rPr lang="en-US" dirty="0" smtClean="0">
                <a:solidFill>
                  <a:srgbClr val="003399"/>
                </a:solidFill>
              </a:rPr>
              <a:t>: </a:t>
            </a:r>
            <a:r>
              <a:rPr lang="en-US" dirty="0">
                <a:solidFill>
                  <a:srgbClr val="003399"/>
                </a:solidFill>
              </a:rPr>
              <a:t>M.D. Abrams, K.W. Eggers, L.J. </a:t>
            </a:r>
            <a:r>
              <a:rPr lang="en-US" dirty="0" err="1">
                <a:solidFill>
                  <a:srgbClr val="003399"/>
                </a:solidFill>
              </a:rPr>
              <a:t>LaPadula</a:t>
            </a:r>
            <a:r>
              <a:rPr lang="en-US" dirty="0">
                <a:solidFill>
                  <a:srgbClr val="003399"/>
                </a:solidFill>
              </a:rPr>
              <a:t>, I.M. </a:t>
            </a:r>
            <a:r>
              <a:rPr lang="en-US" dirty="0" smtClean="0">
                <a:solidFill>
                  <a:srgbClr val="003399"/>
                </a:solidFill>
              </a:rPr>
              <a:t>Olson, </a:t>
            </a:r>
            <a:r>
              <a:rPr lang="en-US" i="1" u="sng" dirty="0" smtClean="0">
                <a:solidFill>
                  <a:srgbClr val="003399"/>
                </a:solidFill>
              </a:rPr>
              <a:t>Generalized Framework for Access Control: An Informal Description</a:t>
            </a:r>
            <a:r>
              <a:rPr lang="en-US" dirty="0" smtClean="0">
                <a:solidFill>
                  <a:srgbClr val="003399"/>
                </a:solidFill>
              </a:rPr>
              <a:t>, October, 1990. </a:t>
            </a:r>
            <a:endParaRPr lang="en-US" i="1" dirty="0">
              <a:solidFill>
                <a:srgbClr val="003399"/>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209093001"/>
              </p:ext>
            </p:extLst>
          </p:nvPr>
        </p:nvGraphicFramePr>
        <p:xfrm>
          <a:off x="2362200" y="4032288"/>
          <a:ext cx="4454556" cy="2749512"/>
        </p:xfrm>
        <a:graphic>
          <a:graphicData uri="http://schemas.openxmlformats.org/presentationml/2006/ole">
            <mc:AlternateContent xmlns:mc="http://schemas.openxmlformats.org/markup-compatibility/2006">
              <mc:Choice xmlns:v="urn:schemas-microsoft-com:vml" Requires="v">
                <p:oleObj spid="_x0000_s1407032" name="Visio" r:id="rId3" imgW="4278444" imgH="2533560" progId="Visio.Drawing.11">
                  <p:embed/>
                </p:oleObj>
              </mc:Choice>
              <mc:Fallback>
                <p:oleObj name="Visio" r:id="rId3" imgW="4278444" imgH="2533560" progId="Visio.Drawing.11">
                  <p:embed/>
                  <p:pic>
                    <p:nvPicPr>
                      <p:cNvPr id="0" name=""/>
                      <p:cNvPicPr/>
                      <p:nvPr/>
                    </p:nvPicPr>
                    <p:blipFill>
                      <a:blip r:embed="rId4"/>
                      <a:stretch>
                        <a:fillRect/>
                      </a:stretch>
                    </p:blipFill>
                    <p:spPr>
                      <a:xfrm>
                        <a:off x="2362200" y="4032288"/>
                        <a:ext cx="4454556" cy="2749512"/>
                      </a:xfrm>
                      <a:prstGeom prst="rect">
                        <a:avLst/>
                      </a:prstGeom>
                    </p:spPr>
                  </p:pic>
                </p:oleObj>
              </mc:Fallback>
            </mc:AlternateContent>
          </a:graphicData>
        </a:graphic>
      </p:graphicFrame>
    </p:spTree>
    <p:extLst>
      <p:ext uri="{BB962C8B-B14F-4D97-AF65-F5344CB8AC3E}">
        <p14:creationId xmlns:p14="http://schemas.microsoft.com/office/powerpoint/2010/main" val="29393403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10A3A653-64C2-4800-B803-B0DC6FBFF32E}" type="slidenum">
              <a:rPr lang="en-US"/>
              <a:pPr/>
              <a:t>44</a:t>
            </a:fld>
            <a:r>
              <a:rPr lang="en-US" dirty="0"/>
              <a:t> -</a:t>
            </a:r>
          </a:p>
        </p:txBody>
      </p:sp>
      <p:sp>
        <p:nvSpPr>
          <p:cNvPr id="461826" name="Rectangle 2"/>
          <p:cNvSpPr>
            <a:spLocks noGrp="1" noChangeArrowheads="1"/>
          </p:cNvSpPr>
          <p:nvPr>
            <p:ph type="title"/>
          </p:nvPr>
        </p:nvSpPr>
        <p:spPr/>
        <p:txBody>
          <a:bodyPr/>
          <a:lstStyle/>
          <a:p>
            <a:r>
              <a:rPr lang="en-US" sz="1200" dirty="0"/>
              <a:t>Information Security Models</a:t>
            </a:r>
            <a:br>
              <a:rPr lang="en-US" sz="1200" dirty="0"/>
            </a:br>
            <a:r>
              <a:rPr lang="en-US" dirty="0" smtClean="0"/>
              <a:t>Example of Rule-set Based Access Control: Role-based Access Control (RBAC</a:t>
            </a:r>
            <a:r>
              <a:rPr lang="en-US" dirty="0"/>
              <a:t>)</a:t>
            </a:r>
          </a:p>
        </p:txBody>
      </p:sp>
      <p:sp>
        <p:nvSpPr>
          <p:cNvPr id="461827" name="Rectangle 3"/>
          <p:cNvSpPr>
            <a:spLocks noGrp="1" noChangeArrowheads="1"/>
          </p:cNvSpPr>
          <p:nvPr>
            <p:ph type="body" sz="half" idx="1"/>
          </p:nvPr>
        </p:nvSpPr>
        <p:spPr>
          <a:xfrm>
            <a:off x="685800" y="1143000"/>
            <a:ext cx="7772400" cy="2611438"/>
          </a:xfrm>
        </p:spPr>
        <p:txBody>
          <a:bodyPr/>
          <a:lstStyle/>
          <a:p>
            <a:r>
              <a:rPr lang="en-US" dirty="0"/>
              <a:t>Limited hierarchical RBAC-based </a:t>
            </a:r>
            <a:r>
              <a:rPr lang="en-US" u="sng" dirty="0">
                <a:solidFill>
                  <a:srgbClr val="FF6600"/>
                </a:solidFill>
              </a:rPr>
              <a:t>authorization</a:t>
            </a:r>
            <a:r>
              <a:rPr lang="en-US" dirty="0"/>
              <a:t> for web services.</a:t>
            </a:r>
          </a:p>
          <a:p>
            <a:pPr lvl="1"/>
            <a:r>
              <a:rPr lang="en-US" dirty="0"/>
              <a:t>User Assignment: </a:t>
            </a:r>
            <a:r>
              <a:rPr lang="en-US" u="sng" dirty="0">
                <a:solidFill>
                  <a:srgbClr val="FF6600"/>
                </a:solidFill>
              </a:rPr>
              <a:t>Identity-to-roles</a:t>
            </a:r>
            <a:r>
              <a:rPr lang="en-US" dirty="0"/>
              <a:t>.</a:t>
            </a:r>
          </a:p>
          <a:p>
            <a:pPr lvl="1"/>
            <a:r>
              <a:rPr lang="en-US" dirty="0"/>
              <a:t>Permission Assignment: </a:t>
            </a:r>
            <a:r>
              <a:rPr lang="en-US" u="sng" dirty="0">
                <a:solidFill>
                  <a:srgbClr val="FF6600"/>
                </a:solidFill>
              </a:rPr>
              <a:t>Roles-to-privileges</a:t>
            </a:r>
            <a:r>
              <a:rPr lang="en-US" dirty="0"/>
              <a:t>.</a:t>
            </a:r>
          </a:p>
        </p:txBody>
      </p:sp>
      <p:graphicFrame>
        <p:nvGraphicFramePr>
          <p:cNvPr id="461828" name="Object 4"/>
          <p:cNvGraphicFramePr>
            <a:graphicFrameLocks noGrp="1" noChangeAspect="1"/>
          </p:cNvGraphicFramePr>
          <p:nvPr>
            <p:ph sz="half" idx="2"/>
          </p:nvPr>
        </p:nvGraphicFramePr>
        <p:xfrm>
          <a:off x="292100" y="2971800"/>
          <a:ext cx="8534400" cy="3340100"/>
        </p:xfrm>
        <a:graphic>
          <a:graphicData uri="http://schemas.openxmlformats.org/presentationml/2006/ole">
            <mc:AlternateContent xmlns:mc="http://schemas.openxmlformats.org/markup-compatibility/2006">
              <mc:Choice xmlns:v="urn:schemas-microsoft-com:vml" Requires="v">
                <p:oleObj spid="_x0000_s1408056" name="Visio" r:id="rId4" imgW="10818435" imgH="4234696" progId="Visio.Drawing.11">
                  <p:embed/>
                </p:oleObj>
              </mc:Choice>
              <mc:Fallback>
                <p:oleObj name="Visio" r:id="rId4" imgW="10818435" imgH="423469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2971800"/>
                        <a:ext cx="8534400" cy="334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676400" y="6324600"/>
            <a:ext cx="6400800" cy="461665"/>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Role Based Access Control (RBAC) and Role Based Security</a:t>
            </a:r>
            <a:r>
              <a:rPr lang="en-US" dirty="0" smtClean="0">
                <a:solidFill>
                  <a:srgbClr val="003399"/>
                </a:solidFill>
              </a:rPr>
              <a:t>, NIST</a:t>
            </a:r>
            <a:r>
              <a:rPr lang="en-US" dirty="0">
                <a:solidFill>
                  <a:srgbClr val="003399"/>
                </a:solidFill>
              </a:rPr>
              <a:t>. (http://</a:t>
            </a:r>
            <a:r>
              <a:rPr lang="en-US" dirty="0" err="1">
                <a:solidFill>
                  <a:srgbClr val="003399"/>
                </a:solidFill>
              </a:rPr>
              <a:t>csrc.nist.gov</a:t>
            </a:r>
            <a:r>
              <a:rPr lang="en-US" dirty="0">
                <a:solidFill>
                  <a:srgbClr val="003399"/>
                </a:solidFill>
              </a:rPr>
              <a:t>/groups/SNS/</a:t>
            </a:r>
            <a:r>
              <a:rPr lang="en-US" dirty="0" err="1">
                <a:solidFill>
                  <a:srgbClr val="003399"/>
                </a:solidFill>
              </a:rPr>
              <a:t>rbac</a:t>
            </a:r>
            <a:r>
              <a:rPr lang="en-US" dirty="0">
                <a:solidFill>
                  <a:srgbClr val="003399"/>
                </a:solidFill>
              </a:rPr>
              <a:t>/)</a:t>
            </a:r>
          </a:p>
        </p:txBody>
      </p:sp>
    </p:spTree>
    <p:extLst>
      <p:ext uri="{BB962C8B-B14F-4D97-AF65-F5344CB8AC3E}">
        <p14:creationId xmlns:p14="http://schemas.microsoft.com/office/powerpoint/2010/main" val="305729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A79EAE4E-F14B-4AFA-A02A-2D420B71FAC7}" type="slidenum">
              <a:rPr lang="en-US"/>
              <a:pPr/>
              <a:t>45</a:t>
            </a:fld>
            <a:r>
              <a:rPr lang="en-US" dirty="0"/>
              <a:t> -</a:t>
            </a:r>
          </a:p>
        </p:txBody>
      </p:sp>
      <p:sp>
        <p:nvSpPr>
          <p:cNvPr id="832514" name="Rectangle 2"/>
          <p:cNvSpPr>
            <a:spLocks noGrp="1" noChangeArrowheads="1"/>
          </p:cNvSpPr>
          <p:nvPr>
            <p:ph type="title"/>
          </p:nvPr>
        </p:nvSpPr>
        <p:spPr/>
        <p:txBody>
          <a:bodyPr/>
          <a:lstStyle/>
          <a:p>
            <a:r>
              <a:rPr lang="en-US" sz="1200" dirty="0"/>
              <a:t>Topics</a:t>
            </a:r>
            <a:r>
              <a:rPr lang="en-US" dirty="0"/>
              <a:t/>
            </a:r>
            <a:br>
              <a:rPr lang="en-US" dirty="0"/>
            </a:br>
            <a:r>
              <a:rPr lang="en-US" dirty="0"/>
              <a:t>Security Architecture &amp; Models Domain</a:t>
            </a:r>
          </a:p>
        </p:txBody>
      </p:sp>
      <p:sp>
        <p:nvSpPr>
          <p:cNvPr id="832515" name="Rectangle 3"/>
          <p:cNvSpPr>
            <a:spLocks noGrp="1" noChangeArrowheads="1"/>
          </p:cNvSpPr>
          <p:nvPr>
            <p:ph type="body" idx="1"/>
          </p:nvPr>
        </p:nvSpPr>
        <p:spPr/>
        <p:txBody>
          <a:bodyPr/>
          <a:lstStyle/>
          <a:p>
            <a:r>
              <a:rPr lang="en-US" dirty="0"/>
              <a:t>Computing Platforms</a:t>
            </a:r>
          </a:p>
          <a:p>
            <a:r>
              <a:rPr lang="en-US" dirty="0"/>
              <a:t>Security Models</a:t>
            </a:r>
          </a:p>
          <a:p>
            <a:pPr lvl="1"/>
            <a:r>
              <a:rPr lang="en-US" dirty="0"/>
              <a:t>Information Security Models</a:t>
            </a:r>
          </a:p>
          <a:p>
            <a:r>
              <a:rPr lang="en-US" dirty="0"/>
              <a:t>Evaluation &amp; Certification</a:t>
            </a:r>
          </a:p>
          <a:p>
            <a:r>
              <a:rPr lang="en-US" dirty="0"/>
              <a:t>Security Architecture</a:t>
            </a:r>
          </a:p>
          <a:p>
            <a:pPr lvl="1"/>
            <a:r>
              <a:rPr lang="en-US" dirty="0"/>
              <a:t>Modes of Operation</a:t>
            </a:r>
          </a:p>
          <a:p>
            <a:pPr lvl="1"/>
            <a:r>
              <a:rPr lang="en-US" dirty="0"/>
              <a:t>Architecture Concepts</a:t>
            </a:r>
          </a:p>
          <a:p>
            <a:pPr lvl="1"/>
            <a:r>
              <a:rPr lang="en-US" dirty="0"/>
              <a:t>Implementation Models</a:t>
            </a:r>
          </a:p>
        </p:txBody>
      </p:sp>
      <p:sp>
        <p:nvSpPr>
          <p:cNvPr id="832516" name="AutoShape 4"/>
          <p:cNvSpPr>
            <a:spLocks noChangeArrowheads="1"/>
          </p:cNvSpPr>
          <p:nvPr/>
        </p:nvSpPr>
        <p:spPr bwMode="auto">
          <a:xfrm>
            <a:off x="304800" y="2385950"/>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65BAEF89-C422-46BE-9564-79A6BA3EB31F}" type="slidenum">
              <a:rPr lang="en-US"/>
              <a:pPr/>
              <a:t>46</a:t>
            </a:fld>
            <a:r>
              <a:rPr lang="en-US" dirty="0"/>
              <a:t> -</a:t>
            </a:r>
          </a:p>
        </p:txBody>
      </p:sp>
      <p:sp>
        <p:nvSpPr>
          <p:cNvPr id="711682" name="Rectangle 2"/>
          <p:cNvSpPr>
            <a:spLocks noGrp="1" noChangeArrowheads="1"/>
          </p:cNvSpPr>
          <p:nvPr>
            <p:ph type="title"/>
          </p:nvPr>
        </p:nvSpPr>
        <p:spPr/>
        <p:txBody>
          <a:bodyPr/>
          <a:lstStyle/>
          <a:p>
            <a:r>
              <a:rPr lang="en-US" dirty="0"/>
              <a:t>Evaluation Criteria</a:t>
            </a:r>
          </a:p>
        </p:txBody>
      </p:sp>
      <p:sp>
        <p:nvSpPr>
          <p:cNvPr id="711684" name="Rectangle 4"/>
          <p:cNvSpPr>
            <a:spLocks noGrp="1" noChangeArrowheads="1"/>
          </p:cNvSpPr>
          <p:nvPr>
            <p:ph type="body" sz="half" idx="2"/>
          </p:nvPr>
        </p:nvSpPr>
        <p:spPr>
          <a:xfrm>
            <a:off x="4648200" y="1143000"/>
            <a:ext cx="4343400" cy="5334000"/>
          </a:xfrm>
        </p:spPr>
        <p:txBody>
          <a:bodyPr>
            <a:normAutofit lnSpcReduction="10000"/>
          </a:bodyPr>
          <a:lstStyle/>
          <a:p>
            <a:r>
              <a:rPr lang="en-US" dirty="0"/>
              <a:t>Trusted Computer System Evaluation Criteria (</a:t>
            </a:r>
            <a:r>
              <a:rPr lang="en-US" u="sng" dirty="0">
                <a:solidFill>
                  <a:srgbClr val="FF6600"/>
                </a:solidFill>
              </a:rPr>
              <a:t>TCSEC</a:t>
            </a:r>
            <a:r>
              <a:rPr lang="en-US" dirty="0"/>
              <a:t>)</a:t>
            </a:r>
          </a:p>
          <a:p>
            <a:pPr lvl="1"/>
            <a:r>
              <a:rPr lang="en-US" dirty="0"/>
              <a:t>Evaluates </a:t>
            </a:r>
            <a:r>
              <a:rPr lang="en-US" u="sng" dirty="0">
                <a:solidFill>
                  <a:srgbClr val="FF6600"/>
                </a:solidFill>
              </a:rPr>
              <a:t>Confidentiality</a:t>
            </a:r>
            <a:r>
              <a:rPr lang="en-US" dirty="0"/>
              <a:t> </a:t>
            </a:r>
          </a:p>
          <a:p>
            <a:endParaRPr lang="en-US" dirty="0" smtClean="0"/>
          </a:p>
          <a:p>
            <a:r>
              <a:rPr lang="en-US" dirty="0" smtClean="0"/>
              <a:t>Information </a:t>
            </a:r>
            <a:r>
              <a:rPr lang="en-US" dirty="0"/>
              <a:t>Technology Security Evaluation Criteria (</a:t>
            </a:r>
            <a:r>
              <a:rPr lang="en-US" u="sng" dirty="0">
                <a:solidFill>
                  <a:srgbClr val="FF6600"/>
                </a:solidFill>
              </a:rPr>
              <a:t>ITSEC</a:t>
            </a:r>
            <a:r>
              <a:rPr lang="en-US" dirty="0"/>
              <a:t>)</a:t>
            </a:r>
          </a:p>
          <a:p>
            <a:pPr lvl="1"/>
            <a:r>
              <a:rPr lang="en-US" dirty="0"/>
              <a:t>Evaluates </a:t>
            </a:r>
            <a:r>
              <a:rPr lang="en-US" u="sng" dirty="0">
                <a:solidFill>
                  <a:srgbClr val="FF6600"/>
                </a:solidFill>
              </a:rPr>
              <a:t>Confidentiality</a:t>
            </a:r>
            <a:r>
              <a:rPr lang="en-US" dirty="0"/>
              <a:t>, </a:t>
            </a:r>
            <a:r>
              <a:rPr lang="en-US" u="sng" dirty="0">
                <a:solidFill>
                  <a:srgbClr val="FF6600"/>
                </a:solidFill>
              </a:rPr>
              <a:t>Integrity</a:t>
            </a:r>
            <a:r>
              <a:rPr lang="en-US" dirty="0"/>
              <a:t> and </a:t>
            </a:r>
            <a:r>
              <a:rPr lang="en-US" u="sng" dirty="0">
                <a:solidFill>
                  <a:srgbClr val="FF6600"/>
                </a:solidFill>
              </a:rPr>
              <a:t>Availability</a:t>
            </a:r>
          </a:p>
          <a:p>
            <a:pPr>
              <a:buClr>
                <a:srgbClr val="003399"/>
              </a:buClr>
            </a:pPr>
            <a:endParaRPr lang="en-US" u="sng" dirty="0" smtClean="0">
              <a:solidFill>
                <a:srgbClr val="FF6600"/>
              </a:solidFill>
            </a:endParaRPr>
          </a:p>
          <a:p>
            <a:pPr>
              <a:buClr>
                <a:srgbClr val="003399"/>
              </a:buClr>
            </a:pPr>
            <a:r>
              <a:rPr lang="en-US" u="sng" dirty="0" smtClean="0">
                <a:solidFill>
                  <a:srgbClr val="FF6600"/>
                </a:solidFill>
              </a:rPr>
              <a:t>Common </a:t>
            </a:r>
            <a:r>
              <a:rPr lang="en-US" u="sng" dirty="0">
                <a:solidFill>
                  <a:srgbClr val="FF6600"/>
                </a:solidFill>
              </a:rPr>
              <a:t>Criteria</a:t>
            </a:r>
            <a:r>
              <a:rPr lang="en-US" dirty="0"/>
              <a:t> (CC)</a:t>
            </a:r>
          </a:p>
          <a:p>
            <a:pPr lvl="1"/>
            <a:r>
              <a:rPr lang="en-US" dirty="0"/>
              <a:t>Provided a </a:t>
            </a:r>
            <a:r>
              <a:rPr lang="en-US" u="sng" dirty="0">
                <a:solidFill>
                  <a:srgbClr val="FF6600"/>
                </a:solidFill>
              </a:rPr>
              <a:t>common</a:t>
            </a:r>
            <a:r>
              <a:rPr lang="en-US" dirty="0"/>
              <a:t> </a:t>
            </a:r>
            <a:r>
              <a:rPr lang="en-US" u="sng" dirty="0">
                <a:solidFill>
                  <a:srgbClr val="FF6600"/>
                </a:solidFill>
              </a:rPr>
              <a:t>structure</a:t>
            </a:r>
            <a:r>
              <a:rPr lang="en-US" dirty="0"/>
              <a:t> and </a:t>
            </a:r>
            <a:r>
              <a:rPr lang="en-US" u="sng" dirty="0">
                <a:solidFill>
                  <a:srgbClr val="FF6600"/>
                </a:solidFill>
              </a:rPr>
              <a:t>language</a:t>
            </a:r>
          </a:p>
          <a:p>
            <a:pPr lvl="1"/>
            <a:r>
              <a:rPr lang="en-US" dirty="0">
                <a:solidFill>
                  <a:srgbClr val="000099"/>
                </a:solidFill>
              </a:rPr>
              <a:t>It’s an</a:t>
            </a:r>
            <a:r>
              <a:rPr lang="en-US" dirty="0">
                <a:solidFill>
                  <a:srgbClr val="FF9900"/>
                </a:solidFill>
              </a:rPr>
              <a:t> </a:t>
            </a:r>
            <a:r>
              <a:rPr lang="en-US" u="sng" dirty="0">
                <a:solidFill>
                  <a:srgbClr val="FF6600"/>
                </a:solidFill>
              </a:rPr>
              <a:t>International</a:t>
            </a:r>
            <a:r>
              <a:rPr lang="en-US" dirty="0">
                <a:solidFill>
                  <a:srgbClr val="FF9900"/>
                </a:solidFill>
              </a:rPr>
              <a:t> </a:t>
            </a:r>
            <a:r>
              <a:rPr lang="en-US" dirty="0">
                <a:solidFill>
                  <a:srgbClr val="000099"/>
                </a:solidFill>
              </a:rPr>
              <a:t>standard</a:t>
            </a:r>
            <a:r>
              <a:rPr lang="en-US" dirty="0">
                <a:solidFill>
                  <a:srgbClr val="FF9900"/>
                </a:solidFill>
              </a:rPr>
              <a:t> </a:t>
            </a:r>
            <a:r>
              <a:rPr lang="en-US" dirty="0">
                <a:solidFill>
                  <a:srgbClr val="000099"/>
                </a:solidFill>
              </a:rPr>
              <a:t>(</a:t>
            </a:r>
            <a:r>
              <a:rPr lang="en-US" u="sng" dirty="0">
                <a:solidFill>
                  <a:srgbClr val="FF6600"/>
                </a:solidFill>
              </a:rPr>
              <a:t>ISO 15408</a:t>
            </a:r>
            <a:r>
              <a:rPr lang="en-US" dirty="0">
                <a:solidFill>
                  <a:srgbClr val="000099"/>
                </a:solidFill>
              </a:rPr>
              <a:t>)</a:t>
            </a:r>
          </a:p>
        </p:txBody>
      </p:sp>
      <p:graphicFrame>
        <p:nvGraphicFramePr>
          <p:cNvPr id="6" name="Object 5"/>
          <p:cNvGraphicFramePr>
            <a:graphicFrameLocks noChangeAspect="1"/>
          </p:cNvGraphicFramePr>
          <p:nvPr>
            <p:extLst>
              <p:ext uri="{D42A27DB-BD31-4B8C-83A1-F6EECF244321}">
                <p14:modId xmlns:p14="http://schemas.microsoft.com/office/powerpoint/2010/main" val="691027211"/>
              </p:ext>
            </p:extLst>
          </p:nvPr>
        </p:nvGraphicFramePr>
        <p:xfrm>
          <a:off x="209178" y="1795462"/>
          <a:ext cx="4515222" cy="3767138"/>
        </p:xfrm>
        <a:graphic>
          <a:graphicData uri="http://schemas.openxmlformats.org/presentationml/2006/ole">
            <mc:AlternateContent xmlns:mc="http://schemas.openxmlformats.org/markup-compatibility/2006">
              <mc:Choice xmlns:v="urn:schemas-microsoft-com:vml" Requires="v">
                <p:oleObj spid="_x0000_s1012824" name="Visio" r:id="rId4" imgW="4829167" imgH="4029143" progId="Visio.Drawing.11">
                  <p:embed/>
                </p:oleObj>
              </mc:Choice>
              <mc:Fallback>
                <p:oleObj name="Visio" r:id="rId4" imgW="4829167" imgH="4029143" progId="Visio.Drawing.11">
                  <p:embed/>
                  <p:pic>
                    <p:nvPicPr>
                      <p:cNvPr id="0" name=""/>
                      <p:cNvPicPr/>
                      <p:nvPr/>
                    </p:nvPicPr>
                    <p:blipFill>
                      <a:blip r:embed="rId5"/>
                      <a:stretch>
                        <a:fillRect/>
                      </a:stretch>
                    </p:blipFill>
                    <p:spPr>
                      <a:xfrm>
                        <a:off x="209178" y="1795462"/>
                        <a:ext cx="4515222" cy="3767138"/>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CFE8FDF0-E79D-4ABD-81F4-BE9CCF412166}" type="slidenum">
              <a:rPr lang="en-US"/>
              <a:pPr/>
              <a:t>47</a:t>
            </a:fld>
            <a:r>
              <a:rPr lang="en-US" dirty="0"/>
              <a:t> -</a:t>
            </a:r>
          </a:p>
        </p:txBody>
      </p:sp>
      <p:sp>
        <p:nvSpPr>
          <p:cNvPr id="713730" name="Rectangle 2"/>
          <p:cNvSpPr>
            <a:spLocks noGrp="1" noChangeArrowheads="1"/>
          </p:cNvSpPr>
          <p:nvPr>
            <p:ph type="title"/>
          </p:nvPr>
        </p:nvSpPr>
        <p:spPr/>
        <p:txBody>
          <a:bodyPr/>
          <a:lstStyle/>
          <a:p>
            <a:r>
              <a:rPr lang="en-US" sz="1200" dirty="0"/>
              <a:t>Evaluation Criteria</a:t>
            </a:r>
            <a:r>
              <a:rPr lang="en-US" sz="1400" dirty="0"/>
              <a:t> </a:t>
            </a:r>
            <a:r>
              <a:rPr lang="en-US" dirty="0"/>
              <a:t/>
            </a:r>
            <a:br>
              <a:rPr lang="en-US" dirty="0"/>
            </a:br>
            <a:r>
              <a:rPr lang="en-US" dirty="0"/>
              <a:t>Trusted Computer Security Evaluation Criteria </a:t>
            </a:r>
            <a:br>
              <a:rPr lang="en-US" dirty="0"/>
            </a:br>
            <a:r>
              <a:rPr lang="en-US" dirty="0"/>
              <a:t>(TCSEC) (DoD 5200.28-STD)</a:t>
            </a:r>
          </a:p>
        </p:txBody>
      </p:sp>
      <p:sp>
        <p:nvSpPr>
          <p:cNvPr id="713731" name="Rectangle 3"/>
          <p:cNvSpPr>
            <a:spLocks noGrp="1" noChangeArrowheads="1"/>
          </p:cNvSpPr>
          <p:nvPr>
            <p:ph type="body" idx="1"/>
          </p:nvPr>
        </p:nvSpPr>
        <p:spPr/>
        <p:txBody>
          <a:bodyPr/>
          <a:lstStyle/>
          <a:p>
            <a:pPr>
              <a:buClr>
                <a:srgbClr val="003399"/>
              </a:buClr>
              <a:buNone/>
            </a:pPr>
            <a:r>
              <a:rPr lang="en-US" dirty="0" smtClean="0"/>
              <a:t>Based on meeting the following 6 requirements…</a:t>
            </a:r>
          </a:p>
          <a:p>
            <a:pPr marL="457200" indent="-457200">
              <a:buClr>
                <a:srgbClr val="003399"/>
              </a:buClr>
              <a:buFont typeface="+mj-lt"/>
              <a:buAutoNum type="arabicPeriod"/>
            </a:pPr>
            <a:r>
              <a:rPr lang="en-US" u="sng" dirty="0" smtClean="0">
                <a:solidFill>
                  <a:srgbClr val="FF6600"/>
                </a:solidFill>
              </a:rPr>
              <a:t>Security </a:t>
            </a:r>
            <a:r>
              <a:rPr lang="en-US" u="sng" dirty="0">
                <a:solidFill>
                  <a:srgbClr val="FF6600"/>
                </a:solidFill>
              </a:rPr>
              <a:t>policy</a:t>
            </a:r>
            <a:r>
              <a:rPr lang="en-US" dirty="0"/>
              <a:t> – DAC or MAC.</a:t>
            </a:r>
          </a:p>
          <a:p>
            <a:pPr marL="457200" indent="-457200">
              <a:buClr>
                <a:srgbClr val="003399"/>
              </a:buClr>
              <a:buFont typeface="+mj-lt"/>
              <a:buAutoNum type="arabicPeriod"/>
            </a:pPr>
            <a:r>
              <a:rPr lang="en-US" u="sng" dirty="0">
                <a:solidFill>
                  <a:srgbClr val="FF6600"/>
                </a:solidFill>
              </a:rPr>
              <a:t>Marking of objects</a:t>
            </a:r>
            <a:r>
              <a:rPr lang="en-US" dirty="0"/>
              <a:t> – Sensitivity labels.</a:t>
            </a:r>
          </a:p>
          <a:p>
            <a:pPr marL="457200" indent="-457200">
              <a:buClr>
                <a:srgbClr val="003399"/>
              </a:buClr>
              <a:buFont typeface="+mj-lt"/>
              <a:buAutoNum type="arabicPeriod"/>
            </a:pPr>
            <a:r>
              <a:rPr lang="en-US" u="sng" dirty="0">
                <a:solidFill>
                  <a:srgbClr val="FF6600"/>
                </a:solidFill>
              </a:rPr>
              <a:t>Identification of subjects</a:t>
            </a:r>
            <a:r>
              <a:rPr lang="en-US" dirty="0"/>
              <a:t> – Identification &amp; </a:t>
            </a:r>
            <a:r>
              <a:rPr lang="en-US" dirty="0" smtClean="0"/>
              <a:t>authorization of users </a:t>
            </a:r>
            <a:r>
              <a:rPr lang="en-US" dirty="0"/>
              <a:t>(</a:t>
            </a:r>
            <a:r>
              <a:rPr lang="en-US" dirty="0" smtClean="0"/>
              <a:t>subjects).</a:t>
            </a:r>
            <a:endParaRPr lang="en-US" dirty="0"/>
          </a:p>
          <a:p>
            <a:pPr marL="457200" indent="-457200">
              <a:buClr>
                <a:srgbClr val="003399"/>
              </a:buClr>
              <a:buFont typeface="+mj-lt"/>
              <a:buAutoNum type="arabicPeriod"/>
            </a:pPr>
            <a:r>
              <a:rPr lang="en-US" u="sng" dirty="0">
                <a:solidFill>
                  <a:srgbClr val="FF6600"/>
                </a:solidFill>
              </a:rPr>
              <a:t>Accountability</a:t>
            </a:r>
            <a:r>
              <a:rPr lang="en-US" dirty="0"/>
              <a:t> – Audit </a:t>
            </a:r>
            <a:r>
              <a:rPr lang="en-US" dirty="0" smtClean="0"/>
              <a:t>logs</a:t>
            </a:r>
            <a:endParaRPr lang="en-US" dirty="0"/>
          </a:p>
          <a:p>
            <a:pPr marL="457200" indent="-457200">
              <a:buClr>
                <a:srgbClr val="003399"/>
              </a:buClr>
              <a:buFont typeface="+mj-lt"/>
              <a:buAutoNum type="arabicPeriod"/>
            </a:pPr>
            <a:r>
              <a:rPr lang="en-US" u="sng" dirty="0">
                <a:solidFill>
                  <a:srgbClr val="FF6600"/>
                </a:solidFill>
              </a:rPr>
              <a:t>Assurance</a:t>
            </a:r>
            <a:r>
              <a:rPr lang="en-US" dirty="0"/>
              <a:t> – Operational security requirements</a:t>
            </a:r>
            <a:r>
              <a:rPr lang="en-US" dirty="0" smtClean="0"/>
              <a:t>.</a:t>
            </a:r>
          </a:p>
          <a:p>
            <a:pPr lvl="1">
              <a:buClr>
                <a:srgbClr val="003399"/>
              </a:buClr>
            </a:pPr>
            <a:r>
              <a:rPr lang="en-US" dirty="0" smtClean="0"/>
              <a:t>Assurance in meeting the policy, marking, identification, and accountability requirements</a:t>
            </a:r>
            <a:endParaRPr lang="en-US" dirty="0"/>
          </a:p>
          <a:p>
            <a:pPr lvl="1">
              <a:buClr>
                <a:srgbClr val="003399"/>
              </a:buClr>
            </a:pPr>
            <a:r>
              <a:rPr lang="en-US" dirty="0"/>
              <a:t>Documentation – Security </a:t>
            </a:r>
            <a:r>
              <a:rPr lang="en-US" dirty="0" smtClean="0"/>
              <a:t>features </a:t>
            </a:r>
            <a:r>
              <a:rPr lang="en-US" dirty="0"/>
              <a:t>u</a:t>
            </a:r>
            <a:r>
              <a:rPr lang="en-US" dirty="0" smtClean="0"/>
              <a:t>ser’s </a:t>
            </a:r>
            <a:r>
              <a:rPr lang="en-US" dirty="0"/>
              <a:t>g</a:t>
            </a:r>
            <a:r>
              <a:rPr lang="en-US" dirty="0" smtClean="0"/>
              <a:t>uide </a:t>
            </a:r>
            <a:r>
              <a:rPr lang="en-US" dirty="0"/>
              <a:t>(</a:t>
            </a:r>
            <a:r>
              <a:rPr lang="en-US" u="sng" dirty="0">
                <a:solidFill>
                  <a:srgbClr val="FF6600"/>
                </a:solidFill>
              </a:rPr>
              <a:t>SFUG</a:t>
            </a:r>
            <a:r>
              <a:rPr lang="en-US" dirty="0"/>
              <a:t>), </a:t>
            </a:r>
            <a:r>
              <a:rPr lang="en-US" dirty="0" smtClean="0"/>
              <a:t>trusted </a:t>
            </a:r>
            <a:r>
              <a:rPr lang="en-US" dirty="0"/>
              <a:t>f</a:t>
            </a:r>
            <a:r>
              <a:rPr lang="en-US" dirty="0" smtClean="0"/>
              <a:t>acility </a:t>
            </a:r>
            <a:r>
              <a:rPr lang="en-US" dirty="0"/>
              <a:t>manual (</a:t>
            </a:r>
            <a:r>
              <a:rPr lang="en-US" u="sng" dirty="0">
                <a:solidFill>
                  <a:srgbClr val="FF6600"/>
                </a:solidFill>
              </a:rPr>
              <a:t>TFM</a:t>
            </a:r>
            <a:r>
              <a:rPr lang="en-US" dirty="0"/>
              <a:t>), </a:t>
            </a:r>
            <a:r>
              <a:rPr lang="en-US" dirty="0" smtClean="0"/>
              <a:t>test </a:t>
            </a:r>
            <a:r>
              <a:rPr lang="en-US" dirty="0"/>
              <a:t>&amp; </a:t>
            </a:r>
            <a:r>
              <a:rPr lang="en-US" dirty="0" smtClean="0"/>
              <a:t>design </a:t>
            </a:r>
            <a:r>
              <a:rPr lang="en-US" dirty="0"/>
              <a:t>d</a:t>
            </a:r>
            <a:r>
              <a:rPr lang="en-US" dirty="0" smtClean="0"/>
              <a:t>ocument</a:t>
            </a:r>
            <a:endParaRPr lang="en-US" dirty="0"/>
          </a:p>
          <a:p>
            <a:pPr marL="457200" indent="-457200">
              <a:buClr>
                <a:srgbClr val="003399"/>
              </a:buClr>
              <a:buFont typeface="+mj-lt"/>
              <a:buAutoNum type="arabicPeriod"/>
            </a:pPr>
            <a:r>
              <a:rPr lang="en-US" u="sng" dirty="0">
                <a:solidFill>
                  <a:srgbClr val="FF6600"/>
                </a:solidFill>
              </a:rPr>
              <a:t>Continuous protection</a:t>
            </a:r>
            <a:r>
              <a:rPr lang="en-US" dirty="0"/>
              <a:t> – </a:t>
            </a:r>
            <a:r>
              <a:rPr lang="en-US" u="sng" dirty="0">
                <a:solidFill>
                  <a:srgbClr val="FF6600"/>
                </a:solidFill>
              </a:rPr>
              <a:t>Anti-tamper</a:t>
            </a:r>
            <a:r>
              <a:rPr lang="en-US" dirty="0"/>
              <a:t> provision.</a:t>
            </a:r>
          </a:p>
        </p:txBody>
      </p:sp>
      <p:sp>
        <p:nvSpPr>
          <p:cNvPr id="5" name="TextBox 4"/>
          <p:cNvSpPr txBox="1"/>
          <p:nvPr/>
        </p:nvSpPr>
        <p:spPr>
          <a:xfrm>
            <a:off x="914400" y="6504801"/>
            <a:ext cx="7620000" cy="276999"/>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a:t>
            </a:r>
            <a:r>
              <a:rPr lang="en-US" dirty="0" smtClean="0">
                <a:solidFill>
                  <a:srgbClr val="003399"/>
                </a:solidFill>
              </a:rPr>
              <a:t> (TCSEC),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 </a:t>
            </a:r>
            <a:fld id="{1EBC25A4-A06E-4B02-9B19-A8B4B2B91455}" type="slidenum">
              <a:rPr lang="en-US" smtClean="0"/>
              <a:pPr/>
              <a:t>48</a:t>
            </a:fld>
            <a:r>
              <a:rPr lang="en-US" smtClean="0"/>
              <a:t> -</a:t>
            </a:r>
            <a:endParaRPr lang="en-US" dirty="0"/>
          </a:p>
        </p:txBody>
      </p:sp>
      <p:sp>
        <p:nvSpPr>
          <p:cNvPr id="715778" name="Rectangle 2"/>
          <p:cNvSpPr>
            <a:spLocks noGrp="1" noChangeArrowheads="1"/>
          </p:cNvSpPr>
          <p:nvPr>
            <p:ph type="title"/>
          </p:nvPr>
        </p:nvSpPr>
        <p:spPr/>
        <p:txBody>
          <a:bodyPr/>
          <a:lstStyle/>
          <a:p>
            <a:r>
              <a:rPr lang="en-US" sz="1200" smtClean="0"/>
              <a:t>Evaluation Criteria</a:t>
            </a:r>
            <a:r>
              <a:rPr lang="en-US" smtClean="0"/>
              <a:t/>
            </a:r>
            <a:br>
              <a:rPr lang="en-US" smtClean="0"/>
            </a:br>
            <a:r>
              <a:rPr lang="en-US" smtClean="0"/>
              <a:t>TCSEC Divisions</a:t>
            </a:r>
            <a:endParaRPr lang="en-US" dirty="0"/>
          </a:p>
        </p:txBody>
      </p:sp>
      <p:sp>
        <p:nvSpPr>
          <p:cNvPr id="715779" name="Rectangle 3"/>
          <p:cNvSpPr>
            <a:spLocks noGrp="1" noChangeArrowheads="1"/>
          </p:cNvSpPr>
          <p:nvPr>
            <p:ph type="body" idx="1"/>
          </p:nvPr>
        </p:nvSpPr>
        <p:spPr/>
        <p:txBody>
          <a:bodyPr/>
          <a:lstStyle/>
          <a:p>
            <a:pPr>
              <a:buClr>
                <a:srgbClr val="003399"/>
              </a:buClr>
            </a:pPr>
            <a:r>
              <a:rPr lang="en-US" u="sng" dirty="0" smtClean="0">
                <a:solidFill>
                  <a:srgbClr val="FF6600"/>
                </a:solidFill>
              </a:rPr>
              <a:t>Division D</a:t>
            </a:r>
            <a:r>
              <a:rPr lang="en-US" dirty="0" smtClean="0"/>
              <a:t>: Minimal Protection </a:t>
            </a:r>
          </a:p>
          <a:p>
            <a:pPr>
              <a:buClr>
                <a:srgbClr val="003399"/>
              </a:buClr>
            </a:pPr>
            <a:endParaRPr lang="en-US" dirty="0" smtClean="0"/>
          </a:p>
          <a:p>
            <a:pPr>
              <a:buClr>
                <a:srgbClr val="003399"/>
              </a:buClr>
            </a:pPr>
            <a:r>
              <a:rPr lang="en-US" u="sng" dirty="0" smtClean="0">
                <a:solidFill>
                  <a:srgbClr val="FF6600"/>
                </a:solidFill>
              </a:rPr>
              <a:t>Division C</a:t>
            </a:r>
            <a:r>
              <a:rPr lang="en-US" dirty="0" smtClean="0"/>
              <a:t>: Discretionary Protection (</a:t>
            </a:r>
            <a:r>
              <a:rPr lang="en-US" u="sng" dirty="0" smtClean="0">
                <a:solidFill>
                  <a:srgbClr val="FF6600"/>
                </a:solidFill>
              </a:rPr>
              <a:t>DAC</a:t>
            </a:r>
            <a:r>
              <a:rPr lang="en-US" dirty="0" smtClean="0"/>
              <a:t>)</a:t>
            </a:r>
          </a:p>
          <a:p>
            <a:pPr lvl="1">
              <a:buClr>
                <a:srgbClr val="003399"/>
              </a:buClr>
              <a:buFont typeface="Arial" charset="0"/>
              <a:buChar char="–"/>
            </a:pPr>
            <a:r>
              <a:rPr lang="en-US" u="sng" dirty="0" smtClean="0">
                <a:solidFill>
                  <a:srgbClr val="FF6600"/>
                </a:solidFill>
              </a:rPr>
              <a:t>C1</a:t>
            </a:r>
            <a:r>
              <a:rPr lang="en-US" dirty="0" smtClean="0"/>
              <a:t>: Discretionary Security Protection</a:t>
            </a:r>
          </a:p>
          <a:p>
            <a:pPr lvl="1">
              <a:buClr>
                <a:srgbClr val="003399"/>
              </a:buClr>
              <a:buFont typeface="Arial" charset="0"/>
              <a:buChar char="–"/>
            </a:pPr>
            <a:r>
              <a:rPr lang="en-US" u="sng" dirty="0" smtClean="0">
                <a:solidFill>
                  <a:srgbClr val="FF6600"/>
                </a:solidFill>
              </a:rPr>
              <a:t>C2</a:t>
            </a:r>
            <a:r>
              <a:rPr lang="en-US" dirty="0" smtClean="0"/>
              <a:t>: Controlled Access Protection</a:t>
            </a:r>
          </a:p>
          <a:p>
            <a:pPr>
              <a:buClr>
                <a:srgbClr val="003399"/>
              </a:buClr>
              <a:buFont typeface="Arial" charset="0"/>
              <a:buChar char="–"/>
            </a:pPr>
            <a:endParaRPr lang="en-US" dirty="0" smtClean="0"/>
          </a:p>
          <a:p>
            <a:pPr>
              <a:buClr>
                <a:srgbClr val="003399"/>
              </a:buClr>
            </a:pPr>
            <a:r>
              <a:rPr lang="en-US" u="sng" dirty="0" smtClean="0">
                <a:solidFill>
                  <a:srgbClr val="FF6600"/>
                </a:solidFill>
              </a:rPr>
              <a:t>Division B</a:t>
            </a:r>
            <a:r>
              <a:rPr lang="en-US" dirty="0" smtClean="0"/>
              <a:t>: Mandatory Protection (</a:t>
            </a:r>
            <a:r>
              <a:rPr lang="en-US" u="sng" dirty="0" smtClean="0">
                <a:solidFill>
                  <a:srgbClr val="FF6600"/>
                </a:solidFill>
              </a:rPr>
              <a:t>MAC</a:t>
            </a:r>
            <a:r>
              <a:rPr lang="en-US" dirty="0" smtClean="0"/>
              <a:t>)</a:t>
            </a:r>
          </a:p>
          <a:p>
            <a:pPr lvl="1">
              <a:buClr>
                <a:srgbClr val="003399"/>
              </a:buClr>
              <a:buFont typeface="Arial" charset="0"/>
              <a:buChar char="–"/>
            </a:pPr>
            <a:r>
              <a:rPr lang="en-US" u="sng" dirty="0" smtClean="0">
                <a:solidFill>
                  <a:srgbClr val="FF6600"/>
                </a:solidFill>
              </a:rPr>
              <a:t>B1</a:t>
            </a:r>
            <a:r>
              <a:rPr lang="en-US" dirty="0" smtClean="0"/>
              <a:t>: Labeled Security Protection</a:t>
            </a:r>
          </a:p>
          <a:p>
            <a:pPr lvl="1">
              <a:buClr>
                <a:srgbClr val="003399"/>
              </a:buClr>
              <a:buFont typeface="Arial" charset="0"/>
              <a:buChar char="–"/>
            </a:pPr>
            <a:r>
              <a:rPr lang="en-US" u="sng" dirty="0" smtClean="0">
                <a:solidFill>
                  <a:srgbClr val="FF6600"/>
                </a:solidFill>
              </a:rPr>
              <a:t>B2</a:t>
            </a:r>
            <a:r>
              <a:rPr lang="en-US" dirty="0" smtClean="0"/>
              <a:t>: Structured Protection</a:t>
            </a:r>
          </a:p>
          <a:p>
            <a:pPr lvl="1">
              <a:buClr>
                <a:srgbClr val="003399"/>
              </a:buClr>
              <a:buFont typeface="Arial" charset="0"/>
              <a:buChar char="–"/>
            </a:pPr>
            <a:r>
              <a:rPr lang="en-US" u="sng" dirty="0" smtClean="0">
                <a:solidFill>
                  <a:srgbClr val="FF6600"/>
                </a:solidFill>
              </a:rPr>
              <a:t>B3</a:t>
            </a:r>
            <a:r>
              <a:rPr lang="en-US" dirty="0" smtClean="0"/>
              <a:t>: Security Domains</a:t>
            </a:r>
          </a:p>
          <a:p>
            <a:pPr>
              <a:buClr>
                <a:srgbClr val="003399"/>
              </a:buClr>
              <a:buFont typeface="Arial" charset="0"/>
              <a:buChar char="–"/>
            </a:pPr>
            <a:endParaRPr lang="en-US" dirty="0" smtClean="0"/>
          </a:p>
          <a:p>
            <a:pPr>
              <a:buClr>
                <a:srgbClr val="003399"/>
              </a:buClr>
            </a:pPr>
            <a:r>
              <a:rPr lang="en-US" u="sng" dirty="0" smtClean="0">
                <a:solidFill>
                  <a:srgbClr val="FF6600"/>
                </a:solidFill>
              </a:rPr>
              <a:t>Division A</a:t>
            </a:r>
            <a:r>
              <a:rPr lang="en-US" dirty="0" smtClean="0"/>
              <a:t>: Verified Protection</a:t>
            </a:r>
          </a:p>
          <a:p>
            <a:pPr lvl="1">
              <a:buClr>
                <a:srgbClr val="003399"/>
              </a:buClr>
              <a:buFont typeface="Arial" charset="0"/>
              <a:buChar char="–"/>
            </a:pPr>
            <a:r>
              <a:rPr lang="en-US" u="sng" dirty="0" smtClean="0">
                <a:solidFill>
                  <a:srgbClr val="FF6600"/>
                </a:solidFill>
              </a:rPr>
              <a:t>A1</a:t>
            </a:r>
            <a:r>
              <a:rPr lang="en-US" dirty="0" smtClean="0"/>
              <a:t>: Verified Design</a:t>
            </a:r>
            <a:endParaRPr lang="en-US" dirty="0"/>
          </a:p>
        </p:txBody>
      </p:sp>
      <p:sp>
        <p:nvSpPr>
          <p:cNvPr id="5" name="TextBox 4"/>
          <p:cNvSpPr txBox="1"/>
          <p:nvPr/>
        </p:nvSpPr>
        <p:spPr>
          <a:xfrm>
            <a:off x="990600" y="6504801"/>
            <a:ext cx="7620000" cy="276999"/>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a:t>
            </a:r>
            <a:r>
              <a:rPr lang="en-US" dirty="0" smtClean="0">
                <a:solidFill>
                  <a:srgbClr val="003399"/>
                </a:solidFill>
              </a:rPr>
              <a:t> (TCSEC),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Evaluation Criteria</a:t>
            </a:r>
            <a:r>
              <a:rPr lang="en-US" dirty="0" smtClean="0"/>
              <a:t/>
            </a:r>
            <a:br>
              <a:rPr lang="en-US" dirty="0" smtClean="0"/>
            </a:br>
            <a:r>
              <a:rPr lang="en-US" dirty="0" smtClean="0"/>
              <a:t>TCSEC Division C: Discretionary Protection</a:t>
            </a:r>
            <a:endParaRPr lang="en-US" dirty="0"/>
          </a:p>
        </p:txBody>
      </p:sp>
      <p:sp>
        <p:nvSpPr>
          <p:cNvPr id="3" name="Content Placeholder 2"/>
          <p:cNvSpPr>
            <a:spLocks noGrp="1"/>
          </p:cNvSpPr>
          <p:nvPr>
            <p:ph idx="1"/>
          </p:nvPr>
        </p:nvSpPr>
        <p:spPr/>
        <p:txBody>
          <a:bodyPr/>
          <a:lstStyle/>
          <a:p>
            <a:r>
              <a:rPr lang="en-US" dirty="0" smtClean="0"/>
              <a:t>C1: Discretionary Security Protection.</a:t>
            </a:r>
          </a:p>
          <a:p>
            <a:pPr lvl="1"/>
            <a:r>
              <a:rPr lang="en-US" dirty="0" smtClean="0"/>
              <a:t>Security policy: discretionary access control</a:t>
            </a:r>
          </a:p>
          <a:p>
            <a:pPr lvl="1"/>
            <a:r>
              <a:rPr lang="en-US" dirty="0" smtClean="0"/>
              <a:t>Accountability: identification and authentication</a:t>
            </a:r>
          </a:p>
          <a:p>
            <a:pPr lvl="1"/>
            <a:r>
              <a:rPr lang="en-US" dirty="0" smtClean="0"/>
              <a:t>Assurance:</a:t>
            </a:r>
          </a:p>
          <a:p>
            <a:pPr lvl="2"/>
            <a:r>
              <a:rPr lang="en-US" dirty="0" smtClean="0"/>
              <a:t>Operational assurance: system architecture, system integrity</a:t>
            </a:r>
          </a:p>
          <a:p>
            <a:pPr lvl="2"/>
            <a:r>
              <a:rPr lang="en-US" dirty="0" smtClean="0"/>
              <a:t>Life-cycle assurance: security testing</a:t>
            </a:r>
          </a:p>
          <a:p>
            <a:pPr lvl="1"/>
            <a:r>
              <a:rPr lang="en-US" dirty="0" smtClean="0"/>
              <a:t>Documentation: security features user’s guide (SFUG), trusted facility manual (TFM), test document, design document</a:t>
            </a:r>
          </a:p>
          <a:p>
            <a:r>
              <a:rPr lang="en-US" dirty="0" smtClean="0"/>
              <a:t>C2: Controlled Access Protection.</a:t>
            </a:r>
          </a:p>
          <a:p>
            <a:pPr lvl="1"/>
            <a:r>
              <a:rPr lang="en-US" dirty="0" smtClean="0"/>
              <a:t>C1 +</a:t>
            </a:r>
          </a:p>
          <a:p>
            <a:pPr lvl="1"/>
            <a:r>
              <a:rPr lang="en-US" dirty="0" smtClean="0"/>
              <a:t>Security policy: object reuse</a:t>
            </a:r>
          </a:p>
          <a:p>
            <a:pPr lvl="1"/>
            <a:r>
              <a:rPr lang="en-US" dirty="0" smtClean="0"/>
              <a:t>Accountability: audit</a:t>
            </a:r>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49</a:t>
            </a:fld>
            <a:r>
              <a:rPr lang="en-US" smtClean="0"/>
              <a:t> -</a:t>
            </a:r>
            <a:endParaRPr lang="en-US" dirty="0"/>
          </a:p>
        </p:txBody>
      </p:sp>
      <p:sp>
        <p:nvSpPr>
          <p:cNvPr id="6" name="TextBox 5"/>
          <p:cNvSpPr txBox="1"/>
          <p:nvPr/>
        </p:nvSpPr>
        <p:spPr>
          <a:xfrm>
            <a:off x="990600" y="6504801"/>
            <a:ext cx="7620000" cy="276999"/>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a:t>
            </a:r>
            <a:r>
              <a:rPr lang="en-US" dirty="0" smtClean="0">
                <a:solidFill>
                  <a:srgbClr val="003399"/>
                </a:solidFill>
              </a:rPr>
              <a:t> (TCSEC),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Computing Platforms </a:t>
            </a:r>
            <a:r>
              <a:rPr lang="en-US" dirty="0" smtClean="0"/>
              <a:t/>
            </a:r>
            <a:br>
              <a:rPr lang="en-US" dirty="0" smtClean="0"/>
            </a:br>
            <a:r>
              <a:rPr lang="en-US" dirty="0" smtClean="0"/>
              <a:t>Von Neumann Model</a:t>
            </a:r>
            <a:endParaRPr lang="en-US" dirty="0"/>
          </a:p>
        </p:txBody>
      </p:sp>
      <p:sp>
        <p:nvSpPr>
          <p:cNvPr id="3" name="Content Placeholder 2"/>
          <p:cNvSpPr>
            <a:spLocks noGrp="1"/>
          </p:cNvSpPr>
          <p:nvPr>
            <p:ph idx="1"/>
          </p:nvPr>
        </p:nvSpPr>
        <p:spPr/>
        <p:txBody>
          <a:bodyPr/>
          <a:lstStyle/>
          <a:p>
            <a:r>
              <a:rPr lang="en-US" dirty="0" smtClean="0"/>
              <a:t>In 1950s, Dr. John von Neumann wrote </a:t>
            </a:r>
            <a:br>
              <a:rPr lang="en-US" dirty="0" smtClean="0"/>
            </a:br>
            <a:r>
              <a:rPr lang="en-US" i="1" u="sng" dirty="0" smtClean="0"/>
              <a:t>The Computer and the Brains</a:t>
            </a:r>
            <a:r>
              <a:rPr lang="en-US" dirty="0" smtClean="0"/>
              <a:t> that </a:t>
            </a:r>
            <a:br>
              <a:rPr lang="en-US" dirty="0" smtClean="0"/>
            </a:br>
            <a:r>
              <a:rPr lang="en-US" dirty="0" smtClean="0"/>
              <a:t>described a system architecture for the </a:t>
            </a:r>
            <a:br>
              <a:rPr lang="en-US" dirty="0" smtClean="0"/>
            </a:br>
            <a:r>
              <a:rPr lang="en-US" dirty="0" smtClean="0"/>
              <a:t>modern micro-processor computing </a:t>
            </a:r>
            <a:br>
              <a:rPr lang="en-US" dirty="0" smtClean="0"/>
            </a:br>
            <a:r>
              <a:rPr lang="en-US" dirty="0" smtClean="0"/>
              <a:t>machine.</a:t>
            </a:r>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5</a:t>
            </a:fld>
            <a:r>
              <a:rPr lang="en-US" smtClean="0"/>
              <a:t> -</a:t>
            </a:r>
            <a:endParaRPr lang="en-US" dirty="0"/>
          </a:p>
        </p:txBody>
      </p:sp>
      <p:sp>
        <p:nvSpPr>
          <p:cNvPr id="7" name="Text Box 4"/>
          <p:cNvSpPr txBox="1">
            <a:spLocks noChangeArrowheads="1"/>
          </p:cNvSpPr>
          <p:nvPr/>
        </p:nvSpPr>
        <p:spPr bwMode="auto">
          <a:xfrm>
            <a:off x="1143000" y="6172200"/>
            <a:ext cx="7532831" cy="646331"/>
          </a:xfrm>
          <a:prstGeom prst="rect">
            <a:avLst/>
          </a:prstGeom>
          <a:noFill/>
          <a:ln w="9525">
            <a:noFill/>
            <a:miter lim="800000"/>
            <a:headEnd/>
            <a:tailEnd/>
          </a:ln>
        </p:spPr>
        <p:txBody>
          <a:bodyPr wrap="none">
            <a:spAutoFit/>
          </a:bodyPr>
          <a:lstStyle/>
          <a:p>
            <a:r>
              <a:rPr lang="en-US" b="1" dirty="0">
                <a:solidFill>
                  <a:srgbClr val="003399"/>
                </a:solidFill>
              </a:rPr>
              <a:t>Reference</a:t>
            </a:r>
            <a:r>
              <a:rPr lang="en-US" dirty="0">
                <a:solidFill>
                  <a:srgbClr val="003399"/>
                </a:solidFill>
              </a:rPr>
              <a:t>: </a:t>
            </a:r>
            <a:endParaRPr lang="en-US" dirty="0" smtClean="0">
              <a:solidFill>
                <a:srgbClr val="003399"/>
              </a:solidFill>
            </a:endParaRPr>
          </a:p>
          <a:p>
            <a:pPr marL="171450" indent="-171450">
              <a:buFont typeface="Arial"/>
              <a:buChar char="•"/>
            </a:pPr>
            <a:r>
              <a:rPr lang="en-US" dirty="0" smtClean="0">
                <a:solidFill>
                  <a:srgbClr val="003399"/>
                </a:solidFill>
              </a:rPr>
              <a:t>http://en.wikipedia.org/wiki/</a:t>
            </a:r>
            <a:r>
              <a:rPr lang="en-US" dirty="0" err="1" smtClean="0">
                <a:solidFill>
                  <a:srgbClr val="003399"/>
                </a:solidFill>
              </a:rPr>
              <a:t>Von_Neumann_architecture</a:t>
            </a:r>
            <a:endParaRPr lang="en-US" dirty="0" smtClean="0">
              <a:solidFill>
                <a:srgbClr val="003399"/>
              </a:solidFill>
            </a:endParaRPr>
          </a:p>
          <a:p>
            <a:pPr marL="171450" indent="-171450">
              <a:buFont typeface="Arial"/>
              <a:buChar char="•"/>
            </a:pPr>
            <a:r>
              <a:rPr lang="en-US" dirty="0" smtClean="0">
                <a:solidFill>
                  <a:srgbClr val="003399"/>
                </a:solidFill>
              </a:rPr>
              <a:t>Daybreak of </a:t>
            </a:r>
            <a:r>
              <a:rPr lang="en-US" dirty="0">
                <a:solidFill>
                  <a:srgbClr val="003399"/>
                </a:solidFill>
              </a:rPr>
              <a:t>the Digital Age (http://</a:t>
            </a:r>
            <a:r>
              <a:rPr lang="en-US" dirty="0" err="1">
                <a:solidFill>
                  <a:srgbClr val="003399"/>
                </a:solidFill>
              </a:rPr>
              <a:t>paw.princeton.edu</a:t>
            </a:r>
            <a:r>
              <a:rPr lang="en-US" dirty="0">
                <a:solidFill>
                  <a:srgbClr val="003399"/>
                </a:solidFill>
              </a:rPr>
              <a:t>/issues/2012/04/04/pages/5444/</a:t>
            </a:r>
            <a:r>
              <a:rPr lang="en-US" dirty="0" err="1">
                <a:solidFill>
                  <a:srgbClr val="003399"/>
                </a:solidFill>
              </a:rPr>
              <a:t>index.xml?page</a:t>
            </a:r>
            <a:r>
              <a:rPr lang="en-US" dirty="0">
                <a:solidFill>
                  <a:srgbClr val="003399"/>
                </a:solidFill>
              </a:rPr>
              <a:t>=3&amp;)</a:t>
            </a:r>
          </a:p>
        </p:txBody>
      </p:sp>
      <p:pic>
        <p:nvPicPr>
          <p:cNvPr id="99636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0" y="1066800"/>
            <a:ext cx="13335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1585745920"/>
              </p:ext>
            </p:extLst>
          </p:nvPr>
        </p:nvGraphicFramePr>
        <p:xfrm>
          <a:off x="609600" y="3124200"/>
          <a:ext cx="4191000" cy="3046073"/>
        </p:xfrm>
        <a:graphic>
          <a:graphicData uri="http://schemas.openxmlformats.org/presentationml/2006/ole">
            <mc:AlternateContent xmlns:mc="http://schemas.openxmlformats.org/markup-compatibility/2006">
              <mc:Choice xmlns:v="urn:schemas-microsoft-com:vml" Requires="v">
                <p:oleObj spid="_x0000_s996447" name="Visio" r:id="rId5" imgW="3764843" imgH="2736174" progId="Visio.Drawing.11">
                  <p:embed/>
                </p:oleObj>
              </mc:Choice>
              <mc:Fallback>
                <p:oleObj name="Visio" r:id="rId5" imgW="3764843" imgH="2736174" progId="Visio.Drawing.11">
                  <p:embed/>
                  <p:pic>
                    <p:nvPicPr>
                      <p:cNvPr id="0" name=""/>
                      <p:cNvPicPr/>
                      <p:nvPr/>
                    </p:nvPicPr>
                    <p:blipFill>
                      <a:blip r:embed="rId6"/>
                      <a:stretch>
                        <a:fillRect/>
                      </a:stretch>
                    </p:blipFill>
                    <p:spPr>
                      <a:xfrm>
                        <a:off x="609600" y="3124200"/>
                        <a:ext cx="4191000" cy="3046073"/>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4953000" y="2870200"/>
            <a:ext cx="3991087" cy="2692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Evaluation Criteria</a:t>
            </a:r>
            <a:r>
              <a:rPr lang="en-US" dirty="0" smtClean="0"/>
              <a:t/>
            </a:r>
            <a:br>
              <a:rPr lang="en-US" dirty="0" smtClean="0"/>
            </a:br>
            <a:r>
              <a:rPr lang="en-US" dirty="0" smtClean="0"/>
              <a:t>TCSEC Division B: Mandatory Protection</a:t>
            </a:r>
            <a:endParaRPr lang="en-US" dirty="0"/>
          </a:p>
        </p:txBody>
      </p:sp>
      <p:sp>
        <p:nvSpPr>
          <p:cNvPr id="3" name="Content Placeholder 2"/>
          <p:cNvSpPr>
            <a:spLocks noGrp="1"/>
          </p:cNvSpPr>
          <p:nvPr>
            <p:ph idx="1"/>
          </p:nvPr>
        </p:nvSpPr>
        <p:spPr/>
        <p:txBody>
          <a:bodyPr/>
          <a:lstStyle/>
          <a:p>
            <a:r>
              <a:rPr lang="en-US" dirty="0" smtClean="0"/>
              <a:t>B1: Labeled Security Protection</a:t>
            </a:r>
          </a:p>
          <a:p>
            <a:pPr lvl="1"/>
            <a:r>
              <a:rPr lang="en-US" dirty="0" smtClean="0"/>
              <a:t>Security policy: DAC, object reuse, </a:t>
            </a:r>
            <a:r>
              <a:rPr lang="en-US" u="sng" dirty="0" smtClean="0">
                <a:solidFill>
                  <a:srgbClr val="FF6600"/>
                </a:solidFill>
              </a:rPr>
              <a:t>labels</a:t>
            </a:r>
            <a:r>
              <a:rPr lang="en-US" dirty="0" smtClean="0"/>
              <a:t>, </a:t>
            </a:r>
            <a:r>
              <a:rPr lang="en-US" u="sng" dirty="0" smtClean="0">
                <a:solidFill>
                  <a:srgbClr val="FF6600"/>
                </a:solidFill>
              </a:rPr>
              <a:t>MAC</a:t>
            </a:r>
          </a:p>
          <a:p>
            <a:pPr lvl="1"/>
            <a:r>
              <a:rPr lang="en-US" dirty="0" smtClean="0"/>
              <a:t>Accountability: identification and authentication, audit</a:t>
            </a:r>
          </a:p>
          <a:p>
            <a:pPr lvl="1"/>
            <a:r>
              <a:rPr lang="en-US" dirty="0" smtClean="0"/>
              <a:t>Assurance:</a:t>
            </a:r>
          </a:p>
          <a:p>
            <a:pPr lvl="2"/>
            <a:r>
              <a:rPr lang="en-US" dirty="0" smtClean="0"/>
              <a:t>Operational assurance: system architecture, system integrity</a:t>
            </a:r>
          </a:p>
          <a:p>
            <a:pPr lvl="2"/>
            <a:r>
              <a:rPr lang="en-US" dirty="0" smtClean="0"/>
              <a:t>Life-cycle assurance: security testing, </a:t>
            </a:r>
            <a:r>
              <a:rPr lang="en-US" u="sng" dirty="0" smtClean="0">
                <a:solidFill>
                  <a:srgbClr val="FF6600"/>
                </a:solidFill>
              </a:rPr>
              <a:t>design specification and verification</a:t>
            </a:r>
          </a:p>
          <a:p>
            <a:pPr lvl="1"/>
            <a:r>
              <a:rPr lang="en-US" dirty="0" smtClean="0"/>
              <a:t>Documentation: security feature user’s guide (SFUG), trusted facility manual (TFM), test and design documentation</a:t>
            </a:r>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50</a:t>
            </a:fld>
            <a:r>
              <a:rPr lang="en-US" smtClean="0"/>
              <a:t> -</a:t>
            </a:r>
            <a:endParaRPr lang="en-US" dirty="0"/>
          </a:p>
        </p:txBody>
      </p:sp>
      <p:sp>
        <p:nvSpPr>
          <p:cNvPr id="6" name="TextBox 5"/>
          <p:cNvSpPr txBox="1"/>
          <p:nvPr/>
        </p:nvSpPr>
        <p:spPr>
          <a:xfrm>
            <a:off x="990600" y="6504801"/>
            <a:ext cx="7620000" cy="276999"/>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a:t>
            </a:r>
            <a:r>
              <a:rPr lang="en-US" dirty="0" smtClean="0">
                <a:solidFill>
                  <a:srgbClr val="003399"/>
                </a:solidFill>
              </a:rPr>
              <a:t> (TCSEC),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Evaluation Criteria</a:t>
            </a:r>
            <a:r>
              <a:rPr lang="en-US" dirty="0" smtClean="0"/>
              <a:t/>
            </a:r>
            <a:br>
              <a:rPr lang="en-US" dirty="0" smtClean="0"/>
            </a:br>
            <a:r>
              <a:rPr lang="en-US" dirty="0" smtClean="0"/>
              <a:t>TCSEC Division B: Mandatory Protection</a:t>
            </a:r>
            <a:endParaRPr lang="en-US" dirty="0"/>
          </a:p>
        </p:txBody>
      </p:sp>
      <p:sp>
        <p:nvSpPr>
          <p:cNvPr id="3" name="Content Placeholder 2"/>
          <p:cNvSpPr>
            <a:spLocks noGrp="1"/>
          </p:cNvSpPr>
          <p:nvPr>
            <p:ph idx="1"/>
          </p:nvPr>
        </p:nvSpPr>
        <p:spPr/>
        <p:txBody>
          <a:bodyPr/>
          <a:lstStyle/>
          <a:p>
            <a:r>
              <a:rPr lang="en-US" dirty="0" smtClean="0"/>
              <a:t>B2: Structured Protection</a:t>
            </a:r>
          </a:p>
          <a:p>
            <a:pPr lvl="1"/>
            <a:r>
              <a:rPr lang="en-US" dirty="0" smtClean="0"/>
              <a:t>Security policy: B1 + </a:t>
            </a:r>
            <a:r>
              <a:rPr lang="en-US" u="sng" dirty="0" smtClean="0">
                <a:solidFill>
                  <a:srgbClr val="FF6600"/>
                </a:solidFill>
              </a:rPr>
              <a:t>subject sensitivity labels</a:t>
            </a:r>
            <a:r>
              <a:rPr lang="en-US" dirty="0" smtClean="0"/>
              <a:t>, </a:t>
            </a:r>
            <a:r>
              <a:rPr lang="en-US" u="sng" dirty="0" smtClean="0">
                <a:solidFill>
                  <a:srgbClr val="FF6600"/>
                </a:solidFill>
              </a:rPr>
              <a:t>device labels</a:t>
            </a:r>
          </a:p>
          <a:p>
            <a:pPr lvl="1"/>
            <a:r>
              <a:rPr lang="en-US" dirty="0" smtClean="0"/>
              <a:t>Accountability: B1 + </a:t>
            </a:r>
            <a:r>
              <a:rPr lang="en-US" u="sng" dirty="0" smtClean="0">
                <a:solidFill>
                  <a:srgbClr val="FF6600"/>
                </a:solidFill>
              </a:rPr>
              <a:t>trusted path</a:t>
            </a:r>
          </a:p>
          <a:p>
            <a:pPr lvl="1"/>
            <a:r>
              <a:rPr lang="en-US" dirty="0" smtClean="0"/>
              <a:t>Assurance: </a:t>
            </a:r>
          </a:p>
          <a:p>
            <a:pPr lvl="2"/>
            <a:r>
              <a:rPr lang="en-US" dirty="0" smtClean="0"/>
              <a:t>Operational assurance: B1 + </a:t>
            </a:r>
            <a:r>
              <a:rPr lang="en-US" u="sng" dirty="0" smtClean="0">
                <a:solidFill>
                  <a:srgbClr val="FF6600"/>
                </a:solidFill>
              </a:rPr>
              <a:t>covert channel analysis</a:t>
            </a:r>
            <a:r>
              <a:rPr lang="en-US" dirty="0" smtClean="0"/>
              <a:t>, </a:t>
            </a:r>
            <a:r>
              <a:rPr lang="en-US" u="sng" dirty="0" smtClean="0">
                <a:solidFill>
                  <a:srgbClr val="FF6600"/>
                </a:solidFill>
              </a:rPr>
              <a:t>trusted facility management</a:t>
            </a:r>
          </a:p>
          <a:p>
            <a:pPr lvl="2"/>
            <a:r>
              <a:rPr lang="en-US" dirty="0" smtClean="0"/>
              <a:t>Life-cycle assurance: B1 + </a:t>
            </a:r>
            <a:r>
              <a:rPr lang="en-US" u="sng" dirty="0" smtClean="0">
                <a:solidFill>
                  <a:srgbClr val="FF6600"/>
                </a:solidFill>
              </a:rPr>
              <a:t>configuration management</a:t>
            </a:r>
          </a:p>
          <a:p>
            <a:pPr lvl="1"/>
            <a:r>
              <a:rPr lang="en-US" dirty="0" smtClean="0"/>
              <a:t>Documentation: B1</a:t>
            </a:r>
          </a:p>
          <a:p>
            <a:r>
              <a:rPr lang="en-US" dirty="0" smtClean="0"/>
              <a:t>B3: Security Domains</a:t>
            </a:r>
          </a:p>
          <a:p>
            <a:pPr lvl="1"/>
            <a:r>
              <a:rPr lang="en-US" dirty="0" smtClean="0"/>
              <a:t>Security policy: B2</a:t>
            </a:r>
          </a:p>
          <a:p>
            <a:pPr lvl="1"/>
            <a:r>
              <a:rPr lang="en-US" dirty="0" smtClean="0"/>
              <a:t>Accountability: B2</a:t>
            </a:r>
          </a:p>
          <a:p>
            <a:pPr lvl="1"/>
            <a:r>
              <a:rPr lang="en-US" dirty="0" smtClean="0"/>
              <a:t>Assurance: </a:t>
            </a:r>
          </a:p>
          <a:p>
            <a:pPr lvl="2"/>
            <a:r>
              <a:rPr lang="en-US" dirty="0" smtClean="0"/>
              <a:t>Operational assurance: B2 + </a:t>
            </a:r>
            <a:r>
              <a:rPr lang="en-US" u="sng" dirty="0" smtClean="0">
                <a:solidFill>
                  <a:srgbClr val="FF6600"/>
                </a:solidFill>
              </a:rPr>
              <a:t>trusted recovery</a:t>
            </a:r>
          </a:p>
          <a:p>
            <a:pPr lvl="2"/>
            <a:r>
              <a:rPr lang="en-US" dirty="0" smtClean="0"/>
              <a:t>Life-cycle assurance: B2</a:t>
            </a:r>
          </a:p>
          <a:p>
            <a:pPr lvl="1"/>
            <a:r>
              <a:rPr lang="en-US" dirty="0" smtClean="0"/>
              <a:t>Documentation: B2</a:t>
            </a:r>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51</a:t>
            </a:fld>
            <a:r>
              <a:rPr lang="en-US" smtClean="0"/>
              <a:t> -</a:t>
            </a:r>
            <a:endParaRPr lang="en-US" dirty="0"/>
          </a:p>
        </p:txBody>
      </p:sp>
      <p:sp>
        <p:nvSpPr>
          <p:cNvPr id="6" name="TextBox 5"/>
          <p:cNvSpPr txBox="1"/>
          <p:nvPr/>
        </p:nvSpPr>
        <p:spPr>
          <a:xfrm>
            <a:off x="990600" y="6504801"/>
            <a:ext cx="7620000" cy="276999"/>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a:t>
            </a:r>
            <a:r>
              <a:rPr lang="en-US" dirty="0" smtClean="0">
                <a:solidFill>
                  <a:srgbClr val="003399"/>
                </a:solidFill>
              </a:rPr>
              <a:t> (TCSEC),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Evaluation Criteria</a:t>
            </a:r>
            <a:r>
              <a:rPr lang="en-US" dirty="0" smtClean="0"/>
              <a:t/>
            </a:r>
            <a:br>
              <a:rPr lang="en-US" dirty="0" smtClean="0"/>
            </a:br>
            <a:r>
              <a:rPr lang="en-US" dirty="0" smtClean="0"/>
              <a:t>TCSEC Division A: Verified Protection</a:t>
            </a:r>
            <a:endParaRPr lang="en-US" dirty="0"/>
          </a:p>
        </p:txBody>
      </p:sp>
      <p:sp>
        <p:nvSpPr>
          <p:cNvPr id="3" name="Content Placeholder 2"/>
          <p:cNvSpPr>
            <a:spLocks noGrp="1"/>
          </p:cNvSpPr>
          <p:nvPr>
            <p:ph idx="1"/>
          </p:nvPr>
        </p:nvSpPr>
        <p:spPr/>
        <p:txBody>
          <a:bodyPr/>
          <a:lstStyle/>
          <a:p>
            <a:r>
              <a:rPr lang="en-US" dirty="0" smtClean="0"/>
              <a:t>A1: Verified Design</a:t>
            </a:r>
          </a:p>
          <a:p>
            <a:pPr lvl="1"/>
            <a:r>
              <a:rPr lang="en-US" dirty="0" smtClean="0"/>
              <a:t>Functionally equivalent as class: B3</a:t>
            </a:r>
          </a:p>
          <a:p>
            <a:pPr lvl="1"/>
            <a:r>
              <a:rPr lang="en-US" dirty="0" smtClean="0"/>
              <a:t>Requires design verification</a:t>
            </a:r>
          </a:p>
          <a:p>
            <a:pPr lvl="2"/>
            <a:r>
              <a:rPr lang="en-US" dirty="0" smtClean="0"/>
              <a:t>Security policy must be identified and documented (including a mathematical proof of the security model)</a:t>
            </a:r>
          </a:p>
          <a:p>
            <a:pPr lvl="2"/>
            <a:r>
              <a:rPr lang="en-US" dirty="0" smtClean="0"/>
              <a:t>Must provide a formal top-level specification (FTLS) that identifies all the components that constitutes trusted computing base (TCB)</a:t>
            </a:r>
          </a:p>
          <a:p>
            <a:pPr lvl="2"/>
            <a:r>
              <a:rPr lang="en-US" dirty="0" smtClean="0"/>
              <a:t>The FTLS of the TCB must be shown to be consistent with the documented security policy model (FTLS ≈ security policy)</a:t>
            </a:r>
          </a:p>
          <a:p>
            <a:pPr lvl="2"/>
            <a:r>
              <a:rPr lang="en-US" dirty="0" smtClean="0"/>
              <a:t>The TCB must be shown to be consistent with the documented FTLS (TCB ≈ FTLS)</a:t>
            </a:r>
          </a:p>
          <a:p>
            <a:pPr lvl="2"/>
            <a:r>
              <a:rPr lang="en-US" dirty="0" smtClean="0"/>
              <a:t>Formal analysis techniques must be used to identify and analyze covert channels</a:t>
            </a:r>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52</a:t>
            </a:fld>
            <a:r>
              <a:rPr lang="en-US" smtClean="0"/>
              <a:t> -</a:t>
            </a:r>
            <a:endParaRPr lang="en-US" dirty="0"/>
          </a:p>
        </p:txBody>
      </p:sp>
      <p:sp>
        <p:nvSpPr>
          <p:cNvPr id="6" name="TextBox 5"/>
          <p:cNvSpPr txBox="1"/>
          <p:nvPr/>
        </p:nvSpPr>
        <p:spPr>
          <a:xfrm>
            <a:off x="990600" y="6504801"/>
            <a:ext cx="7620000" cy="276999"/>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a:t>
            </a:r>
            <a:r>
              <a:rPr lang="en-US" dirty="0" smtClean="0">
                <a:solidFill>
                  <a:srgbClr val="003399"/>
                </a:solidFill>
              </a:rPr>
              <a:t> (TCSEC),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5FA276F7-6229-41B3-B6A8-4C6FFF13446C}" type="slidenum">
              <a:rPr lang="en-US"/>
              <a:pPr/>
              <a:t>53</a:t>
            </a:fld>
            <a:r>
              <a:rPr lang="en-US" dirty="0"/>
              <a:t> -</a:t>
            </a:r>
          </a:p>
        </p:txBody>
      </p:sp>
      <p:sp>
        <p:nvSpPr>
          <p:cNvPr id="717826" name="Rectangle 2"/>
          <p:cNvSpPr>
            <a:spLocks noGrp="1" noChangeArrowheads="1"/>
          </p:cNvSpPr>
          <p:nvPr>
            <p:ph type="title"/>
          </p:nvPr>
        </p:nvSpPr>
        <p:spPr/>
        <p:txBody>
          <a:bodyPr/>
          <a:lstStyle/>
          <a:p>
            <a:r>
              <a:rPr lang="en-US" sz="1200" dirty="0"/>
              <a:t>Evaluation Criteria</a:t>
            </a:r>
            <a:br>
              <a:rPr lang="en-US" sz="1200" dirty="0"/>
            </a:br>
            <a:r>
              <a:rPr lang="en-US" dirty="0"/>
              <a:t>Information Technology Security Evaluation </a:t>
            </a:r>
            <a:br>
              <a:rPr lang="en-US" dirty="0"/>
            </a:br>
            <a:r>
              <a:rPr lang="en-US" dirty="0"/>
              <a:t>Criteria (ITSEC)</a:t>
            </a:r>
          </a:p>
        </p:txBody>
      </p:sp>
      <p:sp>
        <p:nvSpPr>
          <p:cNvPr id="717827" name="Rectangle 3"/>
          <p:cNvSpPr>
            <a:spLocks noGrp="1" noChangeArrowheads="1"/>
          </p:cNvSpPr>
          <p:nvPr>
            <p:ph type="body" idx="1"/>
          </p:nvPr>
        </p:nvSpPr>
        <p:spPr/>
        <p:txBody>
          <a:bodyPr/>
          <a:lstStyle/>
          <a:p>
            <a:pPr>
              <a:buClr>
                <a:srgbClr val="003399"/>
              </a:buClr>
            </a:pPr>
            <a:r>
              <a:rPr lang="en-US" u="sng" dirty="0">
                <a:solidFill>
                  <a:srgbClr val="FF6600"/>
                </a:solidFill>
              </a:rPr>
              <a:t>Security objectives</a:t>
            </a:r>
            <a:r>
              <a:rPr lang="en-US" dirty="0"/>
              <a:t>:  </a:t>
            </a:r>
            <a:r>
              <a:rPr lang="en-US" u="sng" dirty="0">
                <a:solidFill>
                  <a:srgbClr val="FF6600"/>
                </a:solidFill>
              </a:rPr>
              <a:t>Why</a:t>
            </a:r>
            <a:r>
              <a:rPr lang="en-US" dirty="0"/>
              <a:t> is the functionality wanted?</a:t>
            </a:r>
          </a:p>
          <a:p>
            <a:pPr lvl="1">
              <a:buClr>
                <a:srgbClr val="003399"/>
              </a:buClr>
            </a:pPr>
            <a:r>
              <a:rPr lang="en-US" dirty="0"/>
              <a:t>Statements about the system environment.</a:t>
            </a:r>
          </a:p>
          <a:p>
            <a:pPr lvl="1">
              <a:buClr>
                <a:srgbClr val="003399"/>
              </a:buClr>
            </a:pPr>
            <a:r>
              <a:rPr lang="en-US" dirty="0"/>
              <a:t>Assumption about the </a:t>
            </a:r>
            <a:r>
              <a:rPr lang="en-US" dirty="0" smtClean="0"/>
              <a:t>target of evaluation (TOE) </a:t>
            </a:r>
            <a:r>
              <a:rPr lang="en-US" dirty="0"/>
              <a:t>environment.</a:t>
            </a:r>
          </a:p>
          <a:p>
            <a:pPr>
              <a:buClr>
                <a:srgbClr val="003399"/>
              </a:buClr>
            </a:pPr>
            <a:r>
              <a:rPr lang="en-US" u="sng" dirty="0">
                <a:solidFill>
                  <a:srgbClr val="FF6600"/>
                </a:solidFill>
              </a:rPr>
              <a:t>Security functions (F)</a:t>
            </a:r>
            <a:r>
              <a:rPr lang="en-US" dirty="0"/>
              <a:t>: </a:t>
            </a:r>
            <a:r>
              <a:rPr lang="en-US" u="sng" dirty="0">
                <a:solidFill>
                  <a:srgbClr val="FF6600"/>
                </a:solidFill>
              </a:rPr>
              <a:t>What</a:t>
            </a:r>
            <a:r>
              <a:rPr lang="en-US" dirty="0"/>
              <a:t> is actually done?</a:t>
            </a:r>
          </a:p>
          <a:p>
            <a:pPr lvl="1">
              <a:buClr>
                <a:srgbClr val="003399"/>
              </a:buClr>
            </a:pPr>
            <a:r>
              <a:rPr lang="en-US" dirty="0"/>
              <a:t>Rational for security functions.</a:t>
            </a:r>
          </a:p>
          <a:p>
            <a:pPr lvl="1">
              <a:buClr>
                <a:srgbClr val="003399"/>
              </a:buClr>
            </a:pPr>
            <a:r>
              <a:rPr lang="en-US" dirty="0"/>
              <a:t>Required security mechanisms.</a:t>
            </a:r>
          </a:p>
          <a:p>
            <a:pPr lvl="1">
              <a:buClr>
                <a:srgbClr val="003399"/>
              </a:buClr>
            </a:pPr>
            <a:r>
              <a:rPr lang="en-US" dirty="0"/>
              <a:t>Required evaluation level.</a:t>
            </a:r>
          </a:p>
          <a:p>
            <a:pPr>
              <a:buClr>
                <a:srgbClr val="003399"/>
              </a:buClr>
            </a:pPr>
            <a:r>
              <a:rPr lang="en-US" u="sng" dirty="0">
                <a:solidFill>
                  <a:srgbClr val="FF6600"/>
                </a:solidFill>
              </a:rPr>
              <a:t>Security assurance (E)</a:t>
            </a:r>
            <a:r>
              <a:rPr lang="en-US" dirty="0"/>
              <a:t>: </a:t>
            </a:r>
            <a:r>
              <a:rPr lang="en-US" u="sng" dirty="0">
                <a:solidFill>
                  <a:srgbClr val="FF6600"/>
                </a:solidFill>
              </a:rPr>
              <a:t>How</a:t>
            </a:r>
            <a:r>
              <a:rPr lang="en-US" dirty="0"/>
              <a:t> is it done?</a:t>
            </a:r>
          </a:p>
          <a:p>
            <a:pPr lvl="1">
              <a:buClr>
                <a:srgbClr val="003399"/>
              </a:buClr>
            </a:pPr>
            <a:r>
              <a:rPr lang="en-US" dirty="0"/>
              <a:t>The level of assurance required in the TOE.</a:t>
            </a:r>
          </a:p>
        </p:txBody>
      </p:sp>
      <p:sp>
        <p:nvSpPr>
          <p:cNvPr id="7" name="TextBox 6"/>
          <p:cNvSpPr txBox="1"/>
          <p:nvPr/>
        </p:nvSpPr>
        <p:spPr>
          <a:xfrm>
            <a:off x="1143000" y="65048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Information Technology Security Evaluation Criteria</a:t>
            </a:r>
            <a:r>
              <a:rPr lang="en-US" i="1" dirty="0" smtClean="0">
                <a:solidFill>
                  <a:srgbClr val="003399"/>
                </a:solidFill>
              </a:rPr>
              <a:t> (ITSEC)</a:t>
            </a:r>
            <a:r>
              <a:rPr lang="en-US" dirty="0" smtClean="0">
                <a:solidFill>
                  <a:srgbClr val="003399"/>
                </a:solidFill>
              </a:rPr>
              <a:t>, version 1.2, June 28, 1991.</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45B56D4B-C37A-4FF9-9954-88C7B492B06D}" type="slidenum">
              <a:rPr lang="en-US"/>
              <a:pPr/>
              <a:t>54</a:t>
            </a:fld>
            <a:r>
              <a:rPr lang="en-US" dirty="0"/>
              <a:t> -</a:t>
            </a:r>
          </a:p>
        </p:txBody>
      </p:sp>
      <p:sp>
        <p:nvSpPr>
          <p:cNvPr id="719874" name="Rectangle 2"/>
          <p:cNvSpPr>
            <a:spLocks noGrp="1" noChangeArrowheads="1"/>
          </p:cNvSpPr>
          <p:nvPr>
            <p:ph type="title"/>
          </p:nvPr>
        </p:nvSpPr>
        <p:spPr/>
        <p:txBody>
          <a:bodyPr/>
          <a:lstStyle/>
          <a:p>
            <a:r>
              <a:rPr lang="en-US" sz="1200" dirty="0"/>
              <a:t>Evaluation Criteria </a:t>
            </a:r>
            <a:br>
              <a:rPr lang="en-US" sz="1200" dirty="0"/>
            </a:br>
            <a:r>
              <a:rPr lang="en-US" dirty="0"/>
              <a:t>ITSEC – Functional + Assurance Ratings</a:t>
            </a:r>
          </a:p>
        </p:txBody>
      </p:sp>
      <p:sp>
        <p:nvSpPr>
          <p:cNvPr id="719875" name="Rectangle 3"/>
          <p:cNvSpPr>
            <a:spLocks noGrp="1" noChangeArrowheads="1"/>
          </p:cNvSpPr>
          <p:nvPr>
            <p:ph type="body" idx="1"/>
          </p:nvPr>
        </p:nvSpPr>
        <p:spPr>
          <a:xfrm>
            <a:off x="152400" y="1143000"/>
            <a:ext cx="8991600" cy="5486400"/>
          </a:xfrm>
        </p:spPr>
        <p:txBody>
          <a:bodyPr>
            <a:normAutofit lnSpcReduction="10000"/>
          </a:bodyPr>
          <a:lstStyle/>
          <a:p>
            <a:pPr>
              <a:lnSpc>
                <a:spcPct val="90000"/>
              </a:lnSpc>
              <a:buClr>
                <a:srgbClr val="003399"/>
              </a:buClr>
            </a:pPr>
            <a:r>
              <a:rPr lang="en-US" u="sng" dirty="0">
                <a:solidFill>
                  <a:srgbClr val="FF6600"/>
                </a:solidFill>
              </a:rPr>
              <a:t>Functional</a:t>
            </a:r>
            <a:r>
              <a:rPr lang="en-US" dirty="0"/>
              <a:t> (</a:t>
            </a:r>
            <a:r>
              <a:rPr lang="en-US" u="sng" dirty="0">
                <a:solidFill>
                  <a:srgbClr val="FF6600"/>
                </a:solidFill>
              </a:rPr>
              <a:t>F</a:t>
            </a:r>
            <a:r>
              <a:rPr lang="en-US" dirty="0"/>
              <a:t>)</a:t>
            </a:r>
          </a:p>
          <a:p>
            <a:pPr lvl="1">
              <a:lnSpc>
                <a:spcPct val="90000"/>
              </a:lnSpc>
              <a:buClr>
                <a:srgbClr val="003399"/>
              </a:buClr>
              <a:tabLst>
                <a:tab pos="2286000" algn="l"/>
              </a:tabLst>
            </a:pPr>
            <a:r>
              <a:rPr lang="en-US" u="sng" dirty="0" smtClean="0">
                <a:solidFill>
                  <a:srgbClr val="FF6600"/>
                </a:solidFill>
              </a:rPr>
              <a:t>F-C1 </a:t>
            </a:r>
            <a:r>
              <a:rPr lang="en-US" u="sng" dirty="0">
                <a:solidFill>
                  <a:srgbClr val="FF6600"/>
                </a:solidFill>
              </a:rPr>
              <a:t>– </a:t>
            </a:r>
            <a:r>
              <a:rPr lang="en-US" u="sng" dirty="0" smtClean="0">
                <a:solidFill>
                  <a:srgbClr val="FF6600"/>
                </a:solidFill>
              </a:rPr>
              <a:t>F-B3</a:t>
            </a:r>
            <a:r>
              <a:rPr lang="en-US" dirty="0">
                <a:solidFill>
                  <a:srgbClr val="FF9900"/>
                </a:solidFill>
              </a:rPr>
              <a:t>	</a:t>
            </a:r>
            <a:r>
              <a:rPr lang="en-US" dirty="0"/>
              <a:t>Mirror the functionality aspects of TCSEC (Orange Book) 	</a:t>
            </a:r>
            <a:r>
              <a:rPr lang="en-US" dirty="0" smtClean="0"/>
              <a:t>classes</a:t>
            </a:r>
            <a:r>
              <a:rPr lang="en-US" dirty="0"/>
              <a:t>.</a:t>
            </a:r>
          </a:p>
          <a:p>
            <a:pPr lvl="1">
              <a:lnSpc>
                <a:spcPct val="90000"/>
              </a:lnSpc>
              <a:buClr>
                <a:srgbClr val="003399"/>
              </a:buClr>
              <a:tabLst>
                <a:tab pos="2286000" algn="l"/>
              </a:tabLst>
            </a:pPr>
            <a:r>
              <a:rPr lang="en-US" u="sng" dirty="0">
                <a:solidFill>
                  <a:srgbClr val="FF6600"/>
                </a:solidFill>
              </a:rPr>
              <a:t>F6</a:t>
            </a:r>
            <a:r>
              <a:rPr lang="en-US" dirty="0"/>
              <a:t>	High </a:t>
            </a:r>
            <a:r>
              <a:rPr lang="en-US" u="sng" dirty="0">
                <a:solidFill>
                  <a:srgbClr val="FF6600"/>
                </a:solidFill>
              </a:rPr>
              <a:t>integrity</a:t>
            </a:r>
            <a:r>
              <a:rPr lang="en-US" dirty="0"/>
              <a:t> req. for </a:t>
            </a:r>
            <a:r>
              <a:rPr lang="en-US" u="sng" dirty="0">
                <a:solidFill>
                  <a:srgbClr val="FF6600"/>
                </a:solidFill>
              </a:rPr>
              <a:t>data</a:t>
            </a:r>
            <a:r>
              <a:rPr lang="en-US" dirty="0"/>
              <a:t> and programs.</a:t>
            </a:r>
          </a:p>
          <a:p>
            <a:pPr lvl="1">
              <a:lnSpc>
                <a:spcPct val="90000"/>
              </a:lnSpc>
              <a:buClr>
                <a:srgbClr val="003399"/>
              </a:buClr>
              <a:tabLst>
                <a:tab pos="2286000" algn="l"/>
              </a:tabLst>
            </a:pPr>
            <a:r>
              <a:rPr lang="en-US" u="sng" dirty="0">
                <a:solidFill>
                  <a:srgbClr val="FF6600"/>
                </a:solidFill>
              </a:rPr>
              <a:t>F7</a:t>
            </a:r>
            <a:r>
              <a:rPr lang="en-US" dirty="0"/>
              <a:t>	High </a:t>
            </a:r>
            <a:r>
              <a:rPr lang="en-US" u="sng" dirty="0">
                <a:solidFill>
                  <a:srgbClr val="FF6600"/>
                </a:solidFill>
              </a:rPr>
              <a:t>availability</a:t>
            </a:r>
            <a:r>
              <a:rPr lang="en-US" dirty="0"/>
              <a:t> req. for system.</a:t>
            </a:r>
          </a:p>
          <a:p>
            <a:pPr lvl="1">
              <a:lnSpc>
                <a:spcPct val="90000"/>
              </a:lnSpc>
              <a:buClr>
                <a:srgbClr val="003399"/>
              </a:buClr>
              <a:tabLst>
                <a:tab pos="2286000" algn="l"/>
              </a:tabLst>
            </a:pPr>
            <a:r>
              <a:rPr lang="en-US" u="sng" dirty="0">
                <a:solidFill>
                  <a:srgbClr val="FF6600"/>
                </a:solidFill>
              </a:rPr>
              <a:t>F8</a:t>
            </a:r>
            <a:r>
              <a:rPr lang="en-US" dirty="0"/>
              <a:t>	High </a:t>
            </a:r>
            <a:r>
              <a:rPr lang="en-US" u="sng" dirty="0">
                <a:solidFill>
                  <a:srgbClr val="FF6600"/>
                </a:solidFill>
              </a:rPr>
              <a:t>integrity</a:t>
            </a:r>
            <a:r>
              <a:rPr lang="en-US" dirty="0"/>
              <a:t> req. for </a:t>
            </a:r>
            <a:r>
              <a:rPr lang="en-US" u="sng" dirty="0">
                <a:solidFill>
                  <a:srgbClr val="FF6600"/>
                </a:solidFill>
              </a:rPr>
              <a:t>data communications</a:t>
            </a:r>
            <a:r>
              <a:rPr lang="en-US" dirty="0"/>
              <a:t>.</a:t>
            </a:r>
          </a:p>
          <a:p>
            <a:pPr lvl="1">
              <a:lnSpc>
                <a:spcPct val="90000"/>
              </a:lnSpc>
              <a:buClr>
                <a:srgbClr val="003399"/>
              </a:buClr>
              <a:tabLst>
                <a:tab pos="2286000" algn="l"/>
              </a:tabLst>
            </a:pPr>
            <a:r>
              <a:rPr lang="en-US" u="sng" dirty="0">
                <a:solidFill>
                  <a:srgbClr val="FF6600"/>
                </a:solidFill>
              </a:rPr>
              <a:t>F9</a:t>
            </a:r>
            <a:r>
              <a:rPr lang="en-US" dirty="0"/>
              <a:t>	High </a:t>
            </a:r>
            <a:r>
              <a:rPr lang="en-US" u="sng" dirty="0">
                <a:solidFill>
                  <a:srgbClr val="FF6600"/>
                </a:solidFill>
              </a:rPr>
              <a:t>confidentiality</a:t>
            </a:r>
            <a:r>
              <a:rPr lang="en-US" dirty="0"/>
              <a:t> req. for </a:t>
            </a:r>
            <a:r>
              <a:rPr lang="en-US" u="sng" dirty="0">
                <a:solidFill>
                  <a:srgbClr val="FF6600"/>
                </a:solidFill>
              </a:rPr>
              <a:t>data</a:t>
            </a:r>
            <a:r>
              <a:rPr lang="en-US" u="sng" dirty="0">
                <a:solidFill>
                  <a:srgbClr val="FF9900"/>
                </a:solidFill>
              </a:rPr>
              <a:t> </a:t>
            </a:r>
            <a:r>
              <a:rPr lang="en-US" u="sng" dirty="0">
                <a:solidFill>
                  <a:srgbClr val="FF6600"/>
                </a:solidFill>
              </a:rPr>
              <a:t>communications</a:t>
            </a:r>
            <a:r>
              <a:rPr lang="en-US" dirty="0"/>
              <a:t>.</a:t>
            </a:r>
          </a:p>
          <a:p>
            <a:pPr lvl="1">
              <a:lnSpc>
                <a:spcPct val="90000"/>
              </a:lnSpc>
              <a:buClr>
                <a:srgbClr val="003399"/>
              </a:buClr>
              <a:tabLst>
                <a:tab pos="2286000" algn="l"/>
              </a:tabLst>
            </a:pPr>
            <a:r>
              <a:rPr lang="en-US" u="sng" dirty="0">
                <a:solidFill>
                  <a:srgbClr val="FF6600"/>
                </a:solidFill>
              </a:rPr>
              <a:t>F10</a:t>
            </a:r>
            <a:r>
              <a:rPr lang="en-US" dirty="0"/>
              <a:t>	High </a:t>
            </a:r>
            <a:r>
              <a:rPr lang="en-US" u="sng" dirty="0">
                <a:solidFill>
                  <a:srgbClr val="FF6600"/>
                </a:solidFill>
              </a:rPr>
              <a:t>confidentiality</a:t>
            </a:r>
            <a:r>
              <a:rPr lang="en-US" u="sng" dirty="0">
                <a:solidFill>
                  <a:srgbClr val="FF9900"/>
                </a:solidFill>
              </a:rPr>
              <a:t> </a:t>
            </a:r>
            <a:r>
              <a:rPr lang="en-US" u="sng" dirty="0">
                <a:solidFill>
                  <a:srgbClr val="FF6600"/>
                </a:solidFill>
              </a:rPr>
              <a:t>+ integrity</a:t>
            </a:r>
            <a:r>
              <a:rPr lang="en-US" dirty="0"/>
              <a:t> req. for </a:t>
            </a:r>
            <a:r>
              <a:rPr lang="en-US" u="sng" dirty="0">
                <a:solidFill>
                  <a:srgbClr val="FF6600"/>
                </a:solidFill>
              </a:rPr>
              <a:t>data</a:t>
            </a:r>
            <a:r>
              <a:rPr lang="en-US" u="sng" dirty="0">
                <a:solidFill>
                  <a:srgbClr val="FF9900"/>
                </a:solidFill>
              </a:rPr>
              <a:t> </a:t>
            </a:r>
            <a:r>
              <a:rPr lang="en-US" dirty="0" smtClean="0">
                <a:solidFill>
                  <a:srgbClr val="FF9900"/>
                </a:solidFill>
              </a:rPr>
              <a:t>	</a:t>
            </a:r>
            <a:r>
              <a:rPr lang="en-US" u="sng" dirty="0" smtClean="0">
                <a:solidFill>
                  <a:srgbClr val="FF6600"/>
                </a:solidFill>
              </a:rPr>
              <a:t>communications</a:t>
            </a:r>
            <a:r>
              <a:rPr lang="en-US" dirty="0"/>
              <a:t>.</a:t>
            </a:r>
          </a:p>
          <a:p>
            <a:pPr>
              <a:lnSpc>
                <a:spcPct val="90000"/>
              </a:lnSpc>
              <a:buClr>
                <a:srgbClr val="003399"/>
              </a:buClr>
            </a:pPr>
            <a:r>
              <a:rPr lang="en-US" u="sng" dirty="0">
                <a:solidFill>
                  <a:srgbClr val="FF6600"/>
                </a:solidFill>
              </a:rPr>
              <a:t>Assurance</a:t>
            </a:r>
            <a:r>
              <a:rPr lang="en-US" dirty="0"/>
              <a:t> (</a:t>
            </a:r>
            <a:r>
              <a:rPr lang="en-US" u="sng" dirty="0">
                <a:solidFill>
                  <a:srgbClr val="FF6600"/>
                </a:solidFill>
              </a:rPr>
              <a:t>E</a:t>
            </a:r>
            <a:r>
              <a:rPr lang="en-US" dirty="0"/>
              <a:t>)</a:t>
            </a:r>
          </a:p>
          <a:p>
            <a:pPr lvl="1">
              <a:lnSpc>
                <a:spcPct val="90000"/>
              </a:lnSpc>
              <a:buClr>
                <a:srgbClr val="003399"/>
              </a:buClr>
            </a:pPr>
            <a:r>
              <a:rPr lang="en-US" u="sng" dirty="0">
                <a:solidFill>
                  <a:srgbClr val="FF6600"/>
                </a:solidFill>
              </a:rPr>
              <a:t>E0</a:t>
            </a:r>
            <a:r>
              <a:rPr lang="en-US" dirty="0"/>
              <a:t>	Inadequate assurance.</a:t>
            </a:r>
          </a:p>
          <a:p>
            <a:pPr lvl="1">
              <a:lnSpc>
                <a:spcPct val="90000"/>
              </a:lnSpc>
              <a:buClr>
                <a:srgbClr val="003399"/>
              </a:buClr>
            </a:pPr>
            <a:r>
              <a:rPr lang="en-US" u="sng" dirty="0">
                <a:solidFill>
                  <a:srgbClr val="FF6600"/>
                </a:solidFill>
              </a:rPr>
              <a:t>E1</a:t>
            </a:r>
            <a:r>
              <a:rPr lang="en-US" dirty="0"/>
              <a:t>	System in development.</a:t>
            </a:r>
          </a:p>
          <a:p>
            <a:pPr lvl="1">
              <a:lnSpc>
                <a:spcPct val="90000"/>
              </a:lnSpc>
              <a:buClr>
                <a:srgbClr val="003399"/>
              </a:buClr>
            </a:pPr>
            <a:r>
              <a:rPr lang="en-US" u="sng" dirty="0">
                <a:solidFill>
                  <a:srgbClr val="FF6600"/>
                </a:solidFill>
              </a:rPr>
              <a:t>E2</a:t>
            </a:r>
            <a:r>
              <a:rPr lang="en-US" dirty="0"/>
              <a:t>	Informal system tests.</a:t>
            </a:r>
          </a:p>
          <a:p>
            <a:pPr lvl="1">
              <a:lnSpc>
                <a:spcPct val="90000"/>
              </a:lnSpc>
              <a:buClr>
                <a:srgbClr val="003399"/>
              </a:buClr>
            </a:pPr>
            <a:r>
              <a:rPr lang="en-US" u="sng" dirty="0">
                <a:solidFill>
                  <a:srgbClr val="FF6600"/>
                </a:solidFill>
              </a:rPr>
              <a:t>E3</a:t>
            </a:r>
            <a:r>
              <a:rPr lang="en-US" dirty="0"/>
              <a:t>	Informal system + unit tests.</a:t>
            </a:r>
          </a:p>
          <a:p>
            <a:pPr lvl="1">
              <a:lnSpc>
                <a:spcPct val="90000"/>
              </a:lnSpc>
              <a:buClr>
                <a:srgbClr val="003399"/>
              </a:buClr>
            </a:pPr>
            <a:r>
              <a:rPr lang="en-US" u="sng" dirty="0">
                <a:solidFill>
                  <a:srgbClr val="FF6600"/>
                </a:solidFill>
              </a:rPr>
              <a:t>E4</a:t>
            </a:r>
            <a:r>
              <a:rPr lang="en-US" dirty="0"/>
              <a:t>	</a:t>
            </a:r>
            <a:r>
              <a:rPr lang="en-US" dirty="0" smtClean="0"/>
              <a:t>Semi-formal </a:t>
            </a:r>
            <a:r>
              <a:rPr lang="en-US" dirty="0"/>
              <a:t>system + unit tests.</a:t>
            </a:r>
          </a:p>
          <a:p>
            <a:pPr lvl="1">
              <a:lnSpc>
                <a:spcPct val="90000"/>
              </a:lnSpc>
              <a:buClr>
                <a:srgbClr val="003399"/>
              </a:buClr>
            </a:pPr>
            <a:r>
              <a:rPr lang="en-US" u="sng" dirty="0">
                <a:solidFill>
                  <a:srgbClr val="FF6600"/>
                </a:solidFill>
              </a:rPr>
              <a:t>E5</a:t>
            </a:r>
            <a:r>
              <a:rPr lang="en-US" dirty="0"/>
              <a:t>	Semi-formal system + unit tests and source code review.</a:t>
            </a:r>
          </a:p>
          <a:p>
            <a:pPr lvl="1">
              <a:lnSpc>
                <a:spcPct val="90000"/>
              </a:lnSpc>
              <a:buClr>
                <a:srgbClr val="003399"/>
              </a:buClr>
            </a:pPr>
            <a:r>
              <a:rPr lang="en-US" u="sng" dirty="0">
                <a:solidFill>
                  <a:srgbClr val="FF6600"/>
                </a:solidFill>
              </a:rPr>
              <a:t>E6</a:t>
            </a:r>
            <a:r>
              <a:rPr lang="en-US" dirty="0"/>
              <a:t>	Formal end-to-end security tests + source code reviews.</a:t>
            </a:r>
          </a:p>
        </p:txBody>
      </p:sp>
      <p:sp>
        <p:nvSpPr>
          <p:cNvPr id="7" name="TextBox 6"/>
          <p:cNvSpPr txBox="1"/>
          <p:nvPr/>
        </p:nvSpPr>
        <p:spPr>
          <a:xfrm>
            <a:off x="1143000" y="65048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Information Technology Security Evaluation Criteria</a:t>
            </a:r>
            <a:r>
              <a:rPr lang="en-US" i="1" dirty="0" smtClean="0">
                <a:solidFill>
                  <a:srgbClr val="003399"/>
                </a:solidFill>
              </a:rPr>
              <a:t> (ITSEC)</a:t>
            </a:r>
            <a:r>
              <a:rPr lang="en-US" dirty="0" smtClean="0">
                <a:solidFill>
                  <a:srgbClr val="003399"/>
                </a:solidFill>
              </a:rPr>
              <a:t>, version 1.2, June 28, 1991.</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a:spLocks noGrp="1"/>
          </p:cNvSpPr>
          <p:nvPr>
            <p:ph type="sldNum" sz="quarter" idx="10"/>
          </p:nvPr>
        </p:nvSpPr>
        <p:spPr/>
        <p:txBody>
          <a:bodyPr/>
          <a:lstStyle/>
          <a:p>
            <a:r>
              <a:rPr lang="en-US" dirty="0"/>
              <a:t>- </a:t>
            </a:r>
            <a:fld id="{4A029B17-C4B8-46DD-9A1B-D7C67D7762E5}" type="slidenum">
              <a:rPr lang="en-US"/>
              <a:pPr/>
              <a:t>55</a:t>
            </a:fld>
            <a:r>
              <a:rPr lang="en-US" dirty="0"/>
              <a:t> -</a:t>
            </a:r>
          </a:p>
        </p:txBody>
      </p:sp>
      <p:sp>
        <p:nvSpPr>
          <p:cNvPr id="730114" name="Rectangle 2"/>
          <p:cNvSpPr>
            <a:spLocks noGrp="1" noChangeArrowheads="1"/>
          </p:cNvSpPr>
          <p:nvPr>
            <p:ph type="title"/>
          </p:nvPr>
        </p:nvSpPr>
        <p:spPr/>
        <p:txBody>
          <a:bodyPr/>
          <a:lstStyle/>
          <a:p>
            <a:r>
              <a:rPr lang="en-US" sz="1200" dirty="0"/>
              <a:t>Evaluation Criteria </a:t>
            </a:r>
            <a:r>
              <a:rPr lang="en-US" dirty="0"/>
              <a:t/>
            </a:r>
            <a:br>
              <a:rPr lang="en-US" dirty="0"/>
            </a:br>
            <a:r>
              <a:rPr lang="en-US" dirty="0"/>
              <a:t>ITSEC vs. TCSEC</a:t>
            </a:r>
          </a:p>
        </p:txBody>
      </p:sp>
      <p:graphicFrame>
        <p:nvGraphicFramePr>
          <p:cNvPr id="730159" name="Group 47"/>
          <p:cNvGraphicFramePr>
            <a:graphicFrameLocks noGrp="1"/>
          </p:cNvGraphicFramePr>
          <p:nvPr>
            <p:ph idx="1"/>
          </p:nvPr>
        </p:nvGraphicFramePr>
        <p:xfrm>
          <a:off x="228600" y="1143000"/>
          <a:ext cx="8686800" cy="5056092"/>
        </p:xfrm>
        <a:graphic>
          <a:graphicData uri="http://schemas.openxmlformats.org/drawingml/2006/table">
            <a:tbl>
              <a:tblPr/>
              <a:tblGrid>
                <a:gridCol w="4343400"/>
                <a:gridCol w="4343400"/>
              </a:tblGrid>
              <a:tr h="2682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Narrow" pitchFamily="34" charset="0"/>
                        </a:rPr>
                        <a:t>ITSEC Rating</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Narrow" pitchFamily="34" charset="0"/>
                        </a:rPr>
                        <a:t>TCSEC Rating</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9900"/>
                    </a:solid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E0</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D - Minimal Security</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F-C1, E1</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C1 - Discretionary Security Protection</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F-C2, E2</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C2 - Controlled Access Protection</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F-B1, E3</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B1 - Labeled Security</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F-B2, E4</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B2 - Structured Protection</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F-B3, E5</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B3 - Security Domains</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F-B3, E6</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A1 - Verified Design</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F6 - High integrity</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N/A</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F7 - High availability</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N/A</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F8 - Data integrity during communications</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N/A</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242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F9 - High confidentiality (encryption)</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N/A</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F10 - Networks w/high demands on confidentiality and integrity</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rPr>
                        <a:t>N/A</a:t>
                      </a:r>
                    </a:p>
                  </a:txBody>
                  <a:tcPr marL="91163" marR="91163" marT="45582" marB="45582"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bl>
          </a:graphicData>
        </a:graphic>
      </p:graphicFrame>
      <p:sp>
        <p:nvSpPr>
          <p:cNvPr id="7" name="TextBox 6"/>
          <p:cNvSpPr txBox="1"/>
          <p:nvPr/>
        </p:nvSpPr>
        <p:spPr>
          <a:xfrm>
            <a:off x="1143000" y="65048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Information Technology Security Evaluation Criteria</a:t>
            </a:r>
            <a:r>
              <a:rPr lang="en-US" i="1" dirty="0" smtClean="0">
                <a:solidFill>
                  <a:srgbClr val="003399"/>
                </a:solidFill>
              </a:rPr>
              <a:t> (ITSEC)</a:t>
            </a:r>
            <a:r>
              <a:rPr lang="en-US" dirty="0" smtClean="0">
                <a:solidFill>
                  <a:srgbClr val="003399"/>
                </a:solidFill>
              </a:rPr>
              <a:t>, version 1.2, June 28, 1991.</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15371F32-DF47-4DE5-921C-5078CF43504C}" type="slidenum">
              <a:rPr lang="en-US"/>
              <a:pPr/>
              <a:t>56</a:t>
            </a:fld>
            <a:r>
              <a:rPr lang="en-US" dirty="0"/>
              <a:t> -</a:t>
            </a:r>
          </a:p>
        </p:txBody>
      </p:sp>
      <p:sp>
        <p:nvSpPr>
          <p:cNvPr id="721922" name="Rectangle 2"/>
          <p:cNvSpPr>
            <a:spLocks noGrp="1" noChangeArrowheads="1"/>
          </p:cNvSpPr>
          <p:nvPr>
            <p:ph type="title"/>
          </p:nvPr>
        </p:nvSpPr>
        <p:spPr/>
        <p:txBody>
          <a:bodyPr/>
          <a:lstStyle/>
          <a:p>
            <a:r>
              <a:rPr lang="en-US" sz="1200" dirty="0"/>
              <a:t>Evaluation Criteria </a:t>
            </a:r>
            <a:br>
              <a:rPr lang="en-US" sz="1200" dirty="0"/>
            </a:br>
            <a:r>
              <a:rPr lang="en-US" dirty="0"/>
              <a:t>Common Criteria (ISO 15408)</a:t>
            </a:r>
          </a:p>
        </p:txBody>
      </p:sp>
      <p:sp>
        <p:nvSpPr>
          <p:cNvPr id="721923" name="Rectangle 3"/>
          <p:cNvSpPr>
            <a:spLocks noGrp="1" noChangeArrowheads="1"/>
          </p:cNvSpPr>
          <p:nvPr>
            <p:ph type="body" idx="1"/>
          </p:nvPr>
        </p:nvSpPr>
        <p:spPr>
          <a:xfrm>
            <a:off x="685800" y="1143000"/>
            <a:ext cx="7772400" cy="5486400"/>
          </a:xfrm>
        </p:spPr>
        <p:txBody>
          <a:bodyPr/>
          <a:lstStyle/>
          <a:p>
            <a:pPr>
              <a:buClr>
                <a:srgbClr val="003399"/>
              </a:buClr>
            </a:pPr>
            <a:r>
              <a:rPr lang="en-US" u="sng" dirty="0">
                <a:solidFill>
                  <a:srgbClr val="FF6600"/>
                </a:solidFill>
              </a:rPr>
              <a:t>Protection Profile</a:t>
            </a:r>
            <a:r>
              <a:rPr lang="en-US" dirty="0"/>
              <a:t> (PP)</a:t>
            </a:r>
          </a:p>
          <a:p>
            <a:pPr lvl="1">
              <a:buClr>
                <a:srgbClr val="003399"/>
              </a:buClr>
            </a:pPr>
            <a:r>
              <a:rPr lang="en-US" dirty="0"/>
              <a:t>Specific functional and assurance requirements</a:t>
            </a:r>
          </a:p>
          <a:p>
            <a:pPr lvl="1">
              <a:buClr>
                <a:srgbClr val="003399"/>
              </a:buClr>
            </a:pPr>
            <a:r>
              <a:rPr lang="en-US" dirty="0"/>
              <a:t>Applies to a category of products, not just a single one</a:t>
            </a:r>
          </a:p>
          <a:p>
            <a:pPr>
              <a:buClr>
                <a:srgbClr val="003399"/>
              </a:buClr>
            </a:pPr>
            <a:r>
              <a:rPr lang="en-US" u="sng" dirty="0">
                <a:solidFill>
                  <a:srgbClr val="FF6600"/>
                </a:solidFill>
              </a:rPr>
              <a:t>Target of Evaluation</a:t>
            </a:r>
            <a:r>
              <a:rPr lang="en-US" dirty="0"/>
              <a:t> (TOE)</a:t>
            </a:r>
          </a:p>
          <a:p>
            <a:pPr lvl="1">
              <a:buClr>
                <a:srgbClr val="003399"/>
              </a:buClr>
            </a:pPr>
            <a:r>
              <a:rPr lang="en-US" dirty="0"/>
              <a:t>The specific product or system that is being evaluated</a:t>
            </a:r>
          </a:p>
          <a:p>
            <a:pPr>
              <a:buClr>
                <a:srgbClr val="003399"/>
              </a:buClr>
            </a:pPr>
            <a:r>
              <a:rPr lang="en-US" u="sng" dirty="0">
                <a:solidFill>
                  <a:srgbClr val="FF6600"/>
                </a:solidFill>
              </a:rPr>
              <a:t>Security Target</a:t>
            </a:r>
            <a:r>
              <a:rPr lang="en-US" dirty="0">
                <a:solidFill>
                  <a:srgbClr val="FF9900"/>
                </a:solidFill>
              </a:rPr>
              <a:t> </a:t>
            </a:r>
            <a:r>
              <a:rPr lang="en-US" dirty="0"/>
              <a:t>(ST)</a:t>
            </a:r>
          </a:p>
          <a:p>
            <a:pPr lvl="1">
              <a:buClr>
                <a:srgbClr val="003399"/>
              </a:buClr>
            </a:pPr>
            <a:r>
              <a:rPr lang="en-US" dirty="0"/>
              <a:t>Written by vendor or developer to explain functional and assurance specifications of product, and how they meet CC or PP requirements</a:t>
            </a:r>
          </a:p>
          <a:p>
            <a:pPr>
              <a:buClr>
                <a:srgbClr val="003399"/>
              </a:buClr>
            </a:pPr>
            <a:r>
              <a:rPr lang="en-US" u="sng" dirty="0">
                <a:solidFill>
                  <a:srgbClr val="FF6600"/>
                </a:solidFill>
              </a:rPr>
              <a:t>Evaluation Assurance Level</a:t>
            </a:r>
            <a:r>
              <a:rPr lang="en-US" dirty="0">
                <a:solidFill>
                  <a:srgbClr val="FF9900"/>
                </a:solidFill>
              </a:rPr>
              <a:t> </a:t>
            </a:r>
            <a:r>
              <a:rPr lang="en-US" dirty="0"/>
              <a:t>(EAL)</a:t>
            </a:r>
          </a:p>
          <a:p>
            <a:pPr lvl="1">
              <a:buClr>
                <a:srgbClr val="003399"/>
              </a:buClr>
            </a:pPr>
            <a:r>
              <a:rPr lang="en-US" dirty="0"/>
              <a:t>Combined rating of functional and assurance evaluation</a:t>
            </a:r>
          </a:p>
        </p:txBody>
      </p:sp>
      <p:sp>
        <p:nvSpPr>
          <p:cNvPr id="5" name="TextBox 4"/>
          <p:cNvSpPr txBox="1"/>
          <p:nvPr/>
        </p:nvSpPr>
        <p:spPr>
          <a:xfrm>
            <a:off x="1143000" y="65048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Common Criteria Evaluation &amp; Validation Scheme</a:t>
            </a:r>
            <a:r>
              <a:rPr lang="en-US" i="1" dirty="0" smtClean="0">
                <a:solidFill>
                  <a:srgbClr val="003399"/>
                </a:solidFill>
              </a:rPr>
              <a:t> (CCEVS)</a:t>
            </a:r>
            <a:r>
              <a:rPr lang="en-US" dirty="0" smtClean="0">
                <a:solidFill>
                  <a:srgbClr val="003399"/>
                </a:solidFill>
              </a:rPr>
              <a:t>, Version 2.3, August 2005.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08B56956-9509-4C5F-85DF-3BCB26C02892}" type="slidenum">
              <a:rPr lang="en-US"/>
              <a:pPr/>
              <a:t>57</a:t>
            </a:fld>
            <a:r>
              <a:rPr lang="en-US" dirty="0"/>
              <a:t> -</a:t>
            </a:r>
          </a:p>
        </p:txBody>
      </p:sp>
      <p:sp>
        <p:nvSpPr>
          <p:cNvPr id="723970" name="Rectangle 2"/>
          <p:cNvSpPr>
            <a:spLocks noGrp="1" noChangeArrowheads="1"/>
          </p:cNvSpPr>
          <p:nvPr>
            <p:ph type="title"/>
          </p:nvPr>
        </p:nvSpPr>
        <p:spPr/>
        <p:txBody>
          <a:bodyPr/>
          <a:lstStyle/>
          <a:p>
            <a:r>
              <a:rPr lang="en-US" sz="1200" dirty="0"/>
              <a:t>Evaluation Criteria </a:t>
            </a:r>
            <a:br>
              <a:rPr lang="en-US" sz="1200" dirty="0"/>
            </a:br>
            <a:r>
              <a:rPr lang="en-US" sz="1200" dirty="0"/>
              <a:t> </a:t>
            </a:r>
            <a:r>
              <a:rPr lang="en-US" dirty="0"/>
              <a:t>Common Criteria (ISO 15408)</a:t>
            </a:r>
          </a:p>
        </p:txBody>
      </p:sp>
      <p:sp>
        <p:nvSpPr>
          <p:cNvPr id="723971" name="Rectangle 3"/>
          <p:cNvSpPr>
            <a:spLocks noGrp="1" noChangeArrowheads="1"/>
          </p:cNvSpPr>
          <p:nvPr>
            <p:ph type="body" sz="half" idx="1"/>
          </p:nvPr>
        </p:nvSpPr>
        <p:spPr>
          <a:xfrm>
            <a:off x="685800" y="1143000"/>
            <a:ext cx="7696200" cy="2286000"/>
          </a:xfrm>
        </p:spPr>
        <p:txBody>
          <a:bodyPr/>
          <a:lstStyle/>
          <a:p>
            <a:r>
              <a:rPr lang="en-US" dirty="0"/>
              <a:t>Part One: Introduction and </a:t>
            </a:r>
            <a:r>
              <a:rPr lang="en-US" u="sng" dirty="0">
                <a:solidFill>
                  <a:srgbClr val="FF6600"/>
                </a:solidFill>
              </a:rPr>
              <a:t>General Model</a:t>
            </a:r>
            <a:r>
              <a:rPr lang="en-US" dirty="0"/>
              <a:t>.</a:t>
            </a:r>
          </a:p>
          <a:p>
            <a:r>
              <a:rPr lang="en-US" dirty="0"/>
              <a:t>Part Two: Security </a:t>
            </a:r>
            <a:r>
              <a:rPr lang="en-US" u="sng" dirty="0">
                <a:solidFill>
                  <a:srgbClr val="FF6600"/>
                </a:solidFill>
              </a:rPr>
              <a:t>Functional Requirements</a:t>
            </a:r>
            <a:r>
              <a:rPr lang="en-US" dirty="0"/>
              <a:t>.</a:t>
            </a:r>
          </a:p>
          <a:p>
            <a:r>
              <a:rPr lang="en-US" dirty="0"/>
              <a:t>Part Three: Security </a:t>
            </a:r>
            <a:r>
              <a:rPr lang="en-US" u="sng" dirty="0">
                <a:solidFill>
                  <a:srgbClr val="FF6600"/>
                </a:solidFill>
              </a:rPr>
              <a:t>Assurance Requirements</a:t>
            </a:r>
            <a:r>
              <a:rPr lang="en-US" dirty="0"/>
              <a:t> (establishes a set of assurance components – Evaluation Assurance Levels (EAL)).</a:t>
            </a:r>
          </a:p>
        </p:txBody>
      </p:sp>
      <p:graphicFrame>
        <p:nvGraphicFramePr>
          <p:cNvPr id="3" name="Object 2"/>
          <p:cNvGraphicFramePr>
            <a:graphicFrameLocks noChangeAspect="1"/>
          </p:cNvGraphicFramePr>
          <p:nvPr>
            <p:extLst>
              <p:ext uri="{D42A27DB-BD31-4B8C-83A1-F6EECF244321}">
                <p14:modId xmlns:p14="http://schemas.microsoft.com/office/powerpoint/2010/main" val="3996607753"/>
              </p:ext>
            </p:extLst>
          </p:nvPr>
        </p:nvGraphicFramePr>
        <p:xfrm>
          <a:off x="2286000" y="3276600"/>
          <a:ext cx="4608206" cy="3505200"/>
        </p:xfrm>
        <a:graphic>
          <a:graphicData uri="http://schemas.openxmlformats.org/presentationml/2006/ole">
            <mc:AlternateContent xmlns:mc="http://schemas.openxmlformats.org/markup-compatibility/2006">
              <mc:Choice xmlns:v="urn:schemas-microsoft-com:vml" Requires="v">
                <p:oleObj spid="_x0000_s1013846" name="Visio" r:id="rId4" imgW="5338138" imgH="4061589" progId="Visio.Drawing.11">
                  <p:embed/>
                </p:oleObj>
              </mc:Choice>
              <mc:Fallback>
                <p:oleObj name="Visio" r:id="rId4" imgW="5338138" imgH="4061589" progId="Visio.Drawing.11">
                  <p:embed/>
                  <p:pic>
                    <p:nvPicPr>
                      <p:cNvPr id="0" name=""/>
                      <p:cNvPicPr/>
                      <p:nvPr/>
                    </p:nvPicPr>
                    <p:blipFill>
                      <a:blip r:embed="rId5"/>
                      <a:stretch>
                        <a:fillRect/>
                      </a:stretch>
                    </p:blipFill>
                    <p:spPr>
                      <a:xfrm>
                        <a:off x="2286000" y="3276600"/>
                        <a:ext cx="4608206" cy="3505200"/>
                      </a:xfrm>
                      <a:prstGeom prst="rect">
                        <a:avLst/>
                      </a:prstGeom>
                    </p:spPr>
                  </p:pic>
                </p:oleObj>
              </mc:Fallback>
            </mc:AlternateContent>
          </a:graphicData>
        </a:graphic>
      </p:graphicFrame>
      <p:sp>
        <p:nvSpPr>
          <p:cNvPr id="6" name="TextBox 5"/>
          <p:cNvSpPr txBox="1"/>
          <p:nvPr/>
        </p:nvSpPr>
        <p:spPr>
          <a:xfrm rot="16200000">
            <a:off x="6093766" y="3579169"/>
            <a:ext cx="5181602" cy="461665"/>
          </a:xfrm>
          <a:prstGeom prst="rect">
            <a:avLst/>
          </a:prstGeom>
          <a:noFill/>
        </p:spPr>
        <p:txBody>
          <a:bodyPr wrap="square" rtlCol="0">
            <a:spAutoFit/>
          </a:bodyPr>
          <a:lstStyle/>
          <a:p>
            <a:r>
              <a:rPr lang="en-US" b="1" dirty="0" smtClean="0">
                <a:solidFill>
                  <a:srgbClr val="003399"/>
                </a:solidFill>
              </a:rPr>
              <a:t>Reference: </a:t>
            </a:r>
            <a:r>
              <a:rPr lang="en-US" i="1" dirty="0" smtClean="0">
                <a:solidFill>
                  <a:srgbClr val="003399"/>
                </a:solidFill>
              </a:rPr>
              <a:t>Common Criteria Evaluation &amp; Validation Scheme (CCEVS)</a:t>
            </a:r>
            <a:r>
              <a:rPr lang="en-US" dirty="0" smtClean="0">
                <a:solidFill>
                  <a:srgbClr val="003399"/>
                </a:solidFill>
              </a:rPr>
              <a:t>, Version 2.3, August 2005.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CD4736C0-5580-4C00-B13A-F6456FFFCD86}" type="slidenum">
              <a:rPr lang="en-US"/>
              <a:pPr/>
              <a:t>58</a:t>
            </a:fld>
            <a:r>
              <a:rPr lang="en-US" dirty="0"/>
              <a:t> -</a:t>
            </a:r>
          </a:p>
        </p:txBody>
      </p:sp>
      <p:sp>
        <p:nvSpPr>
          <p:cNvPr id="823298" name="Rectangle 2"/>
          <p:cNvSpPr>
            <a:spLocks noGrp="1" noChangeArrowheads="1"/>
          </p:cNvSpPr>
          <p:nvPr>
            <p:ph type="title"/>
          </p:nvPr>
        </p:nvSpPr>
        <p:spPr/>
        <p:txBody>
          <a:bodyPr/>
          <a:lstStyle/>
          <a:p>
            <a:r>
              <a:rPr lang="en-US" sz="1200" dirty="0"/>
              <a:t>Evaluation Criteria </a:t>
            </a:r>
            <a:br>
              <a:rPr lang="en-US" sz="1200" dirty="0"/>
            </a:br>
            <a:r>
              <a:rPr lang="en-US" dirty="0"/>
              <a:t>Common Criteria Security Requirements</a:t>
            </a:r>
          </a:p>
        </p:txBody>
      </p:sp>
      <p:sp>
        <p:nvSpPr>
          <p:cNvPr id="823300" name="Rectangle 4"/>
          <p:cNvSpPr>
            <a:spLocks noGrp="1" noChangeArrowheads="1"/>
          </p:cNvSpPr>
          <p:nvPr>
            <p:ph type="body" sz="half" idx="2"/>
          </p:nvPr>
        </p:nvSpPr>
        <p:spPr>
          <a:xfrm>
            <a:off x="3886200" y="1143000"/>
            <a:ext cx="5029200" cy="5486400"/>
          </a:xfrm>
        </p:spPr>
        <p:txBody>
          <a:bodyPr/>
          <a:lstStyle/>
          <a:p>
            <a:pPr>
              <a:lnSpc>
                <a:spcPct val="90000"/>
              </a:lnSpc>
            </a:pPr>
            <a:r>
              <a:rPr lang="en-US" sz="2000" u="sng" dirty="0">
                <a:solidFill>
                  <a:srgbClr val="FF6600"/>
                </a:solidFill>
              </a:rPr>
              <a:t>Assurance Requirements</a:t>
            </a:r>
            <a:r>
              <a:rPr lang="en-US" sz="2000" dirty="0"/>
              <a:t> define the security attributes (or countermeasures) that in information system shall provide so the system owner can have a measurable level of assurance that the risks have been sufficiently addressed (or mitigated</a:t>
            </a:r>
            <a:r>
              <a:rPr lang="en-US" sz="2000" dirty="0" smtClean="0"/>
              <a:t>.)</a:t>
            </a:r>
          </a:p>
          <a:p>
            <a:pPr>
              <a:lnSpc>
                <a:spcPct val="90000"/>
              </a:lnSpc>
            </a:pPr>
            <a:endParaRPr lang="en-US" sz="2000" dirty="0"/>
          </a:p>
          <a:p>
            <a:pPr>
              <a:lnSpc>
                <a:spcPct val="90000"/>
              </a:lnSpc>
            </a:pPr>
            <a:r>
              <a:rPr lang="en-US" sz="2000" u="sng" dirty="0" smtClean="0">
                <a:solidFill>
                  <a:srgbClr val="FF6600"/>
                </a:solidFill>
              </a:rPr>
              <a:t>Functional </a:t>
            </a:r>
            <a:r>
              <a:rPr lang="en-US" sz="2000" u="sng" dirty="0">
                <a:solidFill>
                  <a:srgbClr val="FF6600"/>
                </a:solidFill>
              </a:rPr>
              <a:t>Requirements</a:t>
            </a:r>
            <a:r>
              <a:rPr lang="en-US" sz="2000" dirty="0"/>
              <a:t> explain the operational functions which an information system shall perform in support of subjects access the objects</a:t>
            </a:r>
            <a:r>
              <a:rPr lang="en-US" sz="2000" dirty="0" smtClean="0"/>
              <a:t>.</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2582346535"/>
              </p:ext>
            </p:extLst>
          </p:nvPr>
        </p:nvGraphicFramePr>
        <p:xfrm>
          <a:off x="152400" y="2066925"/>
          <a:ext cx="3855077" cy="3419475"/>
        </p:xfrm>
        <a:graphic>
          <a:graphicData uri="http://schemas.openxmlformats.org/presentationml/2006/ole">
            <mc:AlternateContent xmlns:mc="http://schemas.openxmlformats.org/markup-compatibility/2006">
              <mc:Choice xmlns:v="urn:schemas-microsoft-com:vml" Requires="v">
                <p:oleObj spid="_x0000_s1014869" name="Visio" r:id="rId4" imgW="5063912" imgH="4492287" progId="Visio.Drawing.11">
                  <p:embed/>
                </p:oleObj>
              </mc:Choice>
              <mc:Fallback>
                <p:oleObj name="Visio" r:id="rId4" imgW="5063912" imgH="4492287" progId="Visio.Drawing.11">
                  <p:embed/>
                  <p:pic>
                    <p:nvPicPr>
                      <p:cNvPr id="0" name=""/>
                      <p:cNvPicPr/>
                      <p:nvPr/>
                    </p:nvPicPr>
                    <p:blipFill>
                      <a:blip r:embed="rId5"/>
                      <a:stretch>
                        <a:fillRect/>
                      </a:stretch>
                    </p:blipFill>
                    <p:spPr>
                      <a:xfrm>
                        <a:off x="152400" y="2066925"/>
                        <a:ext cx="3855077" cy="3419475"/>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A61B07FC-ED12-40AA-AA0A-F2776D4BD592}" type="slidenum">
              <a:rPr lang="en-US"/>
              <a:pPr/>
              <a:t>59</a:t>
            </a:fld>
            <a:r>
              <a:rPr lang="en-US" dirty="0"/>
              <a:t> -</a:t>
            </a:r>
          </a:p>
        </p:txBody>
      </p:sp>
      <p:sp>
        <p:nvSpPr>
          <p:cNvPr id="825346" name="Rectangle 2"/>
          <p:cNvSpPr>
            <a:spLocks noGrp="1" noChangeArrowheads="1"/>
          </p:cNvSpPr>
          <p:nvPr>
            <p:ph type="title"/>
          </p:nvPr>
        </p:nvSpPr>
        <p:spPr/>
        <p:txBody>
          <a:bodyPr/>
          <a:lstStyle/>
          <a:p>
            <a:r>
              <a:rPr lang="en-US" sz="1200" dirty="0"/>
              <a:t>Evaluation Criteria </a:t>
            </a:r>
            <a:br>
              <a:rPr lang="en-US" sz="1200" dirty="0"/>
            </a:br>
            <a:r>
              <a:rPr lang="en-US" dirty="0"/>
              <a:t>Common Criteria – Protection Profile (PP)</a:t>
            </a:r>
          </a:p>
        </p:txBody>
      </p:sp>
      <p:sp>
        <p:nvSpPr>
          <p:cNvPr id="825347" name="Rectangle 3"/>
          <p:cNvSpPr>
            <a:spLocks noGrp="1" noChangeArrowheads="1"/>
          </p:cNvSpPr>
          <p:nvPr>
            <p:ph type="body" sz="half" idx="1"/>
          </p:nvPr>
        </p:nvSpPr>
        <p:spPr>
          <a:xfrm>
            <a:off x="152400" y="1219200"/>
            <a:ext cx="4419600" cy="4419600"/>
          </a:xfrm>
        </p:spPr>
        <p:txBody>
          <a:bodyPr/>
          <a:lstStyle/>
          <a:p>
            <a:pPr>
              <a:buClr>
                <a:srgbClr val="003399"/>
              </a:buClr>
            </a:pPr>
            <a:r>
              <a:rPr lang="en-US" u="sng" dirty="0">
                <a:solidFill>
                  <a:srgbClr val="FF6600"/>
                </a:solidFill>
              </a:rPr>
              <a:t>Protection Profile</a:t>
            </a:r>
            <a:r>
              <a:rPr lang="en-US" dirty="0"/>
              <a:t> (PP) is an </a:t>
            </a:r>
            <a:r>
              <a:rPr lang="en-US" u="sng" dirty="0">
                <a:solidFill>
                  <a:srgbClr val="FF6600"/>
                </a:solidFill>
              </a:rPr>
              <a:t>implementation-independent specification</a:t>
            </a:r>
            <a:r>
              <a:rPr lang="en-US" dirty="0"/>
              <a:t> of information security requirements.</a:t>
            </a:r>
          </a:p>
          <a:p>
            <a:pPr lvl="1">
              <a:buClr>
                <a:srgbClr val="003399"/>
              </a:buClr>
            </a:pPr>
            <a:r>
              <a:rPr lang="en-US" dirty="0"/>
              <a:t>Security objectives</a:t>
            </a:r>
          </a:p>
          <a:p>
            <a:pPr lvl="1">
              <a:buClr>
                <a:srgbClr val="003399"/>
              </a:buClr>
            </a:pPr>
            <a:r>
              <a:rPr lang="en-US" dirty="0"/>
              <a:t>Security functional requirements</a:t>
            </a:r>
          </a:p>
          <a:p>
            <a:pPr lvl="1">
              <a:buClr>
                <a:srgbClr val="003399"/>
              </a:buClr>
            </a:pPr>
            <a:r>
              <a:rPr lang="en-US" dirty="0"/>
              <a:t>Information assurance requirements</a:t>
            </a:r>
          </a:p>
          <a:p>
            <a:pPr lvl="1">
              <a:buClr>
                <a:srgbClr val="003399"/>
              </a:buClr>
            </a:pPr>
            <a:r>
              <a:rPr lang="en-US" dirty="0"/>
              <a:t>Assumption and rationale</a:t>
            </a:r>
          </a:p>
        </p:txBody>
      </p:sp>
      <p:graphicFrame>
        <p:nvGraphicFramePr>
          <p:cNvPr id="825348" name="Object 4"/>
          <p:cNvGraphicFramePr>
            <a:graphicFrameLocks noGrp="1" noChangeAspect="1"/>
          </p:cNvGraphicFramePr>
          <p:nvPr>
            <p:ph sz="half" idx="2"/>
          </p:nvPr>
        </p:nvGraphicFramePr>
        <p:xfrm>
          <a:off x="4572000" y="1625600"/>
          <a:ext cx="4495800" cy="4395788"/>
        </p:xfrm>
        <a:graphic>
          <a:graphicData uri="http://schemas.openxmlformats.org/presentationml/2006/ole">
            <mc:AlternateContent xmlns:mc="http://schemas.openxmlformats.org/markup-compatibility/2006">
              <mc:Choice xmlns:v="urn:schemas-microsoft-com:vml" Requires="v">
                <p:oleObj spid="_x0000_s1015893" name="Visio" r:id="rId4" imgW="6356452" imgH="6217125" progId="Visio.Drawing.11">
                  <p:embed/>
                </p:oleObj>
              </mc:Choice>
              <mc:Fallback>
                <p:oleObj name="Visio" r:id="rId4" imgW="6356452" imgH="6217125"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625600"/>
                        <a:ext cx="4495800" cy="439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143000" y="65048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Common Criteria Evaluation &amp; Validation Scheme</a:t>
            </a:r>
            <a:r>
              <a:rPr lang="en-US" i="1" dirty="0" smtClean="0">
                <a:solidFill>
                  <a:srgbClr val="003399"/>
                </a:solidFill>
              </a:rPr>
              <a:t> (CCEVS)</a:t>
            </a:r>
            <a:r>
              <a:rPr lang="en-US" dirty="0" smtClean="0">
                <a:solidFill>
                  <a:srgbClr val="003399"/>
                </a:solidFill>
              </a:rPr>
              <a:t>, Version 2.3, August 2005.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Computing Platforms</a:t>
            </a:r>
            <a:r>
              <a:rPr lang="en-US" dirty="0" smtClean="0"/>
              <a:t/>
            </a:r>
            <a:br>
              <a:rPr lang="en-US" dirty="0" smtClean="0"/>
            </a:br>
            <a:r>
              <a:rPr lang="en-US" dirty="0" smtClean="0"/>
              <a:t>MITRE’s SAGE System</a:t>
            </a:r>
            <a:endParaRPr lang="en-US" dirty="0"/>
          </a:p>
        </p:txBody>
      </p:sp>
      <p:sp>
        <p:nvSpPr>
          <p:cNvPr id="3" name="Content Placeholder 2"/>
          <p:cNvSpPr>
            <a:spLocks noGrp="1"/>
          </p:cNvSpPr>
          <p:nvPr>
            <p:ph idx="1"/>
          </p:nvPr>
        </p:nvSpPr>
        <p:spPr/>
        <p:txBody>
          <a:bodyPr/>
          <a:lstStyle/>
          <a:p>
            <a:r>
              <a:rPr lang="en-US" dirty="0" smtClean="0"/>
              <a:t>Semi-Automatic Ground Environment (SAGE)</a:t>
            </a:r>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6</a:t>
            </a:fld>
            <a:r>
              <a:rPr lang="en-US" smtClean="0"/>
              <a:t> -</a:t>
            </a:r>
            <a:endParaRPr lang="en-US" dirty="0"/>
          </a:p>
        </p:txBody>
      </p:sp>
      <p:sp>
        <p:nvSpPr>
          <p:cNvPr id="7" name="Text Box 4"/>
          <p:cNvSpPr txBox="1">
            <a:spLocks noChangeArrowheads="1"/>
          </p:cNvSpPr>
          <p:nvPr/>
        </p:nvSpPr>
        <p:spPr bwMode="auto">
          <a:xfrm>
            <a:off x="3767447" y="6535579"/>
            <a:ext cx="4652236" cy="246221"/>
          </a:xfrm>
          <a:prstGeom prst="rect">
            <a:avLst/>
          </a:prstGeom>
          <a:noFill/>
          <a:ln w="9525">
            <a:noFill/>
            <a:miter lim="800000"/>
            <a:headEnd/>
            <a:tailEnd/>
          </a:ln>
        </p:spPr>
        <p:txBody>
          <a:bodyPr wrap="none">
            <a:spAutoFit/>
          </a:bodyPr>
          <a:lstStyle/>
          <a:p>
            <a:r>
              <a:rPr lang="en-US" sz="1000" b="1" dirty="0">
                <a:solidFill>
                  <a:srgbClr val="003399"/>
                </a:solidFill>
              </a:rPr>
              <a:t>Reference</a:t>
            </a:r>
            <a:r>
              <a:rPr lang="en-US" sz="1000" dirty="0">
                <a:solidFill>
                  <a:srgbClr val="003399"/>
                </a:solidFill>
              </a:rPr>
              <a:t>: http://</a:t>
            </a:r>
            <a:r>
              <a:rPr lang="en-US" sz="1000" dirty="0" smtClean="0">
                <a:solidFill>
                  <a:srgbClr val="003399"/>
                </a:solidFill>
              </a:rPr>
              <a:t>en.wikipedia.org/wiki/Semi-Automatic_Ground_Environment </a:t>
            </a:r>
            <a:endParaRPr lang="en-US" sz="1000" dirty="0">
              <a:solidFill>
                <a:srgbClr val="003399"/>
              </a:solidFill>
            </a:endParaRPr>
          </a:p>
        </p:txBody>
      </p:sp>
      <p:pic>
        <p:nvPicPr>
          <p:cNvPr id="1404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617" y="1666410"/>
            <a:ext cx="6955583" cy="45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31936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D82E0A9A-503D-42D3-AB7A-74D473BCF1A0}" type="slidenum">
              <a:rPr lang="en-US"/>
              <a:pPr/>
              <a:t>60</a:t>
            </a:fld>
            <a:r>
              <a:rPr lang="en-US" dirty="0"/>
              <a:t> -</a:t>
            </a:r>
          </a:p>
        </p:txBody>
      </p:sp>
      <p:sp>
        <p:nvSpPr>
          <p:cNvPr id="827394" name="Rectangle 2"/>
          <p:cNvSpPr>
            <a:spLocks noGrp="1" noChangeArrowheads="1"/>
          </p:cNvSpPr>
          <p:nvPr>
            <p:ph type="title"/>
          </p:nvPr>
        </p:nvSpPr>
        <p:spPr/>
        <p:txBody>
          <a:bodyPr/>
          <a:lstStyle/>
          <a:p>
            <a:r>
              <a:rPr lang="en-US" sz="1200" dirty="0"/>
              <a:t>Evaluation Criteria </a:t>
            </a:r>
            <a:br>
              <a:rPr lang="en-US" sz="1200" dirty="0"/>
            </a:br>
            <a:r>
              <a:rPr lang="en-US" dirty="0"/>
              <a:t>Common Criteria – Security Target (ST) &amp; Target of Evaluation (TOE)</a:t>
            </a:r>
          </a:p>
        </p:txBody>
      </p:sp>
      <p:sp>
        <p:nvSpPr>
          <p:cNvPr id="827395" name="Rectangle 3"/>
          <p:cNvSpPr>
            <a:spLocks noGrp="1" noChangeArrowheads="1"/>
          </p:cNvSpPr>
          <p:nvPr>
            <p:ph type="body" sz="half" idx="2"/>
          </p:nvPr>
        </p:nvSpPr>
        <p:spPr>
          <a:xfrm>
            <a:off x="228600" y="1219200"/>
            <a:ext cx="4572000" cy="4419600"/>
          </a:xfrm>
        </p:spPr>
        <p:txBody>
          <a:bodyPr/>
          <a:lstStyle/>
          <a:p>
            <a:pPr>
              <a:buClr>
                <a:srgbClr val="003399"/>
              </a:buClr>
            </a:pPr>
            <a:r>
              <a:rPr lang="en-US" u="sng" dirty="0">
                <a:solidFill>
                  <a:srgbClr val="FF6600"/>
                </a:solidFill>
              </a:rPr>
              <a:t>Security Target</a:t>
            </a:r>
            <a:r>
              <a:rPr lang="en-US" dirty="0"/>
              <a:t> (ST) is similar to PP.  It is </a:t>
            </a:r>
            <a:r>
              <a:rPr lang="en-US" u="sng" dirty="0">
                <a:solidFill>
                  <a:srgbClr val="FF6600"/>
                </a:solidFill>
              </a:rPr>
              <a:t>a vendor response to PP</a:t>
            </a:r>
            <a:r>
              <a:rPr lang="en-US" dirty="0"/>
              <a:t> that contains </a:t>
            </a:r>
            <a:r>
              <a:rPr lang="en-US" u="sng" dirty="0">
                <a:solidFill>
                  <a:srgbClr val="FF6600"/>
                </a:solidFill>
              </a:rPr>
              <a:t>implementation-specific information</a:t>
            </a:r>
            <a:r>
              <a:rPr lang="en-US" dirty="0"/>
              <a:t> to demonstrate how the Target of Evaluation (TOE) addresses PP.</a:t>
            </a:r>
          </a:p>
          <a:p>
            <a:pPr>
              <a:buClr>
                <a:srgbClr val="003399"/>
              </a:buClr>
            </a:pPr>
            <a:r>
              <a:rPr lang="en-US" u="sng" dirty="0">
                <a:solidFill>
                  <a:srgbClr val="FF6600"/>
                </a:solidFill>
              </a:rPr>
              <a:t>Target of Evaluation</a:t>
            </a:r>
            <a:r>
              <a:rPr lang="en-US" dirty="0"/>
              <a:t> (TOE) is the </a:t>
            </a:r>
            <a:r>
              <a:rPr lang="en-US" u="sng" dirty="0">
                <a:solidFill>
                  <a:srgbClr val="FF6600"/>
                </a:solidFill>
              </a:rPr>
              <a:t>specific product or system that is being evaluated</a:t>
            </a:r>
            <a:r>
              <a:rPr lang="en-US" dirty="0"/>
              <a:t>.</a:t>
            </a:r>
          </a:p>
        </p:txBody>
      </p:sp>
      <p:graphicFrame>
        <p:nvGraphicFramePr>
          <p:cNvPr id="827396" name="Object 4"/>
          <p:cNvGraphicFramePr>
            <a:graphicFrameLocks noGrp="1" noChangeAspect="1"/>
          </p:cNvGraphicFramePr>
          <p:nvPr>
            <p:ph sz="half" idx="1"/>
          </p:nvPr>
        </p:nvGraphicFramePr>
        <p:xfrm>
          <a:off x="4572000" y="1703388"/>
          <a:ext cx="4572000" cy="4505325"/>
        </p:xfrm>
        <a:graphic>
          <a:graphicData uri="http://schemas.openxmlformats.org/presentationml/2006/ole">
            <mc:AlternateContent xmlns:mc="http://schemas.openxmlformats.org/markup-compatibility/2006">
              <mc:Choice xmlns:v="urn:schemas-microsoft-com:vml" Requires="v">
                <p:oleObj spid="_x0000_s1016917" name="Visio" r:id="rId4" imgW="6299302" imgH="6207040" progId="Visio.Drawing.11">
                  <p:embed/>
                </p:oleObj>
              </mc:Choice>
              <mc:Fallback>
                <p:oleObj name="Visio" r:id="rId4" imgW="6299302" imgH="6207040"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03388"/>
                        <a:ext cx="4572000" cy="450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143000" y="65048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Common Criteria Evaluation &amp; Validation Scheme</a:t>
            </a:r>
            <a:r>
              <a:rPr lang="en-US" i="1" dirty="0" smtClean="0">
                <a:solidFill>
                  <a:srgbClr val="003399"/>
                </a:solidFill>
              </a:rPr>
              <a:t> (CCEVS)</a:t>
            </a:r>
            <a:r>
              <a:rPr lang="en-US" dirty="0" smtClean="0">
                <a:solidFill>
                  <a:srgbClr val="003399"/>
                </a:solidFill>
              </a:rPr>
              <a:t>, Version 2.3, August 2005.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B28BE6BE-A3AC-43AC-BC6A-407BE79DD2BB}" type="slidenum">
              <a:rPr lang="en-US"/>
              <a:pPr/>
              <a:t>61</a:t>
            </a:fld>
            <a:r>
              <a:rPr lang="en-US" dirty="0"/>
              <a:t> -</a:t>
            </a:r>
          </a:p>
        </p:txBody>
      </p:sp>
      <p:sp>
        <p:nvSpPr>
          <p:cNvPr id="829442" name="Rectangle 2"/>
          <p:cNvSpPr>
            <a:spLocks noGrp="1" noChangeArrowheads="1"/>
          </p:cNvSpPr>
          <p:nvPr>
            <p:ph type="title"/>
          </p:nvPr>
        </p:nvSpPr>
        <p:spPr/>
        <p:txBody>
          <a:bodyPr/>
          <a:lstStyle/>
          <a:p>
            <a:r>
              <a:rPr lang="en-US" sz="1000" dirty="0"/>
              <a:t>National Information Assurance Partnership (NIAP) and Common Criteria (CC)</a:t>
            </a:r>
            <a:r>
              <a:rPr lang="en-US" dirty="0"/>
              <a:t/>
            </a:r>
            <a:br>
              <a:rPr lang="en-US" dirty="0"/>
            </a:br>
            <a:r>
              <a:rPr lang="en-US" dirty="0"/>
              <a:t>Common Criteria (CC) (ISO 15408)</a:t>
            </a:r>
          </a:p>
        </p:txBody>
      </p:sp>
      <p:sp>
        <p:nvSpPr>
          <p:cNvPr id="829443" name="Rectangle 3"/>
          <p:cNvSpPr>
            <a:spLocks noGrp="1" noChangeArrowheads="1"/>
          </p:cNvSpPr>
          <p:nvPr>
            <p:ph type="body" idx="1"/>
          </p:nvPr>
        </p:nvSpPr>
        <p:spPr/>
        <p:txBody>
          <a:bodyPr/>
          <a:lstStyle/>
          <a:p>
            <a:pPr>
              <a:lnSpc>
                <a:spcPct val="90000"/>
              </a:lnSpc>
              <a:buClr>
                <a:srgbClr val="003399"/>
              </a:buClr>
            </a:pPr>
            <a:r>
              <a:rPr lang="en-US" u="sng" dirty="0">
                <a:solidFill>
                  <a:srgbClr val="FF6600"/>
                </a:solidFill>
              </a:rPr>
              <a:t>Evaluation Assurance Level</a:t>
            </a:r>
            <a:r>
              <a:rPr lang="en-US" dirty="0">
                <a:solidFill>
                  <a:srgbClr val="FF9900"/>
                </a:solidFill>
              </a:rPr>
              <a:t> </a:t>
            </a:r>
            <a:r>
              <a:rPr lang="en-US" dirty="0"/>
              <a:t>(EAL) is the combined rating of functional and assurance evaluation</a:t>
            </a:r>
          </a:p>
          <a:p>
            <a:pPr lvl="1">
              <a:lnSpc>
                <a:spcPct val="90000"/>
              </a:lnSpc>
              <a:buClr>
                <a:srgbClr val="003399"/>
              </a:buClr>
            </a:pPr>
            <a:r>
              <a:rPr lang="en-US" u="sng" dirty="0">
                <a:solidFill>
                  <a:srgbClr val="FF6600"/>
                </a:solidFill>
              </a:rPr>
              <a:t>EAL 1</a:t>
            </a:r>
            <a:r>
              <a:rPr lang="en-US" dirty="0"/>
              <a:t>: Functionally tested</a:t>
            </a:r>
          </a:p>
          <a:p>
            <a:pPr lvl="1">
              <a:lnSpc>
                <a:spcPct val="90000"/>
              </a:lnSpc>
              <a:buClr>
                <a:srgbClr val="003399"/>
              </a:buClr>
            </a:pPr>
            <a:r>
              <a:rPr lang="en-US" u="sng" dirty="0">
                <a:solidFill>
                  <a:srgbClr val="FF6600"/>
                </a:solidFill>
              </a:rPr>
              <a:t>EAL 2</a:t>
            </a:r>
            <a:r>
              <a:rPr lang="en-US" dirty="0"/>
              <a:t>: Structurally tested</a:t>
            </a:r>
          </a:p>
          <a:p>
            <a:pPr lvl="1">
              <a:lnSpc>
                <a:spcPct val="90000"/>
              </a:lnSpc>
              <a:buClr>
                <a:srgbClr val="003399"/>
              </a:buClr>
            </a:pPr>
            <a:r>
              <a:rPr lang="en-US" u="sng" dirty="0">
                <a:solidFill>
                  <a:srgbClr val="FF6600"/>
                </a:solidFill>
              </a:rPr>
              <a:t>EAL 3</a:t>
            </a:r>
            <a:r>
              <a:rPr lang="en-US" dirty="0"/>
              <a:t>: Methodically tested and checked</a:t>
            </a:r>
          </a:p>
          <a:p>
            <a:pPr lvl="1">
              <a:lnSpc>
                <a:spcPct val="90000"/>
              </a:lnSpc>
              <a:buClr>
                <a:srgbClr val="003399"/>
              </a:buClr>
            </a:pPr>
            <a:r>
              <a:rPr lang="en-US" u="sng" dirty="0">
                <a:solidFill>
                  <a:srgbClr val="FF6600"/>
                </a:solidFill>
              </a:rPr>
              <a:t>EAL 4</a:t>
            </a:r>
            <a:r>
              <a:rPr lang="en-US" dirty="0"/>
              <a:t>: Methodically designed, </a:t>
            </a:r>
            <a:r>
              <a:rPr lang="en-US" dirty="0" smtClean="0"/>
              <a:t>tested, </a:t>
            </a:r>
            <a:r>
              <a:rPr lang="en-US" dirty="0"/>
              <a:t>and reviewed</a:t>
            </a:r>
          </a:p>
          <a:p>
            <a:pPr lvl="1">
              <a:lnSpc>
                <a:spcPct val="90000"/>
              </a:lnSpc>
              <a:buClr>
                <a:srgbClr val="003399"/>
              </a:buClr>
            </a:pPr>
            <a:r>
              <a:rPr lang="en-US" u="sng" dirty="0">
                <a:solidFill>
                  <a:srgbClr val="FF6600"/>
                </a:solidFill>
              </a:rPr>
              <a:t>EAL 5</a:t>
            </a:r>
            <a:r>
              <a:rPr lang="en-US" dirty="0"/>
              <a:t>: Semi formally designed and tested</a:t>
            </a:r>
          </a:p>
          <a:p>
            <a:pPr lvl="1">
              <a:lnSpc>
                <a:spcPct val="90000"/>
              </a:lnSpc>
              <a:buClr>
                <a:srgbClr val="003399"/>
              </a:buClr>
            </a:pPr>
            <a:r>
              <a:rPr lang="en-US" u="sng" dirty="0">
                <a:solidFill>
                  <a:srgbClr val="FF6600"/>
                </a:solidFill>
              </a:rPr>
              <a:t>EAL 6</a:t>
            </a:r>
            <a:r>
              <a:rPr lang="en-US" dirty="0"/>
              <a:t>: Semi formally verified, </a:t>
            </a:r>
            <a:r>
              <a:rPr lang="en-US" dirty="0" smtClean="0"/>
              <a:t>designed, </a:t>
            </a:r>
            <a:r>
              <a:rPr lang="en-US" dirty="0"/>
              <a:t>and tested</a:t>
            </a:r>
          </a:p>
          <a:p>
            <a:pPr lvl="1">
              <a:lnSpc>
                <a:spcPct val="90000"/>
              </a:lnSpc>
              <a:buClr>
                <a:srgbClr val="003399"/>
              </a:buClr>
            </a:pPr>
            <a:r>
              <a:rPr lang="en-US" u="sng" dirty="0">
                <a:solidFill>
                  <a:srgbClr val="FF6600"/>
                </a:solidFill>
              </a:rPr>
              <a:t>EAL 7</a:t>
            </a:r>
            <a:r>
              <a:rPr lang="en-US" dirty="0"/>
              <a:t>: Formally verified, </a:t>
            </a:r>
            <a:r>
              <a:rPr lang="en-US" dirty="0" smtClean="0"/>
              <a:t>designed, </a:t>
            </a:r>
            <a:r>
              <a:rPr lang="en-US" dirty="0"/>
              <a:t>and tested</a:t>
            </a:r>
          </a:p>
          <a:p>
            <a:pPr lvl="1">
              <a:lnSpc>
                <a:spcPct val="90000"/>
              </a:lnSpc>
            </a:pPr>
            <a:endParaRPr lang="en-US" dirty="0"/>
          </a:p>
          <a:p>
            <a:pPr lvl="1">
              <a:lnSpc>
                <a:spcPct val="90000"/>
              </a:lnSpc>
              <a:buFontTx/>
              <a:buNone/>
            </a:pPr>
            <a:r>
              <a:rPr lang="en-US" dirty="0"/>
              <a:t>	The U.S. recognizes products that have been evaluated under the sponsorship of other signatories and in accordance with the International Common Criteria for Information Technology Security Evaluation Recognition Arrangement (CCRA) for EALs 1-4 only.</a:t>
            </a:r>
          </a:p>
        </p:txBody>
      </p:sp>
      <p:sp>
        <p:nvSpPr>
          <p:cNvPr id="5" name="TextBox 4"/>
          <p:cNvSpPr txBox="1"/>
          <p:nvPr/>
        </p:nvSpPr>
        <p:spPr>
          <a:xfrm>
            <a:off x="1143000" y="6504801"/>
            <a:ext cx="70866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Common Criteria Evaluation &amp; Validation Scheme</a:t>
            </a:r>
            <a:r>
              <a:rPr lang="en-US" i="1" dirty="0" smtClean="0">
                <a:solidFill>
                  <a:srgbClr val="003399"/>
                </a:solidFill>
              </a:rPr>
              <a:t> (CCEVS)</a:t>
            </a:r>
            <a:r>
              <a:rPr lang="en-US" dirty="0" smtClean="0">
                <a:solidFill>
                  <a:srgbClr val="003399"/>
                </a:solidFill>
              </a:rPr>
              <a:t>, Version 2.3, August 2005.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79D3AF5C-4A49-46E1-B446-4954090B8CE4}" type="slidenum">
              <a:rPr lang="en-US"/>
              <a:pPr/>
              <a:t>62</a:t>
            </a:fld>
            <a:r>
              <a:rPr lang="en-US" dirty="0"/>
              <a:t> -</a:t>
            </a:r>
          </a:p>
        </p:txBody>
      </p:sp>
      <p:sp>
        <p:nvSpPr>
          <p:cNvPr id="808962" name="Rectangle 2"/>
          <p:cNvSpPr>
            <a:spLocks noGrp="1" noChangeArrowheads="1"/>
          </p:cNvSpPr>
          <p:nvPr>
            <p:ph type="title"/>
          </p:nvPr>
        </p:nvSpPr>
        <p:spPr/>
        <p:txBody>
          <a:bodyPr/>
          <a:lstStyle/>
          <a:p>
            <a:r>
              <a:rPr lang="en-US" sz="1200" dirty="0"/>
              <a:t>Topics</a:t>
            </a:r>
            <a:r>
              <a:rPr lang="en-US" dirty="0"/>
              <a:t/>
            </a:r>
            <a:br>
              <a:rPr lang="en-US" dirty="0"/>
            </a:br>
            <a:r>
              <a:rPr lang="en-US" dirty="0"/>
              <a:t>Security Architecture &amp; Models Domain</a:t>
            </a:r>
          </a:p>
        </p:txBody>
      </p:sp>
      <p:sp>
        <p:nvSpPr>
          <p:cNvPr id="808963" name="Rectangle 3"/>
          <p:cNvSpPr>
            <a:spLocks noGrp="1" noChangeArrowheads="1"/>
          </p:cNvSpPr>
          <p:nvPr>
            <p:ph type="body" idx="1"/>
          </p:nvPr>
        </p:nvSpPr>
        <p:spPr/>
        <p:txBody>
          <a:bodyPr/>
          <a:lstStyle/>
          <a:p>
            <a:r>
              <a:rPr lang="en-US" dirty="0"/>
              <a:t>Computing Platforms</a:t>
            </a:r>
          </a:p>
          <a:p>
            <a:r>
              <a:rPr lang="en-US" dirty="0"/>
              <a:t>Security Models</a:t>
            </a:r>
          </a:p>
          <a:p>
            <a:pPr lvl="1"/>
            <a:r>
              <a:rPr lang="en-US" dirty="0"/>
              <a:t>Information Security Models</a:t>
            </a:r>
          </a:p>
          <a:p>
            <a:r>
              <a:rPr lang="en-US" dirty="0"/>
              <a:t>Evaluation &amp; Certification</a:t>
            </a:r>
          </a:p>
          <a:p>
            <a:r>
              <a:rPr lang="en-US" dirty="0"/>
              <a:t>Security Architecture</a:t>
            </a:r>
          </a:p>
          <a:p>
            <a:pPr lvl="1"/>
            <a:r>
              <a:rPr lang="en-US" dirty="0"/>
              <a:t>Modes of Operation</a:t>
            </a:r>
          </a:p>
          <a:p>
            <a:pPr lvl="1"/>
            <a:r>
              <a:rPr lang="en-US" dirty="0"/>
              <a:t>Architecture Concepts</a:t>
            </a:r>
          </a:p>
          <a:p>
            <a:pPr lvl="1"/>
            <a:r>
              <a:rPr lang="en-US" dirty="0"/>
              <a:t>Implementation Models</a:t>
            </a:r>
          </a:p>
        </p:txBody>
      </p:sp>
      <p:sp>
        <p:nvSpPr>
          <p:cNvPr id="808964" name="AutoShape 4"/>
          <p:cNvSpPr>
            <a:spLocks noChangeArrowheads="1"/>
          </p:cNvSpPr>
          <p:nvPr/>
        </p:nvSpPr>
        <p:spPr bwMode="auto">
          <a:xfrm>
            <a:off x="304800" y="2848100"/>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10ADE322-5710-4B64-8107-2C3B9915D6CE}" type="slidenum">
              <a:rPr lang="en-US"/>
              <a:pPr/>
              <a:t>63</a:t>
            </a:fld>
            <a:r>
              <a:rPr lang="en-US" dirty="0"/>
              <a:t> -</a:t>
            </a:r>
          </a:p>
        </p:txBody>
      </p:sp>
      <p:sp>
        <p:nvSpPr>
          <p:cNvPr id="685058" name="Rectangle 2"/>
          <p:cNvSpPr>
            <a:spLocks noGrp="1" noChangeArrowheads="1"/>
          </p:cNvSpPr>
          <p:nvPr>
            <p:ph type="title"/>
          </p:nvPr>
        </p:nvSpPr>
        <p:spPr/>
        <p:txBody>
          <a:bodyPr/>
          <a:lstStyle/>
          <a:p>
            <a:r>
              <a:rPr lang="en-US" dirty="0" smtClean="0"/>
              <a:t>Modes of Operation</a:t>
            </a:r>
            <a:r>
              <a:rPr lang="en-US" sz="1200" dirty="0" smtClean="0"/>
              <a:t>… (1/2)</a:t>
            </a:r>
            <a:endParaRPr lang="en-US" sz="1200" dirty="0"/>
          </a:p>
        </p:txBody>
      </p:sp>
      <p:sp>
        <p:nvSpPr>
          <p:cNvPr id="685059" name="Rectangle 3"/>
          <p:cNvSpPr>
            <a:spLocks noGrp="1" noChangeArrowheads="1"/>
          </p:cNvSpPr>
          <p:nvPr>
            <p:ph type="body" idx="1"/>
          </p:nvPr>
        </p:nvSpPr>
        <p:spPr>
          <a:xfrm>
            <a:off x="685800" y="1143000"/>
            <a:ext cx="7772400" cy="5562600"/>
          </a:xfrm>
        </p:spPr>
        <p:txBody>
          <a:bodyPr/>
          <a:lstStyle/>
          <a:p>
            <a:pPr>
              <a:lnSpc>
                <a:spcPct val="90000"/>
              </a:lnSpc>
              <a:buClr>
                <a:srgbClr val="003399"/>
              </a:buClr>
            </a:pPr>
            <a:r>
              <a:rPr lang="en-US" u="sng" dirty="0">
                <a:solidFill>
                  <a:srgbClr val="FF6600"/>
                </a:solidFill>
              </a:rPr>
              <a:t>Dedicated</a:t>
            </a:r>
            <a:r>
              <a:rPr lang="en-US" dirty="0"/>
              <a:t> </a:t>
            </a:r>
            <a:endParaRPr lang="en-US" dirty="0" smtClean="0"/>
          </a:p>
          <a:p>
            <a:pPr lvl="1">
              <a:lnSpc>
                <a:spcPct val="90000"/>
              </a:lnSpc>
              <a:buClr>
                <a:srgbClr val="003399"/>
              </a:buClr>
            </a:pPr>
            <a:r>
              <a:rPr lang="en-US" sz="1800" dirty="0" smtClean="0"/>
              <a:t>System is specifically &amp; exclusively dedicated to and controlled for the processing of one type or classification of information.</a:t>
            </a:r>
          </a:p>
          <a:p>
            <a:pPr>
              <a:lnSpc>
                <a:spcPct val="90000"/>
              </a:lnSpc>
              <a:buClr>
                <a:srgbClr val="003399"/>
              </a:buClr>
            </a:pPr>
            <a:r>
              <a:rPr lang="en-US" u="sng" dirty="0" smtClean="0">
                <a:solidFill>
                  <a:srgbClr val="FF6600"/>
                </a:solidFill>
              </a:rPr>
              <a:t>System-high</a:t>
            </a:r>
            <a:r>
              <a:rPr lang="en-US" dirty="0" smtClean="0"/>
              <a:t> </a:t>
            </a:r>
            <a:endParaRPr lang="en-US" dirty="0"/>
          </a:p>
          <a:p>
            <a:pPr lvl="1">
              <a:lnSpc>
                <a:spcPct val="90000"/>
              </a:lnSpc>
              <a:buClr>
                <a:srgbClr val="003399"/>
              </a:buClr>
            </a:pPr>
            <a:r>
              <a:rPr lang="en-US" sz="1800" dirty="0"/>
              <a:t>Entire system is operated at the highest security classification level, and trusted to provide “need-to-know” to a specific user or role (DAC)</a:t>
            </a:r>
          </a:p>
          <a:p>
            <a:pPr>
              <a:lnSpc>
                <a:spcPct val="90000"/>
              </a:lnSpc>
              <a:buClr>
                <a:srgbClr val="003399"/>
              </a:buClr>
            </a:pPr>
            <a:r>
              <a:rPr lang="en-US" u="sng" dirty="0" smtClean="0">
                <a:solidFill>
                  <a:srgbClr val="FF6600"/>
                </a:solidFill>
              </a:rPr>
              <a:t>Multi-Level Security</a:t>
            </a:r>
            <a:r>
              <a:rPr lang="en-US" dirty="0" smtClean="0"/>
              <a:t> </a:t>
            </a:r>
            <a:r>
              <a:rPr lang="en-US" dirty="0"/>
              <a:t>(</a:t>
            </a:r>
            <a:r>
              <a:rPr lang="en-US" u="sng" dirty="0">
                <a:solidFill>
                  <a:srgbClr val="FF6600"/>
                </a:solidFill>
              </a:rPr>
              <a:t>MLS</a:t>
            </a:r>
            <a:r>
              <a:rPr lang="en-US" dirty="0" smtClean="0"/>
              <a:t>)</a:t>
            </a:r>
            <a:endParaRPr lang="en-US" dirty="0"/>
          </a:p>
          <a:p>
            <a:pPr lvl="1">
              <a:lnSpc>
                <a:spcPct val="90000"/>
              </a:lnSpc>
              <a:buClr>
                <a:srgbClr val="003399"/>
              </a:buClr>
            </a:pPr>
            <a:r>
              <a:rPr lang="en-US" sz="1800" dirty="0"/>
              <a:t>A system which allows to operate and process information at multiple classification </a:t>
            </a:r>
            <a:r>
              <a:rPr lang="en-US" sz="1800" dirty="0" smtClean="0"/>
              <a:t>levels.</a:t>
            </a:r>
            <a:endParaRPr lang="en-US" sz="1800" dirty="0"/>
          </a:p>
          <a:p>
            <a:pPr lvl="1">
              <a:lnSpc>
                <a:spcPct val="90000"/>
              </a:lnSpc>
              <a:buClr>
                <a:srgbClr val="003399"/>
              </a:buClr>
            </a:pPr>
            <a:r>
              <a:rPr lang="en-US" sz="1800" u="sng" dirty="0">
                <a:solidFill>
                  <a:srgbClr val="FF6600"/>
                </a:solidFill>
              </a:rPr>
              <a:t>Controlled</a:t>
            </a:r>
            <a:r>
              <a:rPr lang="en-US" sz="1800" dirty="0"/>
              <a:t> mode.</a:t>
            </a:r>
          </a:p>
          <a:p>
            <a:pPr lvl="2">
              <a:lnSpc>
                <a:spcPct val="90000"/>
              </a:lnSpc>
              <a:buClr>
                <a:srgbClr val="003399"/>
              </a:buClr>
            </a:pPr>
            <a:r>
              <a:rPr lang="en-US" sz="1600" dirty="0"/>
              <a:t>The mode of operation that is a type of MLS in which a more limited amount of trust is placed in the HW/SW base of the system, with resultant restrictions on the classification levels and clearance level that can be supported.</a:t>
            </a:r>
          </a:p>
          <a:p>
            <a:pPr>
              <a:lnSpc>
                <a:spcPct val="90000"/>
              </a:lnSpc>
              <a:buClr>
                <a:srgbClr val="003399"/>
              </a:buClr>
            </a:pPr>
            <a:r>
              <a:rPr lang="en-US" u="sng" dirty="0" smtClean="0">
                <a:solidFill>
                  <a:srgbClr val="FF6600"/>
                </a:solidFill>
              </a:rPr>
              <a:t>Compartmentalized</a:t>
            </a:r>
            <a:endParaRPr lang="en-US" dirty="0"/>
          </a:p>
          <a:p>
            <a:pPr lvl="1">
              <a:lnSpc>
                <a:spcPct val="90000"/>
              </a:lnSpc>
            </a:pPr>
            <a:r>
              <a:rPr lang="en-US" sz="1800" dirty="0"/>
              <a:t>A system which allows to operate and process information at multiple compartmented information.  Not all user have the “need-to-know” on all information.</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3"/>
          <p:cNvSpPr>
            <a:spLocks noGrp="1"/>
          </p:cNvSpPr>
          <p:nvPr>
            <p:ph type="sldNum" sz="quarter" idx="10"/>
          </p:nvPr>
        </p:nvSpPr>
        <p:spPr/>
        <p:txBody>
          <a:bodyPr/>
          <a:lstStyle/>
          <a:p>
            <a:r>
              <a:rPr lang="en-US" dirty="0"/>
              <a:t>- </a:t>
            </a:r>
            <a:fld id="{6849CEC3-95A9-4F63-B0DE-3B96FA878D92}" type="slidenum">
              <a:rPr lang="en-US"/>
              <a:pPr/>
              <a:t>64</a:t>
            </a:fld>
            <a:r>
              <a:rPr lang="en-US" dirty="0"/>
              <a:t> -</a:t>
            </a:r>
          </a:p>
        </p:txBody>
      </p:sp>
      <p:sp>
        <p:nvSpPr>
          <p:cNvPr id="687106" name="Rectangle 2"/>
          <p:cNvSpPr>
            <a:spLocks noGrp="1" noChangeArrowheads="1"/>
          </p:cNvSpPr>
          <p:nvPr>
            <p:ph type="title"/>
          </p:nvPr>
        </p:nvSpPr>
        <p:spPr/>
        <p:txBody>
          <a:bodyPr/>
          <a:lstStyle/>
          <a:p>
            <a:r>
              <a:rPr lang="en-US" dirty="0" smtClean="0"/>
              <a:t>Modes </a:t>
            </a:r>
            <a:r>
              <a:rPr lang="en-US" dirty="0"/>
              <a:t>of </a:t>
            </a:r>
            <a:r>
              <a:rPr lang="en-US" dirty="0" smtClean="0"/>
              <a:t>Operation</a:t>
            </a:r>
            <a:r>
              <a:rPr lang="en-US" sz="1200" dirty="0" smtClean="0"/>
              <a:t>… (2/2)</a:t>
            </a:r>
            <a:endParaRPr lang="en-US" sz="1200" dirty="0"/>
          </a:p>
        </p:txBody>
      </p:sp>
      <p:graphicFrame>
        <p:nvGraphicFramePr>
          <p:cNvPr id="687146" name="Group 42"/>
          <p:cNvGraphicFramePr>
            <a:graphicFrameLocks noGrp="1"/>
          </p:cNvGraphicFramePr>
          <p:nvPr>
            <p:ph idx="1"/>
            <p:extLst>
              <p:ext uri="{D42A27DB-BD31-4B8C-83A1-F6EECF244321}">
                <p14:modId xmlns:p14="http://schemas.microsoft.com/office/powerpoint/2010/main" val="3631869071"/>
              </p:ext>
            </p:extLst>
          </p:nvPr>
        </p:nvGraphicFramePr>
        <p:xfrm>
          <a:off x="183380" y="1385340"/>
          <a:ext cx="8778240" cy="4571999"/>
        </p:xfrm>
        <a:graphic>
          <a:graphicData uri="http://schemas.openxmlformats.org/drawingml/2006/table">
            <a:tbl>
              <a:tblPr/>
              <a:tblGrid>
                <a:gridCol w="1645920"/>
                <a:gridCol w="2377440"/>
                <a:gridCol w="2377440"/>
                <a:gridCol w="2377440"/>
              </a:tblGrid>
              <a:tr h="35052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Narrow" pitchFamily="34" charset="0"/>
                          <a:ea typeface="Times New Roman" pitchFamily="18" charset="0"/>
                          <a:cs typeface="Arial" charset="0"/>
                        </a:rPr>
                        <a:t>Mode </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99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Narrow" pitchFamily="34" charset="0"/>
                          <a:ea typeface="Times New Roman" pitchFamily="18" charset="0"/>
                          <a:cs typeface="Arial" charset="0"/>
                        </a:rPr>
                        <a:t>Clearance Level</a:t>
                      </a:r>
                      <a:endParaRPr kumimoji="0" lang="en-US" sz="4800" b="0" i="0" u="none" strike="noStrike" cap="none" normalizeH="0" baseline="0" dirty="0" smtClean="0">
                        <a:ln>
                          <a:noFill/>
                        </a:ln>
                        <a:solidFill>
                          <a:schemeClr val="bg1"/>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99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Narrow" pitchFamily="34" charset="0"/>
                          <a:ea typeface="Times New Roman" pitchFamily="18" charset="0"/>
                          <a:cs typeface="Arial" charset="0"/>
                        </a:rPr>
                        <a:t>Access</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Narrow" pitchFamily="34" charset="0"/>
                          <a:ea typeface="Times New Roman" pitchFamily="18" charset="0"/>
                          <a:cs typeface="Arial" charset="0"/>
                        </a:rPr>
                        <a:t>Approval</a:t>
                      </a:r>
                      <a:endParaRPr kumimoji="0" lang="en-US" sz="4800" b="0" i="0" u="none" strike="noStrike" cap="none" normalizeH="0" baseline="0" dirty="0" smtClean="0">
                        <a:ln>
                          <a:noFill/>
                        </a:ln>
                        <a:solidFill>
                          <a:schemeClr val="bg1"/>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99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Narrow" pitchFamily="34" charset="0"/>
                          <a:ea typeface="Times New Roman" pitchFamily="18" charset="0"/>
                          <a:cs typeface="Arial" charset="0"/>
                        </a:rPr>
                        <a:t>Need-to-Know</a:t>
                      </a:r>
                      <a:endParaRPr kumimoji="0" lang="en-US" sz="4800" b="0" i="0" u="none" strike="noStrike" cap="none" normalizeH="0" baseline="0" dirty="0" smtClean="0">
                        <a:ln>
                          <a:noFill/>
                        </a:ln>
                        <a:solidFill>
                          <a:schemeClr val="bg1"/>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9900"/>
                    </a:solidFill>
                  </a:tcPr>
                </a:tc>
              </a:tr>
              <a:tr h="4572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3399"/>
                          </a:solidFill>
                          <a:effectLst/>
                          <a:latin typeface="Arial Narrow" pitchFamily="34" charset="0"/>
                          <a:ea typeface="Times New Roman" pitchFamily="18" charset="0"/>
                          <a:cs typeface="Arial" charset="0"/>
                        </a:rPr>
                        <a:t>Dedicated</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Proper clearance for all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Formal access approval for all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A valid need-to-know for all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5588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3399"/>
                          </a:solidFill>
                          <a:effectLst/>
                          <a:latin typeface="Arial Narrow" pitchFamily="34" charset="0"/>
                          <a:ea typeface="Times New Roman" pitchFamily="18" charset="0"/>
                          <a:cs typeface="Arial" charset="0"/>
                        </a:rPr>
                        <a:t>System-High</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Proper clearance for all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Formal access approval for all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A valid need-to-know for some of the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r h="7572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3399"/>
                          </a:solidFill>
                          <a:effectLst/>
                          <a:latin typeface="Arial Narrow" pitchFamily="34" charset="0"/>
                          <a:ea typeface="Times New Roman" pitchFamily="18" charset="0"/>
                          <a:cs typeface="Arial" charset="0"/>
                        </a:rPr>
                        <a:t>Compartmental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Proper clearance for the highest level of data classification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Formal access approval for all information they will access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A valid need-to-know for some of the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557213">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3399"/>
                          </a:solidFill>
                          <a:effectLst/>
                          <a:latin typeface="Arial Narrow" pitchFamily="34" charset="0"/>
                          <a:ea typeface="Times New Roman" pitchFamily="18" charset="0"/>
                          <a:cs typeface="Arial" charset="0"/>
                        </a:rPr>
                        <a:t>MLS</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Proper clearance for all information they will access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Formal access approval for all information they will access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Narrow" pitchFamily="34" charset="0"/>
                          <a:ea typeface="Times New Roman" pitchFamily="18" charset="0"/>
                          <a:cs typeface="Arial" charset="0"/>
                        </a:rPr>
                        <a:t>A valid need-to-know for some of the information on the system</a:t>
                      </a:r>
                      <a:endParaRPr kumimoji="0" lang="en-US" sz="4800" b="0" i="0" u="none" strike="noStrike" cap="none" normalizeH="0" baseline="0" dirty="0" smtClean="0">
                        <a:ln>
                          <a:noFill/>
                        </a:ln>
                        <a:solidFill>
                          <a:srgbClr val="003399"/>
                        </a:solidFill>
                        <a:effectLst/>
                        <a:latin typeface="Arial Narrow" pitchFamily="34" charset="0"/>
                        <a:ea typeface="Times New Roman" pitchFamily="18" charset="0"/>
                        <a:cs typeface="Arial" charset="0"/>
                      </a:endParaRP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DDDDDD"/>
                    </a:solidFill>
                  </a:tcPr>
                </a:tc>
              </a:tr>
            </a:tbl>
          </a:graphicData>
        </a:graphic>
      </p:graphicFrame>
      <p:sp>
        <p:nvSpPr>
          <p:cNvPr id="5" name="TextBox 4"/>
          <p:cNvSpPr txBox="1"/>
          <p:nvPr/>
        </p:nvSpPr>
        <p:spPr>
          <a:xfrm>
            <a:off x="1143000" y="6324600"/>
            <a:ext cx="7696200" cy="276999"/>
          </a:xfrm>
          <a:prstGeom prst="rect">
            <a:avLst/>
          </a:prstGeom>
          <a:noFill/>
        </p:spPr>
        <p:txBody>
          <a:bodyPr wrap="square" rtlCol="0">
            <a:spAutoFit/>
          </a:bodyPr>
          <a:lstStyle/>
          <a:p>
            <a:r>
              <a:rPr lang="en-US" b="1" dirty="0" smtClean="0">
                <a:solidFill>
                  <a:srgbClr val="003399"/>
                </a:solidFill>
              </a:rPr>
              <a:t>Reference: </a:t>
            </a:r>
            <a:r>
              <a:rPr lang="en-US" i="1" u="sng" dirty="0" smtClean="0">
                <a:solidFill>
                  <a:srgbClr val="003399"/>
                </a:solidFill>
              </a:rPr>
              <a:t>DCID 6/3 Protecting Sensitive Compartmented Information Within Information Systems</a:t>
            </a:r>
            <a:r>
              <a:rPr lang="en-US" dirty="0" smtClean="0">
                <a:solidFill>
                  <a:srgbClr val="003399"/>
                </a:solidFill>
              </a:rPr>
              <a:t>, 2000.</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Security Architecture</a:t>
            </a:r>
            <a:r>
              <a:rPr lang="en-US" dirty="0" smtClean="0"/>
              <a:t/>
            </a:r>
            <a:br>
              <a:rPr lang="en-US" dirty="0" smtClean="0"/>
            </a:br>
            <a:r>
              <a:rPr lang="en-US" dirty="0" smtClean="0"/>
              <a:t>Reference Monitor</a:t>
            </a:r>
            <a:endParaRPr lang="en-US" dirty="0"/>
          </a:p>
        </p:txBody>
      </p:sp>
      <p:sp>
        <p:nvSpPr>
          <p:cNvPr id="3" name="Content Placeholder 2"/>
          <p:cNvSpPr>
            <a:spLocks noGrp="1"/>
          </p:cNvSpPr>
          <p:nvPr>
            <p:ph idx="1"/>
          </p:nvPr>
        </p:nvSpPr>
        <p:spPr/>
        <p:txBody>
          <a:bodyPr/>
          <a:lstStyle/>
          <a:p>
            <a:pPr marL="0" indent="0">
              <a:buNone/>
            </a:pPr>
            <a:r>
              <a:rPr lang="en-US" dirty="0" smtClean="0"/>
              <a:t>A reference monitor is an abstract machine that mediates all accesses to objects by subjects</a:t>
            </a:r>
          </a:p>
          <a:p>
            <a:pPr>
              <a:buClr>
                <a:srgbClr val="003399"/>
              </a:buClr>
            </a:pPr>
            <a:r>
              <a:rPr lang="en-US" u="sng" dirty="0" smtClean="0">
                <a:solidFill>
                  <a:srgbClr val="FF6600"/>
                </a:solidFill>
              </a:rPr>
              <a:t>Reference monitor</a:t>
            </a:r>
            <a:r>
              <a:rPr lang="en-US" dirty="0" smtClean="0"/>
              <a:t> is performed by a </a:t>
            </a:r>
            <a:r>
              <a:rPr lang="en-US" u="sng" dirty="0" smtClean="0">
                <a:solidFill>
                  <a:srgbClr val="FF6600"/>
                </a:solidFill>
              </a:rPr>
              <a:t>reference validation mechanism</a:t>
            </a:r>
            <a:r>
              <a:rPr lang="en-US" dirty="0" smtClean="0"/>
              <a:t> where it is a system composed of hardware, firmware, and software</a:t>
            </a:r>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65</a:t>
            </a:fld>
            <a:r>
              <a:rPr lang="en-US" smtClean="0"/>
              <a:t> -</a:t>
            </a:r>
            <a:endParaRPr lang="en-US" dirty="0"/>
          </a:p>
        </p:txBody>
      </p:sp>
      <p:graphicFrame>
        <p:nvGraphicFramePr>
          <p:cNvPr id="916484" name="Object 4"/>
          <p:cNvGraphicFramePr>
            <a:graphicFrameLocks noChangeAspect="1"/>
          </p:cNvGraphicFramePr>
          <p:nvPr/>
        </p:nvGraphicFramePr>
        <p:xfrm>
          <a:off x="1898650" y="3092450"/>
          <a:ext cx="5345113" cy="3689350"/>
        </p:xfrm>
        <a:graphic>
          <a:graphicData uri="http://schemas.openxmlformats.org/presentationml/2006/ole">
            <mc:AlternateContent xmlns:mc="http://schemas.openxmlformats.org/markup-compatibility/2006">
              <mc:Choice xmlns:v="urn:schemas-microsoft-com:vml" Requires="v">
                <p:oleObj spid="_x0000_s1005654" name="Visio" r:id="rId4" imgW="5344529" imgH="3689227" progId="Visio.Drawing.11">
                  <p:embed/>
                </p:oleObj>
              </mc:Choice>
              <mc:Fallback>
                <p:oleObj name="Visio" r:id="rId4" imgW="5344529" imgH="3689227"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650" y="3092450"/>
                        <a:ext cx="5345113" cy="368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5486400" y="6172200"/>
            <a:ext cx="3657600" cy="646331"/>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a:t>
            </a:r>
            <a:r>
              <a:rPr lang="en-US" dirty="0" smtClean="0">
                <a:solidFill>
                  <a:srgbClr val="003399"/>
                </a:solidFill>
              </a:rPr>
              <a:t> (TCSEC),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713D6A91-CEB5-413A-97BF-63E62568E690}" type="slidenum">
              <a:rPr lang="en-US"/>
              <a:pPr/>
              <a:t>66</a:t>
            </a:fld>
            <a:r>
              <a:rPr lang="en-US" dirty="0"/>
              <a:t> -</a:t>
            </a:r>
          </a:p>
        </p:txBody>
      </p:sp>
      <p:sp>
        <p:nvSpPr>
          <p:cNvPr id="834562" name="Rectangle 2"/>
          <p:cNvSpPr>
            <a:spLocks noGrp="1" noChangeArrowheads="1"/>
          </p:cNvSpPr>
          <p:nvPr>
            <p:ph type="title"/>
          </p:nvPr>
        </p:nvSpPr>
        <p:spPr/>
        <p:txBody>
          <a:bodyPr/>
          <a:lstStyle/>
          <a:p>
            <a:r>
              <a:rPr lang="en-US" sz="1200" dirty="0" smtClean="0"/>
              <a:t>Security Architecture</a:t>
            </a:r>
            <a:r>
              <a:rPr lang="en-US" dirty="0"/>
              <a:t/>
            </a:r>
            <a:br>
              <a:rPr lang="en-US" dirty="0"/>
            </a:br>
            <a:r>
              <a:rPr lang="en-US" dirty="0"/>
              <a:t>Reference Monitor</a:t>
            </a:r>
          </a:p>
        </p:txBody>
      </p:sp>
      <p:sp>
        <p:nvSpPr>
          <p:cNvPr id="834563" name="Rectangle 3"/>
          <p:cNvSpPr>
            <a:spLocks noGrp="1" noChangeArrowheads="1"/>
          </p:cNvSpPr>
          <p:nvPr>
            <p:ph type="body" idx="1"/>
          </p:nvPr>
        </p:nvSpPr>
        <p:spPr/>
        <p:txBody>
          <a:bodyPr/>
          <a:lstStyle/>
          <a:p>
            <a:r>
              <a:rPr lang="en-US" dirty="0" smtClean="0"/>
              <a:t>Design requirements:</a:t>
            </a:r>
            <a:endParaRPr lang="en-US" dirty="0"/>
          </a:p>
          <a:p>
            <a:pPr lvl="1"/>
            <a:r>
              <a:rPr lang="en-US" dirty="0" smtClean="0"/>
              <a:t>The reference validation mechanism must </a:t>
            </a:r>
            <a:r>
              <a:rPr lang="en-US" u="sng" dirty="0" smtClean="0">
                <a:solidFill>
                  <a:srgbClr val="FF6600"/>
                </a:solidFill>
              </a:rPr>
              <a:t>always be invoked</a:t>
            </a:r>
            <a:r>
              <a:rPr lang="en-US" dirty="0" smtClean="0"/>
              <a:t>.</a:t>
            </a:r>
          </a:p>
          <a:p>
            <a:pPr lvl="1"/>
            <a:r>
              <a:rPr lang="en-US" dirty="0" smtClean="0"/>
              <a:t>The </a:t>
            </a:r>
            <a:r>
              <a:rPr lang="en-US" dirty="0"/>
              <a:t>reference validation mechanism must be </a:t>
            </a:r>
            <a:r>
              <a:rPr lang="en-US" u="sng" dirty="0">
                <a:solidFill>
                  <a:srgbClr val="FF6600"/>
                </a:solidFill>
              </a:rPr>
              <a:t>tamper proof</a:t>
            </a:r>
            <a:r>
              <a:rPr lang="en-US" dirty="0"/>
              <a:t>.</a:t>
            </a:r>
          </a:p>
          <a:p>
            <a:pPr lvl="1"/>
            <a:r>
              <a:rPr lang="en-US" dirty="0" smtClean="0"/>
              <a:t>The </a:t>
            </a:r>
            <a:r>
              <a:rPr lang="en-US" dirty="0"/>
              <a:t>reference validation mechanism must be small enough to be </a:t>
            </a:r>
            <a:r>
              <a:rPr lang="en-US" u="sng" dirty="0">
                <a:solidFill>
                  <a:srgbClr val="FF6600"/>
                </a:solidFill>
              </a:rPr>
              <a:t>subject to analysis and tests</a:t>
            </a:r>
            <a:r>
              <a:rPr lang="en-US" dirty="0"/>
              <a:t> to assure that it is correct</a:t>
            </a:r>
            <a:r>
              <a:rPr lang="en-US" dirty="0" smtClean="0"/>
              <a:t>.</a:t>
            </a:r>
          </a:p>
          <a:p>
            <a:endParaRPr lang="en-US" dirty="0" smtClean="0"/>
          </a:p>
          <a:p>
            <a:r>
              <a:rPr lang="en-US" dirty="0" smtClean="0"/>
              <a:t>Reference monitor is “policy neutral”.</a:t>
            </a:r>
          </a:p>
          <a:p>
            <a:pPr lvl="1"/>
            <a:r>
              <a:rPr lang="en-US" dirty="0" smtClean="0"/>
              <a:t>TCSEC requires Bell-LaPadula</a:t>
            </a:r>
          </a:p>
          <a:p>
            <a:pPr lvl="1"/>
            <a:r>
              <a:rPr lang="en-US" dirty="0" smtClean="0"/>
              <a:t>But, can be implemented for database security, network security, and other applications, etc.</a:t>
            </a:r>
            <a:endParaRPr lang="en-US" dirty="0"/>
          </a:p>
        </p:txBody>
      </p:sp>
      <p:sp>
        <p:nvSpPr>
          <p:cNvPr id="5" name="TextBox 4"/>
          <p:cNvSpPr txBox="1"/>
          <p:nvPr/>
        </p:nvSpPr>
        <p:spPr>
          <a:xfrm>
            <a:off x="990600" y="5715000"/>
            <a:ext cx="7620000" cy="830997"/>
          </a:xfrm>
          <a:prstGeom prst="rect">
            <a:avLst/>
          </a:prstGeom>
          <a:noFill/>
        </p:spPr>
        <p:txBody>
          <a:bodyPr wrap="square" rtlCol="0">
            <a:spAutoFit/>
          </a:bodyPr>
          <a:lstStyle/>
          <a:p>
            <a:r>
              <a:rPr lang="en-US" b="1" dirty="0" smtClean="0">
                <a:solidFill>
                  <a:srgbClr val="003399"/>
                </a:solidFill>
              </a:rPr>
              <a:t>Reference: </a:t>
            </a:r>
          </a:p>
          <a:p>
            <a:pPr>
              <a:buFont typeface="Arial" pitchFamily="34" charset="0"/>
              <a:buChar char="•"/>
            </a:pPr>
            <a:r>
              <a:rPr lang="en-US" b="1" dirty="0" smtClean="0">
                <a:solidFill>
                  <a:srgbClr val="003399"/>
                </a:solidFill>
              </a:rPr>
              <a:t> </a:t>
            </a:r>
            <a:r>
              <a:rPr lang="en-US" dirty="0" smtClean="0">
                <a:solidFill>
                  <a:srgbClr val="003399"/>
                </a:solidFill>
              </a:rPr>
              <a:t>DoD 5200.28-STD, </a:t>
            </a:r>
            <a:r>
              <a:rPr lang="en-US" i="1" u="sng" dirty="0" smtClean="0">
                <a:solidFill>
                  <a:srgbClr val="003399"/>
                </a:solidFill>
              </a:rPr>
              <a:t>Trusted Computer System Evaluation Criteria</a:t>
            </a:r>
            <a:r>
              <a:rPr lang="en-US" u="sng" dirty="0" smtClean="0">
                <a:solidFill>
                  <a:srgbClr val="003399"/>
                </a:solidFill>
              </a:rPr>
              <a:t> (TCSEC)</a:t>
            </a:r>
            <a:r>
              <a:rPr lang="en-US" dirty="0" smtClean="0">
                <a:solidFill>
                  <a:srgbClr val="003399"/>
                </a:solidFill>
              </a:rPr>
              <a:t>, December 26, 1985.</a:t>
            </a:r>
          </a:p>
          <a:p>
            <a:pPr>
              <a:buFont typeface="Arial" pitchFamily="34" charset="0"/>
              <a:buChar char="•"/>
            </a:pPr>
            <a:r>
              <a:rPr lang="en-US" dirty="0" smtClean="0">
                <a:solidFill>
                  <a:srgbClr val="003399"/>
                </a:solidFill>
              </a:rPr>
              <a:t> </a:t>
            </a:r>
            <a:r>
              <a:rPr lang="en-US" i="1" u="sng" dirty="0" smtClean="0">
                <a:solidFill>
                  <a:srgbClr val="003399"/>
                </a:solidFill>
              </a:rPr>
              <a:t>The Reference Monitor Concept as a Unifying Principle in Computer Security Education</a:t>
            </a:r>
            <a:r>
              <a:rPr lang="en-US" dirty="0" smtClean="0">
                <a:solidFill>
                  <a:srgbClr val="003399"/>
                </a:solidFill>
              </a:rPr>
              <a:t>, C.E. Irvine, Naval Postgraduate School 1999</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B6674A58-E1CF-4247-8F73-DCC6F32911D2}" type="slidenum">
              <a:rPr lang="en-US"/>
              <a:pPr/>
              <a:t>67</a:t>
            </a:fld>
            <a:r>
              <a:rPr lang="en-US" dirty="0"/>
              <a:t> -</a:t>
            </a:r>
          </a:p>
        </p:txBody>
      </p:sp>
      <p:sp>
        <p:nvSpPr>
          <p:cNvPr id="680962" name="Rectangle 2"/>
          <p:cNvSpPr>
            <a:spLocks noGrp="1" noChangeArrowheads="1"/>
          </p:cNvSpPr>
          <p:nvPr>
            <p:ph type="title"/>
          </p:nvPr>
        </p:nvSpPr>
        <p:spPr/>
        <p:txBody>
          <a:bodyPr/>
          <a:lstStyle/>
          <a:p>
            <a:r>
              <a:rPr lang="en-US" sz="1200" dirty="0" smtClean="0"/>
              <a:t>Security Architecture</a:t>
            </a:r>
            <a:r>
              <a:rPr lang="en-US" sz="1200" dirty="0"/>
              <a:t/>
            </a:r>
            <a:br>
              <a:rPr lang="en-US" sz="1200" dirty="0"/>
            </a:br>
            <a:r>
              <a:rPr lang="en-US" dirty="0"/>
              <a:t>Trusted Computing Base (TCB)</a:t>
            </a:r>
          </a:p>
        </p:txBody>
      </p:sp>
      <p:sp>
        <p:nvSpPr>
          <p:cNvPr id="680963" name="Rectangle 3"/>
          <p:cNvSpPr>
            <a:spLocks noGrp="1" noChangeArrowheads="1"/>
          </p:cNvSpPr>
          <p:nvPr>
            <p:ph type="body" idx="1"/>
          </p:nvPr>
        </p:nvSpPr>
        <p:spPr/>
        <p:txBody>
          <a:bodyPr/>
          <a:lstStyle/>
          <a:p>
            <a:r>
              <a:rPr lang="en-US" dirty="0"/>
              <a:t>The </a:t>
            </a:r>
            <a:r>
              <a:rPr lang="en-US" u="sng" dirty="0">
                <a:solidFill>
                  <a:srgbClr val="FF6600"/>
                </a:solidFill>
              </a:rPr>
              <a:t>Trusted Computing Base</a:t>
            </a:r>
            <a:r>
              <a:rPr lang="en-US" dirty="0"/>
              <a:t> is the totality of protection mechanisms within a computing system – hardware, firmware, software, processes, transports</a:t>
            </a:r>
          </a:p>
          <a:p>
            <a:r>
              <a:rPr lang="en-US" dirty="0"/>
              <a:t>The TCB maintains the </a:t>
            </a:r>
            <a:r>
              <a:rPr lang="en-US" u="sng" dirty="0">
                <a:solidFill>
                  <a:srgbClr val="FF6600"/>
                </a:solidFill>
              </a:rPr>
              <a:t>confidentiality</a:t>
            </a:r>
            <a:r>
              <a:rPr lang="en-US" dirty="0"/>
              <a:t> and </a:t>
            </a:r>
            <a:r>
              <a:rPr lang="en-US" u="sng" dirty="0">
                <a:solidFill>
                  <a:srgbClr val="FF6600"/>
                </a:solidFill>
              </a:rPr>
              <a:t>integrity</a:t>
            </a:r>
            <a:r>
              <a:rPr lang="en-US" dirty="0"/>
              <a:t> of </a:t>
            </a:r>
            <a:r>
              <a:rPr lang="en-US" u="sng" dirty="0">
                <a:solidFill>
                  <a:srgbClr val="FF6600"/>
                </a:solidFill>
              </a:rPr>
              <a:t>each domain</a:t>
            </a:r>
            <a:r>
              <a:rPr lang="en-US" dirty="0"/>
              <a:t> and monitors four basic functions:</a:t>
            </a:r>
          </a:p>
          <a:p>
            <a:pPr lvl="1"/>
            <a:r>
              <a:rPr lang="en-US" dirty="0"/>
              <a:t>Process activation</a:t>
            </a:r>
          </a:p>
          <a:p>
            <a:pPr lvl="1"/>
            <a:r>
              <a:rPr lang="en-US" dirty="0"/>
              <a:t>Execution domain switching</a:t>
            </a:r>
          </a:p>
          <a:p>
            <a:pPr lvl="1"/>
            <a:r>
              <a:rPr lang="en-US" dirty="0"/>
              <a:t>Memory protection</a:t>
            </a:r>
          </a:p>
          <a:p>
            <a:pPr lvl="1"/>
            <a:r>
              <a:rPr lang="en-US" dirty="0"/>
              <a:t>Input/Output operation</a:t>
            </a:r>
          </a:p>
        </p:txBody>
      </p:sp>
      <p:sp>
        <p:nvSpPr>
          <p:cNvPr id="5" name="TextBox 4"/>
          <p:cNvSpPr txBox="1"/>
          <p:nvPr/>
        </p:nvSpPr>
        <p:spPr>
          <a:xfrm>
            <a:off x="914400" y="6172200"/>
            <a:ext cx="7696200" cy="276999"/>
          </a:xfrm>
          <a:prstGeom prst="rect">
            <a:avLst/>
          </a:prstGeom>
          <a:noFill/>
        </p:spPr>
        <p:txBody>
          <a:bodyPr wrap="square" rtlCol="0">
            <a:spAutoFit/>
          </a:bodyPr>
          <a:lstStyle/>
          <a:p>
            <a:r>
              <a:rPr lang="en-US" b="1" dirty="0" smtClean="0">
                <a:solidFill>
                  <a:srgbClr val="003399"/>
                </a:solidFill>
              </a:rPr>
              <a:t>Reference: </a:t>
            </a:r>
            <a:r>
              <a:rPr lang="en-US" dirty="0" smtClean="0">
                <a:solidFill>
                  <a:srgbClr val="003399"/>
                </a:solidFill>
              </a:rPr>
              <a:t>DoD 5200.28-STD, </a:t>
            </a:r>
            <a:r>
              <a:rPr lang="en-US" i="1" u="sng" dirty="0" smtClean="0">
                <a:solidFill>
                  <a:srgbClr val="003399"/>
                </a:solidFill>
              </a:rPr>
              <a:t>Trusted Computer System Evaluation Criteria (TCSEC)</a:t>
            </a:r>
            <a:r>
              <a:rPr lang="en-US" dirty="0" smtClean="0">
                <a:solidFill>
                  <a:srgbClr val="003399"/>
                </a:solidFill>
              </a:rPr>
              <a:t>, December 26, 1985.</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DFF685B3-4543-4039-9246-E79855836FAD}" type="slidenum">
              <a:rPr lang="en-US"/>
              <a:pPr/>
              <a:t>68</a:t>
            </a:fld>
            <a:r>
              <a:rPr lang="en-US" dirty="0"/>
              <a:t> -</a:t>
            </a:r>
          </a:p>
        </p:txBody>
      </p:sp>
      <p:sp>
        <p:nvSpPr>
          <p:cNvPr id="683010" name="Rectangle 2"/>
          <p:cNvSpPr>
            <a:spLocks noGrp="1" noChangeArrowheads="1"/>
          </p:cNvSpPr>
          <p:nvPr>
            <p:ph type="title"/>
          </p:nvPr>
        </p:nvSpPr>
        <p:spPr/>
        <p:txBody>
          <a:bodyPr/>
          <a:lstStyle/>
          <a:p>
            <a:r>
              <a:rPr lang="en-US" sz="1200" dirty="0" smtClean="0"/>
              <a:t>Security Architecture</a:t>
            </a:r>
            <a:r>
              <a:rPr lang="en-US" sz="1200" dirty="0"/>
              <a:t/>
            </a:r>
            <a:br>
              <a:rPr lang="en-US" sz="1200" dirty="0"/>
            </a:br>
            <a:r>
              <a:rPr lang="en-US" dirty="0" smtClean="0"/>
              <a:t>TCB – Rings of Protection</a:t>
            </a:r>
            <a:endParaRPr lang="en-US" dirty="0"/>
          </a:p>
        </p:txBody>
      </p:sp>
      <p:sp>
        <p:nvSpPr>
          <p:cNvPr id="683011" name="Rectangle 3"/>
          <p:cNvSpPr>
            <a:spLocks noGrp="1" noChangeArrowheads="1"/>
          </p:cNvSpPr>
          <p:nvPr>
            <p:ph type="body" sz="half" idx="2"/>
          </p:nvPr>
        </p:nvSpPr>
        <p:spPr>
          <a:xfrm>
            <a:off x="3657600" y="1143000"/>
            <a:ext cx="5181600" cy="5410200"/>
          </a:xfrm>
        </p:spPr>
        <p:txBody>
          <a:bodyPr/>
          <a:lstStyle/>
          <a:p>
            <a:r>
              <a:rPr lang="en-US" dirty="0"/>
              <a:t>Ring number determines the access level.</a:t>
            </a:r>
          </a:p>
          <a:p>
            <a:r>
              <a:rPr lang="en-US" dirty="0"/>
              <a:t>A program may access only data that resides on the same ring, or a less privileged ring.</a:t>
            </a:r>
          </a:p>
          <a:p>
            <a:r>
              <a:rPr lang="en-US" dirty="0"/>
              <a:t>A program may call services residing on the same, or a more privileged ring.</a:t>
            </a:r>
          </a:p>
          <a:p>
            <a:pPr>
              <a:buClr>
                <a:srgbClr val="003399"/>
              </a:buClr>
            </a:pPr>
            <a:r>
              <a:rPr lang="en-US" u="sng" dirty="0">
                <a:solidFill>
                  <a:srgbClr val="FF6600"/>
                </a:solidFill>
              </a:rPr>
              <a:t>Ring 0</a:t>
            </a:r>
            <a:r>
              <a:rPr lang="en-US" dirty="0"/>
              <a:t> contains kernel functions of the OS.</a:t>
            </a:r>
          </a:p>
          <a:p>
            <a:pPr>
              <a:buClr>
                <a:srgbClr val="003399"/>
              </a:buClr>
            </a:pPr>
            <a:r>
              <a:rPr lang="en-US" u="sng" dirty="0">
                <a:solidFill>
                  <a:srgbClr val="FF6600"/>
                </a:solidFill>
              </a:rPr>
              <a:t>Ring 1</a:t>
            </a:r>
            <a:r>
              <a:rPr lang="en-US" dirty="0"/>
              <a:t> contains the </a:t>
            </a:r>
            <a:r>
              <a:rPr lang="en-US" u="sng" dirty="0">
                <a:solidFill>
                  <a:srgbClr val="FF6600"/>
                </a:solidFill>
              </a:rPr>
              <a:t>OS</a:t>
            </a:r>
            <a:r>
              <a:rPr lang="en-US" dirty="0"/>
              <a:t>.</a:t>
            </a:r>
          </a:p>
          <a:p>
            <a:pPr>
              <a:buClr>
                <a:srgbClr val="003399"/>
              </a:buClr>
            </a:pPr>
            <a:r>
              <a:rPr lang="en-US" u="sng" dirty="0">
                <a:solidFill>
                  <a:srgbClr val="FF6600"/>
                </a:solidFill>
              </a:rPr>
              <a:t>Ring 2</a:t>
            </a:r>
            <a:r>
              <a:rPr lang="en-US" dirty="0"/>
              <a:t> contains the </a:t>
            </a:r>
            <a:r>
              <a:rPr lang="en-US" u="sng" dirty="0">
                <a:solidFill>
                  <a:srgbClr val="FF6600"/>
                </a:solidFill>
              </a:rPr>
              <a:t>OS utilities</a:t>
            </a:r>
            <a:r>
              <a:rPr lang="en-US" dirty="0"/>
              <a:t>.</a:t>
            </a:r>
          </a:p>
          <a:p>
            <a:pPr>
              <a:buClr>
                <a:srgbClr val="003399"/>
              </a:buClr>
            </a:pPr>
            <a:r>
              <a:rPr lang="en-US" u="sng" dirty="0">
                <a:solidFill>
                  <a:srgbClr val="FF6600"/>
                </a:solidFill>
              </a:rPr>
              <a:t>Ring 3</a:t>
            </a:r>
            <a:r>
              <a:rPr lang="en-US" dirty="0"/>
              <a:t> contains the </a:t>
            </a:r>
            <a:r>
              <a:rPr lang="en-US" u="sng" dirty="0">
                <a:solidFill>
                  <a:srgbClr val="FF6600"/>
                </a:solidFill>
              </a:rPr>
              <a:t>applications</a:t>
            </a:r>
            <a:r>
              <a:rPr lang="en-US" dirty="0"/>
              <a:t>.</a:t>
            </a:r>
          </a:p>
        </p:txBody>
      </p:sp>
      <p:graphicFrame>
        <p:nvGraphicFramePr>
          <p:cNvPr id="683012" name="Object 4"/>
          <p:cNvGraphicFramePr>
            <a:graphicFrameLocks noGrp="1" noChangeAspect="1"/>
          </p:cNvGraphicFramePr>
          <p:nvPr>
            <p:ph sz="half" idx="1"/>
          </p:nvPr>
        </p:nvGraphicFramePr>
        <p:xfrm>
          <a:off x="304800" y="2241550"/>
          <a:ext cx="3370263" cy="2374900"/>
        </p:xfrm>
        <a:graphic>
          <a:graphicData uri="http://schemas.openxmlformats.org/presentationml/2006/ole">
            <mc:AlternateContent xmlns:mc="http://schemas.openxmlformats.org/markup-compatibility/2006">
              <mc:Choice xmlns:v="urn:schemas-microsoft-com:vml" Requires="v">
                <p:oleObj spid="_x0000_s1006678" name="Visio" r:id="rId4" imgW="3370838" imgH="2374880" progId="Visio.Drawing.11">
                  <p:embed/>
                </p:oleObj>
              </mc:Choice>
              <mc:Fallback>
                <p:oleObj name="Visio" r:id="rId4" imgW="3370838" imgH="2374880"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41550"/>
                        <a:ext cx="3370263"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538DF786-7A6A-4454-A03F-DEC0A1920D29}" type="slidenum">
              <a:rPr lang="en-US"/>
              <a:pPr/>
              <a:t>69</a:t>
            </a:fld>
            <a:r>
              <a:rPr lang="en-US" dirty="0"/>
              <a:t> -</a:t>
            </a:r>
          </a:p>
        </p:txBody>
      </p:sp>
      <p:sp>
        <p:nvSpPr>
          <p:cNvPr id="811010" name="Rectangle 2"/>
          <p:cNvSpPr>
            <a:spLocks noGrp="1" noChangeArrowheads="1"/>
          </p:cNvSpPr>
          <p:nvPr>
            <p:ph type="title"/>
          </p:nvPr>
        </p:nvSpPr>
        <p:spPr/>
        <p:txBody>
          <a:bodyPr/>
          <a:lstStyle/>
          <a:p>
            <a:r>
              <a:rPr lang="en-US" dirty="0"/>
              <a:t>Questions:</a:t>
            </a:r>
          </a:p>
        </p:txBody>
      </p:sp>
      <p:sp>
        <p:nvSpPr>
          <p:cNvPr id="811011" name="Rectangle 3"/>
          <p:cNvSpPr>
            <a:spLocks noGrp="1" noChangeArrowheads="1"/>
          </p:cNvSpPr>
          <p:nvPr>
            <p:ph type="body" idx="1"/>
          </p:nvPr>
        </p:nvSpPr>
        <p:spPr/>
        <p:txBody>
          <a:bodyPr/>
          <a:lstStyle/>
          <a:p>
            <a:r>
              <a:rPr lang="en-US" dirty="0"/>
              <a:t>Which information security model is for confidentiality only?</a:t>
            </a:r>
          </a:p>
          <a:p>
            <a:pPr lvl="1"/>
            <a:r>
              <a:rPr lang="en-US" dirty="0"/>
              <a:t> </a:t>
            </a:r>
          </a:p>
          <a:p>
            <a:r>
              <a:rPr lang="en-US" dirty="0"/>
              <a:t>Which information security model utilizes access triple (i.e. subject-program-object) to enforce “well-formed” transactions?</a:t>
            </a:r>
          </a:p>
          <a:p>
            <a:pPr lvl="1"/>
            <a:r>
              <a:rPr lang="en-US" dirty="0"/>
              <a:t> </a:t>
            </a:r>
          </a:p>
          <a:p>
            <a:r>
              <a:rPr lang="en-US" dirty="0"/>
              <a:t>Which information security model allows dynamic change of access permission?</a:t>
            </a:r>
          </a:p>
          <a:p>
            <a:pPr lvl="1"/>
            <a:r>
              <a:rPr lang="en-US" dirty="0"/>
              <a:t> </a:t>
            </a:r>
          </a:p>
          <a:p>
            <a:r>
              <a:rPr lang="en-US" dirty="0"/>
              <a:t>Which information security model defines the direction of the information flow?</a:t>
            </a:r>
          </a:p>
          <a:p>
            <a:pPr lvl="1"/>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Computing Platforms</a:t>
            </a:r>
            <a:r>
              <a:rPr lang="en-US" dirty="0" smtClean="0"/>
              <a:t/>
            </a:r>
            <a:br>
              <a:rPr lang="en-US" dirty="0" smtClean="0"/>
            </a:br>
            <a:r>
              <a:rPr lang="en-US" dirty="0" smtClean="0"/>
              <a:t>Transistorized Computers – IBM 7000 Series, CDC 1604</a:t>
            </a:r>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7</a:t>
            </a:fld>
            <a:r>
              <a:rPr lang="en-US" smtClean="0"/>
              <a:t> -</a:t>
            </a:r>
            <a:endParaRPr lang="en-US" dirty="0"/>
          </a:p>
        </p:txBody>
      </p:sp>
      <p:pic>
        <p:nvPicPr>
          <p:cNvPr id="140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64772"/>
            <a:ext cx="4806949"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59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450771"/>
            <a:ext cx="429295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595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574" y="3200400"/>
            <a:ext cx="2514600" cy="251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346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59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59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59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500" fill="hold"/>
                                        <p:tgtEl>
                                          <p:spTgt spid="14059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52D79E19-1B3C-4B86-ACFF-81749D834C26}" type="slidenum">
              <a:rPr lang="en-US"/>
              <a:pPr/>
              <a:t>70</a:t>
            </a:fld>
            <a:r>
              <a:rPr lang="en-US" dirty="0"/>
              <a:t> -</a:t>
            </a:r>
          </a:p>
        </p:txBody>
      </p:sp>
      <p:sp>
        <p:nvSpPr>
          <p:cNvPr id="821250" name="Rectangle 2"/>
          <p:cNvSpPr>
            <a:spLocks noGrp="1" noChangeArrowheads="1"/>
          </p:cNvSpPr>
          <p:nvPr>
            <p:ph type="title"/>
          </p:nvPr>
        </p:nvSpPr>
        <p:spPr/>
        <p:txBody>
          <a:bodyPr/>
          <a:lstStyle/>
          <a:p>
            <a:r>
              <a:rPr lang="en-US" dirty="0"/>
              <a:t>Answers:</a:t>
            </a:r>
          </a:p>
        </p:txBody>
      </p:sp>
      <p:sp>
        <p:nvSpPr>
          <p:cNvPr id="821251" name="Rectangle 3"/>
          <p:cNvSpPr>
            <a:spLocks noGrp="1" noChangeArrowheads="1"/>
          </p:cNvSpPr>
          <p:nvPr>
            <p:ph type="body" idx="1"/>
          </p:nvPr>
        </p:nvSpPr>
        <p:spPr/>
        <p:txBody>
          <a:bodyPr/>
          <a:lstStyle/>
          <a:p>
            <a:r>
              <a:rPr lang="en-US" dirty="0"/>
              <a:t>Which information security model is for confidentiality only?</a:t>
            </a:r>
          </a:p>
          <a:p>
            <a:pPr lvl="1">
              <a:buClr>
                <a:srgbClr val="003399"/>
              </a:buClr>
              <a:buFont typeface="Arial" charset="0"/>
              <a:buChar char="–"/>
            </a:pPr>
            <a:r>
              <a:rPr lang="en-US" u="sng" dirty="0" smtClean="0">
                <a:solidFill>
                  <a:srgbClr val="FF6600"/>
                </a:solidFill>
              </a:rPr>
              <a:t>Bell-LaPadula</a:t>
            </a:r>
            <a:endParaRPr lang="en-US" dirty="0"/>
          </a:p>
          <a:p>
            <a:r>
              <a:rPr lang="en-US" dirty="0"/>
              <a:t>Which information security model utilizes access triple (i.e. subject-program-object) to enforce “well-formed” transactions?</a:t>
            </a:r>
          </a:p>
          <a:p>
            <a:pPr lvl="1">
              <a:buClr>
                <a:srgbClr val="003399"/>
              </a:buClr>
              <a:buFont typeface="Arial" charset="0"/>
              <a:buChar char="–"/>
            </a:pPr>
            <a:r>
              <a:rPr lang="en-US" u="sng" dirty="0" smtClean="0">
                <a:solidFill>
                  <a:srgbClr val="FF6600"/>
                </a:solidFill>
              </a:rPr>
              <a:t>Clark-Wilson</a:t>
            </a:r>
            <a:endParaRPr lang="en-US" dirty="0"/>
          </a:p>
          <a:p>
            <a:r>
              <a:rPr lang="en-US" dirty="0"/>
              <a:t>Which information security model allows dynamic change of access permission?</a:t>
            </a:r>
          </a:p>
          <a:p>
            <a:pPr lvl="1">
              <a:buClr>
                <a:srgbClr val="003399"/>
              </a:buClr>
              <a:buFont typeface="Arial" charset="0"/>
              <a:buChar char="–"/>
            </a:pPr>
            <a:r>
              <a:rPr lang="en-US" u="sng" dirty="0" smtClean="0">
                <a:solidFill>
                  <a:srgbClr val="FF6600"/>
                </a:solidFill>
              </a:rPr>
              <a:t>Brewer-Nash</a:t>
            </a:r>
            <a:endParaRPr lang="en-US" dirty="0"/>
          </a:p>
          <a:p>
            <a:r>
              <a:rPr lang="en-US" dirty="0"/>
              <a:t>Which information security model defines the direction of the information flow?</a:t>
            </a:r>
          </a:p>
          <a:p>
            <a:pPr lvl="1">
              <a:buClr>
                <a:srgbClr val="003399"/>
              </a:buClr>
              <a:buFont typeface="Arial" charset="0"/>
              <a:buChar char="–"/>
            </a:pPr>
            <a:r>
              <a:rPr lang="en-US" u="sng" dirty="0">
                <a:solidFill>
                  <a:srgbClr val="FF6600"/>
                </a:solidFill>
              </a:rPr>
              <a:t>Information Flow </a:t>
            </a:r>
            <a:r>
              <a:rPr lang="en-US" u="sng" dirty="0" smtClean="0">
                <a:solidFill>
                  <a:srgbClr val="FF6600"/>
                </a:solidFill>
              </a:rPr>
              <a:t>Model</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1251">
                                            <p:txEl>
                                              <p:pRg st="1" end="1"/>
                                            </p:txEl>
                                          </p:spTgt>
                                        </p:tgtEl>
                                        <p:attrNameLst>
                                          <p:attrName>style.visibility</p:attrName>
                                        </p:attrNameLst>
                                      </p:cBhvr>
                                      <p:to>
                                        <p:strVal val="visible"/>
                                      </p:to>
                                    </p:set>
                                    <p:anim calcmode="lin" valueType="num">
                                      <p:cBhvr additive="base">
                                        <p:cTn id="7" dur="500" fill="hold"/>
                                        <p:tgtEl>
                                          <p:spTgt spid="82125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1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21251">
                                            <p:txEl>
                                              <p:pRg st="3" end="3"/>
                                            </p:txEl>
                                          </p:spTgt>
                                        </p:tgtEl>
                                        <p:attrNameLst>
                                          <p:attrName>style.visibility</p:attrName>
                                        </p:attrNameLst>
                                      </p:cBhvr>
                                      <p:to>
                                        <p:strVal val="visible"/>
                                      </p:to>
                                    </p:set>
                                    <p:anim calcmode="lin" valueType="num">
                                      <p:cBhvr additive="base">
                                        <p:cTn id="13" dur="500" fill="hold"/>
                                        <p:tgtEl>
                                          <p:spTgt spid="821251">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1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21251">
                                            <p:txEl>
                                              <p:pRg st="5" end="5"/>
                                            </p:txEl>
                                          </p:spTgt>
                                        </p:tgtEl>
                                        <p:attrNameLst>
                                          <p:attrName>style.visibility</p:attrName>
                                        </p:attrNameLst>
                                      </p:cBhvr>
                                      <p:to>
                                        <p:strVal val="visible"/>
                                      </p:to>
                                    </p:set>
                                    <p:anim calcmode="lin" valueType="num">
                                      <p:cBhvr additive="base">
                                        <p:cTn id="19" dur="500" fill="hold"/>
                                        <p:tgtEl>
                                          <p:spTgt spid="821251">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12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21251">
                                            <p:txEl>
                                              <p:pRg st="7" end="7"/>
                                            </p:txEl>
                                          </p:spTgt>
                                        </p:tgtEl>
                                        <p:attrNameLst>
                                          <p:attrName>style.visibility</p:attrName>
                                        </p:attrNameLst>
                                      </p:cBhvr>
                                      <p:to>
                                        <p:strVal val="visible"/>
                                      </p:to>
                                    </p:set>
                                    <p:anim calcmode="lin" valueType="num">
                                      <p:cBhvr additive="base">
                                        <p:cTn id="25" dur="500" fill="hold"/>
                                        <p:tgtEl>
                                          <p:spTgt spid="821251">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2125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Content Placeholder 4"/>
          <p:cNvSpPr>
            <a:spLocks noGrp="1"/>
          </p:cNvSpPr>
          <p:nvPr>
            <p:ph idx="1"/>
          </p:nvPr>
        </p:nvSpPr>
        <p:spPr/>
        <p:txBody>
          <a:bodyPr/>
          <a:lstStyle/>
          <a:p>
            <a:r>
              <a:rPr lang="en-US" dirty="0" smtClean="0"/>
              <a:t>What mediates all accesses to objects by subjects?</a:t>
            </a:r>
          </a:p>
          <a:p>
            <a:pPr lvl="1"/>
            <a:r>
              <a:rPr lang="en-US" dirty="0"/>
              <a:t> </a:t>
            </a:r>
            <a:endParaRPr lang="en-US" dirty="0" smtClean="0"/>
          </a:p>
          <a:p>
            <a:endParaRPr lang="en-US" dirty="0"/>
          </a:p>
          <a:p>
            <a:r>
              <a:rPr lang="en-US" dirty="0" smtClean="0"/>
              <a:t>What is the protection mechanism inside a computer that is responsible for enforcing the security policy?</a:t>
            </a:r>
          </a:p>
          <a:p>
            <a:pPr lvl="1"/>
            <a:r>
              <a:rPr lang="en-US" dirty="0"/>
              <a:t> </a:t>
            </a:r>
            <a:endParaRPr lang="en-US" dirty="0" smtClean="0"/>
          </a:p>
          <a:p>
            <a:endParaRPr lang="en-US" dirty="0"/>
          </a:p>
          <a:p>
            <a:r>
              <a:rPr lang="en-US" dirty="0" smtClean="0"/>
              <a:t>What is the system (e.g., hardware, firmware, OS, and software applications) that implements the reference monitor concept?</a:t>
            </a:r>
          </a:p>
          <a:p>
            <a:pPr lvl="1"/>
            <a:r>
              <a:rPr lang="en-US" dirty="0"/>
              <a:t> </a:t>
            </a:r>
          </a:p>
        </p:txBody>
      </p:sp>
      <p:sp>
        <p:nvSpPr>
          <p:cNvPr id="4" name="Slide Number Placeholder 3"/>
          <p:cNvSpPr>
            <a:spLocks noGrp="1"/>
          </p:cNvSpPr>
          <p:nvPr>
            <p:ph type="sldNum" sz="quarter" idx="10"/>
          </p:nvPr>
        </p:nvSpPr>
        <p:spPr/>
        <p:txBody>
          <a:bodyPr/>
          <a:lstStyle/>
          <a:p>
            <a:r>
              <a:rPr lang="en-US" dirty="0" smtClean="0"/>
              <a:t>- </a:t>
            </a:r>
            <a:fld id="{9255D699-1534-4213-911E-5C155CBB1BE0}" type="slidenum">
              <a:rPr lang="en-US" smtClean="0"/>
              <a:pPr/>
              <a:t>71</a:t>
            </a:fld>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5" name="Content Placeholder 4"/>
          <p:cNvSpPr>
            <a:spLocks noGrp="1"/>
          </p:cNvSpPr>
          <p:nvPr>
            <p:ph idx="1"/>
          </p:nvPr>
        </p:nvSpPr>
        <p:spPr/>
        <p:txBody>
          <a:bodyPr/>
          <a:lstStyle/>
          <a:p>
            <a:r>
              <a:rPr lang="en-US" dirty="0" smtClean="0"/>
              <a:t>What mediates all accesses to objects by subjects?</a:t>
            </a:r>
          </a:p>
          <a:p>
            <a:pPr lvl="1"/>
            <a:r>
              <a:rPr lang="en-US" dirty="0"/>
              <a:t> </a:t>
            </a:r>
            <a:r>
              <a:rPr lang="en-US" u="sng" dirty="0" smtClean="0">
                <a:solidFill>
                  <a:srgbClr val="FF6600"/>
                </a:solidFill>
              </a:rPr>
              <a:t>Reference monitor validation mechanism</a:t>
            </a:r>
          </a:p>
          <a:p>
            <a:endParaRPr lang="en-US" dirty="0"/>
          </a:p>
          <a:p>
            <a:r>
              <a:rPr lang="en-US" dirty="0" smtClean="0"/>
              <a:t>What is the protection mechanism inside a computer that is responsible for enforcing the security policy?</a:t>
            </a:r>
          </a:p>
          <a:p>
            <a:pPr lvl="1"/>
            <a:r>
              <a:rPr lang="en-US" dirty="0" smtClean="0"/>
              <a:t> </a:t>
            </a:r>
            <a:r>
              <a:rPr lang="en-US" u="sng" dirty="0" smtClean="0">
                <a:solidFill>
                  <a:srgbClr val="FF6600"/>
                </a:solidFill>
              </a:rPr>
              <a:t>Secure kernel (i.e., rings of protection)</a:t>
            </a:r>
          </a:p>
          <a:p>
            <a:endParaRPr lang="en-US" dirty="0"/>
          </a:p>
          <a:p>
            <a:r>
              <a:rPr lang="en-US" dirty="0" smtClean="0"/>
              <a:t>What is the system (e.g., hardware, firmware, OS, and software applications) that implements the reference monitor concept?</a:t>
            </a:r>
          </a:p>
          <a:p>
            <a:pPr lvl="1"/>
            <a:r>
              <a:rPr lang="en-US" dirty="0" smtClean="0"/>
              <a:t> </a:t>
            </a:r>
            <a:r>
              <a:rPr lang="en-US" u="sng" dirty="0" smtClean="0">
                <a:solidFill>
                  <a:srgbClr val="FF6600"/>
                </a:solidFill>
              </a:rPr>
              <a:t>Trusted computing base (TCB)</a:t>
            </a:r>
          </a:p>
        </p:txBody>
      </p:sp>
      <p:sp>
        <p:nvSpPr>
          <p:cNvPr id="4" name="Slide Number Placeholder 3"/>
          <p:cNvSpPr>
            <a:spLocks noGrp="1"/>
          </p:cNvSpPr>
          <p:nvPr>
            <p:ph type="sldNum" sz="quarter" idx="10"/>
          </p:nvPr>
        </p:nvSpPr>
        <p:spPr/>
        <p:txBody>
          <a:bodyPr/>
          <a:lstStyle/>
          <a:p>
            <a:r>
              <a:rPr lang="en-US" dirty="0" smtClean="0"/>
              <a:t>- </a:t>
            </a:r>
            <a:fld id="{9255D699-1534-4213-911E-5C155CBB1BE0}" type="slidenum">
              <a:rPr lang="en-US" smtClean="0"/>
              <a:pPr/>
              <a:t>72</a:t>
            </a:fld>
            <a:r>
              <a:rPr lang="en-US" dirty="0"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 calcmode="lin" valueType="num">
                                      <p:cBhvr additive="base">
                                        <p:cTn id="19"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p:txBody>
          <a:bodyPr/>
          <a:lstStyle/>
          <a:p>
            <a:r>
              <a:rPr lang="en-US" smtClean="0"/>
              <a:t>Topics</a:t>
            </a:r>
            <a:br>
              <a:rPr lang="en-US" smtClean="0"/>
            </a:br>
            <a:r>
              <a:rPr lang="en-US" smtClean="0"/>
              <a:t>Security Architecture &amp; Models Domain</a:t>
            </a:r>
            <a:endParaRPr lang="en-US" dirty="0"/>
          </a:p>
        </p:txBody>
      </p:sp>
      <p:sp>
        <p:nvSpPr>
          <p:cNvPr id="832515" name="Rectangle 3"/>
          <p:cNvSpPr>
            <a:spLocks noGrp="1" noChangeArrowheads="1"/>
          </p:cNvSpPr>
          <p:nvPr>
            <p:ph type="body" idx="1"/>
          </p:nvPr>
        </p:nvSpPr>
        <p:spPr/>
        <p:txBody>
          <a:bodyPr/>
          <a:lstStyle/>
          <a:p>
            <a:r>
              <a:rPr lang="en-US" dirty="0"/>
              <a:t>Computing Platforms</a:t>
            </a:r>
          </a:p>
          <a:p>
            <a:r>
              <a:rPr lang="en-US" dirty="0"/>
              <a:t>Security Models</a:t>
            </a:r>
          </a:p>
          <a:p>
            <a:pPr lvl="1"/>
            <a:r>
              <a:rPr lang="en-US" dirty="0"/>
              <a:t>Information Security Models</a:t>
            </a:r>
          </a:p>
          <a:p>
            <a:r>
              <a:rPr lang="en-US" dirty="0"/>
              <a:t>Evaluation &amp; Certification</a:t>
            </a:r>
          </a:p>
          <a:p>
            <a:r>
              <a:rPr lang="en-US" dirty="0"/>
              <a:t>Security Architecture</a:t>
            </a:r>
          </a:p>
          <a:p>
            <a:pPr lvl="1"/>
            <a:r>
              <a:rPr lang="en-US" dirty="0"/>
              <a:t>Modes of Operation</a:t>
            </a:r>
          </a:p>
          <a:p>
            <a:pPr lvl="1"/>
            <a:r>
              <a:rPr lang="en-US" dirty="0"/>
              <a:t>Architecture Concepts</a:t>
            </a:r>
          </a:p>
          <a:p>
            <a:pPr lvl="1"/>
            <a:r>
              <a:rPr lang="en-US" dirty="0"/>
              <a:t>Implementation Models</a:t>
            </a:r>
          </a:p>
        </p:txBody>
      </p:sp>
      <p:sp>
        <p:nvSpPr>
          <p:cNvPr id="5" name="Slide Number Placeholder 3"/>
          <p:cNvSpPr>
            <a:spLocks noGrp="1"/>
          </p:cNvSpPr>
          <p:nvPr>
            <p:ph type="sldNum" sz="quarter" idx="10"/>
          </p:nvPr>
        </p:nvSpPr>
        <p:spPr/>
        <p:txBody>
          <a:bodyPr/>
          <a:lstStyle/>
          <a:p>
            <a:r>
              <a:rPr lang="en-US" smtClean="0"/>
              <a:t>- </a:t>
            </a:r>
            <a:fld id="{A79EAE4E-F14B-4AFA-A02A-2D420B71FAC7}" type="slidenum">
              <a:rPr lang="en-US" smtClean="0"/>
              <a:pPr/>
              <a:t>73</a:t>
            </a:fld>
            <a:r>
              <a:rPr lang="en-US" smtClean="0"/>
              <a:t> -</a:t>
            </a:r>
            <a:endParaRPr lang="en-US" dirty="0"/>
          </a:p>
        </p:txBody>
      </p:sp>
      <p:sp>
        <p:nvSpPr>
          <p:cNvPr id="832516" name="AutoShape 4"/>
          <p:cNvSpPr>
            <a:spLocks noChangeArrowheads="1"/>
          </p:cNvSpPr>
          <p:nvPr/>
        </p:nvSpPr>
        <p:spPr bwMode="auto">
          <a:xfrm>
            <a:off x="304800" y="3962400"/>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9ABF474E-C7CD-4F8E-B648-5CC1B5E5C0D1}" type="slidenum">
              <a:rPr lang="en-US"/>
              <a:pPr/>
              <a:t>74</a:t>
            </a:fld>
            <a:r>
              <a:rPr lang="en-US" dirty="0"/>
              <a:t> -</a:t>
            </a:r>
          </a:p>
        </p:txBody>
      </p:sp>
      <p:sp>
        <p:nvSpPr>
          <p:cNvPr id="625666" name="Rectangle 2"/>
          <p:cNvSpPr>
            <a:spLocks noGrp="1" noChangeArrowheads="1"/>
          </p:cNvSpPr>
          <p:nvPr>
            <p:ph type="title"/>
          </p:nvPr>
        </p:nvSpPr>
        <p:spPr/>
        <p:txBody>
          <a:bodyPr/>
          <a:lstStyle/>
          <a:p>
            <a:r>
              <a:rPr lang="en-US" sz="1200" dirty="0"/>
              <a:t>Information Security Concepts </a:t>
            </a:r>
            <a:br>
              <a:rPr lang="en-US" sz="1200" dirty="0"/>
            </a:br>
            <a:r>
              <a:rPr lang="en-US" dirty="0"/>
              <a:t>Security Architecture &amp; Construction Methodology</a:t>
            </a:r>
          </a:p>
        </p:txBody>
      </p:sp>
      <p:sp>
        <p:nvSpPr>
          <p:cNvPr id="625667" name="Rectangle 3"/>
          <p:cNvSpPr>
            <a:spLocks noGrp="1" noChangeArrowheads="1"/>
          </p:cNvSpPr>
          <p:nvPr>
            <p:ph type="body" sz="half" idx="2"/>
          </p:nvPr>
        </p:nvSpPr>
        <p:spPr>
          <a:xfrm>
            <a:off x="3505200" y="1143000"/>
            <a:ext cx="5410200" cy="5410200"/>
          </a:xfrm>
        </p:spPr>
        <p:txBody>
          <a:bodyPr/>
          <a:lstStyle/>
          <a:p>
            <a:pPr>
              <a:lnSpc>
                <a:spcPct val="80000"/>
              </a:lnSpc>
            </a:pPr>
            <a:r>
              <a:rPr lang="en-US" dirty="0"/>
              <a:t>Security Architecture is an </a:t>
            </a:r>
            <a:r>
              <a:rPr lang="en-US" u="sng" dirty="0">
                <a:solidFill>
                  <a:srgbClr val="FF6600"/>
                </a:solidFill>
              </a:rPr>
              <a:t>integrated view</a:t>
            </a:r>
            <a:r>
              <a:rPr lang="en-US" dirty="0"/>
              <a:t> of System Architecture from a </a:t>
            </a:r>
            <a:r>
              <a:rPr lang="en-US" u="sng" dirty="0">
                <a:solidFill>
                  <a:srgbClr val="FF6600"/>
                </a:solidFill>
              </a:rPr>
              <a:t>security</a:t>
            </a:r>
            <a:r>
              <a:rPr lang="en-US" u="sng" dirty="0">
                <a:solidFill>
                  <a:srgbClr val="FF9900"/>
                </a:solidFill>
              </a:rPr>
              <a:t> </a:t>
            </a:r>
            <a:r>
              <a:rPr lang="en-US" u="sng" dirty="0">
                <a:solidFill>
                  <a:srgbClr val="FF6600"/>
                </a:solidFill>
              </a:rPr>
              <a:t>perspective</a:t>
            </a:r>
            <a:r>
              <a:rPr lang="en-US" dirty="0"/>
              <a:t>.</a:t>
            </a:r>
          </a:p>
          <a:p>
            <a:pPr>
              <a:lnSpc>
                <a:spcPct val="80000"/>
              </a:lnSpc>
            </a:pPr>
            <a:r>
              <a:rPr lang="en-US" dirty="0"/>
              <a:t>Security Architecture </a:t>
            </a:r>
            <a:r>
              <a:rPr lang="en-US" u="sng" dirty="0">
                <a:solidFill>
                  <a:srgbClr val="FF6600"/>
                </a:solidFill>
              </a:rPr>
              <a:t>describes how</a:t>
            </a:r>
            <a:r>
              <a:rPr lang="en-US" dirty="0"/>
              <a:t> the system should be implemented to meet the security requirements.</a:t>
            </a:r>
          </a:p>
          <a:p>
            <a:pPr lvl="1">
              <a:lnSpc>
                <a:spcPct val="80000"/>
              </a:lnSpc>
            </a:pPr>
            <a:r>
              <a:rPr lang="en-US" sz="1800" b="1" dirty="0"/>
              <a:t>Operational</a:t>
            </a:r>
            <a:r>
              <a:rPr lang="en-US" sz="1800" dirty="0"/>
              <a:t> </a:t>
            </a:r>
            <a:r>
              <a:rPr lang="en-US" sz="1800" b="1" dirty="0"/>
              <a:t>View</a:t>
            </a:r>
            <a:r>
              <a:rPr lang="en-US" sz="1800" dirty="0"/>
              <a:t> = A set of Enterprise Mission/Business Operational Processes that influences the selection of Security </a:t>
            </a:r>
            <a:r>
              <a:rPr lang="en-US" sz="1800" u="sng" dirty="0">
                <a:solidFill>
                  <a:srgbClr val="FF6600"/>
                </a:solidFill>
              </a:rPr>
              <a:t>Operational</a:t>
            </a:r>
            <a:r>
              <a:rPr lang="en-US" sz="1800" dirty="0"/>
              <a:t>, </a:t>
            </a:r>
            <a:r>
              <a:rPr lang="en-US" sz="1800" u="sng" dirty="0">
                <a:solidFill>
                  <a:srgbClr val="FF6600"/>
                </a:solidFill>
              </a:rPr>
              <a:t>Management</a:t>
            </a:r>
            <a:r>
              <a:rPr lang="en-US" sz="1800" dirty="0"/>
              <a:t> and </a:t>
            </a:r>
            <a:r>
              <a:rPr lang="en-US" sz="1800" u="sng" dirty="0">
                <a:solidFill>
                  <a:srgbClr val="FF6600"/>
                </a:solidFill>
              </a:rPr>
              <a:t>Technical</a:t>
            </a:r>
            <a:r>
              <a:rPr lang="en-US" sz="1800" dirty="0"/>
              <a:t> Controls</a:t>
            </a:r>
          </a:p>
          <a:p>
            <a:pPr lvl="1">
              <a:lnSpc>
                <a:spcPct val="80000"/>
              </a:lnSpc>
            </a:pPr>
            <a:r>
              <a:rPr lang="en-US" sz="1800" b="1" dirty="0"/>
              <a:t>Systems</a:t>
            </a:r>
            <a:r>
              <a:rPr lang="en-US" sz="1800" dirty="0"/>
              <a:t> </a:t>
            </a:r>
            <a:r>
              <a:rPr lang="en-US" sz="1800" b="1" dirty="0"/>
              <a:t>View</a:t>
            </a:r>
            <a:r>
              <a:rPr lang="en-US" sz="1800" dirty="0"/>
              <a:t> = The Enterprise-wide System of Systems that influences the selection of Security </a:t>
            </a:r>
            <a:r>
              <a:rPr lang="en-US" sz="1800" u="sng" dirty="0">
                <a:solidFill>
                  <a:srgbClr val="FF6600"/>
                </a:solidFill>
              </a:rPr>
              <a:t>Management</a:t>
            </a:r>
            <a:r>
              <a:rPr lang="en-US" sz="1800" dirty="0"/>
              <a:t>, </a:t>
            </a:r>
            <a:r>
              <a:rPr lang="en-US" sz="1800" u="sng" dirty="0">
                <a:solidFill>
                  <a:srgbClr val="FF6600"/>
                </a:solidFill>
              </a:rPr>
              <a:t>Technical</a:t>
            </a:r>
            <a:r>
              <a:rPr lang="en-US" sz="1800" dirty="0"/>
              <a:t>, </a:t>
            </a:r>
            <a:r>
              <a:rPr lang="en-US" sz="1800" u="sng" dirty="0">
                <a:solidFill>
                  <a:srgbClr val="FF6600"/>
                </a:solidFill>
              </a:rPr>
              <a:t>Operational</a:t>
            </a:r>
            <a:r>
              <a:rPr lang="en-US" sz="1800" dirty="0"/>
              <a:t> Controls</a:t>
            </a:r>
            <a:endParaRPr lang="en-US" sz="1800" dirty="0">
              <a:solidFill>
                <a:srgbClr val="FF6600"/>
              </a:solidFill>
            </a:endParaRPr>
          </a:p>
          <a:p>
            <a:pPr lvl="1">
              <a:lnSpc>
                <a:spcPct val="80000"/>
              </a:lnSpc>
            </a:pPr>
            <a:r>
              <a:rPr lang="en-US" sz="1800" b="1" dirty="0"/>
              <a:t>Technical</a:t>
            </a:r>
            <a:r>
              <a:rPr lang="en-US" sz="1800" dirty="0"/>
              <a:t> </a:t>
            </a:r>
            <a:r>
              <a:rPr lang="en-US" sz="1800" b="1" dirty="0"/>
              <a:t>Standards</a:t>
            </a:r>
            <a:r>
              <a:rPr lang="en-US" sz="1800" dirty="0"/>
              <a:t> </a:t>
            </a:r>
            <a:r>
              <a:rPr lang="en-US" sz="1800" b="1" dirty="0"/>
              <a:t>View</a:t>
            </a:r>
            <a:r>
              <a:rPr lang="en-US" sz="1800" dirty="0"/>
              <a:t> = The implemented technologies that influence the selection of Security </a:t>
            </a:r>
            <a:r>
              <a:rPr lang="en-US" sz="1800" u="sng" dirty="0">
                <a:solidFill>
                  <a:srgbClr val="FF6600"/>
                </a:solidFill>
              </a:rPr>
              <a:t>Technical</a:t>
            </a:r>
            <a:r>
              <a:rPr lang="en-US" sz="1800" dirty="0"/>
              <a:t>, </a:t>
            </a:r>
            <a:r>
              <a:rPr lang="en-US" sz="1800" u="sng" dirty="0">
                <a:solidFill>
                  <a:srgbClr val="FF6600"/>
                </a:solidFill>
              </a:rPr>
              <a:t>Operational</a:t>
            </a:r>
            <a:r>
              <a:rPr lang="en-US" sz="1800" dirty="0"/>
              <a:t> and </a:t>
            </a:r>
            <a:r>
              <a:rPr lang="en-US" sz="1800" u="sng" dirty="0">
                <a:solidFill>
                  <a:srgbClr val="FF6600"/>
                </a:solidFill>
              </a:rPr>
              <a:t>Management</a:t>
            </a:r>
            <a:r>
              <a:rPr lang="en-US" sz="1800" dirty="0"/>
              <a:t> Controls</a:t>
            </a:r>
            <a:endParaRPr lang="en-US" sz="800" dirty="0"/>
          </a:p>
        </p:txBody>
      </p:sp>
      <p:graphicFrame>
        <p:nvGraphicFramePr>
          <p:cNvPr id="625668" name="Object 4"/>
          <p:cNvGraphicFramePr>
            <a:graphicFrameLocks noGrp="1" noChangeAspect="1"/>
          </p:cNvGraphicFramePr>
          <p:nvPr>
            <p:ph sz="half" idx="1"/>
          </p:nvPr>
        </p:nvGraphicFramePr>
        <p:xfrm>
          <a:off x="228600" y="1463675"/>
          <a:ext cx="3810000" cy="3929063"/>
        </p:xfrm>
        <a:graphic>
          <a:graphicData uri="http://schemas.openxmlformats.org/presentationml/2006/ole">
            <mc:AlternateContent xmlns:mc="http://schemas.openxmlformats.org/markup-compatibility/2006">
              <mc:Choice xmlns:v="urn:schemas-microsoft-com:vml" Requires="v">
                <p:oleObj spid="_x0000_s625751" name="Visio" r:id="rId4" imgW="3066690" imgH="3161767" progId="Visio.Drawing.11">
                  <p:embed/>
                </p:oleObj>
              </mc:Choice>
              <mc:Fallback>
                <p:oleObj name="Visio" r:id="rId4" imgW="3066690" imgH="3161767"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63675"/>
                        <a:ext cx="3810000" cy="392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5669" name="Rectangle 5"/>
          <p:cNvSpPr>
            <a:spLocks noChangeArrowheads="1"/>
          </p:cNvSpPr>
          <p:nvPr/>
        </p:nvSpPr>
        <p:spPr bwMode="auto">
          <a:xfrm>
            <a:off x="228600" y="5715000"/>
            <a:ext cx="3962400" cy="830997"/>
          </a:xfrm>
          <a:prstGeom prst="rect">
            <a:avLst/>
          </a:prstGeom>
          <a:noFill/>
          <a:ln w="9525">
            <a:noFill/>
            <a:miter lim="800000"/>
            <a:headEnd/>
            <a:tailEnd/>
          </a:ln>
          <a:effectLst/>
        </p:spPr>
        <p:txBody>
          <a:bodyPr>
            <a:spAutoFit/>
          </a:bodyPr>
          <a:lstStyle/>
          <a:p>
            <a:r>
              <a:rPr lang="en-US" b="1" dirty="0">
                <a:solidFill>
                  <a:srgbClr val="000099"/>
                </a:solidFill>
              </a:rPr>
              <a:t>References:</a:t>
            </a:r>
          </a:p>
          <a:p>
            <a:pPr marL="109538" indent="-109538">
              <a:buFont typeface="Arial" pitchFamily="34" charset="0"/>
              <a:buChar char="•"/>
            </a:pPr>
            <a:r>
              <a:rPr lang="en-US" i="1" u="sng" dirty="0" smtClean="0">
                <a:solidFill>
                  <a:srgbClr val="000099"/>
                </a:solidFill>
              </a:rPr>
              <a:t>DoD </a:t>
            </a:r>
            <a:r>
              <a:rPr lang="en-US" i="1" u="sng" dirty="0">
                <a:solidFill>
                  <a:srgbClr val="000099"/>
                </a:solidFill>
              </a:rPr>
              <a:t>Architecture Framework</a:t>
            </a:r>
            <a:r>
              <a:rPr lang="en-US" i="1" dirty="0">
                <a:solidFill>
                  <a:srgbClr val="000099"/>
                </a:solidFill>
              </a:rPr>
              <a:t> (DoD AF) </a:t>
            </a:r>
            <a:r>
              <a:rPr lang="en-US" i="1" dirty="0" smtClean="0">
                <a:solidFill>
                  <a:srgbClr val="000099"/>
                </a:solidFill>
              </a:rPr>
              <a:t>V1.0</a:t>
            </a:r>
            <a:endParaRPr lang="en-US" i="1" dirty="0">
              <a:solidFill>
                <a:srgbClr val="000099"/>
              </a:solidFill>
            </a:endParaRPr>
          </a:p>
          <a:p>
            <a:pPr marL="109538" indent="-109538">
              <a:buFont typeface="Arial" pitchFamily="34" charset="0"/>
              <a:buChar char="•"/>
            </a:pPr>
            <a:r>
              <a:rPr lang="en-US" dirty="0" smtClean="0">
                <a:solidFill>
                  <a:srgbClr val="000099"/>
                </a:solidFill>
              </a:rPr>
              <a:t>FIPS 200, </a:t>
            </a:r>
            <a:r>
              <a:rPr lang="en-US" i="1" u="sng" dirty="0" smtClean="0">
                <a:solidFill>
                  <a:srgbClr val="000099"/>
                </a:solidFill>
              </a:rPr>
              <a:t>Minimum Security </a:t>
            </a:r>
            <a:r>
              <a:rPr lang="en-US" i="1" u="sng" dirty="0">
                <a:solidFill>
                  <a:srgbClr val="000099"/>
                </a:solidFill>
              </a:rPr>
              <a:t>Controls for Federal Information </a:t>
            </a:r>
            <a:r>
              <a:rPr lang="en-US" i="1" u="sng" dirty="0" smtClean="0">
                <a:solidFill>
                  <a:srgbClr val="000099"/>
                </a:solidFill>
              </a:rPr>
              <a:t>Systems</a:t>
            </a:r>
            <a:endParaRPr lang="en-US" i="1" u="sng" dirty="0">
              <a:solidFill>
                <a:srgbClr val="000099"/>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5B1C1431-7110-4153-8980-692556A5C68D}" type="slidenum">
              <a:rPr lang="en-US"/>
              <a:pPr/>
              <a:t>75</a:t>
            </a:fld>
            <a:r>
              <a:rPr lang="en-US" dirty="0"/>
              <a:t> -</a:t>
            </a:r>
          </a:p>
        </p:txBody>
      </p:sp>
      <p:sp>
        <p:nvSpPr>
          <p:cNvPr id="631810" name="Rectangle 2"/>
          <p:cNvSpPr>
            <a:spLocks noGrp="1" noChangeArrowheads="1"/>
          </p:cNvSpPr>
          <p:nvPr>
            <p:ph type="title"/>
          </p:nvPr>
        </p:nvSpPr>
        <p:spPr/>
        <p:txBody>
          <a:bodyPr/>
          <a:lstStyle/>
          <a:p>
            <a:r>
              <a:rPr lang="en-US" sz="1200" dirty="0"/>
              <a:t>Implementation Architecture</a:t>
            </a:r>
            <a:r>
              <a:rPr lang="en-US" dirty="0"/>
              <a:t/>
            </a:r>
            <a:br>
              <a:rPr lang="en-US" dirty="0"/>
            </a:br>
            <a:r>
              <a:rPr lang="en-US" dirty="0"/>
              <a:t>Security Architecture</a:t>
            </a:r>
          </a:p>
        </p:txBody>
      </p:sp>
      <p:sp>
        <p:nvSpPr>
          <p:cNvPr id="631811" name="Rectangle 3"/>
          <p:cNvSpPr>
            <a:spLocks noGrp="1" noChangeArrowheads="1"/>
          </p:cNvSpPr>
          <p:nvPr>
            <p:ph type="body" idx="1"/>
          </p:nvPr>
        </p:nvSpPr>
        <p:spPr/>
        <p:txBody>
          <a:bodyPr/>
          <a:lstStyle/>
          <a:p>
            <a:pPr>
              <a:buClr>
                <a:srgbClr val="003399"/>
              </a:buClr>
            </a:pPr>
            <a:r>
              <a:rPr lang="en-US" u="sng" dirty="0">
                <a:solidFill>
                  <a:srgbClr val="FF6600"/>
                </a:solidFill>
              </a:rPr>
              <a:t>Enterprise</a:t>
            </a:r>
            <a:r>
              <a:rPr lang="en-US" dirty="0"/>
              <a:t> – A collective of functional organizations / units that is composed of multiple domain and networks.</a:t>
            </a:r>
          </a:p>
          <a:p>
            <a:pPr>
              <a:buClr>
                <a:srgbClr val="003399"/>
              </a:buClr>
            </a:pPr>
            <a:r>
              <a:rPr lang="en-US" u="sng" dirty="0">
                <a:solidFill>
                  <a:srgbClr val="FF6600"/>
                </a:solidFill>
              </a:rPr>
              <a:t>Architecture</a:t>
            </a:r>
            <a:r>
              <a:rPr lang="en-US" dirty="0"/>
              <a:t> – The highest level concept of a system in its operating environment (Conceptual model)</a:t>
            </a:r>
          </a:p>
          <a:p>
            <a:pPr>
              <a:buClr>
                <a:srgbClr val="003399"/>
              </a:buClr>
            </a:pPr>
            <a:r>
              <a:rPr lang="en-US" u="sng" dirty="0">
                <a:solidFill>
                  <a:srgbClr val="FF6600"/>
                </a:solidFill>
              </a:rPr>
              <a:t>Security Architecture</a:t>
            </a:r>
            <a:r>
              <a:rPr lang="en-US" dirty="0"/>
              <a:t> – A integrated view of </a:t>
            </a:r>
            <a:r>
              <a:rPr lang="en-US" dirty="0" smtClean="0"/>
              <a:t>system </a:t>
            </a:r>
            <a:r>
              <a:rPr lang="en-US" dirty="0"/>
              <a:t>a</a:t>
            </a:r>
            <a:r>
              <a:rPr lang="en-US" dirty="0" smtClean="0"/>
              <a:t>rchitecture </a:t>
            </a:r>
            <a:r>
              <a:rPr lang="en-US" dirty="0"/>
              <a:t>from a security perspective</a:t>
            </a:r>
          </a:p>
          <a:p>
            <a:pPr>
              <a:buClr>
                <a:srgbClr val="003399"/>
              </a:buClr>
            </a:pPr>
            <a:r>
              <a:rPr lang="en-US" u="sng" dirty="0">
                <a:solidFill>
                  <a:srgbClr val="FF6600"/>
                </a:solidFill>
              </a:rPr>
              <a:t>Enterprise Security Architecture</a:t>
            </a:r>
            <a:r>
              <a:rPr lang="en-US" dirty="0"/>
              <a:t> – An integrated view of </a:t>
            </a:r>
            <a:r>
              <a:rPr lang="en-US" dirty="0" smtClean="0"/>
              <a:t>enterprise </a:t>
            </a:r>
            <a:r>
              <a:rPr lang="en-US" dirty="0"/>
              <a:t>s</a:t>
            </a:r>
            <a:r>
              <a:rPr lang="en-US" dirty="0" smtClean="0"/>
              <a:t>ystem architecture </a:t>
            </a:r>
            <a:r>
              <a:rPr lang="en-US" dirty="0"/>
              <a:t>from a perspective of meeting the organizational </a:t>
            </a:r>
            <a:r>
              <a:rPr lang="en-US" dirty="0" smtClean="0"/>
              <a:t>security policy</a:t>
            </a:r>
            <a:r>
              <a:rPr lang="en-US" dirty="0"/>
              <a:t>, standards, and </a:t>
            </a:r>
            <a:r>
              <a:rPr lang="en-US" dirty="0" smtClean="0"/>
              <a:t>processes.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0"/>
          </p:nvPr>
        </p:nvSpPr>
        <p:spPr/>
        <p:txBody>
          <a:bodyPr/>
          <a:lstStyle/>
          <a:p>
            <a:r>
              <a:rPr lang="en-US" dirty="0"/>
              <a:t>- </a:t>
            </a:r>
            <a:fld id="{1924D5BB-2119-40BE-A93F-DB2B5C6C9924}" type="slidenum">
              <a:rPr lang="en-US"/>
              <a:pPr/>
              <a:t>76</a:t>
            </a:fld>
            <a:r>
              <a:rPr lang="en-US" dirty="0"/>
              <a:t> -</a:t>
            </a:r>
          </a:p>
        </p:txBody>
      </p:sp>
      <p:sp>
        <p:nvSpPr>
          <p:cNvPr id="627714" name="Rectangle 2"/>
          <p:cNvSpPr>
            <a:spLocks noGrp="1" noChangeArrowheads="1"/>
          </p:cNvSpPr>
          <p:nvPr>
            <p:ph type="title"/>
          </p:nvPr>
        </p:nvSpPr>
        <p:spPr/>
        <p:txBody>
          <a:bodyPr/>
          <a:lstStyle/>
          <a:p>
            <a:r>
              <a:rPr lang="en-US" sz="1200" dirty="0"/>
              <a:t>Information Security Concepts </a:t>
            </a:r>
            <a:br>
              <a:rPr lang="en-US" sz="1200" dirty="0"/>
            </a:br>
            <a:r>
              <a:rPr lang="en-US" dirty="0"/>
              <a:t>Security Architecture &amp; Construction Methodology – Civil</a:t>
            </a:r>
          </a:p>
        </p:txBody>
      </p:sp>
      <p:graphicFrame>
        <p:nvGraphicFramePr>
          <p:cNvPr id="627715" name="Object 3"/>
          <p:cNvGraphicFramePr>
            <a:graphicFrameLocks noGrp="1" noChangeAspect="1"/>
          </p:cNvGraphicFramePr>
          <p:nvPr>
            <p:ph sz="half" idx="1"/>
          </p:nvPr>
        </p:nvGraphicFramePr>
        <p:xfrm>
          <a:off x="904875" y="1143000"/>
          <a:ext cx="7315200" cy="5286375"/>
        </p:xfrm>
        <a:graphic>
          <a:graphicData uri="http://schemas.openxmlformats.org/presentationml/2006/ole">
            <mc:AlternateContent xmlns:mc="http://schemas.openxmlformats.org/markup-compatibility/2006">
              <mc:Choice xmlns:v="urn:schemas-microsoft-com:vml" Requires="v">
                <p:oleObj spid="_x0000_s627798" name="Visio" r:id="rId4" imgW="6461641" imgH="4669334" progId="Visio.Drawing.11">
                  <p:embed/>
                </p:oleObj>
              </mc:Choice>
              <mc:Fallback>
                <p:oleObj name="Visio" r:id="rId4" imgW="6461641" imgH="4669334"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 y="1143000"/>
                        <a:ext cx="73152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1A17A295-9FB2-4609-BF30-F36DBBA2405A}" type="slidenum">
              <a:rPr lang="en-US"/>
              <a:pPr/>
              <a:t>77</a:t>
            </a:fld>
            <a:r>
              <a:rPr lang="en-US" dirty="0"/>
              <a:t> -</a:t>
            </a:r>
          </a:p>
        </p:txBody>
      </p:sp>
      <p:sp>
        <p:nvSpPr>
          <p:cNvPr id="629762" name="Rectangle 2"/>
          <p:cNvSpPr>
            <a:spLocks noGrp="1" noChangeArrowheads="1"/>
          </p:cNvSpPr>
          <p:nvPr>
            <p:ph type="title"/>
          </p:nvPr>
        </p:nvSpPr>
        <p:spPr/>
        <p:txBody>
          <a:bodyPr/>
          <a:lstStyle/>
          <a:p>
            <a:r>
              <a:rPr lang="en-US" sz="1200" dirty="0"/>
              <a:t>Information Security Concepts </a:t>
            </a:r>
            <a:br>
              <a:rPr lang="en-US" sz="1200" dirty="0"/>
            </a:br>
            <a:r>
              <a:rPr lang="en-US" dirty="0"/>
              <a:t>Security Architecture &amp; Construction Methodology – DoD</a:t>
            </a:r>
          </a:p>
        </p:txBody>
      </p:sp>
      <p:graphicFrame>
        <p:nvGraphicFramePr>
          <p:cNvPr id="629763" name="Object 3"/>
          <p:cNvGraphicFramePr>
            <a:graphicFrameLocks noGrp="1" noChangeAspect="1"/>
          </p:cNvGraphicFramePr>
          <p:nvPr>
            <p:ph idx="1"/>
          </p:nvPr>
        </p:nvGraphicFramePr>
        <p:xfrm>
          <a:off x="495300" y="1066800"/>
          <a:ext cx="8124825" cy="5641975"/>
        </p:xfrm>
        <a:graphic>
          <a:graphicData uri="http://schemas.openxmlformats.org/presentationml/2006/ole">
            <mc:AlternateContent xmlns:mc="http://schemas.openxmlformats.org/markup-compatibility/2006">
              <mc:Choice xmlns:v="urn:schemas-microsoft-com:vml" Requires="v">
                <p:oleObj spid="_x0000_s629846" name="Visio" r:id="rId4" imgW="7499687" imgH="5206484" progId="Visio.Drawing.11">
                  <p:embed/>
                </p:oleObj>
              </mc:Choice>
              <mc:Fallback>
                <p:oleObj name="Visio" r:id="rId4" imgW="7499687" imgH="5206484"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1066800"/>
                        <a:ext cx="8124825" cy="564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6CFCA16E-9C0A-4E28-ABB5-FF1B12D81E0A}" type="slidenum">
              <a:rPr lang="en-US"/>
              <a:pPr/>
              <a:t>78</a:t>
            </a:fld>
            <a:r>
              <a:rPr lang="en-US" dirty="0"/>
              <a:t> -</a:t>
            </a:r>
          </a:p>
        </p:txBody>
      </p:sp>
      <p:sp>
        <p:nvSpPr>
          <p:cNvPr id="738306"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Framework</a:t>
            </a:r>
          </a:p>
        </p:txBody>
      </p:sp>
      <p:sp>
        <p:nvSpPr>
          <p:cNvPr id="738307" name="Rectangle 3"/>
          <p:cNvSpPr>
            <a:spLocks noGrp="1" noChangeArrowheads="1"/>
          </p:cNvSpPr>
          <p:nvPr>
            <p:ph type="body" idx="1"/>
          </p:nvPr>
        </p:nvSpPr>
        <p:spPr/>
        <p:txBody>
          <a:bodyPr/>
          <a:lstStyle/>
          <a:p>
            <a:pPr marL="0" indent="0">
              <a:buNone/>
            </a:pPr>
            <a:r>
              <a:rPr lang="en-US" dirty="0"/>
              <a:t>The purpose of architecture framework is to provide </a:t>
            </a:r>
            <a:r>
              <a:rPr lang="en-US" u="sng" dirty="0">
                <a:solidFill>
                  <a:srgbClr val="FF6600"/>
                </a:solidFill>
              </a:rPr>
              <a:t>a common </a:t>
            </a:r>
            <a:r>
              <a:rPr lang="en-US" u="sng" dirty="0" smtClean="0">
                <a:solidFill>
                  <a:srgbClr val="FF6600"/>
                </a:solidFill>
              </a:rPr>
              <a:t>standard of terminology, description, </a:t>
            </a:r>
            <a:r>
              <a:rPr lang="en-US" u="sng" dirty="0">
                <a:solidFill>
                  <a:srgbClr val="FF6600"/>
                </a:solidFill>
              </a:rPr>
              <a:t>and models to facilitate communications</a:t>
            </a:r>
            <a:r>
              <a:rPr lang="en-US" dirty="0"/>
              <a:t> between:</a:t>
            </a:r>
          </a:p>
          <a:p>
            <a:pPr lvl="1"/>
            <a:r>
              <a:rPr lang="en-US" dirty="0"/>
              <a:t>Program Managers and System Designers (</a:t>
            </a:r>
            <a:r>
              <a:rPr lang="en-US" u="sng" dirty="0">
                <a:solidFill>
                  <a:srgbClr val="FF6600"/>
                </a:solidFill>
              </a:rPr>
              <a:t>Contextual</a:t>
            </a:r>
            <a:r>
              <a:rPr lang="en-US" dirty="0" smtClean="0"/>
              <a:t>)</a:t>
            </a:r>
            <a:endParaRPr lang="en-US" dirty="0"/>
          </a:p>
          <a:p>
            <a:pPr lvl="1"/>
            <a:r>
              <a:rPr lang="en-US" dirty="0"/>
              <a:t>System Designers and System Engineers (</a:t>
            </a:r>
            <a:r>
              <a:rPr lang="en-US" u="sng" dirty="0">
                <a:solidFill>
                  <a:srgbClr val="FF6600"/>
                </a:solidFill>
              </a:rPr>
              <a:t>Conceptual</a:t>
            </a:r>
            <a:r>
              <a:rPr lang="en-US" dirty="0" smtClean="0"/>
              <a:t>)</a:t>
            </a:r>
            <a:endParaRPr lang="en-US" dirty="0"/>
          </a:p>
          <a:p>
            <a:pPr lvl="1"/>
            <a:r>
              <a:rPr lang="en-US" dirty="0"/>
              <a:t>System Engineers and System Developers (</a:t>
            </a:r>
            <a:r>
              <a:rPr lang="en-US" u="sng" dirty="0">
                <a:solidFill>
                  <a:srgbClr val="FF6600"/>
                </a:solidFill>
              </a:rPr>
              <a:t>Logical</a:t>
            </a:r>
            <a:r>
              <a:rPr lang="en-US" dirty="0" smtClean="0"/>
              <a:t>)</a:t>
            </a:r>
            <a:endParaRPr lang="en-US" dirty="0"/>
          </a:p>
          <a:p>
            <a:pPr lvl="1"/>
            <a:r>
              <a:rPr lang="en-US" dirty="0"/>
              <a:t>System Developers and System Integrators (</a:t>
            </a:r>
            <a:r>
              <a:rPr lang="en-US" u="sng" dirty="0">
                <a:solidFill>
                  <a:srgbClr val="FF6600"/>
                </a:solidFill>
              </a:rPr>
              <a:t>Physical</a:t>
            </a:r>
            <a:r>
              <a:rPr lang="en-US" dirty="0" smtClean="0"/>
              <a:t>)</a:t>
            </a:r>
            <a:endParaRPr lang="en-US" dirty="0"/>
          </a:p>
          <a:p>
            <a:pPr lvl="1"/>
            <a:r>
              <a:rPr lang="en-US" dirty="0"/>
              <a:t>System Integrators and System Operators (</a:t>
            </a:r>
            <a:r>
              <a:rPr lang="en-US" u="sng" dirty="0">
                <a:solidFill>
                  <a:srgbClr val="FF6600"/>
                </a:solidFill>
              </a:rPr>
              <a:t>Component</a:t>
            </a:r>
            <a:r>
              <a:rPr lang="en-US" dirty="0" smtClean="0"/>
              <a:t>)</a:t>
            </a:r>
            <a:endParaRPr lang="en-US" dirty="0"/>
          </a:p>
          <a:p>
            <a:pPr lvl="1"/>
            <a:r>
              <a:rPr lang="en-US" dirty="0"/>
              <a:t>System Users to System Designers, Engineers, Developers, Integrators, and Operators (</a:t>
            </a:r>
            <a:r>
              <a:rPr lang="en-US" u="sng" dirty="0">
                <a:solidFill>
                  <a:srgbClr val="FF6600"/>
                </a:solidFill>
              </a:rPr>
              <a:t>Concept of Operations</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BB51B26F-476C-42F0-A3B0-59990499F82C}" type="slidenum">
              <a:rPr lang="en-US"/>
              <a:pPr/>
              <a:t>79</a:t>
            </a:fld>
            <a:r>
              <a:rPr lang="en-US" dirty="0"/>
              <a:t> -</a:t>
            </a:r>
          </a:p>
        </p:txBody>
      </p:sp>
      <p:sp>
        <p:nvSpPr>
          <p:cNvPr id="633858"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Historical Perspective</a:t>
            </a:r>
          </a:p>
        </p:txBody>
      </p:sp>
      <p:sp>
        <p:nvSpPr>
          <p:cNvPr id="633859" name="Rectangle 3"/>
          <p:cNvSpPr>
            <a:spLocks noGrp="1" noChangeArrowheads="1"/>
          </p:cNvSpPr>
          <p:nvPr>
            <p:ph type="body" sz="half" idx="2"/>
          </p:nvPr>
        </p:nvSpPr>
        <p:spPr>
          <a:xfrm>
            <a:off x="2667000" y="1143000"/>
            <a:ext cx="6324600" cy="5562600"/>
          </a:xfrm>
        </p:spPr>
        <p:txBody>
          <a:bodyPr>
            <a:normAutofit lnSpcReduction="10000"/>
          </a:bodyPr>
          <a:lstStyle/>
          <a:p>
            <a:pPr>
              <a:lnSpc>
                <a:spcPct val="90000"/>
              </a:lnSpc>
            </a:pPr>
            <a:r>
              <a:rPr lang="en-US" sz="2000" dirty="0"/>
              <a:t>Zachman Architecture Framework</a:t>
            </a:r>
          </a:p>
          <a:p>
            <a:pPr lvl="1">
              <a:lnSpc>
                <a:spcPct val="90000"/>
              </a:lnSpc>
            </a:pPr>
            <a:r>
              <a:rPr lang="en-US" sz="1800" dirty="0"/>
              <a:t>Strategic planner’s view</a:t>
            </a:r>
          </a:p>
          <a:p>
            <a:pPr lvl="1">
              <a:lnSpc>
                <a:spcPct val="90000"/>
              </a:lnSpc>
            </a:pPr>
            <a:r>
              <a:rPr lang="en-US" sz="1800" dirty="0"/>
              <a:t>System user’s view</a:t>
            </a:r>
          </a:p>
          <a:p>
            <a:pPr lvl="1">
              <a:lnSpc>
                <a:spcPct val="90000"/>
              </a:lnSpc>
            </a:pPr>
            <a:r>
              <a:rPr lang="en-US" sz="1800" dirty="0"/>
              <a:t>System designer’s view</a:t>
            </a:r>
          </a:p>
          <a:p>
            <a:pPr lvl="1">
              <a:lnSpc>
                <a:spcPct val="90000"/>
              </a:lnSpc>
            </a:pPr>
            <a:r>
              <a:rPr lang="en-US" sz="1800" dirty="0"/>
              <a:t>System developer’s view</a:t>
            </a:r>
          </a:p>
          <a:p>
            <a:pPr lvl="1">
              <a:lnSpc>
                <a:spcPct val="90000"/>
              </a:lnSpc>
            </a:pPr>
            <a:r>
              <a:rPr lang="en-US" sz="1800" dirty="0"/>
              <a:t>Subcontractor’s view</a:t>
            </a:r>
          </a:p>
          <a:p>
            <a:pPr lvl="1">
              <a:lnSpc>
                <a:spcPct val="90000"/>
              </a:lnSpc>
            </a:pPr>
            <a:r>
              <a:rPr lang="en-US" sz="1800" dirty="0"/>
              <a:t>System itself</a:t>
            </a:r>
          </a:p>
          <a:p>
            <a:pPr>
              <a:lnSpc>
                <a:spcPct val="90000"/>
              </a:lnSpc>
            </a:pPr>
            <a:r>
              <a:rPr lang="en-US" sz="2000" dirty="0"/>
              <a:t>The Open Group Architecture Framework (TOGAF)</a:t>
            </a:r>
          </a:p>
          <a:p>
            <a:pPr lvl="1">
              <a:lnSpc>
                <a:spcPct val="90000"/>
              </a:lnSpc>
            </a:pPr>
            <a:r>
              <a:rPr lang="en-US" sz="1800" dirty="0"/>
              <a:t>Business Architecture Domain.</a:t>
            </a:r>
          </a:p>
          <a:p>
            <a:pPr lvl="1">
              <a:lnSpc>
                <a:spcPct val="90000"/>
              </a:lnSpc>
            </a:pPr>
            <a:r>
              <a:rPr lang="en-US" sz="1800" dirty="0"/>
              <a:t>Application Architecture Domain.</a:t>
            </a:r>
          </a:p>
          <a:p>
            <a:pPr lvl="1">
              <a:lnSpc>
                <a:spcPct val="90000"/>
              </a:lnSpc>
            </a:pPr>
            <a:r>
              <a:rPr lang="en-US" sz="1800" dirty="0"/>
              <a:t>Data Architecture Domain.</a:t>
            </a:r>
          </a:p>
          <a:p>
            <a:pPr lvl="1">
              <a:lnSpc>
                <a:spcPct val="90000"/>
              </a:lnSpc>
            </a:pPr>
            <a:r>
              <a:rPr lang="en-US" sz="1800" dirty="0"/>
              <a:t>Technology Architecture Domain.</a:t>
            </a:r>
          </a:p>
          <a:p>
            <a:pPr>
              <a:lnSpc>
                <a:spcPct val="90000"/>
              </a:lnSpc>
            </a:pPr>
            <a:r>
              <a:rPr lang="en-US" sz="2000" dirty="0"/>
              <a:t>C4ISR Architecture Framework </a:t>
            </a:r>
            <a:r>
              <a:rPr lang="en-US" sz="2000" dirty="0">
                <a:sym typeface="Wingdings" pitchFamily="2" charset="2"/>
              </a:rPr>
              <a:t> </a:t>
            </a:r>
            <a:r>
              <a:rPr lang="en-US" sz="2000" dirty="0" err="1" smtClean="0">
                <a:sym typeface="Wingdings" pitchFamily="2" charset="2"/>
              </a:rPr>
              <a:t>DoD</a:t>
            </a:r>
            <a:r>
              <a:rPr lang="en-US" sz="2000" dirty="0" smtClean="0">
                <a:sym typeface="Wingdings" pitchFamily="2" charset="2"/>
              </a:rPr>
              <a:t> AF 1.0  </a:t>
            </a:r>
            <a:r>
              <a:rPr lang="en-US" sz="2000" dirty="0" err="1" smtClean="0">
                <a:sym typeface="Wingdings" pitchFamily="2" charset="2"/>
              </a:rPr>
              <a:t>DoD</a:t>
            </a:r>
            <a:r>
              <a:rPr lang="en-US" sz="2000" dirty="0" smtClean="0">
                <a:sym typeface="Wingdings" pitchFamily="2" charset="2"/>
              </a:rPr>
              <a:t> AF 2.0</a:t>
            </a:r>
            <a:endParaRPr lang="en-US" sz="2000" dirty="0"/>
          </a:p>
          <a:p>
            <a:pPr lvl="1">
              <a:lnSpc>
                <a:spcPct val="90000"/>
              </a:lnSpc>
            </a:pPr>
            <a:r>
              <a:rPr lang="en-US" sz="1800" dirty="0"/>
              <a:t>Operational </a:t>
            </a:r>
            <a:r>
              <a:rPr lang="en-US" sz="1800" dirty="0" smtClean="0"/>
              <a:t>View</a:t>
            </a:r>
            <a:endParaRPr lang="en-US" sz="1800" dirty="0"/>
          </a:p>
          <a:p>
            <a:pPr lvl="1">
              <a:lnSpc>
                <a:spcPct val="90000"/>
              </a:lnSpc>
            </a:pPr>
            <a:r>
              <a:rPr lang="en-US" sz="1800" dirty="0"/>
              <a:t>Systems </a:t>
            </a:r>
            <a:r>
              <a:rPr lang="en-US" sz="1800" dirty="0" smtClean="0"/>
              <a:t>View</a:t>
            </a:r>
            <a:endParaRPr lang="en-US" sz="1800" dirty="0"/>
          </a:p>
          <a:p>
            <a:pPr lvl="1">
              <a:lnSpc>
                <a:spcPct val="90000"/>
              </a:lnSpc>
            </a:pPr>
            <a:r>
              <a:rPr lang="en-US" sz="1800" dirty="0"/>
              <a:t>Technical Standards </a:t>
            </a:r>
            <a:r>
              <a:rPr lang="en-US" sz="1800" dirty="0" smtClean="0"/>
              <a:t>View</a:t>
            </a:r>
          </a:p>
          <a:p>
            <a:pPr lvl="1">
              <a:lnSpc>
                <a:spcPct val="90000"/>
              </a:lnSpc>
            </a:pPr>
            <a:r>
              <a:rPr lang="en-US" sz="1800" dirty="0" smtClean="0"/>
              <a:t>Service View</a:t>
            </a:r>
          </a:p>
          <a:p>
            <a:pPr lvl="1">
              <a:lnSpc>
                <a:spcPct val="90000"/>
              </a:lnSpc>
            </a:pPr>
            <a:r>
              <a:rPr lang="en-US" sz="1800" dirty="0" smtClean="0"/>
              <a:t>Capability View</a:t>
            </a:r>
            <a:endParaRPr lang="en-US" sz="1800" dirty="0"/>
          </a:p>
        </p:txBody>
      </p:sp>
      <p:graphicFrame>
        <p:nvGraphicFramePr>
          <p:cNvPr id="633861" name="Object 5"/>
          <p:cNvGraphicFramePr>
            <a:graphicFrameLocks noGrp="1" noChangeAspect="1"/>
          </p:cNvGraphicFramePr>
          <p:nvPr>
            <p:ph sz="half" idx="1"/>
            <p:extLst>
              <p:ext uri="{D42A27DB-BD31-4B8C-83A1-F6EECF244321}">
                <p14:modId xmlns:p14="http://schemas.microsoft.com/office/powerpoint/2010/main" val="1131109651"/>
              </p:ext>
            </p:extLst>
          </p:nvPr>
        </p:nvGraphicFramePr>
        <p:xfrm>
          <a:off x="76200" y="1604963"/>
          <a:ext cx="2952750" cy="4186237"/>
        </p:xfrm>
        <a:graphic>
          <a:graphicData uri="http://schemas.openxmlformats.org/presentationml/2006/ole">
            <mc:AlternateContent xmlns:mc="http://schemas.openxmlformats.org/markup-compatibility/2006">
              <mc:Choice xmlns:v="urn:schemas-microsoft-com:vml" Requires="v">
                <p:oleObj spid="_x0000_s633944" name="Visio" r:id="rId4" imgW="3822400" imgH="5420407" progId="Visio.Drawing.11">
                  <p:embed/>
                </p:oleObj>
              </mc:Choice>
              <mc:Fallback>
                <p:oleObj name="Visio" r:id="rId4" imgW="3822400" imgH="5420407" progId="Visio.Drawing.11">
                  <p:embed/>
                  <p:pic>
                    <p:nvPicPr>
                      <p:cNvPr id="0" name="Picture 5"/>
                      <p:cNvPicPr>
                        <a:picLocks noChangeAspect="1" noChangeArrowheads="1"/>
                      </p:cNvPicPr>
                      <p:nvPr/>
                    </p:nvPicPr>
                    <p:blipFill>
                      <a:blip r:embed="rId5"/>
                      <a:srcRect/>
                      <a:stretch>
                        <a:fillRect/>
                      </a:stretch>
                    </p:blipFill>
                    <p:spPr bwMode="auto">
                      <a:xfrm>
                        <a:off x="76200" y="1604963"/>
                        <a:ext cx="2952750" cy="4186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Computing Platforms </a:t>
            </a:r>
            <a:r>
              <a:rPr lang="en-US" dirty="0" smtClean="0"/>
              <a:t/>
            </a:r>
            <a:br>
              <a:rPr lang="en-US" dirty="0" smtClean="0"/>
            </a:br>
            <a:r>
              <a:rPr lang="en-US" dirty="0" smtClean="0"/>
              <a:t>Integrated Circuit (IC) / Micro-processor</a:t>
            </a:r>
            <a:endParaRPr lang="en-US" dirty="0"/>
          </a:p>
        </p:txBody>
      </p:sp>
      <p:sp>
        <p:nvSpPr>
          <p:cNvPr id="3" name="Content Placeholder 2"/>
          <p:cNvSpPr>
            <a:spLocks noGrp="1"/>
          </p:cNvSpPr>
          <p:nvPr>
            <p:ph idx="1"/>
          </p:nvPr>
        </p:nvSpPr>
        <p:spPr/>
        <p:txBody>
          <a:bodyPr/>
          <a:lstStyle/>
          <a:p>
            <a:r>
              <a:rPr lang="en-US" dirty="0" smtClean="0"/>
              <a:t>In late 1950s, the integrated circuit (IC) invented by:</a:t>
            </a:r>
          </a:p>
          <a:p>
            <a:pPr lvl="1"/>
            <a:r>
              <a:rPr lang="en-US" dirty="0" smtClean="0"/>
              <a:t>Jack </a:t>
            </a:r>
            <a:r>
              <a:rPr lang="en-US" dirty="0" err="1" smtClean="0"/>
              <a:t>Kilby</a:t>
            </a:r>
            <a:r>
              <a:rPr lang="en-US" dirty="0" smtClean="0"/>
              <a:t> of Texas Instruments, and</a:t>
            </a:r>
          </a:p>
          <a:p>
            <a:pPr lvl="1"/>
            <a:r>
              <a:rPr lang="en-US" dirty="0" smtClean="0"/>
              <a:t>Robert </a:t>
            </a:r>
            <a:r>
              <a:rPr lang="en-US" dirty="0" err="1" smtClean="0"/>
              <a:t>Noyce</a:t>
            </a:r>
            <a:r>
              <a:rPr lang="en-US" dirty="0" smtClean="0"/>
              <a:t> of Fairchild Semiconductor </a:t>
            </a:r>
          </a:p>
          <a:p>
            <a:pPr lvl="1"/>
            <a:endParaRPr lang="en-US" dirty="0" smtClean="0"/>
          </a:p>
          <a:p>
            <a:pPr lvl="1"/>
            <a:endParaRPr lang="en-US" dirty="0" smtClean="0"/>
          </a:p>
          <a:p>
            <a:pPr lvl="1"/>
            <a:endParaRPr lang="en-US" dirty="0" smtClean="0"/>
          </a:p>
          <a:p>
            <a:pPr lvl="1"/>
            <a:endParaRPr lang="en-US" dirty="0" smtClean="0"/>
          </a:p>
          <a:p>
            <a:r>
              <a:rPr lang="en-US" dirty="0" smtClean="0"/>
              <a:t>Electro-mechanical computing machines </a:t>
            </a:r>
            <a:r>
              <a:rPr lang="en-US" dirty="0" smtClean="0">
                <a:sym typeface="Wingdings" pitchFamily="2" charset="2"/>
              </a:rPr>
              <a:t> Micro-processor computing machines</a:t>
            </a:r>
            <a:endParaRPr lang="en-US" dirty="0" smtClean="0"/>
          </a:p>
          <a:p>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8</a:t>
            </a:fld>
            <a:r>
              <a:rPr lang="en-US" smtClean="0"/>
              <a:t> -</a:t>
            </a:r>
            <a:endParaRPr lang="en-US" dirty="0"/>
          </a:p>
        </p:txBody>
      </p:sp>
      <p:pic>
        <p:nvPicPr>
          <p:cNvPr id="1512450" name="Picture 2"/>
          <p:cNvPicPr>
            <a:picLocks noChangeAspect="1" noChangeArrowheads="1"/>
          </p:cNvPicPr>
          <p:nvPr/>
        </p:nvPicPr>
        <p:blipFill>
          <a:blip r:embed="rId3" cstate="print"/>
          <a:srcRect/>
          <a:stretch>
            <a:fillRect/>
          </a:stretch>
        </p:blipFill>
        <p:spPr bwMode="auto">
          <a:xfrm>
            <a:off x="1524000" y="2362200"/>
            <a:ext cx="1019816" cy="1427742"/>
          </a:xfrm>
          <a:prstGeom prst="rect">
            <a:avLst/>
          </a:prstGeom>
          <a:noFill/>
          <a:ln w="9525">
            <a:noFill/>
            <a:miter lim="800000"/>
            <a:headEnd/>
            <a:tailEnd/>
          </a:ln>
        </p:spPr>
      </p:pic>
      <p:pic>
        <p:nvPicPr>
          <p:cNvPr id="1512451" name="Picture 3"/>
          <p:cNvPicPr>
            <a:picLocks noChangeAspect="1" noChangeArrowheads="1"/>
          </p:cNvPicPr>
          <p:nvPr/>
        </p:nvPicPr>
        <p:blipFill>
          <a:blip r:embed="rId4" cstate="print"/>
          <a:srcRect/>
          <a:stretch>
            <a:fillRect/>
          </a:stretch>
        </p:blipFill>
        <p:spPr bwMode="auto">
          <a:xfrm>
            <a:off x="2815442" y="2333760"/>
            <a:ext cx="994558" cy="1456182"/>
          </a:xfrm>
          <a:prstGeom prst="rect">
            <a:avLst/>
          </a:prstGeom>
          <a:noFill/>
          <a:ln w="9525">
            <a:noFill/>
            <a:miter lim="800000"/>
            <a:headEnd/>
            <a:tailEnd/>
          </a:ln>
        </p:spPr>
      </p:pic>
      <p:pic>
        <p:nvPicPr>
          <p:cNvPr id="1512453" name="Picture 5" descr="File:Kilby solid circuit.jpg"/>
          <p:cNvPicPr>
            <a:picLocks noChangeAspect="1" noChangeArrowheads="1"/>
          </p:cNvPicPr>
          <p:nvPr/>
        </p:nvPicPr>
        <p:blipFill>
          <a:blip r:embed="rId5" cstate="print"/>
          <a:srcRect/>
          <a:stretch>
            <a:fillRect/>
          </a:stretch>
        </p:blipFill>
        <p:spPr bwMode="auto">
          <a:xfrm>
            <a:off x="6356112" y="1905000"/>
            <a:ext cx="2635488" cy="1752600"/>
          </a:xfrm>
          <a:prstGeom prst="rect">
            <a:avLst/>
          </a:prstGeom>
          <a:noFill/>
        </p:spPr>
      </p:pic>
      <p:pic>
        <p:nvPicPr>
          <p:cNvPr id="1512455" name="Picture 7"/>
          <p:cNvPicPr>
            <a:picLocks noChangeAspect="1" noChangeArrowheads="1"/>
          </p:cNvPicPr>
          <p:nvPr/>
        </p:nvPicPr>
        <p:blipFill>
          <a:blip r:embed="rId6" cstate="print"/>
          <a:srcRect/>
          <a:stretch>
            <a:fillRect/>
          </a:stretch>
        </p:blipFill>
        <p:spPr bwMode="auto">
          <a:xfrm>
            <a:off x="6096000" y="4267200"/>
            <a:ext cx="2213076" cy="2400300"/>
          </a:xfrm>
          <a:prstGeom prst="rect">
            <a:avLst/>
          </a:prstGeom>
          <a:noFill/>
          <a:ln w="9525">
            <a:noFill/>
            <a:miter lim="800000"/>
            <a:headEnd/>
            <a:tailEnd/>
          </a:ln>
        </p:spPr>
      </p:pic>
      <p:pic>
        <p:nvPicPr>
          <p:cNvPr id="1512456" name="Picture 8"/>
          <p:cNvPicPr>
            <a:picLocks noChangeAspect="1" noChangeArrowheads="1"/>
          </p:cNvPicPr>
          <p:nvPr/>
        </p:nvPicPr>
        <p:blipFill>
          <a:blip r:embed="rId7" cstate="print"/>
          <a:srcRect/>
          <a:stretch>
            <a:fillRect/>
          </a:stretch>
        </p:blipFill>
        <p:spPr bwMode="auto">
          <a:xfrm>
            <a:off x="1600200" y="4876800"/>
            <a:ext cx="1207407" cy="1152525"/>
          </a:xfrm>
          <a:prstGeom prst="rect">
            <a:avLst/>
          </a:prstGeom>
          <a:noFill/>
          <a:ln w="9525">
            <a:noFill/>
            <a:miter lim="800000"/>
            <a:headEnd/>
            <a:tailEnd/>
          </a:ln>
        </p:spPr>
      </p:pic>
      <p:pic>
        <p:nvPicPr>
          <p:cNvPr id="1512460" name="Picture 12" descr="File:Cmos-chip structure in 2000s (en).svg"/>
          <p:cNvPicPr>
            <a:picLocks noChangeAspect="1" noChangeArrowheads="1"/>
          </p:cNvPicPr>
          <p:nvPr/>
        </p:nvPicPr>
        <p:blipFill>
          <a:blip r:embed="rId8" cstate="print"/>
          <a:srcRect/>
          <a:stretch>
            <a:fillRect/>
          </a:stretch>
        </p:blipFill>
        <p:spPr bwMode="auto">
          <a:xfrm>
            <a:off x="3810000" y="4724400"/>
            <a:ext cx="1346158" cy="1981200"/>
          </a:xfrm>
          <a:prstGeom prst="rect">
            <a:avLst/>
          </a:prstGeom>
          <a:noFill/>
        </p:spPr>
      </p:pic>
      <p:sp>
        <p:nvSpPr>
          <p:cNvPr id="14" name="Text Box 4"/>
          <p:cNvSpPr txBox="1">
            <a:spLocks noChangeArrowheads="1"/>
          </p:cNvSpPr>
          <p:nvPr/>
        </p:nvSpPr>
        <p:spPr bwMode="auto">
          <a:xfrm>
            <a:off x="685800" y="6248400"/>
            <a:ext cx="2119491" cy="246221"/>
          </a:xfrm>
          <a:prstGeom prst="rect">
            <a:avLst/>
          </a:prstGeom>
          <a:noFill/>
          <a:ln w="9525">
            <a:noFill/>
            <a:miter lim="800000"/>
            <a:headEnd/>
            <a:tailEnd/>
          </a:ln>
        </p:spPr>
        <p:txBody>
          <a:bodyPr wrap="none">
            <a:spAutoFit/>
          </a:bodyPr>
          <a:lstStyle/>
          <a:p>
            <a:r>
              <a:rPr lang="en-US" sz="1000" b="1" dirty="0">
                <a:solidFill>
                  <a:srgbClr val="003399"/>
                </a:solidFill>
              </a:rPr>
              <a:t>Reference</a:t>
            </a:r>
            <a:r>
              <a:rPr lang="en-US" sz="1000" dirty="0">
                <a:solidFill>
                  <a:srgbClr val="003399"/>
                </a:solidFill>
              </a:rPr>
              <a:t>: </a:t>
            </a:r>
            <a:r>
              <a:rPr lang="en-US" sz="1000" i="1" dirty="0" smtClean="0">
                <a:solidFill>
                  <a:srgbClr val="003399"/>
                </a:solidFill>
              </a:rPr>
              <a:t>Google image search</a:t>
            </a:r>
            <a:r>
              <a:rPr lang="en-US" sz="1000" dirty="0" smtClean="0">
                <a:solidFill>
                  <a:srgbClr val="003399"/>
                </a:solidFill>
              </a:rPr>
              <a:t>.</a:t>
            </a:r>
            <a:endParaRPr lang="en-US" sz="1000"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741F6DFB-7079-4520-A83D-91A5DBF8B7CD}" type="slidenum">
              <a:rPr lang="en-US"/>
              <a:pPr/>
              <a:t>80</a:t>
            </a:fld>
            <a:r>
              <a:rPr lang="en-US" dirty="0"/>
              <a:t> -</a:t>
            </a:r>
          </a:p>
        </p:txBody>
      </p:sp>
      <p:sp>
        <p:nvSpPr>
          <p:cNvPr id="739335" name="Rectangle 7"/>
          <p:cNvSpPr>
            <a:spLocks noGrp="1" noChangeArrowheads="1"/>
          </p:cNvSpPr>
          <p:nvPr>
            <p:ph type="title"/>
          </p:nvPr>
        </p:nvSpPr>
        <p:spPr/>
        <p:txBody>
          <a:bodyPr/>
          <a:lstStyle/>
          <a:p>
            <a:r>
              <a:rPr lang="en-US" sz="1200" dirty="0"/>
              <a:t>Implementation Architecture </a:t>
            </a:r>
            <a:br>
              <a:rPr lang="en-US" sz="1200" dirty="0"/>
            </a:br>
            <a:r>
              <a:rPr lang="en-US" dirty="0"/>
              <a:t>System Architecture – TOGAF Architecture Framework</a:t>
            </a:r>
          </a:p>
        </p:txBody>
      </p:sp>
      <p:graphicFrame>
        <p:nvGraphicFramePr>
          <p:cNvPr id="739333" name="Object 5"/>
          <p:cNvGraphicFramePr>
            <a:graphicFrameLocks noGrp="1" noChangeAspect="1"/>
          </p:cNvGraphicFramePr>
          <p:nvPr>
            <p:ph sz="half" idx="1"/>
          </p:nvPr>
        </p:nvGraphicFramePr>
        <p:xfrm>
          <a:off x="457200" y="1600200"/>
          <a:ext cx="4460875" cy="4459288"/>
        </p:xfrm>
        <a:graphic>
          <a:graphicData uri="http://schemas.openxmlformats.org/presentationml/2006/ole">
            <mc:AlternateContent xmlns:mc="http://schemas.openxmlformats.org/markup-compatibility/2006">
              <mc:Choice xmlns:v="urn:schemas-microsoft-com:vml" Requires="v">
                <p:oleObj spid="_x0000_s739416" name="Visio" r:id="rId4" imgW="5975032" imgH="5973318" progId="Visio.Drawing.11">
                  <p:embed/>
                </p:oleObj>
              </mc:Choice>
              <mc:Fallback>
                <p:oleObj name="Visio" r:id="rId4" imgW="5975032" imgH="5973318" progId="Visio.Drawing.11">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4460875" cy="445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39336" name="Rectangle 8"/>
          <p:cNvSpPr>
            <a:spLocks noGrp="1" noChangeArrowheads="1"/>
          </p:cNvSpPr>
          <p:nvPr>
            <p:ph type="body" sz="half" idx="2"/>
          </p:nvPr>
        </p:nvSpPr>
        <p:spPr>
          <a:xfrm>
            <a:off x="4648200" y="1143000"/>
            <a:ext cx="4267200" cy="5334000"/>
          </a:xfrm>
        </p:spPr>
        <p:txBody>
          <a:bodyPr/>
          <a:lstStyle/>
          <a:p>
            <a:r>
              <a:rPr lang="en-US" dirty="0"/>
              <a:t>The Open Group Architecture Framework (TOGAF) has been developed by the Architecture Forum of The Open Group (TOG) since the mid-90s.</a:t>
            </a:r>
          </a:p>
          <a:p>
            <a:pPr lvl="1"/>
            <a:r>
              <a:rPr lang="en-US" dirty="0"/>
              <a:t>Business architecture domain.</a:t>
            </a:r>
          </a:p>
          <a:p>
            <a:pPr lvl="1"/>
            <a:r>
              <a:rPr lang="en-US" dirty="0"/>
              <a:t>Application architecture domain.</a:t>
            </a:r>
          </a:p>
          <a:p>
            <a:pPr lvl="1"/>
            <a:r>
              <a:rPr lang="en-US" dirty="0"/>
              <a:t>Data architecture domain.</a:t>
            </a:r>
          </a:p>
          <a:p>
            <a:pPr lvl="1"/>
            <a:r>
              <a:rPr lang="en-US" dirty="0"/>
              <a:t>Technology architecture domain.</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E1B1A04E-45A6-4A60-8F3C-B9A035DD55D3}" type="slidenum">
              <a:rPr lang="en-US"/>
              <a:pPr/>
              <a:t>81</a:t>
            </a:fld>
            <a:r>
              <a:rPr lang="en-US" dirty="0"/>
              <a:t> -</a:t>
            </a:r>
          </a:p>
        </p:txBody>
      </p:sp>
      <p:sp>
        <p:nvSpPr>
          <p:cNvPr id="635906"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Zachman Architecture Framework</a:t>
            </a:r>
          </a:p>
        </p:txBody>
      </p:sp>
      <p:pic>
        <p:nvPicPr>
          <p:cNvPr id="635907" name="Picture 3"/>
          <p:cNvPicPr>
            <a:picLocks noChangeAspect="1" noChangeArrowheads="1"/>
          </p:cNvPicPr>
          <p:nvPr/>
        </p:nvPicPr>
        <p:blipFill>
          <a:blip r:embed="rId3" cstate="print"/>
          <a:srcRect/>
          <a:stretch>
            <a:fillRect/>
          </a:stretch>
        </p:blipFill>
        <p:spPr bwMode="auto">
          <a:xfrm>
            <a:off x="76200" y="1219200"/>
            <a:ext cx="8991600" cy="4775200"/>
          </a:xfrm>
          <a:prstGeom prst="rect">
            <a:avLst/>
          </a:prstGeom>
          <a:noFill/>
          <a:ln w="9525">
            <a:noFill/>
            <a:miter lim="800000"/>
            <a:headEnd/>
            <a:tailEnd/>
          </a:ln>
          <a:effectLst/>
        </p:spPr>
      </p:pic>
      <p:sp>
        <p:nvSpPr>
          <p:cNvPr id="635908" name="Text Box 4"/>
          <p:cNvSpPr txBox="1">
            <a:spLocks noChangeArrowheads="1"/>
          </p:cNvSpPr>
          <p:nvPr/>
        </p:nvSpPr>
        <p:spPr bwMode="auto">
          <a:xfrm>
            <a:off x="4343400" y="6537325"/>
            <a:ext cx="4373930" cy="276999"/>
          </a:xfrm>
          <a:prstGeom prst="rect">
            <a:avLst/>
          </a:prstGeom>
          <a:noFill/>
          <a:ln w="9525">
            <a:noFill/>
            <a:miter lim="800000"/>
            <a:headEnd/>
            <a:tailEnd/>
          </a:ln>
          <a:effectLst/>
        </p:spPr>
        <p:txBody>
          <a:bodyPr wrap="none">
            <a:spAutoFit/>
          </a:bodyPr>
          <a:lstStyle/>
          <a:p>
            <a:r>
              <a:rPr lang="en-US" b="1" dirty="0">
                <a:solidFill>
                  <a:srgbClr val="003399"/>
                </a:solidFill>
              </a:rPr>
              <a:t>Source</a:t>
            </a:r>
            <a:r>
              <a:rPr lang="en-US" dirty="0">
                <a:solidFill>
                  <a:srgbClr val="003399"/>
                </a:solidFill>
              </a:rPr>
              <a:t>: </a:t>
            </a:r>
            <a:r>
              <a:rPr lang="en-US" i="1" u="sng" dirty="0">
                <a:solidFill>
                  <a:srgbClr val="003399"/>
                </a:solidFill>
              </a:rPr>
              <a:t>The Zachman Framework for Enterprise Architecture</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r>
              <a:rPr lang="en-US" dirty="0"/>
              <a:t>- </a:t>
            </a:r>
            <a:fld id="{BFFCA38B-07AB-404C-BF67-A6FB02210303}" type="slidenum">
              <a:rPr lang="en-US"/>
              <a:pPr/>
              <a:t>82</a:t>
            </a:fld>
            <a:r>
              <a:rPr lang="en-US" dirty="0"/>
              <a:t> -</a:t>
            </a:r>
          </a:p>
        </p:txBody>
      </p:sp>
      <p:sp>
        <p:nvSpPr>
          <p:cNvPr id="743426"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Zachman Architecture Framework</a:t>
            </a:r>
          </a:p>
        </p:txBody>
      </p:sp>
      <p:pic>
        <p:nvPicPr>
          <p:cNvPr id="743427" name="Picture 3"/>
          <p:cNvPicPr>
            <a:picLocks noChangeAspect="1" noChangeArrowheads="1"/>
          </p:cNvPicPr>
          <p:nvPr/>
        </p:nvPicPr>
        <p:blipFill>
          <a:blip r:embed="rId3" cstate="print"/>
          <a:srcRect/>
          <a:stretch>
            <a:fillRect/>
          </a:stretch>
        </p:blipFill>
        <p:spPr bwMode="auto">
          <a:xfrm>
            <a:off x="1962150" y="1812925"/>
            <a:ext cx="857250" cy="4524375"/>
          </a:xfrm>
          <a:prstGeom prst="rect">
            <a:avLst/>
          </a:prstGeom>
          <a:noFill/>
        </p:spPr>
      </p:pic>
      <p:pic>
        <p:nvPicPr>
          <p:cNvPr id="743428" name="Picture 4"/>
          <p:cNvPicPr>
            <a:picLocks noChangeAspect="1" noChangeArrowheads="1"/>
          </p:cNvPicPr>
          <p:nvPr/>
        </p:nvPicPr>
        <p:blipFill>
          <a:blip r:embed="rId4" cstate="print"/>
          <a:srcRect/>
          <a:stretch>
            <a:fillRect/>
          </a:stretch>
        </p:blipFill>
        <p:spPr bwMode="auto">
          <a:xfrm>
            <a:off x="123825" y="1812925"/>
            <a:ext cx="1838325" cy="4514850"/>
          </a:xfrm>
          <a:prstGeom prst="rect">
            <a:avLst/>
          </a:prstGeom>
          <a:noFill/>
        </p:spPr>
      </p:pic>
      <p:graphicFrame>
        <p:nvGraphicFramePr>
          <p:cNvPr id="743429" name="Group 5"/>
          <p:cNvGraphicFramePr>
            <a:graphicFrameLocks noGrp="1"/>
          </p:cNvGraphicFramePr>
          <p:nvPr>
            <p:ph idx="1"/>
          </p:nvPr>
        </p:nvGraphicFramePr>
        <p:xfrm>
          <a:off x="2895600" y="2133600"/>
          <a:ext cx="5943600" cy="4114801"/>
        </p:xfrm>
        <a:graphic>
          <a:graphicData uri="http://schemas.openxmlformats.org/drawingml/2006/table">
            <a:tbl>
              <a:tblPr/>
              <a:tblGrid>
                <a:gridCol w="5943600"/>
              </a:tblGrid>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List of business entities (i.e. Entity Classes.)</a:t>
                      </a:r>
                    </a:p>
                  </a:txBody>
                  <a:tcPr anchor="ctr" horzOverflow="overflow">
                    <a:lnL cap="flat">
                      <a:noFill/>
                    </a:lnL>
                    <a:lnR cap="flat">
                      <a:noFill/>
                    </a:lnR>
                    <a:lnT cap="fla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relations between business entities (Entity =Business Entity, Relation=Business relations.)</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logical data model (Entity=Data Entity, Relation=Data Relations.)</a:t>
                      </a:r>
                    </a:p>
                  </a:txBody>
                  <a:tcPr anchor="ctr" horzOverflow="overflow">
                    <a:lnL cap="flat">
                      <a:noFill/>
                    </a:lnL>
                    <a:lnR cap="flat">
                      <a:noFill/>
                    </a:lnR>
                    <a:ln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physical data model (Entity=Segment/Tables/etc., Relation=Pointer/Key/etc.)</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Data definition (Entity=Field, Relation=Address.)</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8" name="Text Box 4"/>
          <p:cNvSpPr txBox="1">
            <a:spLocks noChangeArrowheads="1"/>
          </p:cNvSpPr>
          <p:nvPr/>
        </p:nvSpPr>
        <p:spPr bwMode="auto">
          <a:xfrm>
            <a:off x="4343400" y="6537325"/>
            <a:ext cx="4373930" cy="276999"/>
          </a:xfrm>
          <a:prstGeom prst="rect">
            <a:avLst/>
          </a:prstGeom>
          <a:noFill/>
          <a:ln w="9525">
            <a:noFill/>
            <a:miter lim="800000"/>
            <a:headEnd/>
            <a:tailEnd/>
          </a:ln>
          <a:effectLst/>
        </p:spPr>
        <p:txBody>
          <a:bodyPr wrap="none">
            <a:spAutoFit/>
          </a:bodyPr>
          <a:lstStyle/>
          <a:p>
            <a:r>
              <a:rPr lang="en-US" b="1" dirty="0">
                <a:solidFill>
                  <a:srgbClr val="003399"/>
                </a:solidFill>
              </a:rPr>
              <a:t>Source</a:t>
            </a:r>
            <a:r>
              <a:rPr lang="en-US" dirty="0">
                <a:solidFill>
                  <a:srgbClr val="003399"/>
                </a:solidFill>
              </a:rPr>
              <a:t>: </a:t>
            </a:r>
            <a:r>
              <a:rPr lang="en-US" i="1" u="sng" dirty="0">
                <a:solidFill>
                  <a:srgbClr val="003399"/>
                </a:solidFill>
              </a:rPr>
              <a:t>The Zachman Framework for Enterprise Architecture</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r>
              <a:rPr lang="en-US" dirty="0"/>
              <a:t>- </a:t>
            </a:r>
            <a:fld id="{DF1D5EE8-D004-4303-88B8-0BB136CE4075}" type="slidenum">
              <a:rPr lang="en-US"/>
              <a:pPr/>
              <a:t>83</a:t>
            </a:fld>
            <a:r>
              <a:rPr lang="en-US" dirty="0"/>
              <a:t> -</a:t>
            </a:r>
          </a:p>
        </p:txBody>
      </p:sp>
      <p:sp>
        <p:nvSpPr>
          <p:cNvPr id="744450"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Zachman Architecture Framework</a:t>
            </a:r>
          </a:p>
        </p:txBody>
      </p:sp>
      <p:pic>
        <p:nvPicPr>
          <p:cNvPr id="744451" name="Picture 3"/>
          <p:cNvPicPr>
            <a:picLocks noChangeAspect="1" noChangeArrowheads="1"/>
          </p:cNvPicPr>
          <p:nvPr/>
        </p:nvPicPr>
        <p:blipFill>
          <a:blip r:embed="rId3" cstate="print"/>
          <a:srcRect/>
          <a:stretch>
            <a:fillRect/>
          </a:stretch>
        </p:blipFill>
        <p:spPr bwMode="auto">
          <a:xfrm>
            <a:off x="1962150" y="1800225"/>
            <a:ext cx="857250" cy="4524375"/>
          </a:xfrm>
          <a:prstGeom prst="rect">
            <a:avLst/>
          </a:prstGeom>
          <a:noFill/>
        </p:spPr>
      </p:pic>
      <p:pic>
        <p:nvPicPr>
          <p:cNvPr id="744452" name="Picture 4"/>
          <p:cNvPicPr>
            <a:picLocks noChangeAspect="1" noChangeArrowheads="1"/>
          </p:cNvPicPr>
          <p:nvPr/>
        </p:nvPicPr>
        <p:blipFill>
          <a:blip r:embed="rId4" cstate="print"/>
          <a:srcRect/>
          <a:stretch>
            <a:fillRect/>
          </a:stretch>
        </p:blipFill>
        <p:spPr bwMode="auto">
          <a:xfrm>
            <a:off x="123825" y="1809750"/>
            <a:ext cx="1838325" cy="4514850"/>
          </a:xfrm>
          <a:prstGeom prst="rect">
            <a:avLst/>
          </a:prstGeom>
          <a:noFill/>
        </p:spPr>
      </p:pic>
      <p:graphicFrame>
        <p:nvGraphicFramePr>
          <p:cNvPr id="744453" name="Group 5"/>
          <p:cNvGraphicFramePr>
            <a:graphicFrameLocks noGrp="1"/>
          </p:cNvGraphicFramePr>
          <p:nvPr>
            <p:ph idx="1"/>
          </p:nvPr>
        </p:nvGraphicFramePr>
        <p:xfrm>
          <a:off x="2895600" y="2133600"/>
          <a:ext cx="5943600" cy="4146552"/>
        </p:xfrm>
        <a:graphic>
          <a:graphicData uri="http://schemas.openxmlformats.org/drawingml/2006/table">
            <a:tbl>
              <a:tblPr/>
              <a:tblGrid>
                <a:gridCol w="5943600"/>
              </a:tblGrid>
              <a:tr h="7937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List of business processes (Function=Class of Business Process.)</a:t>
                      </a:r>
                    </a:p>
                  </a:txBody>
                  <a:tcPr anchor="ctr" horzOverflow="overflow">
                    <a:lnL cap="flat">
                      <a:noFill/>
                    </a:lnL>
                    <a:lnR cap="flat">
                      <a:noFill/>
                    </a:lnR>
                    <a:lnT cap="flat">
                      <a:noFill/>
                    </a:lnT>
                    <a:lnB>
                      <a:noFill/>
                    </a:lnB>
                    <a:lnTlToBr>
                      <a:noFill/>
                    </a:lnTlToBr>
                    <a:lnBlToTr>
                      <a:noFill/>
                    </a:lnBlToTr>
                    <a:noFill/>
                  </a:tcPr>
                </a:tc>
              </a:tr>
              <a:tr h="8397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business process model (Process =Business Process, I/O=Business Resources.)</a:t>
                      </a:r>
                    </a:p>
                  </a:txBody>
                  <a:tcPr anchor="ctr" horzOverflow="overflow">
                    <a:lnL cap="flat">
                      <a:noFill/>
                    </a:lnL>
                    <a:lnR cap="flat">
                      <a:noFill/>
                    </a:lnR>
                    <a:lnT>
                      <a:noFill/>
                    </a:lnT>
                    <a:lnB>
                      <a:noFill/>
                    </a:lnB>
                    <a:lnTlToBr>
                      <a:noFill/>
                    </a:lnTlToBr>
                    <a:lnBlToTr>
                      <a:noFill/>
                    </a:lnBlToTr>
                    <a:solidFill>
                      <a:schemeClr val="hlink"/>
                    </a:solidFill>
                  </a:tcPr>
                </a:tc>
              </a:tr>
              <a:tr h="836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application functions (Process= Application Function, I/O = User Views.)</a:t>
                      </a:r>
                    </a:p>
                  </a:txBody>
                  <a:tcPr anchor="ctr" horzOverflow="overflow">
                    <a:lnL cap="flat">
                      <a:noFill/>
                    </a:lnL>
                    <a:lnR cap="flat">
                      <a:noFill/>
                    </a:lnR>
                    <a:lnT>
                      <a:noFill/>
                    </a:lnT>
                    <a:lnB>
                      <a:noFill/>
                    </a:lnB>
                    <a:lnTlToBr>
                      <a:noFill/>
                    </a:lnTlToBr>
                    <a:lnBlToTr>
                      <a:noFill/>
                    </a:lnBlToTr>
                    <a:noFill/>
                  </a:tcPr>
                </a:tc>
              </a:tr>
              <a:tr h="8397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system design (Process=Computer Function, I/O=Data Elements/Sets.)</a:t>
                      </a:r>
                    </a:p>
                  </a:txBody>
                  <a:tcPr anchor="ctr" horzOverflow="overflow">
                    <a:lnL cap="flat">
                      <a:noFill/>
                    </a:lnL>
                    <a:lnR cap="flat">
                      <a:noFill/>
                    </a:lnR>
                    <a:lnT>
                      <a:noFill/>
                    </a:lnT>
                    <a:lnB>
                      <a:noFill/>
                    </a:lnB>
                    <a:lnTlToBr>
                      <a:noFill/>
                    </a:lnTlToBr>
                    <a:lnBlToTr>
                      <a:noFill/>
                    </a:lnBlToTr>
                    <a:solidFill>
                      <a:schemeClr val="hlink"/>
                    </a:solidFill>
                  </a:tcPr>
                </a:tc>
              </a:tr>
              <a:tr h="836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Computer program (Process=Language Statement, I/O=Control Block.)</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8" name="Text Box 4"/>
          <p:cNvSpPr txBox="1">
            <a:spLocks noChangeArrowheads="1"/>
          </p:cNvSpPr>
          <p:nvPr/>
        </p:nvSpPr>
        <p:spPr bwMode="auto">
          <a:xfrm>
            <a:off x="4343400" y="6537325"/>
            <a:ext cx="4373930" cy="276999"/>
          </a:xfrm>
          <a:prstGeom prst="rect">
            <a:avLst/>
          </a:prstGeom>
          <a:noFill/>
          <a:ln w="9525">
            <a:noFill/>
            <a:miter lim="800000"/>
            <a:headEnd/>
            <a:tailEnd/>
          </a:ln>
          <a:effectLst/>
        </p:spPr>
        <p:txBody>
          <a:bodyPr wrap="none">
            <a:spAutoFit/>
          </a:bodyPr>
          <a:lstStyle/>
          <a:p>
            <a:r>
              <a:rPr lang="en-US" b="1" dirty="0">
                <a:solidFill>
                  <a:srgbClr val="003399"/>
                </a:solidFill>
              </a:rPr>
              <a:t>Source</a:t>
            </a:r>
            <a:r>
              <a:rPr lang="en-US" dirty="0">
                <a:solidFill>
                  <a:srgbClr val="003399"/>
                </a:solidFill>
              </a:rPr>
              <a:t>: </a:t>
            </a:r>
            <a:r>
              <a:rPr lang="en-US" i="1" u="sng" dirty="0">
                <a:solidFill>
                  <a:srgbClr val="003399"/>
                </a:solidFill>
              </a:rPr>
              <a:t>The Zachman Framework for Enterprise Architecture</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r>
              <a:rPr lang="en-US" dirty="0"/>
              <a:t>- </a:t>
            </a:r>
            <a:fld id="{87382D32-A4DF-4C69-931A-98362B22C30B}" type="slidenum">
              <a:rPr lang="en-US"/>
              <a:pPr/>
              <a:t>84</a:t>
            </a:fld>
            <a:r>
              <a:rPr lang="en-US" dirty="0"/>
              <a:t> -</a:t>
            </a:r>
          </a:p>
        </p:txBody>
      </p:sp>
      <p:sp>
        <p:nvSpPr>
          <p:cNvPr id="745474"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Zachman Architecture Framework</a:t>
            </a:r>
          </a:p>
        </p:txBody>
      </p:sp>
      <p:pic>
        <p:nvPicPr>
          <p:cNvPr id="745475" name="Picture 3"/>
          <p:cNvPicPr>
            <a:picLocks noChangeAspect="1" noChangeArrowheads="1"/>
          </p:cNvPicPr>
          <p:nvPr/>
        </p:nvPicPr>
        <p:blipFill>
          <a:blip r:embed="rId3" cstate="print"/>
          <a:srcRect/>
          <a:stretch>
            <a:fillRect/>
          </a:stretch>
        </p:blipFill>
        <p:spPr bwMode="auto">
          <a:xfrm>
            <a:off x="1962150" y="1806575"/>
            <a:ext cx="857250" cy="4533900"/>
          </a:xfrm>
          <a:prstGeom prst="rect">
            <a:avLst/>
          </a:prstGeom>
          <a:noFill/>
        </p:spPr>
      </p:pic>
      <p:pic>
        <p:nvPicPr>
          <p:cNvPr id="745476" name="Picture 4"/>
          <p:cNvPicPr>
            <a:picLocks noChangeAspect="1" noChangeArrowheads="1"/>
          </p:cNvPicPr>
          <p:nvPr/>
        </p:nvPicPr>
        <p:blipFill>
          <a:blip r:embed="rId4" cstate="print"/>
          <a:srcRect/>
          <a:stretch>
            <a:fillRect/>
          </a:stretch>
        </p:blipFill>
        <p:spPr bwMode="auto">
          <a:xfrm>
            <a:off x="123825" y="1816100"/>
            <a:ext cx="1838325" cy="4514850"/>
          </a:xfrm>
          <a:prstGeom prst="rect">
            <a:avLst/>
          </a:prstGeom>
          <a:noFill/>
        </p:spPr>
      </p:pic>
      <p:graphicFrame>
        <p:nvGraphicFramePr>
          <p:cNvPr id="745477" name="Group 5"/>
          <p:cNvGraphicFramePr>
            <a:graphicFrameLocks noGrp="1"/>
          </p:cNvGraphicFramePr>
          <p:nvPr>
            <p:ph idx="1"/>
          </p:nvPr>
        </p:nvGraphicFramePr>
        <p:xfrm>
          <a:off x="2895600" y="2133600"/>
          <a:ext cx="5943600" cy="4114801"/>
        </p:xfrm>
        <a:graphic>
          <a:graphicData uri="http://schemas.openxmlformats.org/drawingml/2006/table">
            <a:tbl>
              <a:tblPr/>
              <a:tblGrid>
                <a:gridCol w="5943600"/>
              </a:tblGrid>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List of locations (Node=Major Business Location.)</a:t>
                      </a:r>
                    </a:p>
                  </a:txBody>
                  <a:tcPr anchor="ctr" horzOverflow="overflow">
                    <a:lnL cap="flat">
                      <a:noFill/>
                    </a:lnL>
                    <a:lnR cap="flat">
                      <a:noFill/>
                    </a:lnR>
                    <a:lnT cap="fla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business systems (Node=Business Location, Link=Internetworking Linkage.)</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system architecture (Node=InfoSys. Function, Link=Internetworking Characteristics.)</a:t>
                      </a:r>
                    </a:p>
                  </a:txBody>
                  <a:tcPr anchor="ctr" horzOverflow="overflow">
                    <a:lnL cap="flat">
                      <a:noFill/>
                    </a:lnL>
                    <a:lnR cap="flat">
                      <a:noFill/>
                    </a:lnR>
                    <a:ln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technology architecture (Node=HWCI/ SWCI, Linkage=Internetworking Characteristics.)</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Network architecture (Node=Address, Link=Protocols.)</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8" name="Text Box 4"/>
          <p:cNvSpPr txBox="1">
            <a:spLocks noChangeArrowheads="1"/>
          </p:cNvSpPr>
          <p:nvPr/>
        </p:nvSpPr>
        <p:spPr bwMode="auto">
          <a:xfrm>
            <a:off x="4343400" y="6537325"/>
            <a:ext cx="4373930" cy="276999"/>
          </a:xfrm>
          <a:prstGeom prst="rect">
            <a:avLst/>
          </a:prstGeom>
          <a:noFill/>
          <a:ln w="9525">
            <a:noFill/>
            <a:miter lim="800000"/>
            <a:headEnd/>
            <a:tailEnd/>
          </a:ln>
          <a:effectLst/>
        </p:spPr>
        <p:txBody>
          <a:bodyPr wrap="none">
            <a:spAutoFit/>
          </a:bodyPr>
          <a:lstStyle/>
          <a:p>
            <a:r>
              <a:rPr lang="en-US" b="1" dirty="0">
                <a:solidFill>
                  <a:srgbClr val="003399"/>
                </a:solidFill>
              </a:rPr>
              <a:t>Source</a:t>
            </a:r>
            <a:r>
              <a:rPr lang="en-US" dirty="0">
                <a:solidFill>
                  <a:srgbClr val="003399"/>
                </a:solidFill>
              </a:rPr>
              <a:t>: </a:t>
            </a:r>
            <a:r>
              <a:rPr lang="en-US" i="1" u="sng" dirty="0">
                <a:solidFill>
                  <a:srgbClr val="003399"/>
                </a:solidFill>
              </a:rPr>
              <a:t>The Zachman Framework for Enterprise Architecture</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r>
              <a:rPr lang="en-US" dirty="0"/>
              <a:t>- </a:t>
            </a:r>
            <a:fld id="{1D8A2F77-1657-4157-A9D9-EBD32C5CA7A9}" type="slidenum">
              <a:rPr lang="en-US"/>
              <a:pPr/>
              <a:t>85</a:t>
            </a:fld>
            <a:r>
              <a:rPr lang="en-US" dirty="0"/>
              <a:t> -</a:t>
            </a:r>
          </a:p>
        </p:txBody>
      </p:sp>
      <p:sp>
        <p:nvSpPr>
          <p:cNvPr id="746498"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Zachman Architecture Framework</a:t>
            </a:r>
          </a:p>
        </p:txBody>
      </p:sp>
      <p:pic>
        <p:nvPicPr>
          <p:cNvPr id="746499" name="Picture 3"/>
          <p:cNvPicPr>
            <a:picLocks noChangeAspect="1" noChangeArrowheads="1"/>
          </p:cNvPicPr>
          <p:nvPr/>
        </p:nvPicPr>
        <p:blipFill>
          <a:blip r:embed="rId3" cstate="print"/>
          <a:srcRect/>
          <a:stretch>
            <a:fillRect/>
          </a:stretch>
        </p:blipFill>
        <p:spPr bwMode="auto">
          <a:xfrm>
            <a:off x="1962150" y="1806575"/>
            <a:ext cx="857250" cy="4514850"/>
          </a:xfrm>
          <a:prstGeom prst="rect">
            <a:avLst/>
          </a:prstGeom>
          <a:noFill/>
        </p:spPr>
      </p:pic>
      <p:pic>
        <p:nvPicPr>
          <p:cNvPr id="746500" name="Picture 4"/>
          <p:cNvPicPr>
            <a:picLocks noChangeAspect="1" noChangeArrowheads="1"/>
          </p:cNvPicPr>
          <p:nvPr/>
        </p:nvPicPr>
        <p:blipFill>
          <a:blip r:embed="rId4" cstate="print"/>
          <a:srcRect/>
          <a:stretch>
            <a:fillRect/>
          </a:stretch>
        </p:blipFill>
        <p:spPr bwMode="auto">
          <a:xfrm>
            <a:off x="123825" y="1816100"/>
            <a:ext cx="1838325" cy="4514850"/>
          </a:xfrm>
          <a:prstGeom prst="rect">
            <a:avLst/>
          </a:prstGeom>
          <a:noFill/>
        </p:spPr>
      </p:pic>
      <p:graphicFrame>
        <p:nvGraphicFramePr>
          <p:cNvPr id="746501" name="Group 5"/>
          <p:cNvGraphicFramePr>
            <a:graphicFrameLocks noGrp="1"/>
          </p:cNvGraphicFramePr>
          <p:nvPr>
            <p:ph idx="1"/>
          </p:nvPr>
        </p:nvGraphicFramePr>
        <p:xfrm>
          <a:off x="2895600" y="2133600"/>
          <a:ext cx="5943600" cy="4114801"/>
        </p:xfrm>
        <a:graphic>
          <a:graphicData uri="http://schemas.openxmlformats.org/drawingml/2006/table">
            <a:tbl>
              <a:tblPr/>
              <a:tblGrid>
                <a:gridCol w="5943600"/>
              </a:tblGrid>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List of organizations (i.e. Stakeholders)</a:t>
                      </a:r>
                    </a:p>
                  </a:txBody>
                  <a:tcPr anchor="ctr" horzOverflow="overflow">
                    <a:lnL cap="flat">
                      <a:noFill/>
                    </a:lnL>
                    <a:lnR cap="flat">
                      <a:noFill/>
                    </a:lnR>
                    <a:lnT cap="fla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work-flow model (People= Organization Unit, Work=Work Product.)</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human interface architecture (People= Role, Work=Deliverable.)</a:t>
                      </a:r>
                    </a:p>
                  </a:txBody>
                  <a:tcPr anchor="ctr" horzOverflow="overflow">
                    <a:lnL cap="flat">
                      <a:noFill/>
                    </a:lnL>
                    <a:lnR cap="flat">
                      <a:noFill/>
                    </a:lnR>
                    <a:ln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presentation architecture (People= User, Work=Screen/User Interface.)</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Security architecture (People=Identity, Work=Job Function.)</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8" name="Text Box 4"/>
          <p:cNvSpPr txBox="1">
            <a:spLocks noChangeArrowheads="1"/>
          </p:cNvSpPr>
          <p:nvPr/>
        </p:nvSpPr>
        <p:spPr bwMode="auto">
          <a:xfrm>
            <a:off x="4343400" y="6537325"/>
            <a:ext cx="4373930" cy="276999"/>
          </a:xfrm>
          <a:prstGeom prst="rect">
            <a:avLst/>
          </a:prstGeom>
          <a:noFill/>
          <a:ln w="9525">
            <a:noFill/>
            <a:miter lim="800000"/>
            <a:headEnd/>
            <a:tailEnd/>
          </a:ln>
          <a:effectLst/>
        </p:spPr>
        <p:txBody>
          <a:bodyPr wrap="none">
            <a:spAutoFit/>
          </a:bodyPr>
          <a:lstStyle/>
          <a:p>
            <a:r>
              <a:rPr lang="en-US" b="1" dirty="0">
                <a:solidFill>
                  <a:srgbClr val="003399"/>
                </a:solidFill>
              </a:rPr>
              <a:t>Source</a:t>
            </a:r>
            <a:r>
              <a:rPr lang="en-US" dirty="0">
                <a:solidFill>
                  <a:srgbClr val="003399"/>
                </a:solidFill>
              </a:rPr>
              <a:t>: </a:t>
            </a:r>
            <a:r>
              <a:rPr lang="en-US" i="1" u="sng" dirty="0">
                <a:solidFill>
                  <a:srgbClr val="003399"/>
                </a:solidFill>
              </a:rPr>
              <a:t>The Zachman Framework for Enterprise Architecture</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r>
              <a:rPr lang="en-US" dirty="0"/>
              <a:t>- </a:t>
            </a:r>
            <a:fld id="{248A65F5-48ED-4E6D-9C80-EF40750EF1DB}" type="slidenum">
              <a:rPr lang="en-US"/>
              <a:pPr/>
              <a:t>86</a:t>
            </a:fld>
            <a:r>
              <a:rPr lang="en-US" dirty="0"/>
              <a:t> -</a:t>
            </a:r>
          </a:p>
        </p:txBody>
      </p:sp>
      <p:sp>
        <p:nvSpPr>
          <p:cNvPr id="747522"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Zachman Architecture Framework</a:t>
            </a:r>
          </a:p>
        </p:txBody>
      </p:sp>
      <p:pic>
        <p:nvPicPr>
          <p:cNvPr id="747523" name="Picture 3"/>
          <p:cNvPicPr>
            <a:picLocks noChangeAspect="1" noChangeArrowheads="1"/>
          </p:cNvPicPr>
          <p:nvPr/>
        </p:nvPicPr>
        <p:blipFill>
          <a:blip r:embed="rId3" cstate="print"/>
          <a:srcRect/>
          <a:stretch>
            <a:fillRect/>
          </a:stretch>
        </p:blipFill>
        <p:spPr bwMode="auto">
          <a:xfrm>
            <a:off x="1914525" y="1800225"/>
            <a:ext cx="857250" cy="4533900"/>
          </a:xfrm>
          <a:prstGeom prst="rect">
            <a:avLst/>
          </a:prstGeom>
          <a:noFill/>
        </p:spPr>
      </p:pic>
      <p:pic>
        <p:nvPicPr>
          <p:cNvPr id="747524" name="Picture 4"/>
          <p:cNvPicPr>
            <a:picLocks noChangeAspect="1" noChangeArrowheads="1"/>
          </p:cNvPicPr>
          <p:nvPr/>
        </p:nvPicPr>
        <p:blipFill>
          <a:blip r:embed="rId4" cstate="print"/>
          <a:srcRect/>
          <a:stretch>
            <a:fillRect/>
          </a:stretch>
        </p:blipFill>
        <p:spPr bwMode="auto">
          <a:xfrm>
            <a:off x="76200" y="1809750"/>
            <a:ext cx="1838325" cy="4514850"/>
          </a:xfrm>
          <a:prstGeom prst="rect">
            <a:avLst/>
          </a:prstGeom>
          <a:noFill/>
        </p:spPr>
      </p:pic>
      <p:graphicFrame>
        <p:nvGraphicFramePr>
          <p:cNvPr id="747525" name="Group 5"/>
          <p:cNvGraphicFramePr>
            <a:graphicFrameLocks noGrp="1"/>
          </p:cNvGraphicFramePr>
          <p:nvPr>
            <p:ph idx="1"/>
          </p:nvPr>
        </p:nvGraphicFramePr>
        <p:xfrm>
          <a:off x="2819400" y="2133600"/>
          <a:ext cx="6019800" cy="4114801"/>
        </p:xfrm>
        <a:graphic>
          <a:graphicData uri="http://schemas.openxmlformats.org/drawingml/2006/table">
            <a:tbl>
              <a:tblPr/>
              <a:tblGrid>
                <a:gridCol w="6019800"/>
              </a:tblGrid>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List of Events (that is significant to the business.)</a:t>
                      </a:r>
                    </a:p>
                  </a:txBody>
                  <a:tcPr anchor="ctr" horzOverflow="overflow">
                    <a:lnL cap="flat">
                      <a:noFill/>
                    </a:lnL>
                    <a:lnR cap="flat">
                      <a:noFill/>
                    </a:lnR>
                    <a:lnT cap="fla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master schedule (Time=Business Event, Cycle=Business Cycle.)</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process structure (Time=System Event, Cycle=Processing Cycle.)</a:t>
                      </a:r>
                    </a:p>
                  </a:txBody>
                  <a:tcPr anchor="ctr" horzOverflow="overflow">
                    <a:lnL cap="flat">
                      <a:noFill/>
                    </a:lnL>
                    <a:lnR cap="flat">
                      <a:noFill/>
                    </a:lnR>
                    <a:ln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control structure (Time=Execute, Cycle=Component Cycle.)</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Timing definition (Time=Interrupt, Cycle=Machine Cycle.)</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8" name="Text Box 4"/>
          <p:cNvSpPr txBox="1">
            <a:spLocks noChangeArrowheads="1"/>
          </p:cNvSpPr>
          <p:nvPr/>
        </p:nvSpPr>
        <p:spPr bwMode="auto">
          <a:xfrm>
            <a:off x="4343400" y="6537325"/>
            <a:ext cx="4373930" cy="276999"/>
          </a:xfrm>
          <a:prstGeom prst="rect">
            <a:avLst/>
          </a:prstGeom>
          <a:noFill/>
          <a:ln w="9525">
            <a:noFill/>
            <a:miter lim="800000"/>
            <a:headEnd/>
            <a:tailEnd/>
          </a:ln>
          <a:effectLst/>
        </p:spPr>
        <p:txBody>
          <a:bodyPr wrap="none">
            <a:spAutoFit/>
          </a:bodyPr>
          <a:lstStyle/>
          <a:p>
            <a:r>
              <a:rPr lang="en-US" b="1" dirty="0">
                <a:solidFill>
                  <a:srgbClr val="003399"/>
                </a:solidFill>
              </a:rPr>
              <a:t>Source</a:t>
            </a:r>
            <a:r>
              <a:rPr lang="en-US" dirty="0">
                <a:solidFill>
                  <a:srgbClr val="003399"/>
                </a:solidFill>
              </a:rPr>
              <a:t>: </a:t>
            </a:r>
            <a:r>
              <a:rPr lang="en-US" i="1" u="sng" dirty="0">
                <a:solidFill>
                  <a:srgbClr val="003399"/>
                </a:solidFill>
              </a:rPr>
              <a:t>The Zachman Framework for Enterprise Architecture</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r>
              <a:rPr lang="en-US" dirty="0"/>
              <a:t>- </a:t>
            </a:r>
            <a:fld id="{6383EA40-A0F7-473E-A96A-6BD3DDD3E4F4}" type="slidenum">
              <a:rPr lang="en-US"/>
              <a:pPr/>
              <a:t>87</a:t>
            </a:fld>
            <a:r>
              <a:rPr lang="en-US" dirty="0"/>
              <a:t> -</a:t>
            </a:r>
          </a:p>
        </p:txBody>
      </p:sp>
      <p:sp>
        <p:nvSpPr>
          <p:cNvPr id="748546"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Zachman Architecture Framework</a:t>
            </a:r>
          </a:p>
        </p:txBody>
      </p:sp>
      <p:pic>
        <p:nvPicPr>
          <p:cNvPr id="748547" name="Picture 3"/>
          <p:cNvPicPr>
            <a:picLocks noChangeAspect="1" noChangeArrowheads="1"/>
          </p:cNvPicPr>
          <p:nvPr/>
        </p:nvPicPr>
        <p:blipFill>
          <a:blip r:embed="rId3" cstate="print"/>
          <a:srcRect/>
          <a:stretch>
            <a:fillRect/>
          </a:stretch>
        </p:blipFill>
        <p:spPr bwMode="auto">
          <a:xfrm>
            <a:off x="76200" y="1790700"/>
            <a:ext cx="1809750" cy="4533900"/>
          </a:xfrm>
          <a:prstGeom prst="rect">
            <a:avLst/>
          </a:prstGeom>
          <a:noFill/>
        </p:spPr>
      </p:pic>
      <p:pic>
        <p:nvPicPr>
          <p:cNvPr id="748548" name="Picture 4"/>
          <p:cNvPicPr>
            <a:picLocks noChangeAspect="1" noChangeArrowheads="1"/>
          </p:cNvPicPr>
          <p:nvPr/>
        </p:nvPicPr>
        <p:blipFill>
          <a:blip r:embed="rId4" cstate="print"/>
          <a:srcRect/>
          <a:stretch>
            <a:fillRect/>
          </a:stretch>
        </p:blipFill>
        <p:spPr bwMode="auto">
          <a:xfrm>
            <a:off x="1870075" y="1790700"/>
            <a:ext cx="857250" cy="4533900"/>
          </a:xfrm>
          <a:prstGeom prst="rect">
            <a:avLst/>
          </a:prstGeom>
          <a:noFill/>
        </p:spPr>
      </p:pic>
      <p:graphicFrame>
        <p:nvGraphicFramePr>
          <p:cNvPr id="748549" name="Group 5"/>
          <p:cNvGraphicFramePr>
            <a:graphicFrameLocks noGrp="1"/>
          </p:cNvGraphicFramePr>
          <p:nvPr>
            <p:ph idx="1"/>
          </p:nvPr>
        </p:nvGraphicFramePr>
        <p:xfrm>
          <a:off x="2819400" y="2133600"/>
          <a:ext cx="6019800" cy="4114801"/>
        </p:xfrm>
        <a:graphic>
          <a:graphicData uri="http://schemas.openxmlformats.org/drawingml/2006/table">
            <a:tbl>
              <a:tblPr/>
              <a:tblGrid>
                <a:gridCol w="6019800"/>
              </a:tblGrid>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List of business goals/strategy (Ends/Means=Major Business Goal/Success Factor.)</a:t>
                      </a:r>
                    </a:p>
                  </a:txBody>
                  <a:tcPr anchor="ctr" horzOverflow="overflow">
                    <a:lnL cap="flat">
                      <a:noFill/>
                    </a:lnL>
                    <a:lnR cap="flat">
                      <a:noFill/>
                    </a:lnR>
                    <a:lnT cap="fla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business plan (Ends=Business Objectives, Means=Business Strategy.)</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business rule model (End=Structural Assertion, Means=Action Assertion.)</a:t>
                      </a:r>
                    </a:p>
                  </a:txBody>
                  <a:tcPr anchor="ctr" horzOverflow="overflow">
                    <a:lnL cap="flat">
                      <a:noFill/>
                    </a:lnL>
                    <a:lnR cap="flat">
                      <a:noFill/>
                    </a:lnR>
                    <a:lnT>
                      <a:noFill/>
                    </a:lnT>
                    <a:lnB>
                      <a:noFill/>
                    </a:lnB>
                    <a:lnTlToBr>
                      <a:noFill/>
                    </a:lnTlToBr>
                    <a:lnBlToTr>
                      <a:noFill/>
                    </a:lnBlToTr>
                    <a:noFill/>
                  </a:tcPr>
                </a:tc>
              </a:tr>
              <a:tr h="823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Description of rules design (End=Condition, Means= Action.)</a:t>
                      </a:r>
                    </a:p>
                  </a:txBody>
                  <a:tcPr anchor="ctr" horzOverflow="overflow">
                    <a:lnL cap="flat">
                      <a:noFill/>
                    </a:lnL>
                    <a:lnR cap="flat">
                      <a:noFill/>
                    </a:lnR>
                    <a:lnT>
                      <a:noFill/>
                    </a:lnT>
                    <a:lnB>
                      <a:noFill/>
                    </a:lnB>
                    <a:lnTlToBr>
                      <a:noFill/>
                    </a:lnTlToBr>
                    <a:lnBlToTr>
                      <a:noFill/>
                    </a:lnBlToTr>
                    <a:solidFill>
                      <a:schemeClr val="hlink"/>
                    </a:solidFill>
                  </a:tcPr>
                </a:tc>
              </a:tr>
              <a:tr h="822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Rule specification (End=Sub-condition, Means=Step.)</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8" name="Text Box 4"/>
          <p:cNvSpPr txBox="1">
            <a:spLocks noChangeArrowheads="1"/>
          </p:cNvSpPr>
          <p:nvPr/>
        </p:nvSpPr>
        <p:spPr bwMode="auto">
          <a:xfrm>
            <a:off x="4343400" y="6537325"/>
            <a:ext cx="4373930" cy="276999"/>
          </a:xfrm>
          <a:prstGeom prst="rect">
            <a:avLst/>
          </a:prstGeom>
          <a:noFill/>
          <a:ln w="9525">
            <a:noFill/>
            <a:miter lim="800000"/>
            <a:headEnd/>
            <a:tailEnd/>
          </a:ln>
          <a:effectLst/>
        </p:spPr>
        <p:txBody>
          <a:bodyPr wrap="none">
            <a:spAutoFit/>
          </a:bodyPr>
          <a:lstStyle/>
          <a:p>
            <a:r>
              <a:rPr lang="en-US" b="1" dirty="0">
                <a:solidFill>
                  <a:srgbClr val="003399"/>
                </a:solidFill>
              </a:rPr>
              <a:t>Source</a:t>
            </a:r>
            <a:r>
              <a:rPr lang="en-US" dirty="0">
                <a:solidFill>
                  <a:srgbClr val="003399"/>
                </a:solidFill>
              </a:rPr>
              <a:t>: </a:t>
            </a:r>
            <a:r>
              <a:rPr lang="en-US" i="1" u="sng" dirty="0">
                <a:solidFill>
                  <a:srgbClr val="003399"/>
                </a:solidFill>
              </a:rPr>
              <a:t>The Zachman Framework for Enterprise Architecture</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r>
              <a:rPr lang="en-US" dirty="0"/>
              <a:t>- </a:t>
            </a:r>
            <a:fld id="{CC220575-87BD-4CB3-A18A-A044EF4770AD}" type="slidenum">
              <a:rPr lang="en-US"/>
              <a:pPr/>
              <a:t>88</a:t>
            </a:fld>
            <a:r>
              <a:rPr lang="en-US" dirty="0"/>
              <a:t> -</a:t>
            </a:r>
          </a:p>
        </p:txBody>
      </p:sp>
      <p:sp>
        <p:nvSpPr>
          <p:cNvPr id="637954"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DoD Architecture Framework</a:t>
            </a:r>
          </a:p>
        </p:txBody>
      </p:sp>
      <p:sp>
        <p:nvSpPr>
          <p:cNvPr id="637955" name="Rectangle 3"/>
          <p:cNvSpPr>
            <a:spLocks noGrp="1" noChangeArrowheads="1"/>
          </p:cNvSpPr>
          <p:nvPr>
            <p:ph type="body" idx="1"/>
          </p:nvPr>
        </p:nvSpPr>
        <p:spPr>
          <a:xfrm>
            <a:off x="685800" y="1143000"/>
            <a:ext cx="7772400" cy="1700213"/>
          </a:xfrm>
        </p:spPr>
        <p:txBody>
          <a:bodyPr/>
          <a:lstStyle/>
          <a:p>
            <a:r>
              <a:rPr lang="en-US" dirty="0"/>
              <a:t>DoD Architecture Framework (</a:t>
            </a:r>
            <a:r>
              <a:rPr lang="en-US" dirty="0" err="1" smtClean="0"/>
              <a:t>DoDAF</a:t>
            </a:r>
            <a:r>
              <a:rPr lang="en-US" dirty="0"/>
              <a:t>) is based on C4ISR Architecture Framework (C4ISR AF).</a:t>
            </a:r>
          </a:p>
          <a:p>
            <a:r>
              <a:rPr lang="en-US" dirty="0" err="1" smtClean="0"/>
              <a:t>DoDAF</a:t>
            </a:r>
            <a:r>
              <a:rPr lang="en-US" dirty="0" smtClean="0"/>
              <a:t> 1.0 </a:t>
            </a:r>
            <a:r>
              <a:rPr lang="en-US" dirty="0"/>
              <a:t>focuses on SYSTEMS</a:t>
            </a:r>
          </a:p>
        </p:txBody>
      </p:sp>
      <p:sp>
        <p:nvSpPr>
          <p:cNvPr id="637956" name="Text Box 4"/>
          <p:cNvSpPr txBox="1">
            <a:spLocks noChangeArrowheads="1"/>
          </p:cNvSpPr>
          <p:nvPr/>
        </p:nvSpPr>
        <p:spPr bwMode="auto">
          <a:xfrm>
            <a:off x="4114800" y="6477000"/>
            <a:ext cx="4533604" cy="276999"/>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i="1" u="sng" dirty="0">
                <a:solidFill>
                  <a:srgbClr val="003399"/>
                </a:solidFill>
              </a:rPr>
              <a:t>DoD Architecture </a:t>
            </a:r>
            <a:r>
              <a:rPr lang="en-US" u="sng" dirty="0" smtClean="0">
                <a:solidFill>
                  <a:srgbClr val="003399"/>
                </a:solidFill>
              </a:rPr>
              <a:t>Framework</a:t>
            </a:r>
            <a:r>
              <a:rPr lang="en-US" dirty="0" smtClean="0">
                <a:solidFill>
                  <a:srgbClr val="003399"/>
                </a:solidFill>
              </a:rPr>
              <a:t>, Version </a:t>
            </a:r>
            <a:r>
              <a:rPr lang="en-US" dirty="0">
                <a:solidFill>
                  <a:srgbClr val="003399"/>
                </a:solidFill>
              </a:rPr>
              <a:t>1.0, Volume I</a:t>
            </a:r>
          </a:p>
        </p:txBody>
      </p:sp>
      <p:pic>
        <p:nvPicPr>
          <p:cNvPr id="637957" name="Picture 5"/>
          <p:cNvPicPr>
            <a:picLocks noChangeAspect="1" noChangeArrowheads="1"/>
          </p:cNvPicPr>
          <p:nvPr/>
        </p:nvPicPr>
        <p:blipFill>
          <a:blip r:embed="rId3" cstate="print"/>
          <a:srcRect/>
          <a:stretch>
            <a:fillRect/>
          </a:stretch>
        </p:blipFill>
        <p:spPr bwMode="auto">
          <a:xfrm>
            <a:off x="857250" y="2562225"/>
            <a:ext cx="7400925" cy="39687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14DC3AE1-214E-442A-B5CA-058228F0B073}" type="slidenum">
              <a:rPr lang="en-US"/>
              <a:pPr/>
              <a:t>89</a:t>
            </a:fld>
            <a:r>
              <a:rPr lang="en-US" dirty="0"/>
              <a:t> -</a:t>
            </a:r>
          </a:p>
        </p:txBody>
      </p:sp>
      <p:sp>
        <p:nvSpPr>
          <p:cNvPr id="749570" name="Rectangle 2"/>
          <p:cNvSpPr>
            <a:spLocks noGrp="1" noChangeArrowheads="1"/>
          </p:cNvSpPr>
          <p:nvPr>
            <p:ph type="title"/>
          </p:nvPr>
        </p:nvSpPr>
        <p:spPr/>
        <p:txBody>
          <a:bodyPr/>
          <a:lstStyle/>
          <a:p>
            <a:r>
              <a:rPr lang="en-US" sz="1200" dirty="0"/>
              <a:t>Implementation Architecture </a:t>
            </a:r>
            <a:br>
              <a:rPr lang="en-US" sz="1200" dirty="0"/>
            </a:br>
            <a:r>
              <a:rPr lang="en-US" dirty="0"/>
              <a:t>System Architecture – </a:t>
            </a:r>
            <a:r>
              <a:rPr lang="en-US" dirty="0" err="1" smtClean="0"/>
              <a:t>DoDAF</a:t>
            </a:r>
            <a:r>
              <a:rPr lang="en-US" dirty="0" smtClean="0"/>
              <a:t> 1.0</a:t>
            </a:r>
            <a:endParaRPr lang="en-US" dirty="0"/>
          </a:p>
        </p:txBody>
      </p:sp>
      <p:sp>
        <p:nvSpPr>
          <p:cNvPr id="749571" name="Rectangle 3"/>
          <p:cNvSpPr>
            <a:spLocks noGrp="1" noChangeArrowheads="1"/>
          </p:cNvSpPr>
          <p:nvPr>
            <p:ph type="body" sz="half" idx="1"/>
          </p:nvPr>
        </p:nvSpPr>
        <p:spPr>
          <a:xfrm>
            <a:off x="152400" y="1905000"/>
            <a:ext cx="4343400" cy="4419600"/>
          </a:xfrm>
        </p:spPr>
        <p:txBody>
          <a:bodyPr/>
          <a:lstStyle/>
          <a:p>
            <a:pPr marL="176213" indent="-176213">
              <a:lnSpc>
                <a:spcPct val="80000"/>
              </a:lnSpc>
              <a:buFontTx/>
              <a:buNone/>
            </a:pPr>
            <a:r>
              <a:rPr lang="en-US" sz="1600" b="1" dirty="0"/>
              <a:t>All View (AV)</a:t>
            </a:r>
          </a:p>
          <a:p>
            <a:pPr marL="176213" indent="-176213">
              <a:lnSpc>
                <a:spcPct val="80000"/>
              </a:lnSpc>
            </a:pPr>
            <a:r>
              <a:rPr lang="en-US" sz="1400" b="1" dirty="0"/>
              <a:t>AV-1</a:t>
            </a:r>
            <a:r>
              <a:rPr lang="en-US" sz="1400" dirty="0"/>
              <a:t> Overview and Summary Information</a:t>
            </a:r>
          </a:p>
          <a:p>
            <a:pPr marL="176213" indent="-176213">
              <a:lnSpc>
                <a:spcPct val="80000"/>
              </a:lnSpc>
            </a:pPr>
            <a:r>
              <a:rPr lang="en-US" sz="1400" b="1" dirty="0"/>
              <a:t>AV-2</a:t>
            </a:r>
            <a:r>
              <a:rPr lang="en-US" sz="1400" dirty="0"/>
              <a:t> Integrated Dictionary</a:t>
            </a:r>
          </a:p>
          <a:p>
            <a:pPr marL="176213" indent="-176213">
              <a:lnSpc>
                <a:spcPct val="80000"/>
              </a:lnSpc>
              <a:buFontTx/>
              <a:buNone/>
            </a:pPr>
            <a:endParaRPr lang="en-US" sz="1400" dirty="0"/>
          </a:p>
          <a:p>
            <a:pPr marL="176213" indent="-176213">
              <a:lnSpc>
                <a:spcPct val="80000"/>
              </a:lnSpc>
              <a:buFontTx/>
              <a:buNone/>
            </a:pPr>
            <a:r>
              <a:rPr lang="en-US" sz="1600" b="1" dirty="0"/>
              <a:t>Operational View (OV)</a:t>
            </a:r>
          </a:p>
          <a:p>
            <a:pPr marL="176213" indent="-176213">
              <a:lnSpc>
                <a:spcPct val="80000"/>
              </a:lnSpc>
            </a:pPr>
            <a:r>
              <a:rPr lang="en-US" sz="1400" b="1" dirty="0"/>
              <a:t>OV-1</a:t>
            </a:r>
            <a:r>
              <a:rPr lang="en-US" sz="1400" dirty="0"/>
              <a:t> High Level Operational Concept Graphic</a:t>
            </a:r>
          </a:p>
          <a:p>
            <a:pPr marL="176213" indent="-176213">
              <a:lnSpc>
                <a:spcPct val="80000"/>
              </a:lnSpc>
            </a:pPr>
            <a:r>
              <a:rPr lang="en-US" sz="1400" b="1" dirty="0"/>
              <a:t>OV-2</a:t>
            </a:r>
            <a:r>
              <a:rPr lang="en-US" sz="1400" dirty="0"/>
              <a:t> Operational Node Connectivity Description</a:t>
            </a:r>
          </a:p>
          <a:p>
            <a:pPr marL="176213" indent="-176213">
              <a:lnSpc>
                <a:spcPct val="80000"/>
              </a:lnSpc>
            </a:pPr>
            <a:r>
              <a:rPr lang="en-US" sz="1400" b="1" dirty="0"/>
              <a:t>OV-3</a:t>
            </a:r>
            <a:r>
              <a:rPr lang="en-US" sz="1400" dirty="0"/>
              <a:t> Operational Information Exchange Matrix</a:t>
            </a:r>
          </a:p>
          <a:p>
            <a:pPr marL="176213" indent="-176213">
              <a:lnSpc>
                <a:spcPct val="80000"/>
              </a:lnSpc>
            </a:pPr>
            <a:r>
              <a:rPr lang="en-US" sz="1400" b="1" dirty="0"/>
              <a:t>OV-4</a:t>
            </a:r>
            <a:r>
              <a:rPr lang="en-US" sz="1400" dirty="0"/>
              <a:t> Organizational Relationships Chart</a:t>
            </a:r>
          </a:p>
          <a:p>
            <a:pPr marL="176213" indent="-176213">
              <a:lnSpc>
                <a:spcPct val="80000"/>
              </a:lnSpc>
            </a:pPr>
            <a:r>
              <a:rPr lang="en-US" sz="1400" b="1" dirty="0"/>
              <a:t>OV-5</a:t>
            </a:r>
            <a:r>
              <a:rPr lang="en-US" sz="1400" dirty="0"/>
              <a:t> Operational Activity Model</a:t>
            </a:r>
          </a:p>
          <a:p>
            <a:pPr marL="176213" indent="-176213">
              <a:lnSpc>
                <a:spcPct val="80000"/>
              </a:lnSpc>
            </a:pPr>
            <a:r>
              <a:rPr lang="en-US" sz="1400" b="1" dirty="0"/>
              <a:t>OV-6a</a:t>
            </a:r>
            <a:r>
              <a:rPr lang="en-US" sz="1400" dirty="0"/>
              <a:t> Operational Rules Model</a:t>
            </a:r>
          </a:p>
          <a:p>
            <a:pPr marL="176213" indent="-176213">
              <a:lnSpc>
                <a:spcPct val="80000"/>
              </a:lnSpc>
            </a:pPr>
            <a:r>
              <a:rPr lang="en-US" sz="1400" b="1" dirty="0"/>
              <a:t>OV-6b</a:t>
            </a:r>
            <a:r>
              <a:rPr lang="en-US" sz="1400" dirty="0"/>
              <a:t> Operational State Transition Description</a:t>
            </a:r>
          </a:p>
          <a:p>
            <a:pPr marL="176213" indent="-176213">
              <a:lnSpc>
                <a:spcPct val="80000"/>
              </a:lnSpc>
            </a:pPr>
            <a:r>
              <a:rPr lang="en-US" sz="1400" b="1" dirty="0"/>
              <a:t>OV-6c</a:t>
            </a:r>
            <a:r>
              <a:rPr lang="en-US" sz="1400" dirty="0"/>
              <a:t> Operational Event-Trace Description</a:t>
            </a:r>
          </a:p>
          <a:p>
            <a:pPr marL="176213" indent="-176213">
              <a:lnSpc>
                <a:spcPct val="80000"/>
              </a:lnSpc>
            </a:pPr>
            <a:r>
              <a:rPr lang="en-US" sz="1400" b="1" dirty="0"/>
              <a:t>OV-7</a:t>
            </a:r>
            <a:r>
              <a:rPr lang="en-US" sz="1400" dirty="0"/>
              <a:t> Logical Data Model</a:t>
            </a:r>
          </a:p>
        </p:txBody>
      </p:sp>
      <p:sp>
        <p:nvSpPr>
          <p:cNvPr id="749572" name="Rectangle 4"/>
          <p:cNvSpPr>
            <a:spLocks noGrp="1" noChangeArrowheads="1"/>
          </p:cNvSpPr>
          <p:nvPr>
            <p:ph type="body" sz="half" idx="2"/>
          </p:nvPr>
        </p:nvSpPr>
        <p:spPr>
          <a:xfrm>
            <a:off x="4648200" y="1905000"/>
            <a:ext cx="4343400" cy="4419600"/>
          </a:xfrm>
        </p:spPr>
        <p:txBody>
          <a:bodyPr/>
          <a:lstStyle/>
          <a:p>
            <a:pPr marL="176213" indent="-176213">
              <a:lnSpc>
                <a:spcPct val="80000"/>
              </a:lnSpc>
              <a:buFontTx/>
              <a:buNone/>
            </a:pPr>
            <a:r>
              <a:rPr lang="en-US" sz="1600" b="1" dirty="0"/>
              <a:t>Technical Standards View (TV)</a:t>
            </a:r>
          </a:p>
          <a:p>
            <a:pPr marL="176213" indent="-176213">
              <a:lnSpc>
                <a:spcPct val="80000"/>
              </a:lnSpc>
            </a:pPr>
            <a:r>
              <a:rPr lang="en-US" sz="1400" b="1" dirty="0"/>
              <a:t>TV-1</a:t>
            </a:r>
            <a:r>
              <a:rPr lang="en-US" sz="1400" dirty="0"/>
              <a:t> Technical Standards Profile</a:t>
            </a:r>
          </a:p>
          <a:p>
            <a:pPr marL="176213" indent="-176213">
              <a:lnSpc>
                <a:spcPct val="80000"/>
              </a:lnSpc>
            </a:pPr>
            <a:r>
              <a:rPr lang="en-US" sz="1400" b="1" dirty="0"/>
              <a:t>TV-2</a:t>
            </a:r>
            <a:r>
              <a:rPr lang="en-US" sz="1400" dirty="0"/>
              <a:t> Technical Standards Forecast</a:t>
            </a:r>
          </a:p>
          <a:p>
            <a:pPr marL="176213" indent="-176213">
              <a:lnSpc>
                <a:spcPct val="80000"/>
              </a:lnSpc>
              <a:buFontTx/>
              <a:buNone/>
            </a:pPr>
            <a:endParaRPr lang="en-US" sz="1400" dirty="0"/>
          </a:p>
          <a:p>
            <a:pPr marL="176213" indent="-176213">
              <a:lnSpc>
                <a:spcPct val="80000"/>
              </a:lnSpc>
              <a:buFontTx/>
              <a:buNone/>
            </a:pPr>
            <a:r>
              <a:rPr lang="en-US" sz="1600" b="1" dirty="0"/>
              <a:t>Systems View (SV)</a:t>
            </a:r>
          </a:p>
          <a:p>
            <a:pPr marL="176213" indent="-176213">
              <a:lnSpc>
                <a:spcPct val="80000"/>
              </a:lnSpc>
            </a:pPr>
            <a:r>
              <a:rPr lang="en-US" sz="1400" b="1" dirty="0"/>
              <a:t>SV-1</a:t>
            </a:r>
            <a:r>
              <a:rPr lang="en-US" sz="1400" dirty="0"/>
              <a:t> System Interface Description</a:t>
            </a:r>
          </a:p>
          <a:p>
            <a:pPr marL="176213" indent="-176213">
              <a:lnSpc>
                <a:spcPct val="80000"/>
              </a:lnSpc>
            </a:pPr>
            <a:r>
              <a:rPr lang="en-US" sz="1400" b="1" dirty="0"/>
              <a:t>SV-2</a:t>
            </a:r>
            <a:r>
              <a:rPr lang="en-US" sz="1400" dirty="0"/>
              <a:t> System Communications Description</a:t>
            </a:r>
          </a:p>
          <a:p>
            <a:pPr marL="176213" indent="-176213">
              <a:lnSpc>
                <a:spcPct val="80000"/>
              </a:lnSpc>
            </a:pPr>
            <a:r>
              <a:rPr lang="en-US" sz="1400" b="1" dirty="0"/>
              <a:t>SV-3</a:t>
            </a:r>
            <a:r>
              <a:rPr lang="en-US" sz="1400" dirty="0"/>
              <a:t> System-System Matrix</a:t>
            </a:r>
          </a:p>
          <a:p>
            <a:pPr marL="176213" indent="-176213">
              <a:lnSpc>
                <a:spcPct val="80000"/>
              </a:lnSpc>
            </a:pPr>
            <a:r>
              <a:rPr lang="en-US" sz="1400" b="1" dirty="0"/>
              <a:t>SV-4</a:t>
            </a:r>
            <a:r>
              <a:rPr lang="en-US" sz="1400" dirty="0"/>
              <a:t> System Functional Description</a:t>
            </a:r>
          </a:p>
          <a:p>
            <a:pPr marL="176213" indent="-176213">
              <a:lnSpc>
                <a:spcPct val="80000"/>
              </a:lnSpc>
            </a:pPr>
            <a:r>
              <a:rPr lang="en-US" sz="1400" b="1" dirty="0"/>
              <a:t>SV-5</a:t>
            </a:r>
            <a:r>
              <a:rPr lang="en-US" sz="1400" dirty="0"/>
              <a:t> Operational Activity to Systems Functionality Traceability Matrix</a:t>
            </a:r>
          </a:p>
          <a:p>
            <a:pPr marL="176213" indent="-176213">
              <a:lnSpc>
                <a:spcPct val="80000"/>
              </a:lnSpc>
            </a:pPr>
            <a:r>
              <a:rPr lang="en-US" sz="1400" b="1" dirty="0"/>
              <a:t>SV-6</a:t>
            </a:r>
            <a:r>
              <a:rPr lang="en-US" sz="1400" dirty="0"/>
              <a:t> System Data Exchange Matrix</a:t>
            </a:r>
          </a:p>
          <a:p>
            <a:pPr marL="176213" indent="-176213">
              <a:lnSpc>
                <a:spcPct val="80000"/>
              </a:lnSpc>
            </a:pPr>
            <a:r>
              <a:rPr lang="en-US" sz="1400" b="1" dirty="0"/>
              <a:t>SV-7</a:t>
            </a:r>
            <a:r>
              <a:rPr lang="en-US" sz="1400" dirty="0"/>
              <a:t> System Performance Parameters Matrix</a:t>
            </a:r>
          </a:p>
          <a:p>
            <a:pPr marL="176213" indent="-176213">
              <a:lnSpc>
                <a:spcPct val="80000"/>
              </a:lnSpc>
            </a:pPr>
            <a:r>
              <a:rPr lang="en-US" sz="1400" b="1" dirty="0"/>
              <a:t>SV-8</a:t>
            </a:r>
            <a:r>
              <a:rPr lang="en-US" sz="1400" dirty="0"/>
              <a:t> System Evolution Description</a:t>
            </a:r>
          </a:p>
          <a:p>
            <a:pPr marL="176213" indent="-176213">
              <a:lnSpc>
                <a:spcPct val="80000"/>
              </a:lnSpc>
            </a:pPr>
            <a:r>
              <a:rPr lang="en-US" sz="1400" b="1" dirty="0"/>
              <a:t>SV-9</a:t>
            </a:r>
            <a:r>
              <a:rPr lang="en-US" sz="1400" dirty="0"/>
              <a:t> System Technology Forecast</a:t>
            </a:r>
          </a:p>
          <a:p>
            <a:pPr marL="176213" indent="-176213">
              <a:lnSpc>
                <a:spcPct val="80000"/>
              </a:lnSpc>
            </a:pPr>
            <a:r>
              <a:rPr lang="en-US" sz="1400" b="1" dirty="0"/>
              <a:t>SV-10a</a:t>
            </a:r>
            <a:r>
              <a:rPr lang="en-US" sz="1400" dirty="0"/>
              <a:t> System Rules Model</a:t>
            </a:r>
          </a:p>
          <a:p>
            <a:pPr marL="176213" indent="-176213">
              <a:lnSpc>
                <a:spcPct val="80000"/>
              </a:lnSpc>
            </a:pPr>
            <a:r>
              <a:rPr lang="en-US" sz="1400" b="1" dirty="0"/>
              <a:t>SV-10b</a:t>
            </a:r>
            <a:r>
              <a:rPr lang="en-US" sz="1400" dirty="0"/>
              <a:t> System State Transition Description</a:t>
            </a:r>
          </a:p>
          <a:p>
            <a:pPr marL="176213" indent="-176213">
              <a:lnSpc>
                <a:spcPct val="80000"/>
              </a:lnSpc>
            </a:pPr>
            <a:r>
              <a:rPr lang="en-US" sz="1400" b="1" dirty="0"/>
              <a:t>SV-10b</a:t>
            </a:r>
            <a:r>
              <a:rPr lang="en-US" sz="1400" dirty="0"/>
              <a:t> System Event-Trace Description</a:t>
            </a:r>
          </a:p>
          <a:p>
            <a:pPr marL="176213" indent="-176213">
              <a:lnSpc>
                <a:spcPct val="80000"/>
              </a:lnSpc>
            </a:pPr>
            <a:r>
              <a:rPr lang="en-US" sz="1400" b="1" dirty="0"/>
              <a:t>SV-11</a:t>
            </a:r>
            <a:r>
              <a:rPr lang="en-US" sz="1400" dirty="0"/>
              <a:t> Physical Schema</a:t>
            </a:r>
          </a:p>
        </p:txBody>
      </p:sp>
      <p:sp>
        <p:nvSpPr>
          <p:cNvPr id="749573" name="Line 5"/>
          <p:cNvSpPr>
            <a:spLocks noChangeShapeType="1"/>
          </p:cNvSpPr>
          <p:nvPr/>
        </p:nvSpPr>
        <p:spPr bwMode="auto">
          <a:xfrm>
            <a:off x="4495800" y="1905000"/>
            <a:ext cx="0" cy="4267200"/>
          </a:xfrm>
          <a:prstGeom prst="line">
            <a:avLst/>
          </a:prstGeom>
          <a:noFill/>
          <a:ln w="28575">
            <a:solidFill>
              <a:srgbClr val="FF6600"/>
            </a:solidFill>
            <a:round/>
            <a:headEnd/>
            <a:tailEnd/>
          </a:ln>
          <a:effectLst/>
        </p:spPr>
        <p:txBody>
          <a:bodyPr/>
          <a:lstStyle/>
          <a:p>
            <a:endParaRPr lang="en-US" dirty="0"/>
          </a:p>
        </p:txBody>
      </p:sp>
      <p:sp>
        <p:nvSpPr>
          <p:cNvPr id="8" name="Text Box 4"/>
          <p:cNvSpPr txBox="1">
            <a:spLocks noChangeArrowheads="1"/>
          </p:cNvSpPr>
          <p:nvPr/>
        </p:nvSpPr>
        <p:spPr bwMode="auto">
          <a:xfrm>
            <a:off x="4114800" y="6477000"/>
            <a:ext cx="4533604" cy="276999"/>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i="1" u="sng" dirty="0">
                <a:solidFill>
                  <a:srgbClr val="003399"/>
                </a:solidFill>
              </a:rPr>
              <a:t>DoD Architecture </a:t>
            </a:r>
            <a:r>
              <a:rPr lang="en-US" u="sng" dirty="0" smtClean="0">
                <a:solidFill>
                  <a:srgbClr val="003399"/>
                </a:solidFill>
              </a:rPr>
              <a:t>Framework</a:t>
            </a:r>
            <a:r>
              <a:rPr lang="en-US" dirty="0" smtClean="0">
                <a:solidFill>
                  <a:srgbClr val="003399"/>
                </a:solidFill>
              </a:rPr>
              <a:t>, Version </a:t>
            </a:r>
            <a:r>
              <a:rPr lang="en-US" dirty="0">
                <a:solidFill>
                  <a:srgbClr val="003399"/>
                </a:solidFill>
              </a:rPr>
              <a:t>1.0, Volume I</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Computing Platforms</a:t>
            </a:r>
            <a:r>
              <a:rPr lang="en-US" dirty="0" smtClean="0"/>
              <a:t/>
            </a:r>
            <a:br>
              <a:rPr lang="en-US" dirty="0" smtClean="0"/>
            </a:br>
            <a:r>
              <a:rPr lang="en-US" dirty="0" smtClean="0"/>
              <a:t>Integrated Circuit (IC)/Large Scale Integration (LSI) Computers – IBM System/360 and PDP-11</a:t>
            </a:r>
            <a:endParaRPr lang="en-US" dirty="0"/>
          </a:p>
        </p:txBody>
      </p:sp>
      <p:sp>
        <p:nvSpPr>
          <p:cNvPr id="4" name="Slide Number Placeholder 3"/>
          <p:cNvSpPr>
            <a:spLocks noGrp="1"/>
          </p:cNvSpPr>
          <p:nvPr>
            <p:ph type="sldNum" sz="quarter" idx="10"/>
          </p:nvPr>
        </p:nvSpPr>
        <p:spPr/>
        <p:txBody>
          <a:bodyPr/>
          <a:lstStyle/>
          <a:p>
            <a:r>
              <a:rPr lang="en-US" smtClean="0"/>
              <a:t>- </a:t>
            </a:r>
            <a:fld id="{FF77ACA6-4BC3-4ADC-9E08-5379658343E7}" type="slidenum">
              <a:rPr lang="en-US" smtClean="0"/>
              <a:pPr/>
              <a:t>9</a:t>
            </a:fld>
            <a:r>
              <a:rPr lang="en-US" smtClean="0"/>
              <a:t> -</a:t>
            </a:r>
            <a:endParaRPr lang="en-US" dirty="0"/>
          </a:p>
        </p:txBody>
      </p:sp>
      <p:pic>
        <p:nvPicPr>
          <p:cNvPr id="140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55" y="1219200"/>
            <a:ext cx="4219575"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533400" y="5983069"/>
            <a:ext cx="8425255" cy="646331"/>
          </a:xfrm>
          <a:prstGeom prst="rect">
            <a:avLst/>
          </a:prstGeom>
          <a:noFill/>
          <a:ln w="9525">
            <a:noFill/>
            <a:miter lim="800000"/>
            <a:headEnd/>
            <a:tailEnd/>
          </a:ln>
        </p:spPr>
        <p:txBody>
          <a:bodyPr wrap="none">
            <a:spAutoFit/>
          </a:bodyPr>
          <a:lstStyle/>
          <a:p>
            <a:r>
              <a:rPr lang="en-US" b="1" dirty="0">
                <a:solidFill>
                  <a:srgbClr val="003399"/>
                </a:solidFill>
              </a:rPr>
              <a:t>Reference</a:t>
            </a:r>
            <a:r>
              <a:rPr lang="en-US" dirty="0">
                <a:solidFill>
                  <a:srgbClr val="003399"/>
                </a:solidFill>
              </a:rPr>
              <a:t>: </a:t>
            </a:r>
            <a:endParaRPr lang="en-US" dirty="0" smtClean="0">
              <a:solidFill>
                <a:srgbClr val="003399"/>
              </a:solidFill>
            </a:endParaRPr>
          </a:p>
          <a:p>
            <a:pPr marL="171450" indent="-171450">
              <a:buFont typeface="Arial" pitchFamily="34" charset="0"/>
              <a:buChar char="•"/>
            </a:pPr>
            <a:r>
              <a:rPr lang="en-US" dirty="0" smtClean="0">
                <a:solidFill>
                  <a:srgbClr val="003399"/>
                </a:solidFill>
              </a:rPr>
              <a:t>IBM Archives</a:t>
            </a:r>
            <a:r>
              <a:rPr lang="en-US" dirty="0">
                <a:solidFill>
                  <a:srgbClr val="003399"/>
                </a:solidFill>
              </a:rPr>
              <a:t>: System/360 Model 50 (http://www-03.ibm.com/ibm/history/exhibits/mainframe/mainframe_PP2050.html</a:t>
            </a:r>
            <a:r>
              <a:rPr lang="en-US" dirty="0" smtClean="0">
                <a:solidFill>
                  <a:srgbClr val="003399"/>
                </a:solidFill>
              </a:rPr>
              <a:t>) </a:t>
            </a:r>
          </a:p>
          <a:p>
            <a:pPr marL="171450" indent="-171450">
              <a:buFont typeface="Arial" pitchFamily="34" charset="0"/>
              <a:buChar char="•"/>
            </a:pPr>
            <a:r>
              <a:rPr lang="en-US" dirty="0">
                <a:solidFill>
                  <a:srgbClr val="003399"/>
                </a:solidFill>
              </a:rPr>
              <a:t>PDP-11 (http://en.wikipedia.org/wiki/PDP-11)</a:t>
            </a:r>
          </a:p>
        </p:txBody>
      </p:sp>
      <p:pic>
        <p:nvPicPr>
          <p:cNvPr id="14069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19200"/>
            <a:ext cx="36290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8856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z="1200" dirty="0" smtClean="0"/>
              <a:t>Implementation Architecture </a:t>
            </a:r>
            <a:br>
              <a:rPr lang="en-US" sz="1200" dirty="0" smtClean="0"/>
            </a:br>
            <a:r>
              <a:rPr lang="en-US" dirty="0" smtClean="0"/>
              <a:t>Enterprise System Architecture – </a:t>
            </a:r>
            <a:r>
              <a:rPr lang="en-US" dirty="0" err="1" smtClean="0"/>
              <a:t>DoDAF</a:t>
            </a:r>
            <a:r>
              <a:rPr lang="en-US" dirty="0" smtClean="0"/>
              <a:t> 2.0</a:t>
            </a:r>
            <a:endParaRPr lang="en-US" dirty="0"/>
          </a:p>
        </p:txBody>
      </p:sp>
      <p:sp>
        <p:nvSpPr>
          <p:cNvPr id="16" name="Content Placeholder 15"/>
          <p:cNvSpPr>
            <a:spLocks noGrp="1"/>
          </p:cNvSpPr>
          <p:nvPr>
            <p:ph idx="1"/>
          </p:nvPr>
        </p:nvSpPr>
        <p:spPr/>
        <p:txBody>
          <a:bodyPr/>
          <a:lstStyle/>
          <a:p>
            <a:endParaRPr lang="en-US"/>
          </a:p>
        </p:txBody>
      </p:sp>
      <p:sp>
        <p:nvSpPr>
          <p:cNvPr id="5" name="Slide Number Placeholder 4"/>
          <p:cNvSpPr>
            <a:spLocks noGrp="1"/>
          </p:cNvSpPr>
          <p:nvPr>
            <p:ph type="sldNum" sz="quarter" idx="10"/>
          </p:nvPr>
        </p:nvSpPr>
        <p:spPr/>
        <p:txBody>
          <a:bodyPr/>
          <a:lstStyle/>
          <a:p>
            <a:r>
              <a:rPr lang="en-US" smtClean="0"/>
              <a:t>- </a:t>
            </a:r>
            <a:fld id="{B519E480-4957-4CB8-9D3F-C5C0D9677612}" type="slidenum">
              <a:rPr lang="en-US" smtClean="0"/>
              <a:pPr/>
              <a:t>90</a:t>
            </a:fld>
            <a:r>
              <a:rPr lang="en-US" smtClean="0"/>
              <a:t> -</a:t>
            </a:r>
            <a:endParaRPr lang="en-US" dirty="0"/>
          </a:p>
        </p:txBody>
      </p:sp>
      <p:pic>
        <p:nvPicPr>
          <p:cNvPr id="1518595" name="Picture 3"/>
          <p:cNvPicPr>
            <a:picLocks noChangeAspect="1" noChangeArrowheads="1"/>
          </p:cNvPicPr>
          <p:nvPr/>
        </p:nvPicPr>
        <p:blipFill>
          <a:blip r:embed="rId3" cstate="print"/>
          <a:srcRect/>
          <a:stretch>
            <a:fillRect/>
          </a:stretch>
        </p:blipFill>
        <p:spPr bwMode="auto">
          <a:xfrm>
            <a:off x="533400" y="1066800"/>
            <a:ext cx="8309813" cy="5536663"/>
          </a:xfrm>
          <a:prstGeom prst="rect">
            <a:avLst/>
          </a:prstGeom>
          <a:noFill/>
          <a:ln w="9525">
            <a:noFill/>
            <a:miter lim="800000"/>
            <a:headEnd/>
            <a:tailEnd/>
          </a:ln>
          <a:effectLst/>
        </p:spPr>
      </p:pic>
      <p:sp>
        <p:nvSpPr>
          <p:cNvPr id="17" name="Text Box 4"/>
          <p:cNvSpPr txBox="1">
            <a:spLocks noChangeArrowheads="1"/>
          </p:cNvSpPr>
          <p:nvPr/>
        </p:nvSpPr>
        <p:spPr bwMode="auto">
          <a:xfrm>
            <a:off x="3810000" y="6553200"/>
            <a:ext cx="4533604" cy="251817"/>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i="1" u="sng" dirty="0" smtClean="0">
                <a:solidFill>
                  <a:srgbClr val="003399"/>
                </a:solidFill>
              </a:rPr>
              <a:t>DoD Architecture </a:t>
            </a:r>
            <a:r>
              <a:rPr lang="en-US" u="sng" dirty="0" smtClean="0">
                <a:solidFill>
                  <a:srgbClr val="003399"/>
                </a:solidFill>
              </a:rPr>
              <a:t>Framework</a:t>
            </a:r>
            <a:r>
              <a:rPr lang="en-US" dirty="0" smtClean="0">
                <a:solidFill>
                  <a:srgbClr val="003399"/>
                </a:solidFill>
              </a:rPr>
              <a:t>, Version </a:t>
            </a:r>
            <a:r>
              <a:rPr lang="en-US" dirty="0">
                <a:solidFill>
                  <a:srgbClr val="003399"/>
                </a:solidFill>
              </a:rPr>
              <a:t>2</a:t>
            </a:r>
            <a:r>
              <a:rPr lang="en-US" dirty="0" smtClean="0">
                <a:solidFill>
                  <a:srgbClr val="003399"/>
                </a:solidFill>
              </a:rPr>
              <a:t>.0</a:t>
            </a:r>
            <a:r>
              <a:rPr lang="en-US" dirty="0">
                <a:solidFill>
                  <a:srgbClr val="003399"/>
                </a:solidFill>
              </a:rPr>
              <a:t>, Volume I</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14DC3AE1-214E-442A-B5CA-058228F0B073}" type="slidenum">
              <a:rPr lang="en-US"/>
              <a:pPr/>
              <a:t>91</a:t>
            </a:fld>
            <a:r>
              <a:rPr lang="en-US" dirty="0"/>
              <a:t> -</a:t>
            </a:r>
          </a:p>
        </p:txBody>
      </p:sp>
      <p:sp>
        <p:nvSpPr>
          <p:cNvPr id="749570" name="Rectangle 2"/>
          <p:cNvSpPr>
            <a:spLocks noGrp="1" noChangeArrowheads="1"/>
          </p:cNvSpPr>
          <p:nvPr>
            <p:ph type="title"/>
          </p:nvPr>
        </p:nvSpPr>
        <p:spPr/>
        <p:txBody>
          <a:bodyPr/>
          <a:lstStyle/>
          <a:p>
            <a:r>
              <a:rPr lang="en-US" sz="1200" dirty="0"/>
              <a:t>Implementation Architecture </a:t>
            </a:r>
            <a:br>
              <a:rPr lang="en-US" sz="1200" dirty="0"/>
            </a:br>
            <a:r>
              <a:rPr lang="en-US" dirty="0" smtClean="0"/>
              <a:t>Enterprise System Architecture </a:t>
            </a:r>
            <a:r>
              <a:rPr lang="en-US" dirty="0"/>
              <a:t>– </a:t>
            </a:r>
            <a:r>
              <a:rPr lang="en-US" dirty="0" err="1" smtClean="0"/>
              <a:t>DoDAF</a:t>
            </a:r>
            <a:r>
              <a:rPr lang="en-US" dirty="0" smtClean="0"/>
              <a:t> 2.0</a:t>
            </a:r>
            <a:endParaRPr lang="en-US" dirty="0"/>
          </a:p>
        </p:txBody>
      </p:sp>
      <p:sp>
        <p:nvSpPr>
          <p:cNvPr id="749571" name="Rectangle 3"/>
          <p:cNvSpPr>
            <a:spLocks noGrp="1" noChangeArrowheads="1"/>
          </p:cNvSpPr>
          <p:nvPr>
            <p:ph type="body" sz="half" idx="1"/>
          </p:nvPr>
        </p:nvSpPr>
        <p:spPr>
          <a:xfrm>
            <a:off x="152400" y="1676400"/>
            <a:ext cx="4343400" cy="4572000"/>
          </a:xfrm>
        </p:spPr>
        <p:txBody>
          <a:bodyPr/>
          <a:lstStyle/>
          <a:p>
            <a:pPr marL="176213" indent="-176213">
              <a:lnSpc>
                <a:spcPct val="80000"/>
              </a:lnSpc>
              <a:buFontTx/>
              <a:buNone/>
            </a:pPr>
            <a:r>
              <a:rPr lang="en-US" sz="1600" b="1" dirty="0" smtClean="0"/>
              <a:t>Project View (PV)</a:t>
            </a:r>
          </a:p>
          <a:p>
            <a:pPr marL="176213" indent="-176213">
              <a:lnSpc>
                <a:spcPct val="80000"/>
              </a:lnSpc>
            </a:pPr>
            <a:r>
              <a:rPr lang="en-US" sz="1400" b="1" dirty="0" smtClean="0"/>
              <a:t>PV-1</a:t>
            </a:r>
            <a:r>
              <a:rPr lang="en-US" sz="1400" dirty="0" smtClean="0"/>
              <a:t> Project Portfolio Relationships</a:t>
            </a:r>
          </a:p>
          <a:p>
            <a:pPr marL="176213" indent="-176213">
              <a:lnSpc>
                <a:spcPct val="80000"/>
              </a:lnSpc>
            </a:pPr>
            <a:r>
              <a:rPr lang="en-US" sz="1400" b="1" dirty="0" smtClean="0"/>
              <a:t>PV-2</a:t>
            </a:r>
            <a:r>
              <a:rPr lang="en-US" sz="1400" dirty="0" smtClean="0"/>
              <a:t> Project Timelines</a:t>
            </a:r>
          </a:p>
          <a:p>
            <a:pPr marL="176213" indent="-176213">
              <a:lnSpc>
                <a:spcPct val="80000"/>
              </a:lnSpc>
            </a:pPr>
            <a:r>
              <a:rPr lang="en-US" sz="1400" b="1" dirty="0" smtClean="0"/>
              <a:t>PV-3</a:t>
            </a:r>
            <a:r>
              <a:rPr lang="en-US" sz="1400" dirty="0" smtClean="0"/>
              <a:t> Project to Capability Mapping</a:t>
            </a:r>
          </a:p>
          <a:p>
            <a:pPr marL="176213" indent="-176213">
              <a:lnSpc>
                <a:spcPct val="80000"/>
              </a:lnSpc>
              <a:buFontTx/>
              <a:buNone/>
            </a:pPr>
            <a:endParaRPr lang="en-US" sz="1600" b="1" dirty="0" smtClean="0"/>
          </a:p>
          <a:p>
            <a:pPr marL="176213" indent="-176213">
              <a:lnSpc>
                <a:spcPct val="80000"/>
              </a:lnSpc>
              <a:buFontTx/>
              <a:buNone/>
            </a:pPr>
            <a:r>
              <a:rPr lang="en-US" sz="1600" b="1" dirty="0" smtClean="0"/>
              <a:t>Capability View (CV)</a:t>
            </a:r>
          </a:p>
          <a:p>
            <a:pPr marL="176213" indent="-176213">
              <a:lnSpc>
                <a:spcPct val="80000"/>
              </a:lnSpc>
            </a:pPr>
            <a:r>
              <a:rPr lang="en-US" sz="1400" b="1" dirty="0" smtClean="0"/>
              <a:t>CV-1</a:t>
            </a:r>
            <a:r>
              <a:rPr lang="en-US" sz="1400" dirty="0" smtClean="0"/>
              <a:t> Vision</a:t>
            </a:r>
          </a:p>
          <a:p>
            <a:pPr marL="176213" indent="-176213">
              <a:lnSpc>
                <a:spcPct val="80000"/>
              </a:lnSpc>
            </a:pPr>
            <a:r>
              <a:rPr lang="en-US" sz="1400" b="1" dirty="0" smtClean="0"/>
              <a:t>CV-2</a:t>
            </a:r>
            <a:r>
              <a:rPr lang="en-US" sz="1400" dirty="0" smtClean="0"/>
              <a:t> Capability Taxonomy</a:t>
            </a:r>
          </a:p>
          <a:p>
            <a:pPr marL="176213" indent="-176213">
              <a:lnSpc>
                <a:spcPct val="80000"/>
              </a:lnSpc>
            </a:pPr>
            <a:r>
              <a:rPr lang="en-US" sz="1400" b="1" dirty="0" smtClean="0"/>
              <a:t>CV-3</a:t>
            </a:r>
            <a:r>
              <a:rPr lang="en-US" sz="1400" dirty="0" smtClean="0"/>
              <a:t> Capability Phasing</a:t>
            </a:r>
          </a:p>
          <a:p>
            <a:pPr marL="176213" indent="-176213">
              <a:lnSpc>
                <a:spcPct val="80000"/>
              </a:lnSpc>
            </a:pPr>
            <a:r>
              <a:rPr lang="en-US" sz="1400" b="1" dirty="0" smtClean="0"/>
              <a:t>CV-4</a:t>
            </a:r>
            <a:r>
              <a:rPr lang="en-US" sz="1400" dirty="0" smtClean="0"/>
              <a:t> Capability Dependencies</a:t>
            </a:r>
          </a:p>
          <a:p>
            <a:pPr marL="176213" indent="-176213">
              <a:lnSpc>
                <a:spcPct val="80000"/>
              </a:lnSpc>
            </a:pPr>
            <a:r>
              <a:rPr lang="en-US" sz="1400" b="1" dirty="0" smtClean="0"/>
              <a:t>CV-5</a:t>
            </a:r>
            <a:r>
              <a:rPr lang="en-US" sz="1400" dirty="0" smtClean="0"/>
              <a:t> Capability to Organizational Development Mapping</a:t>
            </a:r>
          </a:p>
          <a:p>
            <a:pPr marL="176213" indent="-176213">
              <a:lnSpc>
                <a:spcPct val="80000"/>
              </a:lnSpc>
            </a:pPr>
            <a:r>
              <a:rPr lang="en-US" sz="1400" b="1" dirty="0" smtClean="0"/>
              <a:t>CV-6</a:t>
            </a:r>
            <a:r>
              <a:rPr lang="en-US" sz="1400" dirty="0" smtClean="0"/>
              <a:t> Capability to Operational Activities Mapping</a:t>
            </a:r>
          </a:p>
          <a:p>
            <a:pPr marL="176213" indent="-176213">
              <a:lnSpc>
                <a:spcPct val="80000"/>
              </a:lnSpc>
            </a:pPr>
            <a:r>
              <a:rPr lang="en-US" sz="1400" b="1" dirty="0" smtClean="0"/>
              <a:t>CV-7</a:t>
            </a:r>
            <a:r>
              <a:rPr lang="en-US" sz="1400" dirty="0" smtClean="0"/>
              <a:t> Capability to Services Mapping</a:t>
            </a:r>
          </a:p>
          <a:p>
            <a:pPr marL="176213" indent="-176213">
              <a:lnSpc>
                <a:spcPct val="80000"/>
              </a:lnSpc>
              <a:buFontTx/>
              <a:buNone/>
            </a:pPr>
            <a:endParaRPr lang="en-US" sz="1400" dirty="0"/>
          </a:p>
          <a:p>
            <a:pPr marL="176213" indent="-176213">
              <a:lnSpc>
                <a:spcPct val="80000"/>
              </a:lnSpc>
              <a:buFontTx/>
              <a:buNone/>
            </a:pPr>
            <a:r>
              <a:rPr lang="en-US" sz="1600" b="1" dirty="0" smtClean="0"/>
              <a:t>Data &amp; Information View (DIV</a:t>
            </a:r>
            <a:r>
              <a:rPr lang="en-US" sz="1600" b="1" dirty="0"/>
              <a:t>)</a:t>
            </a:r>
          </a:p>
          <a:p>
            <a:pPr marL="176213" indent="-176213">
              <a:lnSpc>
                <a:spcPct val="80000"/>
              </a:lnSpc>
            </a:pPr>
            <a:r>
              <a:rPr lang="en-US" sz="1400" b="1" dirty="0" smtClean="0"/>
              <a:t>DIV-1</a:t>
            </a:r>
            <a:r>
              <a:rPr lang="en-US" sz="1400" dirty="0" smtClean="0"/>
              <a:t> Conceptual Data Model</a:t>
            </a:r>
            <a:endParaRPr lang="en-US" sz="1400" dirty="0"/>
          </a:p>
          <a:p>
            <a:pPr marL="176213" indent="-176213">
              <a:lnSpc>
                <a:spcPct val="80000"/>
              </a:lnSpc>
            </a:pPr>
            <a:r>
              <a:rPr lang="en-US" sz="1400" b="1" dirty="0" smtClean="0"/>
              <a:t>DIV-2</a:t>
            </a:r>
            <a:r>
              <a:rPr lang="en-US" sz="1400" dirty="0" smtClean="0"/>
              <a:t> Logical Data Model</a:t>
            </a:r>
            <a:endParaRPr lang="en-US" sz="1400" dirty="0"/>
          </a:p>
          <a:p>
            <a:pPr marL="176213" indent="-176213">
              <a:lnSpc>
                <a:spcPct val="80000"/>
              </a:lnSpc>
            </a:pPr>
            <a:r>
              <a:rPr lang="en-US" sz="1400" b="1" dirty="0" smtClean="0"/>
              <a:t>DIV-3</a:t>
            </a:r>
            <a:r>
              <a:rPr lang="en-US" sz="1400" dirty="0" smtClean="0"/>
              <a:t> Physical Data Model</a:t>
            </a:r>
          </a:p>
          <a:p>
            <a:pPr marL="176213" indent="-176213">
              <a:lnSpc>
                <a:spcPct val="80000"/>
              </a:lnSpc>
              <a:buNone/>
            </a:pPr>
            <a:endParaRPr lang="en-US" sz="1400" dirty="0" smtClean="0"/>
          </a:p>
        </p:txBody>
      </p:sp>
      <p:sp>
        <p:nvSpPr>
          <p:cNvPr id="749572" name="Rectangle 4"/>
          <p:cNvSpPr>
            <a:spLocks noGrp="1" noChangeArrowheads="1"/>
          </p:cNvSpPr>
          <p:nvPr>
            <p:ph type="body" sz="half" idx="2"/>
          </p:nvPr>
        </p:nvSpPr>
        <p:spPr>
          <a:xfrm>
            <a:off x="4648200" y="1676400"/>
            <a:ext cx="4343400" cy="4572000"/>
          </a:xfrm>
        </p:spPr>
        <p:txBody>
          <a:bodyPr/>
          <a:lstStyle/>
          <a:p>
            <a:pPr marL="176213" indent="-176213">
              <a:lnSpc>
                <a:spcPct val="80000"/>
              </a:lnSpc>
              <a:buFontTx/>
              <a:buNone/>
            </a:pPr>
            <a:r>
              <a:rPr lang="en-US" sz="1600" b="1" dirty="0" smtClean="0"/>
              <a:t>Service View </a:t>
            </a:r>
            <a:r>
              <a:rPr lang="en-US" sz="1600" b="1" dirty="0"/>
              <a:t>(</a:t>
            </a:r>
            <a:r>
              <a:rPr lang="en-US" sz="1600" b="1" dirty="0" err="1" smtClean="0"/>
              <a:t>SvcV</a:t>
            </a:r>
            <a:r>
              <a:rPr lang="en-US" sz="1600" b="1" dirty="0"/>
              <a:t>)</a:t>
            </a:r>
          </a:p>
          <a:p>
            <a:pPr marL="176213" indent="-176213">
              <a:lnSpc>
                <a:spcPct val="80000"/>
              </a:lnSpc>
            </a:pPr>
            <a:r>
              <a:rPr lang="en-US" sz="1400" b="1" dirty="0" smtClean="0"/>
              <a:t>SvcV-1</a:t>
            </a:r>
            <a:r>
              <a:rPr lang="en-US" sz="1400" dirty="0" smtClean="0"/>
              <a:t> Services Context Description</a:t>
            </a:r>
            <a:endParaRPr lang="en-US" sz="1400" dirty="0"/>
          </a:p>
          <a:p>
            <a:pPr marL="176213" indent="-176213">
              <a:lnSpc>
                <a:spcPct val="80000"/>
              </a:lnSpc>
            </a:pPr>
            <a:r>
              <a:rPr lang="en-US" sz="1400" b="1" dirty="0" smtClean="0"/>
              <a:t>SvcV-2</a:t>
            </a:r>
            <a:r>
              <a:rPr lang="en-US" sz="1400" dirty="0" smtClean="0"/>
              <a:t> Services Resource Flow Description</a:t>
            </a:r>
            <a:endParaRPr lang="en-US" sz="1400" dirty="0"/>
          </a:p>
          <a:p>
            <a:pPr marL="176213" indent="-176213">
              <a:lnSpc>
                <a:spcPct val="80000"/>
              </a:lnSpc>
            </a:pPr>
            <a:r>
              <a:rPr lang="en-US" sz="1400" b="1" dirty="0" smtClean="0"/>
              <a:t>SvcV-3a</a:t>
            </a:r>
            <a:r>
              <a:rPr lang="en-US" sz="1400" dirty="0" smtClean="0"/>
              <a:t> Systems-Services Matrix</a:t>
            </a:r>
            <a:endParaRPr lang="en-US" sz="1400" dirty="0"/>
          </a:p>
          <a:p>
            <a:pPr marL="176213" indent="-176213">
              <a:lnSpc>
                <a:spcPct val="80000"/>
              </a:lnSpc>
            </a:pPr>
            <a:r>
              <a:rPr lang="en-US" sz="1400" b="1" dirty="0" smtClean="0"/>
              <a:t>SvcV-3b</a:t>
            </a:r>
            <a:r>
              <a:rPr lang="en-US" sz="1400" dirty="0" smtClean="0"/>
              <a:t> Services-Services Matrix</a:t>
            </a:r>
            <a:endParaRPr lang="en-US" sz="1400" dirty="0"/>
          </a:p>
          <a:p>
            <a:pPr marL="176213" indent="-176213">
              <a:lnSpc>
                <a:spcPct val="80000"/>
              </a:lnSpc>
            </a:pPr>
            <a:r>
              <a:rPr lang="en-US" sz="1400" b="1" dirty="0" smtClean="0"/>
              <a:t>SvcV-4</a:t>
            </a:r>
            <a:r>
              <a:rPr lang="en-US" sz="1400" dirty="0" smtClean="0"/>
              <a:t> Services Functionality Description</a:t>
            </a:r>
            <a:endParaRPr lang="en-US" sz="1400" dirty="0"/>
          </a:p>
          <a:p>
            <a:pPr marL="176213" indent="-176213">
              <a:lnSpc>
                <a:spcPct val="80000"/>
              </a:lnSpc>
            </a:pPr>
            <a:r>
              <a:rPr lang="en-US" sz="1400" b="1" dirty="0" smtClean="0"/>
              <a:t>SvcV-5</a:t>
            </a:r>
            <a:r>
              <a:rPr lang="en-US" sz="1400" dirty="0" smtClean="0"/>
              <a:t> Operational Activity to Services Traceability Matrix</a:t>
            </a:r>
            <a:endParaRPr lang="en-US" sz="1400" dirty="0"/>
          </a:p>
          <a:p>
            <a:pPr marL="176213" indent="-176213">
              <a:lnSpc>
                <a:spcPct val="80000"/>
              </a:lnSpc>
            </a:pPr>
            <a:r>
              <a:rPr lang="en-US" sz="1400" b="1" dirty="0" smtClean="0"/>
              <a:t>SvcV-6</a:t>
            </a:r>
            <a:r>
              <a:rPr lang="en-US" sz="1400" dirty="0" smtClean="0"/>
              <a:t> Services Resource Flow Matrix</a:t>
            </a:r>
            <a:endParaRPr lang="en-US" sz="1400" dirty="0"/>
          </a:p>
          <a:p>
            <a:pPr marL="176213" indent="-176213">
              <a:lnSpc>
                <a:spcPct val="80000"/>
              </a:lnSpc>
            </a:pPr>
            <a:r>
              <a:rPr lang="en-US" sz="1400" b="1" dirty="0" smtClean="0"/>
              <a:t>SvcV-7</a:t>
            </a:r>
            <a:r>
              <a:rPr lang="en-US" sz="1400" dirty="0" smtClean="0"/>
              <a:t> Services Measures Matrix</a:t>
            </a:r>
            <a:endParaRPr lang="en-US" sz="1400" dirty="0"/>
          </a:p>
          <a:p>
            <a:pPr marL="176213" indent="-176213">
              <a:lnSpc>
                <a:spcPct val="80000"/>
              </a:lnSpc>
            </a:pPr>
            <a:r>
              <a:rPr lang="en-US" sz="1400" b="1" dirty="0" smtClean="0"/>
              <a:t>SvcV-8</a:t>
            </a:r>
            <a:r>
              <a:rPr lang="en-US" sz="1400" dirty="0" smtClean="0"/>
              <a:t> Services Evolution Description</a:t>
            </a:r>
            <a:endParaRPr lang="en-US" sz="1400" dirty="0"/>
          </a:p>
          <a:p>
            <a:pPr marL="176213" indent="-176213">
              <a:lnSpc>
                <a:spcPct val="80000"/>
              </a:lnSpc>
            </a:pPr>
            <a:r>
              <a:rPr lang="en-US" sz="1400" b="1" dirty="0" smtClean="0"/>
              <a:t>SvcV-9 </a:t>
            </a:r>
            <a:r>
              <a:rPr lang="en-US" sz="1400" dirty="0" smtClean="0"/>
              <a:t>Services Technology &amp; Skills Forecast</a:t>
            </a:r>
            <a:endParaRPr lang="en-US" sz="1400" dirty="0"/>
          </a:p>
          <a:p>
            <a:pPr marL="176213" indent="-176213">
              <a:lnSpc>
                <a:spcPct val="80000"/>
              </a:lnSpc>
            </a:pPr>
            <a:r>
              <a:rPr lang="en-US" sz="1400" b="1" dirty="0" smtClean="0"/>
              <a:t>SvcV-10a </a:t>
            </a:r>
            <a:r>
              <a:rPr lang="en-US" sz="1400" dirty="0" smtClean="0"/>
              <a:t>Services Rules Model</a:t>
            </a:r>
            <a:endParaRPr lang="en-US" sz="1400" dirty="0"/>
          </a:p>
          <a:p>
            <a:pPr marL="176213" indent="-176213">
              <a:lnSpc>
                <a:spcPct val="80000"/>
              </a:lnSpc>
            </a:pPr>
            <a:r>
              <a:rPr lang="en-US" sz="1400" b="1" dirty="0" smtClean="0"/>
              <a:t>SvcV-10b </a:t>
            </a:r>
            <a:r>
              <a:rPr lang="en-US" sz="1400" dirty="0" smtClean="0"/>
              <a:t>Service State Transition Description</a:t>
            </a:r>
          </a:p>
          <a:p>
            <a:pPr marL="176213" indent="-176213">
              <a:lnSpc>
                <a:spcPct val="80000"/>
              </a:lnSpc>
            </a:pPr>
            <a:r>
              <a:rPr lang="en-US" sz="1400" b="1" dirty="0" smtClean="0"/>
              <a:t>SvcV-10c </a:t>
            </a:r>
            <a:r>
              <a:rPr lang="en-US" sz="1400" dirty="0" smtClean="0"/>
              <a:t>Services Event-Trace Description</a:t>
            </a:r>
            <a:endParaRPr lang="en-US" sz="1400" dirty="0"/>
          </a:p>
        </p:txBody>
      </p:sp>
      <p:sp>
        <p:nvSpPr>
          <p:cNvPr id="749573" name="Line 5"/>
          <p:cNvSpPr>
            <a:spLocks noChangeShapeType="1"/>
          </p:cNvSpPr>
          <p:nvPr/>
        </p:nvSpPr>
        <p:spPr bwMode="auto">
          <a:xfrm>
            <a:off x="4495800" y="1905000"/>
            <a:ext cx="0" cy="4267200"/>
          </a:xfrm>
          <a:prstGeom prst="line">
            <a:avLst/>
          </a:prstGeom>
          <a:noFill/>
          <a:ln w="28575">
            <a:solidFill>
              <a:srgbClr val="FF6600"/>
            </a:solidFill>
            <a:round/>
            <a:headEnd/>
            <a:tailEnd/>
          </a:ln>
          <a:effectLst/>
        </p:spPr>
        <p:txBody>
          <a:bodyPr/>
          <a:lstStyle/>
          <a:p>
            <a:endParaRPr lang="en-US" dirty="0"/>
          </a:p>
        </p:txBody>
      </p:sp>
      <p:sp>
        <p:nvSpPr>
          <p:cNvPr id="8" name="Text Box 4"/>
          <p:cNvSpPr txBox="1">
            <a:spLocks noChangeArrowheads="1"/>
          </p:cNvSpPr>
          <p:nvPr/>
        </p:nvSpPr>
        <p:spPr bwMode="auto">
          <a:xfrm>
            <a:off x="3810000" y="6581001"/>
            <a:ext cx="4533604" cy="276999"/>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i="1" u="sng" dirty="0" smtClean="0">
                <a:solidFill>
                  <a:srgbClr val="003399"/>
                </a:solidFill>
              </a:rPr>
              <a:t>DoD Architecture </a:t>
            </a:r>
            <a:r>
              <a:rPr lang="en-US" u="sng" dirty="0" smtClean="0">
                <a:solidFill>
                  <a:srgbClr val="003399"/>
                </a:solidFill>
              </a:rPr>
              <a:t>Framework</a:t>
            </a:r>
            <a:r>
              <a:rPr lang="en-US" dirty="0" smtClean="0">
                <a:solidFill>
                  <a:srgbClr val="003399"/>
                </a:solidFill>
              </a:rPr>
              <a:t>, Version </a:t>
            </a:r>
            <a:r>
              <a:rPr lang="en-US" dirty="0">
                <a:solidFill>
                  <a:srgbClr val="003399"/>
                </a:solidFill>
              </a:rPr>
              <a:t>2</a:t>
            </a:r>
            <a:r>
              <a:rPr lang="en-US" dirty="0" smtClean="0">
                <a:solidFill>
                  <a:srgbClr val="003399"/>
                </a:solidFill>
              </a:rPr>
              <a:t>.0</a:t>
            </a:r>
            <a:r>
              <a:rPr lang="en-US" dirty="0">
                <a:solidFill>
                  <a:srgbClr val="003399"/>
                </a:solidFill>
              </a:rPr>
              <a:t>, Volume I</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14DC3AE1-214E-442A-B5CA-058228F0B073}" type="slidenum">
              <a:rPr lang="en-US"/>
              <a:pPr/>
              <a:t>92</a:t>
            </a:fld>
            <a:r>
              <a:rPr lang="en-US" dirty="0"/>
              <a:t> -</a:t>
            </a:r>
          </a:p>
        </p:txBody>
      </p:sp>
      <p:sp>
        <p:nvSpPr>
          <p:cNvPr id="749570" name="Rectangle 2"/>
          <p:cNvSpPr>
            <a:spLocks noGrp="1" noChangeArrowheads="1"/>
          </p:cNvSpPr>
          <p:nvPr>
            <p:ph type="title"/>
          </p:nvPr>
        </p:nvSpPr>
        <p:spPr/>
        <p:txBody>
          <a:bodyPr/>
          <a:lstStyle/>
          <a:p>
            <a:r>
              <a:rPr lang="en-US" sz="1200" dirty="0"/>
              <a:t>Implementation Architecture </a:t>
            </a:r>
            <a:br>
              <a:rPr lang="en-US" sz="1200" dirty="0"/>
            </a:br>
            <a:r>
              <a:rPr lang="en-US" dirty="0" smtClean="0"/>
              <a:t>Enterprise System Architecture </a:t>
            </a:r>
            <a:r>
              <a:rPr lang="en-US" dirty="0"/>
              <a:t>– </a:t>
            </a:r>
            <a:r>
              <a:rPr lang="en-US" dirty="0" err="1" smtClean="0"/>
              <a:t>DoDAF</a:t>
            </a:r>
            <a:r>
              <a:rPr lang="en-US" dirty="0" smtClean="0"/>
              <a:t> 2.0</a:t>
            </a:r>
            <a:endParaRPr lang="en-US" dirty="0"/>
          </a:p>
        </p:txBody>
      </p:sp>
      <p:sp>
        <p:nvSpPr>
          <p:cNvPr id="749571" name="Rectangle 3"/>
          <p:cNvSpPr>
            <a:spLocks noGrp="1" noChangeArrowheads="1"/>
          </p:cNvSpPr>
          <p:nvPr>
            <p:ph type="body" sz="half" idx="1"/>
          </p:nvPr>
        </p:nvSpPr>
        <p:spPr>
          <a:xfrm>
            <a:off x="152400" y="1676400"/>
            <a:ext cx="4343400" cy="4495800"/>
          </a:xfrm>
        </p:spPr>
        <p:txBody>
          <a:bodyPr/>
          <a:lstStyle/>
          <a:p>
            <a:pPr marL="176213" indent="-176213">
              <a:lnSpc>
                <a:spcPct val="80000"/>
              </a:lnSpc>
              <a:buFontTx/>
              <a:buNone/>
            </a:pPr>
            <a:r>
              <a:rPr lang="en-US" sz="1600" b="1" dirty="0"/>
              <a:t>All View (AV)</a:t>
            </a:r>
          </a:p>
          <a:p>
            <a:pPr marL="176213" indent="-176213">
              <a:lnSpc>
                <a:spcPct val="80000"/>
              </a:lnSpc>
            </a:pPr>
            <a:r>
              <a:rPr lang="en-US" sz="1400" b="1" dirty="0"/>
              <a:t>AV-1</a:t>
            </a:r>
            <a:r>
              <a:rPr lang="en-US" sz="1400" dirty="0"/>
              <a:t> Overview and Summary Information</a:t>
            </a:r>
          </a:p>
          <a:p>
            <a:pPr marL="176213" indent="-176213">
              <a:lnSpc>
                <a:spcPct val="80000"/>
              </a:lnSpc>
            </a:pPr>
            <a:r>
              <a:rPr lang="en-US" sz="1400" b="1" dirty="0"/>
              <a:t>AV-2</a:t>
            </a:r>
            <a:r>
              <a:rPr lang="en-US" sz="1400" dirty="0"/>
              <a:t> Integrated Dictionary</a:t>
            </a:r>
          </a:p>
          <a:p>
            <a:pPr marL="176213" indent="-176213">
              <a:lnSpc>
                <a:spcPct val="80000"/>
              </a:lnSpc>
              <a:buFontTx/>
              <a:buNone/>
            </a:pPr>
            <a:endParaRPr lang="en-US" sz="1600" b="1" dirty="0" smtClean="0"/>
          </a:p>
          <a:p>
            <a:pPr marL="176213" indent="-176213">
              <a:lnSpc>
                <a:spcPct val="80000"/>
              </a:lnSpc>
              <a:buFontTx/>
              <a:buNone/>
            </a:pPr>
            <a:r>
              <a:rPr lang="en-US" sz="1600" b="1" dirty="0" smtClean="0"/>
              <a:t>Operational View (OV)</a:t>
            </a:r>
          </a:p>
          <a:p>
            <a:pPr marL="176213" indent="-176213">
              <a:lnSpc>
                <a:spcPct val="80000"/>
              </a:lnSpc>
            </a:pPr>
            <a:r>
              <a:rPr lang="en-US" sz="1400" b="1" dirty="0" smtClean="0"/>
              <a:t>OV-1</a:t>
            </a:r>
            <a:r>
              <a:rPr lang="en-US" sz="1400" dirty="0" smtClean="0"/>
              <a:t> High Level Operational Concept Graphic</a:t>
            </a:r>
          </a:p>
          <a:p>
            <a:pPr marL="176213" indent="-176213">
              <a:lnSpc>
                <a:spcPct val="80000"/>
              </a:lnSpc>
            </a:pPr>
            <a:r>
              <a:rPr lang="en-US" sz="1400" b="1" dirty="0" smtClean="0"/>
              <a:t>OV-2</a:t>
            </a:r>
            <a:r>
              <a:rPr lang="en-US" sz="1400" dirty="0" smtClean="0"/>
              <a:t> Operational Resource Flow Description</a:t>
            </a:r>
          </a:p>
          <a:p>
            <a:pPr marL="176213" indent="-176213">
              <a:lnSpc>
                <a:spcPct val="80000"/>
              </a:lnSpc>
            </a:pPr>
            <a:r>
              <a:rPr lang="en-US" sz="1400" b="1" dirty="0" smtClean="0"/>
              <a:t>OV-3</a:t>
            </a:r>
            <a:r>
              <a:rPr lang="en-US" sz="1400" dirty="0" smtClean="0"/>
              <a:t> Operational Resource Flow Matrix</a:t>
            </a:r>
          </a:p>
          <a:p>
            <a:pPr marL="176213" indent="-176213">
              <a:lnSpc>
                <a:spcPct val="80000"/>
              </a:lnSpc>
            </a:pPr>
            <a:r>
              <a:rPr lang="en-US" sz="1400" b="1" dirty="0" smtClean="0"/>
              <a:t>OV-4</a:t>
            </a:r>
            <a:r>
              <a:rPr lang="en-US" sz="1400" dirty="0" smtClean="0"/>
              <a:t> Organizational Relationships Chart</a:t>
            </a:r>
          </a:p>
          <a:p>
            <a:pPr marL="176213" indent="-176213">
              <a:lnSpc>
                <a:spcPct val="80000"/>
              </a:lnSpc>
            </a:pPr>
            <a:r>
              <a:rPr lang="en-US" sz="1400" b="1" dirty="0" smtClean="0"/>
              <a:t>OV-5a</a:t>
            </a:r>
            <a:r>
              <a:rPr lang="en-US" sz="1400" dirty="0" smtClean="0"/>
              <a:t> Operational Activity Decomposition Tree</a:t>
            </a:r>
          </a:p>
          <a:p>
            <a:pPr marL="176213" indent="-176213">
              <a:lnSpc>
                <a:spcPct val="80000"/>
              </a:lnSpc>
            </a:pPr>
            <a:r>
              <a:rPr lang="en-US" sz="1400" b="1" dirty="0" smtClean="0"/>
              <a:t>OV-5b</a:t>
            </a:r>
            <a:r>
              <a:rPr lang="en-US" sz="1400" dirty="0" smtClean="0"/>
              <a:t> Operational Activity Model</a:t>
            </a:r>
          </a:p>
          <a:p>
            <a:pPr marL="176213" indent="-176213">
              <a:lnSpc>
                <a:spcPct val="80000"/>
              </a:lnSpc>
            </a:pPr>
            <a:r>
              <a:rPr lang="en-US" sz="1400" b="1" dirty="0" smtClean="0"/>
              <a:t>OV-6a</a:t>
            </a:r>
            <a:r>
              <a:rPr lang="en-US" sz="1400" dirty="0" smtClean="0"/>
              <a:t> Operational Rules Model</a:t>
            </a:r>
          </a:p>
          <a:p>
            <a:pPr marL="176213" indent="-176213">
              <a:lnSpc>
                <a:spcPct val="80000"/>
              </a:lnSpc>
            </a:pPr>
            <a:r>
              <a:rPr lang="en-US" sz="1400" b="1" dirty="0" smtClean="0"/>
              <a:t>OV-6b</a:t>
            </a:r>
            <a:r>
              <a:rPr lang="en-US" sz="1400" dirty="0" smtClean="0"/>
              <a:t> State Transition Description</a:t>
            </a:r>
          </a:p>
          <a:p>
            <a:pPr marL="176213" indent="-176213">
              <a:lnSpc>
                <a:spcPct val="80000"/>
              </a:lnSpc>
            </a:pPr>
            <a:r>
              <a:rPr lang="en-US" sz="1400" b="1" dirty="0" smtClean="0"/>
              <a:t>OV-6c</a:t>
            </a:r>
            <a:r>
              <a:rPr lang="en-US" sz="1400" dirty="0" smtClean="0"/>
              <a:t> Event-Trace Description</a:t>
            </a:r>
          </a:p>
          <a:p>
            <a:pPr marL="176213" indent="-176213">
              <a:lnSpc>
                <a:spcPct val="80000"/>
              </a:lnSpc>
              <a:buFontTx/>
              <a:buNone/>
            </a:pPr>
            <a:endParaRPr lang="en-US" sz="1400" dirty="0"/>
          </a:p>
        </p:txBody>
      </p:sp>
      <p:sp>
        <p:nvSpPr>
          <p:cNvPr id="749572" name="Rectangle 4"/>
          <p:cNvSpPr>
            <a:spLocks noGrp="1" noChangeArrowheads="1"/>
          </p:cNvSpPr>
          <p:nvPr>
            <p:ph type="body" sz="half" idx="2"/>
          </p:nvPr>
        </p:nvSpPr>
        <p:spPr>
          <a:xfrm>
            <a:off x="4648200" y="1676400"/>
            <a:ext cx="4343400" cy="4495800"/>
          </a:xfrm>
        </p:spPr>
        <p:txBody>
          <a:bodyPr/>
          <a:lstStyle/>
          <a:p>
            <a:pPr marL="176213" indent="-176213">
              <a:lnSpc>
                <a:spcPct val="80000"/>
              </a:lnSpc>
              <a:buFontTx/>
              <a:buNone/>
            </a:pPr>
            <a:r>
              <a:rPr lang="en-US" sz="1600" b="1" dirty="0" smtClean="0"/>
              <a:t>Standards </a:t>
            </a:r>
            <a:r>
              <a:rPr lang="en-US" sz="1600" b="1" dirty="0"/>
              <a:t>View </a:t>
            </a:r>
            <a:r>
              <a:rPr lang="en-US" sz="1600" b="1" dirty="0" smtClean="0"/>
              <a:t>(</a:t>
            </a:r>
            <a:r>
              <a:rPr lang="en-US" sz="1600" b="1" dirty="0" err="1" smtClean="0"/>
              <a:t>StdV</a:t>
            </a:r>
            <a:r>
              <a:rPr lang="en-US" sz="1600" b="1" dirty="0"/>
              <a:t>)</a:t>
            </a:r>
          </a:p>
          <a:p>
            <a:pPr marL="176213" indent="-176213">
              <a:lnSpc>
                <a:spcPct val="80000"/>
              </a:lnSpc>
            </a:pPr>
            <a:r>
              <a:rPr lang="en-US" sz="1400" b="1" dirty="0"/>
              <a:t>TV-1</a:t>
            </a:r>
            <a:r>
              <a:rPr lang="en-US" sz="1400" dirty="0"/>
              <a:t> </a:t>
            </a:r>
            <a:r>
              <a:rPr lang="en-US" sz="1400" dirty="0" smtClean="0"/>
              <a:t>Standards </a:t>
            </a:r>
            <a:r>
              <a:rPr lang="en-US" sz="1400" dirty="0"/>
              <a:t>Profile</a:t>
            </a:r>
          </a:p>
          <a:p>
            <a:pPr marL="176213" indent="-176213">
              <a:lnSpc>
                <a:spcPct val="80000"/>
              </a:lnSpc>
            </a:pPr>
            <a:r>
              <a:rPr lang="en-US" sz="1400" b="1" dirty="0"/>
              <a:t>TV-2</a:t>
            </a:r>
            <a:r>
              <a:rPr lang="en-US" sz="1400" dirty="0"/>
              <a:t> </a:t>
            </a:r>
            <a:r>
              <a:rPr lang="en-US" sz="1400" dirty="0" smtClean="0"/>
              <a:t>Standards </a:t>
            </a:r>
            <a:r>
              <a:rPr lang="en-US" sz="1400" dirty="0"/>
              <a:t>Forecast</a:t>
            </a:r>
          </a:p>
          <a:p>
            <a:pPr marL="176213" indent="-176213">
              <a:lnSpc>
                <a:spcPct val="80000"/>
              </a:lnSpc>
              <a:buFontTx/>
              <a:buNone/>
            </a:pPr>
            <a:endParaRPr lang="en-US" sz="1400" dirty="0"/>
          </a:p>
          <a:p>
            <a:pPr marL="176213" indent="-176213">
              <a:lnSpc>
                <a:spcPct val="80000"/>
              </a:lnSpc>
              <a:buFontTx/>
              <a:buNone/>
            </a:pPr>
            <a:r>
              <a:rPr lang="en-US" sz="1600" b="1" dirty="0"/>
              <a:t>Systems View (SV)</a:t>
            </a:r>
          </a:p>
          <a:p>
            <a:pPr marL="176213" indent="-176213">
              <a:lnSpc>
                <a:spcPct val="80000"/>
              </a:lnSpc>
            </a:pPr>
            <a:r>
              <a:rPr lang="en-US" sz="1400" b="1" dirty="0"/>
              <a:t>SV-1</a:t>
            </a:r>
            <a:r>
              <a:rPr lang="en-US" sz="1400" dirty="0"/>
              <a:t> </a:t>
            </a:r>
            <a:r>
              <a:rPr lang="en-US" sz="1400" dirty="0" smtClean="0"/>
              <a:t>Systems </a:t>
            </a:r>
            <a:r>
              <a:rPr lang="en-US" sz="1400" dirty="0"/>
              <a:t>Interface Description</a:t>
            </a:r>
          </a:p>
          <a:p>
            <a:pPr marL="176213" indent="-176213">
              <a:lnSpc>
                <a:spcPct val="80000"/>
              </a:lnSpc>
            </a:pPr>
            <a:r>
              <a:rPr lang="en-US" sz="1400" b="1" dirty="0"/>
              <a:t>SV-2</a:t>
            </a:r>
            <a:r>
              <a:rPr lang="en-US" sz="1400" dirty="0"/>
              <a:t> </a:t>
            </a:r>
            <a:r>
              <a:rPr lang="en-US" sz="1400" dirty="0" smtClean="0"/>
              <a:t>Systems Resource Flow Description</a:t>
            </a:r>
            <a:endParaRPr lang="en-US" sz="1400" dirty="0"/>
          </a:p>
          <a:p>
            <a:pPr marL="176213" indent="-176213">
              <a:lnSpc>
                <a:spcPct val="80000"/>
              </a:lnSpc>
            </a:pPr>
            <a:r>
              <a:rPr lang="en-US" sz="1400" b="1" dirty="0"/>
              <a:t>SV-3</a:t>
            </a:r>
            <a:r>
              <a:rPr lang="en-US" sz="1400" dirty="0"/>
              <a:t> </a:t>
            </a:r>
            <a:r>
              <a:rPr lang="en-US" sz="1400" dirty="0" smtClean="0"/>
              <a:t>Systems-Systems </a:t>
            </a:r>
            <a:r>
              <a:rPr lang="en-US" sz="1400" dirty="0"/>
              <a:t>Matrix</a:t>
            </a:r>
          </a:p>
          <a:p>
            <a:pPr marL="176213" indent="-176213">
              <a:lnSpc>
                <a:spcPct val="80000"/>
              </a:lnSpc>
            </a:pPr>
            <a:r>
              <a:rPr lang="en-US" sz="1400" b="1" dirty="0"/>
              <a:t>SV-4</a:t>
            </a:r>
            <a:r>
              <a:rPr lang="en-US" sz="1400" dirty="0"/>
              <a:t> </a:t>
            </a:r>
            <a:r>
              <a:rPr lang="en-US" sz="1400" dirty="0" smtClean="0"/>
              <a:t>Systems </a:t>
            </a:r>
            <a:r>
              <a:rPr lang="en-US" sz="1400" dirty="0"/>
              <a:t>Functional Description</a:t>
            </a:r>
          </a:p>
          <a:p>
            <a:pPr marL="176213" indent="-176213">
              <a:lnSpc>
                <a:spcPct val="80000"/>
              </a:lnSpc>
            </a:pPr>
            <a:r>
              <a:rPr lang="en-US" sz="1400" b="1" dirty="0" smtClean="0"/>
              <a:t>SV-5a</a:t>
            </a:r>
            <a:r>
              <a:rPr lang="en-US" sz="1400" dirty="0" smtClean="0"/>
              <a:t> </a:t>
            </a:r>
            <a:r>
              <a:rPr lang="en-US" sz="1400" dirty="0"/>
              <a:t>Operational Activity to Systems </a:t>
            </a:r>
            <a:r>
              <a:rPr lang="en-US" sz="1400" dirty="0" smtClean="0"/>
              <a:t>Function Traceability </a:t>
            </a:r>
            <a:r>
              <a:rPr lang="en-US" sz="1400" dirty="0"/>
              <a:t>Matrix</a:t>
            </a:r>
          </a:p>
          <a:p>
            <a:pPr marL="176213" indent="-176213">
              <a:lnSpc>
                <a:spcPct val="80000"/>
              </a:lnSpc>
            </a:pPr>
            <a:r>
              <a:rPr lang="en-US" sz="1400" b="1" dirty="0" smtClean="0"/>
              <a:t>SV-5b</a:t>
            </a:r>
            <a:r>
              <a:rPr lang="en-US" sz="1400" dirty="0" smtClean="0"/>
              <a:t> Operational Activity to Systems Traceability Matrix</a:t>
            </a:r>
          </a:p>
          <a:p>
            <a:pPr marL="176213" indent="-176213">
              <a:lnSpc>
                <a:spcPct val="80000"/>
              </a:lnSpc>
            </a:pPr>
            <a:r>
              <a:rPr lang="en-US" sz="1400" b="1" dirty="0" smtClean="0"/>
              <a:t>SV-6</a:t>
            </a:r>
            <a:r>
              <a:rPr lang="en-US" sz="1400" dirty="0" smtClean="0"/>
              <a:t> Systems Resource Flow Matrix</a:t>
            </a:r>
            <a:endParaRPr lang="en-US" sz="1400" dirty="0"/>
          </a:p>
          <a:p>
            <a:pPr marL="176213" indent="-176213">
              <a:lnSpc>
                <a:spcPct val="80000"/>
              </a:lnSpc>
            </a:pPr>
            <a:r>
              <a:rPr lang="en-US" sz="1400" b="1" dirty="0"/>
              <a:t>SV-7</a:t>
            </a:r>
            <a:r>
              <a:rPr lang="en-US" sz="1400" dirty="0"/>
              <a:t> </a:t>
            </a:r>
            <a:r>
              <a:rPr lang="en-US" sz="1400" dirty="0" smtClean="0"/>
              <a:t>Systems Measures Matrix</a:t>
            </a:r>
            <a:endParaRPr lang="en-US" sz="1400" dirty="0"/>
          </a:p>
          <a:p>
            <a:pPr marL="176213" indent="-176213">
              <a:lnSpc>
                <a:spcPct val="80000"/>
              </a:lnSpc>
            </a:pPr>
            <a:r>
              <a:rPr lang="en-US" sz="1400" b="1" dirty="0"/>
              <a:t>SV-8</a:t>
            </a:r>
            <a:r>
              <a:rPr lang="en-US" sz="1400" dirty="0"/>
              <a:t> </a:t>
            </a:r>
            <a:r>
              <a:rPr lang="en-US" sz="1400" dirty="0" smtClean="0"/>
              <a:t>Systems </a:t>
            </a:r>
            <a:r>
              <a:rPr lang="en-US" sz="1400" dirty="0"/>
              <a:t>Evolution Description</a:t>
            </a:r>
          </a:p>
          <a:p>
            <a:pPr marL="176213" indent="-176213">
              <a:lnSpc>
                <a:spcPct val="80000"/>
              </a:lnSpc>
            </a:pPr>
            <a:r>
              <a:rPr lang="en-US" sz="1400" b="1" dirty="0"/>
              <a:t>SV-9</a:t>
            </a:r>
            <a:r>
              <a:rPr lang="en-US" sz="1400" dirty="0"/>
              <a:t> </a:t>
            </a:r>
            <a:r>
              <a:rPr lang="en-US" sz="1400" dirty="0" smtClean="0"/>
              <a:t>Systems </a:t>
            </a:r>
            <a:r>
              <a:rPr lang="en-US" sz="1400" dirty="0"/>
              <a:t>Technology </a:t>
            </a:r>
            <a:r>
              <a:rPr lang="en-US" sz="1400" dirty="0" smtClean="0"/>
              <a:t>&amp; Skills Forecast</a:t>
            </a:r>
            <a:endParaRPr lang="en-US" sz="1400" dirty="0"/>
          </a:p>
          <a:p>
            <a:pPr marL="176213" indent="-176213">
              <a:lnSpc>
                <a:spcPct val="80000"/>
              </a:lnSpc>
            </a:pPr>
            <a:r>
              <a:rPr lang="en-US" sz="1400" b="1" dirty="0"/>
              <a:t>SV-10a</a:t>
            </a:r>
            <a:r>
              <a:rPr lang="en-US" sz="1400" dirty="0"/>
              <a:t> </a:t>
            </a:r>
            <a:r>
              <a:rPr lang="en-US" sz="1400" dirty="0" smtClean="0"/>
              <a:t>Systems </a:t>
            </a:r>
            <a:r>
              <a:rPr lang="en-US" sz="1400" dirty="0"/>
              <a:t>Rules Model</a:t>
            </a:r>
          </a:p>
          <a:p>
            <a:pPr marL="176213" indent="-176213">
              <a:lnSpc>
                <a:spcPct val="80000"/>
              </a:lnSpc>
            </a:pPr>
            <a:r>
              <a:rPr lang="en-US" sz="1400" b="1" dirty="0"/>
              <a:t>SV-10b</a:t>
            </a:r>
            <a:r>
              <a:rPr lang="en-US" sz="1400" dirty="0"/>
              <a:t> System State Transition Description</a:t>
            </a:r>
          </a:p>
          <a:p>
            <a:pPr marL="176213" indent="-176213">
              <a:lnSpc>
                <a:spcPct val="80000"/>
              </a:lnSpc>
            </a:pPr>
            <a:r>
              <a:rPr lang="en-US" sz="1400" b="1" dirty="0"/>
              <a:t>SV-10b</a:t>
            </a:r>
            <a:r>
              <a:rPr lang="en-US" sz="1400" dirty="0"/>
              <a:t> System Event-Trace </a:t>
            </a:r>
            <a:r>
              <a:rPr lang="en-US" sz="1400" dirty="0" smtClean="0"/>
              <a:t>Description</a:t>
            </a:r>
            <a:endParaRPr lang="en-US" sz="1400" dirty="0"/>
          </a:p>
        </p:txBody>
      </p:sp>
      <p:sp>
        <p:nvSpPr>
          <p:cNvPr id="749573" name="Line 5"/>
          <p:cNvSpPr>
            <a:spLocks noChangeShapeType="1"/>
          </p:cNvSpPr>
          <p:nvPr/>
        </p:nvSpPr>
        <p:spPr bwMode="auto">
          <a:xfrm>
            <a:off x="4495800" y="1905000"/>
            <a:ext cx="0" cy="4267200"/>
          </a:xfrm>
          <a:prstGeom prst="line">
            <a:avLst/>
          </a:prstGeom>
          <a:noFill/>
          <a:ln w="28575">
            <a:solidFill>
              <a:srgbClr val="FF6600"/>
            </a:solidFill>
            <a:round/>
            <a:headEnd/>
            <a:tailEnd/>
          </a:ln>
          <a:effectLst/>
        </p:spPr>
        <p:txBody>
          <a:bodyPr/>
          <a:lstStyle/>
          <a:p>
            <a:endParaRPr lang="en-US" dirty="0"/>
          </a:p>
        </p:txBody>
      </p:sp>
      <p:sp>
        <p:nvSpPr>
          <p:cNvPr id="9" name="Text Box 4"/>
          <p:cNvSpPr txBox="1">
            <a:spLocks noChangeArrowheads="1"/>
          </p:cNvSpPr>
          <p:nvPr/>
        </p:nvSpPr>
        <p:spPr bwMode="auto">
          <a:xfrm>
            <a:off x="3810000" y="6581001"/>
            <a:ext cx="4533604" cy="276999"/>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i="1" u="sng" dirty="0" smtClean="0">
                <a:solidFill>
                  <a:srgbClr val="003399"/>
                </a:solidFill>
              </a:rPr>
              <a:t>DoD Architecture </a:t>
            </a:r>
            <a:r>
              <a:rPr lang="en-US" u="sng" dirty="0" smtClean="0">
                <a:solidFill>
                  <a:srgbClr val="003399"/>
                </a:solidFill>
              </a:rPr>
              <a:t>Framework</a:t>
            </a:r>
            <a:r>
              <a:rPr lang="en-US" dirty="0" smtClean="0">
                <a:solidFill>
                  <a:srgbClr val="003399"/>
                </a:solidFill>
              </a:rPr>
              <a:t>, Version </a:t>
            </a:r>
            <a:r>
              <a:rPr lang="en-US" dirty="0">
                <a:solidFill>
                  <a:srgbClr val="003399"/>
                </a:solidFill>
              </a:rPr>
              <a:t>2</a:t>
            </a:r>
            <a:r>
              <a:rPr lang="en-US" dirty="0" smtClean="0">
                <a:solidFill>
                  <a:srgbClr val="003399"/>
                </a:solidFill>
              </a:rPr>
              <a:t>.0</a:t>
            </a:r>
            <a:r>
              <a:rPr lang="en-US" dirty="0">
                <a:solidFill>
                  <a:srgbClr val="003399"/>
                </a:solidFill>
              </a:rPr>
              <a:t>, Volume I</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8F169F2D-7F04-4E26-9738-564D19F3B427}" type="slidenum">
              <a:rPr lang="en-US"/>
              <a:pPr/>
              <a:t>93</a:t>
            </a:fld>
            <a:r>
              <a:rPr lang="en-US" dirty="0"/>
              <a:t> -</a:t>
            </a:r>
          </a:p>
        </p:txBody>
      </p:sp>
      <p:sp>
        <p:nvSpPr>
          <p:cNvPr id="642050" name="Rectangle 2"/>
          <p:cNvSpPr>
            <a:spLocks noGrp="1" noChangeArrowheads="1"/>
          </p:cNvSpPr>
          <p:nvPr>
            <p:ph type="title"/>
          </p:nvPr>
        </p:nvSpPr>
        <p:spPr/>
        <p:txBody>
          <a:bodyPr/>
          <a:lstStyle/>
          <a:p>
            <a:r>
              <a:rPr lang="en-US" sz="1200" dirty="0"/>
              <a:t>Implementation Architecture </a:t>
            </a:r>
            <a:br>
              <a:rPr lang="en-US" sz="1200" dirty="0"/>
            </a:br>
            <a:r>
              <a:rPr lang="en-US" dirty="0"/>
              <a:t>Determining the Architecture Model</a:t>
            </a:r>
          </a:p>
        </p:txBody>
      </p:sp>
      <p:sp>
        <p:nvSpPr>
          <p:cNvPr id="642051" name="Rectangle 3"/>
          <p:cNvSpPr>
            <a:spLocks noGrp="1" noChangeArrowheads="1"/>
          </p:cNvSpPr>
          <p:nvPr>
            <p:ph type="body" sz="half" idx="1"/>
          </p:nvPr>
        </p:nvSpPr>
        <p:spPr>
          <a:xfrm>
            <a:off x="685800" y="1143000"/>
            <a:ext cx="7772400" cy="2009775"/>
          </a:xfrm>
        </p:spPr>
        <p:txBody>
          <a:bodyPr/>
          <a:lstStyle/>
          <a:p>
            <a:r>
              <a:rPr lang="en-US" dirty="0"/>
              <a:t>Architecture is a high-level description of system.</a:t>
            </a:r>
          </a:p>
          <a:p>
            <a:pPr lvl="1"/>
            <a:r>
              <a:rPr lang="en-US" dirty="0"/>
              <a:t>Intended use</a:t>
            </a:r>
          </a:p>
          <a:p>
            <a:pPr lvl="1"/>
            <a:r>
              <a:rPr lang="en-US" dirty="0"/>
              <a:t>Scope</a:t>
            </a:r>
          </a:p>
          <a:p>
            <a:pPr lvl="1"/>
            <a:r>
              <a:rPr lang="en-US" dirty="0"/>
              <a:t>Characteristics to be captured</a:t>
            </a:r>
          </a:p>
          <a:p>
            <a:pPr lvl="1"/>
            <a:r>
              <a:rPr lang="en-US" dirty="0"/>
              <a:t>Organization of data for designing a system</a:t>
            </a:r>
          </a:p>
        </p:txBody>
      </p:sp>
      <p:graphicFrame>
        <p:nvGraphicFramePr>
          <p:cNvPr id="642052" name="Object 4"/>
          <p:cNvGraphicFramePr>
            <a:graphicFrameLocks noGrp="1" noChangeAspect="1"/>
          </p:cNvGraphicFramePr>
          <p:nvPr>
            <p:ph sz="half" idx="2"/>
          </p:nvPr>
        </p:nvGraphicFramePr>
        <p:xfrm>
          <a:off x="2698750" y="3170238"/>
          <a:ext cx="3756025" cy="3306762"/>
        </p:xfrm>
        <a:graphic>
          <a:graphicData uri="http://schemas.openxmlformats.org/presentationml/2006/ole">
            <mc:AlternateContent xmlns:mc="http://schemas.openxmlformats.org/markup-compatibility/2006">
              <mc:Choice xmlns:v="urn:schemas-microsoft-com:vml" Requires="v">
                <p:oleObj spid="_x0000_s642136" name="Visio" r:id="rId4" imgW="3457515" imgH="3000375" progId="Visio.Drawing.11">
                  <p:embed/>
                </p:oleObj>
              </mc:Choice>
              <mc:Fallback>
                <p:oleObj name="Visio" r:id="rId4" imgW="3457515" imgH="3000375"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3170238"/>
                        <a:ext cx="3756025" cy="33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2053" name="Text Box 5"/>
          <p:cNvSpPr txBox="1">
            <a:spLocks noChangeArrowheads="1"/>
          </p:cNvSpPr>
          <p:nvPr/>
        </p:nvSpPr>
        <p:spPr bwMode="auto">
          <a:xfrm>
            <a:off x="1447800" y="6553200"/>
            <a:ext cx="6876477" cy="276999"/>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i="1" u="sng" dirty="0">
                <a:solidFill>
                  <a:srgbClr val="003399"/>
                </a:solidFill>
              </a:rPr>
              <a:t>Enterprise Security Architecture – A Business-Driven </a:t>
            </a:r>
            <a:r>
              <a:rPr lang="en-US" i="1" u="sng" dirty="0" smtClean="0">
                <a:solidFill>
                  <a:srgbClr val="003399"/>
                </a:solidFill>
              </a:rPr>
              <a:t>Approach</a:t>
            </a:r>
            <a:r>
              <a:rPr lang="en-US" dirty="0" smtClean="0">
                <a:solidFill>
                  <a:srgbClr val="003399"/>
                </a:solidFill>
              </a:rPr>
              <a:t>, John Sherwood, 2005 </a:t>
            </a:r>
            <a:endParaRPr lang="en-US" i="1"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a:xfrm>
            <a:off x="7924800" y="6629400"/>
            <a:ext cx="1219200" cy="457200"/>
          </a:xfrm>
        </p:spPr>
        <p:txBody>
          <a:bodyPr/>
          <a:lstStyle/>
          <a:p>
            <a:r>
              <a:rPr lang="en-US" dirty="0"/>
              <a:t>- </a:t>
            </a:r>
            <a:fld id="{FD0C653D-84EC-4300-8575-46493E5C7A7B}" type="slidenum">
              <a:rPr lang="en-US"/>
              <a:pPr/>
              <a:t>94</a:t>
            </a:fld>
            <a:r>
              <a:rPr lang="en-US" dirty="0"/>
              <a:t> -</a:t>
            </a:r>
          </a:p>
        </p:txBody>
      </p:sp>
      <p:sp>
        <p:nvSpPr>
          <p:cNvPr id="640002" name="Rectangle 2"/>
          <p:cNvSpPr>
            <a:spLocks noGrp="1" noChangeArrowheads="1"/>
          </p:cNvSpPr>
          <p:nvPr>
            <p:ph type="title"/>
          </p:nvPr>
        </p:nvSpPr>
        <p:spPr/>
        <p:txBody>
          <a:bodyPr/>
          <a:lstStyle/>
          <a:p>
            <a:r>
              <a:rPr lang="en-US" sz="1200" dirty="0"/>
              <a:t>Implementation Architecture </a:t>
            </a:r>
            <a:br>
              <a:rPr lang="en-US" sz="1200" dirty="0"/>
            </a:br>
            <a:r>
              <a:rPr lang="en-US" dirty="0"/>
              <a:t>Security Architecture – FEA Framework</a:t>
            </a:r>
          </a:p>
        </p:txBody>
      </p:sp>
      <p:sp>
        <p:nvSpPr>
          <p:cNvPr id="640003" name="Rectangle 3"/>
          <p:cNvSpPr>
            <a:spLocks noGrp="1" noChangeArrowheads="1"/>
          </p:cNvSpPr>
          <p:nvPr>
            <p:ph type="body" idx="1"/>
          </p:nvPr>
        </p:nvSpPr>
        <p:spPr>
          <a:xfrm>
            <a:off x="685800" y="1143000"/>
            <a:ext cx="7772400" cy="2860675"/>
          </a:xfrm>
        </p:spPr>
        <p:txBody>
          <a:bodyPr/>
          <a:lstStyle/>
          <a:p>
            <a:r>
              <a:rPr lang="en-US" dirty="0"/>
              <a:t>Federal Enterprise Architecture Framework (FEAF) focuses on BUSINESS</a:t>
            </a:r>
          </a:p>
        </p:txBody>
      </p:sp>
      <p:pic>
        <p:nvPicPr>
          <p:cNvPr id="640004" name="Picture 4"/>
          <p:cNvPicPr>
            <a:picLocks noChangeAspect="1" noChangeArrowheads="1"/>
          </p:cNvPicPr>
          <p:nvPr/>
        </p:nvPicPr>
        <p:blipFill>
          <a:blip r:embed="rId3" cstate="print"/>
          <a:srcRect/>
          <a:stretch>
            <a:fillRect/>
          </a:stretch>
        </p:blipFill>
        <p:spPr bwMode="auto">
          <a:xfrm>
            <a:off x="1143000" y="2133600"/>
            <a:ext cx="6829425" cy="4048125"/>
          </a:xfrm>
          <a:prstGeom prst="rect">
            <a:avLst/>
          </a:prstGeom>
          <a:noFill/>
          <a:ln w="9525">
            <a:noFill/>
            <a:miter lim="800000"/>
            <a:headEnd/>
            <a:tailEnd/>
          </a:ln>
          <a:effectLst/>
        </p:spPr>
      </p:pic>
      <p:sp>
        <p:nvSpPr>
          <p:cNvPr id="640005" name="Text Box 5"/>
          <p:cNvSpPr txBox="1">
            <a:spLocks noChangeArrowheads="1"/>
          </p:cNvSpPr>
          <p:nvPr/>
        </p:nvSpPr>
        <p:spPr bwMode="auto">
          <a:xfrm>
            <a:off x="1853959" y="6504800"/>
            <a:ext cx="5407506" cy="276999"/>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FEA </a:t>
            </a:r>
            <a:r>
              <a:rPr lang="en-US" i="1" dirty="0">
                <a:solidFill>
                  <a:srgbClr val="003399"/>
                </a:solidFill>
              </a:rPr>
              <a:t>Consolidated Reference Model</a:t>
            </a:r>
            <a:r>
              <a:rPr lang="en-US" dirty="0">
                <a:solidFill>
                  <a:srgbClr val="003399"/>
                </a:solidFill>
              </a:rPr>
              <a:t>, </a:t>
            </a:r>
            <a:r>
              <a:rPr lang="en-US" dirty="0" smtClean="0">
                <a:solidFill>
                  <a:srgbClr val="003399"/>
                </a:solidFill>
              </a:rPr>
              <a:t>Version 2.3, October 2007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5D308049-3856-42D4-8932-FBC191C45069}" type="slidenum">
              <a:rPr lang="en-US"/>
              <a:pPr/>
              <a:t>95</a:t>
            </a:fld>
            <a:r>
              <a:rPr lang="en-US" dirty="0"/>
              <a:t> -</a:t>
            </a:r>
          </a:p>
        </p:txBody>
      </p:sp>
      <p:sp>
        <p:nvSpPr>
          <p:cNvPr id="782338" name="Rectangle 2"/>
          <p:cNvSpPr>
            <a:spLocks noGrp="1" noChangeArrowheads="1"/>
          </p:cNvSpPr>
          <p:nvPr>
            <p:ph type="title"/>
          </p:nvPr>
        </p:nvSpPr>
        <p:spPr/>
        <p:txBody>
          <a:bodyPr/>
          <a:lstStyle/>
          <a:p>
            <a:r>
              <a:rPr lang="en-US" sz="1200" dirty="0"/>
              <a:t>Implementation Architecture</a:t>
            </a:r>
            <a:r>
              <a:rPr lang="en-US" sz="1000" dirty="0"/>
              <a:t/>
            </a:r>
            <a:br>
              <a:rPr lang="en-US" sz="1000" dirty="0"/>
            </a:br>
            <a:r>
              <a:rPr lang="en-US" dirty="0"/>
              <a:t>Security Architecture – FEA Framework – Performance Reference Model (PRM)</a:t>
            </a:r>
          </a:p>
        </p:txBody>
      </p:sp>
      <p:sp>
        <p:nvSpPr>
          <p:cNvPr id="782339" name="Rectangle 3"/>
          <p:cNvSpPr>
            <a:spLocks noGrp="1" noChangeArrowheads="1"/>
          </p:cNvSpPr>
          <p:nvPr>
            <p:ph type="body" sz="half" idx="2"/>
          </p:nvPr>
        </p:nvSpPr>
        <p:spPr>
          <a:xfrm>
            <a:off x="3429000" y="1219200"/>
            <a:ext cx="5410200" cy="4800600"/>
          </a:xfrm>
        </p:spPr>
        <p:txBody>
          <a:bodyPr/>
          <a:lstStyle/>
          <a:p>
            <a:pPr>
              <a:lnSpc>
                <a:spcPct val="90000"/>
              </a:lnSpc>
              <a:buClr>
                <a:srgbClr val="003399"/>
              </a:buClr>
            </a:pPr>
            <a:r>
              <a:rPr lang="en-US" sz="2000" u="sng" dirty="0">
                <a:solidFill>
                  <a:srgbClr val="FF6600"/>
                </a:solidFill>
              </a:rPr>
              <a:t>Measurement Areas</a:t>
            </a:r>
            <a:r>
              <a:rPr lang="en-US" sz="2000" dirty="0"/>
              <a:t>: Mission and Business Results, Customer Results, Processes and Activities, Human Capital, Technology, and Other Fixed Assets.</a:t>
            </a:r>
          </a:p>
          <a:p>
            <a:pPr>
              <a:lnSpc>
                <a:spcPct val="90000"/>
              </a:lnSpc>
              <a:buClr>
                <a:srgbClr val="003399"/>
              </a:buClr>
            </a:pPr>
            <a:r>
              <a:rPr lang="en-US" sz="2000" u="sng" dirty="0">
                <a:solidFill>
                  <a:srgbClr val="FF6600"/>
                </a:solidFill>
              </a:rPr>
              <a:t>Measurement Categories</a:t>
            </a:r>
            <a:r>
              <a:rPr lang="en-US" sz="2000" dirty="0"/>
              <a:t>: Collections within each measurement area describing the attribute or characteristic to be measured.</a:t>
            </a:r>
          </a:p>
          <a:p>
            <a:pPr>
              <a:lnSpc>
                <a:spcPct val="90000"/>
              </a:lnSpc>
              <a:buClr>
                <a:srgbClr val="003399"/>
              </a:buClr>
            </a:pPr>
            <a:r>
              <a:rPr lang="en-US" sz="2000" u="sng" dirty="0">
                <a:solidFill>
                  <a:srgbClr val="FF6600"/>
                </a:solidFill>
              </a:rPr>
              <a:t>Measurement Groupings</a:t>
            </a:r>
            <a:r>
              <a:rPr lang="en-US" sz="2000" dirty="0"/>
              <a:t>: Specific types of measurement indicators.</a:t>
            </a:r>
          </a:p>
          <a:p>
            <a:pPr>
              <a:lnSpc>
                <a:spcPct val="90000"/>
              </a:lnSpc>
              <a:buClr>
                <a:srgbClr val="003399"/>
              </a:buClr>
            </a:pPr>
            <a:r>
              <a:rPr lang="en-US" sz="2000" u="sng" dirty="0">
                <a:solidFill>
                  <a:srgbClr val="FF6600"/>
                </a:solidFill>
              </a:rPr>
              <a:t>Measurement Indicators</a:t>
            </a:r>
            <a:r>
              <a:rPr lang="en-US" sz="2000" dirty="0"/>
              <a:t>: The specific measures, e.g. number and/or % of customers satisfied, tailored for a specific BRM LoB or Sub-function, agency, program, or IT initiative.</a:t>
            </a:r>
          </a:p>
        </p:txBody>
      </p:sp>
      <p:graphicFrame>
        <p:nvGraphicFramePr>
          <p:cNvPr id="782340" name="Object 4"/>
          <p:cNvGraphicFramePr>
            <a:graphicFrameLocks noGrp="1" noChangeAspect="1"/>
          </p:cNvGraphicFramePr>
          <p:nvPr>
            <p:ph sz="half" idx="1"/>
          </p:nvPr>
        </p:nvGraphicFramePr>
        <p:xfrm>
          <a:off x="76200" y="1524000"/>
          <a:ext cx="3733800" cy="3733800"/>
        </p:xfrm>
        <a:graphic>
          <a:graphicData uri="http://schemas.openxmlformats.org/presentationml/2006/ole">
            <mc:AlternateContent xmlns:mc="http://schemas.openxmlformats.org/markup-compatibility/2006">
              <mc:Choice xmlns:v="urn:schemas-microsoft-com:vml" Requires="v">
                <p:oleObj spid="_x0000_s782424" name="Visio" r:id="rId4" imgW="3536980" imgH="3536980" progId="Visio.Drawing.11">
                  <p:embed/>
                </p:oleObj>
              </mc:Choice>
              <mc:Fallback>
                <p:oleObj name="Visio" r:id="rId4" imgW="3536980" imgH="3536980"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0"/>
                        <a:ext cx="3733800" cy="373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5"/>
          <p:cNvSpPr txBox="1">
            <a:spLocks noChangeArrowheads="1"/>
          </p:cNvSpPr>
          <p:nvPr/>
        </p:nvSpPr>
        <p:spPr bwMode="auto">
          <a:xfrm>
            <a:off x="1853959" y="6504800"/>
            <a:ext cx="5407506" cy="276999"/>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FEA </a:t>
            </a:r>
            <a:r>
              <a:rPr lang="en-US" i="1" dirty="0">
                <a:solidFill>
                  <a:srgbClr val="003399"/>
                </a:solidFill>
              </a:rPr>
              <a:t>Consolidated Reference Model</a:t>
            </a:r>
            <a:r>
              <a:rPr lang="en-US" dirty="0">
                <a:solidFill>
                  <a:srgbClr val="003399"/>
                </a:solidFill>
              </a:rPr>
              <a:t>, </a:t>
            </a:r>
            <a:r>
              <a:rPr lang="en-US" dirty="0" smtClean="0">
                <a:solidFill>
                  <a:srgbClr val="003399"/>
                </a:solidFill>
              </a:rPr>
              <a:t>Version 2.3, October 2007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21E12FB6-D8E4-499A-AC66-45C5D3A7F2E6}" type="slidenum">
              <a:rPr lang="en-US"/>
              <a:pPr/>
              <a:t>96</a:t>
            </a:fld>
            <a:r>
              <a:rPr lang="en-US" dirty="0"/>
              <a:t> -</a:t>
            </a:r>
          </a:p>
        </p:txBody>
      </p:sp>
      <p:sp>
        <p:nvSpPr>
          <p:cNvPr id="783362" name="Rectangle 2"/>
          <p:cNvSpPr>
            <a:spLocks noGrp="1" noChangeArrowheads="1"/>
          </p:cNvSpPr>
          <p:nvPr>
            <p:ph type="title"/>
          </p:nvPr>
        </p:nvSpPr>
        <p:spPr/>
        <p:txBody>
          <a:bodyPr/>
          <a:lstStyle/>
          <a:p>
            <a:r>
              <a:rPr lang="en-US" sz="1200" dirty="0"/>
              <a:t>Implementation Architecture </a:t>
            </a:r>
            <a:r>
              <a:rPr lang="en-US" sz="1000" dirty="0"/>
              <a:t/>
            </a:r>
            <a:br>
              <a:rPr lang="en-US" sz="1000" dirty="0"/>
            </a:br>
            <a:r>
              <a:rPr lang="en-US" dirty="0"/>
              <a:t>Security Architecture – FEA Framework – </a:t>
            </a:r>
            <a:br>
              <a:rPr lang="en-US" dirty="0"/>
            </a:br>
            <a:r>
              <a:rPr lang="en-US" dirty="0"/>
              <a:t>Business Reference Model (BRM)</a:t>
            </a:r>
          </a:p>
        </p:txBody>
      </p:sp>
      <p:sp>
        <p:nvSpPr>
          <p:cNvPr id="783363" name="Rectangle 3"/>
          <p:cNvSpPr>
            <a:spLocks noGrp="1" noChangeArrowheads="1"/>
          </p:cNvSpPr>
          <p:nvPr>
            <p:ph type="body" sz="half" idx="2"/>
          </p:nvPr>
        </p:nvSpPr>
        <p:spPr>
          <a:xfrm>
            <a:off x="3352800" y="1219200"/>
            <a:ext cx="5486400" cy="4419600"/>
          </a:xfrm>
        </p:spPr>
        <p:txBody>
          <a:bodyPr/>
          <a:lstStyle/>
          <a:p>
            <a:pPr>
              <a:buClr>
                <a:srgbClr val="003399"/>
              </a:buClr>
            </a:pPr>
            <a:r>
              <a:rPr lang="en-US" sz="2000" u="sng" dirty="0">
                <a:solidFill>
                  <a:srgbClr val="FF6600"/>
                </a:solidFill>
              </a:rPr>
              <a:t>Business Area</a:t>
            </a:r>
            <a:r>
              <a:rPr lang="en-US" sz="2000" dirty="0"/>
              <a:t>: Services for Citizens, Mode of Delivery, Support Delivery of Services, and Management of Government Resources.</a:t>
            </a:r>
          </a:p>
          <a:p>
            <a:pPr>
              <a:buClr>
                <a:srgbClr val="003399"/>
              </a:buClr>
            </a:pPr>
            <a:r>
              <a:rPr lang="en-US" sz="2000" u="sng" dirty="0">
                <a:solidFill>
                  <a:srgbClr val="FF6600"/>
                </a:solidFill>
              </a:rPr>
              <a:t>Line of Business</a:t>
            </a:r>
            <a:r>
              <a:rPr lang="en-US" sz="2000" dirty="0"/>
              <a:t> (LoB): Each business area (i.e. agency) has a set of LoBs (/ functional organizations) (e.g. IT, Supply Chain, HR, Financial Management, etc.)</a:t>
            </a:r>
          </a:p>
          <a:p>
            <a:pPr>
              <a:buClr>
                <a:srgbClr val="003399"/>
              </a:buClr>
            </a:pPr>
            <a:r>
              <a:rPr lang="en-US" sz="2000" u="sng" dirty="0">
                <a:solidFill>
                  <a:srgbClr val="FF6600"/>
                </a:solidFill>
              </a:rPr>
              <a:t>Sub-function</a:t>
            </a:r>
            <a:r>
              <a:rPr lang="en-US" sz="2000" dirty="0"/>
              <a:t>: Each LoB has sub-functional organization(s) (e.g. Lifecycle/Change Management, System Development, System Maintenance, Information Systems Security, Information Management, etc.)</a:t>
            </a:r>
          </a:p>
        </p:txBody>
      </p:sp>
      <p:graphicFrame>
        <p:nvGraphicFramePr>
          <p:cNvPr id="783364" name="Object 4"/>
          <p:cNvGraphicFramePr>
            <a:graphicFrameLocks noGrp="1" noChangeAspect="1"/>
          </p:cNvGraphicFramePr>
          <p:nvPr>
            <p:ph sz="half" idx="1"/>
          </p:nvPr>
        </p:nvGraphicFramePr>
        <p:xfrm>
          <a:off x="306388" y="2057400"/>
          <a:ext cx="2968625" cy="2760663"/>
        </p:xfrm>
        <a:graphic>
          <a:graphicData uri="http://schemas.openxmlformats.org/presentationml/2006/ole">
            <mc:AlternateContent xmlns:mc="http://schemas.openxmlformats.org/markup-compatibility/2006">
              <mc:Choice xmlns:v="urn:schemas-microsoft-com:vml" Requires="v">
                <p:oleObj spid="_x0000_s783448" name="Visio" r:id="rId4" imgW="2850977" imgH="2651028" progId="Visio.Drawing.11">
                  <p:embed/>
                </p:oleObj>
              </mc:Choice>
              <mc:Fallback>
                <p:oleObj name="Visio" r:id="rId4" imgW="2850977" imgH="2651028"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2057400"/>
                        <a:ext cx="2968625" cy="276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5"/>
          <p:cNvSpPr txBox="1">
            <a:spLocks noChangeArrowheads="1"/>
          </p:cNvSpPr>
          <p:nvPr/>
        </p:nvSpPr>
        <p:spPr bwMode="auto">
          <a:xfrm>
            <a:off x="1853959" y="6504800"/>
            <a:ext cx="5407506" cy="276999"/>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FEA </a:t>
            </a:r>
            <a:r>
              <a:rPr lang="en-US" i="1" dirty="0">
                <a:solidFill>
                  <a:srgbClr val="003399"/>
                </a:solidFill>
              </a:rPr>
              <a:t>Consolidated Reference Model</a:t>
            </a:r>
            <a:r>
              <a:rPr lang="en-US" dirty="0">
                <a:solidFill>
                  <a:srgbClr val="003399"/>
                </a:solidFill>
              </a:rPr>
              <a:t>, </a:t>
            </a:r>
            <a:r>
              <a:rPr lang="en-US" dirty="0" smtClean="0">
                <a:solidFill>
                  <a:srgbClr val="003399"/>
                </a:solidFill>
              </a:rPr>
              <a:t>Version 2.3, October 2007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E2C2F33E-5110-4CD3-820A-FB9612A8FD8B}" type="slidenum">
              <a:rPr lang="en-US"/>
              <a:pPr/>
              <a:t>97</a:t>
            </a:fld>
            <a:r>
              <a:rPr lang="en-US" dirty="0"/>
              <a:t> -</a:t>
            </a:r>
          </a:p>
        </p:txBody>
      </p:sp>
      <p:sp>
        <p:nvSpPr>
          <p:cNvPr id="784386" name="Rectangle 2"/>
          <p:cNvSpPr>
            <a:spLocks noGrp="1" noChangeArrowheads="1"/>
          </p:cNvSpPr>
          <p:nvPr>
            <p:ph type="title"/>
          </p:nvPr>
        </p:nvSpPr>
        <p:spPr/>
        <p:txBody>
          <a:bodyPr/>
          <a:lstStyle/>
          <a:p>
            <a:r>
              <a:rPr lang="en-US" sz="1200" dirty="0"/>
              <a:t>Implementation Architecture </a:t>
            </a:r>
            <a:r>
              <a:rPr lang="en-US" sz="1000" dirty="0"/>
              <a:t/>
            </a:r>
            <a:br>
              <a:rPr lang="en-US" sz="1000" dirty="0"/>
            </a:br>
            <a:r>
              <a:rPr lang="en-US" dirty="0"/>
              <a:t>Security Architecture – FEA Framework – </a:t>
            </a:r>
            <a:br>
              <a:rPr lang="en-US" dirty="0"/>
            </a:br>
            <a:r>
              <a:rPr lang="en-US" dirty="0"/>
              <a:t>Service Component Reference Model (SRM)</a:t>
            </a:r>
          </a:p>
        </p:txBody>
      </p:sp>
      <p:sp>
        <p:nvSpPr>
          <p:cNvPr id="784387" name="Rectangle 3"/>
          <p:cNvSpPr>
            <a:spLocks noGrp="1" noChangeArrowheads="1"/>
          </p:cNvSpPr>
          <p:nvPr>
            <p:ph type="body" sz="half" idx="2"/>
          </p:nvPr>
        </p:nvSpPr>
        <p:spPr>
          <a:xfrm>
            <a:off x="3352800" y="1219200"/>
            <a:ext cx="5486400" cy="4419600"/>
          </a:xfrm>
        </p:spPr>
        <p:txBody>
          <a:bodyPr/>
          <a:lstStyle/>
          <a:p>
            <a:pPr>
              <a:buClr>
                <a:srgbClr val="003399"/>
              </a:buClr>
            </a:pPr>
            <a:r>
              <a:rPr lang="en-US" sz="2000" u="sng" dirty="0">
                <a:solidFill>
                  <a:srgbClr val="FF6600"/>
                </a:solidFill>
              </a:rPr>
              <a:t>Service Domain</a:t>
            </a:r>
            <a:r>
              <a:rPr lang="en-US" sz="2000" dirty="0"/>
              <a:t>: Customer Services, Process Automation, Business Management Services, Digital Asset Services, Business Analytical Services, Back Office Services, Support Services</a:t>
            </a:r>
          </a:p>
          <a:p>
            <a:pPr>
              <a:buClr>
                <a:srgbClr val="003399"/>
              </a:buClr>
            </a:pPr>
            <a:r>
              <a:rPr lang="en-US" sz="2000" u="sng" dirty="0">
                <a:solidFill>
                  <a:srgbClr val="FF6600"/>
                </a:solidFill>
              </a:rPr>
              <a:t>Service Type</a:t>
            </a:r>
            <a:r>
              <a:rPr lang="en-US" sz="2000" dirty="0"/>
              <a:t>: Each service domain has a set of specified service types (e.g. Management of Process, Organizational Management, Investment Management, Supply Chain Management, etc.)</a:t>
            </a:r>
          </a:p>
          <a:p>
            <a:pPr>
              <a:buClr>
                <a:srgbClr val="003399"/>
              </a:buClr>
            </a:pPr>
            <a:r>
              <a:rPr lang="en-US" sz="2000" u="sng" dirty="0">
                <a:solidFill>
                  <a:srgbClr val="FF6600"/>
                </a:solidFill>
              </a:rPr>
              <a:t>Component</a:t>
            </a:r>
            <a:r>
              <a:rPr lang="en-US" sz="2000" dirty="0"/>
              <a:t>: Each service type has a set of specified service components (e.g. Procurement.</a:t>
            </a:r>
          </a:p>
        </p:txBody>
      </p:sp>
      <p:graphicFrame>
        <p:nvGraphicFramePr>
          <p:cNvPr id="784388" name="Object 4"/>
          <p:cNvGraphicFramePr>
            <a:graphicFrameLocks noGrp="1" noChangeAspect="1"/>
          </p:cNvGraphicFramePr>
          <p:nvPr>
            <p:ph sz="half" idx="1"/>
          </p:nvPr>
        </p:nvGraphicFramePr>
        <p:xfrm>
          <a:off x="306388" y="2003425"/>
          <a:ext cx="3044825" cy="2830513"/>
        </p:xfrm>
        <a:graphic>
          <a:graphicData uri="http://schemas.openxmlformats.org/presentationml/2006/ole">
            <mc:AlternateContent xmlns:mc="http://schemas.openxmlformats.org/markup-compatibility/2006">
              <mc:Choice xmlns:v="urn:schemas-microsoft-com:vml" Requires="v">
                <p:oleObj spid="_x0000_s784472" name="Visio" r:id="rId4" imgW="2850977" imgH="2651028" progId="Visio.Drawing.11">
                  <p:embed/>
                </p:oleObj>
              </mc:Choice>
              <mc:Fallback>
                <p:oleObj name="Visio" r:id="rId4" imgW="2850977" imgH="2651028"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2003425"/>
                        <a:ext cx="3044825" cy="2830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5"/>
          <p:cNvSpPr txBox="1">
            <a:spLocks noChangeArrowheads="1"/>
          </p:cNvSpPr>
          <p:nvPr/>
        </p:nvSpPr>
        <p:spPr bwMode="auto">
          <a:xfrm>
            <a:off x="1853959" y="6504800"/>
            <a:ext cx="5407506" cy="276999"/>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FEA </a:t>
            </a:r>
            <a:r>
              <a:rPr lang="en-US" i="1" dirty="0">
                <a:solidFill>
                  <a:srgbClr val="003399"/>
                </a:solidFill>
              </a:rPr>
              <a:t>Consolidated Reference Model</a:t>
            </a:r>
            <a:r>
              <a:rPr lang="en-US" dirty="0">
                <a:solidFill>
                  <a:srgbClr val="003399"/>
                </a:solidFill>
              </a:rPr>
              <a:t>, </a:t>
            </a:r>
            <a:r>
              <a:rPr lang="en-US" dirty="0" smtClean="0">
                <a:solidFill>
                  <a:srgbClr val="003399"/>
                </a:solidFill>
              </a:rPr>
              <a:t>Version 2.3, October 2007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D46EA2D6-16F7-428A-B9B8-F978720B8108}" type="slidenum">
              <a:rPr lang="en-US"/>
              <a:pPr/>
              <a:t>98</a:t>
            </a:fld>
            <a:r>
              <a:rPr lang="en-US" dirty="0"/>
              <a:t> -</a:t>
            </a:r>
          </a:p>
        </p:txBody>
      </p:sp>
      <p:sp>
        <p:nvSpPr>
          <p:cNvPr id="785410" name="Rectangle 2"/>
          <p:cNvSpPr>
            <a:spLocks noGrp="1" noChangeArrowheads="1"/>
          </p:cNvSpPr>
          <p:nvPr>
            <p:ph type="title"/>
          </p:nvPr>
        </p:nvSpPr>
        <p:spPr/>
        <p:txBody>
          <a:bodyPr/>
          <a:lstStyle/>
          <a:p>
            <a:r>
              <a:rPr lang="en-US" sz="1200" dirty="0"/>
              <a:t>Implementation Architecture </a:t>
            </a:r>
            <a:r>
              <a:rPr lang="en-US" sz="1000" dirty="0"/>
              <a:t/>
            </a:r>
            <a:br>
              <a:rPr lang="en-US" sz="1000" dirty="0"/>
            </a:br>
            <a:r>
              <a:rPr lang="en-US" dirty="0"/>
              <a:t>Security Architecture – FEA Framework – </a:t>
            </a:r>
            <a:br>
              <a:rPr lang="en-US" dirty="0"/>
            </a:br>
            <a:r>
              <a:rPr lang="en-US" dirty="0"/>
              <a:t>Technical Reference Model (TRM)</a:t>
            </a:r>
          </a:p>
        </p:txBody>
      </p:sp>
      <p:sp>
        <p:nvSpPr>
          <p:cNvPr id="785411" name="Rectangle 3"/>
          <p:cNvSpPr>
            <a:spLocks noGrp="1" noChangeArrowheads="1"/>
          </p:cNvSpPr>
          <p:nvPr>
            <p:ph type="body" sz="half" idx="2"/>
          </p:nvPr>
        </p:nvSpPr>
        <p:spPr>
          <a:xfrm>
            <a:off x="3352800" y="1219200"/>
            <a:ext cx="5486400" cy="4419600"/>
          </a:xfrm>
        </p:spPr>
        <p:txBody>
          <a:bodyPr/>
          <a:lstStyle/>
          <a:p>
            <a:pPr>
              <a:lnSpc>
                <a:spcPct val="90000"/>
              </a:lnSpc>
              <a:buClr>
                <a:srgbClr val="003399"/>
              </a:buClr>
            </a:pPr>
            <a:r>
              <a:rPr lang="en-US" sz="2000" u="sng" dirty="0">
                <a:solidFill>
                  <a:srgbClr val="FF6600"/>
                </a:solidFill>
              </a:rPr>
              <a:t>Service Areas</a:t>
            </a:r>
            <a:r>
              <a:rPr lang="en-US" sz="2000" dirty="0"/>
              <a:t>: Service Access and Delivery, Service Platform and Infrastructure, Component Framework, Service Interface and Integration.</a:t>
            </a:r>
          </a:p>
          <a:p>
            <a:pPr>
              <a:lnSpc>
                <a:spcPct val="90000"/>
              </a:lnSpc>
              <a:buClr>
                <a:srgbClr val="003399"/>
              </a:buClr>
            </a:pPr>
            <a:r>
              <a:rPr lang="en-US" sz="2000" u="sng" dirty="0">
                <a:solidFill>
                  <a:srgbClr val="FF6600"/>
                </a:solidFill>
              </a:rPr>
              <a:t>Service Category</a:t>
            </a:r>
            <a:r>
              <a:rPr lang="en-US" sz="2000" dirty="0"/>
              <a:t>: Each service area has several identified service categories (e.g. Access Channels, Delivery Channels, Support Platforms, Delivery Servers, HW/SW, Security, Data Interchange, Management, etc.) </a:t>
            </a:r>
          </a:p>
          <a:p>
            <a:pPr>
              <a:lnSpc>
                <a:spcPct val="90000"/>
              </a:lnSpc>
              <a:buClr>
                <a:srgbClr val="003399"/>
              </a:buClr>
            </a:pPr>
            <a:r>
              <a:rPr lang="en-US" sz="2000" u="sng" dirty="0">
                <a:solidFill>
                  <a:srgbClr val="FF6600"/>
                </a:solidFill>
              </a:rPr>
              <a:t>Service Standard</a:t>
            </a:r>
            <a:r>
              <a:rPr lang="en-US" sz="2000" dirty="0"/>
              <a:t>: Technologies that are identified as the Agency standards (e.g. FIPS 140-2, IEEE 802.11n, HTTP, TLS v1.0, etc.)</a:t>
            </a:r>
          </a:p>
        </p:txBody>
      </p:sp>
      <p:graphicFrame>
        <p:nvGraphicFramePr>
          <p:cNvPr id="785412" name="Object 4"/>
          <p:cNvGraphicFramePr>
            <a:graphicFrameLocks noGrp="1" noChangeAspect="1"/>
          </p:cNvGraphicFramePr>
          <p:nvPr>
            <p:ph sz="half" idx="1"/>
          </p:nvPr>
        </p:nvGraphicFramePr>
        <p:xfrm>
          <a:off x="306388" y="1995488"/>
          <a:ext cx="3044825" cy="2830512"/>
        </p:xfrm>
        <a:graphic>
          <a:graphicData uri="http://schemas.openxmlformats.org/presentationml/2006/ole">
            <mc:AlternateContent xmlns:mc="http://schemas.openxmlformats.org/markup-compatibility/2006">
              <mc:Choice xmlns:v="urn:schemas-microsoft-com:vml" Requires="v">
                <p:oleObj spid="_x0000_s785496" name="Visio" r:id="rId4" imgW="2850977" imgH="2651028" progId="Visio.Drawing.11">
                  <p:embed/>
                </p:oleObj>
              </mc:Choice>
              <mc:Fallback>
                <p:oleObj name="Visio" r:id="rId4" imgW="2850977" imgH="2651028"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1995488"/>
                        <a:ext cx="3044825" cy="283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5"/>
          <p:cNvSpPr txBox="1">
            <a:spLocks noChangeArrowheads="1"/>
          </p:cNvSpPr>
          <p:nvPr/>
        </p:nvSpPr>
        <p:spPr bwMode="auto">
          <a:xfrm>
            <a:off x="1853959" y="6504800"/>
            <a:ext cx="5407506" cy="276999"/>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FEA </a:t>
            </a:r>
            <a:r>
              <a:rPr lang="en-US" i="1" dirty="0">
                <a:solidFill>
                  <a:srgbClr val="003399"/>
                </a:solidFill>
              </a:rPr>
              <a:t>Consolidated Reference Model</a:t>
            </a:r>
            <a:r>
              <a:rPr lang="en-US" dirty="0">
                <a:solidFill>
                  <a:srgbClr val="003399"/>
                </a:solidFill>
              </a:rPr>
              <a:t>, </a:t>
            </a:r>
            <a:r>
              <a:rPr lang="en-US" dirty="0" smtClean="0">
                <a:solidFill>
                  <a:srgbClr val="003399"/>
                </a:solidFill>
              </a:rPr>
              <a:t>Version 2.3, October 2007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11A5D072-CAA5-4A6E-A9AB-3320F4F36294}" type="slidenum">
              <a:rPr lang="en-US"/>
              <a:pPr/>
              <a:t>99</a:t>
            </a:fld>
            <a:r>
              <a:rPr lang="en-US" dirty="0"/>
              <a:t> -</a:t>
            </a:r>
          </a:p>
        </p:txBody>
      </p:sp>
      <p:sp>
        <p:nvSpPr>
          <p:cNvPr id="786434" name="Rectangle 2"/>
          <p:cNvSpPr>
            <a:spLocks noGrp="1" noChangeArrowheads="1"/>
          </p:cNvSpPr>
          <p:nvPr>
            <p:ph type="title"/>
          </p:nvPr>
        </p:nvSpPr>
        <p:spPr/>
        <p:txBody>
          <a:bodyPr/>
          <a:lstStyle/>
          <a:p>
            <a:r>
              <a:rPr lang="en-US" sz="1200" dirty="0"/>
              <a:t>Implementation Architecture </a:t>
            </a:r>
            <a:r>
              <a:rPr lang="en-US" sz="1000" dirty="0"/>
              <a:t/>
            </a:r>
            <a:br>
              <a:rPr lang="en-US" sz="1000" dirty="0"/>
            </a:br>
            <a:r>
              <a:rPr lang="en-US" dirty="0"/>
              <a:t>Security Architecture – FEA Framework – </a:t>
            </a:r>
            <a:br>
              <a:rPr lang="en-US" dirty="0"/>
            </a:br>
            <a:r>
              <a:rPr lang="en-US" dirty="0"/>
              <a:t>Data Reference Model (DRM)</a:t>
            </a:r>
          </a:p>
        </p:txBody>
      </p:sp>
      <p:sp>
        <p:nvSpPr>
          <p:cNvPr id="786435" name="Rectangle 3"/>
          <p:cNvSpPr>
            <a:spLocks noGrp="1" noChangeArrowheads="1"/>
          </p:cNvSpPr>
          <p:nvPr>
            <p:ph type="body" sz="half" idx="2"/>
          </p:nvPr>
        </p:nvSpPr>
        <p:spPr>
          <a:xfrm>
            <a:off x="3352800" y="1219200"/>
            <a:ext cx="5486400" cy="4419600"/>
          </a:xfrm>
        </p:spPr>
        <p:txBody>
          <a:bodyPr/>
          <a:lstStyle/>
          <a:p>
            <a:pPr>
              <a:buClr>
                <a:srgbClr val="003399"/>
              </a:buClr>
            </a:pPr>
            <a:r>
              <a:rPr lang="en-US" sz="2000" u="sng" dirty="0">
                <a:solidFill>
                  <a:srgbClr val="FF6600"/>
                </a:solidFill>
              </a:rPr>
              <a:t>Data Description</a:t>
            </a:r>
            <a:r>
              <a:rPr lang="en-US" sz="2000" dirty="0"/>
              <a:t>: Provides a means to uniformly describe data, thereby supporting its discovery and sharing</a:t>
            </a:r>
          </a:p>
          <a:p>
            <a:pPr>
              <a:buClr>
                <a:srgbClr val="003399"/>
              </a:buClr>
            </a:pPr>
            <a:r>
              <a:rPr lang="en-US" sz="2000" u="sng" dirty="0">
                <a:solidFill>
                  <a:srgbClr val="FF6600"/>
                </a:solidFill>
              </a:rPr>
              <a:t>Data Context</a:t>
            </a:r>
            <a:r>
              <a:rPr lang="en-US" sz="2000" dirty="0"/>
              <a:t>: Facilitates discovery of data through an approach to the categorization of data according to taxonomies.</a:t>
            </a:r>
          </a:p>
          <a:p>
            <a:pPr>
              <a:buClr>
                <a:srgbClr val="003399"/>
              </a:buClr>
            </a:pPr>
            <a:r>
              <a:rPr lang="en-US" sz="2000" u="sng" dirty="0">
                <a:solidFill>
                  <a:srgbClr val="FF6600"/>
                </a:solidFill>
              </a:rPr>
              <a:t>Data Sharing</a:t>
            </a:r>
            <a:r>
              <a:rPr lang="en-US" sz="2000" dirty="0"/>
              <a:t>: Supports the access and exchange of data where access consists of ad-hoc requests, and exchange consists of fixed, reoccurring transactions between parties.  Enabled by capabilities provided by both the Data Context and Data Description standardization areas.</a:t>
            </a:r>
          </a:p>
        </p:txBody>
      </p:sp>
      <p:graphicFrame>
        <p:nvGraphicFramePr>
          <p:cNvPr id="786436" name="Object 4"/>
          <p:cNvGraphicFramePr>
            <a:graphicFrameLocks noGrp="1" noChangeAspect="1"/>
          </p:cNvGraphicFramePr>
          <p:nvPr>
            <p:ph sz="half" idx="1"/>
          </p:nvPr>
        </p:nvGraphicFramePr>
        <p:xfrm>
          <a:off x="169863" y="2562225"/>
          <a:ext cx="3468687" cy="1704975"/>
        </p:xfrm>
        <a:graphic>
          <a:graphicData uri="http://schemas.openxmlformats.org/presentationml/2006/ole">
            <mc:AlternateContent xmlns:mc="http://schemas.openxmlformats.org/markup-compatibility/2006">
              <mc:Choice xmlns:v="urn:schemas-microsoft-com:vml" Requires="v">
                <p:oleObj spid="_x0000_s786520" name="Visio" r:id="rId4" imgW="3765540" imgH="1850908" progId="Visio.Drawing.11">
                  <p:embed/>
                </p:oleObj>
              </mc:Choice>
              <mc:Fallback>
                <p:oleObj name="Visio" r:id="rId4" imgW="3765540" imgH="1850908"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63" y="2562225"/>
                        <a:ext cx="3468687" cy="170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5"/>
          <p:cNvSpPr txBox="1">
            <a:spLocks noChangeArrowheads="1"/>
          </p:cNvSpPr>
          <p:nvPr/>
        </p:nvSpPr>
        <p:spPr bwMode="auto">
          <a:xfrm>
            <a:off x="1853959" y="6504800"/>
            <a:ext cx="5407506" cy="276999"/>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FEA </a:t>
            </a:r>
            <a:r>
              <a:rPr lang="en-US" i="1" dirty="0">
                <a:solidFill>
                  <a:srgbClr val="003399"/>
                </a:solidFill>
              </a:rPr>
              <a:t>Consolidated Reference Model</a:t>
            </a:r>
            <a:r>
              <a:rPr lang="en-US" dirty="0">
                <a:solidFill>
                  <a:srgbClr val="003399"/>
                </a:solidFill>
              </a:rPr>
              <a:t>, </a:t>
            </a:r>
            <a:r>
              <a:rPr lang="en-US" dirty="0" smtClean="0">
                <a:solidFill>
                  <a:srgbClr val="003399"/>
                </a:solidFill>
              </a:rPr>
              <a:t>Version 2.3, October 2007</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ITRE Institute CISSP Template">
  <a:themeElements>
    <a:clrScheme name="SRA-U CISSP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RA-U CISSP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SRA-U CISSP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RA-U CISSP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RA-U CISSP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RA-U CISSP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RA-U CISSP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RA-U CISSP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RA-U CISSP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MITRE_CCG_2012_Template</Template>
  <TotalTime>8468</TotalTime>
  <Words>10597</Words>
  <Application>Microsoft Macintosh PowerPoint</Application>
  <PresentationFormat>Letter Paper (8.5x11 in)</PresentationFormat>
  <Paragraphs>1455</Paragraphs>
  <Slides>113</Slides>
  <Notes>108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113</vt:i4>
      </vt:variant>
    </vt:vector>
  </HeadingPairs>
  <TitlesOfParts>
    <vt:vector size="115" baseType="lpstr">
      <vt:lpstr>MITRE Institute CISSP Template</vt:lpstr>
      <vt:lpstr>Visio</vt:lpstr>
      <vt:lpstr>CISSP® Common Body of Knowledge Review:  Security Architecture &amp; Design Domain</vt:lpstr>
      <vt:lpstr>Learning Objectives Security Architecture and Design Domain</vt:lpstr>
      <vt:lpstr>Topics Security Architecture &amp; Models Domain</vt:lpstr>
      <vt:lpstr>Computing Platforms  Electro-mechanical Computational Machines</vt:lpstr>
      <vt:lpstr>Computing Platforms  Von Neumann Model</vt:lpstr>
      <vt:lpstr>Computing Platforms MITRE’s SAGE System</vt:lpstr>
      <vt:lpstr>Computing Platforms Transistorized Computers – IBM 7000 Series, CDC 1604</vt:lpstr>
      <vt:lpstr>Computing Platforms  Integrated Circuit (IC) / Micro-processor</vt:lpstr>
      <vt:lpstr>Computing Platforms Integrated Circuit (IC)/Large Scale Integration (LSI) Computers – IBM System/360 and PDP-11</vt:lpstr>
      <vt:lpstr>Computing Platforms  Hardware Components</vt:lpstr>
      <vt:lpstr>Computing Platforms  Hardware Components</vt:lpstr>
      <vt:lpstr>Computing Platforms  Software Components</vt:lpstr>
      <vt:lpstr>Computing Platforms  Software Components</vt:lpstr>
      <vt:lpstr>Computing Platforms Operating System (OS)</vt:lpstr>
      <vt:lpstr>Computing Platforms OS Process Scheduling</vt:lpstr>
      <vt:lpstr>Computing Platforms CPU Processing Threads</vt:lpstr>
      <vt:lpstr>Computing Platforms Operating Modes and Processing States</vt:lpstr>
      <vt:lpstr>Computing Platforms Memory Management – Functional Requirements</vt:lpstr>
      <vt:lpstr>Computing Platforms Memory Management – Type of memory addressing</vt:lpstr>
      <vt:lpstr>Computing Platforms Memory Management – Storage</vt:lpstr>
      <vt:lpstr>Computing Platforms Memory Management – Paging &amp; Swapping</vt:lpstr>
      <vt:lpstr>Computing Platforms Memory Management: Paging &amp; Swapping</vt:lpstr>
      <vt:lpstr>Computing Platforms Input/Output Devices</vt:lpstr>
      <vt:lpstr>Computing Platforms  Input/Output Devices – Storage</vt:lpstr>
      <vt:lpstr>Topics Security Architecture &amp; Models Domain</vt:lpstr>
      <vt:lpstr>Security Models Information Security Models</vt:lpstr>
      <vt:lpstr>Security Models Terms and Definition … (1/2)</vt:lpstr>
      <vt:lpstr>Security Models Terms and Definition … (2/2)</vt:lpstr>
      <vt:lpstr>Information Security Models Graham-Denning Security Model</vt:lpstr>
      <vt:lpstr>Information Security Models Harrison-Ruzzo-Ullman (HRU) Security Model</vt:lpstr>
      <vt:lpstr>Information Security Models Information Flow Model</vt:lpstr>
      <vt:lpstr>Information Security Models Bell-LaPadula Security Model …(1/3)</vt:lpstr>
      <vt:lpstr>Information Security Models Bell-LaPadula Security Model …(2/3)</vt:lpstr>
      <vt:lpstr>Information Security Models Bell-LaPadula Security Model …(3/3)</vt:lpstr>
      <vt:lpstr>Information Security Models Biba Security Model …(1/2)</vt:lpstr>
      <vt:lpstr>Information Security Models Biba Security Model …(2/2)</vt:lpstr>
      <vt:lpstr>Information Security Models Clark-Wilson Security Model …(1/3)</vt:lpstr>
      <vt:lpstr>Information Security Models Clark-Wilson Security Model …(2/3)</vt:lpstr>
      <vt:lpstr>Information Security Models Clark-Wilson Security Model …(3/3)</vt:lpstr>
      <vt:lpstr>Information Security Models Brewer-Nash Security Model (a.k.a. Chinese Wall)</vt:lpstr>
      <vt:lpstr>Information Security Models Non-interference Model …(1/2)</vt:lpstr>
      <vt:lpstr>Information Security Models Non-interference Model …(2/2)</vt:lpstr>
      <vt:lpstr>Information Security Models Rule-set Based Access Control Model</vt:lpstr>
      <vt:lpstr>Information Security Models Example of Rule-set Based Access Control: Role-based Access Control (RBAC)</vt:lpstr>
      <vt:lpstr>Topics Security Architecture &amp; Models Domain</vt:lpstr>
      <vt:lpstr>Evaluation Criteria</vt:lpstr>
      <vt:lpstr>Evaluation Criteria  Trusted Computer Security Evaluation Criteria  (TCSEC) (DoD 5200.28-STD)</vt:lpstr>
      <vt:lpstr>Evaluation Criteria TCSEC Divisions</vt:lpstr>
      <vt:lpstr>Evaluation Criteria TCSEC Division C: Discretionary Protection</vt:lpstr>
      <vt:lpstr>Evaluation Criteria TCSEC Division B: Mandatory Protection</vt:lpstr>
      <vt:lpstr>Evaluation Criteria TCSEC Division B: Mandatory Protection</vt:lpstr>
      <vt:lpstr>Evaluation Criteria TCSEC Division A: Verified Protection</vt:lpstr>
      <vt:lpstr>Evaluation Criteria Information Technology Security Evaluation  Criteria (ITSEC)</vt:lpstr>
      <vt:lpstr>Evaluation Criteria  ITSEC – Functional + Assurance Ratings</vt:lpstr>
      <vt:lpstr>Evaluation Criteria  ITSEC vs. TCSEC</vt:lpstr>
      <vt:lpstr>Evaluation Criteria  Common Criteria (ISO 15408)</vt:lpstr>
      <vt:lpstr>Evaluation Criteria   Common Criteria (ISO 15408)</vt:lpstr>
      <vt:lpstr>Evaluation Criteria  Common Criteria Security Requirements</vt:lpstr>
      <vt:lpstr>Evaluation Criteria  Common Criteria – Protection Profile (PP)</vt:lpstr>
      <vt:lpstr>Evaluation Criteria  Common Criteria – Security Target (ST) &amp; Target of Evaluation (TOE)</vt:lpstr>
      <vt:lpstr>National Information Assurance Partnership (NIAP) and Common Criteria (CC) Common Criteria (CC) (ISO 15408)</vt:lpstr>
      <vt:lpstr>Topics Security Architecture &amp; Models Domain</vt:lpstr>
      <vt:lpstr>Modes of Operation… (1/2)</vt:lpstr>
      <vt:lpstr>Modes of Operation… (2/2)</vt:lpstr>
      <vt:lpstr>Security Architecture Reference Monitor</vt:lpstr>
      <vt:lpstr>Security Architecture Reference Monitor</vt:lpstr>
      <vt:lpstr>Security Architecture Trusted Computing Base (TCB)</vt:lpstr>
      <vt:lpstr>Security Architecture TCB – Rings of Protection</vt:lpstr>
      <vt:lpstr>Questions:</vt:lpstr>
      <vt:lpstr>Answers:</vt:lpstr>
      <vt:lpstr>Questions:</vt:lpstr>
      <vt:lpstr>Answers:</vt:lpstr>
      <vt:lpstr>Topics Security Architecture &amp; Models Domain</vt:lpstr>
      <vt:lpstr>Information Security Concepts  Security Architecture &amp; Construction Methodology</vt:lpstr>
      <vt:lpstr>Implementation Architecture Security Architecture</vt:lpstr>
      <vt:lpstr>Information Security Concepts  Security Architecture &amp; Construction Methodology – Civil</vt:lpstr>
      <vt:lpstr>Information Security Concepts  Security Architecture &amp; Construction Methodology – DoD</vt:lpstr>
      <vt:lpstr>Implementation Architecture  System Architecture – Framework</vt:lpstr>
      <vt:lpstr>Implementation Architecture  System Architecture – Historical Perspective</vt:lpstr>
      <vt:lpstr>Implementation Architecture  System Architecture – TOGAF Architecture Framework</vt:lpstr>
      <vt:lpstr>Implementation Architecture  System Architecture – Zachman Architecture Framework</vt:lpstr>
      <vt:lpstr>Implementation Architecture  System Architecture – Zachman Architecture Framework</vt:lpstr>
      <vt:lpstr>Implementation Architecture  System Architecture – Zachman Architecture Framework</vt:lpstr>
      <vt:lpstr>Implementation Architecture  System Architecture – Zachman Architecture Framework</vt:lpstr>
      <vt:lpstr>Implementation Architecture  System Architecture – Zachman Architecture Framework</vt:lpstr>
      <vt:lpstr>Implementation Architecture  System Architecture – Zachman Architecture Framework</vt:lpstr>
      <vt:lpstr>Implementation Architecture  System Architecture – Zachman Architecture Framework</vt:lpstr>
      <vt:lpstr>Implementation Architecture  System Architecture – DoD Architecture Framework</vt:lpstr>
      <vt:lpstr>Implementation Architecture  System Architecture – DoDAF 1.0</vt:lpstr>
      <vt:lpstr>Implementation Architecture  Enterprise System Architecture – DoDAF 2.0</vt:lpstr>
      <vt:lpstr>Implementation Architecture  Enterprise System Architecture – DoDAF 2.0</vt:lpstr>
      <vt:lpstr>Implementation Architecture  Enterprise System Architecture – DoDAF 2.0</vt:lpstr>
      <vt:lpstr>Implementation Architecture  Determining the Architecture Model</vt:lpstr>
      <vt:lpstr>Implementation Architecture  Security Architecture – FEA Framework</vt:lpstr>
      <vt:lpstr>Implementation Architecture Security Architecture – FEA Framework – Performance Reference Model (PRM)</vt:lpstr>
      <vt:lpstr>Implementation Architecture  Security Architecture – FEA Framework –  Business Reference Model (BRM)</vt:lpstr>
      <vt:lpstr>Implementation Architecture  Security Architecture – FEA Framework –  Service Component Reference Model (SRM)</vt:lpstr>
      <vt:lpstr>Implementation Architecture  Security Architecture – FEA Framework –  Technical Reference Model (TRM)</vt:lpstr>
      <vt:lpstr>Implementation Architecture  Security Architecture – FEA Framework –  Data Reference Model (DRM)</vt:lpstr>
      <vt:lpstr>Implementation Architecture  Allocate Security Services – Defense-in-Depth …(1/2)</vt:lpstr>
      <vt:lpstr>Implementation Architecture  Allocate Security Services – Defense-in-Depth …(2/2)</vt:lpstr>
      <vt:lpstr>Information Security Concepts System Requirements</vt:lpstr>
      <vt:lpstr>Information Security Concepts Information Security Requirements</vt:lpstr>
      <vt:lpstr>Implementation Architecture  Security Controls</vt:lpstr>
      <vt:lpstr>Information Security Concepts Categories of Security Controls …(1/4)</vt:lpstr>
      <vt:lpstr>Information Security Concepts Categories of Security Controls …(2/4)</vt:lpstr>
      <vt:lpstr>Information Security Concepts Categories of Security Controls …(3/4)</vt:lpstr>
      <vt:lpstr>Information Security Concepts Implementable &amp; Testable Security Requirements …(4/4)</vt:lpstr>
      <vt:lpstr>Questions:</vt:lpstr>
      <vt:lpstr>Answers:</vt:lpstr>
      <vt:lpstr>Validation Time… </vt:lpstr>
      <vt:lpstr>Exercise #1: Security Models </vt:lpstr>
      <vt:lpstr>Exercise #2: Security Requirements &amp; System Architecture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CISSP Common Body of Knowledge</dc:title>
  <dc:subject>Security Architecture &amp; Design Domain</dc:subject>
  <dc:creator>aouyang@mitre.org</dc:creator>
  <cp:keywords>CISSP; CBK;Security Architecture and Design Domain</cp:keywords>
  <cp:lastModifiedBy>Ouyang, Alfred H.</cp:lastModifiedBy>
  <cp:revision>144</cp:revision>
  <cp:lastPrinted>2012-05-12T21:52:03Z</cp:lastPrinted>
  <dcterms:created xsi:type="dcterms:W3CDTF">2005-06-21T20:09:25Z</dcterms:created>
  <dcterms:modified xsi:type="dcterms:W3CDTF">2014-05-06T01:08:03Z</dcterms:modified>
</cp:coreProperties>
</file>